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4bf73892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4bf73892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the EEF recommendation on use of manipulatives and representations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09e2f296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109e2f296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09e2f296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09e2f296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In this workshop, I, as the Facilitator, will act as the teacher. I’ll use algebra tiles and Visual Aids to model the activities on the projector. You, the participants, will act as students and experience the benefits of hands-on activities in maths classrooms.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09e2f296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09e2f296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09e2f296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109e2f296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09e2f296e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09e2f296e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09e2f296e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109e2f296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09e2f296e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09e2f296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09e2f296e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109e2f296e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109e2f296e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109e2f296e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14bf7389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14bf7389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109e2f296e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109e2f296e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109e2f296e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109e2f296e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09e2f296e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109e2f296e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109e2f296e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109e2f296e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109e2f296e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109e2f296e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109e2f296e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109e2f296e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109e2f296e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109e2f296e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14bf73892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14bf73892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How can we remove the scaffold?  What other representations may be required to bridge the gap to the abstract?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10c5d4a2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10c5d4a2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10c5d4a22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10c5d4a22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14bf73892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14bf73892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10c5d4a22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10c5d4a22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10c5d4a22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10c5d4a22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10c5d4a221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10c5d4a221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10c5d4a221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10c5d4a221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10c5d4a22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10c5d4a22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14bf73892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14bf73892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How can we remove the scaffold?  What other representations may be required to bridge the gap to the abstract?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10c5d4a221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10c5d4a221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10c5d4a221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10c5d4a221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10c5d4a221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10c5d4a221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10c6b54e3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10c6b54e3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4bf73892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4bf73892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10c6b54e3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10c6b54e3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10c6b54e3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110c6b54e3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10c6b54e3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10c6b54e3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10c6b54e33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10c6b54e3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14bf73892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14bf73892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How can we remove the scaffold?  What other representations may be required to bridge the gap to the abstract?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10c6b54e33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10c6b54e3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10c6b54e3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110c6b54e3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10c6b54e33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10c6b54e33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d1cb61285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d1cb61285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d1cb61285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d1cb61285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4bf73892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4bf73892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d1cb612856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d1cb61285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d1cb61285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d1cb61285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d1cb61285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d1cb61285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114bf73892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114bf73892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How can we remove the scaffold?  What other representations may be required to bridge the gap to the abstract?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10fe08d29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10fe08d29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0fe08d296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10fe08d296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10fe08d296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10fe08d296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10fe08d296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10fe08d296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10fe08d296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10fe08d296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10fe08d296c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10fe08d296c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4bf73892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4bf73892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10fe08d296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10fe08d296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10fe08d296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10fe08d296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10fe08d296c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10fe08d296c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10fe08d296c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10fe08d296c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114bf73892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114bf73892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can we remove the scaffold?  What other representations may be required to bridge the gap to the abstract?</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114bf738928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114bf73892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10fe08d296c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10fe08d296c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10fe08d296c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10fe08d296c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114bf73892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114bf73892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0fe08d296c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10fe08d296c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4bf73892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4bf73892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During this section, I will bring the group together in a full group discussion, to see if we can find reasons why misconceptions occur</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g10fe08d296c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10fe08d296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10fe08d296c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10fe08d296c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10fe08d296c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10fe08d296c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10fe08d296c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10fe08d296c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10fe08d296c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10fe08d296c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10fe08d296c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10fe08d296c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10fe08d296c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10fe08d296c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10fe08d296c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10fe08d296c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g10fe08d296c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7" name="Google Shape;1047;g10fe08d296c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10fe08d296c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10fe08d296c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4bf73892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4bf73892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Introduce the research that underpins today’s session</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10fe08d296c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10fe08d296c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10fe08d296c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10fe08d296c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4bf73892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14bf73892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Ask group to read this </a:t>
            </a:r>
            <a:r>
              <a:rPr lang="en-GB"/>
              <a:t>section of the evidence review, and ask if they recognise any of what is said in their own classrooms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2.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12.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 Id="rId3" Type="http://schemas.openxmlformats.org/officeDocument/2006/relationships/image" Target="../media/image12.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4.xml"/><Relationship Id="rId3" Type="http://schemas.openxmlformats.org/officeDocument/2006/relationships/image" Target="../media/image12.pn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Manipulatives CPD</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Session 1: Algebra Tiles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2"/>
          <p:cNvPicPr preferRelativeResize="0"/>
          <p:nvPr/>
        </p:nvPicPr>
        <p:blipFill rotWithShape="1">
          <a:blip r:embed="rId3">
            <a:alphaModFix/>
          </a:blip>
          <a:srcRect b="27274" l="14082" r="74984" t="49753"/>
          <a:stretch/>
        </p:blipFill>
        <p:spPr>
          <a:xfrm>
            <a:off x="2261075" y="118363"/>
            <a:ext cx="2305620" cy="2723940"/>
          </a:xfrm>
          <a:prstGeom prst="rect">
            <a:avLst/>
          </a:prstGeom>
          <a:noFill/>
          <a:ln>
            <a:noFill/>
          </a:ln>
        </p:spPr>
      </p:pic>
      <p:pic>
        <p:nvPicPr>
          <p:cNvPr id="107" name="Google Shape;107;p22"/>
          <p:cNvPicPr preferRelativeResize="0"/>
          <p:nvPr/>
        </p:nvPicPr>
        <p:blipFill rotWithShape="1">
          <a:blip r:embed="rId4">
            <a:alphaModFix/>
          </a:blip>
          <a:srcRect b="22356" l="14067" r="75060" t="61793"/>
          <a:stretch/>
        </p:blipFill>
        <p:spPr>
          <a:xfrm>
            <a:off x="4532759" y="3135516"/>
            <a:ext cx="2305620" cy="1889626"/>
          </a:xfrm>
          <a:prstGeom prst="rect">
            <a:avLst/>
          </a:prstGeom>
          <a:noFill/>
          <a:ln>
            <a:noFill/>
          </a:ln>
        </p:spPr>
      </p:pic>
      <p:pic>
        <p:nvPicPr>
          <p:cNvPr id="108" name="Google Shape;108;p22"/>
          <p:cNvPicPr preferRelativeResize="0"/>
          <p:nvPr/>
        </p:nvPicPr>
        <p:blipFill rotWithShape="1">
          <a:blip r:embed="rId3">
            <a:alphaModFix/>
          </a:blip>
          <a:srcRect b="52028" l="14082" r="74984" t="31224"/>
          <a:stretch/>
        </p:blipFill>
        <p:spPr>
          <a:xfrm>
            <a:off x="133125" y="101950"/>
            <a:ext cx="2127951" cy="1832728"/>
          </a:xfrm>
          <a:prstGeom prst="rect">
            <a:avLst/>
          </a:prstGeom>
          <a:noFill/>
          <a:ln>
            <a:noFill/>
          </a:ln>
        </p:spPr>
      </p:pic>
      <p:pic>
        <p:nvPicPr>
          <p:cNvPr id="109" name="Google Shape;109;p22"/>
          <p:cNvPicPr preferRelativeResize="0"/>
          <p:nvPr/>
        </p:nvPicPr>
        <p:blipFill rotWithShape="1">
          <a:blip r:embed="rId3">
            <a:alphaModFix/>
          </a:blip>
          <a:srcRect b="15631" l="14082" r="74984" t="72567"/>
          <a:stretch/>
        </p:blipFill>
        <p:spPr>
          <a:xfrm>
            <a:off x="4532759" y="118363"/>
            <a:ext cx="2305620" cy="1399269"/>
          </a:xfrm>
          <a:prstGeom prst="rect">
            <a:avLst/>
          </a:prstGeom>
          <a:noFill/>
          <a:ln>
            <a:noFill/>
          </a:ln>
        </p:spPr>
      </p:pic>
      <p:pic>
        <p:nvPicPr>
          <p:cNvPr id="110" name="Google Shape;110;p22"/>
          <p:cNvPicPr preferRelativeResize="0"/>
          <p:nvPr/>
        </p:nvPicPr>
        <p:blipFill rotWithShape="1">
          <a:blip r:embed="rId3">
            <a:alphaModFix/>
          </a:blip>
          <a:srcRect b="7764" l="14082" r="74984" t="84367"/>
          <a:stretch/>
        </p:blipFill>
        <p:spPr>
          <a:xfrm>
            <a:off x="6838380" y="118362"/>
            <a:ext cx="2305620" cy="932855"/>
          </a:xfrm>
          <a:prstGeom prst="rect">
            <a:avLst/>
          </a:prstGeom>
          <a:noFill/>
          <a:ln>
            <a:noFill/>
          </a:ln>
        </p:spPr>
      </p:pic>
      <p:pic>
        <p:nvPicPr>
          <p:cNvPr id="111" name="Google Shape;111;p22"/>
          <p:cNvPicPr preferRelativeResize="0"/>
          <p:nvPr/>
        </p:nvPicPr>
        <p:blipFill rotWithShape="1">
          <a:blip r:embed="rId4">
            <a:alphaModFix/>
          </a:blip>
          <a:srcRect b="38384" l="14067" r="75060" t="45765"/>
          <a:stretch/>
        </p:blipFill>
        <p:spPr>
          <a:xfrm>
            <a:off x="2261075" y="3135519"/>
            <a:ext cx="2305620" cy="18896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509550" y="1423875"/>
            <a:ext cx="8124900" cy="17982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When I listen, I hear.</a:t>
            </a:r>
            <a:endParaRPr/>
          </a:p>
          <a:p>
            <a:pPr indent="0" lvl="0" marL="0" rtl="0" algn="ctr">
              <a:spcBef>
                <a:spcPts val="0"/>
              </a:spcBef>
              <a:spcAft>
                <a:spcPts val="0"/>
              </a:spcAft>
              <a:buNone/>
            </a:pPr>
            <a:r>
              <a:rPr lang="en-GB"/>
              <a:t>When I see, I remember.</a:t>
            </a:r>
            <a:endParaRPr/>
          </a:p>
          <a:p>
            <a:pPr indent="0" lvl="0" marL="0" rtl="0" algn="ctr">
              <a:spcBef>
                <a:spcPts val="0"/>
              </a:spcBef>
              <a:spcAft>
                <a:spcPts val="0"/>
              </a:spcAft>
              <a:buNone/>
            </a:pPr>
            <a:r>
              <a:rPr lang="en-GB"/>
              <a:t>But when I do, then I understand.</a:t>
            </a:r>
            <a:endParaRPr/>
          </a:p>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2" name="Google Shape;12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The purpose of this workshop is to help you help your students learn how to use algebra tiles effectively</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Algebra tiles help to develop concepts related to integers, algebraic expressions, equations, and polynomials.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1000"/>
                                        <p:tgtEl>
                                          <p:spTgt spid="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1000"/>
                                        <p:tgtEl>
                                          <p:spTgt spid="1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1000"/>
                                        <p:tgtEl>
                                          <p:spTgt spid="1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animEffect filter="fade" transition="in">
                                      <p:cBhvr>
                                        <p:cTn dur="1000"/>
                                        <p:tgtEl>
                                          <p:spTgt spid="1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animEffect filter="fade" transition="in">
                                      <p:cBhvr>
                                        <p:cTn dur="1000"/>
                                        <p:tgtEl>
                                          <p:spTgt spid="12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Let’s look at the algebra tiles!</a:t>
            </a:r>
            <a:endParaRPr/>
          </a:p>
        </p:txBody>
      </p:sp>
      <p:sp>
        <p:nvSpPr>
          <p:cNvPr id="128" name="Google Shape;12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Spread them out on your desk, look at them, turn them, flip them</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What do you notice about each tile?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What might they be used to represent?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p:nvPr/>
        </p:nvSpPr>
        <p:spPr>
          <a:xfrm>
            <a:off x="4935438" y="251925"/>
            <a:ext cx="720000" cy="72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6"/>
          <p:cNvSpPr/>
          <p:nvPr/>
        </p:nvSpPr>
        <p:spPr>
          <a:xfrm>
            <a:off x="1328563" y="251925"/>
            <a:ext cx="720000" cy="72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26"/>
          <p:cNvSpPr/>
          <p:nvPr/>
        </p:nvSpPr>
        <p:spPr>
          <a:xfrm>
            <a:off x="4935413" y="1120700"/>
            <a:ext cx="2880000" cy="72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6"/>
          <p:cNvSpPr/>
          <p:nvPr/>
        </p:nvSpPr>
        <p:spPr>
          <a:xfrm>
            <a:off x="1328538" y="1120700"/>
            <a:ext cx="2880000" cy="72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6"/>
          <p:cNvSpPr/>
          <p:nvPr/>
        </p:nvSpPr>
        <p:spPr>
          <a:xfrm>
            <a:off x="4935425" y="1989475"/>
            <a:ext cx="2880000" cy="288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6"/>
          <p:cNvSpPr/>
          <p:nvPr/>
        </p:nvSpPr>
        <p:spPr>
          <a:xfrm>
            <a:off x="1328550" y="1989475"/>
            <a:ext cx="2880000" cy="28800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6"/>
          <p:cNvSpPr txBox="1"/>
          <p:nvPr/>
        </p:nvSpPr>
        <p:spPr>
          <a:xfrm>
            <a:off x="1328575" y="277100"/>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latin typeface="Lato"/>
                <a:ea typeface="Lato"/>
                <a:cs typeface="Lato"/>
                <a:sym typeface="Lato"/>
              </a:rPr>
              <a:t>1</a:t>
            </a:r>
            <a:endParaRPr sz="3100">
              <a:latin typeface="Lato"/>
              <a:ea typeface="Lato"/>
              <a:cs typeface="Lato"/>
              <a:sym typeface="Lato"/>
            </a:endParaRPr>
          </a:p>
        </p:txBody>
      </p:sp>
      <p:sp>
        <p:nvSpPr>
          <p:cNvPr id="140" name="Google Shape;140;p26"/>
          <p:cNvSpPr txBox="1"/>
          <p:nvPr/>
        </p:nvSpPr>
        <p:spPr>
          <a:xfrm>
            <a:off x="4935450" y="277100"/>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solidFill>
                  <a:schemeClr val="lt1"/>
                </a:solidFill>
                <a:latin typeface="Lato"/>
                <a:ea typeface="Lato"/>
                <a:cs typeface="Lato"/>
                <a:sym typeface="Lato"/>
              </a:rPr>
              <a:t>-</a:t>
            </a:r>
            <a:r>
              <a:rPr lang="en-GB" sz="3100">
                <a:solidFill>
                  <a:schemeClr val="lt1"/>
                </a:solidFill>
                <a:latin typeface="Lato"/>
                <a:ea typeface="Lato"/>
                <a:cs typeface="Lato"/>
                <a:sym typeface="Lato"/>
              </a:rPr>
              <a:t>1</a:t>
            </a:r>
            <a:endParaRPr sz="3100">
              <a:solidFill>
                <a:schemeClr val="lt1"/>
              </a:solidFill>
              <a:latin typeface="Lato"/>
              <a:ea typeface="Lato"/>
              <a:cs typeface="Lato"/>
              <a:sym typeface="Lato"/>
            </a:endParaRPr>
          </a:p>
        </p:txBody>
      </p:sp>
      <p:sp>
        <p:nvSpPr>
          <p:cNvPr id="141" name="Google Shape;141;p26"/>
          <p:cNvSpPr txBox="1"/>
          <p:nvPr/>
        </p:nvSpPr>
        <p:spPr>
          <a:xfrm>
            <a:off x="2408550" y="1149800"/>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solidFill>
                  <a:schemeClr val="lt1"/>
                </a:solidFill>
                <a:latin typeface="Lato"/>
                <a:ea typeface="Lato"/>
                <a:cs typeface="Lato"/>
                <a:sym typeface="Lato"/>
              </a:rPr>
              <a:t>x</a:t>
            </a:r>
            <a:endParaRPr sz="3100">
              <a:solidFill>
                <a:schemeClr val="lt1"/>
              </a:solidFill>
              <a:latin typeface="Lato"/>
              <a:ea typeface="Lato"/>
              <a:cs typeface="Lato"/>
              <a:sym typeface="Lato"/>
            </a:endParaRPr>
          </a:p>
        </p:txBody>
      </p:sp>
      <p:sp>
        <p:nvSpPr>
          <p:cNvPr id="142" name="Google Shape;142;p26"/>
          <p:cNvSpPr txBox="1"/>
          <p:nvPr/>
        </p:nvSpPr>
        <p:spPr>
          <a:xfrm>
            <a:off x="6015425" y="1149800"/>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solidFill>
                  <a:schemeClr val="lt1"/>
                </a:solidFill>
                <a:latin typeface="Lato"/>
                <a:ea typeface="Lato"/>
                <a:cs typeface="Lato"/>
                <a:sym typeface="Lato"/>
              </a:rPr>
              <a:t>-</a:t>
            </a:r>
            <a:r>
              <a:rPr lang="en-GB" sz="3100">
                <a:solidFill>
                  <a:schemeClr val="lt1"/>
                </a:solidFill>
                <a:latin typeface="Lato"/>
                <a:ea typeface="Lato"/>
                <a:cs typeface="Lato"/>
                <a:sym typeface="Lato"/>
              </a:rPr>
              <a:t>x</a:t>
            </a:r>
            <a:endParaRPr sz="3100">
              <a:solidFill>
                <a:schemeClr val="lt1"/>
              </a:solidFill>
              <a:latin typeface="Lato"/>
              <a:ea typeface="Lato"/>
              <a:cs typeface="Lato"/>
              <a:sym typeface="Lato"/>
            </a:endParaRPr>
          </a:p>
        </p:txBody>
      </p:sp>
      <p:sp>
        <p:nvSpPr>
          <p:cNvPr id="143" name="Google Shape;143;p26"/>
          <p:cNvSpPr txBox="1"/>
          <p:nvPr/>
        </p:nvSpPr>
        <p:spPr>
          <a:xfrm>
            <a:off x="2408563" y="3098575"/>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solidFill>
                  <a:schemeClr val="lt1"/>
                </a:solidFill>
                <a:latin typeface="Lato"/>
                <a:ea typeface="Lato"/>
                <a:cs typeface="Lato"/>
                <a:sym typeface="Lato"/>
              </a:rPr>
              <a:t>x</a:t>
            </a:r>
            <a:r>
              <a:rPr baseline="30000" lang="en-GB" sz="3100">
                <a:solidFill>
                  <a:schemeClr val="lt1"/>
                </a:solidFill>
                <a:latin typeface="Lato"/>
                <a:ea typeface="Lato"/>
                <a:cs typeface="Lato"/>
                <a:sym typeface="Lato"/>
              </a:rPr>
              <a:t>2</a:t>
            </a:r>
            <a:endParaRPr baseline="30000" sz="3100">
              <a:solidFill>
                <a:schemeClr val="lt1"/>
              </a:solidFill>
              <a:latin typeface="Lato"/>
              <a:ea typeface="Lato"/>
              <a:cs typeface="Lato"/>
              <a:sym typeface="Lato"/>
            </a:endParaRPr>
          </a:p>
        </p:txBody>
      </p:sp>
      <p:sp>
        <p:nvSpPr>
          <p:cNvPr id="144" name="Google Shape;144;p26"/>
          <p:cNvSpPr txBox="1"/>
          <p:nvPr/>
        </p:nvSpPr>
        <p:spPr>
          <a:xfrm>
            <a:off x="6015438" y="3098575"/>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solidFill>
                  <a:schemeClr val="lt1"/>
                </a:solidFill>
                <a:latin typeface="Lato"/>
                <a:ea typeface="Lato"/>
                <a:cs typeface="Lato"/>
                <a:sym typeface="Lato"/>
              </a:rPr>
              <a:t>-</a:t>
            </a:r>
            <a:r>
              <a:rPr lang="en-GB" sz="3100">
                <a:solidFill>
                  <a:schemeClr val="lt1"/>
                </a:solidFill>
                <a:latin typeface="Lato"/>
                <a:ea typeface="Lato"/>
                <a:cs typeface="Lato"/>
                <a:sym typeface="Lato"/>
              </a:rPr>
              <a:t>x</a:t>
            </a:r>
            <a:r>
              <a:rPr baseline="30000" lang="en-GB" sz="3100">
                <a:solidFill>
                  <a:schemeClr val="lt1"/>
                </a:solidFill>
                <a:latin typeface="Lato"/>
                <a:ea typeface="Lato"/>
                <a:cs typeface="Lato"/>
                <a:sym typeface="Lato"/>
              </a:rPr>
              <a:t>2</a:t>
            </a:r>
            <a:endParaRPr baseline="30000" sz="31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Activity 1: Adding Integers</a:t>
            </a:r>
            <a:endParaRPr/>
          </a:p>
        </p:txBody>
      </p:sp>
      <p:sp>
        <p:nvSpPr>
          <p:cNvPr id="150" name="Google Shape;15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400"/>
              <a:t>S</a:t>
            </a:r>
            <a:r>
              <a:rPr lang="en-GB" sz="2400"/>
              <a:t>mall yellow tiles (+1 tiles) are used for positive integers</a:t>
            </a:r>
            <a:endParaRPr sz="2400"/>
          </a:p>
          <a:p>
            <a:pPr indent="0" lvl="0" marL="0" rtl="0" algn="l">
              <a:spcBef>
                <a:spcPts val="1200"/>
              </a:spcBef>
              <a:spcAft>
                <a:spcPts val="0"/>
              </a:spcAft>
              <a:buNone/>
            </a:pPr>
            <a:r>
              <a:rPr lang="en-GB" sz="2400"/>
              <a:t>Small red tiles (–1 tiles) are used for negative integers</a:t>
            </a:r>
            <a:endParaRPr sz="2400"/>
          </a:p>
          <a:p>
            <a:pPr indent="0" lvl="0" marL="0" rtl="0" algn="l">
              <a:spcBef>
                <a:spcPts val="1200"/>
              </a:spcBef>
              <a:spcAft>
                <a:spcPts val="0"/>
              </a:spcAft>
              <a:buNone/>
            </a:pPr>
            <a:r>
              <a:t/>
            </a:r>
            <a:endParaRPr sz="2400"/>
          </a:p>
          <a:p>
            <a:pPr indent="0" lvl="0" marL="0" rtl="0" algn="l">
              <a:spcBef>
                <a:spcPts val="1200"/>
              </a:spcBef>
              <a:spcAft>
                <a:spcPts val="0"/>
              </a:spcAft>
              <a:buNone/>
            </a:pPr>
            <a:r>
              <a:t/>
            </a:r>
            <a:endParaRPr sz="2400"/>
          </a:p>
          <a:p>
            <a:pPr indent="0" lvl="0" marL="0" rtl="0" algn="l">
              <a:spcBef>
                <a:spcPts val="1200"/>
              </a:spcBef>
              <a:spcAft>
                <a:spcPts val="1200"/>
              </a:spcAft>
              <a:buNone/>
            </a:pPr>
            <a:r>
              <a:rPr lang="en-GB" sz="2400"/>
              <a:t>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Show me +5 with your tiles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56" name="Google Shape;156;p28"/>
          <p:cNvSpPr/>
          <p:nvPr/>
        </p:nvSpPr>
        <p:spPr>
          <a:xfrm>
            <a:off x="3562588" y="6710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 name="Google Shape;157;p28"/>
          <p:cNvSpPr/>
          <p:nvPr/>
        </p:nvSpPr>
        <p:spPr>
          <a:xfrm>
            <a:off x="4061363" y="6710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p28"/>
          <p:cNvSpPr/>
          <p:nvPr/>
        </p:nvSpPr>
        <p:spPr>
          <a:xfrm>
            <a:off x="4560138" y="6710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28"/>
          <p:cNvSpPr/>
          <p:nvPr/>
        </p:nvSpPr>
        <p:spPr>
          <a:xfrm>
            <a:off x="3562588" y="11524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8"/>
          <p:cNvSpPr/>
          <p:nvPr/>
        </p:nvSpPr>
        <p:spPr>
          <a:xfrm>
            <a:off x="4061363" y="11524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p28"/>
          <p:cNvSpPr/>
          <p:nvPr/>
        </p:nvSpPr>
        <p:spPr>
          <a:xfrm>
            <a:off x="3562588" y="181062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28"/>
          <p:cNvSpPr/>
          <p:nvPr/>
        </p:nvSpPr>
        <p:spPr>
          <a:xfrm>
            <a:off x="3562588" y="229202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 name="Google Shape;163;p28"/>
          <p:cNvSpPr/>
          <p:nvPr/>
        </p:nvSpPr>
        <p:spPr>
          <a:xfrm>
            <a:off x="4061363" y="229202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p28"/>
          <p:cNvSpPr txBox="1"/>
          <p:nvPr/>
        </p:nvSpPr>
        <p:spPr>
          <a:xfrm>
            <a:off x="311700" y="1810625"/>
            <a:ext cx="3000000" cy="140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chemeClr val="dk2"/>
                </a:solidFill>
                <a:latin typeface="Lato"/>
                <a:ea typeface="Lato"/>
                <a:cs typeface="Lato"/>
                <a:sym typeface="Lato"/>
              </a:rPr>
              <a:t>Show me +3 with your tiles</a:t>
            </a:r>
            <a:endParaRPr sz="1800">
              <a:solidFill>
                <a:schemeClr val="dk2"/>
              </a:solidFill>
              <a:latin typeface="Lato"/>
              <a:ea typeface="Lato"/>
              <a:cs typeface="Lato"/>
              <a:sym typeface="Lato"/>
            </a:endParaRPr>
          </a:p>
          <a:p>
            <a:pPr indent="0" lvl="0" marL="0" rtl="0" algn="l">
              <a:lnSpc>
                <a:spcPct val="115000"/>
              </a:lnSpc>
              <a:spcBef>
                <a:spcPts val="1200"/>
              </a:spcBef>
              <a:spcAft>
                <a:spcPts val="0"/>
              </a:spcAft>
              <a:buNone/>
            </a:pPr>
            <a:r>
              <a:t/>
            </a:r>
            <a:endParaRPr sz="1800">
              <a:solidFill>
                <a:schemeClr val="dk2"/>
              </a:solidFill>
              <a:latin typeface="Lato"/>
              <a:ea typeface="Lato"/>
              <a:cs typeface="Lato"/>
              <a:sym typeface="Lato"/>
            </a:endParaRPr>
          </a:p>
          <a:p>
            <a:pPr indent="0" lvl="0" marL="0" rtl="0" algn="l">
              <a:lnSpc>
                <a:spcPct val="115000"/>
              </a:lnSpc>
              <a:spcBef>
                <a:spcPts val="1200"/>
              </a:spcBef>
              <a:spcAft>
                <a:spcPts val="1200"/>
              </a:spcAft>
              <a:buNone/>
            </a:pPr>
            <a:r>
              <a:t/>
            </a:r>
            <a:endParaRPr sz="1800">
              <a:solidFill>
                <a:schemeClr val="dk2"/>
              </a:solidFill>
              <a:latin typeface="Lato"/>
              <a:ea typeface="Lato"/>
              <a:cs typeface="Lato"/>
              <a:sym typeface="Lato"/>
            </a:endParaRPr>
          </a:p>
        </p:txBody>
      </p:sp>
      <p:sp>
        <p:nvSpPr>
          <p:cNvPr id="165" name="Google Shape;165;p28"/>
          <p:cNvSpPr txBox="1"/>
          <p:nvPr/>
        </p:nvSpPr>
        <p:spPr>
          <a:xfrm>
            <a:off x="311700" y="2788225"/>
            <a:ext cx="3000000" cy="172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solidFill>
                  <a:schemeClr val="dk2"/>
                </a:solidFill>
                <a:latin typeface="Lato"/>
                <a:ea typeface="Lato"/>
                <a:cs typeface="Lato"/>
                <a:sym typeface="Lato"/>
              </a:rPr>
              <a:t>How can we model 5 + 3 with these tiles?</a:t>
            </a:r>
            <a:endParaRPr sz="1800">
              <a:solidFill>
                <a:schemeClr val="dk2"/>
              </a:solidFill>
              <a:latin typeface="Lato"/>
              <a:ea typeface="Lato"/>
              <a:cs typeface="Lato"/>
              <a:sym typeface="Lato"/>
            </a:endParaRPr>
          </a:p>
          <a:p>
            <a:pPr indent="0" lvl="0" marL="0" rtl="0" algn="l">
              <a:lnSpc>
                <a:spcPct val="115000"/>
              </a:lnSpc>
              <a:spcBef>
                <a:spcPts val="1200"/>
              </a:spcBef>
              <a:spcAft>
                <a:spcPts val="0"/>
              </a:spcAft>
              <a:buNone/>
            </a:pPr>
            <a:r>
              <a:t/>
            </a:r>
            <a:endParaRPr sz="1800">
              <a:solidFill>
                <a:schemeClr val="dk2"/>
              </a:solidFill>
              <a:latin typeface="Lato"/>
              <a:ea typeface="Lato"/>
              <a:cs typeface="Lato"/>
              <a:sym typeface="Lato"/>
            </a:endParaRPr>
          </a:p>
          <a:p>
            <a:pPr indent="0" lvl="0" marL="0" rtl="0" algn="l">
              <a:lnSpc>
                <a:spcPct val="115000"/>
              </a:lnSpc>
              <a:spcBef>
                <a:spcPts val="1200"/>
              </a:spcBef>
              <a:spcAft>
                <a:spcPts val="1200"/>
              </a:spcAft>
              <a:buNone/>
            </a:pPr>
            <a:r>
              <a:t/>
            </a:r>
            <a:endParaRPr sz="1800">
              <a:solidFill>
                <a:schemeClr val="dk2"/>
              </a:solidFill>
              <a:latin typeface="Lato"/>
              <a:ea typeface="Lato"/>
              <a:cs typeface="Lato"/>
              <a:sym typeface="Lato"/>
            </a:endParaRPr>
          </a:p>
        </p:txBody>
      </p:sp>
      <p:sp>
        <p:nvSpPr>
          <p:cNvPr id="166" name="Google Shape;166;p28"/>
          <p:cNvSpPr/>
          <p:nvPr/>
        </p:nvSpPr>
        <p:spPr>
          <a:xfrm>
            <a:off x="3562588" y="29501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28"/>
          <p:cNvSpPr/>
          <p:nvPr/>
        </p:nvSpPr>
        <p:spPr>
          <a:xfrm>
            <a:off x="4061363" y="29501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p28"/>
          <p:cNvSpPr/>
          <p:nvPr/>
        </p:nvSpPr>
        <p:spPr>
          <a:xfrm>
            <a:off x="4560138" y="29501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28"/>
          <p:cNvSpPr/>
          <p:nvPr/>
        </p:nvSpPr>
        <p:spPr>
          <a:xfrm>
            <a:off x="3562588" y="34315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 name="Google Shape;170;p28"/>
          <p:cNvSpPr/>
          <p:nvPr/>
        </p:nvSpPr>
        <p:spPr>
          <a:xfrm>
            <a:off x="4061363" y="34315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 name="Google Shape;171;p28"/>
          <p:cNvSpPr/>
          <p:nvPr/>
        </p:nvSpPr>
        <p:spPr>
          <a:xfrm>
            <a:off x="4560138" y="34315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p28"/>
          <p:cNvSpPr/>
          <p:nvPr/>
        </p:nvSpPr>
        <p:spPr>
          <a:xfrm>
            <a:off x="5058913" y="29501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28"/>
          <p:cNvSpPr/>
          <p:nvPr/>
        </p:nvSpPr>
        <p:spPr>
          <a:xfrm>
            <a:off x="5058913" y="34315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28"/>
          <p:cNvSpPr txBox="1"/>
          <p:nvPr/>
        </p:nvSpPr>
        <p:spPr>
          <a:xfrm>
            <a:off x="311700" y="3791575"/>
            <a:ext cx="3000000" cy="125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800">
              <a:solidFill>
                <a:schemeClr val="dk2"/>
              </a:solidFill>
              <a:latin typeface="Lato"/>
              <a:ea typeface="Lato"/>
              <a:cs typeface="Lato"/>
              <a:sym typeface="Lato"/>
            </a:endParaRPr>
          </a:p>
          <a:p>
            <a:pPr indent="0" lvl="0" marL="0" rtl="0" algn="l">
              <a:lnSpc>
                <a:spcPct val="115000"/>
              </a:lnSpc>
              <a:spcBef>
                <a:spcPts val="1200"/>
              </a:spcBef>
              <a:spcAft>
                <a:spcPts val="1200"/>
              </a:spcAft>
              <a:buNone/>
            </a:pPr>
            <a:r>
              <a:rPr lang="en-GB" sz="1800">
                <a:solidFill>
                  <a:schemeClr val="dk2"/>
                </a:solidFill>
                <a:latin typeface="Lato"/>
                <a:ea typeface="Lato"/>
                <a:cs typeface="Lato"/>
                <a:sym typeface="Lato"/>
              </a:rPr>
              <a:t>What number sentence describes the model?</a:t>
            </a:r>
            <a:endParaRPr/>
          </a:p>
        </p:txBody>
      </p:sp>
      <p:sp>
        <p:nvSpPr>
          <p:cNvPr id="175" name="Google Shape;175;p28"/>
          <p:cNvSpPr txBox="1"/>
          <p:nvPr/>
        </p:nvSpPr>
        <p:spPr>
          <a:xfrm>
            <a:off x="3636825" y="4381500"/>
            <a:ext cx="2441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latin typeface="Lato"/>
                <a:ea typeface="Lato"/>
                <a:cs typeface="Lato"/>
                <a:sym typeface="Lato"/>
              </a:rPr>
              <a:t>5 + 3 = 8</a:t>
            </a:r>
            <a:endParaRPr b="1" sz="26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1000"/>
                                        <p:tgtEl>
                                          <p:spTgt spid="1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animEffect filter="fade" transition="in">
                                      <p:cBhvr>
                                        <p:cTn dur="1000"/>
                                        <p:tgtEl>
                                          <p:spTgt spid="1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animEffect filter="fade" transition="in">
                                      <p:cBhvr>
                                        <p:cTn dur="1000"/>
                                        <p:tgtEl>
                                          <p:spTgt spid="1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 Zero Pair</a:t>
            </a:r>
            <a:endParaRPr/>
          </a:p>
        </p:txBody>
      </p:sp>
      <p:sp>
        <p:nvSpPr>
          <p:cNvPr id="181" name="Google Shape;18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sz="2300"/>
              <a:t>Since the sum of a number and its opposite is zero, together, a positive tile and a negative tile represent zero and are called a zero pair. </a:t>
            </a:r>
            <a:endParaRPr sz="2300"/>
          </a:p>
          <a:p>
            <a:pPr indent="0" lvl="0" marL="0" rtl="0" algn="l">
              <a:spcBef>
                <a:spcPts val="1200"/>
              </a:spcBef>
              <a:spcAft>
                <a:spcPts val="0"/>
              </a:spcAft>
              <a:buNone/>
            </a:pPr>
            <a:r>
              <a:t/>
            </a:r>
            <a:endParaRPr sz="2300"/>
          </a:p>
          <a:p>
            <a:pPr indent="0" lvl="0" marL="0" rtl="0" algn="l">
              <a:spcBef>
                <a:spcPts val="1200"/>
              </a:spcBef>
              <a:spcAft>
                <a:spcPts val="0"/>
              </a:spcAft>
              <a:buNone/>
            </a:pPr>
            <a:r>
              <a:rPr lang="en-GB" sz="2300"/>
              <a:t>What number sentence describes this zero pair?</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rPr lang="en-GB" sz="2300"/>
              <a:t>1 + (-1) = 0</a:t>
            </a:r>
            <a:endParaRPr sz="2300"/>
          </a:p>
        </p:txBody>
      </p:sp>
      <p:sp>
        <p:nvSpPr>
          <p:cNvPr id="182" name="Google Shape;182;p29"/>
          <p:cNvSpPr/>
          <p:nvPr/>
        </p:nvSpPr>
        <p:spPr>
          <a:xfrm>
            <a:off x="2887191" y="2154300"/>
            <a:ext cx="834900" cy="834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 name="Google Shape;183;p29"/>
          <p:cNvSpPr/>
          <p:nvPr/>
        </p:nvSpPr>
        <p:spPr>
          <a:xfrm>
            <a:off x="3922816" y="2154300"/>
            <a:ext cx="834900" cy="834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10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1000"/>
                                        <p:tgtEl>
                                          <p:spTgt spid="1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Effect filter="fade" transition="in">
                                      <p:cBhvr>
                                        <p:cTn dur="1000"/>
                                        <p:tgtEl>
                                          <p:spTgt spid="1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Effect filter="fade" transition="in">
                                      <p:cBhvr>
                                        <p:cTn dur="1000"/>
                                        <p:tgtEl>
                                          <p:spTgt spid="1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animEffect filter="fade" transition="in">
                                      <p:cBhvr>
                                        <p:cTn dur="1000"/>
                                        <p:tgtEl>
                                          <p:spTgt spid="18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Show me 3 + (-3) with your tiles</a:t>
            </a:r>
            <a:endParaRPr/>
          </a:p>
        </p:txBody>
      </p:sp>
      <p:sp>
        <p:nvSpPr>
          <p:cNvPr id="189" name="Google Shape;189;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Show me 2 + (-7)</a:t>
            </a:r>
            <a:endParaRPr/>
          </a:p>
        </p:txBody>
      </p:sp>
      <p:sp>
        <p:nvSpPr>
          <p:cNvPr id="195" name="Google Shape;195;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6" name="Google Shape;196;p31"/>
          <p:cNvPicPr preferRelativeResize="0"/>
          <p:nvPr/>
        </p:nvPicPr>
        <p:blipFill>
          <a:blip r:embed="rId3">
            <a:alphaModFix/>
          </a:blip>
          <a:stretch>
            <a:fillRect/>
          </a:stretch>
        </p:blipFill>
        <p:spPr>
          <a:xfrm>
            <a:off x="311699" y="1152475"/>
            <a:ext cx="2770925" cy="1659025"/>
          </a:xfrm>
          <a:prstGeom prst="rect">
            <a:avLst/>
          </a:prstGeom>
          <a:noFill/>
          <a:ln>
            <a:noFill/>
          </a:ln>
        </p:spPr>
      </p:pic>
      <p:pic>
        <p:nvPicPr>
          <p:cNvPr id="197" name="Google Shape;197;p31"/>
          <p:cNvPicPr preferRelativeResize="0"/>
          <p:nvPr/>
        </p:nvPicPr>
        <p:blipFill>
          <a:blip r:embed="rId4">
            <a:alphaModFix/>
          </a:blip>
          <a:stretch>
            <a:fillRect/>
          </a:stretch>
        </p:blipFill>
        <p:spPr>
          <a:xfrm>
            <a:off x="3580998" y="1152475"/>
            <a:ext cx="3132050" cy="2051400"/>
          </a:xfrm>
          <a:prstGeom prst="rect">
            <a:avLst/>
          </a:prstGeom>
          <a:noFill/>
          <a:ln>
            <a:noFill/>
          </a:ln>
        </p:spPr>
      </p:pic>
      <p:cxnSp>
        <p:nvCxnSpPr>
          <p:cNvPr id="198" name="Google Shape;198;p31"/>
          <p:cNvCxnSpPr/>
          <p:nvPr/>
        </p:nvCxnSpPr>
        <p:spPr>
          <a:xfrm>
            <a:off x="3394375" y="1177625"/>
            <a:ext cx="17400" cy="3394500"/>
          </a:xfrm>
          <a:prstGeom prst="straightConnector1">
            <a:avLst/>
          </a:prstGeom>
          <a:noFill/>
          <a:ln cap="flat" cmpd="sng" w="9525">
            <a:solidFill>
              <a:schemeClr val="dk2"/>
            </a:solidFill>
            <a:prstDash val="solid"/>
            <a:round/>
            <a:headEnd len="med" w="med" type="none"/>
            <a:tailEnd len="med" w="med" type="none"/>
          </a:ln>
        </p:spPr>
      </p:cxnSp>
      <p:cxnSp>
        <p:nvCxnSpPr>
          <p:cNvPr id="199" name="Google Shape;199;p31"/>
          <p:cNvCxnSpPr/>
          <p:nvPr/>
        </p:nvCxnSpPr>
        <p:spPr>
          <a:xfrm>
            <a:off x="6713050" y="1163425"/>
            <a:ext cx="17400" cy="3394500"/>
          </a:xfrm>
          <a:prstGeom prst="straightConnector1">
            <a:avLst/>
          </a:prstGeom>
          <a:noFill/>
          <a:ln cap="flat" cmpd="sng" w="9525">
            <a:solidFill>
              <a:schemeClr val="dk2"/>
            </a:solidFill>
            <a:prstDash val="solid"/>
            <a:round/>
            <a:headEnd len="med" w="med" type="none"/>
            <a:tailEnd len="med" w="med" type="none"/>
          </a:ln>
        </p:spPr>
      </p:cxnSp>
      <p:pic>
        <p:nvPicPr>
          <p:cNvPr id="200" name="Google Shape;200;p31"/>
          <p:cNvPicPr preferRelativeResize="0"/>
          <p:nvPr/>
        </p:nvPicPr>
        <p:blipFill rotWithShape="1">
          <a:blip r:embed="rId4">
            <a:alphaModFix/>
          </a:blip>
          <a:srcRect b="0" l="61056" r="0" t="19126"/>
          <a:stretch/>
        </p:blipFill>
        <p:spPr>
          <a:xfrm>
            <a:off x="7325600" y="1177625"/>
            <a:ext cx="1219725" cy="1659025"/>
          </a:xfrm>
          <a:prstGeom prst="rect">
            <a:avLst/>
          </a:prstGeom>
          <a:noFill/>
          <a:ln>
            <a:noFill/>
          </a:ln>
        </p:spPr>
      </p:pic>
      <p:sp>
        <p:nvSpPr>
          <p:cNvPr id="201" name="Google Shape;201;p31"/>
          <p:cNvSpPr txBox="1"/>
          <p:nvPr/>
        </p:nvSpPr>
        <p:spPr>
          <a:xfrm>
            <a:off x="4554675" y="536875"/>
            <a:ext cx="19224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300">
                <a:latin typeface="Lato"/>
                <a:ea typeface="Lato"/>
                <a:cs typeface="Lato"/>
                <a:sym typeface="Lato"/>
              </a:rPr>
              <a:t>Zero pairs</a:t>
            </a:r>
            <a:endParaRPr b="1" sz="2300">
              <a:latin typeface="Lato"/>
              <a:ea typeface="Lato"/>
              <a:cs typeface="Lato"/>
              <a:sym typeface="Lato"/>
            </a:endParaRPr>
          </a:p>
        </p:txBody>
      </p:sp>
      <p:sp>
        <p:nvSpPr>
          <p:cNvPr id="202" name="Google Shape;202;p31"/>
          <p:cNvSpPr txBox="1"/>
          <p:nvPr/>
        </p:nvSpPr>
        <p:spPr>
          <a:xfrm>
            <a:off x="3394375" y="4019125"/>
            <a:ext cx="33012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4100">
                <a:latin typeface="Lato"/>
                <a:ea typeface="Lato"/>
                <a:cs typeface="Lato"/>
                <a:sym typeface="Lato"/>
              </a:rPr>
              <a:t>2 + (-7) = -5</a:t>
            </a:r>
            <a:endParaRPr b="1" sz="41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621525"/>
            <a:ext cx="8520600" cy="161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GB" sz="6000"/>
              <a:t>What wrong answer would you expect?</a:t>
            </a:r>
            <a:endParaRPr sz="6000"/>
          </a:p>
        </p:txBody>
      </p:sp>
      <p:sp>
        <p:nvSpPr>
          <p:cNvPr id="66" name="Google Shape;66;p14"/>
          <p:cNvSpPr txBox="1"/>
          <p:nvPr>
            <p:ph idx="1" type="body"/>
          </p:nvPr>
        </p:nvSpPr>
        <p:spPr>
          <a:xfrm>
            <a:off x="311700" y="2921425"/>
            <a:ext cx="8520600" cy="1071600"/>
          </a:xfrm>
          <a:prstGeom prst="rect">
            <a:avLst/>
          </a:prstGeom>
        </p:spPr>
        <p:txBody>
          <a:bodyPr anchorCtr="0" anchor="t" bIns="91425" lIns="91425" spcFirstLastPara="1" rIns="91425" wrap="square" tIns="91425">
            <a:normAutofit fontScale="77500"/>
          </a:bodyPr>
          <a:lstStyle/>
          <a:p>
            <a:pPr indent="0" lvl="0" marL="0" rtl="0" algn="ctr">
              <a:spcBef>
                <a:spcPts val="0"/>
              </a:spcBef>
              <a:spcAft>
                <a:spcPts val="1200"/>
              </a:spcAft>
              <a:buNone/>
            </a:pPr>
            <a:r>
              <a:rPr lang="en-GB" sz="3200"/>
              <a:t>On your tables, look at the worksheet and discuss what wrong answers you would expect to see from your students</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p:nvPr/>
        </p:nvSpPr>
        <p:spPr>
          <a:xfrm>
            <a:off x="381025" y="1017450"/>
            <a:ext cx="1021800" cy="21180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Use your tiles to model -6 + 4</a:t>
            </a:r>
            <a:endParaRPr/>
          </a:p>
        </p:txBody>
      </p:sp>
      <p:sp>
        <p:nvSpPr>
          <p:cNvPr id="209" name="Google Shape;209;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10" name="Google Shape;210;p32"/>
          <p:cNvSpPr/>
          <p:nvPr/>
        </p:nvSpPr>
        <p:spPr>
          <a:xfrm rot="5400000">
            <a:off x="485150" y="3147563"/>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 name="Google Shape;211;p32"/>
          <p:cNvSpPr/>
          <p:nvPr/>
        </p:nvSpPr>
        <p:spPr>
          <a:xfrm rot="5400000">
            <a:off x="485150" y="3646338"/>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32"/>
          <p:cNvSpPr/>
          <p:nvPr/>
        </p:nvSpPr>
        <p:spPr>
          <a:xfrm rot="5400000">
            <a:off x="966550" y="1152463"/>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32"/>
          <p:cNvSpPr/>
          <p:nvPr/>
        </p:nvSpPr>
        <p:spPr>
          <a:xfrm rot="5400000">
            <a:off x="966550" y="1651238"/>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p32"/>
          <p:cNvSpPr/>
          <p:nvPr/>
        </p:nvSpPr>
        <p:spPr>
          <a:xfrm rot="5400000">
            <a:off x="966550" y="2150013"/>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p32"/>
          <p:cNvSpPr/>
          <p:nvPr/>
        </p:nvSpPr>
        <p:spPr>
          <a:xfrm rot="5400000">
            <a:off x="485150" y="1152463"/>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p32"/>
          <p:cNvSpPr/>
          <p:nvPr/>
        </p:nvSpPr>
        <p:spPr>
          <a:xfrm rot="5400000">
            <a:off x="485150" y="1651238"/>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 name="Google Shape;217;p32"/>
          <p:cNvSpPr/>
          <p:nvPr/>
        </p:nvSpPr>
        <p:spPr>
          <a:xfrm rot="5400000">
            <a:off x="485150" y="2150013"/>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32"/>
          <p:cNvSpPr/>
          <p:nvPr/>
        </p:nvSpPr>
        <p:spPr>
          <a:xfrm rot="5400000">
            <a:off x="966550" y="2648788"/>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 name="Google Shape;219;p32"/>
          <p:cNvSpPr/>
          <p:nvPr/>
        </p:nvSpPr>
        <p:spPr>
          <a:xfrm rot="5400000">
            <a:off x="485150" y="2648788"/>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7"/>
                                        </p:tgtEl>
                                      </p:cBhvr>
                                    </p:animEffect>
                                    <p:set>
                                      <p:cBhvr>
                                        <p:cTn dur="1" fill="hold">
                                          <p:stCondLst>
                                            <p:cond delay="1000"/>
                                          </p:stCondLst>
                                        </p:cTn>
                                        <p:tgtEl>
                                          <p:spTgt spid="20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2"/>
                                        </p:tgtEl>
                                      </p:cBhvr>
                                    </p:animEffect>
                                    <p:set>
                                      <p:cBhvr>
                                        <p:cTn dur="1" fill="hold">
                                          <p:stCondLst>
                                            <p:cond delay="1000"/>
                                          </p:stCondLst>
                                        </p:cTn>
                                        <p:tgtEl>
                                          <p:spTgt spid="2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3"/>
                                        </p:tgtEl>
                                      </p:cBhvr>
                                    </p:animEffect>
                                    <p:set>
                                      <p:cBhvr>
                                        <p:cTn dur="1" fill="hold">
                                          <p:stCondLst>
                                            <p:cond delay="1000"/>
                                          </p:stCondLst>
                                        </p:cTn>
                                        <p:tgtEl>
                                          <p:spTgt spid="2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4"/>
                                        </p:tgtEl>
                                      </p:cBhvr>
                                    </p:animEffect>
                                    <p:set>
                                      <p:cBhvr>
                                        <p:cTn dur="1" fill="hold">
                                          <p:stCondLst>
                                            <p:cond delay="1000"/>
                                          </p:stCondLst>
                                        </p:cTn>
                                        <p:tgtEl>
                                          <p:spTgt spid="21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5"/>
                                        </p:tgtEl>
                                      </p:cBhvr>
                                    </p:animEffect>
                                    <p:set>
                                      <p:cBhvr>
                                        <p:cTn dur="1" fill="hold">
                                          <p:stCondLst>
                                            <p:cond delay="1000"/>
                                          </p:stCondLst>
                                        </p:cTn>
                                        <p:tgtEl>
                                          <p:spTgt spid="2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6"/>
                                        </p:tgtEl>
                                      </p:cBhvr>
                                    </p:animEffect>
                                    <p:set>
                                      <p:cBhvr>
                                        <p:cTn dur="1" fill="hold">
                                          <p:stCondLst>
                                            <p:cond delay="1000"/>
                                          </p:stCondLst>
                                        </p:cTn>
                                        <p:tgtEl>
                                          <p:spTgt spid="2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7"/>
                                        </p:tgtEl>
                                      </p:cBhvr>
                                    </p:animEffect>
                                    <p:set>
                                      <p:cBhvr>
                                        <p:cTn dur="1" fill="hold">
                                          <p:stCondLst>
                                            <p:cond delay="1000"/>
                                          </p:stCondLst>
                                        </p:cTn>
                                        <p:tgtEl>
                                          <p:spTgt spid="2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8"/>
                                        </p:tgtEl>
                                      </p:cBhvr>
                                    </p:animEffect>
                                    <p:set>
                                      <p:cBhvr>
                                        <p:cTn dur="1" fill="hold">
                                          <p:stCondLst>
                                            <p:cond delay="1000"/>
                                          </p:stCondLst>
                                        </p:cTn>
                                        <p:tgtEl>
                                          <p:spTgt spid="21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9"/>
                                        </p:tgtEl>
                                      </p:cBhvr>
                                    </p:animEffect>
                                    <p:set>
                                      <p:cBhvr>
                                        <p:cTn dur="1" fill="hold">
                                          <p:stCondLst>
                                            <p:cond delay="1000"/>
                                          </p:stCondLst>
                                        </p:cTn>
                                        <p:tgtEl>
                                          <p:spTgt spid="2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Try these</a:t>
            </a:r>
            <a:endParaRPr/>
          </a:p>
        </p:txBody>
      </p:sp>
      <p:sp>
        <p:nvSpPr>
          <p:cNvPr id="225" name="Google Shape;225;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3500"/>
              <a:t>a. 		4 + (– 9)</a:t>
            </a:r>
            <a:endParaRPr sz="3500"/>
          </a:p>
          <a:p>
            <a:pPr indent="0" lvl="0" marL="0" rtl="0" algn="l">
              <a:spcBef>
                <a:spcPts val="1200"/>
              </a:spcBef>
              <a:spcAft>
                <a:spcPts val="0"/>
              </a:spcAft>
              <a:buNone/>
            </a:pPr>
            <a:r>
              <a:rPr lang="en-GB" sz="3500"/>
              <a:t>b. 		– 3 + (– 8)</a:t>
            </a:r>
            <a:endParaRPr sz="3500"/>
          </a:p>
          <a:p>
            <a:pPr indent="0" lvl="0" marL="0" rtl="0" algn="l">
              <a:spcBef>
                <a:spcPts val="1200"/>
              </a:spcBef>
              <a:spcAft>
                <a:spcPts val="0"/>
              </a:spcAft>
              <a:buNone/>
            </a:pPr>
            <a:r>
              <a:rPr lang="en-GB" sz="3500"/>
              <a:t>c. 		9 + (– 3)</a:t>
            </a:r>
            <a:endParaRPr sz="3500"/>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p:nvPr/>
        </p:nvSpPr>
        <p:spPr>
          <a:xfrm>
            <a:off x="2237550" y="1867725"/>
            <a:ext cx="1174200" cy="6261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Activity 2: Subtracting Integers</a:t>
            </a:r>
            <a:endParaRPr/>
          </a:p>
        </p:txBody>
      </p:sp>
      <p:sp>
        <p:nvSpPr>
          <p:cNvPr id="232" name="Google Shape;232;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2700"/>
              <a:t>We can model -6 - (-2)</a:t>
            </a:r>
            <a:endParaRPr sz="2700"/>
          </a:p>
        </p:txBody>
      </p:sp>
      <p:sp>
        <p:nvSpPr>
          <p:cNvPr id="233" name="Google Shape;233;p34"/>
          <p:cNvSpPr/>
          <p:nvPr/>
        </p:nvSpPr>
        <p:spPr>
          <a:xfrm rot="10800000">
            <a:off x="879988" y="1983725"/>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p34"/>
          <p:cNvSpPr/>
          <p:nvPr/>
        </p:nvSpPr>
        <p:spPr>
          <a:xfrm rot="10800000">
            <a:off x="381213" y="1983725"/>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p34"/>
          <p:cNvSpPr/>
          <p:nvPr/>
        </p:nvSpPr>
        <p:spPr>
          <a:xfrm rot="10800000">
            <a:off x="2875088" y="1983725"/>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p34"/>
          <p:cNvSpPr/>
          <p:nvPr/>
        </p:nvSpPr>
        <p:spPr>
          <a:xfrm rot="10800000">
            <a:off x="2376313" y="1983725"/>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 name="Google Shape;237;p34"/>
          <p:cNvSpPr/>
          <p:nvPr/>
        </p:nvSpPr>
        <p:spPr>
          <a:xfrm rot="10800000">
            <a:off x="1877538" y="1983725"/>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 name="Google Shape;238;p34"/>
          <p:cNvSpPr/>
          <p:nvPr/>
        </p:nvSpPr>
        <p:spPr>
          <a:xfrm rot="10800000">
            <a:off x="1378763" y="1983725"/>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p34"/>
          <p:cNvSpPr txBox="1"/>
          <p:nvPr>
            <p:ph idx="1" type="body"/>
          </p:nvPr>
        </p:nvSpPr>
        <p:spPr>
          <a:xfrm>
            <a:off x="311700" y="25717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700"/>
              <a:t>What number sentence does this model describe?</a:t>
            </a:r>
            <a:endParaRPr sz="2700"/>
          </a:p>
          <a:p>
            <a:pPr indent="0" lvl="0" marL="0" rtl="0" algn="l">
              <a:spcBef>
                <a:spcPts val="1200"/>
              </a:spcBef>
              <a:spcAft>
                <a:spcPts val="0"/>
              </a:spcAft>
              <a:buNone/>
            </a:pPr>
            <a:r>
              <a:t/>
            </a:r>
            <a:endParaRPr sz="2700"/>
          </a:p>
          <a:p>
            <a:pPr indent="0" lvl="0" marL="0" rtl="0" algn="l">
              <a:spcBef>
                <a:spcPts val="1200"/>
              </a:spcBef>
              <a:spcAft>
                <a:spcPts val="1200"/>
              </a:spcAft>
              <a:buNone/>
            </a:pPr>
            <a:r>
              <a:rPr lang="en-GB" sz="2700"/>
              <a:t>-6 - (-2) = -4</a:t>
            </a:r>
            <a:endParaRPr sz="2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3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23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2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1000"/>
                                        <p:tgtEl>
                                          <p:spTgt spid="2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animEffect filter="fade" transition="in">
                                      <p:cBhvr>
                                        <p:cTn dur="1000"/>
                                        <p:tgtEl>
                                          <p:spTgt spid="2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animEffect filter="fade" transition="in">
                                      <p:cBhvr>
                                        <p:cTn dur="1000"/>
                                        <p:tgtEl>
                                          <p:spTgt spid="23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We can model 4 - 7</a:t>
            </a:r>
            <a:endParaRPr/>
          </a:p>
        </p:txBody>
      </p:sp>
      <p:sp>
        <p:nvSpPr>
          <p:cNvPr id="245" name="Google Shape;245;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Begin with 4</a:t>
            </a:r>
            <a:endParaRPr/>
          </a:p>
        </p:txBody>
      </p:sp>
      <p:sp>
        <p:nvSpPr>
          <p:cNvPr id="246" name="Google Shape;246;p35"/>
          <p:cNvSpPr/>
          <p:nvPr/>
        </p:nvSpPr>
        <p:spPr>
          <a:xfrm>
            <a:off x="311688" y="40517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7" name="Google Shape;247;p35"/>
          <p:cNvSpPr/>
          <p:nvPr/>
        </p:nvSpPr>
        <p:spPr>
          <a:xfrm>
            <a:off x="810463" y="40517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p35"/>
          <p:cNvSpPr/>
          <p:nvPr/>
        </p:nvSpPr>
        <p:spPr>
          <a:xfrm>
            <a:off x="1309238" y="40517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9" name="Google Shape;249;p35"/>
          <p:cNvSpPr/>
          <p:nvPr/>
        </p:nvSpPr>
        <p:spPr>
          <a:xfrm>
            <a:off x="311688" y="4568875"/>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35"/>
          <p:cNvSpPr/>
          <p:nvPr/>
        </p:nvSpPr>
        <p:spPr>
          <a:xfrm>
            <a:off x="810463" y="4568875"/>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35"/>
          <p:cNvSpPr/>
          <p:nvPr/>
        </p:nvSpPr>
        <p:spPr>
          <a:xfrm>
            <a:off x="1309238" y="4568875"/>
            <a:ext cx="360000" cy="36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35"/>
          <p:cNvSpPr/>
          <p:nvPr/>
        </p:nvSpPr>
        <p:spPr>
          <a:xfrm>
            <a:off x="1808013" y="40517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35"/>
          <p:cNvSpPr txBox="1"/>
          <p:nvPr>
            <p:ph idx="1" type="body"/>
          </p:nvPr>
        </p:nvSpPr>
        <p:spPr>
          <a:xfrm>
            <a:off x="311700" y="1614600"/>
            <a:ext cx="8520600" cy="360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688"/>
              <a:buNone/>
            </a:pPr>
            <a:r>
              <a:rPr lang="en-GB" sz="1825"/>
              <a:t>Now add zero pairs until you have 7 positive integer tiles</a:t>
            </a:r>
            <a:endParaRPr sz="1825"/>
          </a:p>
        </p:txBody>
      </p:sp>
      <p:sp>
        <p:nvSpPr>
          <p:cNvPr id="254" name="Google Shape;254;p35"/>
          <p:cNvSpPr/>
          <p:nvPr/>
        </p:nvSpPr>
        <p:spPr>
          <a:xfrm>
            <a:off x="2306788" y="40517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35"/>
          <p:cNvSpPr/>
          <p:nvPr/>
        </p:nvSpPr>
        <p:spPr>
          <a:xfrm>
            <a:off x="2805563" y="40517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 name="Google Shape;256;p35"/>
          <p:cNvSpPr/>
          <p:nvPr/>
        </p:nvSpPr>
        <p:spPr>
          <a:xfrm>
            <a:off x="3304338" y="4051775"/>
            <a:ext cx="360000" cy="36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35"/>
          <p:cNvSpPr txBox="1"/>
          <p:nvPr>
            <p:ph idx="1" type="body"/>
          </p:nvPr>
        </p:nvSpPr>
        <p:spPr>
          <a:xfrm>
            <a:off x="311700" y="2096050"/>
            <a:ext cx="8520600" cy="360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688"/>
              <a:buNone/>
            </a:pPr>
            <a:r>
              <a:rPr lang="en-GB" sz="1825"/>
              <a:t>Now take away 7 positive integer tiles</a:t>
            </a:r>
            <a:endParaRPr sz="1825"/>
          </a:p>
        </p:txBody>
      </p:sp>
      <p:sp>
        <p:nvSpPr>
          <p:cNvPr id="258" name="Google Shape;258;p35"/>
          <p:cNvSpPr txBox="1"/>
          <p:nvPr>
            <p:ph idx="1" type="body"/>
          </p:nvPr>
        </p:nvSpPr>
        <p:spPr>
          <a:xfrm>
            <a:off x="311700" y="2613163"/>
            <a:ext cx="8520600" cy="360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688"/>
              <a:buNone/>
            </a:pPr>
            <a:r>
              <a:rPr lang="en-GB" sz="1825"/>
              <a:t>We are left with -3</a:t>
            </a:r>
            <a:endParaRPr sz="1825"/>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47"/>
                                        </p:tgtEl>
                                      </p:cBhvr>
                                    </p:animEffect>
                                    <p:set>
                                      <p:cBhvr>
                                        <p:cTn dur="1" fill="hold">
                                          <p:stCondLst>
                                            <p:cond delay="1000"/>
                                          </p:stCondLst>
                                        </p:cTn>
                                        <p:tgtEl>
                                          <p:spTgt spid="2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8"/>
                                        </p:tgtEl>
                                      </p:cBhvr>
                                    </p:animEffect>
                                    <p:set>
                                      <p:cBhvr>
                                        <p:cTn dur="1" fill="hold">
                                          <p:stCondLst>
                                            <p:cond delay="1000"/>
                                          </p:stCondLst>
                                        </p:cTn>
                                        <p:tgtEl>
                                          <p:spTgt spid="24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52"/>
                                        </p:tgtEl>
                                      </p:cBhvr>
                                    </p:animEffect>
                                    <p:set>
                                      <p:cBhvr>
                                        <p:cTn dur="1" fill="hold">
                                          <p:stCondLst>
                                            <p:cond delay="1000"/>
                                          </p:stCondLst>
                                        </p:cTn>
                                        <p:tgtEl>
                                          <p:spTgt spid="25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54"/>
                                        </p:tgtEl>
                                      </p:cBhvr>
                                    </p:animEffect>
                                    <p:set>
                                      <p:cBhvr>
                                        <p:cTn dur="1" fill="hold">
                                          <p:stCondLst>
                                            <p:cond delay="1000"/>
                                          </p:stCondLst>
                                        </p:cTn>
                                        <p:tgtEl>
                                          <p:spTgt spid="25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55"/>
                                        </p:tgtEl>
                                      </p:cBhvr>
                                    </p:animEffect>
                                    <p:set>
                                      <p:cBhvr>
                                        <p:cTn dur="1" fill="hold">
                                          <p:stCondLst>
                                            <p:cond delay="1000"/>
                                          </p:stCondLst>
                                        </p:cTn>
                                        <p:tgtEl>
                                          <p:spTgt spid="25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56"/>
                                        </p:tgtEl>
                                      </p:cBhvr>
                                    </p:animEffect>
                                    <p:set>
                                      <p:cBhvr>
                                        <p:cTn dur="1" fill="hold">
                                          <p:stCondLst>
                                            <p:cond delay="1000"/>
                                          </p:stCondLst>
                                        </p:cTn>
                                        <p:tgtEl>
                                          <p:spTgt spid="25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6"/>
                                        </p:tgtEl>
                                      </p:cBhvr>
                                    </p:animEffect>
                                    <p:set>
                                      <p:cBhvr>
                                        <p:cTn dur="1" fill="hold">
                                          <p:stCondLst>
                                            <p:cond delay="1000"/>
                                          </p:stCondLst>
                                        </p:cTn>
                                        <p:tgtEl>
                                          <p:spTgt spid="2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Try these</a:t>
            </a:r>
            <a:endParaRPr/>
          </a:p>
        </p:txBody>
      </p:sp>
      <p:sp>
        <p:nvSpPr>
          <p:cNvPr id="264" name="Google Shape;264;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3600"/>
              <a:t>A</a:t>
            </a:r>
            <a:r>
              <a:rPr lang="en-GB" sz="3600"/>
              <a:t>.	 2 – 6 </a:t>
            </a:r>
            <a:endParaRPr sz="3600"/>
          </a:p>
          <a:p>
            <a:pPr indent="0" lvl="0" marL="0" rtl="0" algn="l">
              <a:spcBef>
                <a:spcPts val="1200"/>
              </a:spcBef>
              <a:spcAft>
                <a:spcPts val="0"/>
              </a:spcAft>
              <a:buNone/>
            </a:pPr>
            <a:r>
              <a:rPr lang="en-GB" sz="3600"/>
              <a:t>B.	 2 + (–6) </a:t>
            </a:r>
            <a:endParaRPr sz="3600"/>
          </a:p>
          <a:p>
            <a:pPr indent="0" lvl="0" marL="0" rtl="0" algn="l">
              <a:spcBef>
                <a:spcPts val="1200"/>
              </a:spcBef>
              <a:spcAft>
                <a:spcPts val="0"/>
              </a:spcAft>
              <a:buNone/>
            </a:pPr>
            <a:r>
              <a:rPr lang="en-GB" sz="3600"/>
              <a:t>C.	 –3 – 8 </a:t>
            </a:r>
            <a:endParaRPr sz="3600"/>
          </a:p>
          <a:p>
            <a:pPr indent="0" lvl="0" marL="0" rtl="0" algn="l">
              <a:spcBef>
                <a:spcPts val="1200"/>
              </a:spcBef>
              <a:spcAft>
                <a:spcPts val="1200"/>
              </a:spcAft>
              <a:buNone/>
            </a:pPr>
            <a:r>
              <a:rPr lang="en-GB" sz="3600"/>
              <a:t>D.	 –3 + (–8)</a:t>
            </a:r>
            <a:endParaRPr sz="3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70" name="Google Shape;270;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1" name="Google Shape;271;p37"/>
          <p:cNvPicPr preferRelativeResize="0"/>
          <p:nvPr/>
        </p:nvPicPr>
        <p:blipFill>
          <a:blip r:embed="rId3">
            <a:alphaModFix/>
          </a:blip>
          <a:stretch>
            <a:fillRect/>
          </a:stretch>
        </p:blipFill>
        <p:spPr>
          <a:xfrm>
            <a:off x="744675" y="496113"/>
            <a:ext cx="2400300" cy="1762125"/>
          </a:xfrm>
          <a:prstGeom prst="rect">
            <a:avLst/>
          </a:prstGeom>
          <a:noFill/>
          <a:ln>
            <a:noFill/>
          </a:ln>
        </p:spPr>
      </p:pic>
      <p:pic>
        <p:nvPicPr>
          <p:cNvPr id="272" name="Google Shape;272;p37"/>
          <p:cNvPicPr preferRelativeResize="0"/>
          <p:nvPr/>
        </p:nvPicPr>
        <p:blipFill>
          <a:blip r:embed="rId4">
            <a:alphaModFix/>
          </a:blip>
          <a:stretch>
            <a:fillRect/>
          </a:stretch>
        </p:blipFill>
        <p:spPr>
          <a:xfrm>
            <a:off x="4955138" y="791388"/>
            <a:ext cx="2828925" cy="1171575"/>
          </a:xfrm>
          <a:prstGeom prst="rect">
            <a:avLst/>
          </a:prstGeom>
          <a:noFill/>
          <a:ln>
            <a:noFill/>
          </a:ln>
        </p:spPr>
      </p:pic>
      <p:pic>
        <p:nvPicPr>
          <p:cNvPr id="273" name="Google Shape;273;p37"/>
          <p:cNvPicPr preferRelativeResize="0"/>
          <p:nvPr/>
        </p:nvPicPr>
        <p:blipFill>
          <a:blip r:embed="rId5">
            <a:alphaModFix/>
          </a:blip>
          <a:stretch>
            <a:fillRect/>
          </a:stretch>
        </p:blipFill>
        <p:spPr>
          <a:xfrm>
            <a:off x="606550" y="2840175"/>
            <a:ext cx="2676525" cy="1562100"/>
          </a:xfrm>
          <a:prstGeom prst="rect">
            <a:avLst/>
          </a:prstGeom>
          <a:noFill/>
          <a:ln>
            <a:noFill/>
          </a:ln>
        </p:spPr>
      </p:pic>
      <p:pic>
        <p:nvPicPr>
          <p:cNvPr id="274" name="Google Shape;274;p37"/>
          <p:cNvPicPr preferRelativeResize="0"/>
          <p:nvPr/>
        </p:nvPicPr>
        <p:blipFill>
          <a:blip r:embed="rId6">
            <a:alphaModFix/>
          </a:blip>
          <a:stretch>
            <a:fillRect/>
          </a:stretch>
        </p:blipFill>
        <p:spPr>
          <a:xfrm>
            <a:off x="5021813" y="2840163"/>
            <a:ext cx="2695575" cy="1285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Can you </a:t>
            </a:r>
            <a:r>
              <a:rPr lang="en-GB"/>
              <a:t>complete</a:t>
            </a:r>
            <a:r>
              <a:rPr lang="en-GB"/>
              <a:t> the sentence?</a:t>
            </a:r>
            <a:endParaRPr/>
          </a:p>
        </p:txBody>
      </p:sp>
      <p:sp>
        <p:nvSpPr>
          <p:cNvPr id="280" name="Google Shape;280;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3300"/>
              <a:t>To subtract an integer, you can add ___________________</a:t>
            </a:r>
            <a:endParaRPr sz="3300"/>
          </a:p>
          <a:p>
            <a:pPr indent="0" lvl="0" marL="0" rtl="0" algn="l">
              <a:spcBef>
                <a:spcPts val="1200"/>
              </a:spcBef>
              <a:spcAft>
                <a:spcPts val="0"/>
              </a:spcAft>
              <a:buNone/>
            </a:pPr>
            <a:r>
              <a:t/>
            </a:r>
            <a:endParaRPr sz="3300"/>
          </a:p>
          <a:p>
            <a:pPr indent="0" lvl="0" marL="0" rtl="0" algn="l">
              <a:spcBef>
                <a:spcPts val="1200"/>
              </a:spcBef>
              <a:spcAft>
                <a:spcPts val="1200"/>
              </a:spcAft>
              <a:buNone/>
            </a:pPr>
            <a:r>
              <a:rPr lang="en-GB" sz="3300"/>
              <a:t>This is called “The Additive Inverse”</a:t>
            </a:r>
            <a:endParaRPr sz="3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0" st="0"/>
                                            </p:txEl>
                                          </p:spTgt>
                                        </p:tgtEl>
                                        <p:attrNameLst>
                                          <p:attrName>style.visibility</p:attrName>
                                        </p:attrNameLst>
                                      </p:cBhvr>
                                      <p:to>
                                        <p:strVal val="visible"/>
                                      </p:to>
                                    </p:set>
                                    <p:animEffect filter="fade" transition="in">
                                      <p:cBhvr>
                                        <p:cTn dur="1000"/>
                                        <p:tgtEl>
                                          <p:spTgt spid="2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1" st="1"/>
                                            </p:txEl>
                                          </p:spTgt>
                                        </p:tgtEl>
                                        <p:attrNameLst>
                                          <p:attrName>style.visibility</p:attrName>
                                        </p:attrNameLst>
                                      </p:cBhvr>
                                      <p:to>
                                        <p:strVal val="visible"/>
                                      </p:to>
                                    </p:set>
                                    <p:animEffect filter="fade" transition="in">
                                      <p:cBhvr>
                                        <p:cTn dur="1000"/>
                                        <p:tgtEl>
                                          <p:spTgt spid="2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xEl>
                                              <p:pRg end="2" st="2"/>
                                            </p:txEl>
                                          </p:spTgt>
                                        </p:tgtEl>
                                        <p:attrNameLst>
                                          <p:attrName>style.visibility</p:attrName>
                                        </p:attrNameLst>
                                      </p:cBhvr>
                                      <p:to>
                                        <p:strVal val="visible"/>
                                      </p:to>
                                    </p:set>
                                    <p:animEffect filter="fade" transition="in">
                                      <p:cBhvr>
                                        <p:cTn dur="1000"/>
                                        <p:tgtEl>
                                          <p:spTgt spid="28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39"/>
          <p:cNvPicPr preferRelativeResize="0"/>
          <p:nvPr/>
        </p:nvPicPr>
        <p:blipFill rotWithShape="1">
          <a:blip r:embed="rId3">
            <a:alphaModFix/>
          </a:blip>
          <a:srcRect b="27274" l="14082" r="74984" t="49753"/>
          <a:stretch/>
        </p:blipFill>
        <p:spPr>
          <a:xfrm>
            <a:off x="2261075" y="118363"/>
            <a:ext cx="2305620" cy="2723940"/>
          </a:xfrm>
          <a:prstGeom prst="rect">
            <a:avLst/>
          </a:prstGeom>
          <a:noFill/>
          <a:ln>
            <a:noFill/>
          </a:ln>
        </p:spPr>
      </p:pic>
      <p:pic>
        <p:nvPicPr>
          <p:cNvPr id="286" name="Google Shape;286;p39"/>
          <p:cNvPicPr preferRelativeResize="0"/>
          <p:nvPr/>
        </p:nvPicPr>
        <p:blipFill rotWithShape="1">
          <a:blip r:embed="rId4">
            <a:alphaModFix/>
          </a:blip>
          <a:srcRect b="22356" l="14067" r="75060" t="61793"/>
          <a:stretch/>
        </p:blipFill>
        <p:spPr>
          <a:xfrm>
            <a:off x="4532759" y="3135516"/>
            <a:ext cx="2305620" cy="1889626"/>
          </a:xfrm>
          <a:prstGeom prst="rect">
            <a:avLst/>
          </a:prstGeom>
          <a:noFill/>
          <a:ln>
            <a:noFill/>
          </a:ln>
        </p:spPr>
      </p:pic>
      <p:pic>
        <p:nvPicPr>
          <p:cNvPr id="287" name="Google Shape;287;p39"/>
          <p:cNvPicPr preferRelativeResize="0"/>
          <p:nvPr/>
        </p:nvPicPr>
        <p:blipFill rotWithShape="1">
          <a:blip r:embed="rId3">
            <a:alphaModFix/>
          </a:blip>
          <a:srcRect b="52028" l="14082" r="74984" t="31224"/>
          <a:stretch/>
        </p:blipFill>
        <p:spPr>
          <a:xfrm>
            <a:off x="133125" y="101950"/>
            <a:ext cx="2127951" cy="1832728"/>
          </a:xfrm>
          <a:prstGeom prst="rect">
            <a:avLst/>
          </a:prstGeom>
          <a:noFill/>
          <a:ln>
            <a:noFill/>
          </a:ln>
        </p:spPr>
      </p:pic>
      <p:pic>
        <p:nvPicPr>
          <p:cNvPr id="288" name="Google Shape;288;p39"/>
          <p:cNvPicPr preferRelativeResize="0"/>
          <p:nvPr/>
        </p:nvPicPr>
        <p:blipFill rotWithShape="1">
          <a:blip r:embed="rId3">
            <a:alphaModFix/>
          </a:blip>
          <a:srcRect b="15631" l="14082" r="74984" t="72567"/>
          <a:stretch/>
        </p:blipFill>
        <p:spPr>
          <a:xfrm>
            <a:off x="4532759" y="118363"/>
            <a:ext cx="2305620" cy="1399269"/>
          </a:xfrm>
          <a:prstGeom prst="rect">
            <a:avLst/>
          </a:prstGeom>
          <a:noFill/>
          <a:ln>
            <a:noFill/>
          </a:ln>
        </p:spPr>
      </p:pic>
      <p:pic>
        <p:nvPicPr>
          <p:cNvPr id="289" name="Google Shape;289;p39"/>
          <p:cNvPicPr preferRelativeResize="0"/>
          <p:nvPr/>
        </p:nvPicPr>
        <p:blipFill rotWithShape="1">
          <a:blip r:embed="rId3">
            <a:alphaModFix/>
          </a:blip>
          <a:srcRect b="7764" l="14082" r="74984" t="84367"/>
          <a:stretch/>
        </p:blipFill>
        <p:spPr>
          <a:xfrm>
            <a:off x="6838380" y="118362"/>
            <a:ext cx="2305620" cy="932855"/>
          </a:xfrm>
          <a:prstGeom prst="rect">
            <a:avLst/>
          </a:prstGeom>
          <a:noFill/>
          <a:ln>
            <a:noFill/>
          </a:ln>
        </p:spPr>
      </p:pic>
      <p:pic>
        <p:nvPicPr>
          <p:cNvPr id="290" name="Google Shape;290;p39"/>
          <p:cNvPicPr preferRelativeResize="0"/>
          <p:nvPr/>
        </p:nvPicPr>
        <p:blipFill rotWithShape="1">
          <a:blip r:embed="rId4">
            <a:alphaModFix/>
          </a:blip>
          <a:srcRect b="38384" l="14067" r="75060" t="45765"/>
          <a:stretch/>
        </p:blipFill>
        <p:spPr>
          <a:xfrm>
            <a:off x="2261075" y="3135519"/>
            <a:ext cx="2305620" cy="1889626"/>
          </a:xfrm>
          <a:prstGeom prst="rect">
            <a:avLst/>
          </a:prstGeom>
          <a:noFill/>
          <a:ln>
            <a:noFill/>
          </a:ln>
        </p:spPr>
      </p:pic>
      <p:sp>
        <p:nvSpPr>
          <p:cNvPr id="291" name="Google Shape;291;p39"/>
          <p:cNvSpPr/>
          <p:nvPr/>
        </p:nvSpPr>
        <p:spPr>
          <a:xfrm>
            <a:off x="2164300" y="2949125"/>
            <a:ext cx="4798500" cy="2194500"/>
          </a:xfrm>
          <a:prstGeom prst="rect">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Activity 3: Simplifying Algebraic Expressions</a:t>
            </a:r>
            <a:endParaRPr/>
          </a:p>
        </p:txBody>
      </p:sp>
      <p:sp>
        <p:nvSpPr>
          <p:cNvPr id="297" name="Google Shape;297;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98" name="Google Shape;298;p40"/>
          <p:cNvSpPr/>
          <p:nvPr/>
        </p:nvSpPr>
        <p:spPr>
          <a:xfrm>
            <a:off x="4935450" y="2980100"/>
            <a:ext cx="720000" cy="72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0"/>
          <p:cNvSpPr/>
          <p:nvPr/>
        </p:nvSpPr>
        <p:spPr>
          <a:xfrm>
            <a:off x="1328575" y="2980100"/>
            <a:ext cx="720000" cy="72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0" name="Google Shape;300;p40"/>
          <p:cNvSpPr/>
          <p:nvPr/>
        </p:nvSpPr>
        <p:spPr>
          <a:xfrm>
            <a:off x="4935425" y="3848875"/>
            <a:ext cx="2880000" cy="72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0"/>
          <p:cNvSpPr/>
          <p:nvPr/>
        </p:nvSpPr>
        <p:spPr>
          <a:xfrm>
            <a:off x="1328550" y="3848875"/>
            <a:ext cx="2880000" cy="72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0"/>
          <p:cNvSpPr txBox="1"/>
          <p:nvPr/>
        </p:nvSpPr>
        <p:spPr>
          <a:xfrm>
            <a:off x="1328563" y="3005275"/>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latin typeface="Lato"/>
                <a:ea typeface="Lato"/>
                <a:cs typeface="Lato"/>
                <a:sym typeface="Lato"/>
              </a:rPr>
              <a:t>1</a:t>
            </a:r>
            <a:endParaRPr sz="3100">
              <a:latin typeface="Lato"/>
              <a:ea typeface="Lato"/>
              <a:cs typeface="Lato"/>
              <a:sym typeface="Lato"/>
            </a:endParaRPr>
          </a:p>
        </p:txBody>
      </p:sp>
      <p:sp>
        <p:nvSpPr>
          <p:cNvPr id="303" name="Google Shape;303;p40"/>
          <p:cNvSpPr txBox="1"/>
          <p:nvPr/>
        </p:nvSpPr>
        <p:spPr>
          <a:xfrm>
            <a:off x="4935463" y="3005275"/>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solidFill>
                  <a:schemeClr val="lt1"/>
                </a:solidFill>
                <a:latin typeface="Lato"/>
                <a:ea typeface="Lato"/>
                <a:cs typeface="Lato"/>
                <a:sym typeface="Lato"/>
              </a:rPr>
              <a:t>-1</a:t>
            </a:r>
            <a:endParaRPr sz="3100">
              <a:solidFill>
                <a:schemeClr val="lt1"/>
              </a:solidFill>
              <a:latin typeface="Lato"/>
              <a:ea typeface="Lato"/>
              <a:cs typeface="Lato"/>
              <a:sym typeface="Lato"/>
            </a:endParaRPr>
          </a:p>
        </p:txBody>
      </p:sp>
      <p:sp>
        <p:nvSpPr>
          <p:cNvPr id="304" name="Google Shape;304;p40"/>
          <p:cNvSpPr txBox="1"/>
          <p:nvPr/>
        </p:nvSpPr>
        <p:spPr>
          <a:xfrm>
            <a:off x="2408563" y="3877975"/>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solidFill>
                  <a:schemeClr val="lt1"/>
                </a:solidFill>
                <a:latin typeface="Lato"/>
                <a:ea typeface="Lato"/>
                <a:cs typeface="Lato"/>
                <a:sym typeface="Lato"/>
              </a:rPr>
              <a:t>x</a:t>
            </a:r>
            <a:endParaRPr sz="3100">
              <a:solidFill>
                <a:schemeClr val="lt1"/>
              </a:solidFill>
              <a:latin typeface="Lato"/>
              <a:ea typeface="Lato"/>
              <a:cs typeface="Lato"/>
              <a:sym typeface="Lato"/>
            </a:endParaRPr>
          </a:p>
        </p:txBody>
      </p:sp>
      <p:sp>
        <p:nvSpPr>
          <p:cNvPr id="305" name="Google Shape;305;p40"/>
          <p:cNvSpPr txBox="1"/>
          <p:nvPr/>
        </p:nvSpPr>
        <p:spPr>
          <a:xfrm>
            <a:off x="6015438" y="3877975"/>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solidFill>
                  <a:schemeClr val="lt1"/>
                </a:solidFill>
                <a:latin typeface="Lato"/>
                <a:ea typeface="Lato"/>
                <a:cs typeface="Lato"/>
                <a:sym typeface="Lato"/>
              </a:rPr>
              <a:t>-x</a:t>
            </a:r>
            <a:endParaRPr sz="31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can we model the expression 5 + 4x?</a:t>
            </a:r>
            <a:endParaRPr/>
          </a:p>
        </p:txBody>
      </p:sp>
      <p:sp>
        <p:nvSpPr>
          <p:cNvPr id="311" name="Google Shape;311;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12" name="Google Shape;312;p41"/>
          <p:cNvSpPr/>
          <p:nvPr/>
        </p:nvSpPr>
        <p:spPr>
          <a:xfrm rot="-5400000">
            <a:off x="29700" y="2097450"/>
            <a:ext cx="2880000" cy="72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1"/>
          <p:cNvSpPr/>
          <p:nvPr/>
        </p:nvSpPr>
        <p:spPr>
          <a:xfrm rot="5400000">
            <a:off x="311700" y="1017450"/>
            <a:ext cx="720000" cy="72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 name="Google Shape;314;p41"/>
          <p:cNvSpPr/>
          <p:nvPr/>
        </p:nvSpPr>
        <p:spPr>
          <a:xfrm rot="5400000">
            <a:off x="311700" y="1810625"/>
            <a:ext cx="720000" cy="72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 name="Google Shape;315;p41"/>
          <p:cNvSpPr/>
          <p:nvPr/>
        </p:nvSpPr>
        <p:spPr>
          <a:xfrm rot="5400000">
            <a:off x="311700" y="3396975"/>
            <a:ext cx="720000" cy="72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 name="Google Shape;316;p41"/>
          <p:cNvSpPr/>
          <p:nvPr/>
        </p:nvSpPr>
        <p:spPr>
          <a:xfrm rot="5400000">
            <a:off x="311700" y="2603800"/>
            <a:ext cx="720000" cy="72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 name="Google Shape;317;p41"/>
          <p:cNvSpPr/>
          <p:nvPr/>
        </p:nvSpPr>
        <p:spPr>
          <a:xfrm rot="5400000">
            <a:off x="311700" y="4190150"/>
            <a:ext cx="720000" cy="72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41"/>
          <p:cNvSpPr/>
          <p:nvPr/>
        </p:nvSpPr>
        <p:spPr>
          <a:xfrm rot="-5400000">
            <a:off x="827700" y="2097450"/>
            <a:ext cx="2880000" cy="72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1"/>
          <p:cNvSpPr/>
          <p:nvPr/>
        </p:nvSpPr>
        <p:spPr>
          <a:xfrm rot="-5400000">
            <a:off x="1625700" y="2097450"/>
            <a:ext cx="2880000" cy="72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1"/>
          <p:cNvSpPr/>
          <p:nvPr/>
        </p:nvSpPr>
        <p:spPr>
          <a:xfrm rot="-5400000">
            <a:off x="2423700" y="2097450"/>
            <a:ext cx="2880000" cy="72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b="14656" l="22285" r="21776" t="20522"/>
          <a:stretch/>
        </p:blipFill>
        <p:spPr>
          <a:xfrm>
            <a:off x="624375" y="0"/>
            <a:ext cx="7895261"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3x + 2 - 4x - 5</a:t>
            </a:r>
            <a:endParaRPr/>
          </a:p>
        </p:txBody>
      </p:sp>
      <p:sp>
        <p:nvSpPr>
          <p:cNvPr id="326" name="Google Shape;326;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How could we model this expression?</a:t>
            </a:r>
            <a:endParaRPr/>
          </a:p>
          <a:p>
            <a:pPr indent="0" lvl="0" marL="0" rtl="0" algn="l">
              <a:spcBef>
                <a:spcPts val="1200"/>
              </a:spcBef>
              <a:spcAft>
                <a:spcPts val="0"/>
              </a:spcAft>
              <a:buNone/>
            </a:pPr>
            <a:r>
              <a:rPr lang="en-GB"/>
              <a:t>Remember that subtraction is the same as adding the opposite</a:t>
            </a:r>
            <a:endParaRPr/>
          </a:p>
          <a:p>
            <a:pPr indent="0" lvl="0" marL="0" rtl="0" algn="l">
              <a:spcBef>
                <a:spcPts val="1200"/>
              </a:spcBef>
              <a:spcAft>
                <a:spcPts val="1200"/>
              </a:spcAft>
              <a:buNone/>
            </a:pPr>
            <a:r>
              <a:rPr lang="en-GB"/>
              <a:t>This expression could be written as 3x + 2 + (-4x) + (-5)</a:t>
            </a:r>
            <a:endParaRPr/>
          </a:p>
        </p:txBody>
      </p:sp>
      <p:sp>
        <p:nvSpPr>
          <p:cNvPr id="327" name="Google Shape;327;p42"/>
          <p:cNvSpPr/>
          <p:nvPr/>
        </p:nvSpPr>
        <p:spPr>
          <a:xfrm rot="5400000">
            <a:off x="3045958" y="2571675"/>
            <a:ext cx="579000" cy="579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 name="Google Shape;328;p42"/>
          <p:cNvSpPr/>
          <p:nvPr/>
        </p:nvSpPr>
        <p:spPr>
          <a:xfrm rot="5400000">
            <a:off x="3045958" y="3209417"/>
            <a:ext cx="579000" cy="579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9" name="Google Shape;329;p42"/>
          <p:cNvSpPr/>
          <p:nvPr/>
        </p:nvSpPr>
        <p:spPr>
          <a:xfrm rot="-5400000">
            <a:off x="135364" y="3440025"/>
            <a:ext cx="2315700" cy="579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2"/>
          <p:cNvSpPr/>
          <p:nvPr/>
        </p:nvSpPr>
        <p:spPr>
          <a:xfrm rot="-5400000">
            <a:off x="816103" y="3440025"/>
            <a:ext cx="2315700" cy="579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2"/>
          <p:cNvSpPr/>
          <p:nvPr/>
        </p:nvSpPr>
        <p:spPr>
          <a:xfrm rot="-5400000">
            <a:off x="1496842" y="3440025"/>
            <a:ext cx="2315700" cy="579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2"/>
          <p:cNvSpPr/>
          <p:nvPr/>
        </p:nvSpPr>
        <p:spPr>
          <a:xfrm rot="-5400000">
            <a:off x="2858339" y="34400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2"/>
          <p:cNvSpPr/>
          <p:nvPr/>
        </p:nvSpPr>
        <p:spPr>
          <a:xfrm rot="-5400000">
            <a:off x="3539078" y="34400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2"/>
          <p:cNvSpPr/>
          <p:nvPr/>
        </p:nvSpPr>
        <p:spPr>
          <a:xfrm rot="-5400000">
            <a:off x="4219817" y="34400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2"/>
          <p:cNvSpPr/>
          <p:nvPr/>
        </p:nvSpPr>
        <p:spPr>
          <a:xfrm rot="-5400000">
            <a:off x="4900567" y="34400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2"/>
          <p:cNvSpPr/>
          <p:nvPr/>
        </p:nvSpPr>
        <p:spPr>
          <a:xfrm rot="5400000">
            <a:off x="6449683" y="2571675"/>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 name="Google Shape;337;p42"/>
          <p:cNvSpPr/>
          <p:nvPr/>
        </p:nvSpPr>
        <p:spPr>
          <a:xfrm rot="5400000">
            <a:off x="6449683" y="3209417"/>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 name="Google Shape;338;p42"/>
          <p:cNvSpPr/>
          <p:nvPr/>
        </p:nvSpPr>
        <p:spPr>
          <a:xfrm rot="5400000">
            <a:off x="7130433" y="2571750"/>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 name="Google Shape;339;p42"/>
          <p:cNvSpPr/>
          <p:nvPr/>
        </p:nvSpPr>
        <p:spPr>
          <a:xfrm rot="5400000">
            <a:off x="7130433" y="3209492"/>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 name="Google Shape;340;p42"/>
          <p:cNvSpPr/>
          <p:nvPr/>
        </p:nvSpPr>
        <p:spPr>
          <a:xfrm rot="5400000">
            <a:off x="7811183" y="2571175"/>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animEffect filter="fade" transition="in">
                                      <p:cBhvr>
                                        <p:cTn dur="1000"/>
                                        <p:tgtEl>
                                          <p:spTgt spid="3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xEl>
                                              <p:pRg end="1" st="1"/>
                                            </p:txEl>
                                          </p:spTgt>
                                        </p:tgtEl>
                                        <p:attrNameLst>
                                          <p:attrName>style.visibility</p:attrName>
                                        </p:attrNameLst>
                                      </p:cBhvr>
                                      <p:to>
                                        <p:strVal val="visible"/>
                                      </p:to>
                                    </p:set>
                                    <p:animEffect filter="fade" transition="in">
                                      <p:cBhvr>
                                        <p:cTn dur="1000"/>
                                        <p:tgtEl>
                                          <p:spTgt spid="3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xEl>
                                              <p:pRg end="2" st="2"/>
                                            </p:txEl>
                                          </p:spTgt>
                                        </p:tgtEl>
                                        <p:attrNameLst>
                                          <p:attrName>style.visibility</p:attrName>
                                        </p:attrNameLst>
                                      </p:cBhvr>
                                      <p:to>
                                        <p:strVal val="visible"/>
                                      </p:to>
                                    </p:set>
                                    <p:animEffect filter="fade" transition="in">
                                      <p:cBhvr>
                                        <p:cTn dur="1000"/>
                                        <p:tgtEl>
                                          <p:spTgt spid="3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3"/>
          <p:cNvSpPr/>
          <p:nvPr/>
        </p:nvSpPr>
        <p:spPr>
          <a:xfrm rot="5400000">
            <a:off x="3499868" y="255875"/>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 name="Google Shape;346;p43"/>
          <p:cNvSpPr/>
          <p:nvPr/>
        </p:nvSpPr>
        <p:spPr>
          <a:xfrm rot="5400000">
            <a:off x="3499868" y="670068"/>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7" name="Google Shape;347;p43"/>
          <p:cNvSpPr/>
          <p:nvPr/>
        </p:nvSpPr>
        <p:spPr>
          <a:xfrm rot="-5400000">
            <a:off x="1609337" y="819950"/>
            <a:ext cx="1503900" cy="3759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3"/>
          <p:cNvSpPr/>
          <p:nvPr/>
        </p:nvSpPr>
        <p:spPr>
          <a:xfrm rot="-5400000">
            <a:off x="2051459" y="819950"/>
            <a:ext cx="1503900" cy="3759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3"/>
          <p:cNvSpPr/>
          <p:nvPr/>
        </p:nvSpPr>
        <p:spPr>
          <a:xfrm rot="-5400000">
            <a:off x="2493582" y="819950"/>
            <a:ext cx="1503900" cy="3759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3"/>
          <p:cNvSpPr/>
          <p:nvPr/>
        </p:nvSpPr>
        <p:spPr>
          <a:xfrm rot="-5400000">
            <a:off x="3377840" y="819950"/>
            <a:ext cx="1503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3"/>
          <p:cNvSpPr/>
          <p:nvPr/>
        </p:nvSpPr>
        <p:spPr>
          <a:xfrm rot="-5400000">
            <a:off x="3819963" y="819950"/>
            <a:ext cx="1503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3"/>
          <p:cNvSpPr/>
          <p:nvPr/>
        </p:nvSpPr>
        <p:spPr>
          <a:xfrm rot="-5400000">
            <a:off x="4262086" y="819950"/>
            <a:ext cx="1503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3"/>
          <p:cNvSpPr/>
          <p:nvPr/>
        </p:nvSpPr>
        <p:spPr>
          <a:xfrm rot="-5400000">
            <a:off x="4704216" y="819950"/>
            <a:ext cx="1503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3"/>
          <p:cNvSpPr/>
          <p:nvPr/>
        </p:nvSpPr>
        <p:spPr>
          <a:xfrm rot="5400000">
            <a:off x="5710502" y="25587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 name="Google Shape;355;p43"/>
          <p:cNvSpPr/>
          <p:nvPr/>
        </p:nvSpPr>
        <p:spPr>
          <a:xfrm rot="5400000">
            <a:off x="5710502" y="670068"/>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 name="Google Shape;356;p43"/>
          <p:cNvSpPr/>
          <p:nvPr/>
        </p:nvSpPr>
        <p:spPr>
          <a:xfrm rot="5400000">
            <a:off x="6152632" y="255923"/>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 name="Google Shape;357;p43"/>
          <p:cNvSpPr/>
          <p:nvPr/>
        </p:nvSpPr>
        <p:spPr>
          <a:xfrm rot="5400000">
            <a:off x="6152632" y="670117"/>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8" name="Google Shape;358;p43"/>
          <p:cNvSpPr/>
          <p:nvPr/>
        </p:nvSpPr>
        <p:spPr>
          <a:xfrm rot="5400000">
            <a:off x="6594762" y="255550"/>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9" name="Google Shape;359;p43"/>
          <p:cNvSpPr/>
          <p:nvPr/>
        </p:nvSpPr>
        <p:spPr>
          <a:xfrm rot="5400000">
            <a:off x="5268193" y="3265850"/>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0" name="Google Shape;360;p43"/>
          <p:cNvSpPr/>
          <p:nvPr/>
        </p:nvSpPr>
        <p:spPr>
          <a:xfrm rot="5400000">
            <a:off x="5268193" y="3680043"/>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 name="Google Shape;361;p43"/>
          <p:cNvSpPr/>
          <p:nvPr/>
        </p:nvSpPr>
        <p:spPr>
          <a:xfrm rot="-5400000">
            <a:off x="1609174" y="3829850"/>
            <a:ext cx="1503900" cy="3759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3"/>
          <p:cNvSpPr/>
          <p:nvPr/>
        </p:nvSpPr>
        <p:spPr>
          <a:xfrm rot="-5400000">
            <a:off x="3377672" y="3829850"/>
            <a:ext cx="1503900" cy="3759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3"/>
          <p:cNvSpPr/>
          <p:nvPr/>
        </p:nvSpPr>
        <p:spPr>
          <a:xfrm rot="-5400000">
            <a:off x="2493420" y="3829850"/>
            <a:ext cx="1503900" cy="3759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3"/>
          <p:cNvSpPr/>
          <p:nvPr/>
        </p:nvSpPr>
        <p:spPr>
          <a:xfrm rot="-5400000">
            <a:off x="2051303" y="3829850"/>
            <a:ext cx="1503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3"/>
          <p:cNvSpPr/>
          <p:nvPr/>
        </p:nvSpPr>
        <p:spPr>
          <a:xfrm rot="-5400000">
            <a:off x="2935550" y="3829850"/>
            <a:ext cx="1503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3"/>
          <p:cNvSpPr/>
          <p:nvPr/>
        </p:nvSpPr>
        <p:spPr>
          <a:xfrm rot="-5400000">
            <a:off x="3819798" y="3829850"/>
            <a:ext cx="1503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3"/>
          <p:cNvSpPr/>
          <p:nvPr/>
        </p:nvSpPr>
        <p:spPr>
          <a:xfrm rot="-5400000">
            <a:off x="4262016" y="3829850"/>
            <a:ext cx="1503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3"/>
          <p:cNvSpPr/>
          <p:nvPr/>
        </p:nvSpPr>
        <p:spPr>
          <a:xfrm rot="5400000">
            <a:off x="5710339" y="326577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 name="Google Shape;369;p43"/>
          <p:cNvSpPr/>
          <p:nvPr/>
        </p:nvSpPr>
        <p:spPr>
          <a:xfrm rot="5400000">
            <a:off x="5710339" y="3679968"/>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 name="Google Shape;370;p43"/>
          <p:cNvSpPr/>
          <p:nvPr/>
        </p:nvSpPr>
        <p:spPr>
          <a:xfrm rot="5400000">
            <a:off x="6152469" y="3265823"/>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 name="Google Shape;371;p43"/>
          <p:cNvSpPr/>
          <p:nvPr/>
        </p:nvSpPr>
        <p:spPr>
          <a:xfrm rot="5400000">
            <a:off x="6152469" y="3680017"/>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2" name="Google Shape;372;p43"/>
          <p:cNvSpPr/>
          <p:nvPr/>
        </p:nvSpPr>
        <p:spPr>
          <a:xfrm rot="5400000">
            <a:off x="6594599" y="3265450"/>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 name="Google Shape;373;p43"/>
          <p:cNvSpPr txBox="1"/>
          <p:nvPr/>
        </p:nvSpPr>
        <p:spPr>
          <a:xfrm>
            <a:off x="363575" y="1954625"/>
            <a:ext cx="8416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Lato"/>
                <a:ea typeface="Lato"/>
                <a:cs typeface="Lato"/>
                <a:sym typeface="Lato"/>
              </a:rPr>
              <a:t>How can we simplify this expression?</a:t>
            </a:r>
            <a:endParaRPr sz="2000">
              <a:latin typeface="Lato"/>
              <a:ea typeface="Lato"/>
              <a:cs typeface="Lato"/>
              <a:sym typeface="Lato"/>
            </a:endParaRPr>
          </a:p>
        </p:txBody>
      </p:sp>
      <p:sp>
        <p:nvSpPr>
          <p:cNvPr id="374" name="Google Shape;374;p43"/>
          <p:cNvSpPr txBox="1"/>
          <p:nvPr/>
        </p:nvSpPr>
        <p:spPr>
          <a:xfrm>
            <a:off x="363750" y="2610038"/>
            <a:ext cx="8416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Lato"/>
                <a:ea typeface="Lato"/>
                <a:cs typeface="Lato"/>
                <a:sym typeface="Lato"/>
              </a:rPr>
              <a:t>We collect “like terms”</a:t>
            </a:r>
            <a:endParaRPr sz="20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61"/>
                                        </p:tgtEl>
                                      </p:cBhvr>
                                    </p:animEffect>
                                    <p:set>
                                      <p:cBhvr>
                                        <p:cTn dur="1" fill="hold">
                                          <p:stCondLst>
                                            <p:cond delay="1000"/>
                                          </p:stCondLst>
                                        </p:cTn>
                                        <p:tgtEl>
                                          <p:spTgt spid="36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4"/>
                                        </p:tgtEl>
                                      </p:cBhvr>
                                    </p:animEffect>
                                    <p:set>
                                      <p:cBhvr>
                                        <p:cTn dur="1" fill="hold">
                                          <p:stCondLst>
                                            <p:cond delay="1000"/>
                                          </p:stCondLst>
                                        </p:cTn>
                                        <p:tgtEl>
                                          <p:spTgt spid="3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63"/>
                                        </p:tgtEl>
                                      </p:cBhvr>
                                    </p:animEffect>
                                    <p:set>
                                      <p:cBhvr>
                                        <p:cTn dur="1" fill="hold">
                                          <p:stCondLst>
                                            <p:cond delay="1000"/>
                                          </p:stCondLst>
                                        </p:cTn>
                                        <p:tgtEl>
                                          <p:spTgt spid="36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5"/>
                                        </p:tgtEl>
                                      </p:cBhvr>
                                    </p:animEffect>
                                    <p:set>
                                      <p:cBhvr>
                                        <p:cTn dur="1" fill="hold">
                                          <p:stCondLst>
                                            <p:cond delay="1000"/>
                                          </p:stCondLst>
                                        </p:cTn>
                                        <p:tgtEl>
                                          <p:spTgt spid="3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62"/>
                                        </p:tgtEl>
                                      </p:cBhvr>
                                    </p:animEffect>
                                    <p:set>
                                      <p:cBhvr>
                                        <p:cTn dur="1" fill="hold">
                                          <p:stCondLst>
                                            <p:cond delay="1000"/>
                                          </p:stCondLst>
                                        </p:cTn>
                                        <p:tgtEl>
                                          <p:spTgt spid="36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6"/>
                                        </p:tgtEl>
                                      </p:cBhvr>
                                    </p:animEffect>
                                    <p:set>
                                      <p:cBhvr>
                                        <p:cTn dur="1" fill="hold">
                                          <p:stCondLst>
                                            <p:cond delay="1000"/>
                                          </p:stCondLst>
                                        </p:cTn>
                                        <p:tgtEl>
                                          <p:spTgt spid="3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59"/>
                                        </p:tgtEl>
                                      </p:cBhvr>
                                    </p:animEffect>
                                    <p:set>
                                      <p:cBhvr>
                                        <p:cTn dur="1" fill="hold">
                                          <p:stCondLst>
                                            <p:cond delay="1000"/>
                                          </p:stCondLst>
                                        </p:cTn>
                                        <p:tgtEl>
                                          <p:spTgt spid="3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0"/>
                                        </p:tgtEl>
                                      </p:cBhvr>
                                    </p:animEffect>
                                    <p:set>
                                      <p:cBhvr>
                                        <p:cTn dur="1" fill="hold">
                                          <p:stCondLst>
                                            <p:cond delay="1000"/>
                                          </p:stCondLst>
                                        </p:cTn>
                                        <p:tgtEl>
                                          <p:spTgt spid="36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8"/>
                                        </p:tgtEl>
                                      </p:cBhvr>
                                    </p:animEffect>
                                    <p:set>
                                      <p:cBhvr>
                                        <p:cTn dur="1" fill="hold">
                                          <p:stCondLst>
                                            <p:cond delay="1000"/>
                                          </p:stCondLst>
                                        </p:cTn>
                                        <p:tgtEl>
                                          <p:spTgt spid="36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69"/>
                                        </p:tgtEl>
                                      </p:cBhvr>
                                    </p:animEffect>
                                    <p:set>
                                      <p:cBhvr>
                                        <p:cTn dur="1" fill="hold">
                                          <p:stCondLst>
                                            <p:cond delay="1000"/>
                                          </p:stCondLst>
                                        </p:cTn>
                                        <p:tgtEl>
                                          <p:spTgt spid="3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-2x + 5 - 4x - 5</a:t>
            </a:r>
            <a:endParaRPr/>
          </a:p>
        </p:txBody>
      </p:sp>
      <p:sp>
        <p:nvSpPr>
          <p:cNvPr id="380" name="Google Shape;380;p44"/>
          <p:cNvSpPr/>
          <p:nvPr/>
        </p:nvSpPr>
        <p:spPr>
          <a:xfrm rot="5400000">
            <a:off x="1749008" y="1152475"/>
            <a:ext cx="579000" cy="579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1" name="Google Shape;381;p44"/>
          <p:cNvSpPr/>
          <p:nvPr/>
        </p:nvSpPr>
        <p:spPr>
          <a:xfrm rot="5400000">
            <a:off x="1749008" y="1866492"/>
            <a:ext cx="579000" cy="579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 name="Google Shape;382;p44"/>
          <p:cNvSpPr/>
          <p:nvPr/>
        </p:nvSpPr>
        <p:spPr>
          <a:xfrm rot="-5400000">
            <a:off x="-556661" y="20213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4"/>
          <p:cNvSpPr/>
          <p:nvPr/>
        </p:nvSpPr>
        <p:spPr>
          <a:xfrm rot="-5400000">
            <a:off x="162003" y="20213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4"/>
          <p:cNvSpPr/>
          <p:nvPr/>
        </p:nvSpPr>
        <p:spPr>
          <a:xfrm rot="-5400000">
            <a:off x="1599292" y="20213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4"/>
          <p:cNvSpPr/>
          <p:nvPr/>
        </p:nvSpPr>
        <p:spPr>
          <a:xfrm rot="-5400000">
            <a:off x="2280042" y="20213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4"/>
          <p:cNvSpPr/>
          <p:nvPr/>
        </p:nvSpPr>
        <p:spPr>
          <a:xfrm rot="5400000">
            <a:off x="5190658" y="1152975"/>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 name="Google Shape;387;p44"/>
          <p:cNvSpPr/>
          <p:nvPr/>
        </p:nvSpPr>
        <p:spPr>
          <a:xfrm rot="5400000">
            <a:off x="5190658" y="1867492"/>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 name="Google Shape;388;p44"/>
          <p:cNvSpPr/>
          <p:nvPr/>
        </p:nvSpPr>
        <p:spPr>
          <a:xfrm rot="5400000">
            <a:off x="5190658" y="2580775"/>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 name="Google Shape;389;p44"/>
          <p:cNvSpPr/>
          <p:nvPr/>
        </p:nvSpPr>
        <p:spPr>
          <a:xfrm rot="5400000">
            <a:off x="5190658" y="3294667"/>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 name="Google Shape;390;p44"/>
          <p:cNvSpPr/>
          <p:nvPr/>
        </p:nvSpPr>
        <p:spPr>
          <a:xfrm rot="5400000">
            <a:off x="5190658" y="4008575"/>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 name="Google Shape;391;p44"/>
          <p:cNvSpPr/>
          <p:nvPr/>
        </p:nvSpPr>
        <p:spPr>
          <a:xfrm rot="5400000">
            <a:off x="1749008" y="2580525"/>
            <a:ext cx="579000" cy="579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 name="Google Shape;392;p44"/>
          <p:cNvSpPr/>
          <p:nvPr/>
        </p:nvSpPr>
        <p:spPr>
          <a:xfrm rot="5400000">
            <a:off x="1749008" y="3294542"/>
            <a:ext cx="579000" cy="579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 name="Google Shape;393;p44"/>
          <p:cNvSpPr/>
          <p:nvPr/>
        </p:nvSpPr>
        <p:spPr>
          <a:xfrm rot="5400000">
            <a:off x="1749008" y="4008575"/>
            <a:ext cx="579000" cy="579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4" name="Google Shape;394;p44"/>
          <p:cNvSpPr/>
          <p:nvPr/>
        </p:nvSpPr>
        <p:spPr>
          <a:xfrm rot="-5400000">
            <a:off x="2960792" y="20213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4"/>
          <p:cNvSpPr/>
          <p:nvPr/>
        </p:nvSpPr>
        <p:spPr>
          <a:xfrm rot="-5400000">
            <a:off x="3641542" y="20213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-2x + 5 - 4x - 5</a:t>
            </a:r>
            <a:endParaRPr/>
          </a:p>
        </p:txBody>
      </p:sp>
      <p:sp>
        <p:nvSpPr>
          <p:cNvPr id="401" name="Google Shape;401;p45"/>
          <p:cNvSpPr/>
          <p:nvPr/>
        </p:nvSpPr>
        <p:spPr>
          <a:xfrm rot="5400000">
            <a:off x="5871408" y="1152725"/>
            <a:ext cx="579000" cy="579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2" name="Google Shape;402;p45"/>
          <p:cNvSpPr/>
          <p:nvPr/>
        </p:nvSpPr>
        <p:spPr>
          <a:xfrm rot="5400000">
            <a:off x="5871408" y="1866742"/>
            <a:ext cx="579000" cy="579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3" name="Google Shape;403;p45"/>
          <p:cNvSpPr/>
          <p:nvPr/>
        </p:nvSpPr>
        <p:spPr>
          <a:xfrm rot="-5400000">
            <a:off x="880639" y="20213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5"/>
          <p:cNvSpPr/>
          <p:nvPr/>
        </p:nvSpPr>
        <p:spPr>
          <a:xfrm rot="-5400000">
            <a:off x="162003" y="20213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5"/>
          <p:cNvSpPr/>
          <p:nvPr/>
        </p:nvSpPr>
        <p:spPr>
          <a:xfrm rot="-5400000">
            <a:off x="1599292" y="20213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5"/>
          <p:cNvSpPr/>
          <p:nvPr/>
        </p:nvSpPr>
        <p:spPr>
          <a:xfrm rot="-5400000">
            <a:off x="2280042" y="20213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5"/>
          <p:cNvSpPr/>
          <p:nvPr/>
        </p:nvSpPr>
        <p:spPr>
          <a:xfrm rot="5400000">
            <a:off x="5190658" y="1152975"/>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8" name="Google Shape;408;p45"/>
          <p:cNvSpPr/>
          <p:nvPr/>
        </p:nvSpPr>
        <p:spPr>
          <a:xfrm rot="5400000">
            <a:off x="5190658" y="1867492"/>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9" name="Google Shape;409;p45"/>
          <p:cNvSpPr/>
          <p:nvPr/>
        </p:nvSpPr>
        <p:spPr>
          <a:xfrm rot="5400000">
            <a:off x="5190658" y="2580775"/>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0" name="Google Shape;410;p45"/>
          <p:cNvSpPr/>
          <p:nvPr/>
        </p:nvSpPr>
        <p:spPr>
          <a:xfrm rot="5400000">
            <a:off x="5190658" y="3294667"/>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1" name="Google Shape;411;p45"/>
          <p:cNvSpPr/>
          <p:nvPr/>
        </p:nvSpPr>
        <p:spPr>
          <a:xfrm rot="5400000">
            <a:off x="5190658" y="4008575"/>
            <a:ext cx="5790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2" name="Google Shape;412;p45"/>
          <p:cNvSpPr/>
          <p:nvPr/>
        </p:nvSpPr>
        <p:spPr>
          <a:xfrm rot="5400000">
            <a:off x="5871408" y="2580775"/>
            <a:ext cx="579000" cy="579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3" name="Google Shape;413;p45"/>
          <p:cNvSpPr/>
          <p:nvPr/>
        </p:nvSpPr>
        <p:spPr>
          <a:xfrm rot="5400000">
            <a:off x="5871408" y="3294792"/>
            <a:ext cx="579000" cy="579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4" name="Google Shape;414;p45"/>
          <p:cNvSpPr/>
          <p:nvPr/>
        </p:nvSpPr>
        <p:spPr>
          <a:xfrm rot="5400000">
            <a:off x="5871408" y="4008825"/>
            <a:ext cx="579000" cy="579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5" name="Google Shape;415;p45"/>
          <p:cNvSpPr/>
          <p:nvPr/>
        </p:nvSpPr>
        <p:spPr>
          <a:xfrm rot="-5400000">
            <a:off x="2960792" y="20213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5"/>
          <p:cNvSpPr/>
          <p:nvPr/>
        </p:nvSpPr>
        <p:spPr>
          <a:xfrm rot="-5400000">
            <a:off x="3641542" y="2021325"/>
            <a:ext cx="2315700" cy="579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01"/>
                                        </p:tgtEl>
                                      </p:cBhvr>
                                    </p:animEffect>
                                    <p:set>
                                      <p:cBhvr>
                                        <p:cTn dur="1" fill="hold">
                                          <p:stCondLst>
                                            <p:cond delay="1000"/>
                                          </p:stCondLst>
                                        </p:cTn>
                                        <p:tgtEl>
                                          <p:spTgt spid="40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2"/>
                                        </p:tgtEl>
                                      </p:cBhvr>
                                    </p:animEffect>
                                    <p:set>
                                      <p:cBhvr>
                                        <p:cTn dur="1" fill="hold">
                                          <p:stCondLst>
                                            <p:cond delay="1000"/>
                                          </p:stCondLst>
                                        </p:cTn>
                                        <p:tgtEl>
                                          <p:spTgt spid="4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7"/>
                                        </p:tgtEl>
                                      </p:cBhvr>
                                    </p:animEffect>
                                    <p:set>
                                      <p:cBhvr>
                                        <p:cTn dur="1" fill="hold">
                                          <p:stCondLst>
                                            <p:cond delay="1000"/>
                                          </p:stCondLst>
                                        </p:cTn>
                                        <p:tgtEl>
                                          <p:spTgt spid="40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8"/>
                                        </p:tgtEl>
                                      </p:cBhvr>
                                    </p:animEffect>
                                    <p:set>
                                      <p:cBhvr>
                                        <p:cTn dur="1" fill="hold">
                                          <p:stCondLst>
                                            <p:cond delay="1000"/>
                                          </p:stCondLst>
                                        </p:cTn>
                                        <p:tgtEl>
                                          <p:spTgt spid="40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9"/>
                                        </p:tgtEl>
                                      </p:cBhvr>
                                    </p:animEffect>
                                    <p:set>
                                      <p:cBhvr>
                                        <p:cTn dur="1" fill="hold">
                                          <p:stCondLst>
                                            <p:cond delay="1000"/>
                                          </p:stCondLst>
                                        </p:cTn>
                                        <p:tgtEl>
                                          <p:spTgt spid="40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10"/>
                                        </p:tgtEl>
                                      </p:cBhvr>
                                    </p:animEffect>
                                    <p:set>
                                      <p:cBhvr>
                                        <p:cTn dur="1" fill="hold">
                                          <p:stCondLst>
                                            <p:cond delay="1000"/>
                                          </p:stCondLst>
                                        </p:cTn>
                                        <p:tgtEl>
                                          <p:spTgt spid="41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12"/>
                                        </p:tgtEl>
                                      </p:cBhvr>
                                    </p:animEffect>
                                    <p:set>
                                      <p:cBhvr>
                                        <p:cTn dur="1" fill="hold">
                                          <p:stCondLst>
                                            <p:cond delay="1000"/>
                                          </p:stCondLst>
                                        </p:cTn>
                                        <p:tgtEl>
                                          <p:spTgt spid="4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13"/>
                                        </p:tgtEl>
                                      </p:cBhvr>
                                    </p:animEffect>
                                    <p:set>
                                      <p:cBhvr>
                                        <p:cTn dur="1" fill="hold">
                                          <p:stCondLst>
                                            <p:cond delay="1000"/>
                                          </p:stCondLst>
                                        </p:cTn>
                                        <p:tgtEl>
                                          <p:spTgt spid="41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14"/>
                                        </p:tgtEl>
                                      </p:cBhvr>
                                    </p:animEffect>
                                    <p:set>
                                      <p:cBhvr>
                                        <p:cTn dur="1" fill="hold">
                                          <p:stCondLst>
                                            <p:cond delay="1000"/>
                                          </p:stCondLst>
                                        </p:cTn>
                                        <p:tgtEl>
                                          <p:spTgt spid="41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11"/>
                                        </p:tgtEl>
                                      </p:cBhvr>
                                    </p:animEffect>
                                    <p:set>
                                      <p:cBhvr>
                                        <p:cTn dur="1" fill="hold">
                                          <p:stCondLst>
                                            <p:cond delay="1000"/>
                                          </p:stCondLst>
                                        </p:cTn>
                                        <p:tgtEl>
                                          <p:spTgt spid="41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Try these:</a:t>
            </a:r>
            <a:endParaRPr/>
          </a:p>
        </p:txBody>
      </p:sp>
      <p:sp>
        <p:nvSpPr>
          <p:cNvPr id="422" name="Google Shape;422;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3400"/>
              <a:t>a. 		4x + 8 – 3x</a:t>
            </a:r>
            <a:endParaRPr sz="3400"/>
          </a:p>
          <a:p>
            <a:pPr indent="0" lvl="0" marL="0" rtl="0" algn="l">
              <a:spcBef>
                <a:spcPts val="1200"/>
              </a:spcBef>
              <a:spcAft>
                <a:spcPts val="0"/>
              </a:spcAft>
              <a:buNone/>
            </a:pPr>
            <a:r>
              <a:rPr lang="en-GB" sz="3400"/>
              <a:t>b. 		5x – 9 – 2 – 3x</a:t>
            </a:r>
            <a:endParaRPr sz="3400"/>
          </a:p>
          <a:p>
            <a:pPr indent="0" lvl="0" marL="0" rtl="0" algn="l">
              <a:spcBef>
                <a:spcPts val="1200"/>
              </a:spcBef>
              <a:spcAft>
                <a:spcPts val="0"/>
              </a:spcAft>
              <a:buNone/>
            </a:pPr>
            <a:r>
              <a:rPr lang="en-GB" sz="3400"/>
              <a:t>c. 		–3x + 7 + x – 6</a:t>
            </a:r>
            <a:endParaRPr sz="3400"/>
          </a:p>
          <a:p>
            <a:pPr indent="0" lvl="0" marL="0" rtl="0" algn="l">
              <a:spcBef>
                <a:spcPts val="120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p47"/>
          <p:cNvPicPr preferRelativeResize="0"/>
          <p:nvPr/>
        </p:nvPicPr>
        <p:blipFill rotWithShape="1">
          <a:blip r:embed="rId3">
            <a:alphaModFix/>
          </a:blip>
          <a:srcRect b="27274" l="14082" r="74984" t="49753"/>
          <a:stretch/>
        </p:blipFill>
        <p:spPr>
          <a:xfrm>
            <a:off x="2261075" y="118363"/>
            <a:ext cx="2305620" cy="2723940"/>
          </a:xfrm>
          <a:prstGeom prst="rect">
            <a:avLst/>
          </a:prstGeom>
          <a:noFill/>
          <a:ln>
            <a:noFill/>
          </a:ln>
        </p:spPr>
      </p:pic>
      <p:pic>
        <p:nvPicPr>
          <p:cNvPr id="428" name="Google Shape;428;p47"/>
          <p:cNvPicPr preferRelativeResize="0"/>
          <p:nvPr/>
        </p:nvPicPr>
        <p:blipFill rotWithShape="1">
          <a:blip r:embed="rId4">
            <a:alphaModFix/>
          </a:blip>
          <a:srcRect b="22356" l="14067" r="75060" t="61793"/>
          <a:stretch/>
        </p:blipFill>
        <p:spPr>
          <a:xfrm>
            <a:off x="4532759" y="3135516"/>
            <a:ext cx="2305620" cy="1889626"/>
          </a:xfrm>
          <a:prstGeom prst="rect">
            <a:avLst/>
          </a:prstGeom>
          <a:noFill/>
          <a:ln>
            <a:noFill/>
          </a:ln>
        </p:spPr>
      </p:pic>
      <p:pic>
        <p:nvPicPr>
          <p:cNvPr id="429" name="Google Shape;429;p47"/>
          <p:cNvPicPr preferRelativeResize="0"/>
          <p:nvPr/>
        </p:nvPicPr>
        <p:blipFill rotWithShape="1">
          <a:blip r:embed="rId3">
            <a:alphaModFix/>
          </a:blip>
          <a:srcRect b="52028" l="14082" r="74984" t="31224"/>
          <a:stretch/>
        </p:blipFill>
        <p:spPr>
          <a:xfrm>
            <a:off x="133125" y="101950"/>
            <a:ext cx="2127951" cy="1832728"/>
          </a:xfrm>
          <a:prstGeom prst="rect">
            <a:avLst/>
          </a:prstGeom>
          <a:noFill/>
          <a:ln>
            <a:noFill/>
          </a:ln>
        </p:spPr>
      </p:pic>
      <p:pic>
        <p:nvPicPr>
          <p:cNvPr id="430" name="Google Shape;430;p47"/>
          <p:cNvPicPr preferRelativeResize="0"/>
          <p:nvPr/>
        </p:nvPicPr>
        <p:blipFill rotWithShape="1">
          <a:blip r:embed="rId3">
            <a:alphaModFix/>
          </a:blip>
          <a:srcRect b="15631" l="14082" r="74984" t="72567"/>
          <a:stretch/>
        </p:blipFill>
        <p:spPr>
          <a:xfrm>
            <a:off x="4532759" y="118363"/>
            <a:ext cx="2305620" cy="1399269"/>
          </a:xfrm>
          <a:prstGeom prst="rect">
            <a:avLst/>
          </a:prstGeom>
          <a:noFill/>
          <a:ln>
            <a:noFill/>
          </a:ln>
        </p:spPr>
      </p:pic>
      <p:pic>
        <p:nvPicPr>
          <p:cNvPr id="431" name="Google Shape;431;p47"/>
          <p:cNvPicPr preferRelativeResize="0"/>
          <p:nvPr/>
        </p:nvPicPr>
        <p:blipFill rotWithShape="1">
          <a:blip r:embed="rId3">
            <a:alphaModFix/>
          </a:blip>
          <a:srcRect b="7764" l="14082" r="74984" t="84367"/>
          <a:stretch/>
        </p:blipFill>
        <p:spPr>
          <a:xfrm>
            <a:off x="6838380" y="118362"/>
            <a:ext cx="2305620" cy="932855"/>
          </a:xfrm>
          <a:prstGeom prst="rect">
            <a:avLst/>
          </a:prstGeom>
          <a:noFill/>
          <a:ln>
            <a:noFill/>
          </a:ln>
        </p:spPr>
      </p:pic>
      <p:pic>
        <p:nvPicPr>
          <p:cNvPr id="432" name="Google Shape;432;p47"/>
          <p:cNvPicPr preferRelativeResize="0"/>
          <p:nvPr/>
        </p:nvPicPr>
        <p:blipFill rotWithShape="1">
          <a:blip r:embed="rId4">
            <a:alphaModFix/>
          </a:blip>
          <a:srcRect b="38384" l="14067" r="75060" t="45765"/>
          <a:stretch/>
        </p:blipFill>
        <p:spPr>
          <a:xfrm>
            <a:off x="2261075" y="3135519"/>
            <a:ext cx="2305620" cy="1889626"/>
          </a:xfrm>
          <a:prstGeom prst="rect">
            <a:avLst/>
          </a:prstGeom>
          <a:noFill/>
          <a:ln>
            <a:noFill/>
          </a:ln>
        </p:spPr>
      </p:pic>
      <p:sp>
        <p:nvSpPr>
          <p:cNvPr id="433" name="Google Shape;433;p47"/>
          <p:cNvSpPr/>
          <p:nvPr/>
        </p:nvSpPr>
        <p:spPr>
          <a:xfrm>
            <a:off x="2164300" y="2949125"/>
            <a:ext cx="4798500" cy="2194500"/>
          </a:xfrm>
          <a:prstGeom prst="rect">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Activity 4: Solving Linear Equations</a:t>
            </a:r>
            <a:endParaRPr/>
          </a:p>
        </p:txBody>
      </p:sp>
      <p:sp>
        <p:nvSpPr>
          <p:cNvPr id="439" name="Google Shape;439;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2400"/>
              <a:t>How could we model the equation x - 2 = 7?</a:t>
            </a:r>
            <a:endParaRPr sz="2400"/>
          </a:p>
        </p:txBody>
      </p:sp>
      <p:sp>
        <p:nvSpPr>
          <p:cNvPr id="440" name="Google Shape;440;p48"/>
          <p:cNvSpPr/>
          <p:nvPr/>
        </p:nvSpPr>
        <p:spPr>
          <a:xfrm rot="-5400000">
            <a:off x="779082" y="2932750"/>
            <a:ext cx="1503900" cy="3759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8"/>
          <p:cNvSpPr/>
          <p:nvPr/>
        </p:nvSpPr>
        <p:spPr>
          <a:xfrm rot="5400000">
            <a:off x="1796577" y="2368750"/>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2" name="Google Shape;442;p48"/>
          <p:cNvSpPr/>
          <p:nvPr/>
        </p:nvSpPr>
        <p:spPr>
          <a:xfrm rot="5400000">
            <a:off x="1796577" y="2782943"/>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43" name="Google Shape;443;p48"/>
          <p:cNvCxnSpPr/>
          <p:nvPr/>
        </p:nvCxnSpPr>
        <p:spPr>
          <a:xfrm>
            <a:off x="2684325" y="1787200"/>
            <a:ext cx="3600" cy="2667000"/>
          </a:xfrm>
          <a:prstGeom prst="straightConnector1">
            <a:avLst/>
          </a:prstGeom>
          <a:noFill/>
          <a:ln cap="flat" cmpd="sng" w="38100">
            <a:solidFill>
              <a:schemeClr val="dk2"/>
            </a:solidFill>
            <a:prstDash val="solid"/>
            <a:round/>
            <a:headEnd len="med" w="med" type="none"/>
            <a:tailEnd len="med" w="med" type="none"/>
          </a:ln>
        </p:spPr>
      </p:cxnSp>
      <p:sp>
        <p:nvSpPr>
          <p:cNvPr id="444" name="Google Shape;444;p48"/>
          <p:cNvSpPr/>
          <p:nvPr/>
        </p:nvSpPr>
        <p:spPr>
          <a:xfrm rot="5400000">
            <a:off x="3014943" y="2368750"/>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5" name="Google Shape;445;p48"/>
          <p:cNvSpPr/>
          <p:nvPr/>
        </p:nvSpPr>
        <p:spPr>
          <a:xfrm rot="5400000">
            <a:off x="3014943" y="2782943"/>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6" name="Google Shape;446;p48"/>
          <p:cNvSpPr/>
          <p:nvPr/>
        </p:nvSpPr>
        <p:spPr>
          <a:xfrm rot="5400000">
            <a:off x="3014943" y="3197150"/>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7" name="Google Shape;447;p48"/>
          <p:cNvSpPr/>
          <p:nvPr/>
        </p:nvSpPr>
        <p:spPr>
          <a:xfrm rot="5400000">
            <a:off x="3014943" y="3611343"/>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8" name="Google Shape;448;p48"/>
          <p:cNvSpPr/>
          <p:nvPr/>
        </p:nvSpPr>
        <p:spPr>
          <a:xfrm rot="5400000">
            <a:off x="3513718" y="2368750"/>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9" name="Google Shape;449;p48"/>
          <p:cNvSpPr/>
          <p:nvPr/>
        </p:nvSpPr>
        <p:spPr>
          <a:xfrm rot="5400000">
            <a:off x="3513718" y="2782943"/>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0" name="Google Shape;450;p48"/>
          <p:cNvSpPr/>
          <p:nvPr/>
        </p:nvSpPr>
        <p:spPr>
          <a:xfrm rot="5400000">
            <a:off x="3513718" y="3197150"/>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Activity 4: Solving Linear Equations</a:t>
            </a:r>
            <a:endParaRPr/>
          </a:p>
        </p:txBody>
      </p:sp>
      <p:sp>
        <p:nvSpPr>
          <p:cNvPr id="456" name="Google Shape;456;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2400"/>
              <a:t>How could we use algebra tiles to solve this equation?</a:t>
            </a:r>
            <a:endParaRPr sz="2400"/>
          </a:p>
        </p:txBody>
      </p:sp>
      <p:sp>
        <p:nvSpPr>
          <p:cNvPr id="457" name="Google Shape;457;p49"/>
          <p:cNvSpPr/>
          <p:nvPr/>
        </p:nvSpPr>
        <p:spPr>
          <a:xfrm rot="-5400000">
            <a:off x="779082" y="2932750"/>
            <a:ext cx="1503900" cy="3759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9"/>
          <p:cNvSpPr/>
          <p:nvPr/>
        </p:nvSpPr>
        <p:spPr>
          <a:xfrm rot="5400000">
            <a:off x="1796577" y="2368750"/>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 name="Google Shape;459;p49"/>
          <p:cNvSpPr/>
          <p:nvPr/>
        </p:nvSpPr>
        <p:spPr>
          <a:xfrm rot="5400000">
            <a:off x="1796577" y="2782943"/>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60" name="Google Shape;460;p49"/>
          <p:cNvCxnSpPr/>
          <p:nvPr/>
        </p:nvCxnSpPr>
        <p:spPr>
          <a:xfrm>
            <a:off x="2911075" y="1787200"/>
            <a:ext cx="3600" cy="2667000"/>
          </a:xfrm>
          <a:prstGeom prst="straightConnector1">
            <a:avLst/>
          </a:prstGeom>
          <a:noFill/>
          <a:ln cap="flat" cmpd="sng" w="38100">
            <a:solidFill>
              <a:schemeClr val="dk2"/>
            </a:solidFill>
            <a:prstDash val="solid"/>
            <a:round/>
            <a:headEnd len="med" w="med" type="none"/>
            <a:tailEnd len="med" w="med" type="none"/>
          </a:ln>
        </p:spPr>
      </p:cxnSp>
      <p:sp>
        <p:nvSpPr>
          <p:cNvPr id="461" name="Google Shape;461;p49"/>
          <p:cNvSpPr/>
          <p:nvPr/>
        </p:nvSpPr>
        <p:spPr>
          <a:xfrm rot="5400000">
            <a:off x="3653268" y="2368750"/>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2" name="Google Shape;462;p49"/>
          <p:cNvSpPr/>
          <p:nvPr/>
        </p:nvSpPr>
        <p:spPr>
          <a:xfrm rot="5400000">
            <a:off x="3653268" y="2782943"/>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3" name="Google Shape;463;p49"/>
          <p:cNvSpPr/>
          <p:nvPr/>
        </p:nvSpPr>
        <p:spPr>
          <a:xfrm rot="5400000">
            <a:off x="3653268" y="3197150"/>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4" name="Google Shape;464;p49"/>
          <p:cNvSpPr/>
          <p:nvPr/>
        </p:nvSpPr>
        <p:spPr>
          <a:xfrm rot="5400000">
            <a:off x="3653268" y="3611343"/>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 name="Google Shape;465;p49"/>
          <p:cNvSpPr/>
          <p:nvPr/>
        </p:nvSpPr>
        <p:spPr>
          <a:xfrm rot="5400000">
            <a:off x="4152043" y="2368750"/>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 name="Google Shape;466;p49"/>
          <p:cNvSpPr/>
          <p:nvPr/>
        </p:nvSpPr>
        <p:spPr>
          <a:xfrm rot="5400000">
            <a:off x="4152043" y="2782943"/>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 name="Google Shape;467;p49"/>
          <p:cNvSpPr/>
          <p:nvPr/>
        </p:nvSpPr>
        <p:spPr>
          <a:xfrm rot="5400000">
            <a:off x="4152043" y="3197150"/>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 name="Google Shape;468;p49"/>
          <p:cNvSpPr/>
          <p:nvPr/>
        </p:nvSpPr>
        <p:spPr>
          <a:xfrm rot="5400000">
            <a:off x="2250068" y="2368750"/>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 name="Google Shape;469;p49"/>
          <p:cNvSpPr/>
          <p:nvPr/>
        </p:nvSpPr>
        <p:spPr>
          <a:xfrm rot="5400000">
            <a:off x="2250068" y="2782943"/>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0" name="Google Shape;470;p49"/>
          <p:cNvSpPr/>
          <p:nvPr/>
        </p:nvSpPr>
        <p:spPr>
          <a:xfrm rot="5400000">
            <a:off x="4650818" y="2368750"/>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1" name="Google Shape;471;p49"/>
          <p:cNvSpPr/>
          <p:nvPr/>
        </p:nvSpPr>
        <p:spPr>
          <a:xfrm rot="5400000">
            <a:off x="4650818" y="2782943"/>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58"/>
                                        </p:tgtEl>
                                      </p:cBhvr>
                                    </p:animEffect>
                                    <p:set>
                                      <p:cBhvr>
                                        <p:cTn dur="1" fill="hold">
                                          <p:stCondLst>
                                            <p:cond delay="1000"/>
                                          </p:stCondLst>
                                        </p:cTn>
                                        <p:tgtEl>
                                          <p:spTgt spid="45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59"/>
                                        </p:tgtEl>
                                      </p:cBhvr>
                                    </p:animEffect>
                                    <p:set>
                                      <p:cBhvr>
                                        <p:cTn dur="1" fill="hold">
                                          <p:stCondLst>
                                            <p:cond delay="1000"/>
                                          </p:stCondLst>
                                        </p:cTn>
                                        <p:tgtEl>
                                          <p:spTgt spid="4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68"/>
                                        </p:tgtEl>
                                      </p:cBhvr>
                                    </p:animEffect>
                                    <p:set>
                                      <p:cBhvr>
                                        <p:cTn dur="1" fill="hold">
                                          <p:stCondLst>
                                            <p:cond delay="1000"/>
                                          </p:stCondLst>
                                        </p:cTn>
                                        <p:tgtEl>
                                          <p:spTgt spid="46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69"/>
                                        </p:tgtEl>
                                      </p:cBhvr>
                                    </p:animEffect>
                                    <p:set>
                                      <p:cBhvr>
                                        <p:cTn dur="1" fill="hold">
                                          <p:stCondLst>
                                            <p:cond delay="1000"/>
                                          </p:stCondLst>
                                        </p:cTn>
                                        <p:tgtEl>
                                          <p:spTgt spid="4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2x + 3 = -9</a:t>
            </a:r>
            <a:endParaRPr/>
          </a:p>
        </p:txBody>
      </p:sp>
      <p:sp>
        <p:nvSpPr>
          <p:cNvPr id="477" name="Google Shape;477;p50"/>
          <p:cNvSpPr/>
          <p:nvPr/>
        </p:nvSpPr>
        <p:spPr>
          <a:xfrm rot="-5400000">
            <a:off x="1461457" y="2234425"/>
            <a:ext cx="1503900" cy="3759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8" name="Google Shape;478;p50"/>
          <p:cNvCxnSpPr/>
          <p:nvPr/>
        </p:nvCxnSpPr>
        <p:spPr>
          <a:xfrm>
            <a:off x="3554700" y="1088875"/>
            <a:ext cx="3600" cy="2667000"/>
          </a:xfrm>
          <a:prstGeom prst="straightConnector1">
            <a:avLst/>
          </a:prstGeom>
          <a:noFill/>
          <a:ln cap="flat" cmpd="sng" w="38100">
            <a:solidFill>
              <a:schemeClr val="dk2"/>
            </a:solidFill>
            <a:prstDash val="solid"/>
            <a:round/>
            <a:headEnd len="med" w="med" type="none"/>
            <a:tailEnd len="med" w="med" type="none"/>
          </a:ln>
        </p:spPr>
      </p:cxnSp>
      <p:sp>
        <p:nvSpPr>
          <p:cNvPr id="479" name="Google Shape;479;p50"/>
          <p:cNvSpPr/>
          <p:nvPr/>
        </p:nvSpPr>
        <p:spPr>
          <a:xfrm rot="5400000">
            <a:off x="2469318" y="1670425"/>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 name="Google Shape;480;p50"/>
          <p:cNvSpPr/>
          <p:nvPr/>
        </p:nvSpPr>
        <p:spPr>
          <a:xfrm rot="5400000">
            <a:off x="2469318" y="2084618"/>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 name="Google Shape;481;p50"/>
          <p:cNvSpPr/>
          <p:nvPr/>
        </p:nvSpPr>
        <p:spPr>
          <a:xfrm rot="5400000">
            <a:off x="2469318" y="2498825"/>
            <a:ext cx="375900" cy="3759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 name="Google Shape;482;p50"/>
          <p:cNvSpPr/>
          <p:nvPr/>
        </p:nvSpPr>
        <p:spPr>
          <a:xfrm rot="5400000">
            <a:off x="3793193" y="16704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3" name="Google Shape;483;p50"/>
          <p:cNvSpPr/>
          <p:nvPr/>
        </p:nvSpPr>
        <p:spPr>
          <a:xfrm rot="5400000">
            <a:off x="3793193" y="2084618"/>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 name="Google Shape;484;p50"/>
          <p:cNvSpPr/>
          <p:nvPr/>
        </p:nvSpPr>
        <p:spPr>
          <a:xfrm rot="5400000">
            <a:off x="3793193" y="24988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5" name="Google Shape;485;p50"/>
          <p:cNvSpPr/>
          <p:nvPr/>
        </p:nvSpPr>
        <p:spPr>
          <a:xfrm rot="-5400000">
            <a:off x="1007957" y="2234425"/>
            <a:ext cx="1503900" cy="3759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0"/>
          <p:cNvSpPr/>
          <p:nvPr/>
        </p:nvSpPr>
        <p:spPr>
          <a:xfrm rot="5400000">
            <a:off x="4241043" y="16704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 name="Google Shape;487;p50"/>
          <p:cNvSpPr/>
          <p:nvPr/>
        </p:nvSpPr>
        <p:spPr>
          <a:xfrm rot="5400000">
            <a:off x="4241043" y="2084618"/>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 name="Google Shape;488;p50"/>
          <p:cNvSpPr/>
          <p:nvPr/>
        </p:nvSpPr>
        <p:spPr>
          <a:xfrm rot="5400000">
            <a:off x="4241043" y="24988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9" name="Google Shape;489;p50"/>
          <p:cNvSpPr/>
          <p:nvPr/>
        </p:nvSpPr>
        <p:spPr>
          <a:xfrm rot="5400000">
            <a:off x="4688893" y="16704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0" name="Google Shape;490;p50"/>
          <p:cNvSpPr/>
          <p:nvPr/>
        </p:nvSpPr>
        <p:spPr>
          <a:xfrm rot="5400000">
            <a:off x="4688893" y="2084618"/>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 name="Google Shape;491;p50"/>
          <p:cNvSpPr/>
          <p:nvPr/>
        </p:nvSpPr>
        <p:spPr>
          <a:xfrm rot="5400000">
            <a:off x="4688893" y="24988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 name="Google Shape;492;p50"/>
          <p:cNvSpPr/>
          <p:nvPr/>
        </p:nvSpPr>
        <p:spPr>
          <a:xfrm rot="5400000">
            <a:off x="2909318" y="16704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 name="Google Shape;493;p50"/>
          <p:cNvSpPr/>
          <p:nvPr/>
        </p:nvSpPr>
        <p:spPr>
          <a:xfrm rot="5400000">
            <a:off x="2909318" y="2084618"/>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 name="Google Shape;494;p50"/>
          <p:cNvSpPr/>
          <p:nvPr/>
        </p:nvSpPr>
        <p:spPr>
          <a:xfrm rot="5400000">
            <a:off x="2909318" y="24988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 name="Google Shape;495;p50"/>
          <p:cNvSpPr/>
          <p:nvPr/>
        </p:nvSpPr>
        <p:spPr>
          <a:xfrm rot="5400000">
            <a:off x="5136743" y="16704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 name="Google Shape;496;p50"/>
          <p:cNvSpPr/>
          <p:nvPr/>
        </p:nvSpPr>
        <p:spPr>
          <a:xfrm rot="5400000">
            <a:off x="5136743" y="2084618"/>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 name="Google Shape;497;p50"/>
          <p:cNvSpPr/>
          <p:nvPr/>
        </p:nvSpPr>
        <p:spPr>
          <a:xfrm rot="5400000">
            <a:off x="5136743" y="24988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par>
                                <p:cTn fill="hold" nodeType="with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10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1000"/>
                                        <p:tgtEl>
                                          <p:spTgt spid="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79"/>
                                        </p:tgtEl>
                                      </p:cBhvr>
                                    </p:animEffect>
                                    <p:set>
                                      <p:cBhvr>
                                        <p:cTn dur="1" fill="hold">
                                          <p:stCondLst>
                                            <p:cond delay="1000"/>
                                          </p:stCondLst>
                                        </p:cTn>
                                        <p:tgtEl>
                                          <p:spTgt spid="4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80"/>
                                        </p:tgtEl>
                                      </p:cBhvr>
                                    </p:animEffect>
                                    <p:set>
                                      <p:cBhvr>
                                        <p:cTn dur="1" fill="hold">
                                          <p:stCondLst>
                                            <p:cond delay="1000"/>
                                          </p:stCondLst>
                                        </p:cTn>
                                        <p:tgtEl>
                                          <p:spTgt spid="4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81"/>
                                        </p:tgtEl>
                                      </p:cBhvr>
                                    </p:animEffect>
                                    <p:set>
                                      <p:cBhvr>
                                        <p:cTn dur="1" fill="hold">
                                          <p:stCondLst>
                                            <p:cond delay="1000"/>
                                          </p:stCondLst>
                                        </p:cTn>
                                        <p:tgtEl>
                                          <p:spTgt spid="4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93"/>
                                        </p:tgtEl>
                                      </p:cBhvr>
                                    </p:animEffect>
                                    <p:set>
                                      <p:cBhvr>
                                        <p:cTn dur="1" fill="hold">
                                          <p:stCondLst>
                                            <p:cond delay="1000"/>
                                          </p:stCondLst>
                                        </p:cTn>
                                        <p:tgtEl>
                                          <p:spTgt spid="49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94"/>
                                        </p:tgtEl>
                                      </p:cBhvr>
                                    </p:animEffect>
                                    <p:set>
                                      <p:cBhvr>
                                        <p:cTn dur="1" fill="hold">
                                          <p:stCondLst>
                                            <p:cond delay="1000"/>
                                          </p:stCondLst>
                                        </p:cTn>
                                        <p:tgtEl>
                                          <p:spTgt spid="49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92"/>
                                        </p:tgtEl>
                                      </p:cBhvr>
                                    </p:animEffect>
                                    <p:set>
                                      <p:cBhvr>
                                        <p:cTn dur="1" fill="hold">
                                          <p:stCondLst>
                                            <p:cond delay="1000"/>
                                          </p:stCondLst>
                                        </p:cTn>
                                        <p:tgtEl>
                                          <p:spTgt spid="49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1"/>
          <p:cNvSpPr/>
          <p:nvPr/>
        </p:nvSpPr>
        <p:spPr>
          <a:xfrm>
            <a:off x="2099100" y="1485900"/>
            <a:ext cx="685800" cy="18744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1"/>
          <p:cNvSpPr/>
          <p:nvPr/>
        </p:nvSpPr>
        <p:spPr>
          <a:xfrm>
            <a:off x="5076900" y="1485900"/>
            <a:ext cx="1097100" cy="15039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05" name="Google Shape;505;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506" name="Google Shape;506;p5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2x + 3 = -9</a:t>
            </a:r>
            <a:endParaRPr/>
          </a:p>
        </p:txBody>
      </p:sp>
      <p:sp>
        <p:nvSpPr>
          <p:cNvPr id="507" name="Google Shape;507;p51"/>
          <p:cNvSpPr/>
          <p:nvPr/>
        </p:nvSpPr>
        <p:spPr>
          <a:xfrm rot="-5400000">
            <a:off x="1690057" y="2234425"/>
            <a:ext cx="1503900" cy="3759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8" name="Google Shape;508;p51"/>
          <p:cNvCxnSpPr/>
          <p:nvPr/>
        </p:nvCxnSpPr>
        <p:spPr>
          <a:xfrm>
            <a:off x="3554700" y="1088875"/>
            <a:ext cx="3600" cy="2667000"/>
          </a:xfrm>
          <a:prstGeom prst="straightConnector1">
            <a:avLst/>
          </a:prstGeom>
          <a:noFill/>
          <a:ln cap="flat" cmpd="sng" w="38100">
            <a:solidFill>
              <a:schemeClr val="dk2"/>
            </a:solidFill>
            <a:prstDash val="solid"/>
            <a:round/>
            <a:headEnd len="med" w="med" type="none"/>
            <a:tailEnd len="med" w="med" type="none"/>
          </a:ln>
        </p:spPr>
      </p:cxnSp>
      <p:sp>
        <p:nvSpPr>
          <p:cNvPr id="509" name="Google Shape;509;p51"/>
          <p:cNvSpPr/>
          <p:nvPr/>
        </p:nvSpPr>
        <p:spPr>
          <a:xfrm rot="5400000">
            <a:off x="3945593" y="16704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0" name="Google Shape;510;p51"/>
          <p:cNvSpPr/>
          <p:nvPr/>
        </p:nvSpPr>
        <p:spPr>
          <a:xfrm rot="5400000">
            <a:off x="3945593" y="2084618"/>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1" name="Google Shape;511;p51"/>
          <p:cNvSpPr/>
          <p:nvPr/>
        </p:nvSpPr>
        <p:spPr>
          <a:xfrm rot="5400000">
            <a:off x="3945593" y="24988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2" name="Google Shape;512;p51"/>
          <p:cNvSpPr/>
          <p:nvPr/>
        </p:nvSpPr>
        <p:spPr>
          <a:xfrm rot="-5400000">
            <a:off x="1007957" y="2234425"/>
            <a:ext cx="1503900" cy="3759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1"/>
          <p:cNvSpPr/>
          <p:nvPr/>
        </p:nvSpPr>
        <p:spPr>
          <a:xfrm rot="5400000">
            <a:off x="4393443" y="16704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4" name="Google Shape;514;p51"/>
          <p:cNvSpPr/>
          <p:nvPr/>
        </p:nvSpPr>
        <p:spPr>
          <a:xfrm rot="5400000">
            <a:off x="4393443" y="2084618"/>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5" name="Google Shape;515;p51"/>
          <p:cNvSpPr/>
          <p:nvPr/>
        </p:nvSpPr>
        <p:spPr>
          <a:xfrm rot="5400000">
            <a:off x="4393443" y="24988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6" name="Google Shape;516;p51"/>
          <p:cNvSpPr/>
          <p:nvPr/>
        </p:nvSpPr>
        <p:spPr>
          <a:xfrm rot="5400000">
            <a:off x="5222293" y="16704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7" name="Google Shape;517;p51"/>
          <p:cNvSpPr/>
          <p:nvPr/>
        </p:nvSpPr>
        <p:spPr>
          <a:xfrm rot="5400000">
            <a:off x="5222293" y="2084618"/>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8" name="Google Shape;518;p51"/>
          <p:cNvSpPr/>
          <p:nvPr/>
        </p:nvSpPr>
        <p:spPr>
          <a:xfrm rot="5400000">
            <a:off x="5222293" y="24988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9" name="Google Shape;519;p51"/>
          <p:cNvSpPr/>
          <p:nvPr/>
        </p:nvSpPr>
        <p:spPr>
          <a:xfrm rot="5400000">
            <a:off x="5670143" y="16704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0" name="Google Shape;520;p51"/>
          <p:cNvSpPr/>
          <p:nvPr/>
        </p:nvSpPr>
        <p:spPr>
          <a:xfrm rot="5400000">
            <a:off x="5670143" y="2084618"/>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1" name="Google Shape;521;p51"/>
          <p:cNvSpPr/>
          <p:nvPr/>
        </p:nvSpPr>
        <p:spPr>
          <a:xfrm rot="5400000">
            <a:off x="5670143" y="2498825"/>
            <a:ext cx="375900" cy="3759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2" name="Google Shape;522;p51"/>
          <p:cNvSpPr/>
          <p:nvPr/>
        </p:nvSpPr>
        <p:spPr>
          <a:xfrm>
            <a:off x="1417325" y="1485900"/>
            <a:ext cx="685800" cy="18744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1"/>
          <p:cNvSpPr/>
          <p:nvPr/>
        </p:nvSpPr>
        <p:spPr>
          <a:xfrm>
            <a:off x="3807150" y="1485900"/>
            <a:ext cx="1097100" cy="1503900"/>
          </a:xfrm>
          <a:prstGeom prst="roundRect">
            <a:avLst>
              <a:gd fmla="val 16667"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02"/>
                                        </p:tgtEl>
                                      </p:cBhvr>
                                    </p:animEffect>
                                    <p:set>
                                      <p:cBhvr>
                                        <p:cTn dur="1" fill="hold">
                                          <p:stCondLst>
                                            <p:cond delay="1000"/>
                                          </p:stCondLst>
                                        </p:cTn>
                                        <p:tgtEl>
                                          <p:spTgt spid="5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03"/>
                                        </p:tgtEl>
                                      </p:cBhvr>
                                    </p:animEffect>
                                    <p:set>
                                      <p:cBhvr>
                                        <p:cTn dur="1" fill="hold">
                                          <p:stCondLst>
                                            <p:cond delay="1000"/>
                                          </p:stCondLst>
                                        </p:cTn>
                                        <p:tgtEl>
                                          <p:spTgt spid="5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07"/>
                                        </p:tgtEl>
                                      </p:cBhvr>
                                    </p:animEffect>
                                    <p:set>
                                      <p:cBhvr>
                                        <p:cTn dur="1" fill="hold">
                                          <p:stCondLst>
                                            <p:cond delay="1000"/>
                                          </p:stCondLst>
                                        </p:cTn>
                                        <p:tgtEl>
                                          <p:spTgt spid="50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16"/>
                                        </p:tgtEl>
                                      </p:cBhvr>
                                    </p:animEffect>
                                    <p:set>
                                      <p:cBhvr>
                                        <p:cTn dur="1" fill="hold">
                                          <p:stCondLst>
                                            <p:cond delay="1000"/>
                                          </p:stCondLst>
                                        </p:cTn>
                                        <p:tgtEl>
                                          <p:spTgt spid="5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100"/>
                                        <p:tgtEl>
                                          <p:spTgt spid="517"/>
                                        </p:tgtEl>
                                      </p:cBhvr>
                                    </p:animEffect>
                                    <p:set>
                                      <p:cBhvr>
                                        <p:cTn dur="1" fill="hold">
                                          <p:stCondLst>
                                            <p:cond delay="1100"/>
                                          </p:stCondLst>
                                        </p:cTn>
                                        <p:tgtEl>
                                          <p:spTgt spid="5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100"/>
                                        <p:tgtEl>
                                          <p:spTgt spid="518"/>
                                        </p:tgtEl>
                                      </p:cBhvr>
                                    </p:animEffect>
                                    <p:set>
                                      <p:cBhvr>
                                        <p:cTn dur="1" fill="hold">
                                          <p:stCondLst>
                                            <p:cond delay="1100"/>
                                          </p:stCondLst>
                                        </p:cTn>
                                        <p:tgtEl>
                                          <p:spTgt spid="51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19"/>
                                        </p:tgtEl>
                                      </p:cBhvr>
                                    </p:animEffect>
                                    <p:set>
                                      <p:cBhvr>
                                        <p:cTn dur="1" fill="hold">
                                          <p:stCondLst>
                                            <p:cond delay="1000"/>
                                          </p:stCondLst>
                                        </p:cTn>
                                        <p:tgtEl>
                                          <p:spTgt spid="5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20"/>
                                        </p:tgtEl>
                                      </p:cBhvr>
                                    </p:animEffect>
                                    <p:set>
                                      <p:cBhvr>
                                        <p:cTn dur="1" fill="hold">
                                          <p:stCondLst>
                                            <p:cond delay="1000"/>
                                          </p:stCondLst>
                                        </p:cTn>
                                        <p:tgtEl>
                                          <p:spTgt spid="5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521"/>
                                        </p:tgtEl>
                                      </p:cBhvr>
                                    </p:animEffect>
                                    <p:set>
                                      <p:cBhvr>
                                        <p:cTn dur="1" fill="hold">
                                          <p:stCondLst>
                                            <p:cond delay="1000"/>
                                          </p:stCondLst>
                                        </p:cTn>
                                        <p:tgtEl>
                                          <p:spTgt spid="52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b="14978" l="22279" r="22146" t="21501"/>
          <a:stretch/>
        </p:blipFill>
        <p:spPr>
          <a:xfrm>
            <a:off x="570075" y="0"/>
            <a:ext cx="8003858"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Solve 3x – 2 = 4</a:t>
            </a:r>
            <a:endParaRPr/>
          </a:p>
        </p:txBody>
      </p:sp>
      <p:sp>
        <p:nvSpPr>
          <p:cNvPr id="529" name="Google Shape;529;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30" name="Google Shape;530;p52"/>
          <p:cNvPicPr preferRelativeResize="0"/>
          <p:nvPr/>
        </p:nvPicPr>
        <p:blipFill rotWithShape="1">
          <a:blip r:embed="rId3">
            <a:alphaModFix/>
          </a:blip>
          <a:srcRect b="26219" l="56667" r="10709" t="29714"/>
          <a:stretch/>
        </p:blipFill>
        <p:spPr>
          <a:xfrm>
            <a:off x="3977625" y="205725"/>
            <a:ext cx="4625626" cy="46863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5x + 6 = –4</a:t>
            </a:r>
            <a:endParaRPr/>
          </a:p>
        </p:txBody>
      </p:sp>
      <p:sp>
        <p:nvSpPr>
          <p:cNvPr id="536" name="Google Shape;536;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37" name="Google Shape;537;p53"/>
          <p:cNvPicPr preferRelativeResize="0"/>
          <p:nvPr/>
        </p:nvPicPr>
        <p:blipFill rotWithShape="1">
          <a:blip r:embed="rId3">
            <a:alphaModFix/>
          </a:blip>
          <a:srcRect b="28977" l="56667" r="8979" t="33048"/>
          <a:stretch/>
        </p:blipFill>
        <p:spPr>
          <a:xfrm>
            <a:off x="3148400" y="215613"/>
            <a:ext cx="5683899" cy="471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10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Activity 5: Using algebra tiles to solve worded problems</a:t>
            </a:r>
            <a:endParaRPr/>
          </a:p>
        </p:txBody>
      </p:sp>
      <p:sp>
        <p:nvSpPr>
          <p:cNvPr id="543" name="Google Shape;543;p54"/>
          <p:cNvSpPr txBox="1"/>
          <p:nvPr>
            <p:ph idx="1" type="body"/>
          </p:nvPr>
        </p:nvSpPr>
        <p:spPr>
          <a:xfrm>
            <a:off x="311700" y="1577350"/>
            <a:ext cx="8520600" cy="336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52"/>
              <a:buNone/>
            </a:pPr>
            <a:r>
              <a:rPr lang="en-GB" sz="1750"/>
              <a:t>A total of 38 students from two schools attended a mathematics tournament. Six students from Jefferson High School rode bicycles. The rest were transported in three cars. Seven students from Lincoln Middle School rode bicycles. The rest were transported in two cars. If all the cars transported the same number of students, how many students rode in each car? </a:t>
            </a:r>
            <a:endParaRPr sz="1750"/>
          </a:p>
          <a:p>
            <a:pPr indent="0" lvl="0" marL="0" rtl="0" algn="l">
              <a:spcBef>
                <a:spcPts val="1200"/>
              </a:spcBef>
              <a:spcAft>
                <a:spcPts val="0"/>
              </a:spcAft>
              <a:buSzPts val="852"/>
              <a:buNone/>
            </a:pPr>
            <a:r>
              <a:t/>
            </a:r>
            <a:endParaRPr sz="1750"/>
          </a:p>
          <a:p>
            <a:pPr indent="0" lvl="0" marL="0" rtl="0" algn="l">
              <a:spcBef>
                <a:spcPts val="1200"/>
              </a:spcBef>
              <a:spcAft>
                <a:spcPts val="0"/>
              </a:spcAft>
              <a:buSzPts val="852"/>
              <a:buNone/>
            </a:pPr>
            <a:r>
              <a:rPr lang="en-GB" sz="1750"/>
              <a:t>5 minutes:  Write an equation to model the situation</a:t>
            </a:r>
            <a:endParaRPr sz="1750"/>
          </a:p>
          <a:p>
            <a:pPr indent="457200" lvl="0" marL="457200" rtl="0" algn="l">
              <a:spcBef>
                <a:spcPts val="1200"/>
              </a:spcBef>
              <a:spcAft>
                <a:spcPts val="0"/>
              </a:spcAft>
              <a:buSzPts val="852"/>
              <a:buNone/>
            </a:pPr>
            <a:r>
              <a:rPr lang="en-GB" sz="1750"/>
              <a:t>Model the problem with algebra tiles</a:t>
            </a:r>
            <a:endParaRPr sz="1750"/>
          </a:p>
          <a:p>
            <a:pPr indent="457200" lvl="0" marL="457200" rtl="0" algn="l">
              <a:spcBef>
                <a:spcPts val="1200"/>
              </a:spcBef>
              <a:spcAft>
                <a:spcPts val="1200"/>
              </a:spcAft>
              <a:buSzPts val="852"/>
              <a:buNone/>
            </a:pPr>
            <a:r>
              <a:rPr lang="en-GB" sz="1750"/>
              <a:t>Solve the Problem</a:t>
            </a:r>
            <a:endParaRPr sz="175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55"/>
          <p:cNvPicPr preferRelativeResize="0"/>
          <p:nvPr/>
        </p:nvPicPr>
        <p:blipFill rotWithShape="1">
          <a:blip r:embed="rId3">
            <a:alphaModFix/>
          </a:blip>
          <a:srcRect b="5355" l="23855" r="24764" t="81985"/>
          <a:stretch/>
        </p:blipFill>
        <p:spPr>
          <a:xfrm>
            <a:off x="2221375" y="4183371"/>
            <a:ext cx="4701251" cy="868700"/>
          </a:xfrm>
          <a:prstGeom prst="rect">
            <a:avLst/>
          </a:prstGeom>
          <a:noFill/>
          <a:ln>
            <a:noFill/>
          </a:ln>
        </p:spPr>
      </p:pic>
      <p:pic>
        <p:nvPicPr>
          <p:cNvPr id="549" name="Google Shape;549;p55"/>
          <p:cNvPicPr preferRelativeResize="0"/>
          <p:nvPr/>
        </p:nvPicPr>
        <p:blipFill rotWithShape="1">
          <a:blip r:embed="rId3">
            <a:alphaModFix/>
          </a:blip>
          <a:srcRect b="17736" l="23855" r="24764" t="68106"/>
          <a:stretch/>
        </p:blipFill>
        <p:spPr>
          <a:xfrm>
            <a:off x="2221375" y="3257546"/>
            <a:ext cx="4701251" cy="971551"/>
          </a:xfrm>
          <a:prstGeom prst="rect">
            <a:avLst/>
          </a:prstGeom>
          <a:noFill/>
          <a:ln>
            <a:noFill/>
          </a:ln>
        </p:spPr>
      </p:pic>
      <p:pic>
        <p:nvPicPr>
          <p:cNvPr id="550" name="Google Shape;550;p55"/>
          <p:cNvPicPr preferRelativeResize="0"/>
          <p:nvPr/>
        </p:nvPicPr>
        <p:blipFill rotWithShape="1">
          <a:blip r:embed="rId3">
            <a:alphaModFix/>
          </a:blip>
          <a:srcRect b="63484" l="23855" r="24764" t="22358"/>
          <a:stretch/>
        </p:blipFill>
        <p:spPr>
          <a:xfrm>
            <a:off x="2221375" y="-11422"/>
            <a:ext cx="4701251" cy="971551"/>
          </a:xfrm>
          <a:prstGeom prst="rect">
            <a:avLst/>
          </a:prstGeom>
          <a:noFill/>
          <a:ln>
            <a:noFill/>
          </a:ln>
        </p:spPr>
      </p:pic>
      <p:pic>
        <p:nvPicPr>
          <p:cNvPr id="551" name="Google Shape;551;p55"/>
          <p:cNvPicPr preferRelativeResize="0"/>
          <p:nvPr/>
        </p:nvPicPr>
        <p:blipFill rotWithShape="1">
          <a:blip r:embed="rId3">
            <a:alphaModFix/>
          </a:blip>
          <a:srcRect b="31673" l="23855" r="24764" t="48340"/>
          <a:stretch/>
        </p:blipFill>
        <p:spPr>
          <a:xfrm>
            <a:off x="2221375" y="1885948"/>
            <a:ext cx="4701251" cy="1371600"/>
          </a:xfrm>
          <a:prstGeom prst="rect">
            <a:avLst/>
          </a:prstGeom>
          <a:noFill/>
          <a:ln>
            <a:noFill/>
          </a:ln>
        </p:spPr>
      </p:pic>
      <p:pic>
        <p:nvPicPr>
          <p:cNvPr id="552" name="Google Shape;552;p55"/>
          <p:cNvPicPr preferRelativeResize="0"/>
          <p:nvPr/>
        </p:nvPicPr>
        <p:blipFill rotWithShape="1">
          <a:blip r:embed="rId3">
            <a:alphaModFix/>
          </a:blip>
          <a:srcRect b="50380" l="23855" r="24764" t="35462"/>
          <a:stretch/>
        </p:blipFill>
        <p:spPr>
          <a:xfrm>
            <a:off x="2221375" y="960123"/>
            <a:ext cx="4701251" cy="9715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p56"/>
          <p:cNvPicPr preferRelativeResize="0"/>
          <p:nvPr/>
        </p:nvPicPr>
        <p:blipFill rotWithShape="1">
          <a:blip r:embed="rId3">
            <a:alphaModFix/>
          </a:blip>
          <a:srcRect b="27274" l="14082" r="74984" t="49753"/>
          <a:stretch/>
        </p:blipFill>
        <p:spPr>
          <a:xfrm>
            <a:off x="2261075" y="118363"/>
            <a:ext cx="2305620" cy="2723940"/>
          </a:xfrm>
          <a:prstGeom prst="rect">
            <a:avLst/>
          </a:prstGeom>
          <a:noFill/>
          <a:ln>
            <a:noFill/>
          </a:ln>
        </p:spPr>
      </p:pic>
      <p:pic>
        <p:nvPicPr>
          <p:cNvPr id="558" name="Google Shape;558;p56"/>
          <p:cNvPicPr preferRelativeResize="0"/>
          <p:nvPr/>
        </p:nvPicPr>
        <p:blipFill rotWithShape="1">
          <a:blip r:embed="rId4">
            <a:alphaModFix/>
          </a:blip>
          <a:srcRect b="22356" l="14067" r="75060" t="61793"/>
          <a:stretch/>
        </p:blipFill>
        <p:spPr>
          <a:xfrm>
            <a:off x="4532759" y="3135516"/>
            <a:ext cx="2305620" cy="1889626"/>
          </a:xfrm>
          <a:prstGeom prst="rect">
            <a:avLst/>
          </a:prstGeom>
          <a:noFill/>
          <a:ln>
            <a:noFill/>
          </a:ln>
        </p:spPr>
      </p:pic>
      <p:pic>
        <p:nvPicPr>
          <p:cNvPr id="559" name="Google Shape;559;p56"/>
          <p:cNvPicPr preferRelativeResize="0"/>
          <p:nvPr/>
        </p:nvPicPr>
        <p:blipFill rotWithShape="1">
          <a:blip r:embed="rId3">
            <a:alphaModFix/>
          </a:blip>
          <a:srcRect b="52028" l="14082" r="74984" t="31224"/>
          <a:stretch/>
        </p:blipFill>
        <p:spPr>
          <a:xfrm>
            <a:off x="133125" y="101950"/>
            <a:ext cx="2127951" cy="1832728"/>
          </a:xfrm>
          <a:prstGeom prst="rect">
            <a:avLst/>
          </a:prstGeom>
          <a:noFill/>
          <a:ln>
            <a:noFill/>
          </a:ln>
        </p:spPr>
      </p:pic>
      <p:pic>
        <p:nvPicPr>
          <p:cNvPr id="560" name="Google Shape;560;p56"/>
          <p:cNvPicPr preferRelativeResize="0"/>
          <p:nvPr/>
        </p:nvPicPr>
        <p:blipFill rotWithShape="1">
          <a:blip r:embed="rId3">
            <a:alphaModFix/>
          </a:blip>
          <a:srcRect b="15631" l="14082" r="74984" t="72567"/>
          <a:stretch/>
        </p:blipFill>
        <p:spPr>
          <a:xfrm>
            <a:off x="4532759" y="118363"/>
            <a:ext cx="2305620" cy="1399269"/>
          </a:xfrm>
          <a:prstGeom prst="rect">
            <a:avLst/>
          </a:prstGeom>
          <a:noFill/>
          <a:ln>
            <a:noFill/>
          </a:ln>
        </p:spPr>
      </p:pic>
      <p:pic>
        <p:nvPicPr>
          <p:cNvPr id="561" name="Google Shape;561;p56"/>
          <p:cNvPicPr preferRelativeResize="0"/>
          <p:nvPr/>
        </p:nvPicPr>
        <p:blipFill rotWithShape="1">
          <a:blip r:embed="rId3">
            <a:alphaModFix/>
          </a:blip>
          <a:srcRect b="7764" l="14082" r="74984" t="84367"/>
          <a:stretch/>
        </p:blipFill>
        <p:spPr>
          <a:xfrm>
            <a:off x="6838380" y="118362"/>
            <a:ext cx="2305620" cy="932855"/>
          </a:xfrm>
          <a:prstGeom prst="rect">
            <a:avLst/>
          </a:prstGeom>
          <a:noFill/>
          <a:ln>
            <a:noFill/>
          </a:ln>
        </p:spPr>
      </p:pic>
      <p:pic>
        <p:nvPicPr>
          <p:cNvPr id="562" name="Google Shape;562;p56"/>
          <p:cNvPicPr preferRelativeResize="0"/>
          <p:nvPr/>
        </p:nvPicPr>
        <p:blipFill rotWithShape="1">
          <a:blip r:embed="rId4">
            <a:alphaModFix/>
          </a:blip>
          <a:srcRect b="38384" l="14067" r="75060" t="45765"/>
          <a:stretch/>
        </p:blipFill>
        <p:spPr>
          <a:xfrm>
            <a:off x="2261075" y="3135519"/>
            <a:ext cx="2305620" cy="1889626"/>
          </a:xfrm>
          <a:prstGeom prst="rect">
            <a:avLst/>
          </a:prstGeom>
          <a:noFill/>
          <a:ln>
            <a:noFill/>
          </a:ln>
        </p:spPr>
      </p:pic>
      <p:sp>
        <p:nvSpPr>
          <p:cNvPr id="563" name="Google Shape;563;p56"/>
          <p:cNvSpPr/>
          <p:nvPr/>
        </p:nvSpPr>
        <p:spPr>
          <a:xfrm>
            <a:off x="2164300" y="2949125"/>
            <a:ext cx="4798500" cy="2194500"/>
          </a:xfrm>
          <a:prstGeom prst="rect">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5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Activity 6: Adding and Subtracting Polynomials</a:t>
            </a:r>
            <a:endParaRPr/>
          </a:p>
        </p:txBody>
      </p:sp>
      <p:sp>
        <p:nvSpPr>
          <p:cNvPr id="569" name="Google Shape;569;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8"/>
          <p:cNvSpPr/>
          <p:nvPr/>
        </p:nvSpPr>
        <p:spPr>
          <a:xfrm>
            <a:off x="4935438" y="251925"/>
            <a:ext cx="720000" cy="72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8"/>
          <p:cNvSpPr/>
          <p:nvPr/>
        </p:nvSpPr>
        <p:spPr>
          <a:xfrm>
            <a:off x="1328563" y="251925"/>
            <a:ext cx="720000" cy="72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6" name="Google Shape;576;p58"/>
          <p:cNvSpPr/>
          <p:nvPr/>
        </p:nvSpPr>
        <p:spPr>
          <a:xfrm>
            <a:off x="4935413" y="1120700"/>
            <a:ext cx="2880000" cy="72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8"/>
          <p:cNvSpPr/>
          <p:nvPr/>
        </p:nvSpPr>
        <p:spPr>
          <a:xfrm>
            <a:off x="1328538" y="1120700"/>
            <a:ext cx="2880000" cy="72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8"/>
          <p:cNvSpPr/>
          <p:nvPr/>
        </p:nvSpPr>
        <p:spPr>
          <a:xfrm>
            <a:off x="4935425" y="1989475"/>
            <a:ext cx="2880000" cy="288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8"/>
          <p:cNvSpPr/>
          <p:nvPr/>
        </p:nvSpPr>
        <p:spPr>
          <a:xfrm>
            <a:off x="1328550" y="1989475"/>
            <a:ext cx="2880000" cy="28800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8"/>
          <p:cNvSpPr txBox="1"/>
          <p:nvPr/>
        </p:nvSpPr>
        <p:spPr>
          <a:xfrm>
            <a:off x="1328575" y="277100"/>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latin typeface="Lato"/>
                <a:ea typeface="Lato"/>
                <a:cs typeface="Lato"/>
                <a:sym typeface="Lato"/>
              </a:rPr>
              <a:t>1</a:t>
            </a:r>
            <a:endParaRPr sz="3100">
              <a:latin typeface="Lato"/>
              <a:ea typeface="Lato"/>
              <a:cs typeface="Lato"/>
              <a:sym typeface="Lato"/>
            </a:endParaRPr>
          </a:p>
        </p:txBody>
      </p:sp>
      <p:sp>
        <p:nvSpPr>
          <p:cNvPr id="581" name="Google Shape;581;p58"/>
          <p:cNvSpPr txBox="1"/>
          <p:nvPr/>
        </p:nvSpPr>
        <p:spPr>
          <a:xfrm>
            <a:off x="4935450" y="277100"/>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solidFill>
                  <a:schemeClr val="lt1"/>
                </a:solidFill>
                <a:latin typeface="Lato"/>
                <a:ea typeface="Lato"/>
                <a:cs typeface="Lato"/>
                <a:sym typeface="Lato"/>
              </a:rPr>
              <a:t>-1</a:t>
            </a:r>
            <a:endParaRPr sz="3100">
              <a:solidFill>
                <a:schemeClr val="lt1"/>
              </a:solidFill>
              <a:latin typeface="Lato"/>
              <a:ea typeface="Lato"/>
              <a:cs typeface="Lato"/>
              <a:sym typeface="Lato"/>
            </a:endParaRPr>
          </a:p>
        </p:txBody>
      </p:sp>
      <p:sp>
        <p:nvSpPr>
          <p:cNvPr id="582" name="Google Shape;582;p58"/>
          <p:cNvSpPr txBox="1"/>
          <p:nvPr/>
        </p:nvSpPr>
        <p:spPr>
          <a:xfrm>
            <a:off x="2408550" y="1149800"/>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solidFill>
                  <a:schemeClr val="lt1"/>
                </a:solidFill>
                <a:latin typeface="Lato"/>
                <a:ea typeface="Lato"/>
                <a:cs typeface="Lato"/>
                <a:sym typeface="Lato"/>
              </a:rPr>
              <a:t>x</a:t>
            </a:r>
            <a:endParaRPr sz="3100">
              <a:solidFill>
                <a:schemeClr val="lt1"/>
              </a:solidFill>
              <a:latin typeface="Lato"/>
              <a:ea typeface="Lato"/>
              <a:cs typeface="Lato"/>
              <a:sym typeface="Lato"/>
            </a:endParaRPr>
          </a:p>
        </p:txBody>
      </p:sp>
      <p:sp>
        <p:nvSpPr>
          <p:cNvPr id="583" name="Google Shape;583;p58"/>
          <p:cNvSpPr txBox="1"/>
          <p:nvPr/>
        </p:nvSpPr>
        <p:spPr>
          <a:xfrm>
            <a:off x="6015425" y="1149800"/>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solidFill>
                  <a:schemeClr val="lt1"/>
                </a:solidFill>
                <a:latin typeface="Lato"/>
                <a:ea typeface="Lato"/>
                <a:cs typeface="Lato"/>
                <a:sym typeface="Lato"/>
              </a:rPr>
              <a:t>-x</a:t>
            </a:r>
            <a:endParaRPr sz="3100">
              <a:solidFill>
                <a:schemeClr val="lt1"/>
              </a:solidFill>
              <a:latin typeface="Lato"/>
              <a:ea typeface="Lato"/>
              <a:cs typeface="Lato"/>
              <a:sym typeface="Lato"/>
            </a:endParaRPr>
          </a:p>
        </p:txBody>
      </p:sp>
      <p:sp>
        <p:nvSpPr>
          <p:cNvPr id="584" name="Google Shape;584;p58"/>
          <p:cNvSpPr txBox="1"/>
          <p:nvPr/>
        </p:nvSpPr>
        <p:spPr>
          <a:xfrm>
            <a:off x="2408563" y="3098575"/>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solidFill>
                  <a:schemeClr val="lt1"/>
                </a:solidFill>
                <a:latin typeface="Lato"/>
                <a:ea typeface="Lato"/>
                <a:cs typeface="Lato"/>
                <a:sym typeface="Lato"/>
              </a:rPr>
              <a:t>x</a:t>
            </a:r>
            <a:r>
              <a:rPr baseline="30000" lang="en-GB" sz="3100">
                <a:solidFill>
                  <a:schemeClr val="lt1"/>
                </a:solidFill>
                <a:latin typeface="Lato"/>
                <a:ea typeface="Lato"/>
                <a:cs typeface="Lato"/>
                <a:sym typeface="Lato"/>
              </a:rPr>
              <a:t>2</a:t>
            </a:r>
            <a:endParaRPr baseline="30000" sz="3100">
              <a:solidFill>
                <a:schemeClr val="lt1"/>
              </a:solidFill>
              <a:latin typeface="Lato"/>
              <a:ea typeface="Lato"/>
              <a:cs typeface="Lato"/>
              <a:sym typeface="Lato"/>
            </a:endParaRPr>
          </a:p>
        </p:txBody>
      </p:sp>
      <p:sp>
        <p:nvSpPr>
          <p:cNvPr id="585" name="Google Shape;585;p58"/>
          <p:cNvSpPr txBox="1"/>
          <p:nvPr/>
        </p:nvSpPr>
        <p:spPr>
          <a:xfrm>
            <a:off x="6015438" y="3098575"/>
            <a:ext cx="7200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solidFill>
                  <a:schemeClr val="lt1"/>
                </a:solidFill>
                <a:latin typeface="Lato"/>
                <a:ea typeface="Lato"/>
                <a:cs typeface="Lato"/>
                <a:sym typeface="Lato"/>
              </a:rPr>
              <a:t>-x</a:t>
            </a:r>
            <a:r>
              <a:rPr baseline="30000" lang="en-GB" sz="3100">
                <a:solidFill>
                  <a:schemeClr val="lt1"/>
                </a:solidFill>
                <a:latin typeface="Lato"/>
                <a:ea typeface="Lato"/>
                <a:cs typeface="Lato"/>
                <a:sym typeface="Lato"/>
              </a:rPr>
              <a:t>2</a:t>
            </a:r>
            <a:endParaRPr baseline="30000" sz="3100">
              <a:solidFill>
                <a:schemeClr val="lt1"/>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5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expression does this model represent?</a:t>
            </a:r>
            <a:endParaRPr/>
          </a:p>
        </p:txBody>
      </p:sp>
      <p:sp>
        <p:nvSpPr>
          <p:cNvPr id="591" name="Google Shape;591;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592" name="Google Shape;592;p59"/>
          <p:cNvSpPr/>
          <p:nvPr/>
        </p:nvSpPr>
        <p:spPr>
          <a:xfrm rot="5400000">
            <a:off x="4199958" y="1973875"/>
            <a:ext cx="2190300" cy="5475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9"/>
          <p:cNvSpPr/>
          <p:nvPr/>
        </p:nvSpPr>
        <p:spPr>
          <a:xfrm>
            <a:off x="311700" y="1152475"/>
            <a:ext cx="2190300" cy="21903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9"/>
          <p:cNvSpPr/>
          <p:nvPr/>
        </p:nvSpPr>
        <p:spPr>
          <a:xfrm>
            <a:off x="7778444" y="1834988"/>
            <a:ext cx="547500" cy="5475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9"/>
          <p:cNvSpPr/>
          <p:nvPr/>
        </p:nvSpPr>
        <p:spPr>
          <a:xfrm>
            <a:off x="2666525" y="1152475"/>
            <a:ext cx="2190300" cy="21903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9"/>
          <p:cNvSpPr/>
          <p:nvPr/>
        </p:nvSpPr>
        <p:spPr>
          <a:xfrm rot="5400000">
            <a:off x="4889233" y="1973875"/>
            <a:ext cx="2190300" cy="5475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9"/>
          <p:cNvSpPr/>
          <p:nvPr/>
        </p:nvSpPr>
        <p:spPr>
          <a:xfrm rot="5400000">
            <a:off x="5578508" y="1973875"/>
            <a:ext cx="2190300" cy="5475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9"/>
          <p:cNvSpPr/>
          <p:nvPr/>
        </p:nvSpPr>
        <p:spPr>
          <a:xfrm>
            <a:off x="7778444" y="1152463"/>
            <a:ext cx="547500" cy="5475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9"/>
          <p:cNvSpPr/>
          <p:nvPr/>
        </p:nvSpPr>
        <p:spPr>
          <a:xfrm>
            <a:off x="7089169" y="1834988"/>
            <a:ext cx="547500" cy="5475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9"/>
          <p:cNvSpPr/>
          <p:nvPr/>
        </p:nvSpPr>
        <p:spPr>
          <a:xfrm>
            <a:off x="7089169" y="1152463"/>
            <a:ext cx="547500" cy="5475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Build a model for 2x</a:t>
            </a:r>
            <a:r>
              <a:rPr baseline="30000" lang="en-GB"/>
              <a:t>2</a:t>
            </a:r>
            <a:r>
              <a:rPr lang="en-GB"/>
              <a:t> + 4x - 5</a:t>
            </a:r>
            <a:endParaRPr/>
          </a:p>
        </p:txBody>
      </p:sp>
      <p:sp>
        <p:nvSpPr>
          <p:cNvPr id="606" name="Google Shape;606;p60"/>
          <p:cNvSpPr/>
          <p:nvPr/>
        </p:nvSpPr>
        <p:spPr>
          <a:xfrm rot="5400000">
            <a:off x="4199958" y="1973875"/>
            <a:ext cx="2190300" cy="5475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60"/>
          <p:cNvSpPr/>
          <p:nvPr/>
        </p:nvSpPr>
        <p:spPr>
          <a:xfrm>
            <a:off x="311700" y="1152475"/>
            <a:ext cx="2190300" cy="21903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60"/>
          <p:cNvSpPr/>
          <p:nvPr/>
        </p:nvSpPr>
        <p:spPr>
          <a:xfrm>
            <a:off x="7778444" y="1834988"/>
            <a:ext cx="547500" cy="5475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60"/>
          <p:cNvSpPr/>
          <p:nvPr/>
        </p:nvSpPr>
        <p:spPr>
          <a:xfrm>
            <a:off x="2666525" y="1152475"/>
            <a:ext cx="2190300" cy="21903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60"/>
          <p:cNvSpPr/>
          <p:nvPr/>
        </p:nvSpPr>
        <p:spPr>
          <a:xfrm rot="5400000">
            <a:off x="4889233" y="1973875"/>
            <a:ext cx="2190300" cy="5475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60"/>
          <p:cNvSpPr/>
          <p:nvPr/>
        </p:nvSpPr>
        <p:spPr>
          <a:xfrm>
            <a:off x="7778444" y="1152463"/>
            <a:ext cx="547500" cy="5475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60"/>
          <p:cNvSpPr/>
          <p:nvPr/>
        </p:nvSpPr>
        <p:spPr>
          <a:xfrm>
            <a:off x="8467719" y="1834988"/>
            <a:ext cx="547500" cy="5475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60"/>
          <p:cNvSpPr/>
          <p:nvPr/>
        </p:nvSpPr>
        <p:spPr>
          <a:xfrm>
            <a:off x="7778444" y="2517513"/>
            <a:ext cx="547500" cy="5475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60"/>
          <p:cNvSpPr/>
          <p:nvPr/>
        </p:nvSpPr>
        <p:spPr>
          <a:xfrm rot="5400000">
            <a:off x="5578508" y="1973875"/>
            <a:ext cx="2190300" cy="5475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60"/>
          <p:cNvSpPr/>
          <p:nvPr/>
        </p:nvSpPr>
        <p:spPr>
          <a:xfrm rot="5400000">
            <a:off x="6267783" y="1973875"/>
            <a:ext cx="2190300" cy="5475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60"/>
          <p:cNvSpPr/>
          <p:nvPr/>
        </p:nvSpPr>
        <p:spPr>
          <a:xfrm>
            <a:off x="8467719" y="1152463"/>
            <a:ext cx="547500" cy="5475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0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1000"/>
                                        <p:tgtEl>
                                          <p:spTgt spid="6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1000"/>
                                        <p:tgtEl>
                                          <p:spTgt spid="610"/>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1000"/>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1000"/>
                                        <p:tgtEl>
                                          <p:spTgt spid="6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1000"/>
                                        <p:tgtEl>
                                          <p:spTgt spid="608"/>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10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1000"/>
                                        <p:tgtEl>
                                          <p:spTgt spid="613"/>
                                        </p:tgtEl>
                                      </p:cBhvr>
                                    </p:animEffect>
                                  </p:childTnLst>
                                </p:cTn>
                              </p:par>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can we model the addition of 2x</a:t>
            </a:r>
            <a:r>
              <a:rPr baseline="30000" lang="en-GB"/>
              <a:t>2</a:t>
            </a:r>
            <a:r>
              <a:rPr lang="en-GB"/>
              <a:t> + 3x + 5 and x</a:t>
            </a:r>
            <a:r>
              <a:rPr baseline="30000" lang="en-GB"/>
              <a:t>2</a:t>
            </a:r>
            <a:r>
              <a:rPr lang="en-GB"/>
              <a:t> – 2x – 3?</a:t>
            </a:r>
            <a:endParaRPr/>
          </a:p>
        </p:txBody>
      </p:sp>
      <p:sp>
        <p:nvSpPr>
          <p:cNvPr id="622" name="Google Shape;622;p61"/>
          <p:cNvSpPr/>
          <p:nvPr/>
        </p:nvSpPr>
        <p:spPr>
          <a:xfrm rot="5400000">
            <a:off x="3069218" y="2204959"/>
            <a:ext cx="1553100" cy="388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61"/>
          <p:cNvSpPr/>
          <p:nvPr/>
        </p:nvSpPr>
        <p:spPr>
          <a:xfrm>
            <a:off x="311700" y="1622509"/>
            <a:ext cx="1553100" cy="15531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61"/>
          <p:cNvSpPr/>
          <p:nvPr/>
        </p:nvSpPr>
        <p:spPr>
          <a:xfrm>
            <a:off x="5118068" y="2106511"/>
            <a:ext cx="388200" cy="388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61"/>
          <p:cNvSpPr/>
          <p:nvPr/>
        </p:nvSpPr>
        <p:spPr>
          <a:xfrm>
            <a:off x="1981648" y="1622509"/>
            <a:ext cx="1553100" cy="15531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61"/>
          <p:cNvSpPr/>
          <p:nvPr/>
        </p:nvSpPr>
        <p:spPr>
          <a:xfrm rot="5400000">
            <a:off x="3558024" y="2204959"/>
            <a:ext cx="1553100" cy="388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61"/>
          <p:cNvSpPr/>
          <p:nvPr/>
        </p:nvSpPr>
        <p:spPr>
          <a:xfrm>
            <a:off x="5118068" y="1622500"/>
            <a:ext cx="388200" cy="388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1"/>
          <p:cNvSpPr/>
          <p:nvPr/>
        </p:nvSpPr>
        <p:spPr>
          <a:xfrm>
            <a:off x="5606874" y="2106511"/>
            <a:ext cx="388200" cy="388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61"/>
          <p:cNvSpPr/>
          <p:nvPr/>
        </p:nvSpPr>
        <p:spPr>
          <a:xfrm>
            <a:off x="5118068" y="2590522"/>
            <a:ext cx="388200" cy="388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61"/>
          <p:cNvSpPr/>
          <p:nvPr/>
        </p:nvSpPr>
        <p:spPr>
          <a:xfrm rot="5400000">
            <a:off x="4046831" y="2204959"/>
            <a:ext cx="1553100" cy="388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61"/>
          <p:cNvSpPr/>
          <p:nvPr/>
        </p:nvSpPr>
        <p:spPr>
          <a:xfrm>
            <a:off x="5606874" y="1622500"/>
            <a:ext cx="388200" cy="388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61"/>
          <p:cNvSpPr/>
          <p:nvPr/>
        </p:nvSpPr>
        <p:spPr>
          <a:xfrm rot="5400000">
            <a:off x="3069218" y="3874884"/>
            <a:ext cx="1553100" cy="388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61"/>
          <p:cNvSpPr/>
          <p:nvPr/>
        </p:nvSpPr>
        <p:spPr>
          <a:xfrm>
            <a:off x="311700" y="3292434"/>
            <a:ext cx="1553100" cy="15531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61"/>
          <p:cNvSpPr/>
          <p:nvPr/>
        </p:nvSpPr>
        <p:spPr>
          <a:xfrm>
            <a:off x="5118068" y="3776436"/>
            <a:ext cx="388200" cy="388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61"/>
          <p:cNvSpPr/>
          <p:nvPr/>
        </p:nvSpPr>
        <p:spPr>
          <a:xfrm rot="5400000">
            <a:off x="3558024" y="3874884"/>
            <a:ext cx="1553100" cy="388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61"/>
          <p:cNvSpPr/>
          <p:nvPr/>
        </p:nvSpPr>
        <p:spPr>
          <a:xfrm>
            <a:off x="5118068" y="3292425"/>
            <a:ext cx="388200" cy="388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61"/>
          <p:cNvSpPr/>
          <p:nvPr/>
        </p:nvSpPr>
        <p:spPr>
          <a:xfrm>
            <a:off x="5118068" y="4260447"/>
            <a:ext cx="388200" cy="388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61"/>
          <p:cNvSpPr txBox="1"/>
          <p:nvPr/>
        </p:nvSpPr>
        <p:spPr>
          <a:xfrm>
            <a:off x="2430750" y="3719975"/>
            <a:ext cx="5788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000">
                <a:latin typeface="Lato"/>
                <a:ea typeface="Lato"/>
                <a:cs typeface="Lato"/>
                <a:sym typeface="Lato"/>
              </a:rPr>
              <a:t>3x</a:t>
            </a:r>
            <a:r>
              <a:rPr baseline="30000" lang="en-GB" sz="4000">
                <a:latin typeface="Lato"/>
                <a:ea typeface="Lato"/>
                <a:cs typeface="Lato"/>
                <a:sym typeface="Lato"/>
              </a:rPr>
              <a:t>2</a:t>
            </a:r>
            <a:r>
              <a:rPr lang="en-GB" sz="4000">
                <a:latin typeface="Lato"/>
                <a:ea typeface="Lato"/>
                <a:cs typeface="Lato"/>
                <a:sym typeface="Lato"/>
              </a:rPr>
              <a:t> + x + 2</a:t>
            </a:r>
            <a:endParaRPr sz="40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1000"/>
                                        <p:tgtEl>
                                          <p:spTgt spid="622"/>
                                        </p:tgtEl>
                                      </p:cBhvr>
                                    </p:animEffect>
                                  </p:childTnLst>
                                </p:cTn>
                              </p:par>
                              <p:par>
                                <p:cTn fill="hold" nodeType="with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par>
                                <p:cTn fill="hold" nodeType="with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000"/>
                                        <p:tgtEl>
                                          <p:spTgt spid="627"/>
                                        </p:tgtEl>
                                      </p:cBhvr>
                                    </p:animEffect>
                                  </p:childTnLst>
                                </p:cTn>
                              </p:par>
                              <p:par>
                                <p:cTn fill="hold" nodeType="with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1000"/>
                                        <p:tgtEl>
                                          <p:spTgt spid="628"/>
                                        </p:tgtEl>
                                      </p:cBhvr>
                                    </p:animEffect>
                                  </p:childTnLst>
                                </p:cTn>
                              </p:par>
                              <p:par>
                                <p:cTn fill="hold" nodeType="with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000"/>
                                        <p:tgtEl>
                                          <p:spTgt spid="629"/>
                                        </p:tgtEl>
                                      </p:cBhvr>
                                    </p:animEffect>
                                  </p:childTnLst>
                                </p:cTn>
                              </p:par>
                              <p:par>
                                <p:cTn fill="hold" nodeType="with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1000"/>
                                        <p:tgtEl>
                                          <p:spTgt spid="630"/>
                                        </p:tgtEl>
                                      </p:cBhvr>
                                    </p:animEffect>
                                  </p:childTnLst>
                                </p:cTn>
                              </p:par>
                              <p:par>
                                <p:cTn fill="hold" nodeType="with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1000"/>
                                        <p:tgtEl>
                                          <p:spTgt spid="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1000"/>
                                        <p:tgtEl>
                                          <p:spTgt spid="632"/>
                                        </p:tgtEl>
                                      </p:cBhvr>
                                    </p:animEffect>
                                  </p:childTnLst>
                                </p:cTn>
                              </p:par>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1000"/>
                                        <p:tgtEl>
                                          <p:spTgt spid="634"/>
                                        </p:tgtEl>
                                      </p:cBhvr>
                                    </p:animEffec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1000"/>
                                        <p:tgtEl>
                                          <p:spTgt spid="635"/>
                                        </p:tgtEl>
                                      </p:cBhvr>
                                    </p:animEffect>
                                  </p:childTnLst>
                                </p:cTn>
                              </p:par>
                              <p:par>
                                <p:cTn fill="hold" nodeType="with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1000"/>
                                        <p:tgtEl>
                                          <p:spTgt spid="637"/>
                                        </p:tgtEl>
                                      </p:cBhvr>
                                    </p:animEffect>
                                  </p:childTnLst>
                                </p:cTn>
                              </p:par>
                              <p:par>
                                <p:cTn fill="hold" nodeType="with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1000"/>
                                        <p:tgtEl>
                                          <p:spTgt spid="6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22"/>
                                        </p:tgtEl>
                                      </p:cBhvr>
                                    </p:animEffect>
                                    <p:set>
                                      <p:cBhvr>
                                        <p:cTn dur="1" fill="hold">
                                          <p:stCondLst>
                                            <p:cond delay="1000"/>
                                          </p:stCondLst>
                                        </p:cTn>
                                        <p:tgtEl>
                                          <p:spTgt spid="62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26"/>
                                        </p:tgtEl>
                                      </p:cBhvr>
                                    </p:animEffect>
                                    <p:set>
                                      <p:cBhvr>
                                        <p:cTn dur="1" fill="hold">
                                          <p:stCondLst>
                                            <p:cond delay="1000"/>
                                          </p:stCondLst>
                                        </p:cTn>
                                        <p:tgtEl>
                                          <p:spTgt spid="6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32"/>
                                        </p:tgtEl>
                                      </p:cBhvr>
                                    </p:animEffect>
                                    <p:set>
                                      <p:cBhvr>
                                        <p:cTn dur="1" fill="hold">
                                          <p:stCondLst>
                                            <p:cond delay="1000"/>
                                          </p:stCondLst>
                                        </p:cTn>
                                        <p:tgtEl>
                                          <p:spTgt spid="6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35"/>
                                        </p:tgtEl>
                                      </p:cBhvr>
                                    </p:animEffect>
                                    <p:set>
                                      <p:cBhvr>
                                        <p:cTn dur="1" fill="hold">
                                          <p:stCondLst>
                                            <p:cond delay="1000"/>
                                          </p:stCondLst>
                                        </p:cTn>
                                        <p:tgtEl>
                                          <p:spTgt spid="6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24"/>
                                        </p:tgtEl>
                                      </p:cBhvr>
                                    </p:animEffect>
                                    <p:set>
                                      <p:cBhvr>
                                        <p:cTn dur="1" fill="hold">
                                          <p:stCondLst>
                                            <p:cond delay="1000"/>
                                          </p:stCondLst>
                                        </p:cTn>
                                        <p:tgtEl>
                                          <p:spTgt spid="62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27"/>
                                        </p:tgtEl>
                                      </p:cBhvr>
                                    </p:animEffect>
                                    <p:set>
                                      <p:cBhvr>
                                        <p:cTn dur="1" fill="hold">
                                          <p:stCondLst>
                                            <p:cond delay="1000"/>
                                          </p:stCondLst>
                                        </p:cTn>
                                        <p:tgtEl>
                                          <p:spTgt spid="6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29"/>
                                        </p:tgtEl>
                                      </p:cBhvr>
                                    </p:animEffect>
                                    <p:set>
                                      <p:cBhvr>
                                        <p:cTn dur="1" fill="hold">
                                          <p:stCondLst>
                                            <p:cond delay="1000"/>
                                          </p:stCondLst>
                                        </p:cTn>
                                        <p:tgtEl>
                                          <p:spTgt spid="6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34"/>
                                        </p:tgtEl>
                                      </p:cBhvr>
                                    </p:animEffect>
                                    <p:set>
                                      <p:cBhvr>
                                        <p:cTn dur="1" fill="hold">
                                          <p:stCondLst>
                                            <p:cond delay="1000"/>
                                          </p:stCondLst>
                                        </p:cTn>
                                        <p:tgtEl>
                                          <p:spTgt spid="63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36"/>
                                        </p:tgtEl>
                                      </p:cBhvr>
                                    </p:animEffect>
                                    <p:set>
                                      <p:cBhvr>
                                        <p:cTn dur="1" fill="hold">
                                          <p:stCondLst>
                                            <p:cond delay="1000"/>
                                          </p:stCondLst>
                                        </p:cTn>
                                        <p:tgtEl>
                                          <p:spTgt spid="6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37"/>
                                        </p:tgtEl>
                                      </p:cBhvr>
                                    </p:animEffect>
                                    <p:set>
                                      <p:cBhvr>
                                        <p:cTn dur="1" fill="hold">
                                          <p:stCondLst>
                                            <p:cond delay="1000"/>
                                          </p:stCondLst>
                                        </p:cTn>
                                        <p:tgtEl>
                                          <p:spTgt spid="6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1000"/>
                                        <p:tgtEl>
                                          <p:spTgt spid="6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7"/>
          <p:cNvPicPr preferRelativeResize="0"/>
          <p:nvPr/>
        </p:nvPicPr>
        <p:blipFill rotWithShape="1">
          <a:blip r:embed="rId3">
            <a:alphaModFix/>
          </a:blip>
          <a:srcRect b="15624" l="22279" r="22146" t="21502"/>
          <a:stretch/>
        </p:blipFill>
        <p:spPr>
          <a:xfrm>
            <a:off x="528800" y="0"/>
            <a:ext cx="8086406" cy="5143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6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Find the sum: (3x</a:t>
            </a:r>
            <a:r>
              <a:rPr baseline="30000" lang="en-GB"/>
              <a:t>2</a:t>
            </a:r>
            <a:r>
              <a:rPr lang="en-GB"/>
              <a:t> + 2x – 4) + (–2x</a:t>
            </a:r>
            <a:r>
              <a:rPr baseline="30000" lang="en-GB"/>
              <a:t>2 </a:t>
            </a:r>
            <a:r>
              <a:rPr lang="en-GB"/>
              <a:t>+ x – 3)</a:t>
            </a:r>
            <a:endParaRPr/>
          </a:p>
        </p:txBody>
      </p:sp>
      <p:pic>
        <p:nvPicPr>
          <p:cNvPr id="644" name="Google Shape;644;p62"/>
          <p:cNvPicPr preferRelativeResize="0"/>
          <p:nvPr/>
        </p:nvPicPr>
        <p:blipFill rotWithShape="1">
          <a:blip r:embed="rId3">
            <a:alphaModFix/>
          </a:blip>
          <a:srcRect b="21315" l="59603" r="13721" t="47756"/>
          <a:stretch/>
        </p:blipFill>
        <p:spPr>
          <a:xfrm>
            <a:off x="402874" y="1222075"/>
            <a:ext cx="5129952" cy="3343951"/>
          </a:xfrm>
          <a:prstGeom prst="rect">
            <a:avLst/>
          </a:prstGeom>
          <a:noFill/>
          <a:ln>
            <a:noFill/>
          </a:ln>
        </p:spPr>
      </p:pic>
      <p:sp>
        <p:nvSpPr>
          <p:cNvPr id="645" name="Google Shape;645;p62"/>
          <p:cNvSpPr txBox="1"/>
          <p:nvPr/>
        </p:nvSpPr>
        <p:spPr>
          <a:xfrm>
            <a:off x="5519525" y="3599100"/>
            <a:ext cx="3196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latin typeface="Lato"/>
                <a:ea typeface="Lato"/>
                <a:cs typeface="Lato"/>
                <a:sym typeface="Lato"/>
              </a:rPr>
              <a:t>x</a:t>
            </a:r>
            <a:r>
              <a:rPr baseline="30000" lang="en-GB" sz="2400">
                <a:latin typeface="Lato"/>
                <a:ea typeface="Lato"/>
                <a:cs typeface="Lato"/>
                <a:sym typeface="Lato"/>
              </a:rPr>
              <a:t>2</a:t>
            </a:r>
            <a:r>
              <a:rPr lang="en-GB" sz="2400">
                <a:latin typeface="Lato"/>
                <a:ea typeface="Lato"/>
                <a:cs typeface="Lato"/>
                <a:sym typeface="Lato"/>
              </a:rPr>
              <a:t> + 3x - 7</a:t>
            </a:r>
            <a:endParaRPr sz="24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100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1000"/>
                                        <p:tgtEl>
                                          <p:spTgt spid="6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6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can we model this subtraction? </a:t>
            </a:r>
            <a:endParaRPr/>
          </a:p>
          <a:p>
            <a:pPr indent="0" lvl="0" marL="0" rtl="0" algn="l">
              <a:spcBef>
                <a:spcPts val="0"/>
              </a:spcBef>
              <a:spcAft>
                <a:spcPts val="0"/>
              </a:spcAft>
              <a:buNone/>
            </a:pPr>
            <a:r>
              <a:rPr lang="en-GB"/>
              <a:t>2x</a:t>
            </a:r>
            <a:r>
              <a:rPr baseline="30000" lang="en-GB"/>
              <a:t>2</a:t>
            </a:r>
            <a:r>
              <a:rPr lang="en-GB"/>
              <a:t> + 4x – 5 – (x</a:t>
            </a:r>
            <a:r>
              <a:rPr baseline="30000" lang="en-GB"/>
              <a:t>2</a:t>
            </a:r>
            <a:r>
              <a:rPr lang="en-GB"/>
              <a:t> + 2x – 3)</a:t>
            </a:r>
            <a:endParaRPr/>
          </a:p>
        </p:txBody>
      </p:sp>
      <p:sp>
        <p:nvSpPr>
          <p:cNvPr id="651" name="Google Shape;651;p63"/>
          <p:cNvSpPr txBox="1"/>
          <p:nvPr/>
        </p:nvSpPr>
        <p:spPr>
          <a:xfrm>
            <a:off x="4780875" y="953525"/>
            <a:ext cx="7338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latin typeface="Lato"/>
                <a:ea typeface="Lato"/>
                <a:cs typeface="Lato"/>
                <a:sym typeface="Lato"/>
              </a:rPr>
              <a:t>Remember: “Additive Inverse”</a:t>
            </a:r>
            <a:endParaRPr sz="2200">
              <a:latin typeface="Lato"/>
              <a:ea typeface="Lato"/>
              <a:cs typeface="Lato"/>
              <a:sym typeface="Lato"/>
            </a:endParaRPr>
          </a:p>
        </p:txBody>
      </p:sp>
      <p:sp>
        <p:nvSpPr>
          <p:cNvPr id="652" name="Google Shape;652;p63"/>
          <p:cNvSpPr/>
          <p:nvPr/>
        </p:nvSpPr>
        <p:spPr>
          <a:xfrm rot="5400000">
            <a:off x="3082332" y="22097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63"/>
          <p:cNvSpPr/>
          <p:nvPr/>
        </p:nvSpPr>
        <p:spPr>
          <a:xfrm>
            <a:off x="311700" y="1624455"/>
            <a:ext cx="1560600" cy="15606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63"/>
          <p:cNvSpPr/>
          <p:nvPr/>
        </p:nvSpPr>
        <p:spPr>
          <a:xfrm>
            <a:off x="5632049" y="2110770"/>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63"/>
          <p:cNvSpPr/>
          <p:nvPr/>
        </p:nvSpPr>
        <p:spPr>
          <a:xfrm>
            <a:off x="1989606" y="1624455"/>
            <a:ext cx="1560600" cy="15606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63"/>
          <p:cNvSpPr/>
          <p:nvPr/>
        </p:nvSpPr>
        <p:spPr>
          <a:xfrm rot="5400000">
            <a:off x="3573468" y="22097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63"/>
          <p:cNvSpPr/>
          <p:nvPr/>
        </p:nvSpPr>
        <p:spPr>
          <a:xfrm>
            <a:off x="5632049" y="1624446"/>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3"/>
          <p:cNvSpPr/>
          <p:nvPr/>
        </p:nvSpPr>
        <p:spPr>
          <a:xfrm>
            <a:off x="6123185" y="2110770"/>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63"/>
          <p:cNvSpPr/>
          <p:nvPr/>
        </p:nvSpPr>
        <p:spPr>
          <a:xfrm>
            <a:off x="5632049" y="2597093"/>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63"/>
          <p:cNvSpPr/>
          <p:nvPr/>
        </p:nvSpPr>
        <p:spPr>
          <a:xfrm rot="5400000">
            <a:off x="4064604" y="22097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63"/>
          <p:cNvSpPr/>
          <p:nvPr/>
        </p:nvSpPr>
        <p:spPr>
          <a:xfrm rot="5400000">
            <a:off x="4555739" y="22097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63"/>
          <p:cNvSpPr/>
          <p:nvPr/>
        </p:nvSpPr>
        <p:spPr>
          <a:xfrm>
            <a:off x="6123185" y="1624446"/>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63"/>
          <p:cNvSpPr/>
          <p:nvPr/>
        </p:nvSpPr>
        <p:spPr>
          <a:xfrm rot="5400000">
            <a:off x="3082332" y="3906530"/>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63"/>
          <p:cNvSpPr/>
          <p:nvPr/>
        </p:nvSpPr>
        <p:spPr>
          <a:xfrm>
            <a:off x="311700" y="3321230"/>
            <a:ext cx="1560600" cy="15606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63"/>
          <p:cNvSpPr/>
          <p:nvPr/>
        </p:nvSpPr>
        <p:spPr>
          <a:xfrm>
            <a:off x="5632049" y="3807545"/>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63"/>
          <p:cNvSpPr/>
          <p:nvPr/>
        </p:nvSpPr>
        <p:spPr>
          <a:xfrm rot="5400000">
            <a:off x="3573468" y="3906530"/>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63"/>
          <p:cNvSpPr/>
          <p:nvPr/>
        </p:nvSpPr>
        <p:spPr>
          <a:xfrm>
            <a:off x="5632049" y="3321221"/>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63"/>
          <p:cNvSpPr/>
          <p:nvPr/>
        </p:nvSpPr>
        <p:spPr>
          <a:xfrm>
            <a:off x="5632049" y="4293868"/>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1000"/>
                                        <p:tgtEl>
                                          <p:spTgt spid="6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1000"/>
                                        <p:tgtEl>
                                          <p:spTgt spid="652"/>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1000"/>
                                        <p:tgtEl>
                                          <p:spTgt spid="653"/>
                                        </p:tgtEl>
                                      </p:cBhvr>
                                    </p:animEffect>
                                  </p:childTnLst>
                                </p:cTn>
                              </p:par>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1000"/>
                                        <p:tgtEl>
                                          <p:spTgt spid="654"/>
                                        </p:tgtEl>
                                      </p:cBhvr>
                                    </p:animEffect>
                                  </p:childTnLst>
                                </p:cTn>
                              </p:par>
                              <p:par>
                                <p:cTn fill="hold" nodeType="with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1000"/>
                                        <p:tgtEl>
                                          <p:spTgt spid="655"/>
                                        </p:tgtEl>
                                      </p:cBhvr>
                                    </p:animEffect>
                                  </p:childTnLst>
                                </p:cTn>
                              </p:par>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1000"/>
                                        <p:tgtEl>
                                          <p:spTgt spid="656"/>
                                        </p:tgtEl>
                                      </p:cBhvr>
                                    </p:animEffect>
                                  </p:childTnLst>
                                </p:cTn>
                              </p:par>
                              <p:par>
                                <p:cTn fill="hold" nodeType="with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1000"/>
                                        <p:tgtEl>
                                          <p:spTgt spid="657"/>
                                        </p:tgtEl>
                                      </p:cBhvr>
                                    </p:animEffect>
                                  </p:childTnLst>
                                </p:cTn>
                              </p:par>
                              <p:par>
                                <p:cTn fill="hold" nodeType="with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1000"/>
                                        <p:tgtEl>
                                          <p:spTgt spid="658"/>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0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1000"/>
                                        <p:tgtEl>
                                          <p:spTgt spid="660"/>
                                        </p:tgtEl>
                                      </p:cBhvr>
                                    </p:animEffect>
                                  </p:childTnLst>
                                </p:cTn>
                              </p:par>
                              <p:par>
                                <p:cTn fill="hold" nodeType="with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1000"/>
                                        <p:tgtEl>
                                          <p:spTgt spid="6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1000"/>
                                        <p:tgtEl>
                                          <p:spTgt spid="6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1000"/>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1000"/>
                                        <p:tgtEl>
                                          <p:spTgt spid="6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1000"/>
                                        <p:tgtEl>
                                          <p:spTgt spid="665"/>
                                        </p:tgtEl>
                                      </p:cBhvr>
                                    </p:animEffect>
                                  </p:childTnLst>
                                </p:cTn>
                              </p:par>
                              <p:par>
                                <p:cTn fill="hold" nodeType="with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1000"/>
                                        <p:tgtEl>
                                          <p:spTgt spid="667"/>
                                        </p:tgtEl>
                                      </p:cBhvr>
                                    </p:animEffect>
                                  </p:childTnLst>
                                </p:cTn>
                              </p:par>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1000"/>
                                        <p:tgtEl>
                                          <p:spTgt spid="6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53"/>
                                        </p:tgtEl>
                                      </p:cBhvr>
                                    </p:animEffect>
                                    <p:set>
                                      <p:cBhvr>
                                        <p:cTn dur="1" fill="hold">
                                          <p:stCondLst>
                                            <p:cond delay="1000"/>
                                          </p:stCondLst>
                                        </p:cTn>
                                        <p:tgtEl>
                                          <p:spTgt spid="65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64"/>
                                        </p:tgtEl>
                                      </p:cBhvr>
                                    </p:animEffect>
                                    <p:set>
                                      <p:cBhvr>
                                        <p:cTn dur="1" fill="hold">
                                          <p:stCondLst>
                                            <p:cond delay="1000"/>
                                          </p:stCondLst>
                                        </p:cTn>
                                        <p:tgtEl>
                                          <p:spTgt spid="6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52"/>
                                        </p:tgtEl>
                                      </p:cBhvr>
                                    </p:animEffect>
                                    <p:set>
                                      <p:cBhvr>
                                        <p:cTn dur="1" fill="hold">
                                          <p:stCondLst>
                                            <p:cond delay="1000"/>
                                          </p:stCondLst>
                                        </p:cTn>
                                        <p:tgtEl>
                                          <p:spTgt spid="65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56"/>
                                        </p:tgtEl>
                                      </p:cBhvr>
                                    </p:animEffect>
                                    <p:set>
                                      <p:cBhvr>
                                        <p:cTn dur="1" fill="hold">
                                          <p:stCondLst>
                                            <p:cond delay="1000"/>
                                          </p:stCondLst>
                                        </p:cTn>
                                        <p:tgtEl>
                                          <p:spTgt spid="65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63"/>
                                        </p:tgtEl>
                                      </p:cBhvr>
                                    </p:animEffect>
                                    <p:set>
                                      <p:cBhvr>
                                        <p:cTn dur="1" fill="hold">
                                          <p:stCondLst>
                                            <p:cond delay="1000"/>
                                          </p:stCondLst>
                                        </p:cTn>
                                        <p:tgtEl>
                                          <p:spTgt spid="66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66"/>
                                        </p:tgtEl>
                                      </p:cBhvr>
                                    </p:animEffect>
                                    <p:set>
                                      <p:cBhvr>
                                        <p:cTn dur="1" fill="hold">
                                          <p:stCondLst>
                                            <p:cond delay="1000"/>
                                          </p:stCondLst>
                                        </p:cTn>
                                        <p:tgtEl>
                                          <p:spTgt spid="6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54"/>
                                        </p:tgtEl>
                                      </p:cBhvr>
                                    </p:animEffect>
                                    <p:set>
                                      <p:cBhvr>
                                        <p:cTn dur="1" fill="hold">
                                          <p:stCondLst>
                                            <p:cond delay="1000"/>
                                          </p:stCondLst>
                                        </p:cTn>
                                        <p:tgtEl>
                                          <p:spTgt spid="65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57"/>
                                        </p:tgtEl>
                                      </p:cBhvr>
                                    </p:animEffect>
                                    <p:set>
                                      <p:cBhvr>
                                        <p:cTn dur="1" fill="hold">
                                          <p:stCondLst>
                                            <p:cond delay="1000"/>
                                          </p:stCondLst>
                                        </p:cTn>
                                        <p:tgtEl>
                                          <p:spTgt spid="65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59"/>
                                        </p:tgtEl>
                                      </p:cBhvr>
                                    </p:animEffect>
                                    <p:set>
                                      <p:cBhvr>
                                        <p:cTn dur="1" fill="hold">
                                          <p:stCondLst>
                                            <p:cond delay="1000"/>
                                          </p:stCondLst>
                                        </p:cTn>
                                        <p:tgtEl>
                                          <p:spTgt spid="6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65"/>
                                        </p:tgtEl>
                                      </p:cBhvr>
                                    </p:animEffect>
                                    <p:set>
                                      <p:cBhvr>
                                        <p:cTn dur="1" fill="hold">
                                          <p:stCondLst>
                                            <p:cond delay="1000"/>
                                          </p:stCondLst>
                                        </p:cTn>
                                        <p:tgtEl>
                                          <p:spTgt spid="66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67"/>
                                        </p:tgtEl>
                                      </p:cBhvr>
                                    </p:animEffect>
                                    <p:set>
                                      <p:cBhvr>
                                        <p:cTn dur="1" fill="hold">
                                          <p:stCondLst>
                                            <p:cond delay="1000"/>
                                          </p:stCondLst>
                                        </p:cTn>
                                        <p:tgtEl>
                                          <p:spTgt spid="6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68"/>
                                        </p:tgtEl>
                                      </p:cBhvr>
                                    </p:animEffect>
                                    <p:set>
                                      <p:cBhvr>
                                        <p:cTn dur="1" fill="hold">
                                          <p:stCondLst>
                                            <p:cond delay="1000"/>
                                          </p:stCondLst>
                                        </p:cTn>
                                        <p:tgtEl>
                                          <p:spTgt spid="66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6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Find the difference: (2x</a:t>
            </a:r>
            <a:r>
              <a:rPr baseline="30000" lang="en-GB"/>
              <a:t>2</a:t>
            </a:r>
            <a:r>
              <a:rPr lang="en-GB"/>
              <a:t> + 2x – 1) – (x</a:t>
            </a:r>
            <a:r>
              <a:rPr baseline="30000" lang="en-GB"/>
              <a:t>2</a:t>
            </a:r>
            <a:r>
              <a:rPr lang="en-GB"/>
              <a:t> – x + 3) </a:t>
            </a:r>
            <a:endParaRPr/>
          </a:p>
        </p:txBody>
      </p:sp>
      <p:sp>
        <p:nvSpPr>
          <p:cNvPr id="674" name="Google Shape;674;p64"/>
          <p:cNvSpPr/>
          <p:nvPr/>
        </p:nvSpPr>
        <p:spPr>
          <a:xfrm rot="5400000">
            <a:off x="3082332" y="16763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64"/>
          <p:cNvSpPr/>
          <p:nvPr/>
        </p:nvSpPr>
        <p:spPr>
          <a:xfrm>
            <a:off x="311700" y="1091055"/>
            <a:ext cx="1560600" cy="15606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64"/>
          <p:cNvSpPr/>
          <p:nvPr/>
        </p:nvSpPr>
        <p:spPr>
          <a:xfrm>
            <a:off x="1989606" y="1091055"/>
            <a:ext cx="1560600" cy="15606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64"/>
          <p:cNvSpPr/>
          <p:nvPr/>
        </p:nvSpPr>
        <p:spPr>
          <a:xfrm rot="5400000">
            <a:off x="3573468" y="16763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64"/>
          <p:cNvSpPr/>
          <p:nvPr/>
        </p:nvSpPr>
        <p:spPr>
          <a:xfrm>
            <a:off x="4649924" y="1091046"/>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64"/>
          <p:cNvSpPr/>
          <p:nvPr/>
        </p:nvSpPr>
        <p:spPr>
          <a:xfrm rot="5400000">
            <a:off x="3082332" y="33731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64"/>
          <p:cNvSpPr/>
          <p:nvPr/>
        </p:nvSpPr>
        <p:spPr>
          <a:xfrm>
            <a:off x="311700" y="2787830"/>
            <a:ext cx="1560600" cy="15606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64"/>
          <p:cNvSpPr/>
          <p:nvPr/>
        </p:nvSpPr>
        <p:spPr>
          <a:xfrm>
            <a:off x="4649924" y="3274145"/>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64"/>
          <p:cNvSpPr/>
          <p:nvPr/>
        </p:nvSpPr>
        <p:spPr>
          <a:xfrm>
            <a:off x="4649924" y="2787821"/>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64"/>
          <p:cNvSpPr/>
          <p:nvPr/>
        </p:nvSpPr>
        <p:spPr>
          <a:xfrm>
            <a:off x="4649924" y="376046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1000"/>
                                        <p:tgtEl>
                                          <p:spTgt spid="674"/>
                                        </p:tgtEl>
                                      </p:cBhvr>
                                    </p:animEffect>
                                  </p:childTnLst>
                                </p:cTn>
                              </p:par>
                              <p:par>
                                <p:cTn fill="hold" nodeType="with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1000"/>
                                        <p:tgtEl>
                                          <p:spTgt spid="675"/>
                                        </p:tgtEl>
                                      </p:cBhvr>
                                    </p:animEffect>
                                  </p:childTnLst>
                                </p:cTn>
                              </p:par>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1000"/>
                                        <p:tgtEl>
                                          <p:spTgt spid="676"/>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1000"/>
                                        <p:tgtEl>
                                          <p:spTgt spid="677"/>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1000"/>
                                        <p:tgtEl>
                                          <p:spTgt spid="6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1000"/>
                                        <p:tgtEl>
                                          <p:spTgt spid="6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1000"/>
                                        <p:tgtEl>
                                          <p:spTgt spid="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1000"/>
                                        <p:tgtEl>
                                          <p:spTgt spid="681"/>
                                        </p:tgtEl>
                                      </p:cBhvr>
                                    </p:animEffect>
                                  </p:childTnLst>
                                </p:cTn>
                              </p:par>
                              <p:par>
                                <p:cTn fill="hold" nodeType="with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1000"/>
                                        <p:tgtEl>
                                          <p:spTgt spid="682"/>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75"/>
                                        </p:tgtEl>
                                      </p:cBhvr>
                                    </p:animEffect>
                                    <p:set>
                                      <p:cBhvr>
                                        <p:cTn dur="1" fill="hold">
                                          <p:stCondLst>
                                            <p:cond delay="1000"/>
                                          </p:stCondLst>
                                        </p:cTn>
                                        <p:tgtEl>
                                          <p:spTgt spid="6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80"/>
                                        </p:tgtEl>
                                      </p:cBhvr>
                                    </p:animEffect>
                                    <p:set>
                                      <p:cBhvr>
                                        <p:cTn dur="1" fill="hold">
                                          <p:stCondLst>
                                            <p:cond delay="1000"/>
                                          </p:stCondLst>
                                        </p:cTn>
                                        <p:tgtEl>
                                          <p:spTgt spid="6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65"/>
          <p:cNvPicPr preferRelativeResize="0"/>
          <p:nvPr/>
        </p:nvPicPr>
        <p:blipFill rotWithShape="1">
          <a:blip r:embed="rId3">
            <a:alphaModFix/>
          </a:blip>
          <a:srcRect b="27274" l="14082" r="74984" t="49753"/>
          <a:stretch/>
        </p:blipFill>
        <p:spPr>
          <a:xfrm>
            <a:off x="2261075" y="118363"/>
            <a:ext cx="2305620" cy="2723940"/>
          </a:xfrm>
          <a:prstGeom prst="rect">
            <a:avLst/>
          </a:prstGeom>
          <a:noFill/>
          <a:ln>
            <a:noFill/>
          </a:ln>
        </p:spPr>
      </p:pic>
      <p:pic>
        <p:nvPicPr>
          <p:cNvPr id="689" name="Google Shape;689;p65"/>
          <p:cNvPicPr preferRelativeResize="0"/>
          <p:nvPr/>
        </p:nvPicPr>
        <p:blipFill rotWithShape="1">
          <a:blip r:embed="rId4">
            <a:alphaModFix/>
          </a:blip>
          <a:srcRect b="22356" l="14067" r="75060" t="61793"/>
          <a:stretch/>
        </p:blipFill>
        <p:spPr>
          <a:xfrm>
            <a:off x="4532759" y="3135516"/>
            <a:ext cx="2305620" cy="1889626"/>
          </a:xfrm>
          <a:prstGeom prst="rect">
            <a:avLst/>
          </a:prstGeom>
          <a:noFill/>
          <a:ln>
            <a:noFill/>
          </a:ln>
        </p:spPr>
      </p:pic>
      <p:pic>
        <p:nvPicPr>
          <p:cNvPr id="690" name="Google Shape;690;p65"/>
          <p:cNvPicPr preferRelativeResize="0"/>
          <p:nvPr/>
        </p:nvPicPr>
        <p:blipFill rotWithShape="1">
          <a:blip r:embed="rId3">
            <a:alphaModFix/>
          </a:blip>
          <a:srcRect b="52028" l="14082" r="74984" t="31224"/>
          <a:stretch/>
        </p:blipFill>
        <p:spPr>
          <a:xfrm>
            <a:off x="133125" y="101950"/>
            <a:ext cx="2127951" cy="1832728"/>
          </a:xfrm>
          <a:prstGeom prst="rect">
            <a:avLst/>
          </a:prstGeom>
          <a:noFill/>
          <a:ln>
            <a:noFill/>
          </a:ln>
        </p:spPr>
      </p:pic>
      <p:pic>
        <p:nvPicPr>
          <p:cNvPr id="691" name="Google Shape;691;p65"/>
          <p:cNvPicPr preferRelativeResize="0"/>
          <p:nvPr/>
        </p:nvPicPr>
        <p:blipFill rotWithShape="1">
          <a:blip r:embed="rId3">
            <a:alphaModFix/>
          </a:blip>
          <a:srcRect b="15631" l="14082" r="74984" t="72567"/>
          <a:stretch/>
        </p:blipFill>
        <p:spPr>
          <a:xfrm>
            <a:off x="4532759" y="118363"/>
            <a:ext cx="2305620" cy="1399269"/>
          </a:xfrm>
          <a:prstGeom prst="rect">
            <a:avLst/>
          </a:prstGeom>
          <a:noFill/>
          <a:ln>
            <a:noFill/>
          </a:ln>
        </p:spPr>
      </p:pic>
      <p:pic>
        <p:nvPicPr>
          <p:cNvPr id="692" name="Google Shape;692;p65"/>
          <p:cNvPicPr preferRelativeResize="0"/>
          <p:nvPr/>
        </p:nvPicPr>
        <p:blipFill rotWithShape="1">
          <a:blip r:embed="rId3">
            <a:alphaModFix/>
          </a:blip>
          <a:srcRect b="7764" l="14082" r="74984" t="84367"/>
          <a:stretch/>
        </p:blipFill>
        <p:spPr>
          <a:xfrm>
            <a:off x="6838380" y="118362"/>
            <a:ext cx="2305620" cy="932855"/>
          </a:xfrm>
          <a:prstGeom prst="rect">
            <a:avLst/>
          </a:prstGeom>
          <a:noFill/>
          <a:ln>
            <a:noFill/>
          </a:ln>
        </p:spPr>
      </p:pic>
      <p:pic>
        <p:nvPicPr>
          <p:cNvPr id="693" name="Google Shape;693;p65"/>
          <p:cNvPicPr preferRelativeResize="0"/>
          <p:nvPr/>
        </p:nvPicPr>
        <p:blipFill rotWithShape="1">
          <a:blip r:embed="rId4">
            <a:alphaModFix/>
          </a:blip>
          <a:srcRect b="38384" l="14067" r="75060" t="45765"/>
          <a:stretch/>
        </p:blipFill>
        <p:spPr>
          <a:xfrm>
            <a:off x="2261075" y="3135519"/>
            <a:ext cx="2305620" cy="1889626"/>
          </a:xfrm>
          <a:prstGeom prst="rect">
            <a:avLst/>
          </a:prstGeom>
          <a:noFill/>
          <a:ln>
            <a:noFill/>
          </a:ln>
        </p:spPr>
      </p:pic>
      <p:sp>
        <p:nvSpPr>
          <p:cNvPr id="694" name="Google Shape;694;p65"/>
          <p:cNvSpPr/>
          <p:nvPr/>
        </p:nvSpPr>
        <p:spPr>
          <a:xfrm>
            <a:off x="2164300" y="2949125"/>
            <a:ext cx="4798500" cy="2194500"/>
          </a:xfrm>
          <a:prstGeom prst="rect">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6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Activity 7: Expanding Brackets </a:t>
            </a:r>
            <a:endParaRPr/>
          </a:p>
        </p:txBody>
      </p:sp>
      <p:sp>
        <p:nvSpPr>
          <p:cNvPr id="700" name="Google Shape;700;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In this section, we will use rectangular arrays to model multiplication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This can be associated with the grid method for multiplication of numbers, but also demonstrates how area can be used to allow different means of breaking up numbers other than hundreds, tens, units etc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xEl>
                                              <p:pRg end="0" st="0"/>
                                            </p:txEl>
                                          </p:spTgt>
                                        </p:tgtEl>
                                        <p:attrNameLst>
                                          <p:attrName>style.visibility</p:attrName>
                                        </p:attrNameLst>
                                      </p:cBhvr>
                                      <p:to>
                                        <p:strVal val="visible"/>
                                      </p:to>
                                    </p:set>
                                    <p:animEffect filter="fade" transition="in">
                                      <p:cBhvr>
                                        <p:cTn dur="1000"/>
                                        <p:tgtEl>
                                          <p:spTgt spid="7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xEl>
                                              <p:pRg end="1" st="1"/>
                                            </p:txEl>
                                          </p:spTgt>
                                        </p:tgtEl>
                                        <p:attrNameLst>
                                          <p:attrName>style.visibility</p:attrName>
                                        </p:attrNameLst>
                                      </p:cBhvr>
                                      <p:to>
                                        <p:strVal val="visible"/>
                                      </p:to>
                                    </p:set>
                                    <p:animEffect filter="fade" transition="in">
                                      <p:cBhvr>
                                        <p:cTn dur="1000"/>
                                        <p:tgtEl>
                                          <p:spTgt spid="7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xEl>
                                              <p:pRg end="2" st="2"/>
                                            </p:txEl>
                                          </p:spTgt>
                                        </p:tgtEl>
                                        <p:attrNameLst>
                                          <p:attrName>style.visibility</p:attrName>
                                        </p:attrNameLst>
                                      </p:cBhvr>
                                      <p:to>
                                        <p:strVal val="visible"/>
                                      </p:to>
                                    </p:set>
                                    <p:animEffect filter="fade" transition="in">
                                      <p:cBhvr>
                                        <p:cTn dur="1000"/>
                                        <p:tgtEl>
                                          <p:spTgt spid="70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6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could we model 3(2x + 1)?</a:t>
            </a:r>
            <a:endParaRPr/>
          </a:p>
        </p:txBody>
      </p:sp>
      <p:sp>
        <p:nvSpPr>
          <p:cNvPr id="706" name="Google Shape;706;p67"/>
          <p:cNvSpPr/>
          <p:nvPr/>
        </p:nvSpPr>
        <p:spPr>
          <a:xfrm>
            <a:off x="2751282" y="15292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67"/>
          <p:cNvSpPr/>
          <p:nvPr/>
        </p:nvSpPr>
        <p:spPr>
          <a:xfrm>
            <a:off x="2032949" y="2751295"/>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67"/>
          <p:cNvSpPr/>
          <p:nvPr/>
        </p:nvSpPr>
        <p:spPr>
          <a:xfrm>
            <a:off x="2032949" y="2264971"/>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67"/>
          <p:cNvSpPr/>
          <p:nvPr/>
        </p:nvSpPr>
        <p:spPr>
          <a:xfrm>
            <a:off x="2032949" y="3237618"/>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67"/>
          <p:cNvSpPr/>
          <p:nvPr/>
        </p:nvSpPr>
        <p:spPr>
          <a:xfrm>
            <a:off x="4394357" y="15292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67"/>
          <p:cNvSpPr/>
          <p:nvPr/>
        </p:nvSpPr>
        <p:spPr>
          <a:xfrm>
            <a:off x="6037424" y="1529218"/>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2" name="Google Shape;712;p67"/>
          <p:cNvCxnSpPr/>
          <p:nvPr/>
        </p:nvCxnSpPr>
        <p:spPr>
          <a:xfrm>
            <a:off x="2565025" y="1571850"/>
            <a:ext cx="0" cy="2444100"/>
          </a:xfrm>
          <a:prstGeom prst="straightConnector1">
            <a:avLst/>
          </a:prstGeom>
          <a:noFill/>
          <a:ln cap="flat" cmpd="sng" w="38100">
            <a:solidFill>
              <a:schemeClr val="dk2"/>
            </a:solidFill>
            <a:prstDash val="solid"/>
            <a:round/>
            <a:headEnd len="med" w="med" type="none"/>
            <a:tailEnd len="med" w="med" type="none"/>
          </a:ln>
        </p:spPr>
      </p:cxnSp>
      <p:cxnSp>
        <p:nvCxnSpPr>
          <p:cNvPr id="713" name="Google Shape;713;p67"/>
          <p:cNvCxnSpPr/>
          <p:nvPr/>
        </p:nvCxnSpPr>
        <p:spPr>
          <a:xfrm>
            <a:off x="1920425" y="2052200"/>
            <a:ext cx="4982400" cy="3600"/>
          </a:xfrm>
          <a:prstGeom prst="straightConnector1">
            <a:avLst/>
          </a:prstGeom>
          <a:noFill/>
          <a:ln cap="flat" cmpd="sng" w="38100">
            <a:solidFill>
              <a:schemeClr val="dk2"/>
            </a:solidFill>
            <a:prstDash val="solid"/>
            <a:round/>
            <a:headEnd len="med" w="med" type="none"/>
            <a:tailEnd len="med" w="med" type="none"/>
          </a:ln>
        </p:spPr>
      </p:cxnSp>
      <p:sp>
        <p:nvSpPr>
          <p:cNvPr id="714" name="Google Shape;714;p67"/>
          <p:cNvSpPr/>
          <p:nvPr/>
        </p:nvSpPr>
        <p:spPr>
          <a:xfrm>
            <a:off x="2733932" y="226498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67"/>
          <p:cNvSpPr/>
          <p:nvPr/>
        </p:nvSpPr>
        <p:spPr>
          <a:xfrm>
            <a:off x="4377007" y="226498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67"/>
          <p:cNvSpPr/>
          <p:nvPr/>
        </p:nvSpPr>
        <p:spPr>
          <a:xfrm>
            <a:off x="6020074" y="2264968"/>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67"/>
          <p:cNvSpPr/>
          <p:nvPr/>
        </p:nvSpPr>
        <p:spPr>
          <a:xfrm>
            <a:off x="2733932" y="275130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67"/>
          <p:cNvSpPr/>
          <p:nvPr/>
        </p:nvSpPr>
        <p:spPr>
          <a:xfrm>
            <a:off x="4377007" y="275130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67"/>
          <p:cNvSpPr/>
          <p:nvPr/>
        </p:nvSpPr>
        <p:spPr>
          <a:xfrm>
            <a:off x="6020074" y="2751293"/>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67"/>
          <p:cNvSpPr/>
          <p:nvPr/>
        </p:nvSpPr>
        <p:spPr>
          <a:xfrm>
            <a:off x="2733932" y="32376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67"/>
          <p:cNvSpPr/>
          <p:nvPr/>
        </p:nvSpPr>
        <p:spPr>
          <a:xfrm>
            <a:off x="4377007" y="32376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67"/>
          <p:cNvSpPr/>
          <p:nvPr/>
        </p:nvSpPr>
        <p:spPr>
          <a:xfrm>
            <a:off x="6020074" y="3237618"/>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1000"/>
                                        <p:tgtEl>
                                          <p:spTgt spid="713"/>
                                        </p:tgtEl>
                                      </p:cBhvr>
                                    </p:animEffect>
                                  </p:childTnLst>
                                </p:cTn>
                              </p:par>
                              <p:par>
                                <p:cTn fill="hold" nodeType="with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1000"/>
                                        <p:tgtEl>
                                          <p:spTgt spid="7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1000"/>
                                        <p:tgtEl>
                                          <p:spTgt spid="707"/>
                                        </p:tgtEl>
                                      </p:cBhvr>
                                    </p:animEffect>
                                  </p:childTnLst>
                                </p:cTn>
                              </p:par>
                              <p:par>
                                <p:cTn fill="hold" nodeType="with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1000"/>
                                        <p:tgtEl>
                                          <p:spTgt spid="708"/>
                                        </p:tgtEl>
                                      </p:cBhvr>
                                    </p:animEffect>
                                  </p:childTnLst>
                                </p:cTn>
                              </p:par>
                              <p:par>
                                <p:cTn fill="hold" nodeType="with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10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1000"/>
                                        <p:tgtEl>
                                          <p:spTgt spid="706"/>
                                        </p:tgtEl>
                                      </p:cBhvr>
                                    </p:animEffect>
                                  </p:childTnLst>
                                </p:cTn>
                              </p:par>
                              <p:par>
                                <p:cTn fill="hold" nodeType="with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1000"/>
                                        <p:tgtEl>
                                          <p:spTgt spid="710"/>
                                        </p:tgtEl>
                                      </p:cBhvr>
                                    </p:animEffect>
                                  </p:childTnLst>
                                </p:cTn>
                              </p:par>
                              <p:par>
                                <p:cTn fill="hold" nodeType="with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1000"/>
                                        <p:tgtEl>
                                          <p:spTgt spid="7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10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1000"/>
                                        <p:tgtEl>
                                          <p:spTgt spid="715"/>
                                        </p:tgtEl>
                                      </p:cBhvr>
                                    </p:animEffec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1000"/>
                                        <p:tgtEl>
                                          <p:spTgt spid="7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1000"/>
                                        <p:tgtEl>
                                          <p:spTgt spid="717"/>
                                        </p:tgtEl>
                                      </p:cBhvr>
                                    </p:animEffect>
                                  </p:childTnLst>
                                </p:cTn>
                              </p:par>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000"/>
                                        <p:tgtEl>
                                          <p:spTgt spid="718"/>
                                        </p:tgtEl>
                                      </p:cBhvr>
                                    </p:animEffect>
                                  </p:childTnLst>
                                </p:cTn>
                              </p:par>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1000"/>
                                        <p:tgtEl>
                                          <p:spTgt spid="7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1000"/>
                                        <p:tgtEl>
                                          <p:spTgt spid="720"/>
                                        </p:tgtEl>
                                      </p:cBhvr>
                                    </p:animEffect>
                                  </p:childTnLst>
                                </p:cTn>
                              </p:par>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1000"/>
                                        <p:tgtEl>
                                          <p:spTgt spid="721"/>
                                        </p:tgtEl>
                                      </p:cBhvr>
                                    </p:animEffect>
                                  </p:childTnLst>
                                </p:cTn>
                              </p:par>
                              <p:par>
                                <p:cTn fill="hold" nodeType="with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1000"/>
                                        <p:tgtEl>
                                          <p:spTgt spid="7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6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could we model 4(2x - 2)?</a:t>
            </a:r>
            <a:endParaRPr/>
          </a:p>
        </p:txBody>
      </p:sp>
      <p:sp>
        <p:nvSpPr>
          <p:cNvPr id="728" name="Google Shape;728;p68"/>
          <p:cNvSpPr/>
          <p:nvPr/>
        </p:nvSpPr>
        <p:spPr>
          <a:xfrm>
            <a:off x="2733932" y="14530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68"/>
          <p:cNvSpPr/>
          <p:nvPr/>
        </p:nvSpPr>
        <p:spPr>
          <a:xfrm>
            <a:off x="2032949" y="2751295"/>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68"/>
          <p:cNvSpPr/>
          <p:nvPr/>
        </p:nvSpPr>
        <p:spPr>
          <a:xfrm>
            <a:off x="2032949" y="2264971"/>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68"/>
          <p:cNvSpPr/>
          <p:nvPr/>
        </p:nvSpPr>
        <p:spPr>
          <a:xfrm>
            <a:off x="2032949" y="3237618"/>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68"/>
          <p:cNvSpPr/>
          <p:nvPr/>
        </p:nvSpPr>
        <p:spPr>
          <a:xfrm>
            <a:off x="4377007" y="14530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68"/>
          <p:cNvSpPr/>
          <p:nvPr/>
        </p:nvSpPr>
        <p:spPr>
          <a:xfrm>
            <a:off x="6020074" y="145301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4" name="Google Shape;734;p68"/>
          <p:cNvCxnSpPr/>
          <p:nvPr/>
        </p:nvCxnSpPr>
        <p:spPr>
          <a:xfrm>
            <a:off x="2565025" y="1571850"/>
            <a:ext cx="0" cy="2444100"/>
          </a:xfrm>
          <a:prstGeom prst="straightConnector1">
            <a:avLst/>
          </a:prstGeom>
          <a:noFill/>
          <a:ln cap="flat" cmpd="sng" w="38100">
            <a:solidFill>
              <a:schemeClr val="dk2"/>
            </a:solidFill>
            <a:prstDash val="solid"/>
            <a:round/>
            <a:headEnd len="med" w="med" type="none"/>
            <a:tailEnd len="med" w="med" type="none"/>
          </a:ln>
        </p:spPr>
      </p:cxnSp>
      <p:cxnSp>
        <p:nvCxnSpPr>
          <p:cNvPr id="735" name="Google Shape;735;p68"/>
          <p:cNvCxnSpPr/>
          <p:nvPr/>
        </p:nvCxnSpPr>
        <p:spPr>
          <a:xfrm>
            <a:off x="1920425" y="2052200"/>
            <a:ext cx="4982400" cy="3600"/>
          </a:xfrm>
          <a:prstGeom prst="straightConnector1">
            <a:avLst/>
          </a:prstGeom>
          <a:noFill/>
          <a:ln cap="flat" cmpd="sng" w="38100">
            <a:solidFill>
              <a:schemeClr val="dk2"/>
            </a:solidFill>
            <a:prstDash val="solid"/>
            <a:round/>
            <a:headEnd len="med" w="med" type="none"/>
            <a:tailEnd len="med" w="med" type="none"/>
          </a:ln>
        </p:spPr>
      </p:cxnSp>
      <p:sp>
        <p:nvSpPr>
          <p:cNvPr id="736" name="Google Shape;736;p68"/>
          <p:cNvSpPr/>
          <p:nvPr/>
        </p:nvSpPr>
        <p:spPr>
          <a:xfrm>
            <a:off x="2733932" y="226498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68"/>
          <p:cNvSpPr/>
          <p:nvPr/>
        </p:nvSpPr>
        <p:spPr>
          <a:xfrm>
            <a:off x="4377007" y="226498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68"/>
          <p:cNvSpPr/>
          <p:nvPr/>
        </p:nvSpPr>
        <p:spPr>
          <a:xfrm>
            <a:off x="6020074" y="226496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68"/>
          <p:cNvSpPr/>
          <p:nvPr/>
        </p:nvSpPr>
        <p:spPr>
          <a:xfrm>
            <a:off x="2733932" y="275130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68"/>
          <p:cNvSpPr/>
          <p:nvPr/>
        </p:nvSpPr>
        <p:spPr>
          <a:xfrm>
            <a:off x="4377007" y="275130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68"/>
          <p:cNvSpPr/>
          <p:nvPr/>
        </p:nvSpPr>
        <p:spPr>
          <a:xfrm>
            <a:off x="6020074" y="2751293"/>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68"/>
          <p:cNvSpPr/>
          <p:nvPr/>
        </p:nvSpPr>
        <p:spPr>
          <a:xfrm>
            <a:off x="2733932" y="32376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68"/>
          <p:cNvSpPr/>
          <p:nvPr/>
        </p:nvSpPr>
        <p:spPr>
          <a:xfrm>
            <a:off x="4377007" y="32376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68"/>
          <p:cNvSpPr/>
          <p:nvPr/>
        </p:nvSpPr>
        <p:spPr>
          <a:xfrm>
            <a:off x="6020074" y="323761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68"/>
          <p:cNvSpPr/>
          <p:nvPr/>
        </p:nvSpPr>
        <p:spPr>
          <a:xfrm>
            <a:off x="6492549" y="145301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68"/>
          <p:cNvSpPr/>
          <p:nvPr/>
        </p:nvSpPr>
        <p:spPr>
          <a:xfrm>
            <a:off x="6492549" y="226496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68"/>
          <p:cNvSpPr/>
          <p:nvPr/>
        </p:nvSpPr>
        <p:spPr>
          <a:xfrm>
            <a:off x="6492549" y="2751293"/>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8"/>
          <p:cNvSpPr/>
          <p:nvPr/>
        </p:nvSpPr>
        <p:spPr>
          <a:xfrm>
            <a:off x="6492549" y="323761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68"/>
          <p:cNvSpPr/>
          <p:nvPr/>
        </p:nvSpPr>
        <p:spPr>
          <a:xfrm>
            <a:off x="2032949" y="3723943"/>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68"/>
          <p:cNvSpPr/>
          <p:nvPr/>
        </p:nvSpPr>
        <p:spPr>
          <a:xfrm>
            <a:off x="2733932" y="37239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68"/>
          <p:cNvSpPr/>
          <p:nvPr/>
        </p:nvSpPr>
        <p:spPr>
          <a:xfrm>
            <a:off x="4377007" y="37239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68"/>
          <p:cNvSpPr/>
          <p:nvPr/>
        </p:nvSpPr>
        <p:spPr>
          <a:xfrm>
            <a:off x="6020074" y="3723943"/>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68"/>
          <p:cNvSpPr/>
          <p:nvPr/>
        </p:nvSpPr>
        <p:spPr>
          <a:xfrm>
            <a:off x="6492549" y="3723943"/>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1000"/>
                                        <p:tgtEl>
                                          <p:spTgt spid="735"/>
                                        </p:tgtEl>
                                      </p:cBhvr>
                                    </p:animEffect>
                                  </p:childTnLst>
                                </p:cTn>
                              </p:par>
                              <p:par>
                                <p:cTn fill="hold" nodeType="with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1000"/>
                                        <p:tgtEl>
                                          <p:spTgt spid="7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par>
                                <p:cTn fill="hold" nodeType="with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1000"/>
                                        <p:tgtEl>
                                          <p:spTgt spid="730"/>
                                        </p:tgtEl>
                                      </p:cBhvr>
                                    </p:animEffect>
                                  </p:childTnLst>
                                </p:cTn>
                              </p:par>
                              <p:par>
                                <p:cTn fill="hold" nodeType="with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1000"/>
                                        <p:tgtEl>
                                          <p:spTgt spid="731"/>
                                        </p:tgtEl>
                                      </p:cBhvr>
                                    </p:animEffect>
                                  </p:childTnLst>
                                </p:cTn>
                              </p:par>
                              <p:par>
                                <p:cTn fill="hold" nodeType="with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1000"/>
                                        <p:tgtEl>
                                          <p:spTgt spid="7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1000"/>
                                        <p:tgtEl>
                                          <p:spTgt spid="728"/>
                                        </p:tgtEl>
                                      </p:cBhvr>
                                    </p:animEffect>
                                  </p:childTnLst>
                                </p:cTn>
                              </p:par>
                              <p:par>
                                <p:cTn fill="hold" nodeType="with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1000"/>
                                        <p:tgtEl>
                                          <p:spTgt spid="732"/>
                                        </p:tgtEl>
                                      </p:cBhvr>
                                    </p:animEffect>
                                  </p:childTnLst>
                                </p:cTn>
                              </p:par>
                              <p:par>
                                <p:cTn fill="hold" nodeType="with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1000"/>
                                        <p:tgtEl>
                                          <p:spTgt spid="733"/>
                                        </p:tgtEl>
                                      </p:cBhvr>
                                    </p:animEffect>
                                  </p:childTnLst>
                                </p:cTn>
                              </p:par>
                              <p:par>
                                <p:cTn fill="hold" nodeType="with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1000"/>
                                        <p:tgtEl>
                                          <p:spTgt spid="7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1000"/>
                                        <p:tgtEl>
                                          <p:spTgt spid="736"/>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10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1000"/>
                                        <p:tgtEl>
                                          <p:spTgt spid="738"/>
                                        </p:tgtEl>
                                      </p:cBhvr>
                                    </p:animEffect>
                                  </p:childTnLst>
                                </p:cTn>
                              </p:par>
                              <p:par>
                                <p:cTn fill="hold" nodeType="with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1000"/>
                                        <p:tgtEl>
                                          <p:spTgt spid="739"/>
                                        </p:tgtEl>
                                      </p:cBhvr>
                                    </p:animEffect>
                                  </p:childTnLst>
                                </p:cTn>
                              </p:par>
                              <p:par>
                                <p:cTn fill="hold" nodeType="with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1000"/>
                                        <p:tgtEl>
                                          <p:spTgt spid="740"/>
                                        </p:tgtEl>
                                      </p:cBhvr>
                                    </p:animEffect>
                                  </p:childTnLst>
                                </p:cTn>
                              </p:par>
                              <p:par>
                                <p:cTn fill="hold" nodeType="with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1000"/>
                                        <p:tgtEl>
                                          <p:spTgt spid="741"/>
                                        </p:tgtEl>
                                      </p:cBhvr>
                                    </p:animEffect>
                                  </p:childTnLst>
                                </p:cTn>
                              </p:par>
                              <p:par>
                                <p:cTn fill="hold" nodeType="with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1000"/>
                                        <p:tgtEl>
                                          <p:spTgt spid="742"/>
                                        </p:tgtEl>
                                      </p:cBhvr>
                                    </p:animEffect>
                                  </p:childTnLst>
                                </p:cTn>
                              </p:par>
                              <p:par>
                                <p:cTn fill="hold" nodeType="with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1000"/>
                                        <p:tgtEl>
                                          <p:spTgt spid="743"/>
                                        </p:tgtEl>
                                      </p:cBhvr>
                                    </p:animEffect>
                                  </p:childTnLst>
                                </p:cTn>
                              </p:par>
                              <p:par>
                                <p:cTn fill="hold" nodeType="with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1000"/>
                                        <p:tgtEl>
                                          <p:spTgt spid="744"/>
                                        </p:tgtEl>
                                      </p:cBhvr>
                                    </p:animEffect>
                                  </p:childTnLst>
                                </p:cTn>
                              </p:par>
                              <p:par>
                                <p:cTn fill="hold" nodeType="with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1000"/>
                                        <p:tgtEl>
                                          <p:spTgt spid="746"/>
                                        </p:tgtEl>
                                      </p:cBhvr>
                                    </p:animEffect>
                                  </p:childTnLst>
                                </p:cTn>
                              </p:par>
                              <p:par>
                                <p:cTn fill="hold" nodeType="with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par>
                                <p:cTn fill="hold" nodeType="with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1000"/>
                                        <p:tgtEl>
                                          <p:spTgt spid="748"/>
                                        </p:tgtEl>
                                      </p:cBhvr>
                                    </p:animEffect>
                                  </p:childTnLst>
                                </p:cTn>
                              </p:par>
                              <p:par>
                                <p:cTn fill="hold" nodeType="with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1000"/>
                                        <p:tgtEl>
                                          <p:spTgt spid="750"/>
                                        </p:tgtEl>
                                      </p:cBhvr>
                                    </p:animEffect>
                                  </p:childTnLst>
                                </p:cTn>
                              </p:par>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1000"/>
                                        <p:tgtEl>
                                          <p:spTgt spid="751"/>
                                        </p:tgtEl>
                                      </p:cBhvr>
                                    </p:animEffect>
                                  </p:childTnLst>
                                </p:cTn>
                              </p:par>
                              <p:par>
                                <p:cTn fill="hold" nodeType="with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1000"/>
                                        <p:tgtEl>
                                          <p:spTgt spid="752"/>
                                        </p:tgtEl>
                                      </p:cBhvr>
                                    </p:animEffect>
                                  </p:childTnLst>
                                </p:cTn>
                              </p:par>
                              <p:par>
                                <p:cTn fill="hold" nodeType="with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1000"/>
                                        <p:tgtEl>
                                          <p:spTgt spid="7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6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could we model -3(3x - 1)</a:t>
            </a:r>
            <a:endParaRPr/>
          </a:p>
        </p:txBody>
      </p:sp>
      <p:sp>
        <p:nvSpPr>
          <p:cNvPr id="759" name="Google Shape;759;p69"/>
          <p:cNvSpPr/>
          <p:nvPr/>
        </p:nvSpPr>
        <p:spPr>
          <a:xfrm>
            <a:off x="2733932" y="1484443"/>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69"/>
          <p:cNvSpPr/>
          <p:nvPr/>
        </p:nvSpPr>
        <p:spPr>
          <a:xfrm>
            <a:off x="2032949" y="2751295"/>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69"/>
          <p:cNvSpPr/>
          <p:nvPr/>
        </p:nvSpPr>
        <p:spPr>
          <a:xfrm>
            <a:off x="2032949" y="2264971"/>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69"/>
          <p:cNvSpPr/>
          <p:nvPr/>
        </p:nvSpPr>
        <p:spPr>
          <a:xfrm>
            <a:off x="2032949" y="323761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69"/>
          <p:cNvSpPr/>
          <p:nvPr/>
        </p:nvSpPr>
        <p:spPr>
          <a:xfrm>
            <a:off x="4377007" y="1484443"/>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69"/>
          <p:cNvSpPr/>
          <p:nvPr/>
        </p:nvSpPr>
        <p:spPr>
          <a:xfrm>
            <a:off x="7673374" y="1484443"/>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5" name="Google Shape;765;p69"/>
          <p:cNvCxnSpPr/>
          <p:nvPr/>
        </p:nvCxnSpPr>
        <p:spPr>
          <a:xfrm>
            <a:off x="2565025" y="1571850"/>
            <a:ext cx="0" cy="2444100"/>
          </a:xfrm>
          <a:prstGeom prst="straightConnector1">
            <a:avLst/>
          </a:prstGeom>
          <a:noFill/>
          <a:ln cap="flat" cmpd="sng" w="38100">
            <a:solidFill>
              <a:schemeClr val="dk2"/>
            </a:solidFill>
            <a:prstDash val="solid"/>
            <a:round/>
            <a:headEnd len="med" w="med" type="none"/>
            <a:tailEnd len="med" w="med" type="none"/>
          </a:ln>
        </p:spPr>
      </p:cxnSp>
      <p:cxnSp>
        <p:nvCxnSpPr>
          <p:cNvPr id="766" name="Google Shape;766;p69"/>
          <p:cNvCxnSpPr/>
          <p:nvPr/>
        </p:nvCxnSpPr>
        <p:spPr>
          <a:xfrm flipH="1" rot="10800000">
            <a:off x="1920425" y="2048600"/>
            <a:ext cx="6352200" cy="3600"/>
          </a:xfrm>
          <a:prstGeom prst="straightConnector1">
            <a:avLst/>
          </a:prstGeom>
          <a:noFill/>
          <a:ln cap="flat" cmpd="sng" w="38100">
            <a:solidFill>
              <a:schemeClr val="dk2"/>
            </a:solidFill>
            <a:prstDash val="solid"/>
            <a:round/>
            <a:headEnd len="med" w="med" type="none"/>
            <a:tailEnd len="med" w="med" type="none"/>
          </a:ln>
        </p:spPr>
      </p:cxnSp>
      <p:sp>
        <p:nvSpPr>
          <p:cNvPr id="767" name="Google Shape;767;p69"/>
          <p:cNvSpPr/>
          <p:nvPr/>
        </p:nvSpPr>
        <p:spPr>
          <a:xfrm>
            <a:off x="2733932" y="2296393"/>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69"/>
          <p:cNvSpPr/>
          <p:nvPr/>
        </p:nvSpPr>
        <p:spPr>
          <a:xfrm>
            <a:off x="4377007" y="2296393"/>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69"/>
          <p:cNvSpPr/>
          <p:nvPr/>
        </p:nvSpPr>
        <p:spPr>
          <a:xfrm>
            <a:off x="7673374" y="2296393"/>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69"/>
          <p:cNvSpPr/>
          <p:nvPr/>
        </p:nvSpPr>
        <p:spPr>
          <a:xfrm>
            <a:off x="2733932" y="2782718"/>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69"/>
          <p:cNvSpPr/>
          <p:nvPr/>
        </p:nvSpPr>
        <p:spPr>
          <a:xfrm>
            <a:off x="4377007" y="2782718"/>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69"/>
          <p:cNvSpPr/>
          <p:nvPr/>
        </p:nvSpPr>
        <p:spPr>
          <a:xfrm>
            <a:off x="7673374" y="2782718"/>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69"/>
          <p:cNvSpPr/>
          <p:nvPr/>
        </p:nvSpPr>
        <p:spPr>
          <a:xfrm>
            <a:off x="2733932" y="3269043"/>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69"/>
          <p:cNvSpPr/>
          <p:nvPr/>
        </p:nvSpPr>
        <p:spPr>
          <a:xfrm>
            <a:off x="4377007" y="3269043"/>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69"/>
          <p:cNvSpPr/>
          <p:nvPr/>
        </p:nvSpPr>
        <p:spPr>
          <a:xfrm>
            <a:off x="7673374" y="3269043"/>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69"/>
          <p:cNvSpPr/>
          <p:nvPr/>
        </p:nvSpPr>
        <p:spPr>
          <a:xfrm>
            <a:off x="6020082" y="1484443"/>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69"/>
          <p:cNvSpPr/>
          <p:nvPr/>
        </p:nvSpPr>
        <p:spPr>
          <a:xfrm>
            <a:off x="6020082" y="2296393"/>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69"/>
          <p:cNvSpPr/>
          <p:nvPr/>
        </p:nvSpPr>
        <p:spPr>
          <a:xfrm>
            <a:off x="6020082" y="2782718"/>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69"/>
          <p:cNvSpPr/>
          <p:nvPr/>
        </p:nvSpPr>
        <p:spPr>
          <a:xfrm>
            <a:off x="6020082" y="3269043"/>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1000"/>
                                        <p:tgtEl>
                                          <p:spTgt spid="766"/>
                                        </p:tgtEl>
                                      </p:cBhvr>
                                    </p:animEffect>
                                  </p:childTnLst>
                                </p:cTn>
                              </p:par>
                              <p:par>
                                <p:cTn fill="hold" nodeType="with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1000"/>
                                        <p:tgtEl>
                                          <p:spTgt spid="7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1000"/>
                                        <p:tgtEl>
                                          <p:spTgt spid="759"/>
                                        </p:tgtEl>
                                      </p:cBhvr>
                                    </p:animEffect>
                                  </p:childTnLst>
                                </p:cTn>
                              </p:par>
                              <p:par>
                                <p:cTn fill="hold" nodeType="with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1000"/>
                                        <p:tgtEl>
                                          <p:spTgt spid="763"/>
                                        </p:tgtEl>
                                      </p:cBhvr>
                                    </p:animEffect>
                                  </p:childTnLst>
                                </p:cTn>
                              </p:par>
                              <p:par>
                                <p:cTn fill="hold" nodeType="with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1000"/>
                                        <p:tgtEl>
                                          <p:spTgt spid="776"/>
                                        </p:tgtEl>
                                      </p:cBhvr>
                                    </p:animEffect>
                                  </p:childTnLst>
                                </p:cTn>
                              </p:par>
                              <p:par>
                                <p:cTn fill="hold" nodeType="with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1000"/>
                                        <p:tgtEl>
                                          <p:spTgt spid="7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1000"/>
                                        <p:tgtEl>
                                          <p:spTgt spid="760"/>
                                        </p:tgtEl>
                                      </p:cBhvr>
                                    </p:animEffect>
                                  </p:childTnLst>
                                </p:cTn>
                              </p:par>
                              <p:par>
                                <p:cTn fill="hold" nodeType="with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1000"/>
                                        <p:tgtEl>
                                          <p:spTgt spid="761"/>
                                        </p:tgtEl>
                                      </p:cBhvr>
                                    </p:animEffect>
                                  </p:childTnLst>
                                </p:cTn>
                              </p:par>
                              <p:par>
                                <p:cTn fill="hold" nodeType="with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1000"/>
                                        <p:tgtEl>
                                          <p:spTgt spid="7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1000"/>
                                        <p:tgtEl>
                                          <p:spTgt spid="767"/>
                                        </p:tgtEl>
                                      </p:cBhvr>
                                    </p:animEffect>
                                  </p:childTnLst>
                                </p:cTn>
                              </p:par>
                              <p:par>
                                <p:cTn fill="hold" nodeType="with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1000"/>
                                        <p:tgtEl>
                                          <p:spTgt spid="768"/>
                                        </p:tgtEl>
                                      </p:cBhvr>
                                    </p:animEffect>
                                  </p:childTnLst>
                                </p:cTn>
                              </p:par>
                              <p:par>
                                <p:cTn fill="hold" nodeType="with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1000"/>
                                        <p:tgtEl>
                                          <p:spTgt spid="777"/>
                                        </p:tgtEl>
                                      </p:cBhvr>
                                    </p:animEffect>
                                  </p:childTnLst>
                                </p:cTn>
                              </p:par>
                              <p:par>
                                <p:cTn fill="hold" nodeType="with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1000"/>
                                        <p:tgtEl>
                                          <p:spTgt spid="7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1000"/>
                                        <p:tgtEl>
                                          <p:spTgt spid="770"/>
                                        </p:tgtEl>
                                      </p:cBhvr>
                                    </p:animEffect>
                                  </p:childTnLst>
                                </p:cTn>
                              </p:par>
                              <p:par>
                                <p:cTn fill="hold" nodeType="with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1000"/>
                                        <p:tgtEl>
                                          <p:spTgt spid="771"/>
                                        </p:tgtEl>
                                      </p:cBhvr>
                                    </p:animEffect>
                                  </p:childTnLst>
                                </p:cTn>
                              </p:par>
                              <p:par>
                                <p:cTn fill="hold" nodeType="with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1000"/>
                                        <p:tgtEl>
                                          <p:spTgt spid="778"/>
                                        </p:tgtEl>
                                      </p:cBhvr>
                                    </p:animEffect>
                                  </p:childTnLst>
                                </p:cTn>
                              </p:par>
                              <p:par>
                                <p:cTn fill="hold" nodeType="with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1000"/>
                                        <p:tgtEl>
                                          <p:spTgt spid="7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1000"/>
                                        <p:tgtEl>
                                          <p:spTgt spid="773"/>
                                        </p:tgtEl>
                                      </p:cBhvr>
                                    </p:animEffect>
                                  </p:childTnLst>
                                </p:cTn>
                              </p:par>
                              <p:par>
                                <p:cTn fill="hold" nodeType="with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1000"/>
                                        <p:tgtEl>
                                          <p:spTgt spid="774"/>
                                        </p:tgtEl>
                                      </p:cBhvr>
                                    </p:animEffect>
                                  </p:childTnLst>
                                </p:cTn>
                              </p:par>
                              <p:par>
                                <p:cTn fill="hold" nodeType="with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1000"/>
                                        <p:tgtEl>
                                          <p:spTgt spid="779"/>
                                        </p:tgtEl>
                                      </p:cBhvr>
                                    </p:animEffect>
                                  </p:childTnLst>
                                </p:cTn>
                              </p:par>
                              <p:par>
                                <p:cTn fill="hold" nodeType="with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1000"/>
                                        <p:tgtEl>
                                          <p:spTgt spid="7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7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could we model 2(3x + 1) - 3(x - 2)?</a:t>
            </a:r>
            <a:endParaRPr/>
          </a:p>
        </p:txBody>
      </p:sp>
      <p:sp>
        <p:nvSpPr>
          <p:cNvPr id="785" name="Google Shape;785;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7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Model x(2x + 3)</a:t>
            </a:r>
            <a:endParaRPr/>
          </a:p>
        </p:txBody>
      </p:sp>
      <p:sp>
        <p:nvSpPr>
          <p:cNvPr id="791" name="Google Shape;791;p71"/>
          <p:cNvSpPr/>
          <p:nvPr/>
        </p:nvSpPr>
        <p:spPr>
          <a:xfrm>
            <a:off x="1216382" y="1457593"/>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71"/>
          <p:cNvSpPr/>
          <p:nvPr/>
        </p:nvSpPr>
        <p:spPr>
          <a:xfrm>
            <a:off x="2859457" y="1457593"/>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3" name="Google Shape;793;p71"/>
          <p:cNvCxnSpPr/>
          <p:nvPr/>
        </p:nvCxnSpPr>
        <p:spPr>
          <a:xfrm>
            <a:off x="1047475" y="1545000"/>
            <a:ext cx="0" cy="2444100"/>
          </a:xfrm>
          <a:prstGeom prst="straightConnector1">
            <a:avLst/>
          </a:prstGeom>
          <a:noFill/>
          <a:ln cap="flat" cmpd="sng" w="38100">
            <a:solidFill>
              <a:schemeClr val="dk2"/>
            </a:solidFill>
            <a:prstDash val="solid"/>
            <a:round/>
            <a:headEnd len="med" w="med" type="none"/>
            <a:tailEnd len="med" w="med" type="none"/>
          </a:ln>
        </p:spPr>
      </p:cxnSp>
      <p:cxnSp>
        <p:nvCxnSpPr>
          <p:cNvPr id="794" name="Google Shape;794;p71"/>
          <p:cNvCxnSpPr/>
          <p:nvPr/>
        </p:nvCxnSpPr>
        <p:spPr>
          <a:xfrm flipH="1" rot="10800000">
            <a:off x="402875" y="2021750"/>
            <a:ext cx="6352200" cy="3600"/>
          </a:xfrm>
          <a:prstGeom prst="straightConnector1">
            <a:avLst/>
          </a:prstGeom>
          <a:noFill/>
          <a:ln cap="flat" cmpd="sng" w="38100">
            <a:solidFill>
              <a:schemeClr val="dk2"/>
            </a:solidFill>
            <a:prstDash val="solid"/>
            <a:round/>
            <a:headEnd len="med" w="med" type="none"/>
            <a:tailEnd len="med" w="med" type="none"/>
          </a:ln>
        </p:spPr>
      </p:cxnSp>
      <p:sp>
        <p:nvSpPr>
          <p:cNvPr id="795" name="Google Shape;795;p71"/>
          <p:cNvSpPr/>
          <p:nvPr/>
        </p:nvSpPr>
        <p:spPr>
          <a:xfrm rot="-5400000">
            <a:off x="3917232" y="2873043"/>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71"/>
          <p:cNvSpPr/>
          <p:nvPr/>
        </p:nvSpPr>
        <p:spPr>
          <a:xfrm>
            <a:off x="4502524" y="1457593"/>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71"/>
          <p:cNvSpPr/>
          <p:nvPr/>
        </p:nvSpPr>
        <p:spPr>
          <a:xfrm rot="-5400000">
            <a:off x="4403557" y="2873043"/>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71"/>
          <p:cNvSpPr/>
          <p:nvPr/>
        </p:nvSpPr>
        <p:spPr>
          <a:xfrm>
            <a:off x="4974999" y="1457593"/>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71"/>
          <p:cNvSpPr/>
          <p:nvPr/>
        </p:nvSpPr>
        <p:spPr>
          <a:xfrm rot="-5400000">
            <a:off x="4889882" y="2873043"/>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71"/>
          <p:cNvSpPr/>
          <p:nvPr/>
        </p:nvSpPr>
        <p:spPr>
          <a:xfrm>
            <a:off x="5447474" y="1457593"/>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71"/>
          <p:cNvSpPr/>
          <p:nvPr/>
        </p:nvSpPr>
        <p:spPr>
          <a:xfrm rot="5400000">
            <a:off x="-96718" y="2854843"/>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71"/>
          <p:cNvSpPr/>
          <p:nvPr/>
        </p:nvSpPr>
        <p:spPr>
          <a:xfrm>
            <a:off x="1216363" y="2287755"/>
            <a:ext cx="1560600" cy="15606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71"/>
          <p:cNvSpPr/>
          <p:nvPr/>
        </p:nvSpPr>
        <p:spPr>
          <a:xfrm>
            <a:off x="2859438" y="2287755"/>
            <a:ext cx="1560600" cy="15606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1000"/>
                                        <p:tgtEl>
                                          <p:spTgt spid="793"/>
                                        </p:tgtEl>
                                      </p:cBhvr>
                                    </p:animEffect>
                                  </p:childTnLst>
                                </p:cTn>
                              </p:par>
                              <p:par>
                                <p:cTn fill="hold" nodeType="with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1000"/>
                                        <p:tgtEl>
                                          <p:spTgt spid="7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1000"/>
                                        <p:tgtEl>
                                          <p:spTgt spid="8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1"/>
                                        </p:tgtEl>
                                        <p:attrNameLst>
                                          <p:attrName>style.visibility</p:attrName>
                                        </p:attrNameLst>
                                      </p:cBhvr>
                                      <p:to>
                                        <p:strVal val="visible"/>
                                      </p:to>
                                    </p:set>
                                    <p:animEffect filter="fade" transition="in">
                                      <p:cBhvr>
                                        <p:cTn dur="1000"/>
                                        <p:tgtEl>
                                          <p:spTgt spid="791"/>
                                        </p:tgtEl>
                                      </p:cBhvr>
                                    </p:animEffect>
                                  </p:childTnLst>
                                </p:cTn>
                              </p:par>
                              <p:par>
                                <p:cTn fill="hold" nodeType="with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1000"/>
                                        <p:tgtEl>
                                          <p:spTgt spid="792"/>
                                        </p:tgtEl>
                                      </p:cBhvr>
                                    </p:animEffect>
                                  </p:childTnLst>
                                </p:cTn>
                              </p:par>
                              <p:par>
                                <p:cTn fill="hold" nodeType="with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1000"/>
                                        <p:tgtEl>
                                          <p:spTgt spid="796"/>
                                        </p:tgtEl>
                                      </p:cBhvr>
                                    </p:animEffect>
                                  </p:childTnLst>
                                </p:cTn>
                              </p:par>
                              <p:par>
                                <p:cTn fill="hold" nodeType="with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1000"/>
                                        <p:tgtEl>
                                          <p:spTgt spid="798"/>
                                        </p:tgtEl>
                                      </p:cBhvr>
                                    </p:animEffect>
                                  </p:childTnLst>
                                </p:cTn>
                              </p:par>
                              <p:par>
                                <p:cTn fill="hold" nodeType="with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1000"/>
                                        <p:tgtEl>
                                          <p:spTgt spid="8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1000"/>
                                        <p:tgtEl>
                                          <p:spTgt spid="8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1000"/>
                                        <p:tgtEl>
                                          <p:spTgt spid="8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1000"/>
                                        <p:tgtEl>
                                          <p:spTgt spid="795"/>
                                        </p:tgtEl>
                                      </p:cBhvr>
                                    </p:animEffect>
                                  </p:childTnLst>
                                </p:cTn>
                              </p:par>
                              <p:par>
                                <p:cTn fill="hold" nodeType="with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1000"/>
                                        <p:tgtEl>
                                          <p:spTgt spid="797"/>
                                        </p:tgtEl>
                                      </p:cBhvr>
                                    </p:animEffect>
                                  </p:childTnLst>
                                </p:cTn>
                              </p:par>
                              <p:par>
                                <p:cTn fill="hold" nodeType="with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1000"/>
                                        <p:tgtEl>
                                          <p:spTgt spid="7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8"/>
          <p:cNvPicPr preferRelativeResize="0"/>
          <p:nvPr/>
        </p:nvPicPr>
        <p:blipFill rotWithShape="1">
          <a:blip r:embed="rId3">
            <a:alphaModFix/>
          </a:blip>
          <a:srcRect b="16277" l="22284" r="22323" t="21498"/>
          <a:stretch/>
        </p:blipFill>
        <p:spPr>
          <a:xfrm>
            <a:off x="500112" y="0"/>
            <a:ext cx="8143781" cy="51435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7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could we model (x - 2)(x + 3)?</a:t>
            </a:r>
            <a:endParaRPr/>
          </a:p>
        </p:txBody>
      </p:sp>
      <p:sp>
        <p:nvSpPr>
          <p:cNvPr id="809" name="Google Shape;809;p72"/>
          <p:cNvSpPr/>
          <p:nvPr/>
        </p:nvSpPr>
        <p:spPr>
          <a:xfrm>
            <a:off x="1824632" y="115320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72"/>
          <p:cNvSpPr/>
          <p:nvPr/>
        </p:nvSpPr>
        <p:spPr>
          <a:xfrm>
            <a:off x="3496749" y="115180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11" name="Google Shape;811;p72"/>
          <p:cNvCxnSpPr/>
          <p:nvPr/>
        </p:nvCxnSpPr>
        <p:spPr>
          <a:xfrm>
            <a:off x="1638375" y="1195825"/>
            <a:ext cx="0" cy="3048000"/>
          </a:xfrm>
          <a:prstGeom prst="straightConnector1">
            <a:avLst/>
          </a:prstGeom>
          <a:noFill/>
          <a:ln cap="flat" cmpd="sng" w="38100">
            <a:solidFill>
              <a:schemeClr val="dk2"/>
            </a:solidFill>
            <a:prstDash val="solid"/>
            <a:round/>
            <a:headEnd len="med" w="med" type="none"/>
            <a:tailEnd len="med" w="med" type="none"/>
          </a:ln>
        </p:spPr>
      </p:cxnSp>
      <p:cxnSp>
        <p:nvCxnSpPr>
          <p:cNvPr id="812" name="Google Shape;812;p72"/>
          <p:cNvCxnSpPr/>
          <p:nvPr/>
        </p:nvCxnSpPr>
        <p:spPr>
          <a:xfrm>
            <a:off x="993775" y="1676175"/>
            <a:ext cx="4982400" cy="3600"/>
          </a:xfrm>
          <a:prstGeom prst="straightConnector1">
            <a:avLst/>
          </a:prstGeom>
          <a:noFill/>
          <a:ln cap="flat" cmpd="sng" w="38100">
            <a:solidFill>
              <a:schemeClr val="dk2"/>
            </a:solidFill>
            <a:prstDash val="solid"/>
            <a:round/>
            <a:headEnd len="med" w="med" type="none"/>
            <a:tailEnd len="med" w="med" type="none"/>
          </a:ln>
        </p:spPr>
      </p:cxnSp>
      <p:sp>
        <p:nvSpPr>
          <p:cNvPr id="813" name="Google Shape;813;p72"/>
          <p:cNvSpPr/>
          <p:nvPr/>
        </p:nvSpPr>
        <p:spPr>
          <a:xfrm>
            <a:off x="3998274" y="1151821"/>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72"/>
          <p:cNvSpPr/>
          <p:nvPr/>
        </p:nvSpPr>
        <p:spPr>
          <a:xfrm>
            <a:off x="4499799" y="115180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72"/>
          <p:cNvSpPr/>
          <p:nvPr/>
        </p:nvSpPr>
        <p:spPr>
          <a:xfrm rot="5400000">
            <a:off x="526632" y="23767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72"/>
          <p:cNvSpPr/>
          <p:nvPr/>
        </p:nvSpPr>
        <p:spPr>
          <a:xfrm>
            <a:off x="1111924" y="3463734"/>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72"/>
          <p:cNvSpPr/>
          <p:nvPr/>
        </p:nvSpPr>
        <p:spPr>
          <a:xfrm>
            <a:off x="1111924" y="3965409"/>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2"/>
          <p:cNvSpPr/>
          <p:nvPr/>
        </p:nvSpPr>
        <p:spPr>
          <a:xfrm>
            <a:off x="1824613" y="1812755"/>
            <a:ext cx="1560600" cy="15606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2"/>
          <p:cNvSpPr/>
          <p:nvPr/>
        </p:nvSpPr>
        <p:spPr>
          <a:xfrm rot="5400000">
            <a:off x="2911457" y="23994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2"/>
          <p:cNvSpPr/>
          <p:nvPr/>
        </p:nvSpPr>
        <p:spPr>
          <a:xfrm rot="5400000">
            <a:off x="3412982" y="23994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2"/>
          <p:cNvSpPr/>
          <p:nvPr/>
        </p:nvSpPr>
        <p:spPr>
          <a:xfrm rot="5400000">
            <a:off x="3914507" y="23994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2"/>
          <p:cNvSpPr/>
          <p:nvPr/>
        </p:nvSpPr>
        <p:spPr>
          <a:xfrm>
            <a:off x="1824632" y="3463730"/>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2"/>
          <p:cNvSpPr/>
          <p:nvPr/>
        </p:nvSpPr>
        <p:spPr>
          <a:xfrm>
            <a:off x="1824632" y="3965405"/>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2"/>
          <p:cNvSpPr/>
          <p:nvPr/>
        </p:nvSpPr>
        <p:spPr>
          <a:xfrm>
            <a:off x="3496749" y="3463734"/>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2"/>
          <p:cNvSpPr/>
          <p:nvPr/>
        </p:nvSpPr>
        <p:spPr>
          <a:xfrm>
            <a:off x="3496749" y="3965409"/>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72"/>
          <p:cNvSpPr/>
          <p:nvPr/>
        </p:nvSpPr>
        <p:spPr>
          <a:xfrm>
            <a:off x="3998274" y="3463734"/>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72"/>
          <p:cNvSpPr/>
          <p:nvPr/>
        </p:nvSpPr>
        <p:spPr>
          <a:xfrm>
            <a:off x="3998274" y="3965409"/>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72"/>
          <p:cNvSpPr/>
          <p:nvPr/>
        </p:nvSpPr>
        <p:spPr>
          <a:xfrm>
            <a:off x="4499799" y="3463734"/>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72"/>
          <p:cNvSpPr/>
          <p:nvPr/>
        </p:nvSpPr>
        <p:spPr>
          <a:xfrm>
            <a:off x="4499799" y="3965409"/>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1000"/>
                                        <p:tgtEl>
                                          <p:spTgt spid="811"/>
                                        </p:tgtEl>
                                      </p:cBhvr>
                                    </p:animEffect>
                                  </p:childTnLst>
                                </p:cTn>
                              </p:par>
                              <p:par>
                                <p:cTn fill="hold" nodeType="with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1000"/>
                                        <p:tgtEl>
                                          <p:spTgt spid="8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1000"/>
                                        <p:tgtEl>
                                          <p:spTgt spid="815"/>
                                        </p:tgtEl>
                                      </p:cBhvr>
                                    </p:animEffect>
                                  </p:childTnLst>
                                </p:cTn>
                              </p:par>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1000"/>
                                        <p:tgtEl>
                                          <p:spTgt spid="816"/>
                                        </p:tgtEl>
                                      </p:cBhvr>
                                    </p:animEffect>
                                  </p:childTnLst>
                                </p:cTn>
                              </p:par>
                              <p:par>
                                <p:cTn fill="hold" nodeType="with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1000"/>
                                        <p:tgtEl>
                                          <p:spTgt spid="8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1000"/>
                                        <p:tgtEl>
                                          <p:spTgt spid="809"/>
                                        </p:tgtEl>
                                      </p:cBhvr>
                                    </p:animEffect>
                                  </p:childTnLst>
                                </p:cTn>
                              </p:par>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10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1000"/>
                                        <p:tgtEl>
                                          <p:spTgt spid="813"/>
                                        </p:tgtEl>
                                      </p:cBhvr>
                                    </p:animEffect>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1000"/>
                                        <p:tgtEl>
                                          <p:spTgt spid="8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1000"/>
                                        <p:tgtEl>
                                          <p:spTgt spid="8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0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1000"/>
                                        <p:tgtEl>
                                          <p:spTgt spid="820"/>
                                        </p:tgtEl>
                                      </p:cBhvr>
                                    </p:animEffect>
                                  </p:childTnLst>
                                </p:cTn>
                              </p:par>
                              <p:par>
                                <p:cTn fill="hold" nodeType="with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1000"/>
                                        <p:tgtEl>
                                          <p:spTgt spid="8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1000"/>
                                        <p:tgtEl>
                                          <p:spTgt spid="822"/>
                                        </p:tgtEl>
                                      </p:cBhvr>
                                    </p:animEffect>
                                  </p:childTnLst>
                                </p:cTn>
                              </p:par>
                              <p:par>
                                <p:cTn fill="hold" nodeType="with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1000"/>
                                        <p:tgtEl>
                                          <p:spTgt spid="8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1000"/>
                                        <p:tgtEl>
                                          <p:spTgt spid="824"/>
                                        </p:tgtEl>
                                      </p:cBhvr>
                                    </p:animEffect>
                                  </p:childTnLst>
                                </p:cTn>
                              </p:par>
                              <p:par>
                                <p:cTn fill="hold" nodeType="with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1000"/>
                                        <p:tgtEl>
                                          <p:spTgt spid="826"/>
                                        </p:tgtEl>
                                      </p:cBhvr>
                                    </p:animEffect>
                                  </p:childTnLst>
                                </p:cTn>
                              </p:par>
                              <p:par>
                                <p:cTn fill="hold" nodeType="with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1000"/>
                                        <p:tgtEl>
                                          <p:spTgt spid="827"/>
                                        </p:tgtEl>
                                      </p:cBhvr>
                                    </p:animEffect>
                                  </p:childTnLst>
                                </p:cTn>
                              </p:par>
                              <p:par>
                                <p:cTn fill="hold" nodeType="with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1000"/>
                                        <p:tgtEl>
                                          <p:spTgt spid="828"/>
                                        </p:tgtEl>
                                      </p:cBhvr>
                                    </p:animEffect>
                                  </p:childTnLst>
                                </p:cTn>
                              </p:par>
                              <p:par>
                                <p:cTn fill="hold" nodeType="with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1000"/>
                                        <p:tgtEl>
                                          <p:spTgt spid="829"/>
                                        </p:tgtEl>
                                      </p:cBhvr>
                                    </p:animEffect>
                                  </p:childTnLst>
                                </p:cTn>
                              </p:par>
                              <p:par>
                                <p:cTn fill="hold" nodeType="with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1000"/>
                                        <p:tgtEl>
                                          <p:spTgt spid="8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20"/>
                                        </p:tgtEl>
                                      </p:cBhvr>
                                    </p:animEffect>
                                    <p:set>
                                      <p:cBhvr>
                                        <p:cTn dur="1" fill="hold">
                                          <p:stCondLst>
                                            <p:cond delay="1000"/>
                                          </p:stCondLst>
                                        </p:cTn>
                                        <p:tgtEl>
                                          <p:spTgt spid="8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22"/>
                                        </p:tgtEl>
                                      </p:cBhvr>
                                    </p:animEffect>
                                    <p:set>
                                      <p:cBhvr>
                                        <p:cTn dur="1" fill="hold">
                                          <p:stCondLst>
                                            <p:cond delay="1000"/>
                                          </p:stCondLst>
                                        </p:cTn>
                                        <p:tgtEl>
                                          <p:spTgt spid="82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23"/>
                                        </p:tgtEl>
                                      </p:cBhvr>
                                    </p:animEffect>
                                    <p:set>
                                      <p:cBhvr>
                                        <p:cTn dur="1" fill="hold">
                                          <p:stCondLst>
                                            <p:cond delay="1000"/>
                                          </p:stCondLst>
                                        </p:cTn>
                                        <p:tgtEl>
                                          <p:spTgt spid="8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21"/>
                                        </p:tgtEl>
                                      </p:cBhvr>
                                    </p:animEffect>
                                    <p:set>
                                      <p:cBhvr>
                                        <p:cTn dur="1" fill="hold">
                                          <p:stCondLst>
                                            <p:cond delay="1000"/>
                                          </p:stCondLst>
                                        </p:cTn>
                                        <p:tgtEl>
                                          <p:spTgt spid="82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7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Show me (x - 4)(x - 1)</a:t>
            </a:r>
            <a:endParaRPr/>
          </a:p>
        </p:txBody>
      </p:sp>
      <p:sp>
        <p:nvSpPr>
          <p:cNvPr id="835" name="Google Shape;835;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7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about (2x + 1)(x - 3)?</a:t>
            </a:r>
            <a:endParaRPr/>
          </a:p>
        </p:txBody>
      </p:sp>
      <p:sp>
        <p:nvSpPr>
          <p:cNvPr id="841" name="Google Shape;841;p7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7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Lastly, (-2x + 1)(2x - 3)</a:t>
            </a:r>
            <a:endParaRPr/>
          </a:p>
        </p:txBody>
      </p:sp>
      <p:sp>
        <p:nvSpPr>
          <p:cNvPr id="847" name="Google Shape;847;p7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pic>
        <p:nvPicPr>
          <p:cNvPr id="852" name="Google Shape;852;p76"/>
          <p:cNvPicPr preferRelativeResize="0"/>
          <p:nvPr/>
        </p:nvPicPr>
        <p:blipFill rotWithShape="1">
          <a:blip r:embed="rId3">
            <a:alphaModFix/>
          </a:blip>
          <a:srcRect b="27274" l="14082" r="74984" t="49753"/>
          <a:stretch/>
        </p:blipFill>
        <p:spPr>
          <a:xfrm>
            <a:off x="2261075" y="118363"/>
            <a:ext cx="2305620" cy="2723940"/>
          </a:xfrm>
          <a:prstGeom prst="rect">
            <a:avLst/>
          </a:prstGeom>
          <a:noFill/>
          <a:ln>
            <a:noFill/>
          </a:ln>
        </p:spPr>
      </p:pic>
      <p:pic>
        <p:nvPicPr>
          <p:cNvPr id="853" name="Google Shape;853;p76"/>
          <p:cNvPicPr preferRelativeResize="0"/>
          <p:nvPr/>
        </p:nvPicPr>
        <p:blipFill rotWithShape="1">
          <a:blip r:embed="rId4">
            <a:alphaModFix/>
          </a:blip>
          <a:srcRect b="22356" l="14067" r="75060" t="61793"/>
          <a:stretch/>
        </p:blipFill>
        <p:spPr>
          <a:xfrm>
            <a:off x="4532759" y="3135516"/>
            <a:ext cx="2305620" cy="1889626"/>
          </a:xfrm>
          <a:prstGeom prst="rect">
            <a:avLst/>
          </a:prstGeom>
          <a:noFill/>
          <a:ln>
            <a:noFill/>
          </a:ln>
        </p:spPr>
      </p:pic>
      <p:pic>
        <p:nvPicPr>
          <p:cNvPr id="854" name="Google Shape;854;p76"/>
          <p:cNvPicPr preferRelativeResize="0"/>
          <p:nvPr/>
        </p:nvPicPr>
        <p:blipFill rotWithShape="1">
          <a:blip r:embed="rId3">
            <a:alphaModFix/>
          </a:blip>
          <a:srcRect b="52028" l="14082" r="74984" t="31224"/>
          <a:stretch/>
        </p:blipFill>
        <p:spPr>
          <a:xfrm>
            <a:off x="133125" y="101950"/>
            <a:ext cx="2127951" cy="1832728"/>
          </a:xfrm>
          <a:prstGeom prst="rect">
            <a:avLst/>
          </a:prstGeom>
          <a:noFill/>
          <a:ln>
            <a:noFill/>
          </a:ln>
        </p:spPr>
      </p:pic>
      <p:pic>
        <p:nvPicPr>
          <p:cNvPr id="855" name="Google Shape;855;p76"/>
          <p:cNvPicPr preferRelativeResize="0"/>
          <p:nvPr/>
        </p:nvPicPr>
        <p:blipFill rotWithShape="1">
          <a:blip r:embed="rId3">
            <a:alphaModFix/>
          </a:blip>
          <a:srcRect b="15631" l="14082" r="74984" t="72567"/>
          <a:stretch/>
        </p:blipFill>
        <p:spPr>
          <a:xfrm>
            <a:off x="4532759" y="118363"/>
            <a:ext cx="2305620" cy="1399269"/>
          </a:xfrm>
          <a:prstGeom prst="rect">
            <a:avLst/>
          </a:prstGeom>
          <a:noFill/>
          <a:ln>
            <a:noFill/>
          </a:ln>
        </p:spPr>
      </p:pic>
      <p:pic>
        <p:nvPicPr>
          <p:cNvPr id="856" name="Google Shape;856;p76"/>
          <p:cNvPicPr preferRelativeResize="0"/>
          <p:nvPr/>
        </p:nvPicPr>
        <p:blipFill rotWithShape="1">
          <a:blip r:embed="rId3">
            <a:alphaModFix/>
          </a:blip>
          <a:srcRect b="7764" l="14082" r="74984" t="84367"/>
          <a:stretch/>
        </p:blipFill>
        <p:spPr>
          <a:xfrm>
            <a:off x="6838380" y="118362"/>
            <a:ext cx="2305620" cy="932855"/>
          </a:xfrm>
          <a:prstGeom prst="rect">
            <a:avLst/>
          </a:prstGeom>
          <a:noFill/>
          <a:ln>
            <a:noFill/>
          </a:ln>
        </p:spPr>
      </p:pic>
      <p:pic>
        <p:nvPicPr>
          <p:cNvPr id="857" name="Google Shape;857;p76"/>
          <p:cNvPicPr preferRelativeResize="0"/>
          <p:nvPr/>
        </p:nvPicPr>
        <p:blipFill rotWithShape="1">
          <a:blip r:embed="rId4">
            <a:alphaModFix/>
          </a:blip>
          <a:srcRect b="38384" l="14067" r="75060" t="45765"/>
          <a:stretch/>
        </p:blipFill>
        <p:spPr>
          <a:xfrm>
            <a:off x="2261075" y="3135519"/>
            <a:ext cx="2305620" cy="1889626"/>
          </a:xfrm>
          <a:prstGeom prst="rect">
            <a:avLst/>
          </a:prstGeom>
          <a:noFill/>
          <a:ln>
            <a:noFill/>
          </a:ln>
        </p:spPr>
      </p:pic>
      <p:sp>
        <p:nvSpPr>
          <p:cNvPr id="858" name="Google Shape;858;p76"/>
          <p:cNvSpPr/>
          <p:nvPr/>
        </p:nvSpPr>
        <p:spPr>
          <a:xfrm>
            <a:off x="2164300" y="2949125"/>
            <a:ext cx="4798500" cy="2194500"/>
          </a:xfrm>
          <a:prstGeom prst="rect">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77"/>
          <p:cNvSpPr txBox="1"/>
          <p:nvPr>
            <p:ph type="title"/>
          </p:nvPr>
        </p:nvSpPr>
        <p:spPr>
          <a:xfrm>
            <a:off x="311700" y="-162775"/>
            <a:ext cx="8520600" cy="161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sz="7200"/>
              <a:t>Time to critique…</a:t>
            </a:r>
            <a:endParaRPr sz="7200"/>
          </a:p>
        </p:txBody>
      </p:sp>
      <p:sp>
        <p:nvSpPr>
          <p:cNvPr id="864" name="Google Shape;864;p77"/>
          <p:cNvSpPr txBox="1"/>
          <p:nvPr>
            <p:ph idx="1" type="body"/>
          </p:nvPr>
        </p:nvSpPr>
        <p:spPr>
          <a:xfrm>
            <a:off x="311700" y="1502550"/>
            <a:ext cx="8520600" cy="27951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770"/>
              <a:buNone/>
            </a:pPr>
            <a:r>
              <a:rPr lang="en-GB" sz="2060"/>
              <a:t>I am going to share with you examples of the work my Year 8s have done</a:t>
            </a:r>
            <a:endParaRPr sz="2060"/>
          </a:p>
          <a:p>
            <a:pPr indent="0" lvl="0" marL="0" rtl="0" algn="ctr">
              <a:lnSpc>
                <a:spcPct val="95000"/>
              </a:lnSpc>
              <a:spcBef>
                <a:spcPts val="1200"/>
              </a:spcBef>
              <a:spcAft>
                <a:spcPts val="0"/>
              </a:spcAft>
              <a:buSzPts val="770"/>
              <a:buNone/>
            </a:pPr>
            <a:r>
              <a:t/>
            </a:r>
            <a:endParaRPr sz="2060"/>
          </a:p>
          <a:p>
            <a:pPr indent="0" lvl="0" marL="0" rtl="0" algn="ctr">
              <a:lnSpc>
                <a:spcPct val="95000"/>
              </a:lnSpc>
              <a:spcBef>
                <a:spcPts val="1200"/>
              </a:spcBef>
              <a:spcAft>
                <a:spcPts val="0"/>
              </a:spcAft>
              <a:buSzPts val="770"/>
              <a:buNone/>
            </a:pPr>
            <a:r>
              <a:rPr lang="en-GB" sz="2060"/>
              <a:t>What do you like?  What would you change?</a:t>
            </a:r>
            <a:endParaRPr sz="2060"/>
          </a:p>
          <a:p>
            <a:pPr indent="0" lvl="0" marL="0" rtl="0" algn="ctr">
              <a:lnSpc>
                <a:spcPct val="95000"/>
              </a:lnSpc>
              <a:spcBef>
                <a:spcPts val="1200"/>
              </a:spcBef>
              <a:spcAft>
                <a:spcPts val="0"/>
              </a:spcAft>
              <a:buSzPts val="770"/>
              <a:buNone/>
            </a:pPr>
            <a:r>
              <a:t/>
            </a:r>
            <a:endParaRPr sz="2060"/>
          </a:p>
          <a:p>
            <a:pPr indent="0" lvl="0" marL="0" rtl="0" algn="ctr">
              <a:lnSpc>
                <a:spcPct val="95000"/>
              </a:lnSpc>
              <a:spcBef>
                <a:spcPts val="1200"/>
              </a:spcBef>
              <a:spcAft>
                <a:spcPts val="0"/>
              </a:spcAft>
              <a:buSzPts val="770"/>
              <a:buNone/>
            </a:pPr>
            <a:r>
              <a:rPr lang="en-GB" sz="2060"/>
              <a:t>Can you think of a better way to introduce algebra tiles?</a:t>
            </a:r>
            <a:endParaRPr sz="2060"/>
          </a:p>
          <a:p>
            <a:pPr indent="0" lvl="0" marL="0" rtl="0" algn="ctr">
              <a:lnSpc>
                <a:spcPct val="95000"/>
              </a:lnSpc>
              <a:spcBef>
                <a:spcPts val="1200"/>
              </a:spcBef>
              <a:spcAft>
                <a:spcPts val="0"/>
              </a:spcAft>
              <a:buSzPts val="770"/>
              <a:buNone/>
            </a:pPr>
            <a:r>
              <a:t/>
            </a:r>
            <a:endParaRPr sz="2060"/>
          </a:p>
          <a:p>
            <a:pPr indent="0" lvl="0" marL="0" rtl="0" algn="ctr">
              <a:lnSpc>
                <a:spcPct val="95000"/>
              </a:lnSpc>
              <a:spcBef>
                <a:spcPts val="1200"/>
              </a:spcBef>
              <a:spcAft>
                <a:spcPts val="1200"/>
              </a:spcAft>
              <a:buSzPts val="770"/>
              <a:buNone/>
            </a:pPr>
            <a:r>
              <a:rPr lang="en-GB" sz="2060"/>
              <a:t>Any ideas for improved resources to support delivery of this?</a:t>
            </a:r>
            <a:endParaRPr sz="206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7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Summary</a:t>
            </a:r>
            <a:endParaRPr/>
          </a:p>
        </p:txBody>
      </p:sp>
      <p:sp>
        <p:nvSpPr>
          <p:cNvPr id="870" name="Google Shape;870;p7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a:t>How can the activities that we worked on today have an impact on students in your classroom from now on?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What will you be your main take away from this session?</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Did anything surprise you today?</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Have your attitudes changed towards the use of manipulatives?</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79"/>
          <p:cNvSpPr txBox="1"/>
          <p:nvPr>
            <p:ph type="title"/>
          </p:nvPr>
        </p:nvSpPr>
        <p:spPr>
          <a:xfrm>
            <a:off x="509550" y="1423875"/>
            <a:ext cx="8124900" cy="17982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When I listen, I hear.</a:t>
            </a:r>
            <a:endParaRPr/>
          </a:p>
          <a:p>
            <a:pPr indent="0" lvl="0" marL="0" rtl="0" algn="ctr">
              <a:spcBef>
                <a:spcPts val="0"/>
              </a:spcBef>
              <a:spcAft>
                <a:spcPts val="0"/>
              </a:spcAft>
              <a:buNone/>
            </a:pPr>
            <a:r>
              <a:rPr lang="en-GB"/>
              <a:t>When I see, I remember.</a:t>
            </a:r>
            <a:endParaRPr/>
          </a:p>
          <a:p>
            <a:pPr indent="0" lvl="0" marL="0" rtl="0" algn="ctr">
              <a:spcBef>
                <a:spcPts val="0"/>
              </a:spcBef>
              <a:spcAft>
                <a:spcPts val="0"/>
              </a:spcAft>
              <a:buNone/>
            </a:pPr>
            <a:r>
              <a:rPr lang="en-GB"/>
              <a:t>But when I do, then I understand.</a:t>
            </a:r>
            <a:endParaRPr/>
          </a:p>
          <a:p>
            <a:pPr indent="0" lvl="0" marL="0" rtl="0" algn="ctr">
              <a:spcBef>
                <a:spcPts val="0"/>
              </a:spcBef>
              <a:spcAft>
                <a:spcPts val="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80"/>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Manipulatives CPD</a:t>
            </a:r>
            <a:endParaRPr/>
          </a:p>
        </p:txBody>
      </p:sp>
      <p:sp>
        <p:nvSpPr>
          <p:cNvPr id="881" name="Google Shape;881;p80"/>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Session2: Algebra Tiles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8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Activity 8: Factorising</a:t>
            </a:r>
            <a:endParaRPr/>
          </a:p>
        </p:txBody>
      </p:sp>
      <p:sp>
        <p:nvSpPr>
          <p:cNvPr id="887" name="Google Shape;887;p8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We will again be using rectangular arrays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This can be used to show that division is the inverse of multiplication, and again that an area model can be used to break numbers down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9"/>
          <p:cNvPicPr preferRelativeResize="0"/>
          <p:nvPr/>
        </p:nvPicPr>
        <p:blipFill>
          <a:blip r:embed="rId3">
            <a:alphaModFix/>
          </a:blip>
          <a:stretch>
            <a:fillRect/>
          </a:stretch>
        </p:blipFill>
        <p:spPr>
          <a:xfrm>
            <a:off x="152400" y="152400"/>
            <a:ext cx="2363776" cy="483870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8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does this model represent?</a:t>
            </a:r>
            <a:endParaRPr/>
          </a:p>
        </p:txBody>
      </p:sp>
      <p:sp>
        <p:nvSpPr>
          <p:cNvPr id="893" name="Google Shape;893;p82"/>
          <p:cNvSpPr/>
          <p:nvPr/>
        </p:nvSpPr>
        <p:spPr>
          <a:xfrm>
            <a:off x="2497695" y="18904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82"/>
          <p:cNvSpPr/>
          <p:nvPr/>
        </p:nvSpPr>
        <p:spPr>
          <a:xfrm>
            <a:off x="4140770" y="18904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82"/>
          <p:cNvSpPr/>
          <p:nvPr/>
        </p:nvSpPr>
        <p:spPr>
          <a:xfrm>
            <a:off x="5783837" y="189041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82"/>
          <p:cNvSpPr/>
          <p:nvPr/>
        </p:nvSpPr>
        <p:spPr>
          <a:xfrm>
            <a:off x="2497695" y="23767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82"/>
          <p:cNvSpPr/>
          <p:nvPr/>
        </p:nvSpPr>
        <p:spPr>
          <a:xfrm>
            <a:off x="4140770" y="23767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82"/>
          <p:cNvSpPr/>
          <p:nvPr/>
        </p:nvSpPr>
        <p:spPr>
          <a:xfrm>
            <a:off x="5783837" y="2376743"/>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82"/>
          <p:cNvSpPr/>
          <p:nvPr/>
        </p:nvSpPr>
        <p:spPr>
          <a:xfrm>
            <a:off x="6256312" y="189041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82"/>
          <p:cNvSpPr/>
          <p:nvPr/>
        </p:nvSpPr>
        <p:spPr>
          <a:xfrm>
            <a:off x="6256312" y="2376743"/>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82"/>
          <p:cNvSpPr/>
          <p:nvPr/>
        </p:nvSpPr>
        <p:spPr>
          <a:xfrm>
            <a:off x="2497695" y="286308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82"/>
          <p:cNvSpPr/>
          <p:nvPr/>
        </p:nvSpPr>
        <p:spPr>
          <a:xfrm>
            <a:off x="4140770" y="286308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82"/>
          <p:cNvSpPr/>
          <p:nvPr/>
        </p:nvSpPr>
        <p:spPr>
          <a:xfrm>
            <a:off x="5783837" y="286306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82"/>
          <p:cNvSpPr/>
          <p:nvPr/>
        </p:nvSpPr>
        <p:spPr>
          <a:xfrm>
            <a:off x="6256312" y="286306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8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do we factorise the expression?</a:t>
            </a:r>
            <a:endParaRPr/>
          </a:p>
        </p:txBody>
      </p:sp>
      <p:sp>
        <p:nvSpPr>
          <p:cNvPr id="910" name="Google Shape;910;p83"/>
          <p:cNvSpPr/>
          <p:nvPr/>
        </p:nvSpPr>
        <p:spPr>
          <a:xfrm>
            <a:off x="2497695" y="18904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83"/>
          <p:cNvSpPr/>
          <p:nvPr/>
        </p:nvSpPr>
        <p:spPr>
          <a:xfrm>
            <a:off x="4140770" y="189043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83"/>
          <p:cNvSpPr/>
          <p:nvPr/>
        </p:nvSpPr>
        <p:spPr>
          <a:xfrm>
            <a:off x="5783837" y="189041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83"/>
          <p:cNvSpPr/>
          <p:nvPr/>
        </p:nvSpPr>
        <p:spPr>
          <a:xfrm>
            <a:off x="2497695" y="23767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83"/>
          <p:cNvSpPr/>
          <p:nvPr/>
        </p:nvSpPr>
        <p:spPr>
          <a:xfrm>
            <a:off x="4140770" y="23767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83"/>
          <p:cNvSpPr/>
          <p:nvPr/>
        </p:nvSpPr>
        <p:spPr>
          <a:xfrm>
            <a:off x="5783837" y="2376743"/>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83"/>
          <p:cNvSpPr/>
          <p:nvPr/>
        </p:nvSpPr>
        <p:spPr>
          <a:xfrm>
            <a:off x="6256312" y="189041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83"/>
          <p:cNvSpPr/>
          <p:nvPr/>
        </p:nvSpPr>
        <p:spPr>
          <a:xfrm>
            <a:off x="6256312" y="2376743"/>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83"/>
          <p:cNvSpPr/>
          <p:nvPr/>
        </p:nvSpPr>
        <p:spPr>
          <a:xfrm>
            <a:off x="2497695" y="286308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83"/>
          <p:cNvSpPr/>
          <p:nvPr/>
        </p:nvSpPr>
        <p:spPr>
          <a:xfrm>
            <a:off x="4140770" y="2863080"/>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83"/>
          <p:cNvSpPr/>
          <p:nvPr/>
        </p:nvSpPr>
        <p:spPr>
          <a:xfrm>
            <a:off x="5783837" y="286306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83"/>
          <p:cNvSpPr/>
          <p:nvPr/>
        </p:nvSpPr>
        <p:spPr>
          <a:xfrm>
            <a:off x="6256312" y="2863068"/>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2" name="Google Shape;922;p83"/>
          <p:cNvCxnSpPr/>
          <p:nvPr/>
        </p:nvCxnSpPr>
        <p:spPr>
          <a:xfrm>
            <a:off x="2330943" y="1349700"/>
            <a:ext cx="0" cy="2164500"/>
          </a:xfrm>
          <a:prstGeom prst="straightConnector1">
            <a:avLst/>
          </a:prstGeom>
          <a:noFill/>
          <a:ln cap="flat" cmpd="sng" w="38100">
            <a:solidFill>
              <a:schemeClr val="dk2"/>
            </a:solidFill>
            <a:prstDash val="solid"/>
            <a:round/>
            <a:headEnd len="med" w="med" type="none"/>
            <a:tailEnd len="med" w="med" type="none"/>
          </a:ln>
        </p:spPr>
      </p:cxnSp>
      <p:cxnSp>
        <p:nvCxnSpPr>
          <p:cNvPr id="923" name="Google Shape;923;p83"/>
          <p:cNvCxnSpPr/>
          <p:nvPr/>
        </p:nvCxnSpPr>
        <p:spPr>
          <a:xfrm flipH="1" rot="10800000">
            <a:off x="1821175" y="1771789"/>
            <a:ext cx="5023500" cy="3300"/>
          </a:xfrm>
          <a:prstGeom prst="straightConnector1">
            <a:avLst/>
          </a:prstGeom>
          <a:noFill/>
          <a:ln cap="flat" cmpd="sng" w="38100">
            <a:solidFill>
              <a:schemeClr val="dk2"/>
            </a:solidFill>
            <a:prstDash val="solid"/>
            <a:round/>
            <a:headEnd len="med" w="med" type="none"/>
            <a:tailEnd len="med" w="med" type="none"/>
          </a:ln>
        </p:spPr>
      </p:cxnSp>
      <p:sp>
        <p:nvSpPr>
          <p:cNvPr id="924" name="Google Shape;924;p83"/>
          <p:cNvSpPr txBox="1"/>
          <p:nvPr/>
        </p:nvSpPr>
        <p:spPr>
          <a:xfrm>
            <a:off x="443175" y="3571350"/>
            <a:ext cx="7936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Lato"/>
                <a:ea typeface="Lato"/>
                <a:cs typeface="Lato"/>
                <a:sym typeface="Lato"/>
              </a:rPr>
              <a:t>We need to work out the dimensions of each rectangular array</a:t>
            </a:r>
            <a:endParaRPr sz="2100">
              <a:latin typeface="Lato"/>
              <a:ea typeface="Lato"/>
              <a:cs typeface="Lato"/>
              <a:sym typeface="Lato"/>
            </a:endParaRPr>
          </a:p>
        </p:txBody>
      </p:sp>
      <p:sp>
        <p:nvSpPr>
          <p:cNvPr id="925" name="Google Shape;925;p83"/>
          <p:cNvSpPr/>
          <p:nvPr/>
        </p:nvSpPr>
        <p:spPr>
          <a:xfrm>
            <a:off x="2497695" y="1258943"/>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83"/>
          <p:cNvSpPr/>
          <p:nvPr/>
        </p:nvSpPr>
        <p:spPr>
          <a:xfrm>
            <a:off x="4140770" y="1258943"/>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83"/>
          <p:cNvSpPr/>
          <p:nvPr/>
        </p:nvSpPr>
        <p:spPr>
          <a:xfrm>
            <a:off x="1821187" y="1890418"/>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83"/>
          <p:cNvSpPr/>
          <p:nvPr/>
        </p:nvSpPr>
        <p:spPr>
          <a:xfrm>
            <a:off x="1821187" y="2376743"/>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83"/>
          <p:cNvSpPr/>
          <p:nvPr/>
        </p:nvSpPr>
        <p:spPr>
          <a:xfrm>
            <a:off x="1821187" y="2863068"/>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83"/>
          <p:cNvSpPr/>
          <p:nvPr/>
        </p:nvSpPr>
        <p:spPr>
          <a:xfrm>
            <a:off x="5783862" y="1258930"/>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83"/>
          <p:cNvSpPr/>
          <p:nvPr/>
        </p:nvSpPr>
        <p:spPr>
          <a:xfrm>
            <a:off x="6256337" y="1258930"/>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83"/>
          <p:cNvSpPr txBox="1"/>
          <p:nvPr/>
        </p:nvSpPr>
        <p:spPr>
          <a:xfrm>
            <a:off x="443175" y="4136400"/>
            <a:ext cx="7936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Lato"/>
                <a:ea typeface="Lato"/>
                <a:cs typeface="Lato"/>
                <a:sym typeface="Lato"/>
              </a:rPr>
              <a:t>So this diagram represents 6x - 6 = 3(2x - 2)</a:t>
            </a:r>
            <a:endParaRPr sz="21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1000"/>
                                        <p:tgtEl>
                                          <p:spTgt spid="922"/>
                                        </p:tgtEl>
                                      </p:cBhvr>
                                    </p:animEffect>
                                  </p:childTnLst>
                                </p:cTn>
                              </p:par>
                              <p:par>
                                <p:cTn fill="hold" nodeType="withEffect" presetClass="entr" presetID="10" presetSubtype="0">
                                  <p:stCondLst>
                                    <p:cond delay="0"/>
                                  </p:stCondLst>
                                  <p:childTnLst>
                                    <p:set>
                                      <p:cBhvr>
                                        <p:cTn dur="1" fill="hold">
                                          <p:stCondLst>
                                            <p:cond delay="0"/>
                                          </p:stCondLst>
                                        </p:cTn>
                                        <p:tgtEl>
                                          <p:spTgt spid="923"/>
                                        </p:tgtEl>
                                        <p:attrNameLst>
                                          <p:attrName>style.visibility</p:attrName>
                                        </p:attrNameLst>
                                      </p:cBhvr>
                                      <p:to>
                                        <p:strVal val="visible"/>
                                      </p:to>
                                    </p:set>
                                    <p:animEffect filter="fade" transition="in">
                                      <p:cBhvr>
                                        <p:cTn dur="1000"/>
                                        <p:tgtEl>
                                          <p:spTgt spid="9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1000"/>
                                        <p:tgtEl>
                                          <p:spTgt spid="9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1000"/>
                                        <p:tgtEl>
                                          <p:spTgt spid="925"/>
                                        </p:tgtEl>
                                      </p:cBhvr>
                                    </p:animEffect>
                                  </p:childTnLst>
                                </p:cTn>
                              </p:par>
                              <p:par>
                                <p:cTn fill="hold" nodeType="withEffect" presetClass="entr" presetID="10" presetSubtype="0">
                                  <p:stCondLst>
                                    <p:cond delay="0"/>
                                  </p:stCondLst>
                                  <p:childTnLst>
                                    <p:set>
                                      <p:cBhvr>
                                        <p:cTn dur="1" fill="hold">
                                          <p:stCondLst>
                                            <p:cond delay="0"/>
                                          </p:stCondLst>
                                        </p:cTn>
                                        <p:tgtEl>
                                          <p:spTgt spid="927"/>
                                        </p:tgtEl>
                                        <p:attrNameLst>
                                          <p:attrName>style.visibility</p:attrName>
                                        </p:attrNameLst>
                                      </p:cBhvr>
                                      <p:to>
                                        <p:strVal val="visible"/>
                                      </p:to>
                                    </p:set>
                                    <p:animEffect filter="fade" transition="in">
                                      <p:cBhvr>
                                        <p:cTn dur="1000"/>
                                        <p:tgtEl>
                                          <p:spTgt spid="927"/>
                                        </p:tgtEl>
                                      </p:cBhvr>
                                    </p:animEffect>
                                  </p:childTnLst>
                                </p:cTn>
                              </p:par>
                              <p:par>
                                <p:cTn fill="hold" nodeType="with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1000"/>
                                        <p:tgtEl>
                                          <p:spTgt spid="928"/>
                                        </p:tgtEl>
                                      </p:cBhvr>
                                    </p:animEffect>
                                  </p:childTnLst>
                                </p:cTn>
                              </p:par>
                              <p:par>
                                <p:cTn fill="hold" nodeType="with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1000"/>
                                        <p:tgtEl>
                                          <p:spTgt spid="929"/>
                                        </p:tgtEl>
                                      </p:cBhvr>
                                    </p:animEffect>
                                  </p:childTnLst>
                                </p:cTn>
                              </p:par>
                              <p:par>
                                <p:cTn fill="hold" nodeType="withEffect" presetClass="entr" presetID="10" presetSubtype="0">
                                  <p:stCondLst>
                                    <p:cond delay="0"/>
                                  </p:stCondLst>
                                  <p:childTnLst>
                                    <p:set>
                                      <p:cBhvr>
                                        <p:cTn dur="1" fill="hold">
                                          <p:stCondLst>
                                            <p:cond delay="0"/>
                                          </p:stCondLst>
                                        </p:cTn>
                                        <p:tgtEl>
                                          <p:spTgt spid="926"/>
                                        </p:tgtEl>
                                        <p:attrNameLst>
                                          <p:attrName>style.visibility</p:attrName>
                                        </p:attrNameLst>
                                      </p:cBhvr>
                                      <p:to>
                                        <p:strVal val="visible"/>
                                      </p:to>
                                    </p:set>
                                    <p:animEffect filter="fade" transition="in">
                                      <p:cBhvr>
                                        <p:cTn dur="1000"/>
                                        <p:tgtEl>
                                          <p:spTgt spid="9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1000"/>
                                        <p:tgtEl>
                                          <p:spTgt spid="930"/>
                                        </p:tgtEl>
                                      </p:cBhvr>
                                    </p:animEffect>
                                  </p:childTnLst>
                                </p:cTn>
                              </p:par>
                              <p:par>
                                <p:cTn fill="hold" nodeType="withEffect" presetClass="entr" presetID="10" presetSubtype="0">
                                  <p:stCondLst>
                                    <p:cond delay="0"/>
                                  </p:stCondLst>
                                  <p:childTnLst>
                                    <p:set>
                                      <p:cBhvr>
                                        <p:cTn dur="1" fill="hold">
                                          <p:stCondLst>
                                            <p:cond delay="0"/>
                                          </p:stCondLst>
                                        </p:cTn>
                                        <p:tgtEl>
                                          <p:spTgt spid="931"/>
                                        </p:tgtEl>
                                        <p:attrNameLst>
                                          <p:attrName>style.visibility</p:attrName>
                                        </p:attrNameLst>
                                      </p:cBhvr>
                                      <p:to>
                                        <p:strVal val="visible"/>
                                      </p:to>
                                    </p:set>
                                    <p:animEffect filter="fade" transition="in">
                                      <p:cBhvr>
                                        <p:cTn dur="1000"/>
                                        <p:tgtEl>
                                          <p:spTgt spid="9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1000"/>
                                        <p:tgtEl>
                                          <p:spTgt spid="9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8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does this model represent?</a:t>
            </a:r>
            <a:endParaRPr/>
          </a:p>
          <a:p>
            <a:pPr indent="0" lvl="0" marL="0" rtl="0" algn="l">
              <a:spcBef>
                <a:spcPts val="0"/>
              </a:spcBef>
              <a:spcAft>
                <a:spcPts val="0"/>
              </a:spcAft>
              <a:buNone/>
            </a:pPr>
            <a:r>
              <a:t/>
            </a:r>
            <a:endParaRPr/>
          </a:p>
        </p:txBody>
      </p:sp>
      <p:sp>
        <p:nvSpPr>
          <p:cNvPr id="938" name="Google Shape;938;p84"/>
          <p:cNvSpPr/>
          <p:nvPr/>
        </p:nvSpPr>
        <p:spPr>
          <a:xfrm>
            <a:off x="1824613" y="1812755"/>
            <a:ext cx="1560600" cy="15606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84"/>
          <p:cNvSpPr/>
          <p:nvPr/>
        </p:nvSpPr>
        <p:spPr>
          <a:xfrm rot="5400000">
            <a:off x="2911457" y="23994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84"/>
          <p:cNvSpPr/>
          <p:nvPr/>
        </p:nvSpPr>
        <p:spPr>
          <a:xfrm>
            <a:off x="1824632" y="3463730"/>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84"/>
          <p:cNvSpPr/>
          <p:nvPr/>
        </p:nvSpPr>
        <p:spPr>
          <a:xfrm>
            <a:off x="1824632" y="3965405"/>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84"/>
          <p:cNvSpPr/>
          <p:nvPr/>
        </p:nvSpPr>
        <p:spPr>
          <a:xfrm>
            <a:off x="3496749" y="3463734"/>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84"/>
          <p:cNvSpPr/>
          <p:nvPr/>
        </p:nvSpPr>
        <p:spPr>
          <a:xfrm>
            <a:off x="3496749" y="3965409"/>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8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do we factorise the expression?</a:t>
            </a:r>
            <a:endParaRPr/>
          </a:p>
          <a:p>
            <a:pPr indent="0" lvl="0" marL="0" rtl="0" algn="l">
              <a:spcBef>
                <a:spcPts val="0"/>
              </a:spcBef>
              <a:spcAft>
                <a:spcPts val="0"/>
              </a:spcAft>
              <a:buNone/>
            </a:pPr>
            <a:r>
              <a:t/>
            </a:r>
            <a:endParaRPr/>
          </a:p>
        </p:txBody>
      </p:sp>
      <p:sp>
        <p:nvSpPr>
          <p:cNvPr id="949" name="Google Shape;949;p85"/>
          <p:cNvSpPr/>
          <p:nvPr/>
        </p:nvSpPr>
        <p:spPr>
          <a:xfrm>
            <a:off x="1824613" y="1812755"/>
            <a:ext cx="1560600" cy="15606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85"/>
          <p:cNvSpPr/>
          <p:nvPr/>
        </p:nvSpPr>
        <p:spPr>
          <a:xfrm rot="5400000">
            <a:off x="2911457" y="23994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85"/>
          <p:cNvSpPr/>
          <p:nvPr/>
        </p:nvSpPr>
        <p:spPr>
          <a:xfrm>
            <a:off x="1824632" y="3463730"/>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85"/>
          <p:cNvSpPr/>
          <p:nvPr/>
        </p:nvSpPr>
        <p:spPr>
          <a:xfrm>
            <a:off x="1824632" y="3965405"/>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85"/>
          <p:cNvSpPr/>
          <p:nvPr/>
        </p:nvSpPr>
        <p:spPr>
          <a:xfrm>
            <a:off x="3496749" y="3463734"/>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85"/>
          <p:cNvSpPr/>
          <p:nvPr/>
        </p:nvSpPr>
        <p:spPr>
          <a:xfrm>
            <a:off x="3496749" y="3965409"/>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5" name="Google Shape;955;p85"/>
          <p:cNvCxnSpPr/>
          <p:nvPr/>
        </p:nvCxnSpPr>
        <p:spPr>
          <a:xfrm flipH="1">
            <a:off x="1665218" y="1223025"/>
            <a:ext cx="3000" cy="3410100"/>
          </a:xfrm>
          <a:prstGeom prst="straightConnector1">
            <a:avLst/>
          </a:prstGeom>
          <a:noFill/>
          <a:ln cap="flat" cmpd="sng" w="38100">
            <a:solidFill>
              <a:schemeClr val="dk2"/>
            </a:solidFill>
            <a:prstDash val="solid"/>
            <a:round/>
            <a:headEnd len="med" w="med" type="none"/>
            <a:tailEnd len="med" w="med" type="none"/>
          </a:ln>
        </p:spPr>
      </p:cxnSp>
      <p:cxnSp>
        <p:nvCxnSpPr>
          <p:cNvPr id="956" name="Google Shape;956;p85"/>
          <p:cNvCxnSpPr/>
          <p:nvPr/>
        </p:nvCxnSpPr>
        <p:spPr>
          <a:xfrm>
            <a:off x="1158450" y="1648414"/>
            <a:ext cx="2883900" cy="3600"/>
          </a:xfrm>
          <a:prstGeom prst="straightConnector1">
            <a:avLst/>
          </a:prstGeom>
          <a:noFill/>
          <a:ln cap="flat" cmpd="sng" w="38100">
            <a:solidFill>
              <a:schemeClr val="dk2"/>
            </a:solidFill>
            <a:prstDash val="solid"/>
            <a:round/>
            <a:headEnd len="med" w="med" type="none"/>
            <a:tailEnd len="med" w="med" type="none"/>
          </a:ln>
        </p:spPr>
      </p:cxnSp>
      <p:sp>
        <p:nvSpPr>
          <p:cNvPr id="957" name="Google Shape;957;p85"/>
          <p:cNvSpPr/>
          <p:nvPr/>
        </p:nvSpPr>
        <p:spPr>
          <a:xfrm rot="5400000">
            <a:off x="533532" y="23994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85"/>
          <p:cNvSpPr/>
          <p:nvPr/>
        </p:nvSpPr>
        <p:spPr>
          <a:xfrm rot="10800000">
            <a:off x="1824632" y="1137943"/>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85"/>
          <p:cNvSpPr/>
          <p:nvPr/>
        </p:nvSpPr>
        <p:spPr>
          <a:xfrm>
            <a:off x="1118824" y="3463734"/>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85"/>
          <p:cNvSpPr/>
          <p:nvPr/>
        </p:nvSpPr>
        <p:spPr>
          <a:xfrm>
            <a:off x="1118824" y="3965409"/>
            <a:ext cx="3900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85"/>
          <p:cNvSpPr/>
          <p:nvPr/>
        </p:nvSpPr>
        <p:spPr>
          <a:xfrm>
            <a:off x="3496749" y="1137934"/>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5"/>
                                        </p:tgtEl>
                                        <p:attrNameLst>
                                          <p:attrName>style.visibility</p:attrName>
                                        </p:attrNameLst>
                                      </p:cBhvr>
                                      <p:to>
                                        <p:strVal val="visible"/>
                                      </p:to>
                                    </p:set>
                                    <p:animEffect filter="fade" transition="in">
                                      <p:cBhvr>
                                        <p:cTn dur="1000"/>
                                        <p:tgtEl>
                                          <p:spTgt spid="955"/>
                                        </p:tgtEl>
                                      </p:cBhvr>
                                    </p:animEffect>
                                  </p:childTnLst>
                                </p:cTn>
                              </p:par>
                              <p:par>
                                <p:cTn fill="hold" nodeType="withEffect" presetClass="entr" presetID="10" presetSubtype="0">
                                  <p:stCondLst>
                                    <p:cond delay="0"/>
                                  </p:stCondLst>
                                  <p:childTnLst>
                                    <p:set>
                                      <p:cBhvr>
                                        <p:cTn dur="1" fill="hold">
                                          <p:stCondLst>
                                            <p:cond delay="0"/>
                                          </p:stCondLst>
                                        </p:cTn>
                                        <p:tgtEl>
                                          <p:spTgt spid="956"/>
                                        </p:tgtEl>
                                        <p:attrNameLst>
                                          <p:attrName>style.visibility</p:attrName>
                                        </p:attrNameLst>
                                      </p:cBhvr>
                                      <p:to>
                                        <p:strVal val="visible"/>
                                      </p:to>
                                    </p:set>
                                    <p:animEffect filter="fade" transition="in">
                                      <p:cBhvr>
                                        <p:cTn dur="1000"/>
                                        <p:tgtEl>
                                          <p:spTgt spid="9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1000"/>
                                        <p:tgtEl>
                                          <p:spTgt spid="958"/>
                                        </p:tgtEl>
                                      </p:cBhvr>
                                    </p:animEffect>
                                  </p:childTnLst>
                                </p:cTn>
                              </p:par>
                              <p:par>
                                <p:cTn fill="hold" nodeType="withEffect" presetClass="entr" presetID="10" presetSubtype="0">
                                  <p:stCondLst>
                                    <p:cond delay="0"/>
                                  </p:stCondLst>
                                  <p:childTnLst>
                                    <p:set>
                                      <p:cBhvr>
                                        <p:cTn dur="1" fill="hold">
                                          <p:stCondLst>
                                            <p:cond delay="0"/>
                                          </p:stCondLst>
                                        </p:cTn>
                                        <p:tgtEl>
                                          <p:spTgt spid="957"/>
                                        </p:tgtEl>
                                        <p:attrNameLst>
                                          <p:attrName>style.visibility</p:attrName>
                                        </p:attrNameLst>
                                      </p:cBhvr>
                                      <p:to>
                                        <p:strVal val="visible"/>
                                      </p:to>
                                    </p:set>
                                    <p:animEffect filter="fade" transition="in">
                                      <p:cBhvr>
                                        <p:cTn dur="1000"/>
                                        <p:tgtEl>
                                          <p:spTgt spid="9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1000"/>
                                        <p:tgtEl>
                                          <p:spTgt spid="959"/>
                                        </p:tgtEl>
                                      </p:cBhvr>
                                    </p:animEffect>
                                  </p:childTnLst>
                                </p:cTn>
                              </p:par>
                              <p:par>
                                <p:cTn fill="hold" nodeType="with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1000"/>
                                        <p:tgtEl>
                                          <p:spTgt spid="9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1000"/>
                                        <p:tgtEl>
                                          <p:spTgt spid="9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8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Create a model to factorise x</a:t>
            </a:r>
            <a:r>
              <a:rPr baseline="30000" lang="en-GB"/>
              <a:t>2</a:t>
            </a:r>
            <a:r>
              <a:rPr lang="en-GB"/>
              <a:t> + 5x + 6</a:t>
            </a:r>
            <a:endParaRPr/>
          </a:p>
        </p:txBody>
      </p:sp>
      <p:sp>
        <p:nvSpPr>
          <p:cNvPr id="967" name="Google Shape;967;p8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87"/>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Create a model to factorise x</a:t>
            </a:r>
            <a:r>
              <a:rPr baseline="30000" lang="en-GB"/>
              <a:t>2</a:t>
            </a:r>
            <a:r>
              <a:rPr lang="en-GB"/>
              <a:t> - 7x + 12</a:t>
            </a:r>
            <a:endParaRPr/>
          </a:p>
        </p:txBody>
      </p:sp>
      <p:sp>
        <p:nvSpPr>
          <p:cNvPr id="973" name="Google Shape;973;p8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8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Activity 9:  Completing the square</a:t>
            </a:r>
            <a:endParaRPr/>
          </a:p>
        </p:txBody>
      </p:sp>
      <p:sp>
        <p:nvSpPr>
          <p:cNvPr id="979" name="Google Shape;979;p88"/>
          <p:cNvSpPr txBox="1"/>
          <p:nvPr>
            <p:ph idx="1" type="body"/>
          </p:nvPr>
        </p:nvSpPr>
        <p:spPr>
          <a:xfrm>
            <a:off x="311700" y="1152475"/>
            <a:ext cx="8520600" cy="626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How could we model the expression x</a:t>
            </a:r>
            <a:r>
              <a:rPr baseline="30000" lang="en-GB"/>
              <a:t>2</a:t>
            </a:r>
            <a:r>
              <a:rPr lang="en-GB"/>
              <a:t> + 6x + 12?</a:t>
            </a:r>
            <a:endParaRPr/>
          </a:p>
        </p:txBody>
      </p:sp>
      <p:sp>
        <p:nvSpPr>
          <p:cNvPr id="980" name="Google Shape;980;p88"/>
          <p:cNvSpPr/>
          <p:nvPr/>
        </p:nvSpPr>
        <p:spPr>
          <a:xfrm>
            <a:off x="535363" y="2229055"/>
            <a:ext cx="1560600" cy="15606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88"/>
          <p:cNvSpPr/>
          <p:nvPr/>
        </p:nvSpPr>
        <p:spPr>
          <a:xfrm rot="5400000">
            <a:off x="1622207" y="28157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88"/>
          <p:cNvSpPr/>
          <p:nvPr/>
        </p:nvSpPr>
        <p:spPr>
          <a:xfrm>
            <a:off x="5294349" y="22290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88"/>
          <p:cNvSpPr/>
          <p:nvPr/>
        </p:nvSpPr>
        <p:spPr>
          <a:xfrm rot="5400000">
            <a:off x="2123732" y="28143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88"/>
          <p:cNvSpPr/>
          <p:nvPr/>
        </p:nvSpPr>
        <p:spPr>
          <a:xfrm rot="5400000">
            <a:off x="2625257" y="28143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88"/>
          <p:cNvSpPr/>
          <p:nvPr/>
        </p:nvSpPr>
        <p:spPr>
          <a:xfrm rot="5400000">
            <a:off x="3146207" y="28157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88"/>
          <p:cNvSpPr/>
          <p:nvPr/>
        </p:nvSpPr>
        <p:spPr>
          <a:xfrm rot="5400000">
            <a:off x="3667157" y="28157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88"/>
          <p:cNvSpPr/>
          <p:nvPr/>
        </p:nvSpPr>
        <p:spPr>
          <a:xfrm rot="5400000">
            <a:off x="4188107" y="2815755"/>
            <a:ext cx="1560600" cy="3900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88"/>
          <p:cNvSpPr/>
          <p:nvPr/>
        </p:nvSpPr>
        <p:spPr>
          <a:xfrm>
            <a:off x="5294349" y="27440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88"/>
          <p:cNvSpPr/>
          <p:nvPr/>
        </p:nvSpPr>
        <p:spPr>
          <a:xfrm>
            <a:off x="5294349" y="32590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88"/>
          <p:cNvSpPr/>
          <p:nvPr/>
        </p:nvSpPr>
        <p:spPr>
          <a:xfrm>
            <a:off x="5815299" y="22290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88"/>
          <p:cNvSpPr/>
          <p:nvPr/>
        </p:nvSpPr>
        <p:spPr>
          <a:xfrm>
            <a:off x="5815299" y="27440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88"/>
          <p:cNvSpPr/>
          <p:nvPr/>
        </p:nvSpPr>
        <p:spPr>
          <a:xfrm>
            <a:off x="5815299" y="32590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88"/>
          <p:cNvSpPr/>
          <p:nvPr/>
        </p:nvSpPr>
        <p:spPr>
          <a:xfrm>
            <a:off x="6336249" y="22290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88"/>
          <p:cNvSpPr/>
          <p:nvPr/>
        </p:nvSpPr>
        <p:spPr>
          <a:xfrm>
            <a:off x="6336249" y="27440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88"/>
          <p:cNvSpPr/>
          <p:nvPr/>
        </p:nvSpPr>
        <p:spPr>
          <a:xfrm>
            <a:off x="6336249" y="32590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88"/>
          <p:cNvSpPr/>
          <p:nvPr/>
        </p:nvSpPr>
        <p:spPr>
          <a:xfrm>
            <a:off x="6857199" y="22290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88"/>
          <p:cNvSpPr/>
          <p:nvPr/>
        </p:nvSpPr>
        <p:spPr>
          <a:xfrm>
            <a:off x="6857199" y="27440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88"/>
          <p:cNvSpPr/>
          <p:nvPr/>
        </p:nvSpPr>
        <p:spPr>
          <a:xfrm>
            <a:off x="6857199" y="32590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1000"/>
                                        <p:tgtEl>
                                          <p:spTgt spid="980"/>
                                        </p:tgtEl>
                                      </p:cBhvr>
                                    </p:animEffect>
                                  </p:childTnLst>
                                </p:cTn>
                              </p:par>
                              <p:par>
                                <p:cTn fill="hold" nodeType="with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1000"/>
                                        <p:tgtEl>
                                          <p:spTgt spid="981"/>
                                        </p:tgtEl>
                                      </p:cBhvr>
                                    </p:animEffect>
                                  </p:childTnLst>
                                </p:cTn>
                              </p:par>
                              <p:par>
                                <p:cTn fill="hold" nodeType="with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1000"/>
                                        <p:tgtEl>
                                          <p:spTgt spid="982"/>
                                        </p:tgtEl>
                                      </p:cBhvr>
                                    </p:animEffect>
                                  </p:childTnLst>
                                </p:cTn>
                              </p:par>
                              <p:par>
                                <p:cTn fill="hold" nodeType="withEffect" presetClass="entr" presetID="10" presetSubtype="0">
                                  <p:stCondLst>
                                    <p:cond delay="0"/>
                                  </p:stCondLst>
                                  <p:childTnLst>
                                    <p:set>
                                      <p:cBhvr>
                                        <p:cTn dur="1" fill="hold">
                                          <p:stCondLst>
                                            <p:cond delay="0"/>
                                          </p:stCondLst>
                                        </p:cTn>
                                        <p:tgtEl>
                                          <p:spTgt spid="983"/>
                                        </p:tgtEl>
                                        <p:attrNameLst>
                                          <p:attrName>style.visibility</p:attrName>
                                        </p:attrNameLst>
                                      </p:cBhvr>
                                      <p:to>
                                        <p:strVal val="visible"/>
                                      </p:to>
                                    </p:set>
                                    <p:animEffect filter="fade" transition="in">
                                      <p:cBhvr>
                                        <p:cTn dur="1000"/>
                                        <p:tgtEl>
                                          <p:spTgt spid="983"/>
                                        </p:tgtEl>
                                      </p:cBhvr>
                                    </p:animEffect>
                                  </p:childTnLst>
                                </p:cTn>
                              </p:par>
                              <p:par>
                                <p:cTn fill="hold" nodeType="withEffect" presetClass="entr" presetID="10" presetSubtype="0">
                                  <p:stCondLst>
                                    <p:cond delay="0"/>
                                  </p:stCondLst>
                                  <p:childTnLst>
                                    <p:set>
                                      <p:cBhvr>
                                        <p:cTn dur="1" fill="hold">
                                          <p:stCondLst>
                                            <p:cond delay="0"/>
                                          </p:stCondLst>
                                        </p:cTn>
                                        <p:tgtEl>
                                          <p:spTgt spid="984"/>
                                        </p:tgtEl>
                                        <p:attrNameLst>
                                          <p:attrName>style.visibility</p:attrName>
                                        </p:attrNameLst>
                                      </p:cBhvr>
                                      <p:to>
                                        <p:strVal val="visible"/>
                                      </p:to>
                                    </p:set>
                                    <p:animEffect filter="fade" transition="in">
                                      <p:cBhvr>
                                        <p:cTn dur="1000"/>
                                        <p:tgtEl>
                                          <p:spTgt spid="984"/>
                                        </p:tgtEl>
                                      </p:cBhvr>
                                    </p:animEffect>
                                  </p:childTnLst>
                                </p:cTn>
                              </p:par>
                              <p:par>
                                <p:cTn fill="hold" nodeType="with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1000"/>
                                        <p:tgtEl>
                                          <p:spTgt spid="985"/>
                                        </p:tgtEl>
                                      </p:cBhvr>
                                    </p:animEffect>
                                  </p:childTnLst>
                                </p:cTn>
                              </p:par>
                              <p:par>
                                <p:cTn fill="hold" nodeType="with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1000"/>
                                        <p:tgtEl>
                                          <p:spTgt spid="986"/>
                                        </p:tgtEl>
                                      </p:cBhvr>
                                    </p:animEffect>
                                  </p:childTnLst>
                                </p:cTn>
                              </p:par>
                              <p:par>
                                <p:cTn fill="hold" nodeType="with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1000"/>
                                        <p:tgtEl>
                                          <p:spTgt spid="987"/>
                                        </p:tgtEl>
                                      </p:cBhvr>
                                    </p:animEffect>
                                  </p:childTnLst>
                                </p:cTn>
                              </p:par>
                              <p:par>
                                <p:cTn fill="hold" nodeType="withEffect" presetClass="entr" presetID="10" presetSubtype="0">
                                  <p:stCondLst>
                                    <p:cond delay="0"/>
                                  </p:stCondLst>
                                  <p:childTnLst>
                                    <p:set>
                                      <p:cBhvr>
                                        <p:cTn dur="1" fill="hold">
                                          <p:stCondLst>
                                            <p:cond delay="0"/>
                                          </p:stCondLst>
                                        </p:cTn>
                                        <p:tgtEl>
                                          <p:spTgt spid="988"/>
                                        </p:tgtEl>
                                        <p:attrNameLst>
                                          <p:attrName>style.visibility</p:attrName>
                                        </p:attrNameLst>
                                      </p:cBhvr>
                                      <p:to>
                                        <p:strVal val="visible"/>
                                      </p:to>
                                    </p:set>
                                    <p:animEffect filter="fade" transition="in">
                                      <p:cBhvr>
                                        <p:cTn dur="1000"/>
                                        <p:tgtEl>
                                          <p:spTgt spid="988"/>
                                        </p:tgtEl>
                                      </p:cBhvr>
                                    </p:animEffect>
                                  </p:childTnLst>
                                </p:cTn>
                              </p:par>
                              <p:par>
                                <p:cTn fill="hold" nodeType="with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1000"/>
                                        <p:tgtEl>
                                          <p:spTgt spid="989"/>
                                        </p:tgtEl>
                                      </p:cBhvr>
                                    </p:animEffect>
                                  </p:childTnLst>
                                </p:cTn>
                              </p:par>
                              <p:par>
                                <p:cTn fill="hold" nodeType="withEffect" presetClass="entr" presetID="10" presetSubtype="0">
                                  <p:stCondLst>
                                    <p:cond delay="0"/>
                                  </p:stCondLst>
                                  <p:childTnLst>
                                    <p:set>
                                      <p:cBhvr>
                                        <p:cTn dur="1" fill="hold">
                                          <p:stCondLst>
                                            <p:cond delay="0"/>
                                          </p:stCondLst>
                                        </p:cTn>
                                        <p:tgtEl>
                                          <p:spTgt spid="990"/>
                                        </p:tgtEl>
                                        <p:attrNameLst>
                                          <p:attrName>style.visibility</p:attrName>
                                        </p:attrNameLst>
                                      </p:cBhvr>
                                      <p:to>
                                        <p:strVal val="visible"/>
                                      </p:to>
                                    </p:set>
                                    <p:animEffect filter="fade" transition="in">
                                      <p:cBhvr>
                                        <p:cTn dur="1000"/>
                                        <p:tgtEl>
                                          <p:spTgt spid="990"/>
                                        </p:tgtEl>
                                      </p:cBhvr>
                                    </p:animEffect>
                                  </p:childTnLst>
                                </p:cTn>
                              </p:par>
                              <p:par>
                                <p:cTn fill="hold" nodeType="with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1000"/>
                                        <p:tgtEl>
                                          <p:spTgt spid="991"/>
                                        </p:tgtEl>
                                      </p:cBhvr>
                                    </p:animEffect>
                                  </p:childTnLst>
                                </p:cTn>
                              </p:par>
                              <p:par>
                                <p:cTn fill="hold" nodeType="withEffect" presetClass="entr" presetID="10" presetSubtype="0">
                                  <p:stCondLst>
                                    <p:cond delay="0"/>
                                  </p:stCondLst>
                                  <p:childTnLst>
                                    <p:set>
                                      <p:cBhvr>
                                        <p:cTn dur="1" fill="hold">
                                          <p:stCondLst>
                                            <p:cond delay="0"/>
                                          </p:stCondLst>
                                        </p:cTn>
                                        <p:tgtEl>
                                          <p:spTgt spid="992"/>
                                        </p:tgtEl>
                                        <p:attrNameLst>
                                          <p:attrName>style.visibility</p:attrName>
                                        </p:attrNameLst>
                                      </p:cBhvr>
                                      <p:to>
                                        <p:strVal val="visible"/>
                                      </p:to>
                                    </p:set>
                                    <p:animEffect filter="fade" transition="in">
                                      <p:cBhvr>
                                        <p:cTn dur="1000"/>
                                        <p:tgtEl>
                                          <p:spTgt spid="992"/>
                                        </p:tgtEl>
                                      </p:cBhvr>
                                    </p:animEffect>
                                  </p:childTnLst>
                                </p:cTn>
                              </p:par>
                              <p:par>
                                <p:cTn fill="hold" nodeType="with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1000"/>
                                        <p:tgtEl>
                                          <p:spTgt spid="993"/>
                                        </p:tgtEl>
                                      </p:cBhvr>
                                    </p:animEffect>
                                  </p:childTnLst>
                                </p:cTn>
                              </p:par>
                              <p:par>
                                <p:cTn fill="hold" nodeType="withEffect" presetClass="entr" presetID="10" presetSubtype="0">
                                  <p:stCondLst>
                                    <p:cond delay="0"/>
                                  </p:stCondLst>
                                  <p:childTnLst>
                                    <p:set>
                                      <p:cBhvr>
                                        <p:cTn dur="1" fill="hold">
                                          <p:stCondLst>
                                            <p:cond delay="0"/>
                                          </p:stCondLst>
                                        </p:cTn>
                                        <p:tgtEl>
                                          <p:spTgt spid="994"/>
                                        </p:tgtEl>
                                        <p:attrNameLst>
                                          <p:attrName>style.visibility</p:attrName>
                                        </p:attrNameLst>
                                      </p:cBhvr>
                                      <p:to>
                                        <p:strVal val="visible"/>
                                      </p:to>
                                    </p:set>
                                    <p:animEffect filter="fade" transition="in">
                                      <p:cBhvr>
                                        <p:cTn dur="1000"/>
                                        <p:tgtEl>
                                          <p:spTgt spid="994"/>
                                        </p:tgtEl>
                                      </p:cBhvr>
                                    </p:animEffect>
                                  </p:childTnLst>
                                </p:cTn>
                              </p:par>
                              <p:par>
                                <p:cTn fill="hold" nodeType="withEffect" presetClass="entr" presetID="10" presetSubtype="0">
                                  <p:stCondLst>
                                    <p:cond delay="0"/>
                                  </p:stCondLst>
                                  <p:childTnLst>
                                    <p:set>
                                      <p:cBhvr>
                                        <p:cTn dur="1" fill="hold">
                                          <p:stCondLst>
                                            <p:cond delay="0"/>
                                          </p:stCondLst>
                                        </p:cTn>
                                        <p:tgtEl>
                                          <p:spTgt spid="995"/>
                                        </p:tgtEl>
                                        <p:attrNameLst>
                                          <p:attrName>style.visibility</p:attrName>
                                        </p:attrNameLst>
                                      </p:cBhvr>
                                      <p:to>
                                        <p:strVal val="visible"/>
                                      </p:to>
                                    </p:set>
                                    <p:animEffect filter="fade" transition="in">
                                      <p:cBhvr>
                                        <p:cTn dur="1000"/>
                                        <p:tgtEl>
                                          <p:spTgt spid="995"/>
                                        </p:tgtEl>
                                      </p:cBhvr>
                                    </p:animEffect>
                                  </p:childTnLst>
                                </p:cTn>
                              </p:par>
                              <p:par>
                                <p:cTn fill="hold" nodeType="withEffect" presetClass="entr" presetID="10" presetSubtype="0">
                                  <p:stCondLst>
                                    <p:cond delay="0"/>
                                  </p:stCondLst>
                                  <p:childTnLst>
                                    <p:set>
                                      <p:cBhvr>
                                        <p:cTn dur="1" fill="hold">
                                          <p:stCondLst>
                                            <p:cond delay="0"/>
                                          </p:stCondLst>
                                        </p:cTn>
                                        <p:tgtEl>
                                          <p:spTgt spid="996"/>
                                        </p:tgtEl>
                                        <p:attrNameLst>
                                          <p:attrName>style.visibility</p:attrName>
                                        </p:attrNameLst>
                                      </p:cBhvr>
                                      <p:to>
                                        <p:strVal val="visible"/>
                                      </p:to>
                                    </p:set>
                                    <p:animEffect filter="fade" transition="in">
                                      <p:cBhvr>
                                        <p:cTn dur="1000"/>
                                        <p:tgtEl>
                                          <p:spTgt spid="996"/>
                                        </p:tgtEl>
                                      </p:cBhvr>
                                    </p:animEffect>
                                  </p:childTnLst>
                                </p:cTn>
                              </p:par>
                              <p:par>
                                <p:cTn fill="hold" nodeType="with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1000"/>
                                        <p:tgtEl>
                                          <p:spTgt spid="997"/>
                                        </p:tgtEl>
                                      </p:cBhvr>
                                    </p:animEffect>
                                  </p:childTnLst>
                                </p:cTn>
                              </p:par>
                              <p:par>
                                <p:cTn fill="hold" nodeType="withEffect" presetClass="entr" presetID="10" presetSubtype="0">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1000"/>
                                        <p:tgtEl>
                                          <p:spTgt spid="9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8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Can we make this into a square?</a:t>
            </a:r>
            <a:endParaRPr/>
          </a:p>
        </p:txBody>
      </p:sp>
      <p:sp>
        <p:nvSpPr>
          <p:cNvPr id="1004" name="Google Shape;1004;p89"/>
          <p:cNvSpPr/>
          <p:nvPr/>
        </p:nvSpPr>
        <p:spPr>
          <a:xfrm>
            <a:off x="427947" y="1074101"/>
            <a:ext cx="1180800" cy="11808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89"/>
          <p:cNvSpPr/>
          <p:nvPr/>
        </p:nvSpPr>
        <p:spPr>
          <a:xfrm rot="5400000">
            <a:off x="1250158" y="1517961"/>
            <a:ext cx="1180800" cy="295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89"/>
          <p:cNvSpPr/>
          <p:nvPr/>
        </p:nvSpPr>
        <p:spPr>
          <a:xfrm>
            <a:off x="4028578" y="1074104"/>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89"/>
          <p:cNvSpPr/>
          <p:nvPr/>
        </p:nvSpPr>
        <p:spPr>
          <a:xfrm rot="5400000">
            <a:off x="1629610" y="1516901"/>
            <a:ext cx="1180800" cy="295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89"/>
          <p:cNvSpPr/>
          <p:nvPr/>
        </p:nvSpPr>
        <p:spPr>
          <a:xfrm rot="5400000">
            <a:off x="2009062" y="1516901"/>
            <a:ext cx="1180800" cy="295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89"/>
          <p:cNvSpPr/>
          <p:nvPr/>
        </p:nvSpPr>
        <p:spPr>
          <a:xfrm rot="5400000">
            <a:off x="2403211" y="1517961"/>
            <a:ext cx="1180800" cy="295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89"/>
          <p:cNvSpPr/>
          <p:nvPr/>
        </p:nvSpPr>
        <p:spPr>
          <a:xfrm rot="5400000">
            <a:off x="2797359" y="1517961"/>
            <a:ext cx="1180800" cy="295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89"/>
          <p:cNvSpPr/>
          <p:nvPr/>
        </p:nvSpPr>
        <p:spPr>
          <a:xfrm rot="5400000">
            <a:off x="3191508" y="1517961"/>
            <a:ext cx="1180800" cy="295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89"/>
          <p:cNvSpPr/>
          <p:nvPr/>
        </p:nvSpPr>
        <p:spPr>
          <a:xfrm>
            <a:off x="4028578" y="1463750"/>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89"/>
          <p:cNvSpPr/>
          <p:nvPr/>
        </p:nvSpPr>
        <p:spPr>
          <a:xfrm>
            <a:off x="4028578" y="1853396"/>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89"/>
          <p:cNvSpPr/>
          <p:nvPr/>
        </p:nvSpPr>
        <p:spPr>
          <a:xfrm>
            <a:off x="4422727" y="1074104"/>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89"/>
          <p:cNvSpPr/>
          <p:nvPr/>
        </p:nvSpPr>
        <p:spPr>
          <a:xfrm>
            <a:off x="4422727" y="1463750"/>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89"/>
          <p:cNvSpPr/>
          <p:nvPr/>
        </p:nvSpPr>
        <p:spPr>
          <a:xfrm>
            <a:off x="4422727" y="1853396"/>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89"/>
          <p:cNvSpPr/>
          <p:nvPr/>
        </p:nvSpPr>
        <p:spPr>
          <a:xfrm>
            <a:off x="4816876" y="1074104"/>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89"/>
          <p:cNvSpPr/>
          <p:nvPr/>
        </p:nvSpPr>
        <p:spPr>
          <a:xfrm>
            <a:off x="4816876" y="1463750"/>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89"/>
          <p:cNvSpPr/>
          <p:nvPr/>
        </p:nvSpPr>
        <p:spPr>
          <a:xfrm>
            <a:off x="4816876" y="1853396"/>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89"/>
          <p:cNvSpPr/>
          <p:nvPr/>
        </p:nvSpPr>
        <p:spPr>
          <a:xfrm>
            <a:off x="5211024" y="1074104"/>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89"/>
          <p:cNvSpPr/>
          <p:nvPr/>
        </p:nvSpPr>
        <p:spPr>
          <a:xfrm>
            <a:off x="5211024" y="1463750"/>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89"/>
          <p:cNvSpPr/>
          <p:nvPr/>
        </p:nvSpPr>
        <p:spPr>
          <a:xfrm>
            <a:off x="5211024" y="1853396"/>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89"/>
          <p:cNvSpPr/>
          <p:nvPr/>
        </p:nvSpPr>
        <p:spPr>
          <a:xfrm>
            <a:off x="889772" y="2600376"/>
            <a:ext cx="1180800" cy="11808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89"/>
          <p:cNvSpPr/>
          <p:nvPr/>
        </p:nvSpPr>
        <p:spPr>
          <a:xfrm rot="5400000">
            <a:off x="1697333" y="3043186"/>
            <a:ext cx="1180800" cy="295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89"/>
          <p:cNvSpPr/>
          <p:nvPr/>
        </p:nvSpPr>
        <p:spPr>
          <a:xfrm>
            <a:off x="2110728" y="3903229"/>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89"/>
          <p:cNvSpPr/>
          <p:nvPr/>
        </p:nvSpPr>
        <p:spPr>
          <a:xfrm rot="5400000">
            <a:off x="2062085" y="3043176"/>
            <a:ext cx="1180800" cy="295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89"/>
          <p:cNvSpPr/>
          <p:nvPr/>
        </p:nvSpPr>
        <p:spPr>
          <a:xfrm rot="5400000">
            <a:off x="2426837" y="3043176"/>
            <a:ext cx="1180800" cy="295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89"/>
          <p:cNvSpPr/>
          <p:nvPr/>
        </p:nvSpPr>
        <p:spPr>
          <a:xfrm>
            <a:off x="889784" y="4687034"/>
            <a:ext cx="1180800" cy="295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89"/>
          <p:cNvSpPr/>
          <p:nvPr/>
        </p:nvSpPr>
        <p:spPr>
          <a:xfrm>
            <a:off x="889784" y="4292886"/>
            <a:ext cx="1180800" cy="295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89"/>
          <p:cNvSpPr/>
          <p:nvPr/>
        </p:nvSpPr>
        <p:spPr>
          <a:xfrm>
            <a:off x="889784" y="3898737"/>
            <a:ext cx="1180800" cy="295200"/>
          </a:xfrm>
          <a:prstGeom prst="rect">
            <a:avLst/>
          </a:prstGeom>
          <a:solidFill>
            <a:srgbClr val="38761D"/>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89"/>
          <p:cNvSpPr/>
          <p:nvPr/>
        </p:nvSpPr>
        <p:spPr>
          <a:xfrm>
            <a:off x="2110728" y="4292875"/>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89"/>
          <p:cNvSpPr/>
          <p:nvPr/>
        </p:nvSpPr>
        <p:spPr>
          <a:xfrm>
            <a:off x="2110728" y="4682521"/>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89"/>
          <p:cNvSpPr/>
          <p:nvPr/>
        </p:nvSpPr>
        <p:spPr>
          <a:xfrm>
            <a:off x="2504877" y="3903229"/>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89"/>
          <p:cNvSpPr/>
          <p:nvPr/>
        </p:nvSpPr>
        <p:spPr>
          <a:xfrm>
            <a:off x="2504877" y="4292875"/>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89"/>
          <p:cNvSpPr/>
          <p:nvPr/>
        </p:nvSpPr>
        <p:spPr>
          <a:xfrm>
            <a:off x="2504877" y="4682521"/>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89"/>
          <p:cNvSpPr/>
          <p:nvPr/>
        </p:nvSpPr>
        <p:spPr>
          <a:xfrm>
            <a:off x="2899026" y="3903229"/>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89"/>
          <p:cNvSpPr/>
          <p:nvPr/>
        </p:nvSpPr>
        <p:spPr>
          <a:xfrm>
            <a:off x="2899026" y="4292875"/>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89"/>
          <p:cNvSpPr/>
          <p:nvPr/>
        </p:nvSpPr>
        <p:spPr>
          <a:xfrm>
            <a:off x="2899026" y="4682521"/>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89"/>
          <p:cNvSpPr/>
          <p:nvPr/>
        </p:nvSpPr>
        <p:spPr>
          <a:xfrm>
            <a:off x="3599124" y="3218379"/>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89"/>
          <p:cNvSpPr/>
          <p:nvPr/>
        </p:nvSpPr>
        <p:spPr>
          <a:xfrm>
            <a:off x="3599124" y="3608025"/>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89"/>
          <p:cNvSpPr/>
          <p:nvPr/>
        </p:nvSpPr>
        <p:spPr>
          <a:xfrm>
            <a:off x="3599124" y="3997671"/>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89"/>
          <p:cNvSpPr txBox="1"/>
          <p:nvPr/>
        </p:nvSpPr>
        <p:spPr>
          <a:xfrm>
            <a:off x="3518525" y="2484450"/>
            <a:ext cx="531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Lato"/>
                <a:ea typeface="Lato"/>
                <a:cs typeface="Lato"/>
                <a:sym typeface="Lato"/>
              </a:rPr>
              <a:t>We can, but we have some tiles left over</a:t>
            </a:r>
            <a:endParaRPr sz="2100">
              <a:latin typeface="Lato"/>
              <a:ea typeface="Lato"/>
              <a:cs typeface="Lato"/>
              <a:sym typeface="Lato"/>
            </a:endParaRPr>
          </a:p>
        </p:txBody>
      </p:sp>
      <p:sp>
        <p:nvSpPr>
          <p:cNvPr id="1043" name="Google Shape;1043;p89"/>
          <p:cNvSpPr txBox="1"/>
          <p:nvPr/>
        </p:nvSpPr>
        <p:spPr>
          <a:xfrm>
            <a:off x="4154400" y="3112025"/>
            <a:ext cx="531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Lato"/>
                <a:ea typeface="Lato"/>
                <a:cs typeface="Lato"/>
                <a:sym typeface="Lato"/>
              </a:rPr>
              <a:t>So what does this diagram represent?</a:t>
            </a:r>
            <a:endParaRPr sz="2100">
              <a:latin typeface="Lato"/>
              <a:ea typeface="Lato"/>
              <a:cs typeface="Lato"/>
              <a:sym typeface="Lato"/>
            </a:endParaRPr>
          </a:p>
        </p:txBody>
      </p:sp>
      <p:sp>
        <p:nvSpPr>
          <p:cNvPr id="1044" name="Google Shape;1044;p89"/>
          <p:cNvSpPr txBox="1"/>
          <p:nvPr/>
        </p:nvSpPr>
        <p:spPr>
          <a:xfrm>
            <a:off x="4154400" y="3796875"/>
            <a:ext cx="531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Lato"/>
                <a:ea typeface="Lato"/>
                <a:cs typeface="Lato"/>
                <a:sym typeface="Lato"/>
              </a:rPr>
              <a:t>x</a:t>
            </a:r>
            <a:r>
              <a:rPr baseline="30000" lang="en-GB" sz="2100">
                <a:latin typeface="Lato"/>
                <a:ea typeface="Lato"/>
                <a:cs typeface="Lato"/>
                <a:sym typeface="Lato"/>
              </a:rPr>
              <a:t>2</a:t>
            </a:r>
            <a:r>
              <a:rPr lang="en-GB" sz="2100">
                <a:latin typeface="Lato"/>
                <a:ea typeface="Lato"/>
                <a:cs typeface="Lato"/>
                <a:sym typeface="Lato"/>
              </a:rPr>
              <a:t> + 6x + 12 = (x + 3)</a:t>
            </a:r>
            <a:r>
              <a:rPr baseline="30000" lang="en-GB" sz="2100">
                <a:latin typeface="Lato"/>
                <a:ea typeface="Lato"/>
                <a:cs typeface="Lato"/>
                <a:sym typeface="Lato"/>
              </a:rPr>
              <a:t>2</a:t>
            </a:r>
            <a:r>
              <a:rPr lang="en-GB" sz="2100">
                <a:latin typeface="Lato"/>
                <a:ea typeface="Lato"/>
                <a:cs typeface="Lato"/>
                <a:sym typeface="Lato"/>
              </a:rPr>
              <a:t> + 3</a:t>
            </a:r>
            <a:endParaRPr sz="21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1000"/>
                                        <p:tgtEl>
                                          <p:spTgt spid="1023"/>
                                        </p:tgtEl>
                                      </p:cBhvr>
                                    </p:animEffect>
                                  </p:childTnLst>
                                </p:cTn>
                              </p:par>
                              <p:par>
                                <p:cTn fill="hold" nodeType="with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1000"/>
                                        <p:tgtEl>
                                          <p:spTgt spid="1024"/>
                                        </p:tgtEl>
                                      </p:cBhvr>
                                    </p:animEffect>
                                  </p:childTnLst>
                                </p:cTn>
                              </p:par>
                              <p:par>
                                <p:cTn fill="hold" nodeType="withEffect" presetClass="entr" presetID="10" presetSubtype="0">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1000"/>
                                        <p:tgtEl>
                                          <p:spTgt spid="1025"/>
                                        </p:tgtEl>
                                      </p:cBhvr>
                                    </p:animEffect>
                                  </p:childTnLst>
                                </p:cTn>
                              </p:par>
                              <p:par>
                                <p:cTn fill="hold" nodeType="with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1000"/>
                                        <p:tgtEl>
                                          <p:spTgt spid="1026"/>
                                        </p:tgtEl>
                                      </p:cBhvr>
                                    </p:animEffect>
                                  </p:childTnLst>
                                </p:cTn>
                              </p:par>
                              <p:par>
                                <p:cTn fill="hold" nodeType="withEffect" presetClass="entr" presetID="10" presetSubtype="0">
                                  <p:stCondLst>
                                    <p:cond delay="0"/>
                                  </p:stCondLst>
                                  <p:childTnLst>
                                    <p:set>
                                      <p:cBhvr>
                                        <p:cTn dur="1" fill="hold">
                                          <p:stCondLst>
                                            <p:cond delay="0"/>
                                          </p:stCondLst>
                                        </p:cTn>
                                        <p:tgtEl>
                                          <p:spTgt spid="1027"/>
                                        </p:tgtEl>
                                        <p:attrNameLst>
                                          <p:attrName>style.visibility</p:attrName>
                                        </p:attrNameLst>
                                      </p:cBhvr>
                                      <p:to>
                                        <p:strVal val="visible"/>
                                      </p:to>
                                    </p:set>
                                    <p:animEffect filter="fade" transition="in">
                                      <p:cBhvr>
                                        <p:cTn dur="1000"/>
                                        <p:tgtEl>
                                          <p:spTgt spid="1027"/>
                                        </p:tgtEl>
                                      </p:cBhvr>
                                    </p:animEffect>
                                  </p:childTnLst>
                                </p:cTn>
                              </p:par>
                              <p:par>
                                <p:cTn fill="hold" nodeType="withEffect" presetClass="entr" presetID="10" presetSubtype="0">
                                  <p:stCondLst>
                                    <p:cond delay="0"/>
                                  </p:stCondLst>
                                  <p:childTnLst>
                                    <p:set>
                                      <p:cBhvr>
                                        <p:cTn dur="1" fill="hold">
                                          <p:stCondLst>
                                            <p:cond delay="0"/>
                                          </p:stCondLst>
                                        </p:cTn>
                                        <p:tgtEl>
                                          <p:spTgt spid="1028"/>
                                        </p:tgtEl>
                                        <p:attrNameLst>
                                          <p:attrName>style.visibility</p:attrName>
                                        </p:attrNameLst>
                                      </p:cBhvr>
                                      <p:to>
                                        <p:strVal val="visible"/>
                                      </p:to>
                                    </p:set>
                                    <p:animEffect filter="fade" transition="in">
                                      <p:cBhvr>
                                        <p:cTn dur="1000"/>
                                        <p:tgtEl>
                                          <p:spTgt spid="1028"/>
                                        </p:tgtEl>
                                      </p:cBhvr>
                                    </p:animEffect>
                                  </p:childTnLst>
                                </p:cTn>
                              </p:par>
                              <p:par>
                                <p:cTn fill="hold" nodeType="with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1000"/>
                                        <p:tgtEl>
                                          <p:spTgt spid="1029"/>
                                        </p:tgtEl>
                                      </p:cBhvr>
                                    </p:animEffect>
                                  </p:childTnLst>
                                </p:cTn>
                              </p:par>
                              <p:par>
                                <p:cTn fill="hold" nodeType="with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1000"/>
                                        <p:tgtEl>
                                          <p:spTgt spid="1030"/>
                                        </p:tgtEl>
                                      </p:cBhvr>
                                    </p:animEffect>
                                  </p:childTnLst>
                                </p:cTn>
                              </p:par>
                              <p:par>
                                <p:cTn fill="hold" nodeType="with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1000"/>
                                        <p:tgtEl>
                                          <p:spTgt spid="1031"/>
                                        </p:tgtEl>
                                      </p:cBhvr>
                                    </p:animEffect>
                                  </p:childTnLst>
                                </p:cTn>
                              </p:par>
                              <p:par>
                                <p:cTn fill="hold" nodeType="with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1000"/>
                                        <p:tgtEl>
                                          <p:spTgt spid="1032"/>
                                        </p:tgtEl>
                                      </p:cBhvr>
                                    </p:animEffect>
                                  </p:childTnLst>
                                </p:cTn>
                              </p:par>
                              <p:par>
                                <p:cTn fill="hold" nodeType="with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1000"/>
                                        <p:tgtEl>
                                          <p:spTgt spid="1033"/>
                                        </p:tgtEl>
                                      </p:cBhvr>
                                    </p:animEffect>
                                  </p:childTnLst>
                                </p:cTn>
                              </p:par>
                              <p:par>
                                <p:cTn fill="hold" nodeType="withEffect" presetClass="entr" presetID="10" presetSubtype="0">
                                  <p:stCondLst>
                                    <p:cond delay="0"/>
                                  </p:stCondLst>
                                  <p:childTnLst>
                                    <p:set>
                                      <p:cBhvr>
                                        <p:cTn dur="1" fill="hold">
                                          <p:stCondLst>
                                            <p:cond delay="0"/>
                                          </p:stCondLst>
                                        </p:cTn>
                                        <p:tgtEl>
                                          <p:spTgt spid="1034"/>
                                        </p:tgtEl>
                                        <p:attrNameLst>
                                          <p:attrName>style.visibility</p:attrName>
                                        </p:attrNameLst>
                                      </p:cBhvr>
                                      <p:to>
                                        <p:strVal val="visible"/>
                                      </p:to>
                                    </p:set>
                                    <p:animEffect filter="fade" transition="in">
                                      <p:cBhvr>
                                        <p:cTn dur="1000"/>
                                        <p:tgtEl>
                                          <p:spTgt spid="1034"/>
                                        </p:tgtEl>
                                      </p:cBhvr>
                                    </p:animEffect>
                                  </p:childTnLst>
                                </p:cTn>
                              </p:par>
                              <p:par>
                                <p:cTn fill="hold" nodeType="with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1000"/>
                                        <p:tgtEl>
                                          <p:spTgt spid="1035"/>
                                        </p:tgtEl>
                                      </p:cBhvr>
                                    </p:animEffect>
                                  </p:childTnLst>
                                </p:cTn>
                              </p:par>
                              <p:par>
                                <p:cTn fill="hold" nodeType="with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1000"/>
                                        <p:tgtEl>
                                          <p:spTgt spid="1036"/>
                                        </p:tgtEl>
                                      </p:cBhvr>
                                    </p:animEffect>
                                  </p:childTnLst>
                                </p:cTn>
                              </p:par>
                              <p:par>
                                <p:cTn fill="hold" nodeType="with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1000"/>
                                        <p:tgtEl>
                                          <p:spTgt spid="1037"/>
                                        </p:tgtEl>
                                      </p:cBhvr>
                                    </p:animEffect>
                                  </p:childTnLst>
                                </p:cTn>
                              </p:par>
                              <p:par>
                                <p:cTn fill="hold" nodeType="withEffect" presetClass="entr" presetID="10" presetSubtype="0">
                                  <p:stCondLst>
                                    <p:cond delay="0"/>
                                  </p:stCondLst>
                                  <p:childTnLst>
                                    <p:set>
                                      <p:cBhvr>
                                        <p:cTn dur="1" fill="hold">
                                          <p:stCondLst>
                                            <p:cond delay="0"/>
                                          </p:stCondLst>
                                        </p:cTn>
                                        <p:tgtEl>
                                          <p:spTgt spid="1038"/>
                                        </p:tgtEl>
                                        <p:attrNameLst>
                                          <p:attrName>style.visibility</p:attrName>
                                        </p:attrNameLst>
                                      </p:cBhvr>
                                      <p:to>
                                        <p:strVal val="visible"/>
                                      </p:to>
                                    </p:set>
                                    <p:animEffect filter="fade" transition="in">
                                      <p:cBhvr>
                                        <p:cTn dur="1000"/>
                                        <p:tgtEl>
                                          <p:spTgt spid="10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2"/>
                                        </p:tgtEl>
                                        <p:attrNameLst>
                                          <p:attrName>style.visibility</p:attrName>
                                        </p:attrNameLst>
                                      </p:cBhvr>
                                      <p:to>
                                        <p:strVal val="visible"/>
                                      </p:to>
                                    </p:set>
                                    <p:animEffect filter="fade" transition="in">
                                      <p:cBhvr>
                                        <p:cTn dur="1000"/>
                                        <p:tgtEl>
                                          <p:spTgt spid="10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gtEl>
                                        <p:attrNameLst>
                                          <p:attrName>style.visibility</p:attrName>
                                        </p:attrNameLst>
                                      </p:cBhvr>
                                      <p:to>
                                        <p:strVal val="visible"/>
                                      </p:to>
                                    </p:set>
                                    <p:animEffect filter="fade" transition="in">
                                      <p:cBhvr>
                                        <p:cTn dur="1000"/>
                                        <p:tgtEl>
                                          <p:spTgt spid="1040"/>
                                        </p:tgtEl>
                                      </p:cBhvr>
                                    </p:animEffect>
                                  </p:childTnLst>
                                </p:cTn>
                              </p:par>
                              <p:par>
                                <p:cTn fill="hold" nodeType="withEffect" presetClass="entr" presetID="10" presetSubtype="0">
                                  <p:stCondLst>
                                    <p:cond delay="0"/>
                                  </p:stCondLst>
                                  <p:childTnLst>
                                    <p:set>
                                      <p:cBhvr>
                                        <p:cTn dur="1" fill="hold">
                                          <p:stCondLst>
                                            <p:cond delay="0"/>
                                          </p:stCondLst>
                                        </p:cTn>
                                        <p:tgtEl>
                                          <p:spTgt spid="1041"/>
                                        </p:tgtEl>
                                        <p:attrNameLst>
                                          <p:attrName>style.visibility</p:attrName>
                                        </p:attrNameLst>
                                      </p:cBhvr>
                                      <p:to>
                                        <p:strVal val="visible"/>
                                      </p:to>
                                    </p:set>
                                    <p:animEffect filter="fade" transition="in">
                                      <p:cBhvr>
                                        <p:cTn dur="1000"/>
                                        <p:tgtEl>
                                          <p:spTgt spid="1041"/>
                                        </p:tgtEl>
                                      </p:cBhvr>
                                    </p:animEffect>
                                  </p:childTnLst>
                                </p:cTn>
                              </p:par>
                              <p:par>
                                <p:cTn fill="hold" nodeType="with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1000"/>
                                        <p:tgtEl>
                                          <p:spTgt spid="10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1000"/>
                                        <p:tgtEl>
                                          <p:spTgt spid="10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1000"/>
                                        <p:tgtEl>
                                          <p:spTgt spid="10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9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Let’s model x</a:t>
            </a:r>
            <a:r>
              <a:rPr baseline="30000" lang="en-GB"/>
              <a:t>2</a:t>
            </a:r>
            <a:r>
              <a:rPr lang="en-GB"/>
              <a:t> - 4x + 2</a:t>
            </a:r>
            <a:endParaRPr/>
          </a:p>
        </p:txBody>
      </p:sp>
      <p:sp>
        <p:nvSpPr>
          <p:cNvPr id="1050" name="Google Shape;1050;p90"/>
          <p:cNvSpPr/>
          <p:nvPr/>
        </p:nvSpPr>
        <p:spPr>
          <a:xfrm>
            <a:off x="311688" y="1183455"/>
            <a:ext cx="1560600" cy="15606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90"/>
          <p:cNvSpPr/>
          <p:nvPr/>
        </p:nvSpPr>
        <p:spPr>
          <a:xfrm rot="5400000">
            <a:off x="1401332" y="1769455"/>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90"/>
          <p:cNvSpPr/>
          <p:nvPr/>
        </p:nvSpPr>
        <p:spPr>
          <a:xfrm>
            <a:off x="4031574" y="11841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90"/>
          <p:cNvSpPr/>
          <p:nvPr/>
        </p:nvSpPr>
        <p:spPr>
          <a:xfrm rot="5400000">
            <a:off x="1902857" y="1768055"/>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90"/>
          <p:cNvSpPr/>
          <p:nvPr/>
        </p:nvSpPr>
        <p:spPr>
          <a:xfrm rot="5400000">
            <a:off x="2404382" y="1768055"/>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90"/>
          <p:cNvSpPr/>
          <p:nvPr/>
        </p:nvSpPr>
        <p:spPr>
          <a:xfrm rot="5400000">
            <a:off x="2925332" y="1769455"/>
            <a:ext cx="1560600" cy="3900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90"/>
          <p:cNvSpPr/>
          <p:nvPr/>
        </p:nvSpPr>
        <p:spPr>
          <a:xfrm>
            <a:off x="4031574" y="1699159"/>
            <a:ext cx="390000" cy="3900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0"/>
                                        </p:tgtEl>
                                        <p:attrNameLst>
                                          <p:attrName>style.visibility</p:attrName>
                                        </p:attrNameLst>
                                      </p:cBhvr>
                                      <p:to>
                                        <p:strVal val="visible"/>
                                      </p:to>
                                    </p:set>
                                    <p:animEffect filter="fade" transition="in">
                                      <p:cBhvr>
                                        <p:cTn dur="1000"/>
                                        <p:tgtEl>
                                          <p:spTgt spid="1050"/>
                                        </p:tgtEl>
                                      </p:cBhvr>
                                    </p:animEffect>
                                  </p:childTnLst>
                                </p:cTn>
                              </p:par>
                              <p:par>
                                <p:cTn fill="hold" nodeType="withEffect" presetClass="entr" presetID="10" presetSubtype="0">
                                  <p:stCondLst>
                                    <p:cond delay="0"/>
                                  </p:stCondLst>
                                  <p:childTnLst>
                                    <p:set>
                                      <p:cBhvr>
                                        <p:cTn dur="1" fill="hold">
                                          <p:stCondLst>
                                            <p:cond delay="0"/>
                                          </p:stCondLst>
                                        </p:cTn>
                                        <p:tgtEl>
                                          <p:spTgt spid="1051"/>
                                        </p:tgtEl>
                                        <p:attrNameLst>
                                          <p:attrName>style.visibility</p:attrName>
                                        </p:attrNameLst>
                                      </p:cBhvr>
                                      <p:to>
                                        <p:strVal val="visible"/>
                                      </p:to>
                                    </p:set>
                                    <p:animEffect filter="fade" transition="in">
                                      <p:cBhvr>
                                        <p:cTn dur="1000"/>
                                        <p:tgtEl>
                                          <p:spTgt spid="1051"/>
                                        </p:tgtEl>
                                      </p:cBhvr>
                                    </p:animEffect>
                                  </p:childTnLst>
                                </p:cTn>
                              </p:par>
                              <p:par>
                                <p:cTn fill="hold" nodeType="withEffect" presetClass="entr" presetID="10" presetSubtype="0">
                                  <p:stCondLst>
                                    <p:cond delay="0"/>
                                  </p:stCondLst>
                                  <p:childTnLst>
                                    <p:set>
                                      <p:cBhvr>
                                        <p:cTn dur="1" fill="hold">
                                          <p:stCondLst>
                                            <p:cond delay="0"/>
                                          </p:stCondLst>
                                        </p:cTn>
                                        <p:tgtEl>
                                          <p:spTgt spid="1052"/>
                                        </p:tgtEl>
                                        <p:attrNameLst>
                                          <p:attrName>style.visibility</p:attrName>
                                        </p:attrNameLst>
                                      </p:cBhvr>
                                      <p:to>
                                        <p:strVal val="visible"/>
                                      </p:to>
                                    </p:set>
                                    <p:animEffect filter="fade" transition="in">
                                      <p:cBhvr>
                                        <p:cTn dur="1000"/>
                                        <p:tgtEl>
                                          <p:spTgt spid="1052"/>
                                        </p:tgtEl>
                                      </p:cBhvr>
                                    </p:animEffect>
                                  </p:childTnLst>
                                </p:cTn>
                              </p:par>
                              <p:par>
                                <p:cTn fill="hold" nodeType="withEffect" presetClass="entr" presetID="10" presetSubtype="0">
                                  <p:stCondLst>
                                    <p:cond delay="0"/>
                                  </p:stCondLst>
                                  <p:childTnLst>
                                    <p:set>
                                      <p:cBhvr>
                                        <p:cTn dur="1" fill="hold">
                                          <p:stCondLst>
                                            <p:cond delay="0"/>
                                          </p:stCondLst>
                                        </p:cTn>
                                        <p:tgtEl>
                                          <p:spTgt spid="1053"/>
                                        </p:tgtEl>
                                        <p:attrNameLst>
                                          <p:attrName>style.visibility</p:attrName>
                                        </p:attrNameLst>
                                      </p:cBhvr>
                                      <p:to>
                                        <p:strVal val="visible"/>
                                      </p:to>
                                    </p:set>
                                    <p:animEffect filter="fade" transition="in">
                                      <p:cBhvr>
                                        <p:cTn dur="1000"/>
                                        <p:tgtEl>
                                          <p:spTgt spid="1053"/>
                                        </p:tgtEl>
                                      </p:cBhvr>
                                    </p:animEffect>
                                  </p:childTnLst>
                                </p:cTn>
                              </p:par>
                              <p:par>
                                <p:cTn fill="hold" nodeType="withEffect" presetClass="entr" presetID="10" presetSubtype="0">
                                  <p:stCondLst>
                                    <p:cond delay="0"/>
                                  </p:stCondLst>
                                  <p:childTnLst>
                                    <p:set>
                                      <p:cBhvr>
                                        <p:cTn dur="1" fill="hold">
                                          <p:stCondLst>
                                            <p:cond delay="0"/>
                                          </p:stCondLst>
                                        </p:cTn>
                                        <p:tgtEl>
                                          <p:spTgt spid="1054"/>
                                        </p:tgtEl>
                                        <p:attrNameLst>
                                          <p:attrName>style.visibility</p:attrName>
                                        </p:attrNameLst>
                                      </p:cBhvr>
                                      <p:to>
                                        <p:strVal val="visible"/>
                                      </p:to>
                                    </p:set>
                                    <p:animEffect filter="fade" transition="in">
                                      <p:cBhvr>
                                        <p:cTn dur="1000"/>
                                        <p:tgtEl>
                                          <p:spTgt spid="1054"/>
                                        </p:tgtEl>
                                      </p:cBhvr>
                                    </p:animEffect>
                                  </p:childTnLst>
                                </p:cTn>
                              </p:par>
                              <p:par>
                                <p:cTn fill="hold" nodeType="withEffect" presetClass="entr" presetID="10" presetSubtype="0">
                                  <p:stCondLst>
                                    <p:cond delay="0"/>
                                  </p:stCondLst>
                                  <p:childTnLst>
                                    <p:set>
                                      <p:cBhvr>
                                        <p:cTn dur="1" fill="hold">
                                          <p:stCondLst>
                                            <p:cond delay="0"/>
                                          </p:stCondLst>
                                        </p:cTn>
                                        <p:tgtEl>
                                          <p:spTgt spid="1055"/>
                                        </p:tgtEl>
                                        <p:attrNameLst>
                                          <p:attrName>style.visibility</p:attrName>
                                        </p:attrNameLst>
                                      </p:cBhvr>
                                      <p:to>
                                        <p:strVal val="visible"/>
                                      </p:to>
                                    </p:set>
                                    <p:animEffect filter="fade" transition="in">
                                      <p:cBhvr>
                                        <p:cTn dur="1000"/>
                                        <p:tgtEl>
                                          <p:spTgt spid="1055"/>
                                        </p:tgtEl>
                                      </p:cBhvr>
                                    </p:animEffect>
                                  </p:childTnLst>
                                </p:cTn>
                              </p:par>
                              <p:par>
                                <p:cTn fill="hold" nodeType="withEffect" presetClass="entr" presetID="10" presetSubtype="0">
                                  <p:stCondLst>
                                    <p:cond delay="0"/>
                                  </p:stCondLst>
                                  <p:childTnLst>
                                    <p:set>
                                      <p:cBhvr>
                                        <p:cTn dur="1" fill="hold">
                                          <p:stCondLst>
                                            <p:cond delay="0"/>
                                          </p:stCondLst>
                                        </p:cTn>
                                        <p:tgtEl>
                                          <p:spTgt spid="1056"/>
                                        </p:tgtEl>
                                        <p:attrNameLst>
                                          <p:attrName>style.visibility</p:attrName>
                                        </p:attrNameLst>
                                      </p:cBhvr>
                                      <p:to>
                                        <p:strVal val="visible"/>
                                      </p:to>
                                    </p:set>
                                    <p:animEffect filter="fade" transition="in">
                                      <p:cBhvr>
                                        <p:cTn dur="1000"/>
                                        <p:tgtEl>
                                          <p:spTgt spid="10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91"/>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Can we make this into a square?</a:t>
            </a:r>
            <a:endParaRPr/>
          </a:p>
        </p:txBody>
      </p:sp>
      <p:sp>
        <p:nvSpPr>
          <p:cNvPr id="1062" name="Google Shape;1062;p91"/>
          <p:cNvSpPr/>
          <p:nvPr/>
        </p:nvSpPr>
        <p:spPr>
          <a:xfrm>
            <a:off x="427947" y="1074101"/>
            <a:ext cx="1180800" cy="11808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91"/>
          <p:cNvSpPr/>
          <p:nvPr/>
        </p:nvSpPr>
        <p:spPr>
          <a:xfrm rot="5400000">
            <a:off x="1250158" y="1517961"/>
            <a:ext cx="11808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91"/>
          <p:cNvSpPr/>
          <p:nvPr/>
        </p:nvSpPr>
        <p:spPr>
          <a:xfrm>
            <a:off x="3240153" y="1075154"/>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91"/>
          <p:cNvSpPr/>
          <p:nvPr/>
        </p:nvSpPr>
        <p:spPr>
          <a:xfrm rot="5400000">
            <a:off x="1629610" y="1516901"/>
            <a:ext cx="11808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91"/>
          <p:cNvSpPr/>
          <p:nvPr/>
        </p:nvSpPr>
        <p:spPr>
          <a:xfrm rot="5400000">
            <a:off x="2009062" y="1516901"/>
            <a:ext cx="11808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91"/>
          <p:cNvSpPr/>
          <p:nvPr/>
        </p:nvSpPr>
        <p:spPr>
          <a:xfrm rot="5400000">
            <a:off x="2403211" y="1517961"/>
            <a:ext cx="11808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91"/>
          <p:cNvSpPr/>
          <p:nvPr/>
        </p:nvSpPr>
        <p:spPr>
          <a:xfrm>
            <a:off x="3240153" y="1464800"/>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91"/>
          <p:cNvSpPr/>
          <p:nvPr/>
        </p:nvSpPr>
        <p:spPr>
          <a:xfrm>
            <a:off x="889772" y="2600376"/>
            <a:ext cx="1180800" cy="11808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91"/>
          <p:cNvSpPr/>
          <p:nvPr/>
        </p:nvSpPr>
        <p:spPr>
          <a:xfrm rot="5400000">
            <a:off x="1697333" y="3043186"/>
            <a:ext cx="11808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91"/>
          <p:cNvSpPr/>
          <p:nvPr/>
        </p:nvSpPr>
        <p:spPr>
          <a:xfrm>
            <a:off x="2140128" y="3898729"/>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91"/>
          <p:cNvSpPr/>
          <p:nvPr/>
        </p:nvSpPr>
        <p:spPr>
          <a:xfrm rot="5400000">
            <a:off x="2062085" y="3043176"/>
            <a:ext cx="11808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91"/>
          <p:cNvSpPr/>
          <p:nvPr/>
        </p:nvSpPr>
        <p:spPr>
          <a:xfrm>
            <a:off x="889784" y="4292886"/>
            <a:ext cx="11808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91"/>
          <p:cNvSpPr/>
          <p:nvPr/>
        </p:nvSpPr>
        <p:spPr>
          <a:xfrm>
            <a:off x="889784" y="3898737"/>
            <a:ext cx="11808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91"/>
          <p:cNvSpPr/>
          <p:nvPr/>
        </p:nvSpPr>
        <p:spPr>
          <a:xfrm>
            <a:off x="2140128" y="4288375"/>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91"/>
          <p:cNvSpPr txBox="1"/>
          <p:nvPr/>
        </p:nvSpPr>
        <p:spPr>
          <a:xfrm>
            <a:off x="3518525" y="2484450"/>
            <a:ext cx="531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Lato"/>
                <a:ea typeface="Lato"/>
                <a:cs typeface="Lato"/>
                <a:sym typeface="Lato"/>
              </a:rPr>
              <a:t>We can, but we have too many tiles</a:t>
            </a:r>
            <a:endParaRPr sz="2100">
              <a:latin typeface="Lato"/>
              <a:ea typeface="Lato"/>
              <a:cs typeface="Lato"/>
              <a:sym typeface="Lato"/>
            </a:endParaRPr>
          </a:p>
        </p:txBody>
      </p:sp>
      <p:sp>
        <p:nvSpPr>
          <p:cNvPr id="1077" name="Google Shape;1077;p91"/>
          <p:cNvSpPr txBox="1"/>
          <p:nvPr/>
        </p:nvSpPr>
        <p:spPr>
          <a:xfrm>
            <a:off x="3518525" y="3112025"/>
            <a:ext cx="531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Lato"/>
                <a:ea typeface="Lato"/>
                <a:cs typeface="Lato"/>
                <a:sym typeface="Lato"/>
              </a:rPr>
              <a:t>So what does this diagram represent?</a:t>
            </a:r>
            <a:endParaRPr sz="2100">
              <a:latin typeface="Lato"/>
              <a:ea typeface="Lato"/>
              <a:cs typeface="Lato"/>
              <a:sym typeface="Lato"/>
            </a:endParaRPr>
          </a:p>
        </p:txBody>
      </p:sp>
      <p:sp>
        <p:nvSpPr>
          <p:cNvPr id="1078" name="Google Shape;1078;p91"/>
          <p:cNvSpPr txBox="1"/>
          <p:nvPr/>
        </p:nvSpPr>
        <p:spPr>
          <a:xfrm>
            <a:off x="3518525" y="3796875"/>
            <a:ext cx="531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Lato"/>
                <a:ea typeface="Lato"/>
                <a:cs typeface="Lato"/>
                <a:sym typeface="Lato"/>
              </a:rPr>
              <a:t>x</a:t>
            </a:r>
            <a:r>
              <a:rPr baseline="30000" lang="en-GB" sz="2100">
                <a:latin typeface="Lato"/>
                <a:ea typeface="Lato"/>
                <a:cs typeface="Lato"/>
                <a:sym typeface="Lato"/>
              </a:rPr>
              <a:t>2</a:t>
            </a:r>
            <a:r>
              <a:rPr lang="en-GB" sz="2100">
                <a:latin typeface="Lato"/>
                <a:ea typeface="Lato"/>
                <a:cs typeface="Lato"/>
                <a:sym typeface="Lato"/>
              </a:rPr>
              <a:t> - 4x + 2 = (x - 2)</a:t>
            </a:r>
            <a:r>
              <a:rPr baseline="30000" lang="en-GB" sz="2100">
                <a:latin typeface="Lato"/>
                <a:ea typeface="Lato"/>
                <a:cs typeface="Lato"/>
                <a:sym typeface="Lato"/>
              </a:rPr>
              <a:t>2</a:t>
            </a:r>
            <a:r>
              <a:rPr lang="en-GB" sz="2100">
                <a:latin typeface="Lato"/>
                <a:ea typeface="Lato"/>
                <a:cs typeface="Lato"/>
                <a:sym typeface="Lato"/>
              </a:rPr>
              <a:t> - 2</a:t>
            </a:r>
            <a:endParaRPr sz="2100">
              <a:latin typeface="Lato"/>
              <a:ea typeface="Lato"/>
              <a:cs typeface="Lato"/>
              <a:sym typeface="Lato"/>
            </a:endParaRPr>
          </a:p>
        </p:txBody>
      </p:sp>
      <p:sp>
        <p:nvSpPr>
          <p:cNvPr id="1079" name="Google Shape;1079;p91"/>
          <p:cNvSpPr/>
          <p:nvPr/>
        </p:nvSpPr>
        <p:spPr>
          <a:xfrm>
            <a:off x="2504878" y="3898729"/>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91"/>
          <p:cNvSpPr/>
          <p:nvPr/>
        </p:nvSpPr>
        <p:spPr>
          <a:xfrm>
            <a:off x="2504878" y="4288375"/>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9"/>
                                        </p:tgtEl>
                                        <p:attrNameLst>
                                          <p:attrName>style.visibility</p:attrName>
                                        </p:attrNameLst>
                                      </p:cBhvr>
                                      <p:to>
                                        <p:strVal val="visible"/>
                                      </p:to>
                                    </p:set>
                                    <p:animEffect filter="fade" transition="in">
                                      <p:cBhvr>
                                        <p:cTn dur="1000"/>
                                        <p:tgtEl>
                                          <p:spTgt spid="1069"/>
                                        </p:tgtEl>
                                      </p:cBhvr>
                                    </p:animEffect>
                                  </p:childTnLst>
                                </p:cTn>
                              </p:par>
                              <p:par>
                                <p:cTn fill="hold" nodeType="withEffect" presetClass="entr" presetID="10" presetSubtype="0">
                                  <p:stCondLst>
                                    <p:cond delay="0"/>
                                  </p:stCondLst>
                                  <p:childTnLst>
                                    <p:set>
                                      <p:cBhvr>
                                        <p:cTn dur="1" fill="hold">
                                          <p:stCondLst>
                                            <p:cond delay="0"/>
                                          </p:stCondLst>
                                        </p:cTn>
                                        <p:tgtEl>
                                          <p:spTgt spid="1070"/>
                                        </p:tgtEl>
                                        <p:attrNameLst>
                                          <p:attrName>style.visibility</p:attrName>
                                        </p:attrNameLst>
                                      </p:cBhvr>
                                      <p:to>
                                        <p:strVal val="visible"/>
                                      </p:to>
                                    </p:set>
                                    <p:animEffect filter="fade" transition="in">
                                      <p:cBhvr>
                                        <p:cTn dur="1000"/>
                                        <p:tgtEl>
                                          <p:spTgt spid="1070"/>
                                        </p:tgtEl>
                                      </p:cBhvr>
                                    </p:animEffect>
                                  </p:childTnLst>
                                </p:cTn>
                              </p:par>
                              <p:par>
                                <p:cTn fill="hold" nodeType="withEffect" presetClass="entr" presetID="10" presetSubtype="0">
                                  <p:stCondLst>
                                    <p:cond delay="0"/>
                                  </p:stCondLst>
                                  <p:childTnLst>
                                    <p:set>
                                      <p:cBhvr>
                                        <p:cTn dur="1" fill="hold">
                                          <p:stCondLst>
                                            <p:cond delay="0"/>
                                          </p:stCondLst>
                                        </p:cTn>
                                        <p:tgtEl>
                                          <p:spTgt spid="1071"/>
                                        </p:tgtEl>
                                        <p:attrNameLst>
                                          <p:attrName>style.visibility</p:attrName>
                                        </p:attrNameLst>
                                      </p:cBhvr>
                                      <p:to>
                                        <p:strVal val="visible"/>
                                      </p:to>
                                    </p:set>
                                    <p:animEffect filter="fade" transition="in">
                                      <p:cBhvr>
                                        <p:cTn dur="1000"/>
                                        <p:tgtEl>
                                          <p:spTgt spid="1071"/>
                                        </p:tgtEl>
                                      </p:cBhvr>
                                    </p:animEffect>
                                  </p:childTnLst>
                                </p:cTn>
                              </p:par>
                              <p:par>
                                <p:cTn fill="hold" nodeType="withEffect" presetClass="entr" presetID="10" presetSubtype="0">
                                  <p:stCondLst>
                                    <p:cond delay="0"/>
                                  </p:stCondLst>
                                  <p:childTnLst>
                                    <p:set>
                                      <p:cBhvr>
                                        <p:cTn dur="1" fill="hold">
                                          <p:stCondLst>
                                            <p:cond delay="0"/>
                                          </p:stCondLst>
                                        </p:cTn>
                                        <p:tgtEl>
                                          <p:spTgt spid="1072"/>
                                        </p:tgtEl>
                                        <p:attrNameLst>
                                          <p:attrName>style.visibility</p:attrName>
                                        </p:attrNameLst>
                                      </p:cBhvr>
                                      <p:to>
                                        <p:strVal val="visible"/>
                                      </p:to>
                                    </p:set>
                                    <p:animEffect filter="fade" transition="in">
                                      <p:cBhvr>
                                        <p:cTn dur="1000"/>
                                        <p:tgtEl>
                                          <p:spTgt spid="1072"/>
                                        </p:tgtEl>
                                      </p:cBhvr>
                                    </p:animEffect>
                                  </p:childTnLst>
                                </p:cTn>
                              </p:par>
                              <p:par>
                                <p:cTn fill="hold" nodeType="withEffect" presetClass="entr" presetID="10" presetSubtype="0">
                                  <p:stCondLst>
                                    <p:cond delay="0"/>
                                  </p:stCondLst>
                                  <p:childTnLst>
                                    <p:set>
                                      <p:cBhvr>
                                        <p:cTn dur="1" fill="hold">
                                          <p:stCondLst>
                                            <p:cond delay="0"/>
                                          </p:stCondLst>
                                        </p:cTn>
                                        <p:tgtEl>
                                          <p:spTgt spid="1073"/>
                                        </p:tgtEl>
                                        <p:attrNameLst>
                                          <p:attrName>style.visibility</p:attrName>
                                        </p:attrNameLst>
                                      </p:cBhvr>
                                      <p:to>
                                        <p:strVal val="visible"/>
                                      </p:to>
                                    </p:set>
                                    <p:animEffect filter="fade" transition="in">
                                      <p:cBhvr>
                                        <p:cTn dur="1000"/>
                                        <p:tgtEl>
                                          <p:spTgt spid="1073"/>
                                        </p:tgtEl>
                                      </p:cBhvr>
                                    </p:animEffect>
                                  </p:childTnLst>
                                </p:cTn>
                              </p:par>
                              <p:par>
                                <p:cTn fill="hold" nodeType="withEffect" presetClass="entr" presetID="10" presetSubtype="0">
                                  <p:stCondLst>
                                    <p:cond delay="0"/>
                                  </p:stCondLst>
                                  <p:childTnLst>
                                    <p:set>
                                      <p:cBhvr>
                                        <p:cTn dur="1" fill="hold">
                                          <p:stCondLst>
                                            <p:cond delay="0"/>
                                          </p:stCondLst>
                                        </p:cTn>
                                        <p:tgtEl>
                                          <p:spTgt spid="1074"/>
                                        </p:tgtEl>
                                        <p:attrNameLst>
                                          <p:attrName>style.visibility</p:attrName>
                                        </p:attrNameLst>
                                      </p:cBhvr>
                                      <p:to>
                                        <p:strVal val="visible"/>
                                      </p:to>
                                    </p:set>
                                    <p:animEffect filter="fade" transition="in">
                                      <p:cBhvr>
                                        <p:cTn dur="1000"/>
                                        <p:tgtEl>
                                          <p:spTgt spid="1074"/>
                                        </p:tgtEl>
                                      </p:cBhvr>
                                    </p:animEffect>
                                  </p:childTnLst>
                                </p:cTn>
                              </p:par>
                              <p:par>
                                <p:cTn fill="hold" nodeType="withEffect" presetClass="entr" presetID="10" presetSubtype="0">
                                  <p:stCondLst>
                                    <p:cond delay="0"/>
                                  </p:stCondLst>
                                  <p:childTnLst>
                                    <p:set>
                                      <p:cBhvr>
                                        <p:cTn dur="1" fill="hold">
                                          <p:stCondLst>
                                            <p:cond delay="0"/>
                                          </p:stCondLst>
                                        </p:cTn>
                                        <p:tgtEl>
                                          <p:spTgt spid="1075"/>
                                        </p:tgtEl>
                                        <p:attrNameLst>
                                          <p:attrName>style.visibility</p:attrName>
                                        </p:attrNameLst>
                                      </p:cBhvr>
                                      <p:to>
                                        <p:strVal val="visible"/>
                                      </p:to>
                                    </p:set>
                                    <p:animEffect filter="fade" transition="in">
                                      <p:cBhvr>
                                        <p:cTn dur="1000"/>
                                        <p:tgtEl>
                                          <p:spTgt spid="1075"/>
                                        </p:tgtEl>
                                      </p:cBhvr>
                                    </p:animEffect>
                                  </p:childTnLst>
                                </p:cTn>
                              </p:par>
                              <p:par>
                                <p:cTn fill="hold" nodeType="withEffect" presetClass="entr" presetID="10" presetSubtype="0">
                                  <p:stCondLst>
                                    <p:cond delay="0"/>
                                  </p:stCondLst>
                                  <p:childTnLst>
                                    <p:set>
                                      <p:cBhvr>
                                        <p:cTn dur="1" fill="hold">
                                          <p:stCondLst>
                                            <p:cond delay="0"/>
                                          </p:stCondLst>
                                        </p:cTn>
                                        <p:tgtEl>
                                          <p:spTgt spid="1079"/>
                                        </p:tgtEl>
                                        <p:attrNameLst>
                                          <p:attrName>style.visibility</p:attrName>
                                        </p:attrNameLst>
                                      </p:cBhvr>
                                      <p:to>
                                        <p:strVal val="visible"/>
                                      </p:to>
                                    </p:set>
                                    <p:animEffect filter="fade" transition="in">
                                      <p:cBhvr>
                                        <p:cTn dur="1000"/>
                                        <p:tgtEl>
                                          <p:spTgt spid="1079"/>
                                        </p:tgtEl>
                                      </p:cBhvr>
                                    </p:animEffect>
                                  </p:childTnLst>
                                </p:cTn>
                              </p:par>
                              <p:par>
                                <p:cTn fill="hold" nodeType="withEffect" presetClass="entr" presetID="10" presetSubtype="0">
                                  <p:stCondLst>
                                    <p:cond delay="0"/>
                                  </p:stCondLst>
                                  <p:childTnLst>
                                    <p:set>
                                      <p:cBhvr>
                                        <p:cTn dur="1" fill="hold">
                                          <p:stCondLst>
                                            <p:cond delay="0"/>
                                          </p:stCondLst>
                                        </p:cTn>
                                        <p:tgtEl>
                                          <p:spTgt spid="1080"/>
                                        </p:tgtEl>
                                        <p:attrNameLst>
                                          <p:attrName>style.visibility</p:attrName>
                                        </p:attrNameLst>
                                      </p:cBhvr>
                                      <p:to>
                                        <p:strVal val="visible"/>
                                      </p:to>
                                    </p:set>
                                    <p:animEffect filter="fade" transition="in">
                                      <p:cBhvr>
                                        <p:cTn dur="1000"/>
                                        <p:tgtEl>
                                          <p:spTgt spid="10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6"/>
                                        </p:tgtEl>
                                        <p:attrNameLst>
                                          <p:attrName>style.visibility</p:attrName>
                                        </p:attrNameLst>
                                      </p:cBhvr>
                                      <p:to>
                                        <p:strVal val="visible"/>
                                      </p:to>
                                    </p:set>
                                    <p:animEffect filter="fade" transition="in">
                                      <p:cBhvr>
                                        <p:cTn dur="1000"/>
                                        <p:tgtEl>
                                          <p:spTgt spid="10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7"/>
                                        </p:tgtEl>
                                        <p:attrNameLst>
                                          <p:attrName>style.visibility</p:attrName>
                                        </p:attrNameLst>
                                      </p:cBhvr>
                                      <p:to>
                                        <p:strVal val="visible"/>
                                      </p:to>
                                    </p:set>
                                    <p:animEffect filter="fade" transition="in">
                                      <p:cBhvr>
                                        <p:cTn dur="1000"/>
                                        <p:tgtEl>
                                          <p:spTgt spid="10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8"/>
                                        </p:tgtEl>
                                        <p:attrNameLst>
                                          <p:attrName>style.visibility</p:attrName>
                                        </p:attrNameLst>
                                      </p:cBhvr>
                                      <p:to>
                                        <p:strVal val="visible"/>
                                      </p:to>
                                    </p:set>
                                    <p:animEffect filter="fade" transition="in">
                                      <p:cBhvr>
                                        <p:cTn dur="1000"/>
                                        <p:tgtEl>
                                          <p:spTgt spid="10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0"/>
          <p:cNvPicPr preferRelativeResize="0"/>
          <p:nvPr/>
        </p:nvPicPr>
        <p:blipFill rotWithShape="1">
          <a:blip r:embed="rId3">
            <a:alphaModFix/>
          </a:blip>
          <a:srcRect b="5576" l="20463" r="21780" t="20856"/>
          <a:stretch/>
        </p:blipFill>
        <p:spPr>
          <a:xfrm>
            <a:off x="980612" y="0"/>
            <a:ext cx="7182773" cy="51435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92"/>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Show me x</a:t>
            </a:r>
            <a:r>
              <a:rPr baseline="30000" lang="en-GB"/>
              <a:t>2</a:t>
            </a:r>
            <a:r>
              <a:rPr lang="en-GB"/>
              <a:t> - 2x - 2</a:t>
            </a:r>
            <a:endParaRPr/>
          </a:p>
        </p:txBody>
      </p:sp>
      <p:sp>
        <p:nvSpPr>
          <p:cNvPr id="1086" name="Google Shape;1086;p92"/>
          <p:cNvSpPr/>
          <p:nvPr/>
        </p:nvSpPr>
        <p:spPr>
          <a:xfrm>
            <a:off x="889772" y="2600376"/>
            <a:ext cx="1180800" cy="11808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92"/>
          <p:cNvSpPr/>
          <p:nvPr/>
        </p:nvSpPr>
        <p:spPr>
          <a:xfrm rot="5400000">
            <a:off x="1697333" y="3043186"/>
            <a:ext cx="11808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92"/>
          <p:cNvSpPr/>
          <p:nvPr/>
        </p:nvSpPr>
        <p:spPr>
          <a:xfrm>
            <a:off x="2140128" y="3867154"/>
            <a:ext cx="295200" cy="2952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92"/>
          <p:cNvSpPr/>
          <p:nvPr/>
        </p:nvSpPr>
        <p:spPr>
          <a:xfrm>
            <a:off x="889784" y="3867162"/>
            <a:ext cx="11808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92"/>
          <p:cNvSpPr/>
          <p:nvPr/>
        </p:nvSpPr>
        <p:spPr>
          <a:xfrm>
            <a:off x="3913672" y="480801"/>
            <a:ext cx="1180800" cy="1180800"/>
          </a:xfrm>
          <a:prstGeom prst="rect">
            <a:avLst/>
          </a:prstGeom>
          <a:solidFill>
            <a:srgbClr val="1155C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92"/>
          <p:cNvSpPr/>
          <p:nvPr/>
        </p:nvSpPr>
        <p:spPr>
          <a:xfrm rot="5400000">
            <a:off x="4779783" y="923611"/>
            <a:ext cx="11808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92"/>
          <p:cNvSpPr/>
          <p:nvPr/>
        </p:nvSpPr>
        <p:spPr>
          <a:xfrm>
            <a:off x="6069178" y="923604"/>
            <a:ext cx="2952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92"/>
          <p:cNvSpPr/>
          <p:nvPr/>
        </p:nvSpPr>
        <p:spPr>
          <a:xfrm rot="-5400000">
            <a:off x="5203084" y="923612"/>
            <a:ext cx="11808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92"/>
          <p:cNvSpPr/>
          <p:nvPr/>
        </p:nvSpPr>
        <p:spPr>
          <a:xfrm>
            <a:off x="6069178" y="480804"/>
            <a:ext cx="295200" cy="295200"/>
          </a:xfrm>
          <a:prstGeom prst="rect">
            <a:avLst/>
          </a:prstGeom>
          <a:solidFill>
            <a:srgbClr val="FF00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92"/>
          <p:cNvSpPr txBox="1"/>
          <p:nvPr/>
        </p:nvSpPr>
        <p:spPr>
          <a:xfrm>
            <a:off x="3518525" y="2484450"/>
            <a:ext cx="531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Lato"/>
                <a:ea typeface="Lato"/>
                <a:cs typeface="Lato"/>
                <a:sym typeface="Lato"/>
              </a:rPr>
              <a:t>We can, but we have +1 when it should be -2</a:t>
            </a:r>
            <a:endParaRPr sz="2100">
              <a:latin typeface="Lato"/>
              <a:ea typeface="Lato"/>
              <a:cs typeface="Lato"/>
              <a:sym typeface="Lato"/>
            </a:endParaRPr>
          </a:p>
        </p:txBody>
      </p:sp>
      <p:sp>
        <p:nvSpPr>
          <p:cNvPr id="1096" name="Google Shape;1096;p92"/>
          <p:cNvSpPr txBox="1"/>
          <p:nvPr/>
        </p:nvSpPr>
        <p:spPr>
          <a:xfrm>
            <a:off x="3518525" y="3112025"/>
            <a:ext cx="531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Lato"/>
                <a:ea typeface="Lato"/>
                <a:cs typeface="Lato"/>
                <a:sym typeface="Lato"/>
              </a:rPr>
              <a:t>So what does this diagram represent?</a:t>
            </a:r>
            <a:endParaRPr sz="2100">
              <a:latin typeface="Lato"/>
              <a:ea typeface="Lato"/>
              <a:cs typeface="Lato"/>
              <a:sym typeface="Lato"/>
            </a:endParaRPr>
          </a:p>
        </p:txBody>
      </p:sp>
      <p:sp>
        <p:nvSpPr>
          <p:cNvPr id="1097" name="Google Shape;1097;p92"/>
          <p:cNvSpPr txBox="1"/>
          <p:nvPr/>
        </p:nvSpPr>
        <p:spPr>
          <a:xfrm>
            <a:off x="3518525" y="3796875"/>
            <a:ext cx="531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latin typeface="Lato"/>
                <a:ea typeface="Lato"/>
                <a:cs typeface="Lato"/>
                <a:sym typeface="Lato"/>
              </a:rPr>
              <a:t>x</a:t>
            </a:r>
            <a:r>
              <a:rPr baseline="30000" lang="en-GB" sz="2100">
                <a:latin typeface="Lato"/>
                <a:ea typeface="Lato"/>
                <a:cs typeface="Lato"/>
                <a:sym typeface="Lato"/>
              </a:rPr>
              <a:t>2</a:t>
            </a:r>
            <a:r>
              <a:rPr lang="en-GB" sz="2100">
                <a:latin typeface="Lato"/>
                <a:ea typeface="Lato"/>
                <a:cs typeface="Lato"/>
                <a:sym typeface="Lato"/>
              </a:rPr>
              <a:t> - 2x - 2 = (x - 1)</a:t>
            </a:r>
            <a:r>
              <a:rPr baseline="30000" lang="en-GB" sz="2100">
                <a:latin typeface="Lato"/>
                <a:ea typeface="Lato"/>
                <a:cs typeface="Lato"/>
                <a:sym typeface="Lato"/>
              </a:rPr>
              <a:t>2</a:t>
            </a:r>
            <a:r>
              <a:rPr lang="en-GB" sz="2100">
                <a:latin typeface="Lato"/>
                <a:ea typeface="Lato"/>
                <a:cs typeface="Lato"/>
                <a:sym typeface="Lato"/>
              </a:rPr>
              <a:t> - 3</a:t>
            </a:r>
            <a:endParaRPr sz="21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0"/>
                                        </p:tgtEl>
                                        <p:attrNameLst>
                                          <p:attrName>style.visibility</p:attrName>
                                        </p:attrNameLst>
                                      </p:cBhvr>
                                      <p:to>
                                        <p:strVal val="visible"/>
                                      </p:to>
                                    </p:set>
                                    <p:animEffect filter="fade" transition="in">
                                      <p:cBhvr>
                                        <p:cTn dur="1000"/>
                                        <p:tgtEl>
                                          <p:spTgt spid="1090"/>
                                        </p:tgtEl>
                                      </p:cBhvr>
                                    </p:animEffect>
                                  </p:childTnLst>
                                </p:cTn>
                              </p:par>
                              <p:par>
                                <p:cTn fill="hold" nodeType="withEffect" presetClass="entr" presetID="10" presetSubtype="0">
                                  <p:stCondLst>
                                    <p:cond delay="0"/>
                                  </p:stCondLst>
                                  <p:childTnLst>
                                    <p:set>
                                      <p:cBhvr>
                                        <p:cTn dur="1" fill="hold">
                                          <p:stCondLst>
                                            <p:cond delay="0"/>
                                          </p:stCondLst>
                                        </p:cTn>
                                        <p:tgtEl>
                                          <p:spTgt spid="1091"/>
                                        </p:tgtEl>
                                        <p:attrNameLst>
                                          <p:attrName>style.visibility</p:attrName>
                                        </p:attrNameLst>
                                      </p:cBhvr>
                                      <p:to>
                                        <p:strVal val="visible"/>
                                      </p:to>
                                    </p:set>
                                    <p:animEffect filter="fade" transition="in">
                                      <p:cBhvr>
                                        <p:cTn dur="1000"/>
                                        <p:tgtEl>
                                          <p:spTgt spid="1091"/>
                                        </p:tgtEl>
                                      </p:cBhvr>
                                    </p:animEffect>
                                  </p:childTnLst>
                                </p:cTn>
                              </p:par>
                              <p:par>
                                <p:cTn fill="hold" nodeType="withEffect" presetClass="entr" presetID="10" presetSubtype="0">
                                  <p:stCondLst>
                                    <p:cond delay="0"/>
                                  </p:stCondLst>
                                  <p:childTnLst>
                                    <p:set>
                                      <p:cBhvr>
                                        <p:cTn dur="1" fill="hold">
                                          <p:stCondLst>
                                            <p:cond delay="0"/>
                                          </p:stCondLst>
                                        </p:cTn>
                                        <p:tgtEl>
                                          <p:spTgt spid="1093"/>
                                        </p:tgtEl>
                                        <p:attrNameLst>
                                          <p:attrName>style.visibility</p:attrName>
                                        </p:attrNameLst>
                                      </p:cBhvr>
                                      <p:to>
                                        <p:strVal val="visible"/>
                                      </p:to>
                                    </p:set>
                                    <p:animEffect filter="fade" transition="in">
                                      <p:cBhvr>
                                        <p:cTn dur="1000"/>
                                        <p:tgtEl>
                                          <p:spTgt spid="1093"/>
                                        </p:tgtEl>
                                      </p:cBhvr>
                                    </p:animEffect>
                                  </p:childTnLst>
                                </p:cTn>
                              </p:par>
                              <p:par>
                                <p:cTn fill="hold" nodeType="withEffect" presetClass="entr" presetID="10" presetSubtype="0">
                                  <p:stCondLst>
                                    <p:cond delay="0"/>
                                  </p:stCondLst>
                                  <p:childTnLst>
                                    <p:set>
                                      <p:cBhvr>
                                        <p:cTn dur="1" fill="hold">
                                          <p:stCondLst>
                                            <p:cond delay="0"/>
                                          </p:stCondLst>
                                        </p:cTn>
                                        <p:tgtEl>
                                          <p:spTgt spid="1094"/>
                                        </p:tgtEl>
                                        <p:attrNameLst>
                                          <p:attrName>style.visibility</p:attrName>
                                        </p:attrNameLst>
                                      </p:cBhvr>
                                      <p:to>
                                        <p:strVal val="visible"/>
                                      </p:to>
                                    </p:set>
                                    <p:animEffect filter="fade" transition="in">
                                      <p:cBhvr>
                                        <p:cTn dur="1000"/>
                                        <p:tgtEl>
                                          <p:spTgt spid="1094"/>
                                        </p:tgtEl>
                                      </p:cBhvr>
                                    </p:animEffect>
                                  </p:childTnLst>
                                </p:cTn>
                              </p:par>
                              <p:par>
                                <p:cTn fill="hold" nodeType="withEffect" presetClass="entr" presetID="10" presetSubtype="0">
                                  <p:stCondLst>
                                    <p:cond delay="0"/>
                                  </p:stCondLst>
                                  <p:childTnLst>
                                    <p:set>
                                      <p:cBhvr>
                                        <p:cTn dur="1" fill="hold">
                                          <p:stCondLst>
                                            <p:cond delay="0"/>
                                          </p:stCondLst>
                                        </p:cTn>
                                        <p:tgtEl>
                                          <p:spTgt spid="1092"/>
                                        </p:tgtEl>
                                        <p:attrNameLst>
                                          <p:attrName>style.visibility</p:attrName>
                                        </p:attrNameLst>
                                      </p:cBhvr>
                                      <p:to>
                                        <p:strVal val="visible"/>
                                      </p:to>
                                    </p:set>
                                    <p:animEffect filter="fade" transition="in">
                                      <p:cBhvr>
                                        <p:cTn dur="1000"/>
                                        <p:tgtEl>
                                          <p:spTgt spid="10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6"/>
                                        </p:tgtEl>
                                        <p:attrNameLst>
                                          <p:attrName>style.visibility</p:attrName>
                                        </p:attrNameLst>
                                      </p:cBhvr>
                                      <p:to>
                                        <p:strVal val="visible"/>
                                      </p:to>
                                    </p:set>
                                    <p:animEffect filter="fade" transition="in">
                                      <p:cBhvr>
                                        <p:cTn dur="1000"/>
                                        <p:tgtEl>
                                          <p:spTgt spid="1086"/>
                                        </p:tgtEl>
                                      </p:cBhvr>
                                    </p:animEffect>
                                  </p:childTnLst>
                                </p:cTn>
                              </p:par>
                              <p:par>
                                <p:cTn fill="hold" nodeType="withEffect" presetClass="entr" presetID="10" presetSubtype="0">
                                  <p:stCondLst>
                                    <p:cond delay="0"/>
                                  </p:stCondLst>
                                  <p:childTnLst>
                                    <p:set>
                                      <p:cBhvr>
                                        <p:cTn dur="1" fill="hold">
                                          <p:stCondLst>
                                            <p:cond delay="0"/>
                                          </p:stCondLst>
                                        </p:cTn>
                                        <p:tgtEl>
                                          <p:spTgt spid="1087"/>
                                        </p:tgtEl>
                                        <p:attrNameLst>
                                          <p:attrName>style.visibility</p:attrName>
                                        </p:attrNameLst>
                                      </p:cBhvr>
                                      <p:to>
                                        <p:strVal val="visible"/>
                                      </p:to>
                                    </p:set>
                                    <p:animEffect filter="fade" transition="in">
                                      <p:cBhvr>
                                        <p:cTn dur="1000"/>
                                        <p:tgtEl>
                                          <p:spTgt spid="1087"/>
                                        </p:tgtEl>
                                      </p:cBhvr>
                                    </p:animEffect>
                                  </p:childTnLst>
                                </p:cTn>
                              </p:par>
                              <p:par>
                                <p:cTn fill="hold" nodeType="withEffect" presetClass="entr" presetID="10" presetSubtype="0">
                                  <p:stCondLst>
                                    <p:cond delay="0"/>
                                  </p:stCondLst>
                                  <p:childTnLst>
                                    <p:set>
                                      <p:cBhvr>
                                        <p:cTn dur="1" fill="hold">
                                          <p:stCondLst>
                                            <p:cond delay="0"/>
                                          </p:stCondLst>
                                        </p:cTn>
                                        <p:tgtEl>
                                          <p:spTgt spid="1089"/>
                                        </p:tgtEl>
                                        <p:attrNameLst>
                                          <p:attrName>style.visibility</p:attrName>
                                        </p:attrNameLst>
                                      </p:cBhvr>
                                      <p:to>
                                        <p:strVal val="visible"/>
                                      </p:to>
                                    </p:set>
                                    <p:animEffect filter="fade" transition="in">
                                      <p:cBhvr>
                                        <p:cTn dur="1000"/>
                                        <p:tgtEl>
                                          <p:spTgt spid="1089"/>
                                        </p:tgtEl>
                                      </p:cBhvr>
                                    </p:animEffect>
                                  </p:childTnLst>
                                </p:cTn>
                              </p:par>
                              <p:par>
                                <p:cTn fill="hold" nodeType="withEffect" presetClass="entr" presetID="10" presetSubtype="0">
                                  <p:stCondLst>
                                    <p:cond delay="0"/>
                                  </p:stCondLst>
                                  <p:childTnLst>
                                    <p:set>
                                      <p:cBhvr>
                                        <p:cTn dur="1" fill="hold">
                                          <p:stCondLst>
                                            <p:cond delay="0"/>
                                          </p:stCondLst>
                                        </p:cTn>
                                        <p:tgtEl>
                                          <p:spTgt spid="1088"/>
                                        </p:tgtEl>
                                        <p:attrNameLst>
                                          <p:attrName>style.visibility</p:attrName>
                                        </p:attrNameLst>
                                      </p:cBhvr>
                                      <p:to>
                                        <p:strVal val="visible"/>
                                      </p:to>
                                    </p:set>
                                    <p:animEffect filter="fade" transition="in">
                                      <p:cBhvr>
                                        <p:cTn dur="1000"/>
                                        <p:tgtEl>
                                          <p:spTgt spid="10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9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03" name="Google Shape;1103;p9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1"/>
          <p:cNvPicPr preferRelativeResize="0"/>
          <p:nvPr/>
        </p:nvPicPr>
        <p:blipFill rotWithShape="1">
          <a:blip r:embed="rId3">
            <a:alphaModFix/>
          </a:blip>
          <a:srcRect b="18866" l="26659" r="28155" t="39001"/>
          <a:stretch/>
        </p:blipFill>
        <p:spPr>
          <a:xfrm>
            <a:off x="922387" y="658625"/>
            <a:ext cx="7299224" cy="38262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