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Anton" charset="1" panose="00000500000000000000"/>
      <p:regular r:id="rId17"/>
    </p:embeddedFont>
    <p:embeddedFont>
      <p:font typeface="Sloop Script Pro" charset="1" panose="00000000000000090000"/>
      <p:regular r:id="rId18"/>
    </p:embeddedFont>
    <p:embeddedFont>
      <p:font typeface="Inter Bold" charset="1" panose="020B0802030000000004"/>
      <p:regular r:id="rId19"/>
    </p:embeddedFont>
    <p:embeddedFont>
      <p:font typeface="Inter" charset="1" panose="020B0502030000000004"/>
      <p:regular r:id="rId20"/>
    </p:embeddedFont>
    <p:embeddedFont>
      <p:font typeface="Poppins Bold" charset="1" panose="00000800000000000000"/>
      <p:regular r:id="rId21"/>
    </p:embeddedFont>
    <p:embeddedFont>
      <p:font typeface="Comic Sans Bold" charset="1" panose="03000902030302020204"/>
      <p:regular r:id="rId22"/>
    </p:embeddedFont>
    <p:embeddedFont>
      <p:font typeface="Poppins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54.png" Type="http://schemas.openxmlformats.org/officeDocument/2006/relationships/image"/><Relationship Id="rId14" Target="../media/image55.svg" Type="http://schemas.openxmlformats.org/officeDocument/2006/relationships/image"/><Relationship Id="rId15" Target="../media/image56.png" Type="http://schemas.openxmlformats.org/officeDocument/2006/relationships/image"/><Relationship Id="rId16" Target="../media/image57.pn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48.png" Type="http://schemas.openxmlformats.org/officeDocument/2006/relationships/image"/><Relationship Id="rId8" Target="../media/image49.sv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2" Target="../media/image10.jpe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27.pn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38.jpe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svg" Type="http://schemas.openxmlformats.org/officeDocument/2006/relationships/image"/><Relationship Id="rId11" Target="../media/image47.png" Type="http://schemas.openxmlformats.org/officeDocument/2006/relationships/image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Relationship Id="rId9" Target="../media/image4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4" t="-66979" r="-21274" b="-14215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788096"/>
            <a:ext cx="18288000" cy="3314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563"/>
              </a:lnSpc>
              <a:spcBef>
                <a:spcPct val="0"/>
              </a:spcBef>
            </a:pPr>
            <a:r>
              <a:rPr lang="en-US" sz="23239" spc="232">
                <a:solidFill>
                  <a:srgbClr val="D2BE94"/>
                </a:solidFill>
                <a:latin typeface="Anton"/>
                <a:ea typeface="Anton"/>
                <a:cs typeface="Anton"/>
                <a:sym typeface="Anton"/>
              </a:rPr>
              <a:t>ARCHITECTURE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743376" y="4389752"/>
            <a:ext cx="6801248" cy="5897248"/>
          </a:xfrm>
          <a:custGeom>
            <a:avLst/>
            <a:gdLst/>
            <a:ahLst/>
            <a:cxnLst/>
            <a:rect r="r" b="b" t="t" l="l"/>
            <a:pathLst>
              <a:path h="5897248" w="6801248">
                <a:moveTo>
                  <a:pt x="0" y="0"/>
                </a:moveTo>
                <a:lnTo>
                  <a:pt x="6801248" y="0"/>
                </a:lnTo>
                <a:lnTo>
                  <a:pt x="6801248" y="5897248"/>
                </a:lnTo>
                <a:lnTo>
                  <a:pt x="0" y="5897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65713" y="2788096"/>
            <a:ext cx="10366123" cy="331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563"/>
              </a:lnSpc>
              <a:spcBef>
                <a:spcPct val="0"/>
              </a:spcBef>
            </a:pPr>
            <a:r>
              <a:rPr lang="en-US" sz="23239" spc="232">
                <a:solidFill>
                  <a:srgbClr val="553E28"/>
                </a:solidFill>
                <a:latin typeface="Anton"/>
                <a:ea typeface="Anton"/>
                <a:cs typeface="Anton"/>
                <a:sym typeface="Anton"/>
              </a:rPr>
              <a:t>HITECT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053401" y="1633923"/>
            <a:ext cx="12181197" cy="2332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805"/>
              </a:lnSpc>
            </a:pPr>
            <a:r>
              <a:rPr lang="en-US" sz="16640">
                <a:solidFill>
                  <a:srgbClr val="FCFCFC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Ancient European</a:t>
            </a:r>
          </a:p>
        </p:txBody>
      </p:sp>
      <p:grpSp>
        <p:nvGrpSpPr>
          <p:cNvPr name="Group 7" id="7"/>
          <p:cNvGrpSpPr/>
          <p:nvPr/>
        </p:nvGrpSpPr>
        <p:grpSpPr>
          <a:xfrm rot="728023">
            <a:off x="13074031" y="4122822"/>
            <a:ext cx="3205452" cy="651251"/>
            <a:chOff x="0" y="0"/>
            <a:chExt cx="1456349" cy="29588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56349" cy="295886"/>
            </a:xfrm>
            <a:custGeom>
              <a:avLst/>
              <a:gdLst/>
              <a:ahLst/>
              <a:cxnLst/>
              <a:rect r="r" b="b" t="t" l="l"/>
              <a:pathLst>
                <a:path h="295886" w="1456349">
                  <a:moveTo>
                    <a:pt x="147943" y="0"/>
                  </a:moveTo>
                  <a:lnTo>
                    <a:pt x="1308406" y="0"/>
                  </a:lnTo>
                  <a:cubicBezTo>
                    <a:pt x="1390113" y="0"/>
                    <a:pt x="1456349" y="66236"/>
                    <a:pt x="1456349" y="147943"/>
                  </a:cubicBezTo>
                  <a:lnTo>
                    <a:pt x="1456349" y="147943"/>
                  </a:lnTo>
                  <a:cubicBezTo>
                    <a:pt x="1456349" y="229650"/>
                    <a:pt x="1390113" y="295886"/>
                    <a:pt x="1308406" y="295886"/>
                  </a:cubicBezTo>
                  <a:lnTo>
                    <a:pt x="147943" y="295886"/>
                  </a:lnTo>
                  <a:cubicBezTo>
                    <a:pt x="66236" y="295886"/>
                    <a:pt x="0" y="229650"/>
                    <a:pt x="0" y="147943"/>
                  </a:cubicBezTo>
                  <a:lnTo>
                    <a:pt x="0" y="147943"/>
                  </a:lnTo>
                  <a:cubicBezTo>
                    <a:pt x="0" y="66236"/>
                    <a:pt x="66236" y="0"/>
                    <a:pt x="147943" y="0"/>
                  </a:cubicBezTo>
                  <a:close/>
                </a:path>
              </a:pathLst>
            </a:custGeom>
            <a:solidFill>
              <a:srgbClr val="FCFCFC"/>
            </a:solidFill>
            <a:ln w="66675" cap="rnd">
              <a:solidFill>
                <a:srgbClr val="DFB67B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456349" cy="3435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3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12" id="12"/>
          <p:cNvGrpSpPr/>
          <p:nvPr/>
        </p:nvGrpSpPr>
        <p:grpSpPr>
          <a:xfrm rot="0">
            <a:off x="1373459" y="6298779"/>
            <a:ext cx="1011665" cy="1011665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931" t="0" r="-24931" b="0"/>
              </a:stretch>
            </a:blipFill>
            <a:ln w="19050" cap="sq">
              <a:solidFill>
                <a:srgbClr val="ECC18D"/>
              </a:solidFill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2129656" y="6298779"/>
            <a:ext cx="1011665" cy="101166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25046" r="0" b="-25046"/>
              </a:stretch>
            </a:blipFill>
            <a:ln w="19050" cap="sq">
              <a:solidFill>
                <a:srgbClr val="ECC18D"/>
              </a:solidFill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2844926" y="6298779"/>
            <a:ext cx="1011665" cy="1011665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12500" r="0" b="-12500"/>
              </a:stretch>
            </a:blipFill>
            <a:ln w="19050" cap="sq">
              <a:solidFill>
                <a:srgbClr val="ECC18D"/>
              </a:solidFill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3530068" y="6298779"/>
            <a:ext cx="1039597" cy="103959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BE94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728023">
            <a:off x="13132024" y="4243977"/>
            <a:ext cx="3170193" cy="378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b="true" sz="2400">
                <a:solidFill>
                  <a:srgbClr val="4B3722"/>
                </a:solidFill>
                <a:latin typeface="Inter Bold"/>
                <a:ea typeface="Inter Bold"/>
                <a:cs typeface="Inter Bold"/>
                <a:sym typeface="Inter Bold"/>
              </a:rPr>
              <a:t>PRESENTATION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BEBEBE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BEBEBE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BEBEBE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73459" y="7599299"/>
            <a:ext cx="3444269" cy="787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89"/>
              </a:lnSpc>
            </a:pPr>
            <a:r>
              <a:rPr lang="en-US" sz="2491" spc="28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Visi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 European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Buildings with Us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709702" y="6440573"/>
            <a:ext cx="4549598" cy="117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89"/>
              </a:lnSpc>
            </a:pPr>
            <a:r>
              <a:rPr lang="en-US" sz="2491" spc="289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introduces ancien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 European 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arch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tec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2491" spc="289" strike="noStrike" u="non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342683" y="6290895"/>
            <a:ext cx="1414366" cy="913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b="true" sz="5299">
                <a:solidFill>
                  <a:srgbClr val="4B3722"/>
                </a:solidFill>
                <a:latin typeface="Inter Bold"/>
                <a:ea typeface="Inter Bold"/>
                <a:cs typeface="Inter Bold"/>
                <a:sym typeface="Inter Bold"/>
              </a:rPr>
              <a:t>+</a:t>
            </a:r>
          </a:p>
        </p:txBody>
      </p:sp>
      <p:sp>
        <p:nvSpPr>
          <p:cNvPr name="AutoShape 29" id="29"/>
          <p:cNvSpPr/>
          <p:nvPr/>
        </p:nvSpPr>
        <p:spPr>
          <a:xfrm>
            <a:off x="1028700" y="9263062"/>
            <a:ext cx="4714676" cy="0"/>
          </a:xfrm>
          <a:prstGeom prst="line">
            <a:avLst/>
          </a:prstGeom>
          <a:ln cap="flat" w="9525">
            <a:solidFill>
              <a:srgbClr val="D2BE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 flipV="true">
            <a:off x="12544624" y="9263062"/>
            <a:ext cx="4714676" cy="0"/>
          </a:xfrm>
          <a:prstGeom prst="line">
            <a:avLst/>
          </a:prstGeom>
          <a:ln cap="flat" w="9525">
            <a:solidFill>
              <a:srgbClr val="D2BE9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1" id="31"/>
          <p:cNvGrpSpPr/>
          <p:nvPr/>
        </p:nvGrpSpPr>
        <p:grpSpPr>
          <a:xfrm rot="0">
            <a:off x="12709702" y="7970774"/>
            <a:ext cx="4064807" cy="703478"/>
            <a:chOff x="0" y="0"/>
            <a:chExt cx="2348244" cy="4064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348244" cy="406400"/>
            </a:xfrm>
            <a:custGeom>
              <a:avLst/>
              <a:gdLst/>
              <a:ahLst/>
              <a:cxnLst/>
              <a:rect r="r" b="b" t="t" l="l"/>
              <a:pathLst>
                <a:path h="406400" w="2348244">
                  <a:moveTo>
                    <a:pt x="2145044" y="0"/>
                  </a:moveTo>
                  <a:cubicBezTo>
                    <a:pt x="2257268" y="0"/>
                    <a:pt x="2348244" y="90976"/>
                    <a:pt x="2348244" y="203200"/>
                  </a:cubicBezTo>
                  <a:cubicBezTo>
                    <a:pt x="2348244" y="315424"/>
                    <a:pt x="2257268" y="406400"/>
                    <a:pt x="214504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FB67B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47625"/>
              <a:ext cx="2348244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2709702" y="8074383"/>
            <a:ext cx="4064807" cy="42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 spc="2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START 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1310170">
            <a:off x="869650" y="6073151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88608">
            <a:off x="-2140218" y="361466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7" id="7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992054" y="5144769"/>
            <a:ext cx="786741" cy="786741"/>
          </a:xfrm>
          <a:custGeom>
            <a:avLst/>
            <a:gdLst/>
            <a:ahLst/>
            <a:cxnLst/>
            <a:rect r="r" b="b" t="t" l="l"/>
            <a:pathLst>
              <a:path h="786741" w="786741">
                <a:moveTo>
                  <a:pt x="0" y="0"/>
                </a:moveTo>
                <a:lnTo>
                  <a:pt x="786741" y="0"/>
                </a:lnTo>
                <a:lnTo>
                  <a:pt x="786741" y="786740"/>
                </a:lnTo>
                <a:lnTo>
                  <a:pt x="0" y="786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992054" y="7613600"/>
            <a:ext cx="786741" cy="786741"/>
          </a:xfrm>
          <a:custGeom>
            <a:avLst/>
            <a:gdLst/>
            <a:ahLst/>
            <a:cxnLst/>
            <a:rect r="r" b="b" t="t" l="l"/>
            <a:pathLst>
              <a:path h="786741" w="786741">
                <a:moveTo>
                  <a:pt x="0" y="0"/>
                </a:moveTo>
                <a:lnTo>
                  <a:pt x="786741" y="0"/>
                </a:lnTo>
                <a:lnTo>
                  <a:pt x="786741" y="786740"/>
                </a:lnTo>
                <a:lnTo>
                  <a:pt x="0" y="7867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992054" y="6379184"/>
            <a:ext cx="786741" cy="786741"/>
          </a:xfrm>
          <a:custGeom>
            <a:avLst/>
            <a:gdLst/>
            <a:ahLst/>
            <a:cxnLst/>
            <a:rect r="r" b="b" t="t" l="l"/>
            <a:pathLst>
              <a:path h="786741" w="786741">
                <a:moveTo>
                  <a:pt x="0" y="0"/>
                </a:moveTo>
                <a:lnTo>
                  <a:pt x="786741" y="0"/>
                </a:lnTo>
                <a:lnTo>
                  <a:pt x="786741" y="786741"/>
                </a:lnTo>
                <a:lnTo>
                  <a:pt x="0" y="786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6441484" y="6341755"/>
            <a:ext cx="1846516" cy="4114800"/>
          </a:xfrm>
          <a:custGeom>
            <a:avLst/>
            <a:gdLst/>
            <a:ahLst/>
            <a:cxnLst/>
            <a:rect r="r" b="b" t="t" l="l"/>
            <a:pathLst>
              <a:path h="4114800" w="1846516">
                <a:moveTo>
                  <a:pt x="1846516" y="0"/>
                </a:moveTo>
                <a:lnTo>
                  <a:pt x="0" y="0"/>
                </a:lnTo>
                <a:lnTo>
                  <a:pt x="0" y="4114800"/>
                </a:lnTo>
                <a:lnTo>
                  <a:pt x="1846516" y="4114800"/>
                </a:lnTo>
                <a:lnTo>
                  <a:pt x="1846516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8378" y="2423751"/>
            <a:ext cx="8512264" cy="7363109"/>
          </a:xfrm>
          <a:custGeom>
            <a:avLst/>
            <a:gdLst/>
            <a:ahLst/>
            <a:cxnLst/>
            <a:rect r="r" b="b" t="t" l="l"/>
            <a:pathLst>
              <a:path h="7363109" w="8512264">
                <a:moveTo>
                  <a:pt x="0" y="0"/>
                </a:moveTo>
                <a:lnTo>
                  <a:pt x="8512265" y="0"/>
                </a:lnTo>
                <a:lnTo>
                  <a:pt x="8512265" y="7363109"/>
                </a:lnTo>
                <a:lnTo>
                  <a:pt x="0" y="73631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131254" y="5181600"/>
            <a:ext cx="3967832" cy="32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422A2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Website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31254" y="5604570"/>
            <a:ext cx="3732719" cy="325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-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www.reallygreatsite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131254" y="7652885"/>
            <a:ext cx="3360409" cy="32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422A2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Location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31254" y="8073401"/>
            <a:ext cx="4194361" cy="325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-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123 Anywhere St., Any City, ST 12345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131254" y="6418470"/>
            <a:ext cx="3360409" cy="32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400" b="true">
                <a:solidFill>
                  <a:srgbClr val="422A2A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Email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31254" y="6838986"/>
            <a:ext cx="3732719" cy="325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 spc="-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hello@reallygreatsite.com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992054" y="3674484"/>
            <a:ext cx="5949190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Information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773598" y="2971270"/>
            <a:ext cx="5325489" cy="110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Contact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94" t="-66979" r="-21274" b="-14215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688794" y="2962254"/>
            <a:ext cx="13449248" cy="3314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563"/>
              </a:lnSpc>
              <a:spcBef>
                <a:spcPct val="0"/>
              </a:spcBef>
            </a:pPr>
            <a:r>
              <a:rPr lang="en-US" sz="23239" spc="232">
                <a:solidFill>
                  <a:srgbClr val="D2BE94"/>
                </a:solidFill>
                <a:latin typeface="Anton"/>
                <a:ea typeface="Anton"/>
                <a:cs typeface="Anton"/>
                <a:sym typeface="Anton"/>
              </a:rPr>
              <a:t>THANK YOU.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709151" y="5186865"/>
            <a:ext cx="7397315" cy="3557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71"/>
              </a:lnSpc>
            </a:pPr>
            <a:r>
              <a:rPr lang="en-US" sz="15548">
                <a:solidFill>
                  <a:srgbClr val="FCFCFC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For Your Attention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AutoShape 7" id="7"/>
          <p:cNvSpPr/>
          <p:nvPr/>
        </p:nvSpPr>
        <p:spPr>
          <a:xfrm>
            <a:off x="1028700" y="9263062"/>
            <a:ext cx="4714676" cy="0"/>
          </a:xfrm>
          <a:prstGeom prst="line">
            <a:avLst/>
          </a:prstGeom>
          <a:ln cap="flat" w="9525">
            <a:solidFill>
              <a:srgbClr val="D2BE94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-3475403">
            <a:off x="17063147" y="1433705"/>
            <a:ext cx="3566973" cy="6110447"/>
          </a:xfrm>
          <a:custGeom>
            <a:avLst/>
            <a:gdLst/>
            <a:ahLst/>
            <a:cxnLst/>
            <a:rect r="r" b="b" t="t" l="l"/>
            <a:pathLst>
              <a:path h="6110447" w="3566973">
                <a:moveTo>
                  <a:pt x="0" y="0"/>
                </a:moveTo>
                <a:lnTo>
                  <a:pt x="3566974" y="0"/>
                </a:lnTo>
                <a:lnTo>
                  <a:pt x="3566974" y="6110447"/>
                </a:lnTo>
                <a:lnTo>
                  <a:pt x="0" y="6110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523772" y="8214468"/>
            <a:ext cx="3600380" cy="3734834"/>
          </a:xfrm>
          <a:custGeom>
            <a:avLst/>
            <a:gdLst/>
            <a:ahLst/>
            <a:cxnLst/>
            <a:rect r="r" b="b" t="t" l="l"/>
            <a:pathLst>
              <a:path h="3734834" w="3600380">
                <a:moveTo>
                  <a:pt x="0" y="0"/>
                </a:moveTo>
                <a:lnTo>
                  <a:pt x="3600379" y="0"/>
                </a:lnTo>
                <a:lnTo>
                  <a:pt x="3600379" y="3734833"/>
                </a:lnTo>
                <a:lnTo>
                  <a:pt x="0" y="37348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BEBEBE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BEBEBE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BEBEBE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0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0721847" y="2692155"/>
            <a:ext cx="654050" cy="654050"/>
            <a:chOff x="0" y="0"/>
            <a:chExt cx="172260" cy="1722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2260" cy="172260"/>
            </a:xfrm>
            <a:custGeom>
              <a:avLst/>
              <a:gdLst/>
              <a:ahLst/>
              <a:cxnLst/>
              <a:rect r="r" b="b" t="t" l="l"/>
              <a:pathLst>
                <a:path h="172260" w="172260">
                  <a:moveTo>
                    <a:pt x="86130" y="0"/>
                  </a:moveTo>
                  <a:lnTo>
                    <a:pt x="86130" y="0"/>
                  </a:lnTo>
                  <a:cubicBezTo>
                    <a:pt x="108973" y="0"/>
                    <a:pt x="130881" y="9074"/>
                    <a:pt x="147033" y="25227"/>
                  </a:cubicBezTo>
                  <a:cubicBezTo>
                    <a:pt x="163186" y="41379"/>
                    <a:pt x="172260" y="63287"/>
                    <a:pt x="172260" y="86130"/>
                  </a:cubicBezTo>
                  <a:lnTo>
                    <a:pt x="172260" y="86130"/>
                  </a:lnTo>
                  <a:cubicBezTo>
                    <a:pt x="172260" y="108973"/>
                    <a:pt x="163186" y="130881"/>
                    <a:pt x="147033" y="147033"/>
                  </a:cubicBezTo>
                  <a:cubicBezTo>
                    <a:pt x="130881" y="163186"/>
                    <a:pt x="108973" y="172260"/>
                    <a:pt x="86130" y="172260"/>
                  </a:cubicBezTo>
                  <a:lnTo>
                    <a:pt x="86130" y="172260"/>
                  </a:lnTo>
                  <a:cubicBezTo>
                    <a:pt x="63287" y="172260"/>
                    <a:pt x="41379" y="163186"/>
                    <a:pt x="25227" y="147033"/>
                  </a:cubicBezTo>
                  <a:cubicBezTo>
                    <a:pt x="9074" y="130881"/>
                    <a:pt x="0" y="108973"/>
                    <a:pt x="0" y="86130"/>
                  </a:cubicBezTo>
                  <a:lnTo>
                    <a:pt x="0" y="86130"/>
                  </a:lnTo>
                  <a:cubicBezTo>
                    <a:pt x="0" y="63287"/>
                    <a:pt x="9074" y="41379"/>
                    <a:pt x="25227" y="25227"/>
                  </a:cubicBezTo>
                  <a:cubicBezTo>
                    <a:pt x="41379" y="9074"/>
                    <a:pt x="63287" y="0"/>
                    <a:pt x="86130" y="0"/>
                  </a:cubicBezTo>
                  <a:close/>
                </a:path>
              </a:pathLst>
            </a:custGeom>
            <a:solidFill>
              <a:srgbClr val="372A2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72260" cy="2103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71918" y="5450651"/>
            <a:ext cx="654050" cy="654050"/>
            <a:chOff x="0" y="0"/>
            <a:chExt cx="172260" cy="1722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72260" cy="172260"/>
            </a:xfrm>
            <a:custGeom>
              <a:avLst/>
              <a:gdLst/>
              <a:ahLst/>
              <a:cxnLst/>
              <a:rect r="r" b="b" t="t" l="l"/>
              <a:pathLst>
                <a:path h="172260" w="172260">
                  <a:moveTo>
                    <a:pt x="86130" y="0"/>
                  </a:moveTo>
                  <a:lnTo>
                    <a:pt x="86130" y="0"/>
                  </a:lnTo>
                  <a:cubicBezTo>
                    <a:pt x="108973" y="0"/>
                    <a:pt x="130881" y="9074"/>
                    <a:pt x="147033" y="25227"/>
                  </a:cubicBezTo>
                  <a:cubicBezTo>
                    <a:pt x="163186" y="41379"/>
                    <a:pt x="172260" y="63287"/>
                    <a:pt x="172260" y="86130"/>
                  </a:cubicBezTo>
                  <a:lnTo>
                    <a:pt x="172260" y="86130"/>
                  </a:lnTo>
                  <a:cubicBezTo>
                    <a:pt x="172260" y="108973"/>
                    <a:pt x="163186" y="130881"/>
                    <a:pt x="147033" y="147033"/>
                  </a:cubicBezTo>
                  <a:cubicBezTo>
                    <a:pt x="130881" y="163186"/>
                    <a:pt x="108973" y="172260"/>
                    <a:pt x="86130" y="172260"/>
                  </a:cubicBezTo>
                  <a:lnTo>
                    <a:pt x="86130" y="172260"/>
                  </a:lnTo>
                  <a:cubicBezTo>
                    <a:pt x="63287" y="172260"/>
                    <a:pt x="41379" y="163186"/>
                    <a:pt x="25227" y="147033"/>
                  </a:cubicBezTo>
                  <a:cubicBezTo>
                    <a:pt x="9074" y="130881"/>
                    <a:pt x="0" y="108973"/>
                    <a:pt x="0" y="86130"/>
                  </a:cubicBezTo>
                  <a:lnTo>
                    <a:pt x="0" y="86130"/>
                  </a:lnTo>
                  <a:cubicBezTo>
                    <a:pt x="0" y="63287"/>
                    <a:pt x="9074" y="41379"/>
                    <a:pt x="25227" y="25227"/>
                  </a:cubicBezTo>
                  <a:cubicBezTo>
                    <a:pt x="41379" y="9074"/>
                    <a:pt x="63287" y="0"/>
                    <a:pt x="86130" y="0"/>
                  </a:cubicBezTo>
                  <a:close/>
                </a:path>
              </a:pathLst>
            </a:custGeom>
            <a:solidFill>
              <a:srgbClr val="372A2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72260" cy="2103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4981274">
            <a:off x="10086924" y="7576341"/>
            <a:ext cx="3137555" cy="6891135"/>
          </a:xfrm>
          <a:custGeom>
            <a:avLst/>
            <a:gdLst/>
            <a:ahLst/>
            <a:cxnLst/>
            <a:rect r="r" b="b" t="t" l="l"/>
            <a:pathLst>
              <a:path h="6891135" w="3137555">
                <a:moveTo>
                  <a:pt x="0" y="0"/>
                </a:moveTo>
                <a:lnTo>
                  <a:pt x="3137554" y="0"/>
                </a:lnTo>
                <a:lnTo>
                  <a:pt x="3137554" y="6891135"/>
                </a:lnTo>
                <a:lnTo>
                  <a:pt x="0" y="6891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8734763" y="8695777"/>
            <a:ext cx="10736731" cy="4618846"/>
            <a:chOff x="0" y="0"/>
            <a:chExt cx="6340094" cy="272745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-73" y="-127"/>
              <a:ext cx="6340040" cy="2727706"/>
            </a:xfrm>
            <a:custGeom>
              <a:avLst/>
              <a:gdLst/>
              <a:ahLst/>
              <a:cxnLst/>
              <a:rect r="r" b="b" t="t" l="l"/>
              <a:pathLst>
                <a:path h="2727706" w="6340040">
                  <a:moveTo>
                    <a:pt x="6332674" y="2579370"/>
                  </a:moveTo>
                  <a:cubicBezTo>
                    <a:pt x="6213167" y="2610739"/>
                    <a:pt x="6123124" y="2542032"/>
                    <a:pt x="6019619" y="2579370"/>
                  </a:cubicBezTo>
                  <a:cubicBezTo>
                    <a:pt x="5936053" y="2622296"/>
                    <a:pt x="5762317" y="2581783"/>
                    <a:pt x="5650811" y="2716657"/>
                  </a:cubicBezTo>
                  <a:cubicBezTo>
                    <a:pt x="5597725" y="2650998"/>
                    <a:pt x="5517842" y="2747137"/>
                    <a:pt x="5276415" y="2713736"/>
                  </a:cubicBezTo>
                  <a:cubicBezTo>
                    <a:pt x="5275526" y="2762504"/>
                    <a:pt x="5222186" y="2660269"/>
                    <a:pt x="5196278" y="2710688"/>
                  </a:cubicBezTo>
                  <a:cubicBezTo>
                    <a:pt x="5169227" y="2724785"/>
                    <a:pt x="5190309" y="2729611"/>
                    <a:pt x="5157543" y="2681097"/>
                  </a:cubicBezTo>
                  <a:cubicBezTo>
                    <a:pt x="5140144" y="2710307"/>
                    <a:pt x="5124650" y="2744724"/>
                    <a:pt x="5049339" y="2718054"/>
                  </a:cubicBezTo>
                  <a:cubicBezTo>
                    <a:pt x="4877127" y="2675255"/>
                    <a:pt x="4993205" y="2555748"/>
                    <a:pt x="4729553" y="2711958"/>
                  </a:cubicBezTo>
                  <a:cubicBezTo>
                    <a:pt x="4678499" y="2773934"/>
                    <a:pt x="4564834" y="2529332"/>
                    <a:pt x="4506287" y="2727706"/>
                  </a:cubicBezTo>
                  <a:cubicBezTo>
                    <a:pt x="4484062" y="2703703"/>
                    <a:pt x="4490412" y="2678176"/>
                    <a:pt x="4422848" y="2724404"/>
                  </a:cubicBezTo>
                  <a:cubicBezTo>
                    <a:pt x="4341187" y="2583688"/>
                    <a:pt x="4377128" y="2810129"/>
                    <a:pt x="4217870" y="2630678"/>
                  </a:cubicBezTo>
                  <a:cubicBezTo>
                    <a:pt x="4112460" y="2733167"/>
                    <a:pt x="4130367" y="2647188"/>
                    <a:pt x="3940629" y="2673985"/>
                  </a:cubicBezTo>
                  <a:cubicBezTo>
                    <a:pt x="3934533" y="2686939"/>
                    <a:pt x="3849697" y="2546985"/>
                    <a:pt x="3808549" y="2592324"/>
                  </a:cubicBezTo>
                  <a:cubicBezTo>
                    <a:pt x="3732984" y="2663444"/>
                    <a:pt x="3812613" y="2470658"/>
                    <a:pt x="3616652" y="2613660"/>
                  </a:cubicBezTo>
                  <a:cubicBezTo>
                    <a:pt x="3537531" y="2616581"/>
                    <a:pt x="3411928" y="2593467"/>
                    <a:pt x="3336363" y="2620899"/>
                  </a:cubicBezTo>
                  <a:cubicBezTo>
                    <a:pt x="3116272" y="2659380"/>
                    <a:pt x="2857319" y="2391029"/>
                    <a:pt x="2721048" y="2578862"/>
                  </a:cubicBezTo>
                  <a:cubicBezTo>
                    <a:pt x="2584523" y="2573147"/>
                    <a:pt x="2721683" y="2490851"/>
                    <a:pt x="2608526" y="2569845"/>
                  </a:cubicBezTo>
                  <a:cubicBezTo>
                    <a:pt x="2528262" y="2564257"/>
                    <a:pt x="2418280" y="2507615"/>
                    <a:pt x="2248735" y="2601214"/>
                  </a:cubicBezTo>
                  <a:cubicBezTo>
                    <a:pt x="2151961" y="2507869"/>
                    <a:pt x="1941522" y="2629281"/>
                    <a:pt x="1769056" y="2674366"/>
                  </a:cubicBezTo>
                  <a:cubicBezTo>
                    <a:pt x="1643707" y="2620645"/>
                    <a:pt x="1720288" y="2585085"/>
                    <a:pt x="1516072" y="2577719"/>
                  </a:cubicBezTo>
                  <a:cubicBezTo>
                    <a:pt x="1510865" y="2618486"/>
                    <a:pt x="1389199" y="2431542"/>
                    <a:pt x="1230957" y="2514219"/>
                  </a:cubicBezTo>
                  <a:cubicBezTo>
                    <a:pt x="1145232" y="2447417"/>
                    <a:pt x="1142057" y="2426970"/>
                    <a:pt x="1003373" y="2392426"/>
                  </a:cubicBezTo>
                  <a:cubicBezTo>
                    <a:pt x="991816" y="2341118"/>
                    <a:pt x="914219" y="2455545"/>
                    <a:pt x="800808" y="2341880"/>
                  </a:cubicBezTo>
                  <a:cubicBezTo>
                    <a:pt x="811984" y="2369820"/>
                    <a:pt x="635708" y="2384171"/>
                    <a:pt x="488515" y="2378456"/>
                  </a:cubicBezTo>
                  <a:cubicBezTo>
                    <a:pt x="438477" y="2418461"/>
                    <a:pt x="307032" y="2407412"/>
                    <a:pt x="274774" y="2297303"/>
                  </a:cubicBezTo>
                  <a:cubicBezTo>
                    <a:pt x="284299" y="2252853"/>
                    <a:pt x="43888" y="2355596"/>
                    <a:pt x="3883" y="2150237"/>
                  </a:cubicBezTo>
                  <a:cubicBezTo>
                    <a:pt x="9725" y="1811147"/>
                    <a:pt x="-11865" y="1459103"/>
                    <a:pt x="10106" y="1133348"/>
                  </a:cubicBezTo>
                  <a:cubicBezTo>
                    <a:pt x="-1451" y="1100455"/>
                    <a:pt x="29283" y="1118235"/>
                    <a:pt x="148409" y="1068197"/>
                  </a:cubicBezTo>
                  <a:cubicBezTo>
                    <a:pt x="142567" y="1068832"/>
                    <a:pt x="219656" y="1060323"/>
                    <a:pt x="287601" y="963676"/>
                  </a:cubicBezTo>
                  <a:cubicBezTo>
                    <a:pt x="381581" y="954786"/>
                    <a:pt x="505406" y="920496"/>
                    <a:pt x="589480" y="876808"/>
                  </a:cubicBezTo>
                  <a:cubicBezTo>
                    <a:pt x="786330" y="804291"/>
                    <a:pt x="1136469" y="861187"/>
                    <a:pt x="1692094" y="757936"/>
                  </a:cubicBezTo>
                  <a:cubicBezTo>
                    <a:pt x="1801187" y="727964"/>
                    <a:pt x="1971621" y="698119"/>
                    <a:pt x="2124402" y="653923"/>
                  </a:cubicBezTo>
                  <a:cubicBezTo>
                    <a:pt x="2171646" y="682625"/>
                    <a:pt x="2220668" y="484505"/>
                    <a:pt x="2439616" y="549148"/>
                  </a:cubicBezTo>
                  <a:cubicBezTo>
                    <a:pt x="2563060" y="459486"/>
                    <a:pt x="2822521" y="428244"/>
                    <a:pt x="2942917" y="370078"/>
                  </a:cubicBezTo>
                  <a:cubicBezTo>
                    <a:pt x="3058106" y="428371"/>
                    <a:pt x="3222825" y="359791"/>
                    <a:pt x="3353381" y="358521"/>
                  </a:cubicBezTo>
                  <a:cubicBezTo>
                    <a:pt x="3581219" y="353568"/>
                    <a:pt x="3268418" y="279781"/>
                    <a:pt x="3929326" y="246634"/>
                  </a:cubicBezTo>
                  <a:cubicBezTo>
                    <a:pt x="4045150" y="296799"/>
                    <a:pt x="4151957" y="290068"/>
                    <a:pt x="4335599" y="251460"/>
                  </a:cubicBezTo>
                  <a:cubicBezTo>
                    <a:pt x="4478728" y="280035"/>
                    <a:pt x="4535243" y="297434"/>
                    <a:pt x="4651575" y="260604"/>
                  </a:cubicBezTo>
                  <a:cubicBezTo>
                    <a:pt x="4861125" y="206375"/>
                    <a:pt x="5069405" y="124968"/>
                    <a:pt x="5405447" y="38989"/>
                  </a:cubicBezTo>
                  <a:cubicBezTo>
                    <a:pt x="5428815" y="11176"/>
                    <a:pt x="5403796" y="57404"/>
                    <a:pt x="5652843" y="40259"/>
                  </a:cubicBezTo>
                  <a:cubicBezTo>
                    <a:pt x="5668718" y="41783"/>
                    <a:pt x="5697293" y="123444"/>
                    <a:pt x="5791781" y="65024"/>
                  </a:cubicBezTo>
                  <a:cubicBezTo>
                    <a:pt x="5836866" y="93726"/>
                    <a:pt x="6058227" y="63373"/>
                    <a:pt x="6149413" y="0"/>
                  </a:cubicBezTo>
                  <a:cubicBezTo>
                    <a:pt x="6170876" y="2413"/>
                    <a:pt x="6281112" y="50419"/>
                    <a:pt x="6301559" y="7874"/>
                  </a:cubicBezTo>
                  <a:cubicBezTo>
                    <a:pt x="6393888" y="480187"/>
                    <a:pt x="6277810" y="967359"/>
                    <a:pt x="6340040" y="1457198"/>
                  </a:cubicBezTo>
                  <a:cubicBezTo>
                    <a:pt x="6310576" y="1836928"/>
                    <a:pt x="6332420" y="2161159"/>
                    <a:pt x="6332674" y="2579370"/>
                  </a:cubicBezTo>
                  <a:close/>
                </a:path>
              </a:pathLst>
            </a:custGeom>
            <a:blipFill>
              <a:blip r:embed="rId9"/>
              <a:stretch>
                <a:fillRect l="0" t="-66215" r="0" b="-66215"/>
              </a:stretch>
            </a:blipFill>
          </p:spPr>
        </p:sp>
      </p:grpSp>
      <p:sp>
        <p:nvSpPr>
          <p:cNvPr name="AutoShape 14" id="14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-1462326" y="4859849"/>
            <a:ext cx="10885152" cy="6013827"/>
          </a:xfrm>
          <a:custGeom>
            <a:avLst/>
            <a:gdLst/>
            <a:ahLst/>
            <a:cxnLst/>
            <a:rect r="r" b="b" t="t" l="l"/>
            <a:pathLst>
              <a:path h="6013827" w="10885152">
                <a:moveTo>
                  <a:pt x="0" y="0"/>
                </a:moveTo>
                <a:lnTo>
                  <a:pt x="10885152" y="0"/>
                </a:lnTo>
                <a:lnTo>
                  <a:pt x="10885152" y="6013827"/>
                </a:lnTo>
                <a:lnTo>
                  <a:pt x="0" y="60138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868628" y="7481745"/>
            <a:ext cx="4145232" cy="5832878"/>
          </a:xfrm>
          <a:custGeom>
            <a:avLst/>
            <a:gdLst/>
            <a:ahLst/>
            <a:cxnLst/>
            <a:rect r="r" b="b" t="t" l="l"/>
            <a:pathLst>
              <a:path h="5832878" w="4145232">
                <a:moveTo>
                  <a:pt x="4145232" y="0"/>
                </a:moveTo>
                <a:lnTo>
                  <a:pt x="0" y="0"/>
                </a:lnTo>
                <a:lnTo>
                  <a:pt x="0" y="5832878"/>
                </a:lnTo>
                <a:lnTo>
                  <a:pt x="4145232" y="5832878"/>
                </a:lnTo>
                <a:lnTo>
                  <a:pt x="4145232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699020" y="3572318"/>
            <a:ext cx="5924169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This</a:t>
            </a: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presentation introduces ancient European architecture as a cultural mirror reflecting religious beliefs political power aesthetic values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749090" y="6330814"/>
            <a:ext cx="5874098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uropean architecture spans diverse regions from Mediterranean temples and amphitheaters to Gothic cathedrals.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605559" y="2784229"/>
            <a:ext cx="477371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Introduction purpose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655630" y="5542725"/>
            <a:ext cx="4723648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Geographic spread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749090" y="2793754"/>
            <a:ext cx="599563" cy="412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01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799161" y="5552250"/>
            <a:ext cx="599563" cy="412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02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92667" y="3134458"/>
            <a:ext cx="7951333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Architecture Overview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03108" y="2321986"/>
            <a:ext cx="6613959" cy="110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Ancient European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459245" y="2464431"/>
            <a:ext cx="2306724" cy="1245183"/>
            <a:chOff x="0" y="0"/>
            <a:chExt cx="2237436" cy="120778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37436" cy="1207780"/>
            </a:xfrm>
            <a:custGeom>
              <a:avLst/>
              <a:gdLst/>
              <a:ahLst/>
              <a:cxnLst/>
              <a:rect r="r" b="b" t="t" l="l"/>
              <a:pathLst>
                <a:path h="1207780" w="2237436">
                  <a:moveTo>
                    <a:pt x="77194" y="0"/>
                  </a:moveTo>
                  <a:lnTo>
                    <a:pt x="2160242" y="0"/>
                  </a:lnTo>
                  <a:cubicBezTo>
                    <a:pt x="2180715" y="0"/>
                    <a:pt x="2200350" y="8133"/>
                    <a:pt x="2214826" y="22609"/>
                  </a:cubicBezTo>
                  <a:cubicBezTo>
                    <a:pt x="2229303" y="37086"/>
                    <a:pt x="2237436" y="56721"/>
                    <a:pt x="2237436" y="77194"/>
                  </a:cubicBezTo>
                  <a:lnTo>
                    <a:pt x="2237436" y="1130587"/>
                  </a:lnTo>
                  <a:cubicBezTo>
                    <a:pt x="2237436" y="1173220"/>
                    <a:pt x="2202875" y="1207780"/>
                    <a:pt x="2160242" y="1207780"/>
                  </a:cubicBezTo>
                  <a:lnTo>
                    <a:pt x="77194" y="1207780"/>
                  </a:lnTo>
                  <a:cubicBezTo>
                    <a:pt x="34561" y="1207780"/>
                    <a:pt x="0" y="1173220"/>
                    <a:pt x="0" y="1130587"/>
                  </a:cubicBezTo>
                  <a:lnTo>
                    <a:pt x="0" y="77194"/>
                  </a:lnTo>
                  <a:cubicBezTo>
                    <a:pt x="0" y="34561"/>
                    <a:pt x="34561" y="0"/>
                    <a:pt x="77194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7891" r="0" b="-789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188340" y="2464431"/>
            <a:ext cx="2306724" cy="1245183"/>
            <a:chOff x="0" y="0"/>
            <a:chExt cx="2237436" cy="12077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37436" cy="1207780"/>
            </a:xfrm>
            <a:custGeom>
              <a:avLst/>
              <a:gdLst/>
              <a:ahLst/>
              <a:cxnLst/>
              <a:rect r="r" b="b" t="t" l="l"/>
              <a:pathLst>
                <a:path h="1207780" w="2237436">
                  <a:moveTo>
                    <a:pt x="77194" y="0"/>
                  </a:moveTo>
                  <a:lnTo>
                    <a:pt x="2160242" y="0"/>
                  </a:lnTo>
                  <a:cubicBezTo>
                    <a:pt x="2180715" y="0"/>
                    <a:pt x="2200350" y="8133"/>
                    <a:pt x="2214826" y="22609"/>
                  </a:cubicBezTo>
                  <a:cubicBezTo>
                    <a:pt x="2229303" y="37086"/>
                    <a:pt x="2237436" y="56721"/>
                    <a:pt x="2237436" y="77194"/>
                  </a:cubicBezTo>
                  <a:lnTo>
                    <a:pt x="2237436" y="1130587"/>
                  </a:lnTo>
                  <a:cubicBezTo>
                    <a:pt x="2237436" y="1173220"/>
                    <a:pt x="2202875" y="1207780"/>
                    <a:pt x="2160242" y="1207780"/>
                  </a:cubicBezTo>
                  <a:lnTo>
                    <a:pt x="77194" y="1207780"/>
                  </a:lnTo>
                  <a:cubicBezTo>
                    <a:pt x="34561" y="1207780"/>
                    <a:pt x="0" y="1173220"/>
                    <a:pt x="0" y="1130587"/>
                  </a:cubicBezTo>
                  <a:lnTo>
                    <a:pt x="0" y="77194"/>
                  </a:lnTo>
                  <a:cubicBezTo>
                    <a:pt x="0" y="34561"/>
                    <a:pt x="34561" y="0"/>
                    <a:pt x="77194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1480" r="0" b="-1148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8459245" y="6647967"/>
            <a:ext cx="4070901" cy="577653"/>
            <a:chOff x="0" y="0"/>
            <a:chExt cx="1072172" cy="1521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72172" cy="152139"/>
            </a:xfrm>
            <a:custGeom>
              <a:avLst/>
              <a:gdLst/>
              <a:ahLst/>
              <a:cxnLst/>
              <a:rect r="r" b="b" t="t" l="l"/>
              <a:pathLst>
                <a:path h="152139" w="1072172">
                  <a:moveTo>
                    <a:pt x="34232" y="0"/>
                  </a:moveTo>
                  <a:lnTo>
                    <a:pt x="1037940" y="0"/>
                  </a:lnTo>
                  <a:cubicBezTo>
                    <a:pt x="1056845" y="0"/>
                    <a:pt x="1072172" y="15326"/>
                    <a:pt x="1072172" y="34232"/>
                  </a:cubicBezTo>
                  <a:lnTo>
                    <a:pt x="1072172" y="117907"/>
                  </a:lnTo>
                  <a:cubicBezTo>
                    <a:pt x="1072172" y="136813"/>
                    <a:pt x="1056845" y="152139"/>
                    <a:pt x="1037940" y="152139"/>
                  </a:cubicBezTo>
                  <a:lnTo>
                    <a:pt x="34232" y="152139"/>
                  </a:lnTo>
                  <a:cubicBezTo>
                    <a:pt x="15326" y="152139"/>
                    <a:pt x="0" y="136813"/>
                    <a:pt x="0" y="117907"/>
                  </a:cubicBezTo>
                  <a:lnTo>
                    <a:pt x="0" y="34232"/>
                  </a:lnTo>
                  <a:cubicBezTo>
                    <a:pt x="0" y="15326"/>
                    <a:pt x="15326" y="0"/>
                    <a:pt x="34232" y="0"/>
                  </a:cubicBezTo>
                  <a:close/>
                </a:path>
              </a:pathLst>
            </a:custGeom>
            <a:solidFill>
              <a:srgbClr val="372A28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072172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AutoShape 12" id="12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471493" y="2045019"/>
            <a:ext cx="4958726" cy="3329190"/>
          </a:xfrm>
          <a:custGeom>
            <a:avLst/>
            <a:gdLst/>
            <a:ahLst/>
            <a:cxnLst/>
            <a:rect r="r" b="b" t="t" l="l"/>
            <a:pathLst>
              <a:path h="3329190" w="4958726">
                <a:moveTo>
                  <a:pt x="0" y="0"/>
                </a:moveTo>
                <a:lnTo>
                  <a:pt x="4958726" y="0"/>
                </a:lnTo>
                <a:lnTo>
                  <a:pt x="4958726" y="3329190"/>
                </a:lnTo>
                <a:lnTo>
                  <a:pt x="0" y="33291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237025" y="1746221"/>
            <a:ext cx="1671459" cy="1963392"/>
          </a:xfrm>
          <a:custGeom>
            <a:avLst/>
            <a:gdLst/>
            <a:ahLst/>
            <a:cxnLst/>
            <a:rect r="r" b="b" t="t" l="l"/>
            <a:pathLst>
              <a:path h="1963392" w="1671459">
                <a:moveTo>
                  <a:pt x="0" y="0"/>
                </a:moveTo>
                <a:lnTo>
                  <a:pt x="1671460" y="0"/>
                </a:lnTo>
                <a:lnTo>
                  <a:pt x="1671460" y="1963393"/>
                </a:lnTo>
                <a:lnTo>
                  <a:pt x="0" y="19633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4820473">
            <a:off x="-186418" y="7220066"/>
            <a:ext cx="2685578" cy="4114800"/>
          </a:xfrm>
          <a:custGeom>
            <a:avLst/>
            <a:gdLst/>
            <a:ahLst/>
            <a:cxnLst/>
            <a:rect r="r" b="b" t="t" l="l"/>
            <a:pathLst>
              <a:path h="4114800" w="2685578">
                <a:moveTo>
                  <a:pt x="0" y="0"/>
                </a:moveTo>
                <a:lnTo>
                  <a:pt x="2685578" y="0"/>
                </a:lnTo>
                <a:lnTo>
                  <a:pt x="2685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459245" y="4991478"/>
            <a:ext cx="3800127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Rom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ns 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nee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red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concr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te constr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uction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en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ing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ches 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aqu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duct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146358" y="4968739"/>
            <a:ext cx="349179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Rom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bat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hs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amphi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ers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ro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ads an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aqu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ducts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 tra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f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rmed.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59245" y="7468999"/>
            <a:ext cx="8290154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Triumphal arch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es and columns celebrated military victories and emperors; carved reliefs documented campaigns, offering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historians visual records while inspiring European commemorative.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59245" y="4345338"/>
            <a:ext cx="352658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Con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cr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ete inn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v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188340" y="4345338"/>
            <a:ext cx="4011527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Public inf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tructure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22918" y="6692319"/>
            <a:ext cx="3812730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riumphal 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mo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nu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m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ents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92667" y="6713171"/>
            <a:ext cx="7162967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Engineering And Architecture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73459" y="6193777"/>
            <a:ext cx="5325489" cy="110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Roma</a:t>
            </a: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n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078988" y="7414862"/>
            <a:ext cx="377741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Hagia Sop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ia’s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iv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do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epit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mized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Byz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ntine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inno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va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and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nden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ives.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078988" y="6580108"/>
            <a:ext cx="3397009" cy="577653"/>
            <a:chOff x="0" y="0"/>
            <a:chExt cx="894686" cy="1521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94686" cy="152139"/>
            </a:xfrm>
            <a:custGeom>
              <a:avLst/>
              <a:gdLst/>
              <a:ahLst/>
              <a:cxnLst/>
              <a:rect r="r" b="b" t="t" l="l"/>
              <a:pathLst>
                <a:path h="152139" w="894686">
                  <a:moveTo>
                    <a:pt x="41023" y="0"/>
                  </a:moveTo>
                  <a:lnTo>
                    <a:pt x="853663" y="0"/>
                  </a:lnTo>
                  <a:cubicBezTo>
                    <a:pt x="876319" y="0"/>
                    <a:pt x="894686" y="18366"/>
                    <a:pt x="894686" y="41023"/>
                  </a:cubicBezTo>
                  <a:lnTo>
                    <a:pt x="894686" y="111116"/>
                  </a:lnTo>
                  <a:cubicBezTo>
                    <a:pt x="894686" y="121996"/>
                    <a:pt x="890363" y="132431"/>
                    <a:pt x="882670" y="140124"/>
                  </a:cubicBezTo>
                  <a:cubicBezTo>
                    <a:pt x="874977" y="147817"/>
                    <a:pt x="864543" y="152139"/>
                    <a:pt x="853663" y="152139"/>
                  </a:cubicBezTo>
                  <a:lnTo>
                    <a:pt x="41023" y="152139"/>
                  </a:lnTo>
                  <a:cubicBezTo>
                    <a:pt x="30143" y="152139"/>
                    <a:pt x="19709" y="147817"/>
                    <a:pt x="12015" y="140124"/>
                  </a:cubicBezTo>
                  <a:cubicBezTo>
                    <a:pt x="4322" y="132431"/>
                    <a:pt x="0" y="121996"/>
                    <a:pt x="0" y="111116"/>
                  </a:cubicBezTo>
                  <a:lnTo>
                    <a:pt x="0" y="41023"/>
                  </a:lnTo>
                  <a:cubicBezTo>
                    <a:pt x="0" y="30143"/>
                    <a:pt x="4322" y="19709"/>
                    <a:pt x="12015" y="12015"/>
                  </a:cubicBezTo>
                  <a:cubicBezTo>
                    <a:pt x="19709" y="4322"/>
                    <a:pt x="30143" y="0"/>
                    <a:pt x="41023" y="0"/>
                  </a:cubicBezTo>
                  <a:close/>
                </a:path>
              </a:pathLst>
            </a:custGeom>
            <a:solidFill>
              <a:srgbClr val="ECC18D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94686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508896" y="6580145"/>
            <a:ext cx="4070901" cy="577653"/>
            <a:chOff x="0" y="0"/>
            <a:chExt cx="1072172" cy="15213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72172" cy="152139"/>
            </a:xfrm>
            <a:custGeom>
              <a:avLst/>
              <a:gdLst/>
              <a:ahLst/>
              <a:cxnLst/>
              <a:rect r="r" b="b" t="t" l="l"/>
              <a:pathLst>
                <a:path h="152139" w="1072172">
                  <a:moveTo>
                    <a:pt x="34232" y="0"/>
                  </a:moveTo>
                  <a:lnTo>
                    <a:pt x="1037940" y="0"/>
                  </a:lnTo>
                  <a:cubicBezTo>
                    <a:pt x="1056845" y="0"/>
                    <a:pt x="1072172" y="15326"/>
                    <a:pt x="1072172" y="34232"/>
                  </a:cubicBezTo>
                  <a:lnTo>
                    <a:pt x="1072172" y="117907"/>
                  </a:lnTo>
                  <a:cubicBezTo>
                    <a:pt x="1072172" y="136813"/>
                    <a:pt x="1056845" y="152139"/>
                    <a:pt x="1037940" y="152139"/>
                  </a:cubicBezTo>
                  <a:lnTo>
                    <a:pt x="34232" y="152139"/>
                  </a:lnTo>
                  <a:cubicBezTo>
                    <a:pt x="15326" y="152139"/>
                    <a:pt x="0" y="136813"/>
                    <a:pt x="0" y="117907"/>
                  </a:cubicBezTo>
                  <a:lnTo>
                    <a:pt x="0" y="34232"/>
                  </a:lnTo>
                  <a:cubicBezTo>
                    <a:pt x="0" y="15326"/>
                    <a:pt x="15326" y="0"/>
                    <a:pt x="34232" y="0"/>
                  </a:cubicBezTo>
                  <a:close/>
                </a:path>
              </a:pathLst>
            </a:custGeom>
            <a:solidFill>
              <a:srgbClr val="372A28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072172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211223" y="6624460"/>
            <a:ext cx="3001714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372A28"/>
                </a:solidFill>
                <a:latin typeface="Inter Bold"/>
                <a:ea typeface="Inter Bold"/>
                <a:cs typeface="Inter Bold"/>
                <a:sym typeface="Inter Bold"/>
              </a:rPr>
              <a:t>Iconic domes</a:t>
            </a:r>
          </a:p>
        </p:txBody>
      </p:sp>
      <p:sp>
        <p:nvSpPr>
          <p:cNvPr name="AutoShape 14" id="14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true" flipV="false" rot="-6570687">
            <a:off x="-3716422" y="2695103"/>
            <a:ext cx="11630443" cy="11528309"/>
          </a:xfrm>
          <a:custGeom>
            <a:avLst/>
            <a:gdLst/>
            <a:ahLst/>
            <a:cxnLst/>
            <a:rect r="r" b="b" t="t" l="l"/>
            <a:pathLst>
              <a:path h="11528309" w="11630443">
                <a:moveTo>
                  <a:pt x="11630443" y="0"/>
                </a:moveTo>
                <a:lnTo>
                  <a:pt x="0" y="0"/>
                </a:lnTo>
                <a:lnTo>
                  <a:pt x="0" y="11528310"/>
                </a:lnTo>
                <a:lnTo>
                  <a:pt x="11630443" y="11528310"/>
                </a:lnTo>
                <a:lnTo>
                  <a:pt x="1163044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3475403">
            <a:off x="17550847" y="1107179"/>
            <a:ext cx="3566973" cy="6110447"/>
          </a:xfrm>
          <a:custGeom>
            <a:avLst/>
            <a:gdLst/>
            <a:ahLst/>
            <a:cxnLst/>
            <a:rect r="r" b="b" t="t" l="l"/>
            <a:pathLst>
              <a:path h="6110447" w="3566973">
                <a:moveTo>
                  <a:pt x="0" y="0"/>
                </a:moveTo>
                <a:lnTo>
                  <a:pt x="3566974" y="0"/>
                </a:lnTo>
                <a:lnTo>
                  <a:pt x="3566974" y="6110447"/>
                </a:lnTo>
                <a:lnTo>
                  <a:pt x="0" y="61104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889147" y="9093406"/>
            <a:ext cx="1740346" cy="1805338"/>
          </a:xfrm>
          <a:custGeom>
            <a:avLst/>
            <a:gdLst/>
            <a:ahLst/>
            <a:cxnLst/>
            <a:rect r="r" b="b" t="t" l="l"/>
            <a:pathLst>
              <a:path h="1805338" w="1740346">
                <a:moveTo>
                  <a:pt x="0" y="0"/>
                </a:moveTo>
                <a:lnTo>
                  <a:pt x="1740346" y="0"/>
                </a:lnTo>
                <a:lnTo>
                  <a:pt x="1740346" y="1805338"/>
                </a:lnTo>
                <a:lnTo>
                  <a:pt x="0" y="1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508896" y="7414862"/>
            <a:ext cx="4138733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Byz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ant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ne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chitectu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f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man 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erin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 w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th 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tern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aes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hetics pr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ducing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richly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508896" y="4040420"/>
            <a:ext cx="4309200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Byzantine ch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urch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mpl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yed shimme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ing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sai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cs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pi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ing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ts and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cenes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508896" y="3360970"/>
            <a:ext cx="4750404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Sa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c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d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m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o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ic</a:t>
            </a:r>
            <a:r>
              <a:rPr lang="en-US" b="true" sz="24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078988" y="3343275"/>
            <a:ext cx="5196303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Architectural Marvels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572569" y="6624497"/>
            <a:ext cx="3812730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Fusi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on o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f s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yl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078988" y="2620574"/>
            <a:ext cx="5325489" cy="110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Byza</a:t>
            </a: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ntine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1622617" y="6970061"/>
            <a:ext cx="4467309" cy="577653"/>
            <a:chOff x="0" y="0"/>
            <a:chExt cx="1176575" cy="15213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6575" cy="152139"/>
            </a:xfrm>
            <a:custGeom>
              <a:avLst/>
              <a:gdLst/>
              <a:ahLst/>
              <a:cxnLst/>
              <a:rect r="r" b="b" t="t" l="l"/>
              <a:pathLst>
                <a:path h="152139" w="1176575">
                  <a:moveTo>
                    <a:pt x="31194" y="0"/>
                  </a:moveTo>
                  <a:lnTo>
                    <a:pt x="1145381" y="0"/>
                  </a:lnTo>
                  <a:cubicBezTo>
                    <a:pt x="1153654" y="0"/>
                    <a:pt x="1161588" y="3287"/>
                    <a:pt x="1167439" y="9137"/>
                  </a:cubicBezTo>
                  <a:cubicBezTo>
                    <a:pt x="1173289" y="14987"/>
                    <a:pt x="1176575" y="22921"/>
                    <a:pt x="1176575" y="31194"/>
                  </a:cubicBezTo>
                  <a:lnTo>
                    <a:pt x="1176575" y="120945"/>
                  </a:lnTo>
                  <a:cubicBezTo>
                    <a:pt x="1176575" y="129218"/>
                    <a:pt x="1173289" y="137152"/>
                    <a:pt x="1167439" y="143002"/>
                  </a:cubicBezTo>
                  <a:cubicBezTo>
                    <a:pt x="1161588" y="148852"/>
                    <a:pt x="1153654" y="152139"/>
                    <a:pt x="1145381" y="152139"/>
                  </a:cubicBezTo>
                  <a:lnTo>
                    <a:pt x="31194" y="152139"/>
                  </a:lnTo>
                  <a:cubicBezTo>
                    <a:pt x="22921" y="152139"/>
                    <a:pt x="14987" y="148852"/>
                    <a:pt x="9137" y="143002"/>
                  </a:cubicBezTo>
                  <a:cubicBezTo>
                    <a:pt x="3287" y="137152"/>
                    <a:pt x="0" y="129218"/>
                    <a:pt x="0" y="120945"/>
                  </a:cubicBezTo>
                  <a:lnTo>
                    <a:pt x="0" y="31194"/>
                  </a:lnTo>
                  <a:cubicBezTo>
                    <a:pt x="0" y="22921"/>
                    <a:pt x="3287" y="14987"/>
                    <a:pt x="9137" y="9137"/>
                  </a:cubicBezTo>
                  <a:cubicBezTo>
                    <a:pt x="14987" y="3287"/>
                    <a:pt x="22921" y="0"/>
                    <a:pt x="31194" y="0"/>
                  </a:cubicBezTo>
                  <a:close/>
                </a:path>
              </a:pathLst>
            </a:custGeom>
            <a:solidFill>
              <a:srgbClr val="ECC18D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76575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622617" y="4781095"/>
            <a:ext cx="4467309" cy="577653"/>
            <a:chOff x="0" y="0"/>
            <a:chExt cx="1176575" cy="1521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6575" cy="152139"/>
            </a:xfrm>
            <a:custGeom>
              <a:avLst/>
              <a:gdLst/>
              <a:ahLst/>
              <a:cxnLst/>
              <a:rect r="r" b="b" t="t" l="l"/>
              <a:pathLst>
                <a:path h="152139" w="1176575">
                  <a:moveTo>
                    <a:pt x="31194" y="0"/>
                  </a:moveTo>
                  <a:lnTo>
                    <a:pt x="1145381" y="0"/>
                  </a:lnTo>
                  <a:cubicBezTo>
                    <a:pt x="1153654" y="0"/>
                    <a:pt x="1161588" y="3287"/>
                    <a:pt x="1167439" y="9137"/>
                  </a:cubicBezTo>
                  <a:cubicBezTo>
                    <a:pt x="1173289" y="14987"/>
                    <a:pt x="1176575" y="22921"/>
                    <a:pt x="1176575" y="31194"/>
                  </a:cubicBezTo>
                  <a:lnTo>
                    <a:pt x="1176575" y="120945"/>
                  </a:lnTo>
                  <a:cubicBezTo>
                    <a:pt x="1176575" y="129218"/>
                    <a:pt x="1173289" y="137152"/>
                    <a:pt x="1167439" y="143002"/>
                  </a:cubicBezTo>
                  <a:cubicBezTo>
                    <a:pt x="1161588" y="148852"/>
                    <a:pt x="1153654" y="152139"/>
                    <a:pt x="1145381" y="152139"/>
                  </a:cubicBezTo>
                  <a:lnTo>
                    <a:pt x="31194" y="152139"/>
                  </a:lnTo>
                  <a:cubicBezTo>
                    <a:pt x="22921" y="152139"/>
                    <a:pt x="14987" y="148852"/>
                    <a:pt x="9137" y="143002"/>
                  </a:cubicBezTo>
                  <a:cubicBezTo>
                    <a:pt x="3287" y="137152"/>
                    <a:pt x="0" y="129218"/>
                    <a:pt x="0" y="120945"/>
                  </a:cubicBezTo>
                  <a:lnTo>
                    <a:pt x="0" y="31194"/>
                  </a:lnTo>
                  <a:cubicBezTo>
                    <a:pt x="0" y="22921"/>
                    <a:pt x="3287" y="14987"/>
                    <a:pt x="9137" y="9137"/>
                  </a:cubicBezTo>
                  <a:cubicBezTo>
                    <a:pt x="14987" y="3287"/>
                    <a:pt x="22921" y="0"/>
                    <a:pt x="31194" y="0"/>
                  </a:cubicBezTo>
                  <a:close/>
                </a:path>
              </a:pathLst>
            </a:custGeom>
            <a:solidFill>
              <a:srgbClr val="372A28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76575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true" flipV="false" rot="0">
            <a:off x="9144000" y="3306779"/>
            <a:ext cx="10827697" cy="8188446"/>
          </a:xfrm>
          <a:custGeom>
            <a:avLst/>
            <a:gdLst/>
            <a:ahLst/>
            <a:cxnLst/>
            <a:rect r="r" b="b" t="t" l="l"/>
            <a:pathLst>
              <a:path h="8188446" w="10827697">
                <a:moveTo>
                  <a:pt x="10827697" y="0"/>
                </a:moveTo>
                <a:lnTo>
                  <a:pt x="0" y="0"/>
                </a:lnTo>
                <a:lnTo>
                  <a:pt x="0" y="8188446"/>
                </a:lnTo>
                <a:lnTo>
                  <a:pt x="10827697" y="8188446"/>
                </a:lnTo>
                <a:lnTo>
                  <a:pt x="1082769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464794" y="2410989"/>
            <a:ext cx="4467309" cy="577653"/>
            <a:chOff x="0" y="0"/>
            <a:chExt cx="1176575" cy="152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76575" cy="152139"/>
            </a:xfrm>
            <a:custGeom>
              <a:avLst/>
              <a:gdLst/>
              <a:ahLst/>
              <a:cxnLst/>
              <a:rect r="r" b="b" t="t" l="l"/>
              <a:pathLst>
                <a:path h="152139" w="1176575">
                  <a:moveTo>
                    <a:pt x="31194" y="0"/>
                  </a:moveTo>
                  <a:lnTo>
                    <a:pt x="1145381" y="0"/>
                  </a:lnTo>
                  <a:cubicBezTo>
                    <a:pt x="1153654" y="0"/>
                    <a:pt x="1161588" y="3287"/>
                    <a:pt x="1167439" y="9137"/>
                  </a:cubicBezTo>
                  <a:cubicBezTo>
                    <a:pt x="1173289" y="14987"/>
                    <a:pt x="1176575" y="22921"/>
                    <a:pt x="1176575" y="31194"/>
                  </a:cubicBezTo>
                  <a:lnTo>
                    <a:pt x="1176575" y="120945"/>
                  </a:lnTo>
                  <a:cubicBezTo>
                    <a:pt x="1176575" y="129218"/>
                    <a:pt x="1173289" y="137152"/>
                    <a:pt x="1167439" y="143002"/>
                  </a:cubicBezTo>
                  <a:cubicBezTo>
                    <a:pt x="1161588" y="148852"/>
                    <a:pt x="1153654" y="152139"/>
                    <a:pt x="1145381" y="152139"/>
                  </a:cubicBezTo>
                  <a:lnTo>
                    <a:pt x="31194" y="152139"/>
                  </a:lnTo>
                  <a:cubicBezTo>
                    <a:pt x="22921" y="152139"/>
                    <a:pt x="14987" y="148852"/>
                    <a:pt x="9137" y="143002"/>
                  </a:cubicBezTo>
                  <a:cubicBezTo>
                    <a:pt x="3287" y="137152"/>
                    <a:pt x="0" y="129218"/>
                    <a:pt x="0" y="120945"/>
                  </a:cubicBezTo>
                  <a:lnTo>
                    <a:pt x="0" y="31194"/>
                  </a:lnTo>
                  <a:cubicBezTo>
                    <a:pt x="0" y="22921"/>
                    <a:pt x="3287" y="14987"/>
                    <a:pt x="9137" y="9137"/>
                  </a:cubicBezTo>
                  <a:cubicBezTo>
                    <a:pt x="14987" y="3287"/>
                    <a:pt x="22921" y="0"/>
                    <a:pt x="31194" y="0"/>
                  </a:cubicBezTo>
                  <a:close/>
                </a:path>
              </a:pathLst>
            </a:custGeom>
            <a:solidFill>
              <a:srgbClr val="ECC18D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176575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8735915" y="5060397"/>
            <a:ext cx="14265829" cy="8229600"/>
          </a:xfrm>
          <a:custGeom>
            <a:avLst/>
            <a:gdLst/>
            <a:ahLst/>
            <a:cxnLst/>
            <a:rect r="r" b="b" t="t" l="l"/>
            <a:pathLst>
              <a:path h="8229600" w="14265829">
                <a:moveTo>
                  <a:pt x="0" y="0"/>
                </a:moveTo>
                <a:lnTo>
                  <a:pt x="14265829" y="0"/>
                </a:lnTo>
                <a:lnTo>
                  <a:pt x="142658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373698" y="8980894"/>
            <a:ext cx="3280064" cy="2041840"/>
          </a:xfrm>
          <a:custGeom>
            <a:avLst/>
            <a:gdLst/>
            <a:ahLst/>
            <a:cxnLst/>
            <a:rect r="r" b="b" t="t" l="l"/>
            <a:pathLst>
              <a:path h="2041840" w="3280064">
                <a:moveTo>
                  <a:pt x="0" y="0"/>
                </a:moveTo>
                <a:lnTo>
                  <a:pt x="3280064" y="0"/>
                </a:lnTo>
                <a:lnTo>
                  <a:pt x="3280064" y="2041840"/>
                </a:lnTo>
                <a:lnTo>
                  <a:pt x="0" y="2041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22617" y="7014375"/>
            <a:ext cx="4336483" cy="431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 strike="noStrike" u="none">
                <a:solidFill>
                  <a:srgbClr val="372A28"/>
                </a:solidFill>
                <a:latin typeface="Inter Bold"/>
                <a:ea typeface="Inter Bold"/>
                <a:cs typeface="Inter Bold"/>
                <a:sym typeface="Inter Bold"/>
              </a:rPr>
              <a:t>Membership Programs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22617" y="4815922"/>
            <a:ext cx="4336483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Thick stone walls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22617" y="7759671"/>
            <a:ext cx="7067221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Monastic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uniti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es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headed 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ane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que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nst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uction,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bui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ab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ys that combi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 worship w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elf-suffic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iv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ing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these compl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x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bod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ed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piritual.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22617" y="5570705"/>
            <a:ext cx="7408443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Rom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anesque buildings used massive stone walls and small windows creating fortress-like churches; these features provided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stability fire resistance.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464794" y="2455341"/>
            <a:ext cx="4336483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372A28"/>
                </a:solidFill>
                <a:latin typeface="Inter Bold"/>
                <a:ea typeface="Inter Bold"/>
                <a:cs typeface="Inter Bold"/>
                <a:sym typeface="Inter Bold"/>
              </a:rPr>
              <a:t>Rounded arches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464794" y="3200599"/>
            <a:ext cx="485929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Charact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sti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 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ded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ches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span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oorw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y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v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ts,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cre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hy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 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terior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thei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ruc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tur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al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mpl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y.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22617" y="3255914"/>
            <a:ext cx="7814593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Architecture In Europe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622617" y="2496714"/>
            <a:ext cx="5325489" cy="110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Roma</a:t>
            </a: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nesque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5" id="5"/>
          <p:cNvGrpSpPr/>
          <p:nvPr/>
        </p:nvGrpSpPr>
        <p:grpSpPr>
          <a:xfrm rot="0">
            <a:off x="7108549" y="4649681"/>
            <a:ext cx="4070901" cy="577653"/>
            <a:chOff x="0" y="0"/>
            <a:chExt cx="1072172" cy="15213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72172" cy="152139"/>
            </a:xfrm>
            <a:custGeom>
              <a:avLst/>
              <a:gdLst/>
              <a:ahLst/>
              <a:cxnLst/>
              <a:rect r="r" b="b" t="t" l="l"/>
              <a:pathLst>
                <a:path h="152139" w="1072172">
                  <a:moveTo>
                    <a:pt x="34232" y="0"/>
                  </a:moveTo>
                  <a:lnTo>
                    <a:pt x="1037940" y="0"/>
                  </a:lnTo>
                  <a:cubicBezTo>
                    <a:pt x="1056845" y="0"/>
                    <a:pt x="1072172" y="15326"/>
                    <a:pt x="1072172" y="34232"/>
                  </a:cubicBezTo>
                  <a:lnTo>
                    <a:pt x="1072172" y="117907"/>
                  </a:lnTo>
                  <a:cubicBezTo>
                    <a:pt x="1072172" y="136813"/>
                    <a:pt x="1056845" y="152139"/>
                    <a:pt x="1037940" y="152139"/>
                  </a:cubicBezTo>
                  <a:lnTo>
                    <a:pt x="34232" y="152139"/>
                  </a:lnTo>
                  <a:cubicBezTo>
                    <a:pt x="15326" y="152139"/>
                    <a:pt x="0" y="136813"/>
                    <a:pt x="0" y="117907"/>
                  </a:cubicBezTo>
                  <a:lnTo>
                    <a:pt x="0" y="34232"/>
                  </a:lnTo>
                  <a:cubicBezTo>
                    <a:pt x="0" y="15326"/>
                    <a:pt x="15326" y="0"/>
                    <a:pt x="34232" y="0"/>
                  </a:cubicBezTo>
                  <a:close/>
                </a:path>
              </a:pathLst>
            </a:custGeom>
            <a:solidFill>
              <a:srgbClr val="372A28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072172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108549" y="6862228"/>
            <a:ext cx="4070901" cy="577653"/>
            <a:chOff x="0" y="0"/>
            <a:chExt cx="1072172" cy="15213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072172" cy="152139"/>
            </a:xfrm>
            <a:custGeom>
              <a:avLst/>
              <a:gdLst/>
              <a:ahLst/>
              <a:cxnLst/>
              <a:rect r="r" b="b" t="t" l="l"/>
              <a:pathLst>
                <a:path h="152139" w="1072172">
                  <a:moveTo>
                    <a:pt x="34232" y="0"/>
                  </a:moveTo>
                  <a:lnTo>
                    <a:pt x="1037940" y="0"/>
                  </a:lnTo>
                  <a:cubicBezTo>
                    <a:pt x="1056845" y="0"/>
                    <a:pt x="1072172" y="15326"/>
                    <a:pt x="1072172" y="34232"/>
                  </a:cubicBezTo>
                  <a:lnTo>
                    <a:pt x="1072172" y="117907"/>
                  </a:lnTo>
                  <a:cubicBezTo>
                    <a:pt x="1072172" y="136813"/>
                    <a:pt x="1056845" y="152139"/>
                    <a:pt x="1037940" y="152139"/>
                  </a:cubicBezTo>
                  <a:lnTo>
                    <a:pt x="34232" y="152139"/>
                  </a:lnTo>
                  <a:cubicBezTo>
                    <a:pt x="15326" y="152139"/>
                    <a:pt x="0" y="136813"/>
                    <a:pt x="0" y="117907"/>
                  </a:cubicBezTo>
                  <a:lnTo>
                    <a:pt x="0" y="34232"/>
                  </a:lnTo>
                  <a:cubicBezTo>
                    <a:pt x="0" y="15326"/>
                    <a:pt x="15326" y="0"/>
                    <a:pt x="34232" y="0"/>
                  </a:cubicBezTo>
                  <a:close/>
                </a:path>
              </a:pathLst>
            </a:custGeom>
            <a:solidFill>
              <a:srgbClr val="372A28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072172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45495" y="-47250"/>
            <a:ext cx="3607593" cy="10334250"/>
          </a:xfrm>
          <a:custGeom>
            <a:avLst/>
            <a:gdLst/>
            <a:ahLst/>
            <a:cxnLst/>
            <a:rect r="r" b="b" t="t" l="l"/>
            <a:pathLst>
              <a:path h="10334250" w="3607593">
                <a:moveTo>
                  <a:pt x="0" y="0"/>
                </a:moveTo>
                <a:lnTo>
                  <a:pt x="3607592" y="0"/>
                </a:lnTo>
                <a:lnTo>
                  <a:pt x="3607592" y="10334250"/>
                </a:lnTo>
                <a:lnTo>
                  <a:pt x="0" y="10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523120" y="-47250"/>
            <a:ext cx="3607593" cy="10334250"/>
          </a:xfrm>
          <a:custGeom>
            <a:avLst/>
            <a:gdLst/>
            <a:ahLst/>
            <a:cxnLst/>
            <a:rect r="r" b="b" t="t" l="l"/>
            <a:pathLst>
              <a:path h="10334250" w="3607593">
                <a:moveTo>
                  <a:pt x="0" y="0"/>
                </a:moveTo>
                <a:lnTo>
                  <a:pt x="3607593" y="0"/>
                </a:lnTo>
                <a:lnTo>
                  <a:pt x="3607593" y="10334250"/>
                </a:lnTo>
                <a:lnTo>
                  <a:pt x="0" y="103342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1999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84845" y="2257682"/>
            <a:ext cx="11700853" cy="8229600"/>
          </a:xfrm>
          <a:custGeom>
            <a:avLst/>
            <a:gdLst/>
            <a:ahLst/>
            <a:cxnLst/>
            <a:rect r="r" b="b" t="t" l="l"/>
            <a:pathLst>
              <a:path h="8229600" w="11700853">
                <a:moveTo>
                  <a:pt x="0" y="0"/>
                </a:moveTo>
                <a:lnTo>
                  <a:pt x="11700854" y="0"/>
                </a:lnTo>
                <a:lnTo>
                  <a:pt x="117008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6497699" y="2257682"/>
            <a:ext cx="11700853" cy="8229600"/>
          </a:xfrm>
          <a:custGeom>
            <a:avLst/>
            <a:gdLst/>
            <a:ahLst/>
            <a:cxnLst/>
            <a:rect r="r" b="b" t="t" l="l"/>
            <a:pathLst>
              <a:path h="8229600" w="11700853">
                <a:moveTo>
                  <a:pt x="11700854" y="0"/>
                </a:moveTo>
                <a:lnTo>
                  <a:pt x="0" y="0"/>
                </a:lnTo>
                <a:lnTo>
                  <a:pt x="0" y="8229600"/>
                </a:lnTo>
                <a:lnTo>
                  <a:pt x="11700854" y="8229600"/>
                </a:lnTo>
                <a:lnTo>
                  <a:pt x="117008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422230" y="5427247"/>
            <a:ext cx="7443541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Cathed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als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dom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medie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v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tow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s, 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vin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as 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ivi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nomic hubs;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con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tru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ion spann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422230" y="7639794"/>
            <a:ext cx="7443541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Exp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v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 stai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f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ill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 interio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rs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with 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ed 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nar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 b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al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torie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s;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the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se w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ndows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aught scr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ptur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757304" y="3011381"/>
            <a:ext cx="8773391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Cathedrals And Light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237635" y="4694033"/>
            <a:ext cx="3812730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Cathedra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 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comm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ni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37635" y="6906580"/>
            <a:ext cx="3812730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Stai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ne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 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glass wi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dow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481256" y="2386316"/>
            <a:ext cx="5325489" cy="1110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Gothic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12167525" y="4686595"/>
            <a:ext cx="477371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Patronage system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73459" y="4686595"/>
            <a:ext cx="4773719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Return to classics</a:t>
            </a:r>
          </a:p>
        </p:txBody>
      </p:sp>
      <p:sp>
        <p:nvSpPr>
          <p:cNvPr name="AutoShape 7" id="7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-309795">
            <a:off x="5088403" y="3894242"/>
            <a:ext cx="8111195" cy="7363871"/>
          </a:xfrm>
          <a:custGeom>
            <a:avLst/>
            <a:gdLst/>
            <a:ahLst/>
            <a:cxnLst/>
            <a:rect r="r" b="b" t="t" l="l"/>
            <a:pathLst>
              <a:path h="7363871" w="8111195">
                <a:moveTo>
                  <a:pt x="0" y="0"/>
                </a:moveTo>
                <a:lnTo>
                  <a:pt x="8111194" y="0"/>
                </a:lnTo>
                <a:lnTo>
                  <a:pt x="8111194" y="7363871"/>
                </a:lnTo>
                <a:lnTo>
                  <a:pt x="0" y="7363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31749" y="2216110"/>
            <a:ext cx="1887372" cy="1617960"/>
          </a:xfrm>
          <a:custGeom>
            <a:avLst/>
            <a:gdLst/>
            <a:ahLst/>
            <a:cxnLst/>
            <a:rect r="r" b="b" t="t" l="l"/>
            <a:pathLst>
              <a:path h="1617960" w="1887372">
                <a:moveTo>
                  <a:pt x="0" y="0"/>
                </a:moveTo>
                <a:lnTo>
                  <a:pt x="1887372" y="0"/>
                </a:lnTo>
                <a:lnTo>
                  <a:pt x="1887372" y="1617960"/>
                </a:lnTo>
                <a:lnTo>
                  <a:pt x="0" y="1617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768879" y="2216110"/>
            <a:ext cx="1887372" cy="1617960"/>
          </a:xfrm>
          <a:custGeom>
            <a:avLst/>
            <a:gdLst/>
            <a:ahLst/>
            <a:cxnLst/>
            <a:rect r="r" b="b" t="t" l="l"/>
            <a:pathLst>
              <a:path h="1617960" w="1887372">
                <a:moveTo>
                  <a:pt x="1887372" y="0"/>
                </a:moveTo>
                <a:lnTo>
                  <a:pt x="0" y="0"/>
                </a:lnTo>
                <a:lnTo>
                  <a:pt x="0" y="1617960"/>
                </a:lnTo>
                <a:lnTo>
                  <a:pt x="1887372" y="1617960"/>
                </a:lnTo>
                <a:lnTo>
                  <a:pt x="1887372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45827" y="8545455"/>
            <a:ext cx="2281295" cy="3483090"/>
          </a:xfrm>
          <a:custGeom>
            <a:avLst/>
            <a:gdLst/>
            <a:ahLst/>
            <a:cxnLst/>
            <a:rect r="r" b="b" t="t" l="l"/>
            <a:pathLst>
              <a:path h="3483090" w="2281295">
                <a:moveTo>
                  <a:pt x="0" y="0"/>
                </a:moveTo>
                <a:lnTo>
                  <a:pt x="2281294" y="0"/>
                </a:lnTo>
                <a:lnTo>
                  <a:pt x="2281294" y="3483090"/>
                </a:lnTo>
                <a:lnTo>
                  <a:pt x="0" y="3483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48168" y="8545455"/>
            <a:ext cx="2281295" cy="3483090"/>
          </a:xfrm>
          <a:custGeom>
            <a:avLst/>
            <a:gdLst/>
            <a:ahLst/>
            <a:cxnLst/>
            <a:rect r="r" b="b" t="t" l="l"/>
            <a:pathLst>
              <a:path h="3483090" w="2281295">
                <a:moveTo>
                  <a:pt x="0" y="0"/>
                </a:moveTo>
                <a:lnTo>
                  <a:pt x="2281295" y="0"/>
                </a:lnTo>
                <a:lnTo>
                  <a:pt x="2281295" y="3483090"/>
                </a:lnTo>
                <a:lnTo>
                  <a:pt x="0" y="34830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542486" y="2582177"/>
            <a:ext cx="10054069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Architectural Rebirth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300614" y="5474684"/>
            <a:ext cx="3640631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Wealthy</a:t>
            </a: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patrons including Medici families commissioned churches palaces and public buildings; patronage encouraged artistic experimentation fostering innovations in architecture.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73459" y="5474684"/>
            <a:ext cx="3501064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Renaissance ar</a:t>
            </a: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chitects revived classical ideals symmetry columns and domes inspired by Greek and Roman ruins; their work emphasized harmony proportion rational.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481256" y="1947876"/>
            <a:ext cx="5325489" cy="1110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Renaissance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-9641652">
            <a:off x="5191335" y="9169679"/>
            <a:ext cx="8981052" cy="4430015"/>
            <a:chOff x="0" y="0"/>
            <a:chExt cx="10744200" cy="529971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64770"/>
              <a:ext cx="10741660" cy="5184140"/>
            </a:xfrm>
            <a:custGeom>
              <a:avLst/>
              <a:gdLst/>
              <a:ahLst/>
              <a:cxnLst/>
              <a:rect r="r" b="b" t="t" l="l"/>
              <a:pathLst>
                <a:path h="5184140" w="10741660">
                  <a:moveTo>
                    <a:pt x="0" y="811530"/>
                  </a:moveTo>
                  <a:lnTo>
                    <a:pt x="35560" y="789940"/>
                  </a:lnTo>
                  <a:lnTo>
                    <a:pt x="637540" y="782320"/>
                  </a:lnTo>
                  <a:lnTo>
                    <a:pt x="1164590" y="579120"/>
                  </a:lnTo>
                  <a:lnTo>
                    <a:pt x="2383790" y="867410"/>
                  </a:lnTo>
                  <a:lnTo>
                    <a:pt x="3634740" y="336550"/>
                  </a:lnTo>
                  <a:lnTo>
                    <a:pt x="4640580" y="543560"/>
                  </a:lnTo>
                  <a:lnTo>
                    <a:pt x="5723890" y="302260"/>
                  </a:lnTo>
                  <a:lnTo>
                    <a:pt x="6339840" y="212090"/>
                  </a:lnTo>
                  <a:lnTo>
                    <a:pt x="6723380" y="317500"/>
                  </a:lnTo>
                  <a:lnTo>
                    <a:pt x="7087870" y="276860"/>
                  </a:lnTo>
                  <a:lnTo>
                    <a:pt x="7548880" y="0"/>
                  </a:lnTo>
                  <a:lnTo>
                    <a:pt x="7730490" y="170180"/>
                  </a:lnTo>
                  <a:lnTo>
                    <a:pt x="8448040" y="322580"/>
                  </a:lnTo>
                  <a:lnTo>
                    <a:pt x="9061450" y="283210"/>
                  </a:lnTo>
                  <a:lnTo>
                    <a:pt x="10337800" y="624840"/>
                  </a:lnTo>
                  <a:lnTo>
                    <a:pt x="10741660" y="613410"/>
                  </a:lnTo>
                  <a:lnTo>
                    <a:pt x="10706100" y="4631690"/>
                  </a:lnTo>
                  <a:lnTo>
                    <a:pt x="8354060" y="4024630"/>
                  </a:lnTo>
                  <a:lnTo>
                    <a:pt x="7712710" y="3928110"/>
                  </a:lnTo>
                  <a:lnTo>
                    <a:pt x="7430770" y="3920490"/>
                  </a:lnTo>
                  <a:lnTo>
                    <a:pt x="7029450" y="3990340"/>
                  </a:lnTo>
                  <a:lnTo>
                    <a:pt x="6893560" y="3958590"/>
                  </a:lnTo>
                  <a:lnTo>
                    <a:pt x="6723380" y="4144010"/>
                  </a:lnTo>
                  <a:lnTo>
                    <a:pt x="6663690" y="4138930"/>
                  </a:lnTo>
                  <a:lnTo>
                    <a:pt x="6615430" y="4178300"/>
                  </a:lnTo>
                  <a:lnTo>
                    <a:pt x="6060440" y="4319270"/>
                  </a:lnTo>
                  <a:lnTo>
                    <a:pt x="5891530" y="4413250"/>
                  </a:lnTo>
                  <a:lnTo>
                    <a:pt x="5562600" y="4471670"/>
                  </a:lnTo>
                  <a:lnTo>
                    <a:pt x="5500370" y="4533900"/>
                  </a:lnTo>
                  <a:lnTo>
                    <a:pt x="5226050" y="4518660"/>
                  </a:lnTo>
                  <a:lnTo>
                    <a:pt x="4831080" y="4631690"/>
                  </a:lnTo>
                  <a:lnTo>
                    <a:pt x="4494530" y="4771390"/>
                  </a:lnTo>
                  <a:lnTo>
                    <a:pt x="4112260" y="4906010"/>
                  </a:lnTo>
                  <a:lnTo>
                    <a:pt x="3788410" y="4993640"/>
                  </a:lnTo>
                  <a:lnTo>
                    <a:pt x="3375660" y="5184140"/>
                  </a:lnTo>
                  <a:lnTo>
                    <a:pt x="3220720" y="5120640"/>
                  </a:lnTo>
                  <a:lnTo>
                    <a:pt x="2202180" y="4268470"/>
                  </a:lnTo>
                  <a:lnTo>
                    <a:pt x="1520190" y="4114800"/>
                  </a:lnTo>
                  <a:lnTo>
                    <a:pt x="1164590" y="3907790"/>
                  </a:lnTo>
                  <a:lnTo>
                    <a:pt x="0" y="4693920"/>
                  </a:lnTo>
                  <a:close/>
                </a:path>
              </a:pathLst>
            </a:custGeom>
            <a:blipFill>
              <a:blip r:embed="rId5"/>
              <a:stretch>
                <a:fillRect l="0" t="-19024" r="0" b="-19024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64490" y="3865880"/>
              <a:ext cx="10337800" cy="1433830"/>
            </a:xfrm>
            <a:custGeom>
              <a:avLst/>
              <a:gdLst/>
              <a:ahLst/>
              <a:cxnLst/>
              <a:rect r="r" b="b" t="t" l="l"/>
              <a:pathLst>
                <a:path h="1433830" w="10337800">
                  <a:moveTo>
                    <a:pt x="0" y="0"/>
                  </a:moveTo>
                  <a:lnTo>
                    <a:pt x="10337800" y="0"/>
                  </a:lnTo>
                  <a:lnTo>
                    <a:pt x="10337800" y="1433830"/>
                  </a:lnTo>
                  <a:lnTo>
                    <a:pt x="0" y="1433830"/>
                  </a:lnTo>
                  <a:close/>
                </a:path>
              </a:pathLst>
            </a:custGeom>
            <a:blipFill>
              <a:blip r:embed="rId6"/>
              <a:stretch>
                <a:fillRect l="-2380" t="-259047" r="-729" b="-584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744200" cy="1084580"/>
            </a:xfrm>
            <a:custGeom>
              <a:avLst/>
              <a:gdLst/>
              <a:ahLst/>
              <a:cxnLst/>
              <a:rect r="r" b="b" t="t" l="l"/>
              <a:pathLst>
                <a:path h="1084580" w="10744200">
                  <a:moveTo>
                    <a:pt x="0" y="0"/>
                  </a:moveTo>
                  <a:lnTo>
                    <a:pt x="10744200" y="0"/>
                  </a:lnTo>
                  <a:lnTo>
                    <a:pt x="10744200" y="1084580"/>
                  </a:lnTo>
                  <a:lnTo>
                    <a:pt x="0" y="1084580"/>
                  </a:lnTo>
                  <a:close/>
                </a:path>
              </a:pathLst>
            </a:custGeom>
            <a:blipFill>
              <a:blip r:embed="rId6"/>
              <a:stretch>
                <a:fillRect l="0" t="-5378" r="0" b="-380856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9641652">
            <a:off x="11206113" y="-4075167"/>
            <a:ext cx="12775050" cy="6301452"/>
            <a:chOff x="0" y="0"/>
            <a:chExt cx="10744200" cy="52997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64770"/>
              <a:ext cx="10741660" cy="5184140"/>
            </a:xfrm>
            <a:custGeom>
              <a:avLst/>
              <a:gdLst/>
              <a:ahLst/>
              <a:cxnLst/>
              <a:rect r="r" b="b" t="t" l="l"/>
              <a:pathLst>
                <a:path h="5184140" w="10741660">
                  <a:moveTo>
                    <a:pt x="0" y="811530"/>
                  </a:moveTo>
                  <a:lnTo>
                    <a:pt x="35560" y="789940"/>
                  </a:lnTo>
                  <a:lnTo>
                    <a:pt x="637540" y="782320"/>
                  </a:lnTo>
                  <a:lnTo>
                    <a:pt x="1164590" y="579120"/>
                  </a:lnTo>
                  <a:lnTo>
                    <a:pt x="2383790" y="867410"/>
                  </a:lnTo>
                  <a:lnTo>
                    <a:pt x="3634740" y="336550"/>
                  </a:lnTo>
                  <a:lnTo>
                    <a:pt x="4640580" y="543560"/>
                  </a:lnTo>
                  <a:lnTo>
                    <a:pt x="5723890" y="302260"/>
                  </a:lnTo>
                  <a:lnTo>
                    <a:pt x="6339840" y="212090"/>
                  </a:lnTo>
                  <a:lnTo>
                    <a:pt x="6723380" y="317500"/>
                  </a:lnTo>
                  <a:lnTo>
                    <a:pt x="7087870" y="276860"/>
                  </a:lnTo>
                  <a:lnTo>
                    <a:pt x="7548880" y="0"/>
                  </a:lnTo>
                  <a:lnTo>
                    <a:pt x="7730490" y="170180"/>
                  </a:lnTo>
                  <a:lnTo>
                    <a:pt x="8448040" y="322580"/>
                  </a:lnTo>
                  <a:lnTo>
                    <a:pt x="9061450" y="283210"/>
                  </a:lnTo>
                  <a:lnTo>
                    <a:pt x="10337800" y="624840"/>
                  </a:lnTo>
                  <a:lnTo>
                    <a:pt x="10741660" y="613410"/>
                  </a:lnTo>
                  <a:lnTo>
                    <a:pt x="10706100" y="4631690"/>
                  </a:lnTo>
                  <a:lnTo>
                    <a:pt x="8354060" y="4024630"/>
                  </a:lnTo>
                  <a:lnTo>
                    <a:pt x="7712710" y="3928110"/>
                  </a:lnTo>
                  <a:lnTo>
                    <a:pt x="7430770" y="3920490"/>
                  </a:lnTo>
                  <a:lnTo>
                    <a:pt x="7029450" y="3990340"/>
                  </a:lnTo>
                  <a:lnTo>
                    <a:pt x="6893560" y="3958590"/>
                  </a:lnTo>
                  <a:lnTo>
                    <a:pt x="6723380" y="4144010"/>
                  </a:lnTo>
                  <a:lnTo>
                    <a:pt x="6663690" y="4138930"/>
                  </a:lnTo>
                  <a:lnTo>
                    <a:pt x="6615430" y="4178300"/>
                  </a:lnTo>
                  <a:lnTo>
                    <a:pt x="6060440" y="4319270"/>
                  </a:lnTo>
                  <a:lnTo>
                    <a:pt x="5891530" y="4413250"/>
                  </a:lnTo>
                  <a:lnTo>
                    <a:pt x="5562600" y="4471670"/>
                  </a:lnTo>
                  <a:lnTo>
                    <a:pt x="5500370" y="4533900"/>
                  </a:lnTo>
                  <a:lnTo>
                    <a:pt x="5226050" y="4518660"/>
                  </a:lnTo>
                  <a:lnTo>
                    <a:pt x="4831080" y="4631690"/>
                  </a:lnTo>
                  <a:lnTo>
                    <a:pt x="4494530" y="4771390"/>
                  </a:lnTo>
                  <a:lnTo>
                    <a:pt x="4112260" y="4906010"/>
                  </a:lnTo>
                  <a:lnTo>
                    <a:pt x="3788410" y="4993640"/>
                  </a:lnTo>
                  <a:lnTo>
                    <a:pt x="3375660" y="5184140"/>
                  </a:lnTo>
                  <a:lnTo>
                    <a:pt x="3220720" y="5120640"/>
                  </a:lnTo>
                  <a:lnTo>
                    <a:pt x="2202180" y="4268470"/>
                  </a:lnTo>
                  <a:lnTo>
                    <a:pt x="1520190" y="4114800"/>
                  </a:lnTo>
                  <a:lnTo>
                    <a:pt x="1164590" y="3907790"/>
                  </a:lnTo>
                  <a:lnTo>
                    <a:pt x="0" y="4693920"/>
                  </a:lnTo>
                  <a:close/>
                </a:path>
              </a:pathLst>
            </a:custGeom>
            <a:blipFill>
              <a:blip r:embed="rId5"/>
              <a:stretch>
                <a:fillRect l="0" t="-19024" r="0" b="-19024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64490" y="3865880"/>
              <a:ext cx="10337800" cy="1433830"/>
            </a:xfrm>
            <a:custGeom>
              <a:avLst/>
              <a:gdLst/>
              <a:ahLst/>
              <a:cxnLst/>
              <a:rect r="r" b="b" t="t" l="l"/>
              <a:pathLst>
                <a:path h="1433830" w="10337800">
                  <a:moveTo>
                    <a:pt x="0" y="0"/>
                  </a:moveTo>
                  <a:lnTo>
                    <a:pt x="10337800" y="0"/>
                  </a:lnTo>
                  <a:lnTo>
                    <a:pt x="10337800" y="1433830"/>
                  </a:lnTo>
                  <a:lnTo>
                    <a:pt x="0" y="1433830"/>
                  </a:lnTo>
                  <a:close/>
                </a:path>
              </a:pathLst>
            </a:custGeom>
            <a:blipFill>
              <a:blip r:embed="rId6"/>
              <a:stretch>
                <a:fillRect l="-2380" t="-259047" r="-729" b="-5843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744200" cy="1084580"/>
            </a:xfrm>
            <a:custGeom>
              <a:avLst/>
              <a:gdLst/>
              <a:ahLst/>
              <a:cxnLst/>
              <a:rect r="r" b="b" t="t" l="l"/>
              <a:pathLst>
                <a:path h="1084580" w="10744200">
                  <a:moveTo>
                    <a:pt x="0" y="0"/>
                  </a:moveTo>
                  <a:lnTo>
                    <a:pt x="10744200" y="0"/>
                  </a:lnTo>
                  <a:lnTo>
                    <a:pt x="10744200" y="1084580"/>
                  </a:lnTo>
                  <a:lnTo>
                    <a:pt x="0" y="1084580"/>
                  </a:lnTo>
                  <a:close/>
                </a:path>
              </a:pathLst>
            </a:custGeom>
            <a:blipFill>
              <a:blip r:embed="rId6"/>
              <a:stretch>
                <a:fillRect l="0" t="-5378" r="0" b="-380856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208635" y="4668731"/>
            <a:ext cx="4070901" cy="577653"/>
            <a:chOff x="0" y="0"/>
            <a:chExt cx="1072172" cy="15213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72172" cy="152139"/>
            </a:xfrm>
            <a:custGeom>
              <a:avLst/>
              <a:gdLst/>
              <a:ahLst/>
              <a:cxnLst/>
              <a:rect r="r" b="b" t="t" l="l"/>
              <a:pathLst>
                <a:path h="152139" w="1072172">
                  <a:moveTo>
                    <a:pt x="34232" y="0"/>
                  </a:moveTo>
                  <a:lnTo>
                    <a:pt x="1037940" y="0"/>
                  </a:lnTo>
                  <a:cubicBezTo>
                    <a:pt x="1056845" y="0"/>
                    <a:pt x="1072172" y="15326"/>
                    <a:pt x="1072172" y="34232"/>
                  </a:cubicBezTo>
                  <a:lnTo>
                    <a:pt x="1072172" y="117907"/>
                  </a:lnTo>
                  <a:cubicBezTo>
                    <a:pt x="1072172" y="136813"/>
                    <a:pt x="1056845" y="152139"/>
                    <a:pt x="1037940" y="152139"/>
                  </a:cubicBezTo>
                  <a:lnTo>
                    <a:pt x="34232" y="152139"/>
                  </a:lnTo>
                  <a:cubicBezTo>
                    <a:pt x="15326" y="152139"/>
                    <a:pt x="0" y="136813"/>
                    <a:pt x="0" y="117907"/>
                  </a:cubicBezTo>
                  <a:lnTo>
                    <a:pt x="0" y="34232"/>
                  </a:lnTo>
                  <a:cubicBezTo>
                    <a:pt x="0" y="15326"/>
                    <a:pt x="15326" y="0"/>
                    <a:pt x="34232" y="0"/>
                  </a:cubicBezTo>
                  <a:close/>
                </a:path>
              </a:pathLst>
            </a:custGeom>
            <a:solidFill>
              <a:srgbClr val="372A28"/>
            </a:solidFill>
            <a:ln cap="sq">
              <a:noFill/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072172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208635" y="6881278"/>
            <a:ext cx="4070901" cy="577653"/>
            <a:chOff x="0" y="0"/>
            <a:chExt cx="1072172" cy="15213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72172" cy="152139"/>
            </a:xfrm>
            <a:custGeom>
              <a:avLst/>
              <a:gdLst/>
              <a:ahLst/>
              <a:cxnLst/>
              <a:rect r="r" b="b" t="t" l="l"/>
              <a:pathLst>
                <a:path h="152139" w="1072172">
                  <a:moveTo>
                    <a:pt x="34232" y="0"/>
                  </a:moveTo>
                  <a:lnTo>
                    <a:pt x="1037940" y="0"/>
                  </a:lnTo>
                  <a:cubicBezTo>
                    <a:pt x="1056845" y="0"/>
                    <a:pt x="1072172" y="15326"/>
                    <a:pt x="1072172" y="34232"/>
                  </a:cubicBezTo>
                  <a:lnTo>
                    <a:pt x="1072172" y="117907"/>
                  </a:lnTo>
                  <a:cubicBezTo>
                    <a:pt x="1072172" y="136813"/>
                    <a:pt x="1056845" y="152139"/>
                    <a:pt x="1037940" y="152139"/>
                  </a:cubicBezTo>
                  <a:lnTo>
                    <a:pt x="34232" y="152139"/>
                  </a:lnTo>
                  <a:cubicBezTo>
                    <a:pt x="15326" y="152139"/>
                    <a:pt x="0" y="136813"/>
                    <a:pt x="0" y="117907"/>
                  </a:cubicBezTo>
                  <a:lnTo>
                    <a:pt x="0" y="34232"/>
                  </a:lnTo>
                  <a:cubicBezTo>
                    <a:pt x="0" y="15326"/>
                    <a:pt x="15326" y="0"/>
                    <a:pt x="34232" y="0"/>
                  </a:cubicBezTo>
                  <a:close/>
                </a:path>
              </a:pathLst>
            </a:custGeom>
            <a:solidFill>
              <a:srgbClr val="372A28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072172" cy="190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true" flipV="false" rot="0">
            <a:off x="15785514" y="3477739"/>
            <a:ext cx="3501906" cy="7710620"/>
          </a:xfrm>
          <a:custGeom>
            <a:avLst/>
            <a:gdLst/>
            <a:ahLst/>
            <a:cxnLst/>
            <a:rect r="r" b="b" t="t" l="l"/>
            <a:pathLst>
              <a:path h="7710620" w="3501906">
                <a:moveTo>
                  <a:pt x="3501906" y="0"/>
                </a:moveTo>
                <a:lnTo>
                  <a:pt x="0" y="0"/>
                </a:lnTo>
                <a:lnTo>
                  <a:pt x="0" y="7710620"/>
                </a:lnTo>
                <a:lnTo>
                  <a:pt x="3501906" y="7710620"/>
                </a:lnTo>
                <a:lnTo>
                  <a:pt x="350190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1531994">
            <a:off x="-473650" y="6951179"/>
            <a:ext cx="3004700" cy="3773903"/>
          </a:xfrm>
          <a:custGeom>
            <a:avLst/>
            <a:gdLst/>
            <a:ahLst/>
            <a:cxnLst/>
            <a:rect r="r" b="b" t="t" l="l"/>
            <a:pathLst>
              <a:path h="3773903" w="3004700">
                <a:moveTo>
                  <a:pt x="0" y="0"/>
                </a:moveTo>
                <a:lnTo>
                  <a:pt x="3004700" y="0"/>
                </a:lnTo>
                <a:lnTo>
                  <a:pt x="3004700" y="3773903"/>
                </a:lnTo>
                <a:lnTo>
                  <a:pt x="0" y="37739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3034834">
            <a:off x="-344198" y="5149435"/>
            <a:ext cx="4279789" cy="5375414"/>
          </a:xfrm>
          <a:custGeom>
            <a:avLst/>
            <a:gdLst/>
            <a:ahLst/>
            <a:cxnLst/>
            <a:rect r="r" b="b" t="t" l="l"/>
            <a:pathLst>
              <a:path h="5375414" w="4279789">
                <a:moveTo>
                  <a:pt x="0" y="0"/>
                </a:moveTo>
                <a:lnTo>
                  <a:pt x="4279789" y="0"/>
                </a:lnTo>
                <a:lnTo>
                  <a:pt x="4279789" y="5375415"/>
                </a:lnTo>
                <a:lnTo>
                  <a:pt x="0" y="537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3034834">
            <a:off x="2279396" y="3842365"/>
            <a:ext cx="4279789" cy="5375414"/>
          </a:xfrm>
          <a:custGeom>
            <a:avLst/>
            <a:gdLst/>
            <a:ahLst/>
            <a:cxnLst/>
            <a:rect r="r" b="b" t="t" l="l"/>
            <a:pathLst>
              <a:path h="5375414" w="4279789">
                <a:moveTo>
                  <a:pt x="0" y="0"/>
                </a:moveTo>
                <a:lnTo>
                  <a:pt x="4279789" y="0"/>
                </a:lnTo>
                <a:lnTo>
                  <a:pt x="4279789" y="5375414"/>
                </a:lnTo>
                <a:lnTo>
                  <a:pt x="0" y="53754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028700" y="576137"/>
            <a:ext cx="5248064" cy="13374730"/>
          </a:xfrm>
          <a:custGeom>
            <a:avLst/>
            <a:gdLst/>
            <a:ahLst/>
            <a:cxnLst/>
            <a:rect r="r" b="b" t="t" l="l"/>
            <a:pathLst>
              <a:path h="13374730" w="5248064">
                <a:moveTo>
                  <a:pt x="5248064" y="0"/>
                </a:moveTo>
                <a:lnTo>
                  <a:pt x="0" y="0"/>
                </a:lnTo>
                <a:lnTo>
                  <a:pt x="0" y="13374729"/>
                </a:lnTo>
                <a:lnTo>
                  <a:pt x="5248064" y="13374729"/>
                </a:lnTo>
                <a:lnTo>
                  <a:pt x="524806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4409990" y="8517045"/>
            <a:ext cx="3566973" cy="6110447"/>
          </a:xfrm>
          <a:custGeom>
            <a:avLst/>
            <a:gdLst/>
            <a:ahLst/>
            <a:cxnLst/>
            <a:rect r="r" b="b" t="t" l="l"/>
            <a:pathLst>
              <a:path h="6110447" w="3566973">
                <a:moveTo>
                  <a:pt x="0" y="0"/>
                </a:moveTo>
                <a:lnTo>
                  <a:pt x="3566974" y="0"/>
                </a:lnTo>
                <a:lnTo>
                  <a:pt x="3566974" y="6110447"/>
                </a:lnTo>
                <a:lnTo>
                  <a:pt x="0" y="6110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8345977">
            <a:off x="16504513" y="-4197351"/>
            <a:ext cx="3566973" cy="6110447"/>
          </a:xfrm>
          <a:custGeom>
            <a:avLst/>
            <a:gdLst/>
            <a:ahLst/>
            <a:cxnLst/>
            <a:rect r="r" b="b" t="t" l="l"/>
            <a:pathLst>
              <a:path h="6110447" w="3566973">
                <a:moveTo>
                  <a:pt x="0" y="0"/>
                </a:moveTo>
                <a:lnTo>
                  <a:pt x="3566974" y="0"/>
                </a:lnTo>
                <a:lnTo>
                  <a:pt x="3566974" y="6110447"/>
                </a:lnTo>
                <a:lnTo>
                  <a:pt x="0" y="61104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208635" y="5446297"/>
            <a:ext cx="7443541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oque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chitec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used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igh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shad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w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illusi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tic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nti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expa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sp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;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eili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gs dep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he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avens.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208635" y="7658844"/>
            <a:ext cx="7443541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B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q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styl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pr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ead thr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g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Eur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o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pe in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f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lu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ncing chu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che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 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alaces and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u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rban plan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ng;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 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theat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ri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cal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ty shape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d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 Sp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a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ni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s</a:t>
            </a:r>
            <a:r>
              <a:rPr lang="en-US" sz="1999" strike="noStrike" u="none">
                <a:solidFill>
                  <a:srgbClr val="616060"/>
                </a:solidFill>
                <a:latin typeface="Inter"/>
                <a:ea typeface="Inter"/>
                <a:cs typeface="Inter"/>
                <a:sym typeface="Inter"/>
              </a:rPr>
              <a:t>h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272308" y="4713083"/>
            <a:ext cx="3812730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Il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lu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sio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 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a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d l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gh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272308" y="6925630"/>
            <a:ext cx="3812730" cy="431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b="true" sz="2500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Eur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pean inf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luen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</a:t>
            </a:r>
            <a:r>
              <a:rPr lang="en-US" b="true" sz="2500" strike="noStrike" u="none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7243733" y="3179816"/>
            <a:ext cx="7814593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Splendor And Power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243733" y="2420616"/>
            <a:ext cx="5325489" cy="110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Baro</a:t>
            </a: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que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11" r="0" b="-15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623188" y="1100036"/>
            <a:ext cx="636112" cy="159028"/>
          </a:xfrm>
          <a:custGeom>
            <a:avLst/>
            <a:gdLst/>
            <a:ahLst/>
            <a:cxnLst/>
            <a:rect r="r" b="b" t="t" l="l"/>
            <a:pathLst>
              <a:path h="159028" w="636112">
                <a:moveTo>
                  <a:pt x="0" y="0"/>
                </a:moveTo>
                <a:lnTo>
                  <a:pt x="636112" y="0"/>
                </a:lnTo>
                <a:lnTo>
                  <a:pt x="636112" y="159028"/>
                </a:lnTo>
                <a:lnTo>
                  <a:pt x="0" y="159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4824" y="1020522"/>
            <a:ext cx="318635" cy="318056"/>
          </a:xfrm>
          <a:custGeom>
            <a:avLst/>
            <a:gdLst/>
            <a:ahLst/>
            <a:cxnLst/>
            <a:rect r="r" b="b" t="t" l="l"/>
            <a:pathLst>
              <a:path h="318056" w="318635">
                <a:moveTo>
                  <a:pt x="0" y="0"/>
                </a:moveTo>
                <a:lnTo>
                  <a:pt x="318635" y="0"/>
                </a:lnTo>
                <a:lnTo>
                  <a:pt x="318635" y="318056"/>
                </a:lnTo>
                <a:lnTo>
                  <a:pt x="0" y="3180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AutoShape 5" id="5"/>
          <p:cNvSpPr/>
          <p:nvPr/>
        </p:nvSpPr>
        <p:spPr>
          <a:xfrm>
            <a:off x="1028700" y="9263062"/>
            <a:ext cx="16230600" cy="0"/>
          </a:xfrm>
          <a:prstGeom prst="line">
            <a:avLst/>
          </a:prstGeom>
          <a:ln cap="flat" w="9525">
            <a:solidFill>
              <a:srgbClr val="372A28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7854410" y="2614679"/>
            <a:ext cx="12339365" cy="8226243"/>
          </a:xfrm>
          <a:custGeom>
            <a:avLst/>
            <a:gdLst/>
            <a:ahLst/>
            <a:cxnLst/>
            <a:rect r="r" b="b" t="t" l="l"/>
            <a:pathLst>
              <a:path h="8226243" w="12339365">
                <a:moveTo>
                  <a:pt x="12339365" y="0"/>
                </a:moveTo>
                <a:lnTo>
                  <a:pt x="0" y="0"/>
                </a:lnTo>
                <a:lnTo>
                  <a:pt x="0" y="8226244"/>
                </a:lnTo>
                <a:lnTo>
                  <a:pt x="12339365" y="8226244"/>
                </a:lnTo>
                <a:lnTo>
                  <a:pt x="12339365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27045" y="2106117"/>
            <a:ext cx="1607398" cy="1017124"/>
          </a:xfrm>
          <a:custGeom>
            <a:avLst/>
            <a:gdLst/>
            <a:ahLst/>
            <a:cxnLst/>
            <a:rect r="r" b="b" t="t" l="l"/>
            <a:pathLst>
              <a:path h="1017124" w="1607398">
                <a:moveTo>
                  <a:pt x="0" y="0"/>
                </a:moveTo>
                <a:lnTo>
                  <a:pt x="1607398" y="0"/>
                </a:lnTo>
                <a:lnTo>
                  <a:pt x="1607398" y="1017124"/>
                </a:lnTo>
                <a:lnTo>
                  <a:pt x="0" y="1017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378170">
            <a:off x="-516265" y="7389019"/>
            <a:ext cx="3047503" cy="4114800"/>
          </a:xfrm>
          <a:custGeom>
            <a:avLst/>
            <a:gdLst/>
            <a:ahLst/>
            <a:cxnLst/>
            <a:rect r="r" b="b" t="t" l="l"/>
            <a:pathLst>
              <a:path h="4114800" w="3047503">
                <a:moveTo>
                  <a:pt x="0" y="0"/>
                </a:moveTo>
                <a:lnTo>
                  <a:pt x="3047502" y="0"/>
                </a:lnTo>
                <a:lnTo>
                  <a:pt x="30475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4141" y="8570349"/>
            <a:ext cx="1595729" cy="1706925"/>
          </a:xfrm>
          <a:custGeom>
            <a:avLst/>
            <a:gdLst/>
            <a:ahLst/>
            <a:cxnLst/>
            <a:rect r="r" b="b" t="t" l="l"/>
            <a:pathLst>
              <a:path h="1706925" w="1595729">
                <a:moveTo>
                  <a:pt x="0" y="0"/>
                </a:moveTo>
                <a:lnTo>
                  <a:pt x="1595729" y="0"/>
                </a:lnTo>
                <a:lnTo>
                  <a:pt x="1595729" y="1706925"/>
                </a:lnTo>
                <a:lnTo>
                  <a:pt x="0" y="1706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92985" y="972897"/>
            <a:ext cx="961426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About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55633" y="972897"/>
            <a:ext cx="1576733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Architecture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437192" y="972897"/>
            <a:ext cx="1109725" cy="36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12121"/>
                </a:solidFill>
                <a:latin typeface="Inter"/>
                <a:ea typeface="Inter"/>
                <a:cs typeface="Inter"/>
                <a:sym typeface="Inter"/>
              </a:rPr>
              <a:t>Contact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81934" y="982422"/>
            <a:ext cx="3655931" cy="372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Anci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n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t 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u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rop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e</a:t>
            </a:r>
            <a:r>
              <a:rPr lang="en-US" b="true" sz="2199" strike="noStrike" u="none">
                <a:solidFill>
                  <a:srgbClr val="000000"/>
                </a:solidFill>
                <a:latin typeface="Inter Bold"/>
                <a:ea typeface="Inter Bold"/>
                <a:cs typeface="Inter Bold"/>
                <a:sym typeface="Inter Bold"/>
              </a:rPr>
              <a:t>an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61181" y="4885584"/>
            <a:ext cx="6048315" cy="2068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000">
                <a:solidFill>
                  <a:srgbClr val="4B412E"/>
                </a:solidFill>
                <a:latin typeface="Inter"/>
                <a:ea typeface="Inter"/>
                <a:cs typeface="Inter"/>
                <a:sym typeface="Inter"/>
              </a:rPr>
              <a:t>Neoclassicism embraced rational design symmetry and simplicity inspired by Greek and Roman antiquity; it reflected Enlightenment ideals of reason civic virtue and universality contrasting ornate Baroque exuberance decisively.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1181" y="7311144"/>
            <a:ext cx="6012517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000">
                <a:solidFill>
                  <a:srgbClr val="4B412E"/>
                </a:solidFill>
                <a:latin typeface="Inter"/>
                <a:ea typeface="Inter"/>
                <a:cs typeface="Inter"/>
                <a:sym typeface="Inter"/>
              </a:rPr>
              <a:t>Governments built neoclassical courthouses museums and parliaments; monumental facades.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1181" y="3431029"/>
            <a:ext cx="11256650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5999">
                <a:solidFill>
                  <a:srgbClr val="372A28"/>
                </a:solidFill>
                <a:latin typeface="Anton"/>
                <a:ea typeface="Anton"/>
                <a:cs typeface="Anton"/>
                <a:sym typeface="Anton"/>
              </a:rPr>
              <a:t>And Enlightenment Architecture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61181" y="2700404"/>
            <a:ext cx="5325489" cy="1105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5"/>
              </a:lnSpc>
            </a:pPr>
            <a:r>
              <a:rPr lang="en-US" sz="7865">
                <a:solidFill>
                  <a:srgbClr val="422A2A"/>
                </a:solidFill>
                <a:latin typeface="Sloop Script Pro"/>
                <a:ea typeface="Sloop Script Pro"/>
                <a:cs typeface="Sloop Script Pro"/>
                <a:sym typeface="Sloop Script Pro"/>
              </a:rPr>
              <a:t>Neoclassicism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DAHF9OvmF00</dc:identifier>
  <dcterms:modified xsi:type="dcterms:W3CDTF">2011-08-01T06:04:30Z</dcterms:modified>
  <cp:revision>1</cp:revision>
  <dc:title>Brown Simple Ancient European Architecture Presentation</dc:title>
</cp:coreProperties>
</file>