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" name="Google Shape;21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Google Shape;217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4" name="Google Shape;22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1" name="Google Shape;23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214313" y="12192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4572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AFFEF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Culture Mapping: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AFFEF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A Cognitive Analysis of 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AFFEF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The Education Culture Landscape in America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AFFE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endParaRPr b="1" i="0" sz="2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0320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620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0320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620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AFFEF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66675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0"/>
            <a:ext cx="9142412" cy="1204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Uheader.jp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EDUCATION REFORM INITIATIVES</a:t>
            </a:r>
            <a:endParaRPr/>
          </a:p>
          <a:p>
            <a:pPr indent="-457200" lvl="0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  vs.  CULTURAL FRAMES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(additional funding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staff replacement)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0" y="381000"/>
            <a:ext cx="914400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50" y="2298700"/>
            <a:ext cx="3168650" cy="257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762000" y="4957763"/>
            <a:ext cx="36401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5.1% of K-12 students in charter schools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2279650"/>
            <a:ext cx="3187700" cy="2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4652963" y="4957763"/>
            <a:ext cx="36909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 enrollment growth since 2007-08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977900" y="1092200"/>
            <a:ext cx="76644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:  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	independently contract with outside group to operate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2.	no specific education model, curriculum, pedagogy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3.	no unions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152400" y="5576888"/>
            <a:ext cx="46863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Percentage of children in charter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Orleans :   79%	    District of Columbia:    43%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Detroit:   51%	    Chicago:    19%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5207000" y="5638800"/>
            <a:ext cx="34671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70% of Americans support charter schools   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177800" y="5549900"/>
            <a:ext cx="4559300" cy="11303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5016500" y="5588000"/>
            <a:ext cx="3213100" cy="9144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177800" y="17399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190500" y="4127500"/>
            <a:ext cx="3962400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6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Evaluation of Charter Schools Final Report </a:t>
            </a: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(June 2010), IES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 average, charter middle schools that hold lotteries are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neither more nor less successful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than traditional public schools in improving achievement, behavior, and school progress.”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impact of charter middle schools on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achievement varies significantly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schools”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724400" y="1135063"/>
            <a:ext cx="44196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Visionary Leader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Magic Bullet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190500" y="1703388"/>
            <a:ext cx="4025900" cy="209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Charter School Performance in 16 States</a:t>
            </a: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(2009), CREDO, Stanford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 average, </a:t>
            </a:r>
            <a:r>
              <a:rPr b="0"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academic growth be somewhat lower</a:t>
            </a: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than their traditional public school peers…”</a:t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tremendous variation </a:t>
            </a: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academic quality among charter schools is the strongest result of the study…”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190500" y="1130300"/>
            <a:ext cx="14954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685800" y="196850"/>
            <a:ext cx="77724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b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0" y="1009650"/>
            <a:ext cx="8928100" cy="220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1800" u="sng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Model (funding and staff replacement)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	funding over three years (2010-11, 2011-12, 2012-13 ) toward the goal of turning around the 1,200 of the nation’s lowest-performing schools</a:t>
            </a:r>
            <a:endParaRPr/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 startAt="2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 to $ 2 million per school per year, $ 3.5 Billion total</a:t>
            </a:r>
            <a:endParaRPr/>
          </a:p>
          <a:p>
            <a:pPr indent="-342900" lvl="0" marL="342900" marR="0" rtl="0" algn="l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must use one of the following four models for turnaround: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3897313" y="6519863"/>
            <a:ext cx="52466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Hurlburt, et.al. 2011, Institute of Education Sciences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0" y="3463925"/>
            <a:ext cx="9144000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Turnaround model:  	</a:t>
            </a:r>
            <a:r>
              <a:rPr b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replace the principal and no less than 50% of the staff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            			and introduce significant reforms  (20%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Restart model:  		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reopen the school under management of a charter school 			operator, or an ed. mgmt. organization  (4%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closure:  		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close the school and reassign students to higher achieving 			schools  (2%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Transformational model:  	</a:t>
            </a:r>
            <a:r>
              <a:rPr b="0" lang="en-US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replace the principal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introduce significant reforms (74% of schools)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165100" y="1231900"/>
            <a:ext cx="4038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Funding increased by 30% from 1995-2009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Disconnect between funding levels and performance at all levels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STAFF REPLACEMENT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years NCLB data implementing staff replacement model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  	no change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8% 	small improvement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1% 	 successful turnaround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11%  	closed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584700" y="1252538"/>
            <a:ext cx="4419600" cy="560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Funding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Individual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Blame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Magic Bullet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5138" lvl="0" marL="69373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781A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-US" sz="20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78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Each student and teacher is given a </a:t>
            </a:r>
            <a:r>
              <a:rPr b="1" i="0" lang="en-US" sz="2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device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computer, access to the internet and software.  Computers include personal computer, laptop, netbook, handheld, or tablet.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Untold billions of dollars being spent across many states and nations 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The vast majority of 1-1 computing initiatives drop computers into classrooms without consideration of pedagogy, curriculum, or teaching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The focus on the technology, not the teaching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spray and pray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“spray” on the technology, and then “pray” that you get an increase in learning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belief that students can be left to their own </a:t>
            </a:r>
            <a:r>
              <a:rPr b="1" i="0" lang="en-US" sz="2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/>
          </a:p>
          <a:p>
            <a:pPr indent="-465138" lvl="0" marL="693738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6937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LAUSD	$ 1 Billion to get iPADS to 650,000 students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cost over-runs (support, maintenance, WiFi, 				replacement, electricity)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inadequate, untested curriculum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poor planning, implementation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inadequate training for teachers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lack of integration with district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36% teacher support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152400" y="1308100"/>
            <a:ext cx="4127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“one-to-one computer programs are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only as effective as their teachers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Bebell &amp; Key, </a:t>
            </a:r>
            <a:r>
              <a:rPr b="0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Journal of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Technology, Learning &amp; Assessment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(2010)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“Factors related to successful implemented reported in the research include extensive 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development, technical support, and positive teacher attitudes toward student technology use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Penuel, SRI International, Journal of Research on Technology in Education, (2006)</a:t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4724400" y="1312863"/>
            <a:ext cx="4419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Computers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Magic Bullet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114300" y="101600"/>
            <a:ext cx="8877300" cy="6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How cultural constructs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 influenced 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policy at the national level.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How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influence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constructs regarding 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education policy at the national level.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114300" y="101600"/>
            <a:ext cx="8877300" cy="6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0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0" lvl="0" marL="635000" marR="0" rtl="0" algn="l">
              <a:spcBef>
                <a:spcPts val="1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Understand the complexity of effective communication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 are not blank slates</a:t>
            </a:r>
            <a:endParaRPr/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is interactive</a:t>
            </a:r>
            <a:endParaRPr/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resonates with people’s deeply held values and worldviews </a:t>
            </a:r>
            <a:endParaRPr/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is frame based</a:t>
            </a:r>
            <a:endParaRPr/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communication is inadequate, people default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to the “pictures in their heads”</a:t>
            </a:r>
            <a:endParaRPr/>
          </a:p>
          <a:p>
            <a:pPr indent="0" lvl="0" marL="635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917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communication is effective, people can see an issue from a different perspective.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0" y="931863"/>
            <a:ext cx="89789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2-25 at 11.41.24 AM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75" y="525463"/>
            <a:ext cx="9013825" cy="58753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945444" y="2036233"/>
            <a:ext cx="6311900" cy="255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cultural constructs influence education policy at the national level.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114300" y="101600"/>
            <a:ext cx="8877300" cy="6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Recognize the limitations of evidence, numbers, data, research on influencing public opinion.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Being “right” is never enough.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577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	Craft the message within the context of dominant frames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LEVEL ONE:  	Big ideas, like freedom, justice, community, 	success, prevention, responsibility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LEVEL TWO:  	Issue-types, like the environment or childcare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LEVEL THREE:	Specific issues, like rainforests or earned tax 	credits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114300" y="101600"/>
            <a:ext cx="8877300" cy="6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	Use numbers as part of the story, not as the story. 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Begin with the interpretation, then the numbers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   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Never provide numbers without telling them what they mean.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	The choice of messenger is as important as the message itself.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	Use tools to make extensive inferences beyond the words actually used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visuals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metaphors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862.jpg" id="239" name="Google Shape;23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4171" r="-34171" t="0"/>
          <a:stretch/>
        </p:blipFill>
        <p:spPr>
          <a:xfrm>
            <a:off x="685800" y="228600"/>
            <a:ext cx="7772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4-12-29 at 1.17.59 PM.png" id="244" name="Google Shape;2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838" y="241300"/>
            <a:ext cx="4703762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0" y="11430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you get rid of “bad” teachers?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them “good” teachers.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622300" y="2032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203200" y="203200"/>
            <a:ext cx="46609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2-22 at 10.29.35 AM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92100"/>
            <a:ext cx="45466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4826000" y="0"/>
            <a:ext cx="4318000" cy="657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 Mapping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Going Down the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Rabbit Hole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(an adventure into the unknown)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cognitive concepts: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attitudes, beliefs, philosophies, ideologies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qualitative research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surveys, interviews, focus groups, media analyses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sciences: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anthropology, linguistics, cognitive psychology, sociology, political science, communications theory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177800" y="177800"/>
            <a:ext cx="87757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scope of public thinking about American education.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policy has become a partisan issue.</a:t>
            </a:r>
            <a:endParaRPr/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policy is regularly covered by media at all levels.</a:t>
            </a:r>
            <a:endParaRPr/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policy generates widespread interest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adults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within the field of education, </a:t>
            </a:r>
            <a:endParaRPr/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know people who do.</a:t>
            </a:r>
            <a:endParaRPr/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adults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have dealt with education as parents.</a:t>
            </a:r>
            <a:endParaRPr/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2573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adults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have dealt with education as students.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77800" y="177800"/>
            <a:ext cx="87757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A systematic inquiry into patterns of public thinking 	about American education.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systematic review of social science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and education literature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surveys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review of national &amp; local media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focus groups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in-depth interviews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Reports: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“Framing Education Reform: A FrameWorks  Message Memo” 	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Nall Bales  (2010)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“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Magic Bullets Hanging By a Thread”  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O’Neil &amp; Haydon (2013)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5-01-02 at 7.39.29 AM.png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00" y="165100"/>
            <a:ext cx="927100" cy="9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203200" y="203200"/>
            <a:ext cx="8775700" cy="63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Differing Views on the Influence of Evidence in Education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RATIONAL ACTOR MODEL: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Reason is conscious, literal, logical, universal, unemotional, disembodied, and serves self interest.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If people are made aware of the fact and figures, they should naturally come to the right conclusions.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FRAME MODEL: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People evaluate information and make decisions in the context of their deeply held constructs—worldviews, beliefs, and assumptions—called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a small sets of internalized concepts and values that allow people to attach meaning to new information.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Once a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established, it will “trump” numbers.  If the facts don’t fit the frame, it’s the facts that are rejected, not the frame.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Frameworks, Framing Public Issues, 2002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15900" y="228600"/>
            <a:ext cx="87503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-4572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	Individual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“systems” are invisible, complex…                                  focus goes to individual “actors”: parents, teachers, students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Blame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assume problems are the result of motivation, character, discipline, effort and/or caring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“irresponsible parents”, “bad teachers”, “undisciplined students”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	Visionary Leader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tendency to reduce the complexity of a multi-actor system to the actions and characteristics of a single individual in a leadership role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Magic Bullets Hanging By a Thread”, O’Neil &amp; Haydon, FrameWorks Institute, (2013)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	Magic Bullet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belief there is one reform or policy initiative that will “magically” address the country’s educational woes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	Local Solutions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innovation, dynamism, and meaningful programmatic change can only occur at the local level; state and federal actors are inflexible, out of touch, and ineffective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	Private Sector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sector is the only place capable of innovation and efficiency, public schools too mired in bureaucracy,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“Magic Bullets Hanging By a Thread”, O’Neil &amp; Haydon, FrameWorks Institute, (2013)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7.	Back to Basics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failure of education is due to reforms getting away from the basics: reading, writing and arithmetic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8.	More Funding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assumption that any reforms would require that much more money, and that more money will improve education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9.	Computers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belief that having more computers in the classroom is a universal panacea for improving education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“Magic Bullets Hanging By a Thread”, O’Neil &amp; Haydon, FrameWorks Institute, (2013)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