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05EF91C-A722-4A99-BADE-09CD176CAD8C}">
  <a:tblStyle styleId="{705EF91C-A722-4A99-BADE-09CD176CAD8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e1db2bc6ce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e1db2bc6c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e1db2bc6ce_0_12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e1db2bc6ce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e1db2bc6ce_0_13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e1db2bc6ce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e1db2bc6ce_0_14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e1db2bc6ce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e1db2bc6ce_0_16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e1db2bc6ce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e1db2bc6ce_0_17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e1db2bc6ce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e1db2bc6ce_0_18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e1db2bc6ce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e1db2bc6ce_0_19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e1db2bc6ce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e1db2bc6ce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e1db2bc6c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e1db2bc6ce_0_2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e1db2bc6c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e1db2bc6ce_0_4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e1db2bc6ce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e1db2bc6ce_0_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e1db2bc6ce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e1db2bc6ce_0_7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e1db2bc6ce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e1db2bc6ce_0_9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e1db2bc6ce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e1db2bc6ce_0_10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e1db2bc6ce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e1db2bc6ce_0_11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e1db2bc6ce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circle-of-life/life-cycles"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7.png"/><Relationship Id="rId7" Type="http://schemas.openxmlformats.org/officeDocument/2006/relationships/hyperlink" Target="http://mysteryscience.com/anchor" TargetMode="External"/><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png"/><Relationship Id="rId5" Type="http://schemas.openxmlformats.org/officeDocument/2006/relationships/image" Target="../media/image26.png"/><Relationship Id="rId6"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21.png"/><Relationship Id="rId6"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1.png"/><Relationship Id="rId5"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mysteryscience.com/circle-of-life/life-cycles?modal=assessments_modal"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1" Type="http://schemas.openxmlformats.org/officeDocument/2006/relationships/hyperlink" Target="https://mysteryscience.com/circle-of-life/mystery-3/pollination-plant-reproduction/91" TargetMode="External"/><Relationship Id="rId10" Type="http://schemas.openxmlformats.org/officeDocument/2006/relationships/hyperlink" Target="https://mysteryscience.com/circle-of-life/mystery-2/environmental-change-engineering/266" TargetMode="External"/><Relationship Id="rId13" Type="http://schemas.openxmlformats.org/officeDocument/2006/relationships/hyperlink" Target="https://mysteryscience.com/circle-of-life/mystery-4/fruit-seeds-plant-reproduction/89" TargetMode="External"/><Relationship Id="rId12" Type="http://schemas.openxmlformats.org/officeDocument/2006/relationships/hyperlink" Target="https://mysteryscience.com/circle-of-life/mystery-3/pollination-plant-reproduction/91" TargetMode="External"/><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hyperlink" Target="https://mysteryscience.com/circle-of-life/mystery-2/environmental-change-engineering/266" TargetMode="External"/><Relationship Id="rId15" Type="http://schemas.openxmlformats.org/officeDocument/2006/relationships/hyperlink" Target="https://mysteryscience.com/circle-of-life/mystery-10/life-cycles/844" TargetMode="External"/><Relationship Id="rId14" Type="http://schemas.openxmlformats.org/officeDocument/2006/relationships/hyperlink" Target="https://mysteryscience.com/circle-of-life/mystery-4/fruit-seeds-plant-reproduction/89" TargetMode="External"/><Relationship Id="rId17" Type="http://schemas.openxmlformats.org/officeDocument/2006/relationships/hyperlink" Target="https://mysteryscience.com/circle-of-life/mystery-5/plant-life-cycles/832" TargetMode="External"/><Relationship Id="rId16" Type="http://schemas.openxmlformats.org/officeDocument/2006/relationships/hyperlink" Target="https://mysteryscience.com/circle-of-life/mystery-10/life-cycles/844" TargetMode="External"/><Relationship Id="rId5" Type="http://schemas.openxmlformats.org/officeDocument/2006/relationships/hyperlink" Target="https://mysteryscience.com/circle-of-life/mystery-0/life-cycles/836" TargetMode="External"/><Relationship Id="rId6" Type="http://schemas.openxmlformats.org/officeDocument/2006/relationships/hyperlink" Target="https://mysteryscience.com/circle-of-life/mystery-0/life-cycles/836" TargetMode="External"/><Relationship Id="rId18" Type="http://schemas.openxmlformats.org/officeDocument/2006/relationships/hyperlink" Target="https://mysteryscience.com/circle-of-life/mystery-5/plant-life-cycles/832" TargetMode="External"/><Relationship Id="rId7" Type="http://schemas.openxmlformats.org/officeDocument/2006/relationships/hyperlink" Target="https://mysteryscience.com/circle-of-life/mystery-1/animal-life-cycles/822" TargetMode="External"/><Relationship Id="rId8" Type="http://schemas.openxmlformats.org/officeDocument/2006/relationships/hyperlink" Target="https://mysteryscience.com/circle-of-life/mystery-1/animal-life-cycles/82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12.png"/><Relationship Id="rId6"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0984" y="2596896"/>
            <a:ext cx="39534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
        <p:nvSpPr>
          <p:cNvPr id="56" name="Google Shape;56;p13"/>
          <p:cNvSpPr txBox="1"/>
          <p:nvPr/>
        </p:nvSpPr>
        <p:spPr>
          <a:xfrm>
            <a:off x="3300984" y="1709928"/>
            <a:ext cx="4009500" cy="7080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4000">
                <a:latin typeface="Poppins"/>
                <a:ea typeface="Poppins"/>
                <a:cs typeface="Poppins"/>
                <a:sym typeface="Poppins"/>
              </a:rPr>
              <a:t>Life Cycles</a:t>
            </a:r>
            <a:endParaRPr b="1" sz="1000"/>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2"/>
          <p:cNvPicPr preferRelativeResize="0"/>
          <p:nvPr/>
        </p:nvPicPr>
        <p:blipFill>
          <a:blip r:embed="rId3">
            <a:alphaModFix/>
          </a:blip>
          <a:stretch>
            <a:fillRect/>
          </a:stretch>
        </p:blipFill>
        <p:spPr>
          <a:xfrm>
            <a:off x="5576925" y="1280150"/>
            <a:ext cx="1738275" cy="986366"/>
          </a:xfrm>
          <a:prstGeom prst="rect">
            <a:avLst/>
          </a:prstGeom>
          <a:noFill/>
          <a:ln>
            <a:noFill/>
          </a:ln>
        </p:spPr>
      </p:pic>
      <p:sp>
        <p:nvSpPr>
          <p:cNvPr id="188" name="Google Shape;188;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9" name="Google Shape;189;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0" name="Google Shape;190;p22"/>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Why do plants grow flowers?</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Pollination &amp; Plant Reproduction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learn how and why flowers are pollinated.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Make a Flower, students make flower models out of paper and bee models out of pipe cleaners. Students fly their bees from flower to flower and observe what happens to the flower’s pollen during this process.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91" name="Google Shape;191;p22"/>
          <p:cNvGraphicFramePr/>
          <p:nvPr/>
        </p:nvGraphicFramePr>
        <p:xfrm>
          <a:off x="5576925" y="1280160"/>
          <a:ext cx="3000000" cy="3000000"/>
        </p:xfrm>
        <a:graphic>
          <a:graphicData uri="http://schemas.openxmlformats.org/drawingml/2006/table">
            <a:tbl>
              <a:tblPr>
                <a:noFill/>
                <a:tableStyleId>{705EF91C-A722-4A99-BADE-09CD176CAD8C}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31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92" name="Google Shape;192;p22"/>
          <p:cNvSpPr/>
          <p:nvPr/>
        </p:nvSpPr>
        <p:spPr>
          <a:xfrm>
            <a:off x="457650" y="4556925"/>
            <a:ext cx="6857700" cy="4060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3" name="Google Shape;193;p22"/>
          <p:cNvSpPr txBox="1"/>
          <p:nvPr/>
        </p:nvSpPr>
        <p:spPr>
          <a:xfrm>
            <a:off x="3099400" y="4894225"/>
            <a:ext cx="39090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Students can work on their own, but will need to make two flower models and may need a partner to help with a few steps of the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So they can observe that pollen is transferred from one flower to another, you will need to provide students with two different kinds of pollen. Before class, in half the cups, spoon about a tablespoon of one of the “pollen” types (e.g. cinnamon). In the other half of the cups, spoon about a tablespoon of the other “pollen” type (e.g. ground coffee). Groups of four students will be sharing two cups of “pollen."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To avoid distractions, we suggest waiting to distribute the “pollen” cups to students until Step 9 of the activity.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94" name="Google Shape;194;p22"/>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95" name="Google Shape;195;p22"/>
          <p:cNvPicPr preferRelativeResize="0"/>
          <p:nvPr/>
        </p:nvPicPr>
        <p:blipFill>
          <a:blip r:embed="rId5">
            <a:alphaModFix/>
          </a:blip>
          <a:stretch>
            <a:fillRect/>
          </a:stretch>
        </p:blipFill>
        <p:spPr>
          <a:xfrm>
            <a:off x="781750" y="6846523"/>
            <a:ext cx="2015275" cy="1420101"/>
          </a:xfrm>
          <a:prstGeom prst="rect">
            <a:avLst/>
          </a:prstGeom>
          <a:noFill/>
          <a:ln>
            <a:noFill/>
          </a:ln>
          <a:effectLst>
            <a:outerShdw blurRad="57150" rotWithShape="0" algn="bl" dir="5400000" dist="19050">
              <a:srgbClr val="000000">
                <a:alpha val="50000"/>
              </a:srgbClr>
            </a:outerShdw>
          </a:effectLst>
        </p:spPr>
      </p:pic>
      <p:pic>
        <p:nvPicPr>
          <p:cNvPr id="196" name="Google Shape;196;p22"/>
          <p:cNvPicPr preferRelativeResize="0"/>
          <p:nvPr/>
        </p:nvPicPr>
        <p:blipFill>
          <a:blip r:embed="rId6">
            <a:alphaModFix/>
          </a:blip>
          <a:stretch>
            <a:fillRect/>
          </a:stretch>
        </p:blipFill>
        <p:spPr>
          <a:xfrm>
            <a:off x="781753" y="4894226"/>
            <a:ext cx="2015276" cy="1490399"/>
          </a:xfrm>
          <a:prstGeom prst="rect">
            <a:avLst/>
          </a:prstGeom>
          <a:noFill/>
          <a:ln>
            <a:noFill/>
          </a:ln>
          <a:effectLst>
            <a:outerShdw blurRad="57150" rotWithShape="0" algn="bl" dir="5400000" dist="19050">
              <a:srgbClr val="000000">
                <a:alpha val="50000"/>
              </a:srgbClr>
            </a:outerShdw>
          </a:effectLst>
        </p:spPr>
      </p:pic>
      <p:sp>
        <p:nvSpPr>
          <p:cNvPr id="197" name="Google Shape;197;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3"/>
          <p:cNvPicPr preferRelativeResize="0"/>
          <p:nvPr/>
        </p:nvPicPr>
        <p:blipFill>
          <a:blip r:embed="rId3">
            <a:alphaModFix/>
          </a:blip>
          <a:stretch>
            <a:fillRect/>
          </a:stretch>
        </p:blipFill>
        <p:spPr>
          <a:xfrm>
            <a:off x="5576925" y="1280150"/>
            <a:ext cx="1738275" cy="986366"/>
          </a:xfrm>
          <a:prstGeom prst="rect">
            <a:avLst/>
          </a:prstGeom>
          <a:noFill/>
          <a:ln>
            <a:noFill/>
          </a:ln>
        </p:spPr>
      </p:pic>
      <p:sp>
        <p:nvSpPr>
          <p:cNvPr id="203" name="Google Shape;203;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4" name="Google Shape;204;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5" name="Google Shape;205;p23"/>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Why do plants grow flowers?</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Pollination &amp; Plant Reproduction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Saguaro flowers have internal structures just like most other flowers. They grow new flowers in the spring of every year, in an annual cycle.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saguaros grow new flowers every spring. This cycle repeats every year.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thinking by explaining that the saguaros grow new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flowers in the spring of every year, year after year. They may also explain that the bats travel to the saguaro flowers every spring.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happens to the saguaros flowers after the spring?</a:t>
            </a:r>
            <a:endParaRPr b="1" sz="1000">
              <a:solidFill>
                <a:schemeClr val="dk1"/>
              </a:solidFill>
              <a:latin typeface="Poppins"/>
              <a:ea typeface="Poppins"/>
              <a:cs typeface="Poppins"/>
              <a:sym typeface="Poppins"/>
            </a:endParaRPr>
          </a:p>
        </p:txBody>
      </p:sp>
      <p:graphicFrame>
        <p:nvGraphicFramePr>
          <p:cNvPr id="206" name="Google Shape;206;p23"/>
          <p:cNvGraphicFramePr/>
          <p:nvPr/>
        </p:nvGraphicFramePr>
        <p:xfrm>
          <a:off x="5576925" y="1280160"/>
          <a:ext cx="3000000" cy="3000000"/>
        </p:xfrm>
        <a:graphic>
          <a:graphicData uri="http://schemas.openxmlformats.org/drawingml/2006/table">
            <a:tbl>
              <a:tblPr>
                <a:noFill/>
                <a:tableStyleId>{705EF91C-A722-4A99-BADE-09CD176CAD8C}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31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07" name="Google Shape;207;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08" name="Google Shape;208;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24"/>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14" name="Google Shape;214;p2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15" name="Google Shape;215;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6" name="Google Shape;216;p24"/>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do plants give us fruit?</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Fruit, Seeds, &amp; Plant Reproduction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learn about why plants grow fruit.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Science Fruit or Vegetable, students examine common grocery produce and predict if each item is a science fruit or science vegetable. Then they take a closer look at slices of the produce and search for seeds.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217" name="Google Shape;217;p24"/>
          <p:cNvGraphicFramePr/>
          <p:nvPr/>
        </p:nvGraphicFramePr>
        <p:xfrm>
          <a:off x="5576925" y="1280160"/>
          <a:ext cx="3000000" cy="3000000"/>
        </p:xfrm>
        <a:graphic>
          <a:graphicData uri="http://schemas.openxmlformats.org/drawingml/2006/table">
            <a:tbl>
              <a:tblPr>
                <a:noFill/>
                <a:tableStyleId>{705EF91C-A722-4A99-BADE-09CD176CAD8C}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18" name="Google Shape;218;p24"/>
          <p:cNvSpPr/>
          <p:nvPr/>
        </p:nvSpPr>
        <p:spPr>
          <a:xfrm>
            <a:off x="457650" y="4480725"/>
            <a:ext cx="6857700" cy="4605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9" name="Google Shape;219;p24"/>
          <p:cNvSpPr txBox="1"/>
          <p:nvPr/>
        </p:nvSpPr>
        <p:spPr>
          <a:xfrm>
            <a:off x="2963325" y="4741825"/>
            <a:ext cx="41427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slicing foods before class. We used the foods listed above, but you can use other foods in place of these. Just be sure to include a mix of vegetables that have seeds, such as tomatoes and cucumbers (science fruits), and ones that don’t, such as celery, potatoes, and radishes (science vegetables). If you want to challenge your students, use less familiar produce, such as pineapples, eggplants, and kiwis (science fruits), as well as brussels sprouts (science vegetables).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Place one slice of each type of fruit or vegetable onto a paper plate for each student so that each student will have the opportunity to examine all the produce.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Before students examine the sliced fruit and vegetables and look for seeds, you will show them one whole fruit or vegetable so that they can first make a prediction. So be sure to reserve one of each grocery item to show students.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220" name="Google Shape;220;p2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21" name="Google Shape;221;p24"/>
          <p:cNvPicPr preferRelativeResize="0"/>
          <p:nvPr/>
        </p:nvPicPr>
        <p:blipFill>
          <a:blip r:embed="rId5">
            <a:alphaModFix/>
          </a:blip>
          <a:stretch>
            <a:fillRect/>
          </a:stretch>
        </p:blipFill>
        <p:spPr>
          <a:xfrm>
            <a:off x="789874" y="6955812"/>
            <a:ext cx="1894406" cy="1356039"/>
          </a:xfrm>
          <a:prstGeom prst="rect">
            <a:avLst/>
          </a:prstGeom>
          <a:noFill/>
          <a:ln>
            <a:noFill/>
          </a:ln>
          <a:effectLst>
            <a:outerShdw blurRad="57150" rotWithShape="0" algn="bl" dir="5400000" dist="19050">
              <a:srgbClr val="000000">
                <a:alpha val="50000"/>
              </a:srgbClr>
            </a:outerShdw>
          </a:effectLst>
        </p:spPr>
      </p:pic>
      <p:pic>
        <p:nvPicPr>
          <p:cNvPr id="222" name="Google Shape;222;p24"/>
          <p:cNvPicPr preferRelativeResize="0"/>
          <p:nvPr/>
        </p:nvPicPr>
        <p:blipFill>
          <a:blip r:embed="rId6">
            <a:alphaModFix/>
          </a:blip>
          <a:stretch>
            <a:fillRect/>
          </a:stretch>
        </p:blipFill>
        <p:spPr>
          <a:xfrm>
            <a:off x="789869" y="5254592"/>
            <a:ext cx="1894406" cy="1355371"/>
          </a:xfrm>
          <a:prstGeom prst="rect">
            <a:avLst/>
          </a:prstGeom>
          <a:noFill/>
          <a:ln>
            <a:noFill/>
          </a:ln>
          <a:effectLst>
            <a:outerShdw blurRad="57150" rotWithShape="0" algn="bl" dir="5400000" dist="19050">
              <a:srgbClr val="000000">
                <a:alpha val="50000"/>
              </a:srgbClr>
            </a:outerShdw>
          </a:effectLst>
        </p:spPr>
      </p:pic>
      <p:sp>
        <p:nvSpPr>
          <p:cNvPr id="223" name="Google Shape;223;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25"/>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29" name="Google Shape;229;p2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30" name="Google Shape;230;p2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31" name="Google Shape;231;p25"/>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do plants give us fruit?</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Fruit, Seeds, &amp; Plant Reproduction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Saguaro flowers turn into saguaro fruit every summer. The fruit contain seeds. This is part of the saguaro’s life cycle.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Saguaro flowers turn into saguaro fruit. This cycle repeats every year.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thinking by explaining that explaining that the saguaro flowers turn into saguaro fruit in the summer of every year, year after year.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happens to the saguaro fruit after the summer?</a:t>
            </a:r>
            <a:endParaRPr b="1" sz="1000">
              <a:solidFill>
                <a:schemeClr val="dk1"/>
              </a:solidFill>
              <a:latin typeface="Poppins"/>
              <a:ea typeface="Poppins"/>
              <a:cs typeface="Poppins"/>
              <a:sym typeface="Poppins"/>
            </a:endParaRPr>
          </a:p>
        </p:txBody>
      </p:sp>
      <p:graphicFrame>
        <p:nvGraphicFramePr>
          <p:cNvPr id="232" name="Google Shape;232;p25"/>
          <p:cNvGraphicFramePr/>
          <p:nvPr/>
        </p:nvGraphicFramePr>
        <p:xfrm>
          <a:off x="5576925" y="1280160"/>
          <a:ext cx="3000000" cy="3000000"/>
        </p:xfrm>
        <a:graphic>
          <a:graphicData uri="http://schemas.openxmlformats.org/drawingml/2006/table">
            <a:tbl>
              <a:tblPr>
                <a:noFill/>
                <a:tableStyleId>{705EF91C-A722-4A99-BADE-09CD176CAD8C}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33" name="Google Shape;233;p2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34" name="Google Shape;234;p2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26"/>
          <p:cNvPicPr preferRelativeResize="0"/>
          <p:nvPr/>
        </p:nvPicPr>
        <p:blipFill>
          <a:blip r:embed="rId3">
            <a:alphaModFix/>
          </a:blip>
          <a:stretch>
            <a:fillRect/>
          </a:stretch>
        </p:blipFill>
        <p:spPr>
          <a:xfrm>
            <a:off x="5576925" y="1280151"/>
            <a:ext cx="1738275" cy="986369"/>
          </a:xfrm>
          <a:prstGeom prst="rect">
            <a:avLst/>
          </a:prstGeom>
          <a:noFill/>
          <a:ln>
            <a:noFill/>
          </a:ln>
        </p:spPr>
      </p:pic>
      <p:sp>
        <p:nvSpPr>
          <p:cNvPr id="240" name="Google Shape;240;p2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41" name="Google Shape;241;p2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42" name="Google Shape;242;p26"/>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Why are there so many different kinds of flowers?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Plant Life Cycles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discover that while there is great diversity among flowering plants, they all share similar life cycles. They all start from seeds, grow, and eventually reproduce through the process of pollination.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Future Flowers, students observe and predict how changes to the pollinators affect plant reproduction, which affects the life cycles of those plants.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243" name="Google Shape;243;p26"/>
          <p:cNvGraphicFramePr/>
          <p:nvPr/>
        </p:nvGraphicFramePr>
        <p:xfrm>
          <a:off x="5576925" y="1280160"/>
          <a:ext cx="3000000" cy="3000000"/>
        </p:xfrm>
        <a:graphic>
          <a:graphicData uri="http://schemas.openxmlformats.org/drawingml/2006/table">
            <a:tbl>
              <a:tblPr>
                <a:noFill/>
                <a:tableStyleId>{705EF91C-A722-4A99-BADE-09CD176CAD8C}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44" name="Google Shape;244;p26"/>
          <p:cNvSpPr/>
          <p:nvPr/>
        </p:nvSpPr>
        <p:spPr>
          <a:xfrm>
            <a:off x="457650" y="5014125"/>
            <a:ext cx="6857700" cy="33165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5" name="Google Shape;245;p26"/>
          <p:cNvSpPr txBox="1"/>
          <p:nvPr/>
        </p:nvSpPr>
        <p:spPr>
          <a:xfrm>
            <a:off x="3038925" y="5351425"/>
            <a:ext cx="40671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All the plants in the activity game are annuals, which means they die every winter and must be replanted every year from seed. We do not discuss annual versus perennial plant life cycles in this particular lesson.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the extensions, we have another set of Plant Cards with different annual garden plants. Check out the Extensions for further instructions.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246" name="Google Shape;246;p2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47" name="Google Shape;247;p26"/>
          <p:cNvPicPr preferRelativeResize="0"/>
          <p:nvPr/>
        </p:nvPicPr>
        <p:blipFill>
          <a:blip r:embed="rId5">
            <a:alphaModFix/>
          </a:blip>
          <a:stretch>
            <a:fillRect/>
          </a:stretch>
        </p:blipFill>
        <p:spPr>
          <a:xfrm>
            <a:off x="818375" y="6902835"/>
            <a:ext cx="1858302" cy="1047764"/>
          </a:xfrm>
          <a:prstGeom prst="rect">
            <a:avLst/>
          </a:prstGeom>
          <a:noFill/>
          <a:ln>
            <a:noFill/>
          </a:ln>
          <a:effectLst>
            <a:outerShdw blurRad="57150" rotWithShape="0" algn="bl" dir="5400000" dist="19050">
              <a:srgbClr val="000000">
                <a:alpha val="50000"/>
              </a:srgbClr>
            </a:outerShdw>
          </a:effectLst>
        </p:spPr>
      </p:pic>
      <p:pic>
        <p:nvPicPr>
          <p:cNvPr id="248" name="Google Shape;248;p26"/>
          <p:cNvPicPr preferRelativeResize="0"/>
          <p:nvPr/>
        </p:nvPicPr>
        <p:blipFill>
          <a:blip r:embed="rId6">
            <a:alphaModFix/>
          </a:blip>
          <a:stretch>
            <a:fillRect/>
          </a:stretch>
        </p:blipFill>
        <p:spPr>
          <a:xfrm>
            <a:off x="818374" y="5351424"/>
            <a:ext cx="1858302" cy="1383851"/>
          </a:xfrm>
          <a:prstGeom prst="rect">
            <a:avLst/>
          </a:prstGeom>
          <a:noFill/>
          <a:ln>
            <a:noFill/>
          </a:ln>
          <a:effectLst>
            <a:outerShdw blurRad="57150" rotWithShape="0" algn="bl" dir="5400000" dist="19050">
              <a:srgbClr val="000000">
                <a:alpha val="50000"/>
              </a:srgbClr>
            </a:outerShdw>
          </a:effectLst>
        </p:spPr>
      </p:pic>
      <p:sp>
        <p:nvSpPr>
          <p:cNvPr id="249" name="Google Shape;249;p2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27"/>
          <p:cNvPicPr preferRelativeResize="0"/>
          <p:nvPr/>
        </p:nvPicPr>
        <p:blipFill>
          <a:blip r:embed="rId3">
            <a:alphaModFix/>
          </a:blip>
          <a:stretch>
            <a:fillRect/>
          </a:stretch>
        </p:blipFill>
        <p:spPr>
          <a:xfrm>
            <a:off x="5576925" y="1280151"/>
            <a:ext cx="1738275" cy="986369"/>
          </a:xfrm>
          <a:prstGeom prst="rect">
            <a:avLst/>
          </a:prstGeom>
          <a:noFill/>
          <a:ln>
            <a:noFill/>
          </a:ln>
        </p:spPr>
      </p:pic>
      <p:sp>
        <p:nvSpPr>
          <p:cNvPr id="255" name="Google Shape;255;p2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56" name="Google Shape;256;p2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57" name="Google Shape;257;p2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Why are there so many different kinds of flowers?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Plant Life Cycles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Flowers are very important in the life cycles of many plants. Flowers are the primary structure involved in plant reproduction. Many flowers need pollinators to help develop seeds. In the case of saguaro flowers, bats are one of the primary pollinators. They pollinate the flowers when they stick their heads in to eat nectar.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the bats pollinate the cacti and help them progress through their life cycle.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thinking by explaining that the saguaros are going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through a life cycle as well. The saguaros need the bats to pollinate their flowers. Students may not have all of the details of the saguaro life cycle, but they should be able to explain that the flowers will eventually turn to fruit with seeds, and that the seeds can then grow into new saguaros.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does the entire saguaro life cycle look like?</a:t>
            </a:r>
            <a:endParaRPr b="1" sz="1000">
              <a:solidFill>
                <a:schemeClr val="dk1"/>
              </a:solidFill>
              <a:latin typeface="Poppins"/>
              <a:ea typeface="Poppins"/>
              <a:cs typeface="Poppins"/>
              <a:sym typeface="Poppins"/>
            </a:endParaRPr>
          </a:p>
        </p:txBody>
      </p:sp>
      <p:graphicFrame>
        <p:nvGraphicFramePr>
          <p:cNvPr id="258" name="Google Shape;258;p27"/>
          <p:cNvGraphicFramePr/>
          <p:nvPr/>
        </p:nvGraphicFramePr>
        <p:xfrm>
          <a:off x="5576925" y="1280160"/>
          <a:ext cx="3000000" cy="3000000"/>
        </p:xfrm>
        <a:graphic>
          <a:graphicData uri="http://schemas.openxmlformats.org/drawingml/2006/table">
            <a:tbl>
              <a:tblPr>
                <a:noFill/>
                <a:tableStyleId>{705EF91C-A722-4A99-BADE-09CD176CAD8C}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17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8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59" name="Google Shape;259;p2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60" name="Google Shape;260;p2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28"/>
          <p:cNvPicPr preferRelativeResize="0"/>
          <p:nvPr/>
        </p:nvPicPr>
        <p:blipFill>
          <a:blip r:embed="rId3">
            <a:alphaModFix/>
          </a:blip>
          <a:stretch>
            <a:fillRect/>
          </a:stretch>
        </p:blipFill>
        <p:spPr>
          <a:xfrm>
            <a:off x="5577800" y="1280151"/>
            <a:ext cx="1737400" cy="985873"/>
          </a:xfrm>
          <a:prstGeom prst="rect">
            <a:avLst/>
          </a:prstGeom>
          <a:noFill/>
          <a:ln>
            <a:noFill/>
          </a:ln>
        </p:spPr>
      </p:pic>
      <p:sp>
        <p:nvSpPr>
          <p:cNvPr id="266" name="Google Shape;266;p28"/>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67" name="Google Shape;267;p2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68" name="Google Shape;268;p28"/>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Why are some saguaros so tiny? </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Life Cycles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performance task, students will observe and describe saguaros at various stages of their life cycles.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After a review of the unit, students will gather observations of saguaros from Saguaro National Park. They will use those observations, along with the observations they gathered over the course of the unit about the relationship between saguaros and bats, to predict how bats and saguaros interact with one another.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p:txBody>
      </p:sp>
      <p:graphicFrame>
        <p:nvGraphicFramePr>
          <p:cNvPr id="269" name="Google Shape;269;p28"/>
          <p:cNvGraphicFramePr/>
          <p:nvPr/>
        </p:nvGraphicFramePr>
        <p:xfrm>
          <a:off x="5577800" y="1280160"/>
          <a:ext cx="3000000" cy="3000000"/>
        </p:xfrm>
        <a:graphic>
          <a:graphicData uri="http://schemas.openxmlformats.org/drawingml/2006/table">
            <a:tbl>
              <a:tblPr>
                <a:noFill/>
                <a:tableStyleId>{705EF91C-A722-4A99-BADE-09CD176CAD8C}</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70" name="Google Shape;270;p2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71" name="Google Shape;271;p28"/>
          <p:cNvSpPr/>
          <p:nvPr/>
        </p:nvSpPr>
        <p:spPr>
          <a:xfrm>
            <a:off x="457650" y="4480725"/>
            <a:ext cx="6857700" cy="2141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2" name="Google Shape;272;p28"/>
          <p:cNvSpPr txBox="1"/>
          <p:nvPr/>
        </p:nvSpPr>
        <p:spPr>
          <a:xfrm>
            <a:off x="2995775" y="4823350"/>
            <a:ext cx="39765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can work individually, in pairs, or you may choose to work with small groups. One copy of the saguaro life cycle worksheet will be needed for each individual, each pair, or each small group.</a:t>
            </a:r>
            <a:endParaRPr sz="1000">
              <a:solidFill>
                <a:schemeClr val="dk1"/>
              </a:solidFill>
              <a:latin typeface="Poppins"/>
              <a:ea typeface="Poppins"/>
              <a:cs typeface="Poppins"/>
              <a:sym typeface="Poppins"/>
            </a:endParaRPr>
          </a:p>
        </p:txBody>
      </p:sp>
      <p:pic>
        <p:nvPicPr>
          <p:cNvPr id="273" name="Google Shape;273;p28"/>
          <p:cNvPicPr preferRelativeResize="0"/>
          <p:nvPr/>
        </p:nvPicPr>
        <p:blipFill>
          <a:blip r:embed="rId5">
            <a:alphaModFix/>
          </a:blip>
          <a:stretch>
            <a:fillRect/>
          </a:stretch>
        </p:blipFill>
        <p:spPr>
          <a:xfrm>
            <a:off x="757150" y="4823350"/>
            <a:ext cx="1918924" cy="1438801"/>
          </a:xfrm>
          <a:prstGeom prst="rect">
            <a:avLst/>
          </a:prstGeom>
          <a:noFill/>
          <a:ln>
            <a:noFill/>
          </a:ln>
          <a:effectLst>
            <a:outerShdw blurRad="57150" rotWithShape="0" algn="bl" dir="5400000" dist="19050">
              <a:srgbClr val="000000">
                <a:alpha val="50000"/>
              </a:srgbClr>
            </a:outerShdw>
          </a:effectLst>
        </p:spPr>
      </p:pic>
      <p:sp>
        <p:nvSpPr>
          <p:cNvPr id="274" name="Google Shape;274;p28"/>
          <p:cNvSpPr/>
          <p:nvPr/>
        </p:nvSpPr>
        <p:spPr>
          <a:xfrm>
            <a:off x="457200" y="6942075"/>
            <a:ext cx="6857700" cy="25224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 name="Google Shape;275;p28"/>
          <p:cNvSpPr txBox="1"/>
          <p:nvPr/>
        </p:nvSpPr>
        <p:spPr>
          <a:xfrm>
            <a:off x="757150" y="7135575"/>
            <a:ext cx="2886600" cy="1954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rgbClr val="000000"/>
                </a:solidFill>
                <a:latin typeface="Poppins"/>
                <a:ea typeface="Poppins"/>
                <a:cs typeface="Poppins"/>
                <a:sym typeface="Poppins"/>
              </a:rPr>
              <a:t>Crosscutting Concepts</a:t>
            </a:r>
            <a:endParaRPr i="1"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i="1" lang="en" sz="1000">
                <a:latin typeface="Poppins"/>
                <a:ea typeface="Poppins"/>
                <a:cs typeface="Poppins"/>
                <a:sym typeface="Poppins"/>
              </a:rPr>
              <a:t>Patterns:</a:t>
            </a:r>
            <a:r>
              <a:rPr lang="en" sz="1000">
                <a:latin typeface="Poppins"/>
                <a:ea typeface="Poppins"/>
                <a:cs typeface="Poppins"/>
                <a:sym typeface="Poppins"/>
              </a:rPr>
              <a:t> A pattern is something that repeats in multiple places or multiple times. The primary type of pattern that is seen in this unit is a cycle of events.</a:t>
            </a:r>
            <a:endParaRPr sz="1000">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rgbClr val="000000"/>
              </a:solidFill>
              <a:latin typeface="Poppins"/>
              <a:ea typeface="Poppins"/>
              <a:cs typeface="Poppins"/>
              <a:sym typeface="Poppins"/>
            </a:endParaRPr>
          </a:p>
        </p:txBody>
      </p:sp>
      <p:sp>
        <p:nvSpPr>
          <p:cNvPr id="276" name="Google Shape;276;p28"/>
          <p:cNvSpPr txBox="1"/>
          <p:nvPr/>
        </p:nvSpPr>
        <p:spPr>
          <a:xfrm>
            <a:off x="4085675" y="7360920"/>
            <a:ext cx="2886600" cy="19548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i="1" lang="en" sz="1000">
                <a:latin typeface="Poppins"/>
                <a:ea typeface="Poppins"/>
                <a:cs typeface="Poppins"/>
                <a:sym typeface="Poppins"/>
              </a:rPr>
              <a:t>Cause &amp; effect:</a:t>
            </a:r>
            <a:r>
              <a:rPr lang="en" sz="1000">
                <a:latin typeface="Poppins"/>
                <a:ea typeface="Poppins"/>
                <a:cs typeface="Poppins"/>
                <a:sym typeface="Poppins"/>
              </a:rPr>
              <a:t> The sequence of events in a cycle frequently have a cause &amp; effect relationship with one another. Frequently, one event must take place before another event, and the prior event causes the subsequent one. If one event in a cycle doesn’t take place, it may cause the cycle to stop entirely</a:t>
            </a:r>
            <a:endParaRPr sz="1000">
              <a:solidFill>
                <a:srgbClr val="000000"/>
              </a:solidFill>
              <a:latin typeface="Poppins"/>
              <a:ea typeface="Poppins"/>
              <a:cs typeface="Poppins"/>
              <a:sym typeface="Poppins"/>
            </a:endParaRPr>
          </a:p>
        </p:txBody>
      </p:sp>
      <p:sp>
        <p:nvSpPr>
          <p:cNvPr id="277" name="Google Shape;277;p2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6" name="Google Shape;66;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7" name="Google Shape;67;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students compare and contrast the life cycles of both animals and plants. Students create models to build an understanding that all organisms share certain stages in their life cycles: birth, growth, reproduction, and death. Students also explore how an understanding of life cycles can aid in solving problems that occur when there are too many or too few organisms in a particular environment.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u="sng">
                <a:solidFill>
                  <a:schemeClr val="dk1"/>
                </a:solidFill>
                <a:latin typeface="Poppins"/>
                <a:ea typeface="Poppins"/>
                <a:cs typeface="Poppins"/>
                <a:sym typeface="Poppins"/>
                <a:hlinkClick r:id="rId3">
                  <a:extLst>
                    <a:ext uri="{A12FA001-AC4F-418D-AE19-62706E023703}">
                      <ahyp:hlinkClr val="tx"/>
                    </a:ext>
                  </a:extLst>
                </a:hlinkClick>
              </a:rPr>
              <a:t>Assessments</a:t>
            </a:r>
            <a:endParaRPr sz="1000">
              <a:solidFill>
                <a:schemeClr val="dk1"/>
              </a:solidFill>
              <a:latin typeface="Poppins"/>
              <a:ea typeface="Poppins"/>
              <a:cs typeface="Poppins"/>
              <a:sym typeface="Poppins"/>
            </a:endParaRPr>
          </a:p>
        </p:txBody>
      </p:sp>
      <p:graphicFrame>
        <p:nvGraphicFramePr>
          <p:cNvPr id="68" name="Google Shape;68;p14"/>
          <p:cNvGraphicFramePr/>
          <p:nvPr/>
        </p:nvGraphicFramePr>
        <p:xfrm>
          <a:off x="453013" y="3010600"/>
          <a:ext cx="3000000" cy="3000000"/>
        </p:xfrm>
        <a:graphic>
          <a:graphicData uri="http://schemas.openxmlformats.org/drawingml/2006/table">
            <a:tbl>
              <a:tblPr>
                <a:noFill/>
                <a:tableStyleId>{705EF91C-A722-4A99-BADE-09CD176CAD8C}</a:tableStyleId>
              </a:tblPr>
              <a:tblGrid>
                <a:gridCol w="3109175"/>
                <a:gridCol w="1379275"/>
                <a:gridCol w="1230800"/>
                <a:gridCol w="114712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3-LS2-1. Construct an argument that some animals form groups that help members survive.</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3-LS3-1. Analyze and interpret data to provide evidence that plants and animals have traits inherited from parents and that variation of these traits exists in a group of similar organisms.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3-LS3-2. Use evidence to support the explanation that traits can be influenced by the environment.</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3-LS4-2. Use evidence to construct an explanation for how the variations in characteristics among individuals of the same species may provide advantages in surviving, finding mates, and reproducing.</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3-LS4-3. Construct an argument with evidence that in a particular habitat some organisms can survive well, some survive less well, and some cannot survive at all.</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Constructing Explanations and Designing Solutions</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Planning and Carrying Out Investigations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Engaging in Argument from Evidence </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Obtaining, Evaluating, and Communicating Information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LS3.A: Inheritance of Traits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LS3.B: Variation of Traits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LS4.B: Natural Selection</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LS4.C: Adaptation</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LS2.D: Social Interactions and Group Behavior</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800">
                        <a:latin typeface="Poppins"/>
                        <a:ea typeface="Poppins"/>
                        <a:cs typeface="Poppins"/>
                        <a:sym typeface="Poppins"/>
                      </a:endParaRPr>
                    </a:p>
                    <a:p>
                      <a:pPr indent="0" lvl="0" marL="0" rtl="0" algn="l">
                        <a:lnSpc>
                          <a:spcPct val="150000"/>
                        </a:lnSpc>
                        <a:spcBef>
                          <a:spcPts val="0"/>
                        </a:spcBef>
                        <a:spcAft>
                          <a:spcPts val="0"/>
                        </a:spcAft>
                        <a:buNone/>
                      </a:pPr>
                      <a:r>
                        <a:t/>
                      </a:r>
                      <a:endParaRPr sz="800">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Patterns</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Cause and Effect</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Systems and System Models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Stability and Change</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69" name="Google Shape;69;p1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70" name="Google Shape;70;p14"/>
          <p:cNvSpPr txBox="1"/>
          <p:nvPr/>
        </p:nvSpPr>
        <p:spPr>
          <a:xfrm>
            <a:off x="457200" y="9222750"/>
            <a:ext cx="4918800" cy="3693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i="1" lang="en" sz="1200">
                <a:latin typeface="Poppins"/>
                <a:ea typeface="Poppins"/>
                <a:cs typeface="Poppins"/>
                <a:sym typeface="Poppins"/>
              </a:rPr>
              <a:t>Life Cycles </a:t>
            </a:r>
            <a:r>
              <a:rPr b="1" i="1" lang="en" sz="1200">
                <a:solidFill>
                  <a:srgbClr val="000000"/>
                </a:solidFill>
                <a:latin typeface="Poppins"/>
                <a:ea typeface="Poppins"/>
                <a:cs typeface="Poppins"/>
                <a:sym typeface="Poppins"/>
              </a:rPr>
              <a:t>Lesson Flow on Next Page</a:t>
            </a:r>
            <a:endParaRPr i="1" sz="1600"/>
          </a:p>
        </p:txBody>
      </p:sp>
      <p:sp>
        <p:nvSpPr>
          <p:cNvPr id="71" name="Google Shape;71;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Life Cycles • Grade 3</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77" name="Google Shape;77;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8" name="Google Shape;78;p1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79" name="Google Shape;79;p15"/>
          <p:cNvPicPr preferRelativeResize="0"/>
          <p:nvPr/>
        </p:nvPicPr>
        <p:blipFill rotWithShape="1">
          <a:blip r:embed="rId4">
            <a:alphaModFix/>
          </a:blip>
          <a:srcRect b="0" l="39" r="39" t="0"/>
          <a:stretch/>
        </p:blipFill>
        <p:spPr>
          <a:xfrm>
            <a:off x="465590" y="1722155"/>
            <a:ext cx="6858002" cy="4085083"/>
          </a:xfrm>
          <a:prstGeom prst="rect">
            <a:avLst/>
          </a:prstGeom>
          <a:noFill/>
          <a:ln>
            <a:noFill/>
          </a:ln>
        </p:spPr>
      </p:pic>
      <p:sp>
        <p:nvSpPr>
          <p:cNvPr id="80" name="Google Shape;80;p15"/>
          <p:cNvSpPr txBox="1"/>
          <p:nvPr/>
        </p:nvSpPr>
        <p:spPr>
          <a:xfrm>
            <a:off x="528625" y="18002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81" name="Google Shape;81;p15"/>
          <p:cNvSpPr txBox="1"/>
          <p:nvPr/>
        </p:nvSpPr>
        <p:spPr>
          <a:xfrm>
            <a:off x="528625" y="40423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82" name="Google Shape;82;p15"/>
          <p:cNvSpPr txBox="1"/>
          <p:nvPr/>
        </p:nvSpPr>
        <p:spPr>
          <a:xfrm>
            <a:off x="23350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83" name="Google Shape;83;p15"/>
          <p:cNvSpPr txBox="1"/>
          <p:nvPr/>
        </p:nvSpPr>
        <p:spPr>
          <a:xfrm>
            <a:off x="41365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84" name="Google Shape;84;p15"/>
          <p:cNvSpPr txBox="1"/>
          <p:nvPr/>
        </p:nvSpPr>
        <p:spPr>
          <a:xfrm>
            <a:off x="5938075" y="18002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85" name="Google Shape;85;p15"/>
          <p:cNvSpPr txBox="1"/>
          <p:nvPr/>
        </p:nvSpPr>
        <p:spPr>
          <a:xfrm>
            <a:off x="531150" y="2514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Life Cycles</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Saguaro Cycles</a:t>
            </a:r>
            <a:endParaRPr sz="800">
              <a:solidFill>
                <a:schemeClr val="dk1"/>
              </a:solidFill>
              <a:latin typeface="Poppins"/>
              <a:ea typeface="Poppins"/>
              <a:cs typeface="Poppins"/>
              <a:sym typeface="Poppins"/>
            </a:endParaRPr>
          </a:p>
        </p:txBody>
      </p:sp>
      <p:sp>
        <p:nvSpPr>
          <p:cNvPr id="86" name="Google Shape;86;p15"/>
          <p:cNvSpPr txBox="1"/>
          <p:nvPr/>
        </p:nvSpPr>
        <p:spPr>
          <a:xfrm>
            <a:off x="2337600" y="25146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Animal Life Cycles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How is your life like an alligator’s life?</a:t>
            </a:r>
            <a:endParaRPr sz="800">
              <a:solidFill>
                <a:schemeClr val="dk1"/>
              </a:solidFill>
              <a:latin typeface="Poppins"/>
              <a:ea typeface="Poppins"/>
              <a:cs typeface="Poppins"/>
              <a:sym typeface="Poppins"/>
            </a:endParaRPr>
          </a:p>
        </p:txBody>
      </p:sp>
      <p:sp>
        <p:nvSpPr>
          <p:cNvPr id="87" name="Google Shape;87;p15"/>
          <p:cNvSpPr txBox="1"/>
          <p:nvPr/>
        </p:nvSpPr>
        <p:spPr>
          <a:xfrm>
            <a:off x="4139100" y="25146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Environmental Change &amp; Engineering</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What’s the best way to get rid of mosquitoes?</a:t>
            </a:r>
            <a:endParaRPr sz="800">
              <a:solidFill>
                <a:schemeClr val="dk1"/>
              </a:solidFill>
              <a:latin typeface="Poppins"/>
              <a:ea typeface="Poppins"/>
              <a:cs typeface="Poppins"/>
              <a:sym typeface="Poppins"/>
            </a:endParaRPr>
          </a:p>
        </p:txBody>
      </p:sp>
      <p:sp>
        <p:nvSpPr>
          <p:cNvPr id="88" name="Google Shape;88;p15"/>
          <p:cNvSpPr txBox="1"/>
          <p:nvPr/>
        </p:nvSpPr>
        <p:spPr>
          <a:xfrm>
            <a:off x="5938075" y="2514600"/>
            <a:ext cx="126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Pollination &amp; Plant Reproduction</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Why do plants grow flowers?</a:t>
            </a:r>
            <a:endParaRPr sz="800">
              <a:solidFill>
                <a:schemeClr val="dk1"/>
              </a:solidFill>
              <a:latin typeface="Poppins"/>
              <a:ea typeface="Poppins"/>
              <a:cs typeface="Poppins"/>
              <a:sym typeface="Poppins"/>
            </a:endParaRPr>
          </a:p>
        </p:txBody>
      </p:sp>
      <p:sp>
        <p:nvSpPr>
          <p:cNvPr id="89" name="Google Shape;89;p15"/>
          <p:cNvSpPr txBox="1"/>
          <p:nvPr/>
        </p:nvSpPr>
        <p:spPr>
          <a:xfrm>
            <a:off x="531150" y="47682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Fruit, Seeds, &amp; Plant Reproduction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Why do plants give us fruit?</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90" name="Google Shape;90;p15"/>
          <p:cNvSpPr txBox="1"/>
          <p:nvPr/>
        </p:nvSpPr>
        <p:spPr>
          <a:xfrm>
            <a:off x="2326500"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1" name="Google Shape;91;p15"/>
          <p:cNvSpPr txBox="1"/>
          <p:nvPr/>
        </p:nvSpPr>
        <p:spPr>
          <a:xfrm>
            <a:off x="4119425"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2" name="Google Shape;92;p15"/>
          <p:cNvSpPr txBox="1"/>
          <p:nvPr/>
        </p:nvSpPr>
        <p:spPr>
          <a:xfrm>
            <a:off x="5929500" y="33388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3" name="Google Shape;93;p15"/>
          <p:cNvSpPr txBox="1"/>
          <p:nvPr/>
        </p:nvSpPr>
        <p:spPr>
          <a:xfrm>
            <a:off x="4152000" y="40423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94" name="Google Shape;94;p15"/>
          <p:cNvSpPr txBox="1"/>
          <p:nvPr/>
        </p:nvSpPr>
        <p:spPr>
          <a:xfrm>
            <a:off x="4166400" y="47682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Life Cycles</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Why are some saguaros so tiny?</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95" name="Google Shape;95;p15"/>
          <p:cNvSpPr txBox="1"/>
          <p:nvPr/>
        </p:nvSpPr>
        <p:spPr>
          <a:xfrm>
            <a:off x="547350" y="55837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6" name="Google Shape;96;p15"/>
          <p:cNvSpPr txBox="1"/>
          <p:nvPr/>
        </p:nvSpPr>
        <p:spPr>
          <a:xfrm>
            <a:off x="2332213" y="40423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sp>
        <p:nvSpPr>
          <p:cNvPr id="97" name="Google Shape;97;p15"/>
          <p:cNvSpPr txBox="1"/>
          <p:nvPr/>
        </p:nvSpPr>
        <p:spPr>
          <a:xfrm>
            <a:off x="2334738" y="47682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Plant Life Cycles</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Why are there so many different kinds of flowers?</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98" name="Google Shape;98;p15"/>
          <p:cNvSpPr txBox="1"/>
          <p:nvPr/>
        </p:nvSpPr>
        <p:spPr>
          <a:xfrm>
            <a:off x="2350938" y="55837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99" name="Google Shape;99;p15"/>
          <p:cNvSpPr txBox="1"/>
          <p:nvPr/>
        </p:nvSpPr>
        <p:spPr>
          <a:xfrm>
            <a:off x="457200" y="1281475"/>
            <a:ext cx="6858000" cy="2235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200">
                <a:latin typeface="Poppins"/>
                <a:ea typeface="Poppins"/>
                <a:cs typeface="Poppins"/>
                <a:sym typeface="Poppins"/>
              </a:rPr>
              <a:t>Life Cycles Lesson Flow</a:t>
            </a:r>
            <a:endParaRPr b="1" sz="1200">
              <a:latin typeface="Poppins"/>
              <a:ea typeface="Poppins"/>
              <a:cs typeface="Poppins"/>
              <a:sym typeface="Poppins"/>
            </a:endParaRPr>
          </a:p>
        </p:txBody>
      </p:sp>
      <p:sp>
        <p:nvSpPr>
          <p:cNvPr id="100" name="Google Shape;100;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6" name="Google Shape;106;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07" name="Google Shape;107;p16"/>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108" name="Google Shape;108;p16"/>
          <p:cNvSpPr txBox="1"/>
          <p:nvPr/>
        </p:nvSpPr>
        <p:spPr>
          <a:xfrm>
            <a:off x="457200" y="4569000"/>
            <a:ext cx="3189300" cy="50250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Animals all around the world engage in behaviors that, on the surface, seem quite strange. For instance, many bats can be found flying around at night, sticking their heads into cactus flowers. And from the perspective of the cactus, it is an equally strange situation. Why would a plant that is completely covered in large, protective spikes produce soft, unprotected flowers every spring that are easily accessible to animals?</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The answers can be found in the life cycles of both living things.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rgbClr val="000000"/>
                </a:solidFill>
                <a:latin typeface="Poppins"/>
                <a:ea typeface="Poppins"/>
                <a:cs typeface="Poppins"/>
                <a:sym typeface="Poppins"/>
              </a:rPr>
              <a:t>Bats, like all animals, must eat in order to grow. Different types of bats eat a variety of foods, but many bats eat both nectar and pollen that can be found in flowers. In fact, some bats will migrate huge distances in order to follow the seasonal blooming patterns of various plants.</a:t>
            </a:r>
            <a:endParaRPr sz="1000">
              <a:solidFill>
                <a:srgbClr val="000000"/>
              </a:solidFill>
              <a:latin typeface="Poppins"/>
              <a:ea typeface="Poppins"/>
              <a:cs typeface="Poppins"/>
              <a:sym typeface="Poppins"/>
            </a:endParaRPr>
          </a:p>
        </p:txBody>
      </p:sp>
      <p:sp>
        <p:nvSpPr>
          <p:cNvPr id="109" name="Google Shape;109;p16"/>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rgbClr val="000000"/>
                </a:solidFill>
                <a:latin typeface="Poppins"/>
                <a:ea typeface="Poppins"/>
                <a:cs typeface="Poppins"/>
                <a:sym typeface="Poppins"/>
              </a:rPr>
              <a:t>Anchor Phenomenon  Background</a:t>
            </a:r>
            <a:endParaRPr b="1" sz="1600"/>
          </a:p>
        </p:txBody>
      </p:sp>
      <p:sp>
        <p:nvSpPr>
          <p:cNvPr id="110" name="Google Shape;110;p16"/>
          <p:cNvSpPr txBox="1"/>
          <p:nvPr/>
        </p:nvSpPr>
        <p:spPr>
          <a:xfrm>
            <a:off x="457200" y="41406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rgbClr val="000000"/>
                </a:solidFill>
                <a:latin typeface="Poppins"/>
                <a:ea typeface="Poppins"/>
                <a:cs typeface="Poppins"/>
                <a:sym typeface="Poppins"/>
              </a:rPr>
              <a:t>Why do these bats fly around and stick their heads in flowers?</a:t>
            </a:r>
            <a:endParaRPr sz="1200">
              <a:solidFill>
                <a:srgbClr val="000000"/>
              </a:solidFill>
              <a:latin typeface="Poppins"/>
              <a:ea typeface="Poppins"/>
              <a:cs typeface="Poppins"/>
              <a:sym typeface="Poppins"/>
            </a:endParaRPr>
          </a:p>
        </p:txBody>
      </p:sp>
      <p:sp>
        <p:nvSpPr>
          <p:cNvPr id="111" name="Google Shape;111;p16"/>
          <p:cNvSpPr txBox="1"/>
          <p:nvPr/>
        </p:nvSpPr>
        <p:spPr>
          <a:xfrm>
            <a:off x="4098375" y="4569000"/>
            <a:ext cx="3189300" cy="41718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rPr lang="en" sz="1000">
                <a:solidFill>
                  <a:srgbClr val="000000"/>
                </a:solidFill>
                <a:latin typeface="Poppins"/>
                <a:ea typeface="Poppins"/>
                <a:cs typeface="Poppins"/>
                <a:sym typeface="Poppins"/>
              </a:rPr>
              <a:t>If they don’t follow this precious food source, they won’t be able to survive and reproduce.</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Many plants, on the other hand, grow flowers that produce seeds that will eventually grow into the next generation of plants. Most flowers need pollinators to help make this happen. Pollinators can take many forms, from bees, to birds, to beetles, to bats. When these animals visit a flower for something to eat, they invariably get some pollen stuck to them. When they travel to a new flower for more food, they distribute that pollen, and help ensure that the plants are able to produce seeds.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t/>
            </a:r>
            <a:endParaRPr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rgbClr val="000000"/>
                </a:solidFill>
                <a:latin typeface="Poppins"/>
                <a:ea typeface="Poppins"/>
                <a:cs typeface="Poppins"/>
                <a:sym typeface="Poppins"/>
              </a:rPr>
              <a:t>This relationship between plants and animals is mutually beneficial.The life cycle of each living thing depends upon the interactions that take place between them.</a:t>
            </a:r>
            <a:endParaRPr sz="1000">
              <a:solidFill>
                <a:srgbClr val="000000"/>
              </a:solidFill>
              <a:latin typeface="Poppins"/>
              <a:ea typeface="Poppins"/>
              <a:cs typeface="Poppins"/>
              <a:sym typeface="Poppins"/>
            </a:endParaRPr>
          </a:p>
        </p:txBody>
      </p:sp>
      <p:pic>
        <p:nvPicPr>
          <p:cNvPr id="112" name="Google Shape;112;p16"/>
          <p:cNvPicPr preferRelativeResize="0"/>
          <p:nvPr/>
        </p:nvPicPr>
        <p:blipFill rotWithShape="1">
          <a:blip r:embed="rId4">
            <a:alphaModFix/>
          </a:blip>
          <a:srcRect b="12475" l="0" r="0" t="35716"/>
          <a:stretch/>
        </p:blipFill>
        <p:spPr>
          <a:xfrm>
            <a:off x="457200" y="1649925"/>
            <a:ext cx="6858001" cy="2309475"/>
          </a:xfrm>
          <a:prstGeom prst="rect">
            <a:avLst/>
          </a:prstGeom>
          <a:noFill/>
          <a:ln>
            <a:noFill/>
          </a:ln>
        </p:spPr>
      </p:pic>
      <p:sp>
        <p:nvSpPr>
          <p:cNvPr id="113" name="Google Shape;113;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17"/>
          <p:cNvPicPr preferRelativeResize="0"/>
          <p:nvPr/>
        </p:nvPicPr>
        <p:blipFill>
          <a:blip r:embed="rId3">
            <a:alphaModFix/>
          </a:blip>
          <a:stretch>
            <a:fillRect/>
          </a:stretch>
        </p:blipFill>
        <p:spPr>
          <a:xfrm>
            <a:off x="5577800" y="1280150"/>
            <a:ext cx="1737400" cy="985869"/>
          </a:xfrm>
          <a:prstGeom prst="rect">
            <a:avLst/>
          </a:prstGeom>
          <a:noFill/>
          <a:ln>
            <a:noFill/>
          </a:ln>
        </p:spPr>
      </p:pic>
      <p:sp>
        <p:nvSpPr>
          <p:cNvPr id="119" name="Google Shape;119;p17"/>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 name="Google Shape;120;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1" name="Google Shape;121;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2" name="Google Shape;122;p17"/>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Saguaro Cycles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of the lessons in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based around bats that fly around at night, sticking their heads into cactus flowers. The unit is focused specifically on saguaro cacti; however, some of the images were selected due to their quality and clarity, despite the fact that they show flowers from other types of cacti.</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 list of possible explanations for the phenomenon. Students will use these initial ideas to track how their understanding grows throughout the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23" name="Google Shape;123;p17"/>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24" name="Google Shape;124;p17"/>
          <p:cNvGraphicFramePr/>
          <p:nvPr/>
        </p:nvGraphicFramePr>
        <p:xfrm>
          <a:off x="5577800" y="1280185"/>
          <a:ext cx="3000000" cy="3000000"/>
        </p:xfrm>
        <a:graphic>
          <a:graphicData uri="http://schemas.openxmlformats.org/drawingml/2006/table">
            <a:tbl>
              <a:tblPr>
                <a:noFill/>
                <a:tableStyleId>{705EF91C-A722-4A99-BADE-09CD176CAD8C}</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5" name="Google Shape;125;p17"/>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26" name="Google Shape;126;p17"/>
          <p:cNvSpPr txBox="1"/>
          <p:nvPr/>
        </p:nvSpPr>
        <p:spPr>
          <a:xfrm>
            <a:off x="3631900" y="7257375"/>
            <a:ext cx="9579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Bats sticking their heads in the flowers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Giant cacti</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Cacti growing flowers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Bats flying around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sky is dark</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27" name="Google Shape;127;p17"/>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Maybe the bats are looking for bugs to eat</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flowers grow for people to look at them</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The bats fly into the flowers because they smell good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28" name="Google Shape;128;p17"/>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Why do the bats go into the flowers?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Why can a cactus grow a flower?</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p:txBody>
      </p:sp>
      <p:pic>
        <p:nvPicPr>
          <p:cNvPr id="129" name="Google Shape;129;p17"/>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30" name="Google Shape;130;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18"/>
          <p:cNvPicPr preferRelativeResize="0"/>
          <p:nvPr/>
        </p:nvPicPr>
        <p:blipFill>
          <a:blip r:embed="rId3">
            <a:alphaModFix/>
          </a:blip>
          <a:stretch>
            <a:fillRect/>
          </a:stretch>
        </p:blipFill>
        <p:spPr>
          <a:xfrm>
            <a:off x="5576925" y="1280151"/>
            <a:ext cx="1738275" cy="986370"/>
          </a:xfrm>
          <a:prstGeom prst="rect">
            <a:avLst/>
          </a:prstGeom>
          <a:noFill/>
          <a:ln>
            <a:noFill/>
          </a:ln>
        </p:spPr>
      </p:pic>
      <p:sp>
        <p:nvSpPr>
          <p:cNvPr id="136" name="Google Shape;136;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7" name="Google Shape;137;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8" name="Google Shape;138;p18"/>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is your life like an alligator’s life?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Life Cycles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animal life cycles by thinking about their birthday buddies—all the animals that were born on the exact same day as they were born—and what happens to those birthday buddies over the course of their lives.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Birthday Buddies Timeline, students develop a model to compare the life stories of different animals. Using this model, students discover that although the lives of animals can be very different, they all have in common birth, growth, reproduction, and death.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39" name="Google Shape;139;p18"/>
          <p:cNvGraphicFramePr/>
          <p:nvPr/>
        </p:nvGraphicFramePr>
        <p:xfrm>
          <a:off x="5576925" y="1280160"/>
          <a:ext cx="3000000" cy="3000000"/>
        </p:xfrm>
        <a:graphic>
          <a:graphicData uri="http://schemas.openxmlformats.org/drawingml/2006/table">
            <a:tbl>
              <a:tblPr>
                <a:noFill/>
                <a:tableStyleId>{705EF91C-A722-4A99-BADE-09CD176CAD8C}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40" name="Google Shape;140;p18"/>
          <p:cNvSpPr/>
          <p:nvPr/>
        </p:nvSpPr>
        <p:spPr>
          <a:xfrm>
            <a:off x="457650" y="4709325"/>
            <a:ext cx="6857700" cy="3689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1" name="Google Shape;141;p18"/>
          <p:cNvSpPr txBox="1"/>
          <p:nvPr/>
        </p:nvSpPr>
        <p:spPr>
          <a:xfrm>
            <a:off x="3341300" y="5046625"/>
            <a:ext cx="36672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Teachers may want to explain that for animals that give birth to live young, their birthday is straightforward. For those animals that lay eggs, we use the day that they hatch from their egg as their birthday. Many science standards state that all animals are born, equating hatching with birth.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42" name="Google Shape;142;p1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43" name="Google Shape;143;p18"/>
          <p:cNvPicPr preferRelativeResize="0"/>
          <p:nvPr/>
        </p:nvPicPr>
        <p:blipFill>
          <a:blip r:embed="rId5">
            <a:alphaModFix/>
          </a:blip>
          <a:stretch>
            <a:fillRect/>
          </a:stretch>
        </p:blipFill>
        <p:spPr>
          <a:xfrm>
            <a:off x="856700" y="6879340"/>
            <a:ext cx="2122098" cy="1101600"/>
          </a:xfrm>
          <a:prstGeom prst="rect">
            <a:avLst/>
          </a:prstGeom>
          <a:noFill/>
          <a:ln>
            <a:noFill/>
          </a:ln>
          <a:effectLst>
            <a:outerShdw blurRad="57150" rotWithShape="0" algn="bl" dir="5400000" dist="19050">
              <a:srgbClr val="000000">
                <a:alpha val="50000"/>
              </a:srgbClr>
            </a:outerShdw>
          </a:effectLst>
        </p:spPr>
      </p:pic>
      <p:pic>
        <p:nvPicPr>
          <p:cNvPr id="144" name="Google Shape;144;p18"/>
          <p:cNvPicPr preferRelativeResize="0"/>
          <p:nvPr/>
        </p:nvPicPr>
        <p:blipFill>
          <a:blip r:embed="rId6">
            <a:alphaModFix/>
          </a:blip>
          <a:stretch>
            <a:fillRect/>
          </a:stretch>
        </p:blipFill>
        <p:spPr>
          <a:xfrm>
            <a:off x="856700" y="5046625"/>
            <a:ext cx="2130350" cy="1560826"/>
          </a:xfrm>
          <a:prstGeom prst="rect">
            <a:avLst/>
          </a:prstGeom>
          <a:noFill/>
          <a:ln>
            <a:noFill/>
          </a:ln>
          <a:effectLst>
            <a:outerShdw blurRad="57150" rotWithShape="0" algn="bl" dir="5400000" dist="19050">
              <a:srgbClr val="000000">
                <a:alpha val="50000"/>
              </a:srgbClr>
            </a:outerShdw>
          </a:effectLst>
        </p:spPr>
      </p:pic>
      <p:sp>
        <p:nvSpPr>
          <p:cNvPr id="145" name="Google Shape;145;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9"/>
          <p:cNvPicPr preferRelativeResize="0"/>
          <p:nvPr/>
        </p:nvPicPr>
        <p:blipFill>
          <a:blip r:embed="rId3">
            <a:alphaModFix/>
          </a:blip>
          <a:stretch>
            <a:fillRect/>
          </a:stretch>
        </p:blipFill>
        <p:spPr>
          <a:xfrm>
            <a:off x="5576925" y="1280151"/>
            <a:ext cx="1738275" cy="986370"/>
          </a:xfrm>
          <a:prstGeom prst="rect">
            <a:avLst/>
          </a:prstGeom>
          <a:noFill/>
          <a:ln>
            <a:noFill/>
          </a:ln>
        </p:spPr>
      </p:pic>
      <p:sp>
        <p:nvSpPr>
          <p:cNvPr id="151" name="Google Shape;151;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2" name="Google Shape;152;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3" name="Google Shape;153;p19"/>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is your life like an alligator’s life?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Life Cycles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All animals life cycles go through the stages of birth, growth, reproduction, and death. This is true for the bats, too.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For animals to grow, they need to eat. This explains why the bats are sticking their heads in the flowers: they are eating. The need to eat explains a great deal of behavior of all animals.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bats must eat in order to grow during their life cycle. The bats are eating when they stick their heads in the flowers.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thinking by explaining that the bats go through life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cycles. Even though we only saw the bats on one night, the bats were going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through their life cycle. Specifically, we saw the bats eating, which helps them in the growth phase of their life cycle.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other cycles do the bats go through?</a:t>
            </a:r>
            <a:endParaRPr b="1" sz="1000">
              <a:solidFill>
                <a:schemeClr val="dk1"/>
              </a:solidFill>
              <a:latin typeface="Poppins"/>
              <a:ea typeface="Poppins"/>
              <a:cs typeface="Poppins"/>
              <a:sym typeface="Poppins"/>
            </a:endParaRPr>
          </a:p>
        </p:txBody>
      </p:sp>
      <p:graphicFrame>
        <p:nvGraphicFramePr>
          <p:cNvPr id="154" name="Google Shape;154;p19"/>
          <p:cNvGraphicFramePr/>
          <p:nvPr/>
        </p:nvGraphicFramePr>
        <p:xfrm>
          <a:off x="5576925" y="1280160"/>
          <a:ext cx="3000000" cy="3000000"/>
        </p:xfrm>
        <a:graphic>
          <a:graphicData uri="http://schemas.openxmlformats.org/drawingml/2006/table">
            <a:tbl>
              <a:tblPr>
                <a:noFill/>
                <a:tableStyleId>{705EF91C-A722-4A99-BADE-09CD176CAD8C}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5" name="Google Shape;155;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6" name="Google Shape;156;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0"/>
          <p:cNvPicPr preferRelativeResize="0"/>
          <p:nvPr/>
        </p:nvPicPr>
        <p:blipFill>
          <a:blip r:embed="rId3">
            <a:alphaModFix/>
          </a:blip>
          <a:stretch>
            <a:fillRect/>
          </a:stretch>
        </p:blipFill>
        <p:spPr>
          <a:xfrm>
            <a:off x="5576925" y="1280151"/>
            <a:ext cx="1738275" cy="986370"/>
          </a:xfrm>
          <a:prstGeom prst="rect">
            <a:avLst/>
          </a:prstGeom>
          <a:noFill/>
          <a:ln>
            <a:noFill/>
          </a:ln>
        </p:spPr>
      </p:pic>
      <p:sp>
        <p:nvSpPr>
          <p:cNvPr id="162" name="Google Shape;162;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3" name="Google Shape;163;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4" name="Google Shape;164;p20"/>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What’s the best way to get rid of mosquitoes? </a:t>
            </a:r>
            <a:r>
              <a:rPr lang="en" sz="1200">
                <a:solidFill>
                  <a:schemeClr val="dk1"/>
                </a:solidFill>
                <a:latin typeface="Poppins"/>
                <a:ea typeface="Poppins"/>
                <a:cs typeface="Poppins"/>
                <a:sym typeface="Poppins"/>
              </a:rPr>
              <a:t>Environmental Change &amp; Engineering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investigate mosquito life cycles and habitats and discover the role of mosquitoes in carrying diseases such as malaria.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Bug Off!, students evaluate the merits of different solutions for getting rid of mosquitoes at various locations in a town. Students design a solution to help the town deal with an abundance of mosquitoes resulting from a very rainy summer.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highlight>
                <a:schemeClr val="accent6"/>
              </a:highlight>
              <a:latin typeface="Poppins"/>
              <a:ea typeface="Poppins"/>
              <a:cs typeface="Poppins"/>
              <a:sym typeface="Poppins"/>
            </a:endParaRPr>
          </a:p>
        </p:txBody>
      </p:sp>
      <p:graphicFrame>
        <p:nvGraphicFramePr>
          <p:cNvPr id="165" name="Google Shape;165;p20"/>
          <p:cNvGraphicFramePr/>
          <p:nvPr/>
        </p:nvGraphicFramePr>
        <p:xfrm>
          <a:off x="5576925" y="1280160"/>
          <a:ext cx="3000000" cy="3000000"/>
        </p:xfrm>
        <a:graphic>
          <a:graphicData uri="http://schemas.openxmlformats.org/drawingml/2006/table">
            <a:tbl>
              <a:tblPr>
                <a:noFill/>
                <a:tableStyleId>{705EF91C-A722-4A99-BADE-09CD176CAD8C}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6" name="Google Shape;166;p20"/>
          <p:cNvSpPr/>
          <p:nvPr/>
        </p:nvSpPr>
        <p:spPr>
          <a:xfrm>
            <a:off x="457650" y="5014125"/>
            <a:ext cx="6857700" cy="3815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7" name="Google Shape;167;p20"/>
          <p:cNvSpPr txBox="1"/>
          <p:nvPr/>
        </p:nvSpPr>
        <p:spPr>
          <a:xfrm>
            <a:off x="3341300" y="5351425"/>
            <a:ext cx="36672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so they can share their ideas with a partner.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have provided three Bug Off! worksheets, each picturing a different location in town. In a class, we suggest giving students a choice of which site they’d like to work with.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You could also choose to have everyone come up with a solution for the same site. If students finish early, you can have them work on other sites so they can think of multiple solutions to the mosquito problem.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68" name="Google Shape;168;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69" name="Google Shape;169;p20"/>
          <p:cNvPicPr preferRelativeResize="0"/>
          <p:nvPr/>
        </p:nvPicPr>
        <p:blipFill>
          <a:blip r:embed="rId5">
            <a:alphaModFix/>
          </a:blip>
          <a:stretch>
            <a:fillRect/>
          </a:stretch>
        </p:blipFill>
        <p:spPr>
          <a:xfrm>
            <a:off x="771076" y="5351426"/>
            <a:ext cx="1976196" cy="1465955"/>
          </a:xfrm>
          <a:prstGeom prst="rect">
            <a:avLst/>
          </a:prstGeom>
          <a:noFill/>
          <a:ln>
            <a:noFill/>
          </a:ln>
          <a:effectLst>
            <a:outerShdw blurRad="57150" rotWithShape="0" algn="bl" dir="5400000" dist="19050">
              <a:srgbClr val="000000">
                <a:alpha val="50000"/>
              </a:srgbClr>
            </a:outerShdw>
          </a:effectLst>
        </p:spPr>
      </p:pic>
      <p:pic>
        <p:nvPicPr>
          <p:cNvPr id="170" name="Google Shape;170;p20"/>
          <p:cNvPicPr preferRelativeResize="0"/>
          <p:nvPr/>
        </p:nvPicPr>
        <p:blipFill>
          <a:blip r:embed="rId6">
            <a:alphaModFix/>
          </a:blip>
          <a:stretch>
            <a:fillRect/>
          </a:stretch>
        </p:blipFill>
        <p:spPr>
          <a:xfrm>
            <a:off x="771075" y="6970617"/>
            <a:ext cx="1980600" cy="1465960"/>
          </a:xfrm>
          <a:prstGeom prst="rect">
            <a:avLst/>
          </a:prstGeom>
          <a:noFill/>
          <a:ln>
            <a:noFill/>
          </a:ln>
          <a:effectLst>
            <a:outerShdw blurRad="57150" rotWithShape="0" algn="bl" dir="5400000" dist="19050">
              <a:srgbClr val="000000">
                <a:alpha val="50000"/>
              </a:srgbClr>
            </a:outerShdw>
          </a:effectLst>
        </p:spPr>
      </p:pic>
      <p:sp>
        <p:nvSpPr>
          <p:cNvPr id="171" name="Google Shape;171;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1"/>
          <p:cNvPicPr preferRelativeResize="0"/>
          <p:nvPr/>
        </p:nvPicPr>
        <p:blipFill>
          <a:blip r:embed="rId3">
            <a:alphaModFix/>
          </a:blip>
          <a:stretch>
            <a:fillRect/>
          </a:stretch>
        </p:blipFill>
        <p:spPr>
          <a:xfrm>
            <a:off x="5576925" y="1280151"/>
            <a:ext cx="1738275" cy="986370"/>
          </a:xfrm>
          <a:prstGeom prst="rect">
            <a:avLst/>
          </a:prstGeom>
          <a:noFill/>
          <a:ln>
            <a:noFill/>
          </a:ln>
        </p:spPr>
      </p:pic>
      <p:sp>
        <p:nvSpPr>
          <p:cNvPr id="177" name="Google Shape;177;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8" name="Google Shape;178;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9" name="Google Shape;179;p21"/>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What’s the best way to get rid of mosquitoes? </a:t>
            </a:r>
            <a:r>
              <a:rPr lang="en" sz="1200">
                <a:solidFill>
                  <a:schemeClr val="dk1"/>
                </a:solidFill>
                <a:latin typeface="Poppins"/>
                <a:ea typeface="Poppins"/>
                <a:cs typeface="Poppins"/>
                <a:sym typeface="Poppins"/>
              </a:rPr>
              <a:t>Environmental Change &amp; Engineering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mosquitos in this lesson go through cycles, too. They go through a short life cycle. They also go through a cycle of resting and wakefulness. This cycle lasts for only one day. The mosquitoes rest during the day, and are active at night. The same is true for the bats.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 that they worked on during the Anchor Phenomenon. They should understand that a bat’s life cycle may last many years, but they also go through daily cycles of resting and being awake. Bats are nocturnal.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revise their thinking by explaining that the bats go through a sleep/wake cycle every day and night. The bats have a nocturnal sleep cycle.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 the cacti go through cycles?</a:t>
            </a:r>
            <a:endParaRPr b="1" sz="1000">
              <a:solidFill>
                <a:schemeClr val="dk1"/>
              </a:solidFill>
              <a:latin typeface="Poppins"/>
              <a:ea typeface="Poppins"/>
              <a:cs typeface="Poppins"/>
              <a:sym typeface="Poppins"/>
            </a:endParaRPr>
          </a:p>
        </p:txBody>
      </p:sp>
      <p:graphicFrame>
        <p:nvGraphicFramePr>
          <p:cNvPr id="180" name="Google Shape;180;p21"/>
          <p:cNvGraphicFramePr/>
          <p:nvPr/>
        </p:nvGraphicFramePr>
        <p:xfrm>
          <a:off x="5576925" y="1280160"/>
          <a:ext cx="3000000" cy="3000000"/>
        </p:xfrm>
        <a:graphic>
          <a:graphicData uri="http://schemas.openxmlformats.org/drawingml/2006/table">
            <a:tbl>
              <a:tblPr>
                <a:noFill/>
                <a:tableStyleId>{705EF91C-A722-4A99-BADE-09CD176CAD8C}</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21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81" name="Google Shape;181;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82" name="Google Shape;182;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Life Cycles • Grade 3</a:t>
            </a:r>
            <a:endParaRPr sz="1200">
              <a:solidFill>
                <a:schemeClr val="dk1"/>
              </a:solidFill>
              <a:latin typeface="Poppins"/>
              <a:ea typeface="Poppins"/>
              <a:cs typeface="Poppins"/>
              <a:sym typeface="Poppins"/>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Anchor Layer Teacher Guide</a:t>
            </a:r>
            <a:endParaRPr sz="800">
              <a:solidFill>
                <a:schemeClr val="dk1"/>
              </a:solidFill>
              <a:latin typeface="Poppins"/>
              <a:ea typeface="Poppins"/>
              <a:cs typeface="Poppins"/>
              <a:sym typeface="Poppins"/>
            </a:endParaRPr>
          </a:p>
          <a:p>
            <a:pPr indent="0" lvl="0" marL="0" rtl="0" algn="l">
              <a:lnSpc>
                <a:spcPct val="115000"/>
              </a:lnSpc>
              <a:spcBef>
                <a:spcPts val="0"/>
              </a:spcBef>
              <a:spcAft>
                <a:spcPts val="0"/>
              </a:spcAft>
              <a:buNone/>
            </a:pPr>
            <a:r>
              <a:t/>
            </a:r>
            <a:endParaRPr sz="12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