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112841-5B03-42A4-BE4F-B99A70111542}">
  <a:tblStyle styleId="{2B112841-5B03-42A4-BE4F-B99A7011154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0.png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0.png"/><Relationship Id="rId10" Type="http://schemas.openxmlformats.org/officeDocument/2006/relationships/image" Target="../media/image61.png"/><Relationship Id="rId13" Type="http://schemas.openxmlformats.org/officeDocument/2006/relationships/image" Target="../media/image64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5.png"/><Relationship Id="rId5" Type="http://schemas.openxmlformats.org/officeDocument/2006/relationships/image" Target="../media/image5.png"/><Relationship Id="rId6" Type="http://schemas.openxmlformats.org/officeDocument/2006/relationships/image" Target="../media/image63.png"/><Relationship Id="rId7" Type="http://schemas.openxmlformats.org/officeDocument/2006/relationships/image" Target="../media/image9.png"/><Relationship Id="rId8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.png"/><Relationship Id="rId13" Type="http://schemas.openxmlformats.org/officeDocument/2006/relationships/image" Target="../media/image3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5" Type="http://schemas.openxmlformats.org/officeDocument/2006/relationships/image" Target="../media/image22.png"/><Relationship Id="rId14" Type="http://schemas.openxmlformats.org/officeDocument/2006/relationships/image" Target="../media/image24.png"/><Relationship Id="rId17" Type="http://schemas.openxmlformats.org/officeDocument/2006/relationships/image" Target="../media/image33.png"/><Relationship Id="rId16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3.png"/><Relationship Id="rId13" Type="http://schemas.openxmlformats.org/officeDocument/2006/relationships/image" Target="../media/image2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openxmlformats.org/officeDocument/2006/relationships/image" Target="../media/image39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11" Type="http://schemas.openxmlformats.org/officeDocument/2006/relationships/image" Target="../media/image12.png"/><Relationship Id="rId10" Type="http://schemas.openxmlformats.org/officeDocument/2006/relationships/image" Target="../media/image28.png"/><Relationship Id="rId13" Type="http://schemas.openxmlformats.org/officeDocument/2006/relationships/image" Target="../media/image20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5" Type="http://schemas.openxmlformats.org/officeDocument/2006/relationships/image" Target="../media/image34.png"/><Relationship Id="rId14" Type="http://schemas.openxmlformats.org/officeDocument/2006/relationships/image" Target="../media/image32.png"/><Relationship Id="rId17" Type="http://schemas.openxmlformats.org/officeDocument/2006/relationships/image" Target="../media/image29.png"/><Relationship Id="rId16" Type="http://schemas.openxmlformats.org/officeDocument/2006/relationships/image" Target="../media/image37.png"/><Relationship Id="rId5" Type="http://schemas.openxmlformats.org/officeDocument/2006/relationships/image" Target="../media/image21.png"/><Relationship Id="rId19" Type="http://schemas.openxmlformats.org/officeDocument/2006/relationships/image" Target="../media/image40.png"/><Relationship Id="rId6" Type="http://schemas.openxmlformats.org/officeDocument/2006/relationships/image" Target="../media/image14.png"/><Relationship Id="rId18" Type="http://schemas.openxmlformats.org/officeDocument/2006/relationships/image" Target="../media/image48.png"/><Relationship Id="rId7" Type="http://schemas.openxmlformats.org/officeDocument/2006/relationships/image" Target="../media/image35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3.png"/><Relationship Id="rId13" Type="http://schemas.openxmlformats.org/officeDocument/2006/relationships/image" Target="../media/image6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5" Type="http://schemas.openxmlformats.org/officeDocument/2006/relationships/image" Target="../media/image45.png"/><Relationship Id="rId14" Type="http://schemas.openxmlformats.org/officeDocument/2006/relationships/image" Target="../media/image49.png"/><Relationship Id="rId17" Type="http://schemas.openxmlformats.org/officeDocument/2006/relationships/image" Target="../media/image57.png"/><Relationship Id="rId16" Type="http://schemas.openxmlformats.org/officeDocument/2006/relationships/image" Target="../media/image51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38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41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58.png"/><Relationship Id="rId14" Type="http://schemas.openxmlformats.org/officeDocument/2006/relationships/image" Target="../media/image56.png"/><Relationship Id="rId17" Type="http://schemas.openxmlformats.org/officeDocument/2006/relationships/image" Target="../media/image59.png"/><Relationship Id="rId16" Type="http://schemas.openxmlformats.org/officeDocument/2006/relationships/image" Target="../media/image50.png"/><Relationship Id="rId5" Type="http://schemas.openxmlformats.org/officeDocument/2006/relationships/image" Target="../media/image42.png"/><Relationship Id="rId19" Type="http://schemas.openxmlformats.org/officeDocument/2006/relationships/image" Target="../media/image46.png"/><Relationship Id="rId6" Type="http://schemas.openxmlformats.org/officeDocument/2006/relationships/image" Target="../media/image11.png"/><Relationship Id="rId18" Type="http://schemas.openxmlformats.org/officeDocument/2006/relationships/image" Target="../media/image44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Sovita viesti alustan mukaan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Yhteistyö verkon toimijoiden kanssa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Sovita viesti alustan mukaan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37"/>
          <p:cNvGrpSpPr/>
          <p:nvPr/>
        </p:nvGrpSpPr>
        <p:grpSpPr>
          <a:xfrm>
            <a:off x="5309096" y="1496991"/>
            <a:ext cx="3731952" cy="1811132"/>
            <a:chOff x="5082300" y="1138525"/>
            <a:chExt cx="4690149" cy="2276150"/>
          </a:xfrm>
        </p:grpSpPr>
        <p:pic>
          <p:nvPicPr>
            <p:cNvPr id="157" name="Google Shape;15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82300" y="1397863"/>
              <a:ext cx="1576624" cy="15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7"/>
            <p:cNvSpPr/>
            <p:nvPr/>
          </p:nvSpPr>
          <p:spPr>
            <a:xfrm>
              <a:off x="6879225" y="1912725"/>
              <a:ext cx="871800" cy="546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96300" y="1138525"/>
              <a:ext cx="2276149" cy="2276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37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viestin julkisesti, jotta saisit kaikk</a:t>
            </a:r>
            <a:r>
              <a:rPr lang="fi">
                <a:solidFill>
                  <a:srgbClr val="58585B"/>
                </a:solidFill>
              </a:rPr>
              <a:t>ie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n käyttäjien huomion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julkisesti viestin, jonka toivot vaikutusvaltaisen henkilön näkevän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6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viestin, jossa kritisoidaan yritystä/organisaatiota toimettomuudesta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6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sisältöä, joka saavuttaa laajan yleisön aihetunnisteiden avulla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Esität vaikean kysymyksen, johon toivot asiantuntijan vastaavan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6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Pystyt itse hallitsemaan kommentteja, joita ihmiset kirjoittavat sisällöstäsi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6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6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6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7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7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/>
        </p:nvSpPr>
        <p:spPr>
          <a:xfrm>
            <a:off x="166603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Facebook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69" name="Google Shape;169;p38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2,32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38"/>
          <p:cNvSpPr txBox="1"/>
          <p:nvPr/>
        </p:nvSpPr>
        <p:spPr>
          <a:xfrm>
            <a:off x="6358926" y="4261425"/>
            <a:ext cx="2399224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71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39175" y="326673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 rotWithShape="1">
          <a:blip r:embed="rId11">
            <a:alphaModFix/>
          </a:blip>
          <a:srcRect b="40938" l="23495" r="40517" t="39762"/>
          <a:stretch/>
        </p:blipFill>
        <p:spPr>
          <a:xfrm>
            <a:off x="1939175" y="3619105"/>
            <a:ext cx="109774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12">
            <a:alphaModFix/>
          </a:blip>
          <a:srcRect b="0" l="14792" r="14793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YouTube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2" name="Google Shape;182;p38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1,9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3" name="Google Shape;18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115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3586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49600" y="2882963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48156" y="326572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11">
            <a:alphaModFix/>
          </a:blip>
          <a:srcRect b="43281" l="59456" r="24090" t="43507"/>
          <a:stretch/>
        </p:blipFill>
        <p:spPr>
          <a:xfrm>
            <a:off x="2235235" y="3937550"/>
            <a:ext cx="490853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26663" y="3709877"/>
            <a:ext cx="221699" cy="19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5073776" y="3719541"/>
            <a:ext cx="216525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360950" y="36648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15">
            <a:alphaModFix/>
          </a:blip>
          <a:srcRect b="6686" l="0" r="0" t="6695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WhatsApp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95" name="Google Shape;195;p38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1,5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>
                          <a:solidFill>
                            <a:srgbClr val="9E9E9E"/>
                          </a:solidFill>
                        </a:rPr>
                        <a:t>VASTAA</a:t>
                      </a:r>
                      <a:endParaRPr sz="1400" u="none" cap="none" strike="noStrike">
                        <a:solidFill>
                          <a:srgbClr val="9E9E9E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6" name="Google Shape;196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95800" y="3265775"/>
            <a:ext cx="331125" cy="33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8"/>
          <p:cNvGrpSpPr/>
          <p:nvPr/>
        </p:nvGrpSpPr>
        <p:grpSpPr>
          <a:xfrm>
            <a:off x="8171500" y="3668854"/>
            <a:ext cx="331128" cy="331128"/>
            <a:chOff x="7611775" y="3352225"/>
            <a:chExt cx="593100" cy="593100"/>
          </a:xfrm>
        </p:grpSpPr>
        <p:sp>
          <p:nvSpPr>
            <p:cNvPr id="202" name="Google Shape;202;p38"/>
            <p:cNvSpPr/>
            <p:nvPr/>
          </p:nvSpPr>
          <p:spPr>
            <a:xfrm>
              <a:off x="7611775" y="3352225"/>
              <a:ext cx="593100" cy="59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3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28362" y="3461422"/>
              <a:ext cx="359925" cy="35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38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39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Messenger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14" name="Google Shape;214;p39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1,3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5" name="Google Shape;21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34713" y="326662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9"/>
          <p:cNvPicPr preferRelativeResize="0"/>
          <p:nvPr/>
        </p:nvPicPr>
        <p:blipFill rotWithShape="1">
          <a:blip r:embed="rId9">
            <a:alphaModFix/>
          </a:blip>
          <a:srcRect b="0" l="118" r="109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39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WeChat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3" name="Google Shape;223;p39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1,06 miljardia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4" name="Google Shape;22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8546" y="3261510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Instagram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9" name="Google Shape;229;p39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 miljardi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0" name="Google Shape;230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 rotWithShape="1">
          <a:blip r:embed="rId11">
            <a:alphaModFix/>
          </a:blip>
          <a:srcRect b="-10" l="0" r="26745" t="10"/>
          <a:stretch/>
        </p:blipFill>
        <p:spPr>
          <a:xfrm>
            <a:off x="1914721" y="3703400"/>
            <a:ext cx="13633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 rotWithShape="1">
          <a:blip r:embed="rId11">
            <a:alphaModFix/>
          </a:blip>
          <a:srcRect b="-10" l="73252" r="0" t="10"/>
          <a:stretch/>
        </p:blipFill>
        <p:spPr>
          <a:xfrm>
            <a:off x="2347480" y="3937550"/>
            <a:ext cx="497799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8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9735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2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3873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 rotWithShape="1">
          <a:blip r:embed="rId13">
            <a:alphaModFix/>
          </a:blip>
          <a:srcRect b="0" l="0" r="62179" t="0"/>
          <a:stretch/>
        </p:blipFill>
        <p:spPr>
          <a:xfrm>
            <a:off x="4648546" y="3669250"/>
            <a:ext cx="56230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 rotWithShape="1">
          <a:blip r:embed="rId13">
            <a:alphaModFix/>
          </a:blip>
          <a:srcRect b="0" l="49129" r="0" t="0"/>
          <a:stretch/>
        </p:blipFill>
        <p:spPr>
          <a:xfrm>
            <a:off x="5222472" y="3669238"/>
            <a:ext cx="75635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6386" y="3248748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65296" y="3643726"/>
            <a:ext cx="126867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6358926" y="4261425"/>
            <a:ext cx="2399224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Tumblr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6" name="Google Shape;256;p40"/>
          <p:cNvGraphicFramePr/>
          <p:nvPr/>
        </p:nvGraphicFramePr>
        <p:xfrm>
          <a:off x="925426" y="1608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3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642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7" name="Google Shape;25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8838" y="2238461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2964" y="2201472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3004" y="2219102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7">
            <a:alphaModFix/>
          </a:blip>
          <a:srcRect b="228" l="0" r="0" t="237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TikTok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3" name="Google Shape;263;p40"/>
          <p:cNvGraphicFramePr/>
          <p:nvPr/>
        </p:nvGraphicFramePr>
        <p:xfrm>
          <a:off x="3642176" y="155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6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500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4" name="Google Shape;264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18334" y="293212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47606" y="3355943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Twitter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9" name="Google Shape;269;p40"/>
          <p:cNvGraphicFramePr/>
          <p:nvPr/>
        </p:nvGraphicFramePr>
        <p:xfrm>
          <a:off x="6358926" y="160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49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335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0" name="Google Shape;270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9879" y="294954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6794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89230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3048" y="2215083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41" y="2186639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3051" y="2210474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02041" y="2222375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50511" y="336733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6887" y="2941821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32851" y="296131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39613" y="3367357"/>
            <a:ext cx="331125" cy="3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39613" y="383971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06314" y="38259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73788" y="375457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50051" y="3778301"/>
            <a:ext cx="272750" cy="26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436889" y="3745803"/>
            <a:ext cx="331150" cy="3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81636" y="2945588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84095" y="3736750"/>
            <a:ext cx="4476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859286" y="3754574"/>
            <a:ext cx="331151" cy="3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 txBox="1"/>
          <p:nvPr/>
        </p:nvSpPr>
        <p:spPr>
          <a:xfrm>
            <a:off x="6274000" y="4261425"/>
            <a:ext cx="2484149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9" name="Google Shape;299;p41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Reddit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0" name="Google Shape;300;p41"/>
          <p:cNvGraphicFramePr/>
          <p:nvPr/>
        </p:nvGraphicFramePr>
        <p:xfrm>
          <a:off x="92542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51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330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1" name="Google Shape;30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00" y="222727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00" y="2217069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5599" y="2217069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LinkedIn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7" name="Google Shape;307;p41"/>
          <p:cNvGraphicFramePr/>
          <p:nvPr/>
        </p:nvGraphicFramePr>
        <p:xfrm>
          <a:off x="364217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4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294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8" name="Google Shape;30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9964" y="2938619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18988" y="3377301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2" name="Google Shape;312;p41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Snapchat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13" name="Google Shape;313;p41"/>
          <p:cNvGraphicFramePr/>
          <p:nvPr/>
        </p:nvGraphicFramePr>
        <p:xfrm>
          <a:off x="635892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255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4" name="Google Shape;314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3481" y="295617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3653" y="2246369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582" y="2220844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65288" y="334393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4837" y="2972898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32850" y="2962508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2381" y="33970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39210" y="3805645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45018" y="3846752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3701" y="2213088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2424" y="2187404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2197" y="2220627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44453" y="2926129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8537" y="3733792"/>
            <a:ext cx="331125" cy="4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07400" y="3822297"/>
            <a:ext cx="331150" cy="32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391751" y="3805645"/>
            <a:ext cx="331150" cy="298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41"/>
          <p:cNvGrpSpPr/>
          <p:nvPr/>
        </p:nvGrpSpPr>
        <p:grpSpPr>
          <a:xfrm>
            <a:off x="7365288" y="3728980"/>
            <a:ext cx="1128902" cy="374700"/>
            <a:chOff x="6913580" y="3491325"/>
            <a:chExt cx="1128902" cy="374700"/>
          </a:xfrm>
        </p:grpSpPr>
        <p:sp>
          <p:nvSpPr>
            <p:cNvPr id="331" name="Google Shape;331;p41"/>
            <p:cNvSpPr/>
            <p:nvPr/>
          </p:nvSpPr>
          <p:spPr>
            <a:xfrm>
              <a:off x="6913580" y="3491325"/>
              <a:ext cx="1128900" cy="3747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41"/>
            <p:cNvGrpSpPr/>
            <p:nvPr/>
          </p:nvGrpSpPr>
          <p:grpSpPr>
            <a:xfrm>
              <a:off x="7015891" y="3547955"/>
              <a:ext cx="1026591" cy="261437"/>
              <a:chOff x="7007440" y="3520900"/>
              <a:chExt cx="1169771" cy="297900"/>
            </a:xfrm>
          </p:grpSpPr>
          <p:pic>
            <p:nvPicPr>
              <p:cNvPr id="333" name="Google Shape;333;p41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7007440" y="3559000"/>
                <a:ext cx="221700" cy="2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4" name="Google Shape;334;p41"/>
              <p:cNvSpPr txBox="1"/>
              <p:nvPr/>
            </p:nvSpPr>
            <p:spPr>
              <a:xfrm>
                <a:off x="7150611" y="3520900"/>
                <a:ext cx="10266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fi" sz="12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Tilaa</a:t>
                </a:r>
                <a:endParaRPr b="0" i="0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35" name="Google Shape;335;p41"/>
          <p:cNvSpPr txBox="1"/>
          <p:nvPr/>
        </p:nvSpPr>
        <p:spPr>
          <a:xfrm>
            <a:off x="6274000" y="4261425"/>
            <a:ext cx="2484149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5" name="Google Shape;345;p42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Pinterest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6" name="Google Shape;346;p42"/>
          <p:cNvGraphicFramePr/>
          <p:nvPr/>
        </p:nvGraphicFramePr>
        <p:xfrm>
          <a:off x="925426" y="161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5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250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7" name="Google Shape;34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9638" y="2242453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2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/>
        </p:nvSpPr>
        <p:spPr>
          <a:xfrm>
            <a:off x="4353240" y="1049500"/>
            <a:ext cx="1727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SoundCloud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51" name="Google Shape;351;p42"/>
          <p:cNvGraphicFramePr/>
          <p:nvPr/>
        </p:nvGraphicFramePr>
        <p:xfrm>
          <a:off x="3642176" y="1615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54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i" sz="1200" u="none" cap="none" strike="noStrike"/>
                        <a:t>175 miljoonaa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i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2" name="Google Shape;35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8139" y="2943217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0799" y="3363478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6450175" y="961150"/>
            <a:ext cx="593100" cy="593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2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___________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57" name="Google Shape;357;p42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{2B112841-5B03-42A4-BE4F-B99A70111542}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Sisältölajit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Yhteydet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Optimoitu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Mainoksia?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i" sz="1000" u="none" cap="none" strike="noStrike">
                          <a:solidFill>
                            <a:srgbClr val="FFFFFF"/>
                          </a:solidFill>
                        </a:rPr>
                        <a:t>Reaktiot</a:t>
                      </a:r>
                      <a:endParaRPr sz="10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8" name="Google Shape;35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37" y="297002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29320" y="2962055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07430" y="338850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7707" y="2951335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913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3162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81175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80369" y="2232229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34230" y="3863617"/>
            <a:ext cx="221700" cy="2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96380" y="3690445"/>
            <a:ext cx="84337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462433" y="3920116"/>
            <a:ext cx="374756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86425" y="2214576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677725" y="3783739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18488" y="374673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44851" y="3783739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2"/>
          <p:cNvSpPr txBox="1"/>
          <p:nvPr/>
        </p:nvSpPr>
        <p:spPr>
          <a:xfrm>
            <a:off x="6274001" y="4261425"/>
            <a:ext cx="2484149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i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 = Monthly Active Users (aktiivisia kuukausikäyttäjiä)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Alustakortit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2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linkin artikkeliin, joka lisää tietoisuutta 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sinulle 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tärkeästä asiasta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3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Julkaiset voimakkaita reaktioita synnyttävän valokuvan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3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infograafin sinulle tärkeästä asiasta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3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Kerrot livevideolla näkemyksesi ajankohtaisesta uutisesta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3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Kirjoitat lyhyen kommentin, jossa kritisoit tunnettua henkilöä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3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Kirjoitat pitkän viestin, jossa kerrot mielipiteesi kiistanalaisesta aiheesta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3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tallenteen vaikutusvaltaisen henkilön haastattelusta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4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Luot kuvakollaasin, jossa tuodaan esiin </a:t>
            </a:r>
            <a:r>
              <a:rPr lang="fi">
                <a:solidFill>
                  <a:srgbClr val="58585B"/>
                </a:solidFill>
              </a:rPr>
              <a:t>mielestäsi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 vakava ongelma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4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Julkaiset inspiroivan sitaatin tai viestin, että saisit ihmiset tarttumaan toimeen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4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Tiedotat paikallisesta mielenosoituksesta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Teet videoblogin ajankohtaisista uutisjutuista tai omista kokemuksistasi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Kerrot valokuvien avulla tärkeää tietoa </a:t>
            </a:r>
            <a:r>
              <a:rPr lang="fi">
                <a:solidFill>
                  <a:srgbClr val="58585B"/>
                </a:solidFill>
              </a:rPr>
              <a:t>mielestäsi</a:t>
            </a: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 tärkeästä asiasta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4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Keskustelet kiistanalaisesta aiheesta nimettömästi, jotta voit kertoa näkemyksesi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5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Teet meemien avulla rohkean lausunnon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5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Liityt paikallisyhteisön verkkoryhmään, jotta voit tiedottaa kampanjastasi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5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Jaat luovaa videosisältöä, että saisit huomiota asiallesi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5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Etsit aihetunnisteiden avulla samanmielisten ihmisten ajatuksia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5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8585B"/>
                </a:solidFill>
                <a:latin typeface="Arial"/>
                <a:ea typeface="Arial"/>
                <a:cs typeface="Arial"/>
                <a:sym typeface="Arial"/>
              </a:rPr>
              <a:t>Luot yksityisen ryhmän kampanjan suunnittelua varten</a:t>
            </a:r>
            <a:endParaRPr b="0" i="0" sz="1400" u="none" cap="none" strike="noStrike">
              <a:solidFill>
                <a:srgbClr val="585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5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Viestikortit</a:t>
            </a:r>
            <a:endParaRPr b="1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5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