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43" r:id="rId2"/>
    <p:sldMasterId id="2147483697" r:id="rId3"/>
    <p:sldMasterId id="2147483711" r:id="rId4"/>
    <p:sldMasterId id="2147483720" r:id="rId5"/>
  </p:sldMasterIdLst>
  <p:notesMasterIdLst>
    <p:notesMasterId r:id="rId47"/>
  </p:notesMasterIdLst>
  <p:sldIdLst>
    <p:sldId id="813" r:id="rId6"/>
    <p:sldId id="1029" r:id="rId7"/>
    <p:sldId id="705" r:id="rId8"/>
    <p:sldId id="1030" r:id="rId9"/>
    <p:sldId id="798" r:id="rId10"/>
    <p:sldId id="799" r:id="rId11"/>
    <p:sldId id="779" r:id="rId12"/>
    <p:sldId id="780" r:id="rId13"/>
    <p:sldId id="784" r:id="rId14"/>
    <p:sldId id="1031" r:id="rId15"/>
    <p:sldId id="1037" r:id="rId16"/>
    <p:sldId id="1038" r:id="rId17"/>
    <p:sldId id="1039" r:id="rId18"/>
    <p:sldId id="1032" r:id="rId19"/>
    <p:sldId id="955" r:id="rId20"/>
    <p:sldId id="800" r:id="rId21"/>
    <p:sldId id="862" r:id="rId22"/>
    <p:sldId id="1034" r:id="rId23"/>
    <p:sldId id="846" r:id="rId24"/>
    <p:sldId id="865" r:id="rId25"/>
    <p:sldId id="866" r:id="rId26"/>
    <p:sldId id="867" r:id="rId27"/>
    <p:sldId id="868" r:id="rId28"/>
    <p:sldId id="831" r:id="rId29"/>
    <p:sldId id="832" r:id="rId30"/>
    <p:sldId id="874" r:id="rId31"/>
    <p:sldId id="805" r:id="rId32"/>
    <p:sldId id="653" r:id="rId33"/>
    <p:sldId id="1040" r:id="rId34"/>
    <p:sldId id="1041" r:id="rId35"/>
    <p:sldId id="1042" r:id="rId36"/>
    <p:sldId id="717" r:id="rId37"/>
    <p:sldId id="876" r:id="rId38"/>
    <p:sldId id="1043" r:id="rId39"/>
    <p:sldId id="1044" r:id="rId40"/>
    <p:sldId id="1045" r:id="rId41"/>
    <p:sldId id="1046" r:id="rId42"/>
    <p:sldId id="1047" r:id="rId43"/>
    <p:sldId id="984" r:id="rId44"/>
    <p:sldId id="843" r:id="rId45"/>
    <p:sldId id="1048" r:id="rId46"/>
  </p:sldIdLst>
  <p:sldSz cx="9144000" cy="6858000" type="screen4x3"/>
  <p:notesSz cx="6735763" cy="9866313"/>
  <p:embeddedFontLst>
    <p:embeddedFont>
      <p:font typeface="Dosis" pitchFamily="2" charset="0"/>
      <p:regular r:id="rId48"/>
      <p:bold r:id="rId49"/>
    </p:embeddedFont>
    <p:embeddedFont>
      <p:font typeface="Dosis ExtraBold" pitchFamily="2" charset="0"/>
      <p:bold r:id="rId50"/>
    </p:embeddedFont>
    <p:embeddedFont>
      <p:font typeface="Dosis Light" pitchFamily="2" charset="0"/>
      <p:regular r:id="rId51"/>
    </p:embeddedFont>
    <p:embeddedFont>
      <p:font typeface="Dosis Medium" pitchFamily="2" charset="0"/>
      <p:regular r:id="rId52"/>
    </p:embeddedFont>
    <p:embeddedFont>
      <p:font typeface="Dosis SemiBold" pitchFamily="2" charset="0"/>
      <p:bold r:id="rId5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3F1"/>
    <a:srgbClr val="00ACA4"/>
    <a:srgbClr val="565F88"/>
    <a:srgbClr val="F26553"/>
    <a:srgbClr val="E84234"/>
    <a:srgbClr val="2AB6D7"/>
    <a:srgbClr val="55B7DE"/>
    <a:srgbClr val="A1A6BC"/>
    <a:srgbClr val="424D7B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2A3A7-3923-4890-81BF-3FA873125067}" v="344" dt="2025-09-30T22:20:17.105"/>
    <p1510:client id="{9AD0156E-A47D-4A42-AD0E-E15C130DBE87}" v="209" dt="2025-09-30T16:54:4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79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668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6.fntdata"/><Relationship Id="rId58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1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2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34C716-3EAE-87EC-C656-5B280544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697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87785" y="17648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5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4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4.mp4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2.gif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7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customXml" Target="../ink/ink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customXml" Target="../ink/ink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00.PNG"/><Relationship Id="rId7" Type="http://schemas.openxmlformats.org/officeDocument/2006/relationships/image" Target="../media/image51.jp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g"/><Relationship Id="rId5" Type="http://schemas.openxmlformats.org/officeDocument/2006/relationships/image" Target="../media/image410.PNG"/><Relationship Id="rId4" Type="http://schemas.openxmlformats.org/officeDocument/2006/relationships/customXml" Target="../ink/ink10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g"/><Relationship Id="rId5" Type="http://schemas.openxmlformats.org/officeDocument/2006/relationships/image" Target="../media/image48.png"/><Relationship Id="rId10" Type="http://schemas.openxmlformats.org/officeDocument/2006/relationships/image" Target="../media/image27.png"/><Relationship Id="rId4" Type="http://schemas.openxmlformats.org/officeDocument/2006/relationships/customXml" Target="../ink/ink12.xml"/><Relationship Id="rId9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0.PNG"/><Relationship Id="rId7" Type="http://schemas.openxmlformats.org/officeDocument/2006/relationships/image" Target="../media/image51.jp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g"/><Relationship Id="rId5" Type="http://schemas.openxmlformats.org/officeDocument/2006/relationships/image" Target="../media/image410.PNG"/><Relationship Id="rId4" Type="http://schemas.openxmlformats.org/officeDocument/2006/relationships/customXml" Target="../ink/ink14.xml"/><Relationship Id="rId9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g"/><Relationship Id="rId5" Type="http://schemas.openxmlformats.org/officeDocument/2006/relationships/image" Target="../media/image48.png"/><Relationship Id="rId10" Type="http://schemas.openxmlformats.org/officeDocument/2006/relationships/image" Target="../media/image27.png"/><Relationship Id="rId4" Type="http://schemas.openxmlformats.org/officeDocument/2006/relationships/customXml" Target="../ink/ink16.xml"/><Relationship Id="rId9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00.PNG"/><Relationship Id="rId7" Type="http://schemas.openxmlformats.org/officeDocument/2006/relationships/image" Target="../media/image49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g"/><Relationship Id="rId5" Type="http://schemas.openxmlformats.org/officeDocument/2006/relationships/image" Target="../media/image410.PNG"/><Relationship Id="rId4" Type="http://schemas.openxmlformats.org/officeDocument/2006/relationships/customXml" Target="../ink/ink18.xml"/><Relationship Id="rId9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7.png"/><Relationship Id="rId7" Type="http://schemas.openxmlformats.org/officeDocument/2006/relationships/image" Target="../media/image53.jp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g"/><Relationship Id="rId5" Type="http://schemas.openxmlformats.org/officeDocument/2006/relationships/image" Target="../media/image48.png"/><Relationship Id="rId10" Type="http://schemas.openxmlformats.org/officeDocument/2006/relationships/image" Target="../media/image27.png"/><Relationship Id="rId4" Type="http://schemas.openxmlformats.org/officeDocument/2006/relationships/customXml" Target="../ink/ink20.xml"/><Relationship Id="rId9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30.png"/><Relationship Id="rId7" Type="http://schemas.openxmlformats.org/officeDocument/2006/relationships/image" Target="../media/image27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440.png"/><Relationship Id="rId4" Type="http://schemas.openxmlformats.org/officeDocument/2006/relationships/customXml" Target="../ink/ink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png"/><Relationship Id="rId5" Type="http://schemas.openxmlformats.org/officeDocument/2006/relationships/image" Target="../media/image24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4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4.mp4"/><Relationship Id="rId9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423600-3479-787F-CC55-CA29ED94F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919" y="6037891"/>
            <a:ext cx="1236081" cy="3670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772620-BCE4-6410-0A00-7400DF051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863" y="6082880"/>
            <a:ext cx="1185213" cy="2932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0809ED-6FF4-F737-98AE-391508494962}"/>
              </a:ext>
            </a:extLst>
          </p:cNvPr>
          <p:cNvSpPr txBox="1"/>
          <p:nvPr/>
        </p:nvSpPr>
        <p:spPr>
          <a:xfrm>
            <a:off x="2792628" y="6094015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8083A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C796AA-B2CB-1A58-725E-81F3A362A950}"/>
              </a:ext>
            </a:extLst>
          </p:cNvPr>
          <p:cNvSpPr txBox="1"/>
          <p:nvPr/>
        </p:nvSpPr>
        <p:spPr>
          <a:xfrm>
            <a:off x="4053017" y="6094718"/>
            <a:ext cx="111212" cy="261610"/>
          </a:xfrm>
          <a:prstGeom prst="rect">
            <a:avLst/>
          </a:prstGeom>
          <a:solidFill>
            <a:srgbClr val="2DC7D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404BD-087D-90A4-702A-CB9736238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3CCD45F-5044-B0A0-4155-DBF44BB704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dialogue NV02_Seance04">
            <a:hlinkClick r:id="" action="ppaction://media"/>
            <a:extLst>
              <a:ext uri="{FF2B5EF4-FFF2-40B4-BE49-F238E27FC236}">
                <a16:creationId xmlns:a16="http://schemas.microsoft.com/office/drawing/2014/main" id="{D5C85B4C-0FDA-7913-6A2E-FEFA71FA443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A545C285-A83D-82F7-6AC1-575095FA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6" name="Mdia1N2 (1)">
            <a:hlinkClick r:id="" action="ppaction://media"/>
            <a:extLst>
              <a:ext uri="{FF2B5EF4-FFF2-40B4-BE49-F238E27FC236}">
                <a16:creationId xmlns:a16="http://schemas.microsoft.com/office/drawing/2014/main" id="{FBD6AD7A-5F11-2ACD-E4B2-1D7252C727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098" y="2160488"/>
            <a:ext cx="7188139" cy="4043328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1A5AD8A-BE51-9FEF-DC73-F918566EB2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DE2EB62-CD98-7F73-D8BB-8733ADC82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152" y="2032000"/>
            <a:ext cx="6768127" cy="394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77E59-B3A4-6A75-9EB2-7B494D2B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C4B11-BE9C-728C-F755-53E73AFA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49841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Maintenant, on va comprendre le sens du dialogue. Qui veut expliquer, 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dans sa langue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, de quoi ont parlé Majd et Nada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583209B-1345-5577-84E2-081E4F557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83819E1-C9C5-F7A8-223C-C927AEBA4D9D}"/>
              </a:ext>
            </a:extLst>
          </p:cNvPr>
          <p:cNvSpPr txBox="1"/>
          <p:nvPr/>
        </p:nvSpPr>
        <p:spPr>
          <a:xfrm>
            <a:off x="2677652" y="2074853"/>
            <a:ext cx="422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De quoi ont parlé Majd et Nada ?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FB4F27D-F7BB-A344-10BE-7FBCC06B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52" y="2835041"/>
            <a:ext cx="4030235" cy="31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9C7E567-50B6-5290-BECF-7FFB18753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vous expliquer cette situation. Ensuite, vous allez passer au tableau pour jouer le dialogue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7D69DA-6FC9-4AC8-A2D7-030BD389D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4F8282-8250-7560-36FB-886123D9C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140628"/>
            <a:ext cx="4572000" cy="3048000"/>
          </a:xfrm>
          <a:prstGeom prst="roundRect">
            <a:avLst>
              <a:gd name="adj" fmla="val 13193"/>
            </a:avLst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30FEEE-B674-01D5-1E0B-448446D5691F}"/>
              </a:ext>
            </a:extLst>
          </p:cNvPr>
          <p:cNvSpPr txBox="1"/>
          <p:nvPr/>
        </p:nvSpPr>
        <p:spPr>
          <a:xfrm>
            <a:off x="1988419" y="1714071"/>
            <a:ext cx="5471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garçon et la fille se rencontrent dans le parc. Chacun demande à l’autre son nom. </a:t>
            </a: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2A118A7-1726-04DB-7AF6-F8BC9BFD5F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3308" y="2567033"/>
            <a:ext cx="1383692" cy="12241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5C31E40-AEA4-4CCB-CC61-3F9C00F789A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703629" y="2595907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Dialogue comprenant l’acte de parole « Comment tu t’appelles ? ».  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Lecture et compréhension de mots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Conjugaison : s’appeler au présent (je, tu, il et elle)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Maintenant on va faire la conjugaison du verbe s’appeler.  S’appeler ça veut dire </a:t>
            </a:r>
            <a:r>
              <a:rPr lang="a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يسمى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 </a:t>
            </a:r>
            <a:endParaRPr lang="ar-MA" dirty="0">
              <a:solidFill>
                <a:schemeClr val="tx1">
                  <a:lumMod val="65000"/>
                  <a:lumOff val="3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960AF-7F5B-145B-60BB-014EB8070538}"/>
              </a:ext>
            </a:extLst>
          </p:cNvPr>
          <p:cNvSpPr txBox="1"/>
          <p:nvPr/>
        </p:nvSpPr>
        <p:spPr>
          <a:xfrm>
            <a:off x="4446250" y="2877673"/>
            <a:ext cx="3005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S’appeler</a:t>
            </a:r>
          </a:p>
          <a:p>
            <a:pPr algn="ctr"/>
            <a:r>
              <a:rPr lang="ar-MA" sz="5400" dirty="0">
                <a:ln w="0"/>
                <a:solidFill>
                  <a:srgbClr val="474F71"/>
                </a:solidFill>
                <a:latin typeface="Dosis" pitchFamily="2" charset="0"/>
              </a:rPr>
              <a:t>يسمى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720195-A9B6-7068-F178-BF8767965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500" y="2564305"/>
            <a:ext cx="3005750" cy="238106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738A9BB-5DFE-964C-C025-6C9D21F492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8DD2323-1D52-B002-765A-04245229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1BD9A9-4C83-FFA8-1D3F-C7CF82061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0E667-3215-2600-3B3F-A68111F0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7959167-3CE4-15ED-ABD5-D77C81E42F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9649266A-BF7E-BAF9-065B-B32C8B70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Light" panose="020F0502020204030204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Light" panose="020F0502020204030204" pitchFamily="2" charset="0"/>
            </a:endParaRPr>
          </a:p>
        </p:txBody>
      </p:sp>
      <p:pic>
        <p:nvPicPr>
          <p:cNvPr id="11" name="3- Conjugaison Appeler">
            <a:hlinkClick r:id="" action="ppaction://media"/>
            <a:extLst>
              <a:ext uri="{FF2B5EF4-FFF2-40B4-BE49-F238E27FC236}">
                <a16:creationId xmlns:a16="http://schemas.microsoft.com/office/drawing/2014/main" id="{C9AD41CA-82E2-F4FA-D49C-D69A6388A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2506" y="1828567"/>
            <a:ext cx="5878988" cy="4383556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E76AE3-C801-C194-63AA-C0F087683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63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43F2E3C5-BCB2-19F0-96FA-5D9441E6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84743D8-F19E-2DD3-C877-CC9498933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0" y="2511278"/>
            <a:ext cx="3120086" cy="2955871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6185A1E5-8C87-8780-A8BC-F093AA18B67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CF00802-622A-F852-A8EF-BBD33F12C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F7F0872-92D9-B671-E2D9-C29229323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le verbe s’appeler au présent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1467218" y="3197791"/>
            <a:ext cx="655607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            Tu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Salima.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Tu t’appelles Salima.  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A6AB3BA-8D5A-95CF-6818-8850C88D0BDD}"/>
              </a:ext>
            </a:extLst>
          </p:cNvPr>
          <p:cNvSpPr txBox="1"/>
          <p:nvPr/>
        </p:nvSpPr>
        <p:spPr>
          <a:xfrm>
            <a:off x="2371993" y="3072662"/>
            <a:ext cx="655607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Tu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t’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appell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es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Salima.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2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4FCD-0C84-5596-1478-B7A26FF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2AA85C2-7729-A822-F449-E5A6FD09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avec le verbe s’appeler au présent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D54140F-4EFB-925B-8A31-4174056461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64EF177-A67C-112C-B5F7-5E46ABA83272}"/>
              </a:ext>
            </a:extLst>
          </p:cNvPr>
          <p:cNvSpPr txBox="1"/>
          <p:nvPr/>
        </p:nvSpPr>
        <p:spPr>
          <a:xfrm>
            <a:off x="1419092" y="3120789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Il y a un garçon.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Il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Karim.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B78FA-D216-0AB2-E74D-57D9F884F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EF505D8B-8E22-EC33-68BC-39C3FF6C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un garçon. Il s’appelle Karim.  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D493E8-09DD-A6FA-F98A-B9758C6A39BD}"/>
              </a:ext>
            </a:extLst>
          </p:cNvPr>
          <p:cNvSpPr txBox="1"/>
          <p:nvPr/>
        </p:nvSpPr>
        <p:spPr>
          <a:xfrm>
            <a:off x="976330" y="3091912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Il y a un garçon. Il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s’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appell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e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Karim.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CC2098-A5B0-7F82-23AE-705CCEA077B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E334887-A885-CD30-32E2-A7D45E4D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F76DF0C-1366-5668-4F26-381368875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53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12.</a:t>
            </a:r>
          </a:p>
        </p:txBody>
      </p:sp>
      <p:pic>
        <p:nvPicPr>
          <p:cNvPr id="6" name="Espace réservé pour une image  14">
            <a:extLst>
              <a:ext uri="{FF2B5EF4-FFF2-40B4-BE49-F238E27FC236}">
                <a16:creationId xmlns:a16="http://schemas.microsoft.com/office/drawing/2014/main" id="{D210745D-CF9D-2D88-FD28-3CD001950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74" r="-26674"/>
          <a:stretch>
            <a:fillRect/>
          </a:stretch>
        </p:blipFill>
        <p:spPr>
          <a:xfrm>
            <a:off x="2403476" y="1695385"/>
            <a:ext cx="4543424" cy="454341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A020CD-7EF8-6D95-74E0-4D4678B139A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6869770-C5EE-1C1E-079C-81A59BF4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72760D-D2FB-0514-56C1-8883FF91F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3F402EC-B0B6-1A12-3454-C21B0DB1A352}"/>
              </a:ext>
            </a:extLst>
          </p:cNvPr>
          <p:cNvSpPr/>
          <p:nvPr/>
        </p:nvSpPr>
        <p:spPr>
          <a:xfrm>
            <a:off x="2981142" y="3941691"/>
            <a:ext cx="3388092" cy="100284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8CD507D-39B7-4309-AF07-5BF875221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15" y="2280785"/>
            <a:ext cx="3631985" cy="2549674"/>
          </a:xfrm>
          <a:prstGeom prst="rect">
            <a:avLst/>
          </a:prstGeom>
          <a:effectLst>
            <a:softEdge rad="0"/>
          </a:effectLst>
        </p:spPr>
      </p:pic>
      <p:sp>
        <p:nvSpPr>
          <p:cNvPr id="9" name="Titre 5">
            <a:extLst>
              <a:ext uri="{FF2B5EF4-FFF2-40B4-BE49-F238E27FC236}">
                <a16:creationId xmlns:a16="http://schemas.microsoft.com/office/drawing/2014/main" id="{01F9422D-507F-6A56-B4B5-942CA6AF019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 Je vais expliquer la consigne et passer entre les rangs pour vous aider.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FE5C404-D51F-0A3B-DB34-C11CD7E498B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129AC7F-70F0-BC14-8D32-8A504EE2E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7ED030C-6993-6CB2-7475-7BC390332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B6B39F6-6210-403B-660B-554B9167A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30" y="1910792"/>
            <a:ext cx="3289659" cy="328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0667-9DF4-DF2A-C062-87B8B9203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CDB346B-91B4-81F9-7610-6CDB21BF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2239085-82BE-5AA8-C9E5-1A77C7103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6241000"/>
            <a:ext cx="540000" cy="540000"/>
          </a:xfrm>
          <a:prstGeom prst="rect">
            <a:avLst/>
          </a:prstGeom>
        </p:spPr>
      </p:pic>
      <p:pic>
        <p:nvPicPr>
          <p:cNvPr id="2" name="Image 1" descr="Une image contenant texte, Polic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535ADA22-C5AB-EA75-CA4D-4EC78CBF0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92" y="2124902"/>
            <a:ext cx="5058306" cy="3567238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524C425-AE15-639F-6E53-EE8715A0CCCA}"/>
              </a:ext>
            </a:extLst>
          </p:cNvPr>
          <p:cNvCxnSpPr/>
          <p:nvPr/>
        </p:nvCxnSpPr>
        <p:spPr>
          <a:xfrm flipV="1">
            <a:off x="3230880" y="3550920"/>
            <a:ext cx="685800" cy="103632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E99E45A-A798-ADF8-A212-75284FEA2BE6}"/>
              </a:ext>
            </a:extLst>
          </p:cNvPr>
          <p:cNvCxnSpPr>
            <a:cxnSpLocks/>
          </p:cNvCxnSpPr>
          <p:nvPr/>
        </p:nvCxnSpPr>
        <p:spPr>
          <a:xfrm>
            <a:off x="3078480" y="4069080"/>
            <a:ext cx="944880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DDC0E95-CD6E-7EF4-AEB6-C044351C72A0}"/>
              </a:ext>
            </a:extLst>
          </p:cNvPr>
          <p:cNvCxnSpPr>
            <a:cxnSpLocks/>
          </p:cNvCxnSpPr>
          <p:nvPr/>
        </p:nvCxnSpPr>
        <p:spPr>
          <a:xfrm flipV="1">
            <a:off x="3230880" y="4587240"/>
            <a:ext cx="792480" cy="55245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8C668884-62DE-D631-A26D-52FB2367A13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ED20D5-FC67-7C8D-83B2-1C34C207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42FE60-5780-0206-32C9-5C4534BAE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5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Conjugaison : s’appeler au présent (je, tu, il ou elle)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Dialogue comprenant l’acte de parole « Comment tu t’appelles ? ».   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Lecture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et compréhension de mots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40B7EE89-207F-620F-FDA5-2CC32870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4FE9FD-81AE-18C8-B65B-A2B4F25B9E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7467D9A-FC78-EBE2-5E61-77F3034407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F5E3066-39D1-A976-AEB9-6C165C14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90203F-2E8F-2E7F-33C8-E41321EF5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C41C9A0-A9C4-6B71-B690-1DD20F94B2E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AFD61B0-7D53-9243-05E3-D57159953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E2AAD1-0825-AA59-80B5-16E402E05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784039" y="3395446"/>
            <a:ext cx="259663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un cad</a:t>
            </a:r>
            <a:r>
              <a:rPr lang="fr-FR" sz="4200" b="1" dirty="0">
                <a:solidFill>
                  <a:srgbClr val="00ACA4"/>
                </a:solidFill>
                <a:latin typeface="Dosis" pitchFamily="2" charset="0"/>
              </a:rPr>
              <a:t>eau</a:t>
            </a:r>
            <a:r>
              <a:rPr lang="fr-FR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</a:t>
            </a:r>
            <a:endParaRPr lang="fr-MA" sz="4200" b="1" dirty="0">
              <a:solidFill>
                <a:schemeClr val="accent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470104" y="3395446"/>
            <a:ext cx="2975519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un</a:t>
            </a:r>
            <a:r>
              <a:rPr lang="fr-MA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bat</a:t>
            </a:r>
            <a:r>
              <a:rPr lang="fr-MA" sz="4200" b="1" dirty="0">
                <a:solidFill>
                  <a:srgbClr val="00ACA4"/>
                </a:solidFill>
                <a:latin typeface="Dosis" pitchFamily="2" charset="0"/>
              </a:rPr>
              <a:t>eau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93ADFD88-5684-5A4F-42FC-F74C48C2CF77}"/>
              </a:ext>
            </a:extLst>
          </p:cNvPr>
          <p:cNvSpPr txBox="1">
            <a:spLocks/>
          </p:cNvSpPr>
          <p:nvPr/>
        </p:nvSpPr>
        <p:spPr>
          <a:xfrm>
            <a:off x="6227721" y="3395446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l’</a:t>
            </a:r>
            <a:r>
              <a:rPr lang="fr-MA" sz="4200" b="1" dirty="0">
                <a:solidFill>
                  <a:srgbClr val="00ACA4"/>
                </a:solidFill>
                <a:latin typeface="Dosis" pitchFamily="2" charset="0"/>
              </a:rPr>
              <a:t>eau</a:t>
            </a:r>
          </a:p>
        </p:txBody>
      </p:sp>
    </p:spTree>
    <p:extLst>
      <p:ext uri="{BB962C8B-B14F-4D97-AF65-F5344CB8AC3E}">
        <p14:creationId xmlns:p14="http://schemas.microsoft.com/office/powerpoint/2010/main" val="4250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ECDCD12-EF73-3900-28BC-41525DB2C11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A1AB8C6-1717-A224-CE68-2F1D9F8C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A38E93-89FA-A6CE-2BE3-D5DE05059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3807896" y="3481698"/>
            <a:ext cx="1867379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j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ne</a:t>
            </a:r>
            <a:endParaRPr lang="fr-MA" sz="4000" b="1" dirty="0">
              <a:solidFill>
                <a:schemeClr val="accent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8EE33BEB-4722-9337-B3A4-0DA8AE354BA7}"/>
              </a:ext>
            </a:extLst>
          </p:cNvPr>
          <p:cNvSpPr txBox="1">
            <a:spLocks/>
          </p:cNvSpPr>
          <p:nvPr/>
        </p:nvSpPr>
        <p:spPr>
          <a:xfrm>
            <a:off x="5579022" y="3481698"/>
            <a:ext cx="308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un</a:t>
            </a:r>
            <a:r>
              <a:rPr lang="fr-MA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</a:t>
            </a:r>
            <a:r>
              <a:rPr lang="fr-MA" sz="4000" b="1" dirty="0"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MA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tobus</a:t>
            </a:r>
            <a:endParaRPr lang="fr-MA" sz="4000" b="1" dirty="0">
              <a:solidFill>
                <a:srgbClr val="00ACA4"/>
              </a:solidFill>
              <a:latin typeface="Dosis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534887" y="3481698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un</a:t>
            </a:r>
            <a:r>
              <a:rPr lang="fr-MA" sz="4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cham</a:t>
            </a:r>
            <a:r>
              <a:rPr lang="fr-MA" sz="4000" b="1" dirty="0">
                <a:solidFill>
                  <a:srgbClr val="00ACA4"/>
                </a:solidFill>
                <a:latin typeface="Dosis" pitchFamily="2" charset="0"/>
              </a:rPr>
              <a:t>eau</a:t>
            </a:r>
          </a:p>
        </p:txBody>
      </p:sp>
    </p:spTree>
    <p:extLst>
      <p:ext uri="{BB962C8B-B14F-4D97-AF65-F5344CB8AC3E}">
        <p14:creationId xmlns:p14="http://schemas.microsoft.com/office/powerpoint/2010/main" val="33318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0DC8D-91A4-B962-8108-34071AFBB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24EEC24-DBD0-AF88-A688-0BBAE02AB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24EEC24-DBD0-AF88-A688-0BBAE02AB7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954D7D2-166E-0324-B0E7-BFE5918B6D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954D7D2-166E-0324-B0E7-BFE5918B6D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74947284-0A1E-B79E-2526-D46BEA94F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4EFAE52-AAF7-8F44-E6CF-F6E13718730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94F326F-ADFF-6885-84BC-8B7801BD3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30D38A1-AC5C-8C3A-9510-CEB5E3219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1C160B6-B253-5C7D-B038-D31519F7F497}"/>
              </a:ext>
            </a:extLst>
          </p:cNvPr>
          <p:cNvSpPr txBox="1">
            <a:spLocks/>
          </p:cNvSpPr>
          <p:nvPr/>
        </p:nvSpPr>
        <p:spPr>
          <a:xfrm>
            <a:off x="1611891" y="3429000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une</a:t>
            </a:r>
            <a:r>
              <a:rPr lang="fr-MA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m</a:t>
            </a:r>
            <a:r>
              <a:rPr lang="fr-MA" sz="4200" b="1" dirty="0">
                <a:solidFill>
                  <a:srgbClr val="00ACA4"/>
                </a:solidFill>
                <a:latin typeface="Dosis" pitchFamily="2" charset="0"/>
              </a:rPr>
              <a:t>o</a:t>
            </a:r>
            <a:r>
              <a:rPr lang="fr-MA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</a:t>
            </a:r>
            <a:r>
              <a:rPr lang="fr-MA" sz="4200" b="1" dirty="0">
                <a:solidFill>
                  <a:srgbClr val="00ACA4"/>
                </a:solidFill>
                <a:latin typeface="Dosis" pitchFamily="2" charset="0"/>
              </a:rPr>
              <a:t>o</a:t>
            </a: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A8CD380F-3B0F-2015-A8B7-B25B5D127321}"/>
              </a:ext>
            </a:extLst>
          </p:cNvPr>
          <p:cNvSpPr txBox="1">
            <a:spLocks/>
          </p:cNvSpPr>
          <p:nvPr/>
        </p:nvSpPr>
        <p:spPr>
          <a:xfrm>
            <a:off x="4774131" y="3395196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une</a:t>
            </a:r>
            <a:r>
              <a:rPr lang="fr-MA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</a:t>
            </a:r>
            <a:r>
              <a:rPr lang="fr-MA" sz="4200" b="1" dirty="0">
                <a:solidFill>
                  <a:srgbClr val="00ACA4"/>
                </a:solidFill>
                <a:latin typeface="Dosis" pitchFamily="2" charset="0"/>
              </a:rPr>
              <a:t>o</a:t>
            </a:r>
            <a:r>
              <a:rPr lang="fr-MA" sz="4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live</a:t>
            </a:r>
            <a:endParaRPr lang="fr-MA" sz="4200" b="1" dirty="0">
              <a:solidFill>
                <a:srgbClr val="00ACA4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10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B078CF2D-3BCE-6268-50D1-0D9FD9E94CC1}"/>
              </a:ext>
            </a:extLst>
          </p:cNvPr>
          <p:cNvSpPr txBox="1">
            <a:spLocks/>
          </p:cNvSpPr>
          <p:nvPr/>
        </p:nvSpPr>
        <p:spPr>
          <a:xfrm>
            <a:off x="3318868" y="228043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une</a:t>
            </a:r>
            <a:r>
              <a:rPr lang="fr-MA" sz="4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olive</a:t>
            </a:r>
          </a:p>
        </p:txBody>
      </p:sp>
      <p:pic>
        <p:nvPicPr>
          <p:cNvPr id="14" name="Espace réservé pour une image  7">
            <a:extLst>
              <a:ext uri="{FF2B5EF4-FFF2-40B4-BE49-F238E27FC236}">
                <a16:creationId xmlns:a16="http://schemas.microsoft.com/office/drawing/2014/main" id="{F8FED9F0-039D-D87E-5711-4E3AE4228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5866240" y="3318658"/>
            <a:ext cx="1718704" cy="1718704"/>
          </a:xfrm>
          <a:prstGeom prst="rect">
            <a:avLst/>
          </a:prstGeom>
        </p:spPr>
      </p:pic>
      <p:pic>
        <p:nvPicPr>
          <p:cNvPr id="15" name="Espace réservé pour une image  7">
            <a:extLst>
              <a:ext uri="{FF2B5EF4-FFF2-40B4-BE49-F238E27FC236}">
                <a16:creationId xmlns:a16="http://schemas.microsoft.com/office/drawing/2014/main" id="{67A644AC-8106-CDE5-B2D7-7845D89D48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3658867" y="3318658"/>
            <a:ext cx="1718704" cy="1718704"/>
          </a:xfrm>
          <a:prstGeom prst="rect">
            <a:avLst/>
          </a:prstGeom>
        </p:spPr>
      </p:pic>
      <p:pic>
        <p:nvPicPr>
          <p:cNvPr id="16" name="Espace réservé pour une image  7">
            <a:extLst>
              <a:ext uri="{FF2B5EF4-FFF2-40B4-BE49-F238E27FC236}">
                <a16:creationId xmlns:a16="http://schemas.microsoft.com/office/drawing/2014/main" id="{9403B574-8808-EE93-9B6D-9F888E2A47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451496" y="3318656"/>
            <a:ext cx="1718705" cy="1718705"/>
          </a:xfrm>
          <a:prstGeom prst="rect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D0499-F3D9-46E5-462A-46E89AE3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ABF856-1E48-56F1-E85C-8FEEEA966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E63E848-B535-6EB7-95A7-9DFDE377C71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E63E848-B535-6EB7-95A7-9DFDE377C71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51A16CF-EB76-66A5-9C0A-0692BF0B6A1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51A16CF-EB76-66A5-9C0A-0692BF0B6A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269EFFB8-6619-3116-DDFB-22F772B233FF}"/>
              </a:ext>
            </a:extLst>
          </p:cNvPr>
          <p:cNvSpPr txBox="1">
            <a:spLocks/>
          </p:cNvSpPr>
          <p:nvPr/>
        </p:nvSpPr>
        <p:spPr>
          <a:xfrm>
            <a:off x="3318868" y="228043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400" b="1" dirty="0">
                <a:solidFill>
                  <a:srgbClr val="C00000"/>
                </a:solidFill>
                <a:latin typeface="Dosis" pitchFamily="2" charset="0"/>
              </a:rPr>
              <a:t>une</a:t>
            </a: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 olive</a:t>
            </a:r>
          </a:p>
        </p:txBody>
      </p:sp>
      <p:pic>
        <p:nvPicPr>
          <p:cNvPr id="14" name="Espace réservé pour une image  7">
            <a:extLst>
              <a:ext uri="{FF2B5EF4-FFF2-40B4-BE49-F238E27FC236}">
                <a16:creationId xmlns:a16="http://schemas.microsoft.com/office/drawing/2014/main" id="{CC038EE4-2120-CA35-7843-67F8FFAA8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5866240" y="3318658"/>
            <a:ext cx="1718704" cy="1718704"/>
          </a:xfrm>
          <a:prstGeom prst="rect">
            <a:avLst/>
          </a:prstGeom>
        </p:spPr>
      </p:pic>
      <p:pic>
        <p:nvPicPr>
          <p:cNvPr id="15" name="Espace réservé pour une image  7">
            <a:extLst>
              <a:ext uri="{FF2B5EF4-FFF2-40B4-BE49-F238E27FC236}">
                <a16:creationId xmlns:a16="http://schemas.microsoft.com/office/drawing/2014/main" id="{DB10B294-1608-7997-D42B-5598642BFD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3658867" y="3318658"/>
            <a:ext cx="1718704" cy="1718704"/>
          </a:xfrm>
          <a:prstGeom prst="rect">
            <a:avLst/>
          </a:prstGeom>
        </p:spPr>
      </p:pic>
      <p:pic>
        <p:nvPicPr>
          <p:cNvPr id="16" name="Espace réservé pour une image  7">
            <a:extLst>
              <a:ext uri="{FF2B5EF4-FFF2-40B4-BE49-F238E27FC236}">
                <a16:creationId xmlns:a16="http://schemas.microsoft.com/office/drawing/2014/main" id="{1A53C9A8-F0DC-11D7-8D30-6200DD2A5A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451496" y="3318656"/>
            <a:ext cx="1718705" cy="171870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456F4861-0429-4C8B-A06E-A7A250801FE1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1</a:t>
            </a: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481B4B7-6DBA-2E55-D2D8-66D501122F1E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6894665B-2EB9-1FB0-62F0-DB5CB8D13742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3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AF96D45-7043-576A-E325-03A2319FEC6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B48D388-76A7-B5FF-4629-DDEE57C1B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17DAA18-AD16-C7E5-34E0-2B8D7654D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26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D23AAA-6296-FBD9-60D8-C32ECFB2A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AAD7F79-EFCD-8B26-5DE3-0F23BC9681E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Espace réservé pour une image  7">
            <a:extLst>
              <a:ext uri="{FF2B5EF4-FFF2-40B4-BE49-F238E27FC236}">
                <a16:creationId xmlns:a16="http://schemas.microsoft.com/office/drawing/2014/main" id="{11598CA8-6A53-8FB7-DC68-6E91F1C67E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712648" y="3268765"/>
            <a:ext cx="1718704" cy="1718704"/>
          </a:xfrm>
          <a:prstGeom prst="rect">
            <a:avLst/>
          </a:prstGeom>
        </p:spPr>
      </p:pic>
      <p:pic>
        <p:nvPicPr>
          <p:cNvPr id="15" name="Espace réservé pour une image  7">
            <a:extLst>
              <a:ext uri="{FF2B5EF4-FFF2-40B4-BE49-F238E27FC236}">
                <a16:creationId xmlns:a16="http://schemas.microsoft.com/office/drawing/2014/main" id="{D7A97D9A-0F54-17A2-9D6F-893E138E13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5785237" y="3306087"/>
            <a:ext cx="1718704" cy="1718704"/>
          </a:xfrm>
          <a:prstGeom prst="rect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57FBEF3D-1C56-C33C-F6B2-3DA089420A5F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0A7A761D-0DAE-2325-574F-9873EA7D123B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DF95B4EC-E30B-64A7-2F83-926E0DB6CC92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C4DA146D-AE25-2873-51FB-66C0DD23E1B5}"/>
              </a:ext>
            </a:extLst>
          </p:cNvPr>
          <p:cNvSpPr txBox="1">
            <a:spLocks/>
          </p:cNvSpPr>
          <p:nvPr/>
        </p:nvSpPr>
        <p:spPr>
          <a:xfrm>
            <a:off x="2784384" y="2210770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jau</a:t>
            </a:r>
            <a:r>
              <a:rPr lang="fr-FR" sz="4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ne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8" name="Espace réservé pour une image  10">
            <a:extLst>
              <a:ext uri="{FF2B5EF4-FFF2-40B4-BE49-F238E27FC236}">
                <a16:creationId xmlns:a16="http://schemas.microsoft.com/office/drawing/2014/main" id="{3E8F17EB-B67B-CB56-EE5C-F1290BB6D5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1284493" y="3268765"/>
            <a:ext cx="1876117" cy="1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A26D4-E761-A0F2-019D-FD39FC969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CA0C04-4AE6-6DDD-9113-1EF5B5A3F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B15908D-14EE-1C99-55F3-4946B50768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B15908D-14EE-1C99-55F3-4946B50768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6584893-70BA-3E33-8BC5-012319FAF8A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6584893-70BA-3E33-8BC5-012319FAF8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7">
            <a:extLst>
              <a:ext uri="{FF2B5EF4-FFF2-40B4-BE49-F238E27FC236}">
                <a16:creationId xmlns:a16="http://schemas.microsoft.com/office/drawing/2014/main" id="{FB9A154E-2968-B4D1-1DC8-672739144F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712648" y="3268765"/>
            <a:ext cx="1718704" cy="1718704"/>
          </a:xfrm>
          <a:prstGeom prst="rect">
            <a:avLst/>
          </a:prstGeom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AF2D63C-6D17-7F2F-051C-7FEAA190A7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5785237" y="3306087"/>
            <a:ext cx="1718704" cy="171870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BC0FE77C-A9DD-7D04-6AD4-86EE3E673589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1 </a:t>
            </a: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4188A48A-A444-CA39-652C-2AE27F6A62F2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4B311717-712F-1C6A-A1E4-CFC048A1989F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3 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ECC0E7F-C115-E667-B834-3CB5E11DD499}"/>
              </a:ext>
            </a:extLst>
          </p:cNvPr>
          <p:cNvSpPr txBox="1">
            <a:spLocks/>
          </p:cNvSpPr>
          <p:nvPr/>
        </p:nvSpPr>
        <p:spPr>
          <a:xfrm>
            <a:off x="2784384" y="2210770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jau</a:t>
            </a:r>
            <a:r>
              <a:rPr lang="fr-FR" sz="4400" b="1" dirty="0">
                <a:solidFill>
                  <a:srgbClr val="C00000"/>
                </a:solidFill>
                <a:latin typeface="Dosis" pitchFamily="2" charset="0"/>
              </a:rPr>
              <a:t>ne</a:t>
            </a:r>
            <a:endParaRPr lang="fr-MA" sz="4400" b="1" dirty="0">
              <a:solidFill>
                <a:srgbClr val="C00000"/>
              </a:solidFill>
              <a:latin typeface="Dosis" pitchFamily="2" charset="0"/>
            </a:endParaRPr>
          </a:p>
        </p:txBody>
      </p:sp>
      <p:pic>
        <p:nvPicPr>
          <p:cNvPr id="19" name="Espace réservé pour une image  10">
            <a:extLst>
              <a:ext uri="{FF2B5EF4-FFF2-40B4-BE49-F238E27FC236}">
                <a16:creationId xmlns:a16="http://schemas.microsoft.com/office/drawing/2014/main" id="{F13ECAA5-CFBC-CAE3-A994-09876F00CC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1284493" y="3268765"/>
            <a:ext cx="1876117" cy="1876117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BA36BA-D1B8-5E94-218B-E9C4397933A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B358E41-9A0D-2F67-E853-C96F69181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D28A6CE-1F3B-33DC-6083-06E07894D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011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E3C0C-71A1-6399-80E7-F39A6F37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5F1F542-DD60-D340-B166-8AB892D5925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Espace réservé pour une image  7">
            <a:extLst>
              <a:ext uri="{FF2B5EF4-FFF2-40B4-BE49-F238E27FC236}">
                <a16:creationId xmlns:a16="http://schemas.microsoft.com/office/drawing/2014/main" id="{1BD09297-FFCD-5999-F182-C3AB8ECF11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712648" y="3268765"/>
            <a:ext cx="1718704" cy="1718704"/>
          </a:xfrm>
          <a:prstGeom prst="rect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66085BE0-BCD7-0393-F95D-B8DE4FE4DB94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2CE2FD5-FB47-E225-83B4-B7EB05EB12D3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E5084851-8FE1-D5EE-71E9-C9AEE908AA56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B169DB9B-0569-A014-3E6C-6EE431481F23}"/>
              </a:ext>
            </a:extLst>
          </p:cNvPr>
          <p:cNvSpPr txBox="1">
            <a:spLocks/>
          </p:cNvSpPr>
          <p:nvPr/>
        </p:nvSpPr>
        <p:spPr>
          <a:xfrm>
            <a:off x="2784384" y="2210770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un chameau</a:t>
            </a:r>
          </a:p>
        </p:txBody>
      </p:sp>
      <p:pic>
        <p:nvPicPr>
          <p:cNvPr id="8" name="Espace réservé pour une image  10">
            <a:extLst>
              <a:ext uri="{FF2B5EF4-FFF2-40B4-BE49-F238E27FC236}">
                <a16:creationId xmlns:a16="http://schemas.microsoft.com/office/drawing/2014/main" id="{52E359D9-B747-96CB-0861-206D4FAB94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5787532" y="3239584"/>
            <a:ext cx="1876117" cy="1876117"/>
          </a:xfrm>
          <a:prstGeom prst="rect">
            <a:avLst/>
          </a:prstGeom>
        </p:spPr>
      </p:pic>
      <p:pic>
        <p:nvPicPr>
          <p:cNvPr id="9" name="Espace réservé pour une image  9">
            <a:extLst>
              <a:ext uri="{FF2B5EF4-FFF2-40B4-BE49-F238E27FC236}">
                <a16:creationId xmlns:a16="http://schemas.microsoft.com/office/drawing/2014/main" id="{0275D8D6-04CC-959C-CAB8-76F1D2E96D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316322" y="3268765"/>
            <a:ext cx="1854023" cy="18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14632-0530-BF27-E3DC-7025D6BC1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F39B5-06B2-B2A4-6CFD-99AD770A3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F0157C1-34EB-15D4-2120-B5E294CD717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F0157C1-34EB-15D4-2120-B5E294CD71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04159FE-FC07-8D91-84FA-1FA3D72F8FE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04159FE-FC07-8D91-84FA-1FA3D72F8F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7">
            <a:extLst>
              <a:ext uri="{FF2B5EF4-FFF2-40B4-BE49-F238E27FC236}">
                <a16:creationId xmlns:a16="http://schemas.microsoft.com/office/drawing/2014/main" id="{B296AF04-07EB-012E-A9A4-400373C0AA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712648" y="3268765"/>
            <a:ext cx="1718704" cy="1718704"/>
          </a:xfrm>
          <a:prstGeom prst="rect">
            <a:avLst/>
          </a:prstGeom>
        </p:spPr>
      </p:pic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59B40B-D769-5A79-0AD0-A27D0E4AE993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1</a:t>
            </a: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28983CC-E190-2250-7008-47A2A3FE4465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ADC27558-9549-1D52-6C03-9D7115D2F049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3 </a:t>
            </a: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2075E319-F1D4-D094-DCA9-8C6796523747}"/>
              </a:ext>
            </a:extLst>
          </p:cNvPr>
          <p:cNvSpPr txBox="1">
            <a:spLocks/>
          </p:cNvSpPr>
          <p:nvPr/>
        </p:nvSpPr>
        <p:spPr>
          <a:xfrm>
            <a:off x="2784384" y="2210770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un chameau</a:t>
            </a:r>
          </a:p>
        </p:txBody>
      </p:sp>
      <p:pic>
        <p:nvPicPr>
          <p:cNvPr id="15" name="Espace réservé pour une image  10">
            <a:extLst>
              <a:ext uri="{FF2B5EF4-FFF2-40B4-BE49-F238E27FC236}">
                <a16:creationId xmlns:a16="http://schemas.microsoft.com/office/drawing/2014/main" id="{59C4DD72-D5B6-D4F3-74B5-B708E5428E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5787532" y="3239584"/>
            <a:ext cx="1876117" cy="1876117"/>
          </a:xfrm>
          <a:prstGeom prst="rect">
            <a:avLst/>
          </a:prstGeom>
        </p:spPr>
      </p:pic>
      <p:pic>
        <p:nvPicPr>
          <p:cNvPr id="16" name="Espace réservé pour une image  9">
            <a:extLst>
              <a:ext uri="{FF2B5EF4-FFF2-40B4-BE49-F238E27FC236}">
                <a16:creationId xmlns:a16="http://schemas.microsoft.com/office/drawing/2014/main" id="{EB3495A0-7716-5A5F-9A96-90CB0593C0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316322" y="3268765"/>
            <a:ext cx="1854023" cy="185402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6248EDD7-AECD-2E0C-38FF-FA117F13721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C3441D0-0C08-01C0-414B-48D01C58B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A0325C0-7AA5-338B-FC8D-3971CB1E1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68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10">
            <a:extLst>
              <a:ext uri="{FF2B5EF4-FFF2-40B4-BE49-F238E27FC236}">
                <a16:creationId xmlns:a16="http://schemas.microsoft.com/office/drawing/2014/main" id="{809C7142-761E-7F04-2409-ED8120370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3" y="1820625"/>
            <a:ext cx="2974974" cy="4562054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10. Réalisez l’activité avec votre voisin.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4953717" y="2858703"/>
            <a:ext cx="3241578" cy="248589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B19D71E-CCB7-E0DF-E67D-A05C22BB152E}"/>
              </a:ext>
            </a:extLst>
          </p:cNvPr>
          <p:cNvSpPr/>
          <p:nvPr/>
        </p:nvSpPr>
        <p:spPr>
          <a:xfrm>
            <a:off x="948705" y="4686300"/>
            <a:ext cx="3241578" cy="136804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F3DFE8FA-5587-AD71-620B-92C5672F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9" b="-14859"/>
          <a:stretch>
            <a:fillRect/>
          </a:stretch>
        </p:blipFill>
        <p:spPr>
          <a:xfrm>
            <a:off x="306558" y="2460236"/>
            <a:ext cx="3254191" cy="3254191"/>
          </a:xfrm>
          <a:prstGeom prst="rect">
            <a:avLst/>
          </a:prstGeom>
        </p:spPr>
      </p:pic>
      <p:pic>
        <p:nvPicPr>
          <p:cNvPr id="3" name="Espace réservé pour une image  8">
            <a:extLst>
              <a:ext uri="{FF2B5EF4-FFF2-40B4-BE49-F238E27FC236}">
                <a16:creationId xmlns:a16="http://schemas.microsoft.com/office/drawing/2014/main" id="{8E38F858-D02A-001F-8075-960EB1CF9B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9" b="-14859"/>
          <a:stretch>
            <a:fillRect/>
          </a:stretch>
        </p:blipFill>
        <p:spPr>
          <a:xfrm>
            <a:off x="3691560" y="2454656"/>
            <a:ext cx="3254191" cy="3254191"/>
          </a:xfrm>
          <a:prstGeom prst="rect">
            <a:avLst/>
          </a:prstGeom>
        </p:spPr>
      </p:pic>
      <p:pic>
        <p:nvPicPr>
          <p:cNvPr id="4" name="Espace réservé pour une image  14">
            <a:extLst>
              <a:ext uri="{FF2B5EF4-FFF2-40B4-BE49-F238E27FC236}">
                <a16:creationId xmlns:a16="http://schemas.microsoft.com/office/drawing/2014/main" id="{7B47F390-31F3-0EE4-F06F-F63D5A4886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74" r="-26674"/>
          <a:stretch>
            <a:fillRect/>
          </a:stretch>
        </p:blipFill>
        <p:spPr>
          <a:xfrm>
            <a:off x="6623924" y="2821714"/>
            <a:ext cx="2520076" cy="2520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6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246037C-FE52-ADBB-0AFF-24FC46A06BA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25168E2-BF8D-84B2-568B-40F2362DD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38BB879-F1D0-EDFB-D752-08650F8B1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F4052B7-8CD2-1B7D-E584-30D6BFC341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0341" y="2375611"/>
            <a:ext cx="6273479" cy="28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CE3E52D-A8CF-5ADF-DE11-BAFD81B98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648" y="1759299"/>
            <a:ext cx="2915486" cy="411233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CF3D64-5BA2-7349-EC16-A48A0A5DF60B}"/>
              </a:ext>
            </a:extLst>
          </p:cNvPr>
          <p:cNvSpPr/>
          <p:nvPr/>
        </p:nvSpPr>
        <p:spPr>
          <a:xfrm>
            <a:off x="4416648" y="4201301"/>
            <a:ext cx="3228752" cy="6120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D4AE2E9-6039-797E-69D3-E5471231D32E}"/>
              </a:ext>
            </a:extLst>
          </p:cNvPr>
          <p:cNvSpPr/>
          <p:nvPr/>
        </p:nvSpPr>
        <p:spPr>
          <a:xfrm rot="16200000">
            <a:off x="4018715" y="4354300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DEF0F9E6-7A93-7801-46C8-BE5A83A0B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513" y="2234848"/>
            <a:ext cx="2277239" cy="36367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6F6E85-0066-3F78-0F74-28615E224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1178" b="32393"/>
          <a:stretch>
            <a:fillRect/>
          </a:stretch>
        </p:blipFill>
        <p:spPr>
          <a:xfrm>
            <a:off x="173421" y="507137"/>
            <a:ext cx="1355834" cy="116400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8742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085DDDC-48AF-CDE9-FC95-0EB01BE60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34" y="1916474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545845" y="53053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761845" y="50533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 - o - au - eau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 - o - au - eau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86658" y="237245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Dialogue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Point de langue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Lecture et compréhension des mots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– Syllabes et mots</a:t>
            </a:r>
          </a:p>
          <a:p>
            <a:r>
              <a:rPr lang="fr-FR" dirty="0"/>
              <a:t>Ecriture – Syllabes et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Ecriture – Phrases 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886798" y="195033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3" name="Titre 30">
            <a:extLst>
              <a:ext uri="{FF2B5EF4-FFF2-40B4-BE49-F238E27FC236}">
                <a16:creationId xmlns:a16="http://schemas.microsoft.com/office/drawing/2014/main" id="{754FD53E-07DF-FCAF-F96B-F80F22C7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611075C-0703-4C62-F779-D4B11AAED0B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55C147-8C04-4FAF-2FFF-7D8DAC1F49D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E7C16-BECA-089B-60C7-DAC7BACE10B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itre 53">
              <a:extLst>
                <a:ext uri="{FF2B5EF4-FFF2-40B4-BE49-F238E27FC236}">
                  <a16:creationId xmlns:a16="http://schemas.microsoft.com/office/drawing/2014/main" id="{9D1AC85F-E9C4-410B-30FA-FB8BE71C979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Conjugaison ; s’appeler au présent (je, tu, il et elle ) 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Lecture et compréhension de mots comprenant les graphèmes o-au-eau. 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242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comprenant l’acte de parole « Comment tu t’appelles ? ».   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0EA8517-B934-347F-3B76-DB59B2F336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414A640-1E77-DE64-3529-CFF44B424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E77511-379A-592B-2E21-FC04BE22F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un dialogue en français avec </a:t>
            </a:r>
            <a:r>
              <a:rPr lang="fr-MA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et Nada. Soyez attentifs.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0D873AA-6C11-A532-6195-F22E22F37F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DE4261-515D-1F4A-7FC0-66C1E138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931A85-8D60-6B6C-9E3F-C876C66AE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7613468-3E10-B145-14CA-A06CABD7A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430" y="2130916"/>
            <a:ext cx="4934639" cy="39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dialogue NV02_Seance04">
            <a:hlinkClick r:id="" action="ppaction://media"/>
            <a:extLst>
              <a:ext uri="{FF2B5EF4-FFF2-40B4-BE49-F238E27FC236}">
                <a16:creationId xmlns:a16="http://schemas.microsoft.com/office/drawing/2014/main" id="{9B84C1E6-4BF8-F302-976A-4D13ABBA715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6" name="Mdia1N2 (1)">
            <a:hlinkClick r:id="" action="ppaction://media"/>
            <a:extLst>
              <a:ext uri="{FF2B5EF4-FFF2-40B4-BE49-F238E27FC236}">
                <a16:creationId xmlns:a16="http://schemas.microsoft.com/office/drawing/2014/main" id="{2CC6D266-40A7-D38C-C76D-AE331958DC1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098" y="2160488"/>
            <a:ext cx="7188139" cy="4043328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7611</TotalTime>
  <Words>793</Words>
  <PresentationFormat>Affichage à l'écran (4:3)</PresentationFormat>
  <Paragraphs>128</Paragraphs>
  <Slides>41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41</vt:i4>
      </vt:variant>
    </vt:vector>
  </HeadingPairs>
  <TitlesOfParts>
    <vt:vector size="55" baseType="lpstr">
      <vt:lpstr>Dosis Medium</vt:lpstr>
      <vt:lpstr>Dosis SemiBold</vt:lpstr>
      <vt:lpstr>Wingdings</vt:lpstr>
      <vt:lpstr>Dosis Light</vt:lpstr>
      <vt:lpstr>Dosis ExtraBold</vt:lpstr>
      <vt:lpstr>Arial</vt:lpstr>
      <vt:lpstr>Dosis</vt:lpstr>
      <vt:lpstr>Calibri</vt:lpstr>
      <vt:lpstr>Aptos</vt:lpstr>
      <vt:lpstr>2_Conception personnalisée</vt:lpstr>
      <vt:lpstr>00_Env-Enseignant</vt:lpstr>
      <vt:lpstr>Oral</vt:lpstr>
      <vt:lpstr>Lecture</vt:lpstr>
      <vt:lpstr>Ecriture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</vt:lpstr>
      <vt:lpstr>Aujourd’hui, nous allons apprendre un dialogue en français avec Majd et Nada. Soyez attentifs.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</vt:lpstr>
      <vt:lpstr>Maintenant, on va comprendre le sens du dialogue. Qui veut expliquer, dans sa langue, de quoi ont parlé Majd et Nada ? </vt:lpstr>
      <vt:lpstr>Je vais vous expliquer cette situation. Ensuite, vous allez passer au tableau pour jouer le dialogue en français. </vt:lpstr>
      <vt:lpstr>Maintenant, tout le monde participe. Jouez le dialogue avec votre voisin.</vt:lpstr>
      <vt:lpstr>Plan de la séance 4</vt:lpstr>
      <vt:lpstr>Maintenant on va faire la conjugaison du verbe s’appeler.  S’appeler ça veut dire يسمى </vt:lpstr>
      <vt:lpstr>Lecture de la vidéo </vt:lpstr>
      <vt:lpstr>Répétons ensemble. </vt:lpstr>
      <vt:lpstr>Qui veut compléter la phrase avec le verbe s’appeler au présent ? Levez la main. </vt:lpstr>
      <vt:lpstr>Tu t’appelles Salima.  </vt:lpstr>
      <vt:lpstr>Qui veut compléter la phrase avec le verbe s’appeler au présent ? Levez la main. </vt:lpstr>
      <vt:lpstr>Il y a un garçon. Il s’appelle Karim.  </vt:lpstr>
      <vt:lpstr>Ouvrez le manuel à la page 12.</vt:lpstr>
      <vt:lpstr>Présentation PowerPoint</vt:lpstr>
      <vt:lpstr>Corrigez.</vt:lpstr>
      <vt:lpstr>Plan de la séance 4</vt:lpstr>
      <vt:lpstr>Maintenant, on va faire de la lecture. </vt:lpstr>
      <vt:lpstr>Qui veut lire ces mots ? </vt:lpstr>
      <vt:lpstr>Qui veut lire ces mots ? </vt:lpstr>
      <vt:lpstr>Qui veut lire ces mots ? </vt:lpstr>
      <vt:lpstr>Prenez vos ardoises. </vt:lpstr>
      <vt:lpstr>Lisez ce mot en silence. Ecrivez le numéro de la bonne image sur l’ardoise. Personne ne lit à voix haute. </vt:lpstr>
      <vt:lpstr>Levez les ardoises. Corrigez. </vt:lpstr>
      <vt:lpstr>Lisez ce mot en silence. Ecrivez le numéro de la bonne image sur l’ardoise. Personne ne lit à voix haute. </vt:lpstr>
      <vt:lpstr>Levez les ardoises. Corrigez. </vt:lpstr>
      <vt:lpstr>Lisez ce mot en silence. Ecrivez le numéro de la bonne image sur l’ardoise. Personne ne lit à voix haute. </vt:lpstr>
      <vt:lpstr>Levez les ardoises. Corrigez. </vt:lpstr>
      <vt:lpstr>Prenez vos livrets à la page 10. Réalisez l’activité avec votre voisin.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2025-10-29T16:28:23Z</dcterms:modified>
</cp:coreProperties>
</file>