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2" r:id="rId1"/>
    <p:sldMasterId id="2147483744" r:id="rId2"/>
    <p:sldMasterId id="2147483753" r:id="rId3"/>
    <p:sldMasterId id="2147483781" r:id="rId4"/>
    <p:sldMasterId id="2147483798" r:id="rId5"/>
  </p:sldMasterIdLst>
  <p:notesMasterIdLst>
    <p:notesMasterId r:id="rId62"/>
  </p:notesMasterIdLst>
  <p:handoutMasterIdLst>
    <p:handoutMasterId r:id="rId63"/>
  </p:handoutMasterIdLst>
  <p:sldIdLst>
    <p:sldId id="732" r:id="rId6"/>
    <p:sldId id="705" r:id="rId7"/>
    <p:sldId id="847" r:id="rId8"/>
    <p:sldId id="728" r:id="rId9"/>
    <p:sldId id="738" r:id="rId10"/>
    <p:sldId id="841" r:id="rId11"/>
    <p:sldId id="707" r:id="rId12"/>
    <p:sldId id="560" r:id="rId13"/>
    <p:sldId id="570" r:id="rId14"/>
    <p:sldId id="701" r:id="rId15"/>
    <p:sldId id="703" r:id="rId16"/>
    <p:sldId id="709" r:id="rId17"/>
    <p:sldId id="711" r:id="rId18"/>
    <p:sldId id="712" r:id="rId19"/>
    <p:sldId id="714" r:id="rId20"/>
    <p:sldId id="730" r:id="rId21"/>
    <p:sldId id="681" r:id="rId22"/>
    <p:sldId id="631" r:id="rId23"/>
    <p:sldId id="698" r:id="rId24"/>
    <p:sldId id="700" r:id="rId25"/>
    <p:sldId id="708" r:id="rId26"/>
    <p:sldId id="842" r:id="rId27"/>
    <p:sldId id="595" r:id="rId28"/>
    <p:sldId id="598" r:id="rId29"/>
    <p:sldId id="599" r:id="rId30"/>
    <p:sldId id="716" r:id="rId31"/>
    <p:sldId id="889" r:id="rId32"/>
    <p:sldId id="591" r:id="rId33"/>
    <p:sldId id="594" r:id="rId34"/>
    <p:sldId id="607" r:id="rId35"/>
    <p:sldId id="610" r:id="rId36"/>
    <p:sldId id="849" r:id="rId37"/>
    <p:sldId id="850" r:id="rId38"/>
    <p:sldId id="731" r:id="rId39"/>
    <p:sldId id="685" r:id="rId40"/>
    <p:sldId id="717" r:id="rId41"/>
    <p:sldId id="718" r:id="rId42"/>
    <p:sldId id="719" r:id="rId43"/>
    <p:sldId id="720" r:id="rId44"/>
    <p:sldId id="721" r:id="rId45"/>
    <p:sldId id="724" r:id="rId46"/>
    <p:sldId id="725" r:id="rId47"/>
    <p:sldId id="726" r:id="rId48"/>
    <p:sldId id="843" r:id="rId49"/>
    <p:sldId id="739" r:id="rId50"/>
    <p:sldId id="549" r:id="rId51"/>
    <p:sldId id="669" r:id="rId52"/>
    <p:sldId id="723" r:id="rId53"/>
    <p:sldId id="844" r:id="rId54"/>
    <p:sldId id="846" r:id="rId55"/>
    <p:sldId id="848" r:id="rId56"/>
    <p:sldId id="651" r:id="rId57"/>
    <p:sldId id="697" r:id="rId58"/>
    <p:sldId id="645" r:id="rId59"/>
    <p:sldId id="644" r:id="rId60"/>
    <p:sldId id="646" r:id="rId61"/>
  </p:sldIdLst>
  <p:sldSz cx="9144000" cy="6858000" type="screen4x3"/>
  <p:notesSz cx="6735763" cy="9866313"/>
  <p:embeddedFontLst>
    <p:embeddedFont>
      <p:font typeface="Dosis" pitchFamily="2" charset="0"/>
      <p:regular r:id="rId64"/>
      <p:bold r:id="rId65"/>
    </p:embeddedFont>
    <p:embeddedFont>
      <p:font typeface="Dosis ExtraBold" pitchFamily="2" charset="0"/>
      <p:bold r:id="rId66"/>
    </p:embeddedFont>
    <p:embeddedFont>
      <p:font typeface="Dosis Medium" pitchFamily="2" charset="0"/>
      <p:regular r:id="rId67"/>
    </p:embeddedFont>
    <p:embeddedFont>
      <p:font typeface="Dosis SemiBold" pitchFamily="2" charset="0"/>
      <p:bold r:id="rId68"/>
    </p:embeddedFont>
    <p:embeddedFont>
      <p:font typeface="Mistral" panose="03090702030407020403" pitchFamily="66" charset="0"/>
      <p:regular r:id="rId6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7E6E6"/>
    <a:srgbClr val="00ACA4"/>
    <a:srgbClr val="DAC4F2"/>
    <a:srgbClr val="424D7B"/>
    <a:srgbClr val="9EE0F4"/>
    <a:srgbClr val="EAF8FE"/>
    <a:srgbClr val="342F73"/>
    <a:srgbClr val="403A8E"/>
    <a:srgbClr val="453F9A"/>
    <a:srgbClr val="565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4489" autoAdjust="0"/>
    <p:restoredTop sz="97382" autoAdjust="0"/>
  </p:normalViewPr>
  <p:slideViewPr>
    <p:cSldViewPr snapToGrid="0">
      <p:cViewPr varScale="1">
        <p:scale>
          <a:sx n="48" d="100"/>
          <a:sy n="48" d="100"/>
        </p:scale>
        <p:origin x="40" y="3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70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handoutMaster" Target="handoutMasters/handoutMaster1.xml"/><Relationship Id="rId68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font" Target="fonts/font3.fntdata"/><Relationship Id="rId74" Type="http://schemas.microsoft.com/office/2018/10/relationships/authors" Target="author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font" Target="fonts/font4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notesMaster" Target="notesMasters/notesMaster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font" Target="fonts/font2.fntdata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FF5D674-1086-AA74-A922-8341B35C2D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6AF181-CE25-818B-0C1A-E976E3C08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E9A10-4475-4EDB-BE0D-A3870F9F347D}" type="datetimeFigureOut">
              <a:rPr lang="fr-MA" smtClean="0"/>
              <a:t>26/10/2025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A6A3AC1-5F23-688A-314D-E8322CEFE9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8327C3-92D0-AAC3-7DC6-FB2D89B0CA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A7049-2A54-4E8D-974D-8790AA0E5EBA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6886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26/10/2025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2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">
            <a:extLst>
              <a:ext uri="{FF2B5EF4-FFF2-40B4-BE49-F238E27FC236}">
                <a16:creationId xmlns:a16="http://schemas.microsoft.com/office/drawing/2014/main" id="{61737BFC-B6D2-1606-10C7-5487C80C7C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6" b="5105"/>
          <a:stretch>
            <a:fillRect/>
          </a:stretch>
        </p:blipFill>
        <p:spPr>
          <a:xfrm>
            <a:off x="-1" y="0"/>
            <a:ext cx="91959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23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8803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336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2331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0998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252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6016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1276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659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4127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673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8680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4511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5066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0352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848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7758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3768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360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8943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2913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7967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8950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31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90828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86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4257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3305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357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2287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6033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5167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7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slideLayout" Target="../slideLayouts/slideLayout23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25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8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7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753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96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766" r:id="rId2"/>
    <p:sldLayoutId id="2147483823" r:id="rId3"/>
    <p:sldLayoutId id="2147483845" r:id="rId4"/>
    <p:sldLayoutId id="2147483848" r:id="rId5"/>
    <p:sldLayoutId id="2147483847" r:id="rId6"/>
    <p:sldLayoutId id="214748374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751557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74" r:id="rId3"/>
    <p:sldLayoutId id="2147483822" r:id="rId4"/>
    <p:sldLayoutId id="2147483839" r:id="rId5"/>
    <p:sldLayoutId id="2147483840" r:id="rId6"/>
    <p:sldLayoutId id="2147483836" r:id="rId7"/>
    <p:sldLayoutId id="2147483835" r:id="rId8"/>
    <p:sldLayoutId id="2147483817" r:id="rId9"/>
    <p:sldLayoutId id="2147483818" r:id="rId10"/>
    <p:sldLayoutId id="2147483762" r:id="rId11"/>
    <p:sldLayoutId id="2147483849" r:id="rId12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E80711-6D7F-A2C0-9045-2682F420198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F9B3C44-767C-C2FD-18BF-12D3EC3615E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409436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1111003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7" r:id="rId3"/>
    <p:sldLayoutId id="2147483837" r:id="rId4"/>
    <p:sldLayoutId id="2147483838" r:id="rId5"/>
    <p:sldLayoutId id="2147483797" r:id="rId6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545218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21" r:id="rId3"/>
    <p:sldLayoutId id="2147483814" r:id="rId4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2.gif"/><Relationship Id="rId5" Type="http://schemas.openxmlformats.org/officeDocument/2006/relationships/image" Target="../media/image30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8.png"/><Relationship Id="rId5" Type="http://schemas.openxmlformats.org/officeDocument/2006/relationships/image" Target="../media/image32.gif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39.png"/><Relationship Id="rId5" Type="http://schemas.openxmlformats.org/officeDocument/2006/relationships/image" Target="../media/image32.gif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microsoft.com/office/2007/relationships/media" Target="../media/media9.mp4"/><Relationship Id="rId7" Type="http://schemas.openxmlformats.org/officeDocument/2006/relationships/image" Target="../media/image30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14.xml"/><Relationship Id="rId4" Type="http://schemas.openxmlformats.org/officeDocument/2006/relationships/video" Target="../media/media9.mp4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png"/><Relationship Id="rId5" Type="http://schemas.openxmlformats.org/officeDocument/2006/relationships/image" Target="../media/image29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45.png"/><Relationship Id="rId5" Type="http://schemas.openxmlformats.org/officeDocument/2006/relationships/image" Target="../media/image32.gif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32.gif"/><Relationship Id="rId5" Type="http://schemas.openxmlformats.org/officeDocument/2006/relationships/image" Target="../media/image30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32.gif"/><Relationship Id="rId5" Type="http://schemas.openxmlformats.org/officeDocument/2006/relationships/image" Target="../media/image30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32.gif"/><Relationship Id="rId5" Type="http://schemas.openxmlformats.org/officeDocument/2006/relationships/image" Target="../media/image30.png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32.gif"/><Relationship Id="rId5" Type="http://schemas.openxmlformats.org/officeDocument/2006/relationships/image" Target="../media/image30.png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microsoft.com/office/2007/relationships/media" Target="../media/media16.mp4"/><Relationship Id="rId7" Type="http://schemas.openxmlformats.org/officeDocument/2006/relationships/image" Target="../media/image30.png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16.mp4"/><Relationship Id="rId9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6.png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5.png"/><Relationship Id="rId7" Type="http://schemas.openxmlformats.org/officeDocument/2006/relationships/image" Target="../media/image5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6.png"/><Relationship Id="rId7" Type="http://schemas.openxmlformats.org/officeDocument/2006/relationships/image" Target="../media/image5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4.png"/><Relationship Id="rId7" Type="http://schemas.openxmlformats.org/officeDocument/2006/relationships/image" Target="../media/image5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6.png"/><Relationship Id="rId5" Type="http://schemas.openxmlformats.org/officeDocument/2006/relationships/image" Target="../media/image33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32.gif"/><Relationship Id="rId5" Type="http://schemas.openxmlformats.org/officeDocument/2006/relationships/image" Target="../media/image20.png"/><Relationship Id="rId4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0.png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1.png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2.png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2.png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6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65.png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64.png"/><Relationship Id="rId5" Type="http://schemas.openxmlformats.org/officeDocument/2006/relationships/image" Target="../media/image67.png"/><Relationship Id="rId4" Type="http://schemas.openxmlformats.org/officeDocument/2006/relationships/image" Target="../media/image3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microsoft.com/office/2007/relationships/media" Target="../media/media19.mp4"/><Relationship Id="rId1" Type="http://schemas.openxmlformats.org/officeDocument/2006/relationships/video" Target="NULL" TargetMode="External"/><Relationship Id="rId6" Type="http://schemas.openxmlformats.org/officeDocument/2006/relationships/image" Target="../media/image32.gif"/><Relationship Id="rId5" Type="http://schemas.openxmlformats.org/officeDocument/2006/relationships/image" Target="../media/image68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microsoft.com/office/2007/relationships/media" Target="../media/media19.mp4"/><Relationship Id="rId1" Type="http://schemas.openxmlformats.org/officeDocument/2006/relationships/video" Target="NULL" TargetMode="External"/><Relationship Id="rId6" Type="http://schemas.openxmlformats.org/officeDocument/2006/relationships/image" Target="../media/image32.gif"/><Relationship Id="rId5" Type="http://schemas.openxmlformats.org/officeDocument/2006/relationships/image" Target="../media/image68.png"/><Relationship Id="rId4" Type="http://schemas.openxmlformats.org/officeDocument/2006/relationships/image" Target="../media/image3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70.png"/><Relationship Id="rId4" Type="http://schemas.microsoft.com/office/2007/relationships/hdphoto" Target="../media/hdphoto5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21.mp4"/><Relationship Id="rId7" Type="http://schemas.openxmlformats.org/officeDocument/2006/relationships/image" Target="../media/image19.png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7.xml"/><Relationship Id="rId4" Type="http://schemas.openxmlformats.org/officeDocument/2006/relationships/video" Target="../media/media21.mp4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2.mp4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0.xml"/><Relationship Id="rId4" Type="http://schemas.openxmlformats.org/officeDocument/2006/relationships/video" Target="../media/media2.mp4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2.gif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31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60F22-A4AD-D3BA-9A19-09126E99A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u revoir">
            <a:hlinkClick r:id="" action="ppaction://media"/>
            <a:extLst>
              <a:ext uri="{FF2B5EF4-FFF2-40B4-BE49-F238E27FC236}">
                <a16:creationId xmlns:a16="http://schemas.microsoft.com/office/drawing/2014/main" id="{48ED21B8-16CA-2FED-295C-C49BF3C80A3E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7" name="Espace réservé pour une image  6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314BD59-818C-DCBF-F85B-B87C6E8568C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37F4FC5F-39C3-5E0A-4E71-0A72D92DEB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5A55B8CB-42C6-DCB8-A804-A903E3169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</p:spTree>
    <p:extLst>
      <p:ext uri="{BB962C8B-B14F-4D97-AF65-F5344CB8AC3E}">
        <p14:creationId xmlns:p14="http://schemas.microsoft.com/office/powerpoint/2010/main" val="323353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13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165A6-C1AF-A71A-AD49-A6FD907CF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122593-87D5-DDC4-04AE-99325072F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10" name="Espace réservé pour une image  9" descr="Une image contenant dessin humoristique, sourire, clipart, Animation&#10;&#10;Le contenu généré par l’IA peut être incorrect.">
            <a:extLst>
              <a:ext uri="{FF2B5EF4-FFF2-40B4-BE49-F238E27FC236}">
                <a16:creationId xmlns:a16="http://schemas.microsoft.com/office/drawing/2014/main" id="{F591EA2C-D9D9-342C-6B84-176458F6393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7" r="-4697"/>
          <a:stretch>
            <a:fillRect/>
          </a:stretch>
        </p:blipFill>
        <p:spPr/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0184412-86A8-E851-E3DE-8F39B70970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Au revoir</a:t>
            </a:r>
            <a:endParaRPr lang="fr-MA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427A3EE-7B8E-EF3A-A576-08603A5108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6037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BE8BE-DA27-3B65-4FEC-EAF947F66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104B2250-AA55-336F-147C-58AB718EF6A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1BF1BBD-5AF7-5C2B-CC51-B9951C85FA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98270362-15B3-B9DF-CB9A-1DBD5D031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9" name="Moi ">
            <a:hlinkClick r:id="" action="ppaction://media"/>
            <a:extLst>
              <a:ext uri="{FF2B5EF4-FFF2-40B4-BE49-F238E27FC236}">
                <a16:creationId xmlns:a16="http://schemas.microsoft.com/office/drawing/2014/main" id="{A53E823B-C0EF-9F21-70E9-12702D430FEF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0450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60329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39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B16D7-4550-8596-D5F3-2BDB50C55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90C4CAD8-77E7-5A8E-4CDC-5814D1D76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9808A75-52F3-969C-3789-D6B1F03EA5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Moi </a:t>
            </a:r>
            <a:endParaRPr lang="fr-MA" dirty="0"/>
          </a:p>
        </p:txBody>
      </p:sp>
      <p:pic>
        <p:nvPicPr>
          <p:cNvPr id="7" name="Espace réservé pour une image  6" descr="Une image contenant dessin humoristique, Animatio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0074159-AA87-3B87-038E-9970DBCB83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6" r="-4636"/>
          <a:stretch>
            <a:fillRect/>
          </a:stretch>
        </p:blipFill>
        <p:spPr/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6B23EF6-8C92-8086-847E-9FF37E2C4C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16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F1A54-E933-538F-0EDD-37DC43508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696F3A0-8611-5257-1303-25668BD2A5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CB8665B6-85E8-D111-6A44-915B79129F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6AF398DE-7B28-385E-EE73-E1C669FD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9" name="Toi">
            <a:hlinkClick r:id="" action="ppaction://media"/>
            <a:extLst>
              <a:ext uri="{FF2B5EF4-FFF2-40B4-BE49-F238E27FC236}">
                <a16:creationId xmlns:a16="http://schemas.microsoft.com/office/drawing/2014/main" id="{13BA09FF-D0A1-5378-D8FA-822ADC082BDD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0450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236994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39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5856A-5732-B804-FCC9-86430E7EB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7C0A950B-924E-4DDA-BAF9-4FEF7CD15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9" name="Espace réservé pour une image  8" descr="Une image contenant dessin humoristique, habits, clipart, sourire&#10;&#10;Le contenu généré par l’IA peut être incorrect.">
            <a:extLst>
              <a:ext uri="{FF2B5EF4-FFF2-40B4-BE49-F238E27FC236}">
                <a16:creationId xmlns:a16="http://schemas.microsoft.com/office/drawing/2014/main" id="{6525576C-9A49-3792-1304-6621F9F960B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6" r="-4666"/>
          <a:stretch>
            <a:fillRect/>
          </a:stretch>
        </p:blipFill>
        <p:spPr/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BA369A4-A601-19D6-1937-970D1D637D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Toi </a:t>
            </a:r>
            <a:endParaRPr lang="fr-M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95D1C8-62A1-072C-2A3C-3FE52ADE65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3056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re 53">
            <a:extLst>
              <a:ext uri="{FF2B5EF4-FFF2-40B4-BE49-F238E27FC236}">
                <a16:creationId xmlns:a16="http://schemas.microsoft.com/office/drawing/2014/main" id="{86B0789E-BB33-0930-E012-4FB370A1D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13" name="Nous venons de voir">
            <a:hlinkClick r:id="" action="ppaction://media"/>
            <a:extLst>
              <a:ext uri="{FF2B5EF4-FFF2-40B4-BE49-F238E27FC236}">
                <a16:creationId xmlns:a16="http://schemas.microsoft.com/office/drawing/2014/main" id="{E14AE024-D4C6-17F0-8FFE-509419C4F874}"/>
              </a:ext>
            </a:extLst>
          </p:cNvPr>
          <p:cNvPicPr>
            <a:picLocks noGrp="1" noChangeAspect="1"/>
          </p:cNvPicPr>
          <p:nvPr>
            <p:ph type="media" sz="quarter" idx="29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994" b="1600"/>
          <a:stretch>
            <a:fillRect/>
          </a:stretch>
        </p:blipFill>
        <p:spPr>
          <a:xfrm>
            <a:off x="1299412" y="2056325"/>
            <a:ext cx="2036830" cy="3526328"/>
          </a:xfrm>
        </p:spPr>
      </p:pic>
      <p:pic>
        <p:nvPicPr>
          <p:cNvPr id="51" name="Espace réservé pour une image  50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3E891CD7-4AB1-05FE-5421-4B6BC752DF0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37ECA70-DC57-5219-8BA1-69574DEBF2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pic>
        <p:nvPicPr>
          <p:cNvPr id="3" name="Média3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5EAEB8F3-E6D1-69DB-2339-C8F8FF89A89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t="13625" b="16241"/>
          <a:stretch>
            <a:fillRect/>
          </a:stretch>
        </p:blipFill>
        <p:spPr>
          <a:xfrm>
            <a:off x="3667224" y="1747730"/>
            <a:ext cx="4541253" cy="414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0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98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5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572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 Bonjour – Au revoir – Moi  - Toi.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3" name="Espace réservé pour une image  12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F2B14F89-B0B8-1EDB-5A50-6B8340FA53DA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6" r="-4666"/>
          <a:stretch>
            <a:fillRect/>
          </a:stretch>
        </p:blipFill>
        <p:spPr/>
      </p:pic>
      <p:pic>
        <p:nvPicPr>
          <p:cNvPr id="19" name="Espace réservé pour une image  18" descr="Une image contenant dessin humoristique, sourire, clipart, Animation&#10;&#10;Le contenu généré par l’IA peut être incorrect.">
            <a:extLst>
              <a:ext uri="{FF2B5EF4-FFF2-40B4-BE49-F238E27FC236}">
                <a16:creationId xmlns:a16="http://schemas.microsoft.com/office/drawing/2014/main" id="{87B6889B-A98D-1C97-F5B4-E13F01E3A4B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7" r="-4697"/>
          <a:stretch>
            <a:fillRect/>
          </a:stretch>
        </p:blipFill>
        <p:spPr/>
      </p:pic>
      <p:pic>
        <p:nvPicPr>
          <p:cNvPr id="6" name="Espace réservé pour une image  5" descr="Une image contenant dessin humoristique, Animatio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2B60DC8-7F00-064D-27DD-EE43F3230FBD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6" r="-4636"/>
          <a:stretch>
            <a:fillRect/>
          </a:stretch>
        </p:blipFill>
        <p:spPr/>
      </p:pic>
      <p:pic>
        <p:nvPicPr>
          <p:cNvPr id="29" name="Espace réservé pour une image  28" descr="Une image contenant dessin humoristique, habits, clipart, sourire&#10;&#10;Le contenu généré par l’IA peut être incorrect.">
            <a:extLst>
              <a:ext uri="{FF2B5EF4-FFF2-40B4-BE49-F238E27FC236}">
                <a16:creationId xmlns:a16="http://schemas.microsoft.com/office/drawing/2014/main" id="{5185B838-EA9B-9442-18D4-8F6188AD005D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6" r="-4666"/>
          <a:stretch>
            <a:fillRect/>
          </a:stretch>
        </p:blipFill>
        <p:spPr/>
      </p:pic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51125"/>
            <a:ext cx="1800000" cy="360000"/>
          </a:xfrm>
        </p:spPr>
        <p:txBody>
          <a:bodyPr/>
          <a:lstStyle/>
          <a:p>
            <a:r>
              <a:rPr lang="fr-MA" dirty="0"/>
              <a:t>Bonjour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51125"/>
            <a:ext cx="1800000" cy="360000"/>
          </a:xfrm>
        </p:spPr>
        <p:txBody>
          <a:bodyPr/>
          <a:lstStyle/>
          <a:p>
            <a:r>
              <a:rPr lang="fr-MA" dirty="0"/>
              <a:t>Au revoir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51125"/>
            <a:ext cx="1800000" cy="360000"/>
          </a:xfrm>
        </p:spPr>
        <p:txBody>
          <a:bodyPr/>
          <a:lstStyle/>
          <a:p>
            <a:r>
              <a:rPr lang="fr-MA" dirty="0"/>
              <a:t>Moi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51125"/>
            <a:ext cx="1800000" cy="360000"/>
          </a:xfrm>
        </p:spPr>
        <p:txBody>
          <a:bodyPr/>
          <a:lstStyle/>
          <a:p>
            <a:r>
              <a:rPr lang="fr-MA" dirty="0"/>
              <a:t>Toi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65B55C-E8D1-0A7E-19A4-3BD62A6438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7" y="535130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4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C2CF0F-44CD-45D3-A291-FC058CCD8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va apprendre d’autres mots avec Majd.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AD907A3-FFD0-F788-387C-05F02B986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7" y="535130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E8F9FB6-0C0B-BD3B-535B-046A01DB4A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15" b="2419"/>
          <a:stretch>
            <a:fillRect/>
          </a:stretch>
        </p:blipFill>
        <p:spPr>
          <a:xfrm>
            <a:off x="3984860" y="1680214"/>
            <a:ext cx="4136058" cy="484076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19FFBEE-84D6-64D5-2C7B-78745F8FA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1876" y="1680214"/>
            <a:ext cx="1441747" cy="163453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4FEFB37-178D-78B6-EB20-2CCA85C6C2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6288" y="2040555"/>
            <a:ext cx="1452099" cy="385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64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84301-1928-27C9-398D-B86E6B2AB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9D585A62-F413-90CD-535E-5FA45FABD85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CDDC1C2-5E0F-D996-5D81-0C8BFD9F4E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sp>
        <p:nvSpPr>
          <p:cNvPr id="5" name="Titre 53">
            <a:extLst>
              <a:ext uri="{FF2B5EF4-FFF2-40B4-BE49-F238E27FC236}">
                <a16:creationId xmlns:a16="http://schemas.microsoft.com/office/drawing/2014/main" id="{9BF65DC2-192F-1382-3263-C44D140ED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9" name="Une banane">
            <a:hlinkClick r:id="" action="ppaction://media"/>
            <a:extLst>
              <a:ext uri="{FF2B5EF4-FFF2-40B4-BE49-F238E27FC236}">
                <a16:creationId xmlns:a16="http://schemas.microsoft.com/office/drawing/2014/main" id="{AA19C79E-863E-2D5E-4BD7-B2955E0B3C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1997" y="1934527"/>
            <a:ext cx="7260006" cy="408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0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39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CD2BC-8BF9-A701-35CA-8880952BC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14B8F9-8008-BC27-1B9A-885BF2BAB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10" name="Espace réservé pour une image  9" descr="Une image contenant banane, fruit, Banane Saba, Banane plantain&#10;&#10;Le contenu généré par l’IA peut être incorrect.">
            <a:extLst>
              <a:ext uri="{FF2B5EF4-FFF2-40B4-BE49-F238E27FC236}">
                <a16:creationId xmlns:a16="http://schemas.microsoft.com/office/drawing/2014/main" id="{EEC5300D-1B23-AE4D-82EF-B350B8A0D3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6" r="-4636"/>
          <a:stretch>
            <a:fillRect/>
          </a:stretch>
        </p:blipFill>
        <p:spPr/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F4B92D0-BD6E-E4A8-35A2-F362C4D7EC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Une banane  </a:t>
            </a:r>
            <a:endParaRPr lang="fr-M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ED15E47-0E5E-C6C0-FE42-0781D308BE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4301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EBD9F7-F04B-9835-7C9A-546BAE2F5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mange le garçon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Espace réservé pour une image  7" descr="Une image contenant dessin humoristique, clipart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2872D0BD-F967-7F68-AB4F-D607A2A911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23" r="-4523"/>
          <a:stretch>
            <a:fillRect/>
          </a:stretch>
        </p:blipFill>
        <p:spPr>
          <a:xfrm>
            <a:off x="882270" y="2483316"/>
            <a:ext cx="2750311" cy="2750311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74D8A91-EF13-72D9-4850-E01EB374F3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32581" y="3355504"/>
            <a:ext cx="4289012" cy="662104"/>
          </a:xfrm>
        </p:spPr>
        <p:txBody>
          <a:bodyPr/>
          <a:lstStyle/>
          <a:p>
            <a:r>
              <a:rPr lang="fr-MA" sz="4000" b="0" dirty="0"/>
              <a:t>Le garçon mange une </a:t>
            </a:r>
            <a:r>
              <a:rPr lang="fr-MA" sz="4000" b="0" dirty="0">
                <a:solidFill>
                  <a:schemeClr val="accent5"/>
                </a:solidFill>
              </a:rPr>
              <a:t>______</a:t>
            </a:r>
            <a:endParaRPr lang="fr-MA" sz="4000" dirty="0">
              <a:solidFill>
                <a:schemeClr val="accent5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F4A8C95-F1A9-CD3A-A532-7AF349BC23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0007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161E6-1042-8ED4-68F6-BC8A75955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BE1F5D-76AA-034C-1172-FB6C91797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garçon mange une banane.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07D592-DF40-3B10-6746-2D0B8F4B9E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439" y="3355504"/>
            <a:ext cx="4229277" cy="662104"/>
          </a:xfrm>
        </p:spPr>
        <p:txBody>
          <a:bodyPr/>
          <a:lstStyle/>
          <a:p>
            <a:r>
              <a:rPr lang="fr-MA" sz="4000" b="0" dirty="0"/>
              <a:t>Le garçon mange une </a:t>
            </a:r>
            <a:r>
              <a:rPr lang="fr-MA" sz="4000" dirty="0">
                <a:solidFill>
                  <a:schemeClr val="accent5"/>
                </a:solidFill>
              </a:rPr>
              <a:t>banane.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F946D6-FDCD-F0E3-22E9-1F9E85A31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pic>
        <p:nvPicPr>
          <p:cNvPr id="7" name="Espace réservé pour une image  7" descr="Une image contenant dessin humoristique, clipart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36820B43-73FF-C171-23EA-3BEF1F4795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23" r="-4523"/>
          <a:stretch>
            <a:fillRect/>
          </a:stretch>
        </p:blipFill>
        <p:spPr>
          <a:xfrm>
            <a:off x="882270" y="2483316"/>
            <a:ext cx="2750311" cy="275031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073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5FDA-E8F9-9DA2-A5D9-7093B4F5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BF9AD1C-8D69-4FB6-7D4C-4507F2CA06E3}"/>
              </a:ext>
            </a:extLst>
          </p:cNvPr>
          <p:cNvSpPr txBox="1"/>
          <p:nvPr/>
        </p:nvSpPr>
        <p:spPr>
          <a:xfrm>
            <a:off x="6127474" y="1982857"/>
            <a:ext cx="135669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/>
              <a:t> </a:t>
            </a:r>
            <a:endParaRPr lang="fr-MA" sz="1350"/>
          </a:p>
        </p:txBody>
      </p:sp>
      <p:pic>
        <p:nvPicPr>
          <p:cNvPr id="9" name="Un ananas">
            <a:hlinkClick r:id="" action="ppaction://media"/>
            <a:extLst>
              <a:ext uri="{FF2B5EF4-FFF2-40B4-BE49-F238E27FC236}">
                <a16:creationId xmlns:a16="http://schemas.microsoft.com/office/drawing/2014/main" id="{63FD97D8-ED77-C206-0FE9-15DDE2751BFA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E5CF6DF5-C504-6704-16AF-D9514D00897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re 53">
            <a:extLst>
              <a:ext uri="{FF2B5EF4-FFF2-40B4-BE49-F238E27FC236}">
                <a16:creationId xmlns:a16="http://schemas.microsoft.com/office/drawing/2014/main" id="{79F1E73D-4908-8DCC-0111-652C35E43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4" name="Image 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0EE3961-C2EB-6320-ACBB-A55D556232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04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43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5FDA-E8F9-9DA2-A5D9-7093B4F5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90CD9B-E512-205E-3BA2-7525A1F82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7" name="Espace réservé pour une image  6" descr="Une image contenant ananas, fruit, Aliments naturels, Ananas&#10;&#10;Le contenu généré par l’IA peut être incorrect.">
            <a:extLst>
              <a:ext uri="{FF2B5EF4-FFF2-40B4-BE49-F238E27FC236}">
                <a16:creationId xmlns:a16="http://schemas.microsoft.com/office/drawing/2014/main" id="{3FCEB958-47B0-8EA5-DD9A-D6771C9B12B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7" r="-4697"/>
          <a:stretch>
            <a:fillRect/>
          </a:stretch>
        </p:blipFill>
        <p:spPr/>
      </p:pic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FC9EFA68-1708-4811-8835-13FC8F2C33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Un ananas </a:t>
            </a:r>
            <a:endParaRPr lang="fr-MA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89B38D-ADD1-24B9-2E3C-11B73278A7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357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5FDA-E8F9-9DA2-A5D9-7093B4F5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BF9AD1C-8D69-4FB6-7D4C-4507F2CA06E3}"/>
              </a:ext>
            </a:extLst>
          </p:cNvPr>
          <p:cNvSpPr txBox="1"/>
          <p:nvPr/>
        </p:nvSpPr>
        <p:spPr>
          <a:xfrm>
            <a:off x="6127474" y="1982857"/>
            <a:ext cx="135669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/>
              <a:t> </a:t>
            </a:r>
            <a:endParaRPr lang="fr-MA" sz="1350"/>
          </a:p>
        </p:txBody>
      </p:sp>
      <p:pic>
        <p:nvPicPr>
          <p:cNvPr id="8" name="Un abricot">
            <a:hlinkClick r:id="" action="ppaction://media"/>
            <a:extLst>
              <a:ext uri="{FF2B5EF4-FFF2-40B4-BE49-F238E27FC236}">
                <a16:creationId xmlns:a16="http://schemas.microsoft.com/office/drawing/2014/main" id="{A8FF1A34-3E9D-F13F-3471-572B7F82AB0E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F45A9CF9-FA36-A9A5-E67A-CA686630E7C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re 53">
            <a:extLst>
              <a:ext uri="{FF2B5EF4-FFF2-40B4-BE49-F238E27FC236}">
                <a16:creationId xmlns:a16="http://schemas.microsoft.com/office/drawing/2014/main" id="{C1E633EE-8D99-A8EA-6B9C-4A09508AA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4" name="Image 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3C87BCA6-D84A-9547-D15B-8A4DD75326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8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43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FD50F-DBFC-665F-5484-B6CC684D7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8AA259-7A2C-2687-B8F5-913E58B85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6" name="Espace réservé pour une image  5" descr="Une image contenant fruit, orange, Aliments naturels, abricot&#10;&#10;Le contenu généré par l’IA peut être incorrect.">
            <a:extLst>
              <a:ext uri="{FF2B5EF4-FFF2-40B4-BE49-F238E27FC236}">
                <a16:creationId xmlns:a16="http://schemas.microsoft.com/office/drawing/2014/main" id="{B4E4F898-A07E-09AA-B820-F14B7645DA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07" r="-4607"/>
          <a:stretch>
            <a:fillRect/>
          </a:stretch>
        </p:blipFill>
        <p:spPr/>
      </p:pic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D4DE0979-B162-1DE0-5E62-BC5C7A7A37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Un abricot </a:t>
            </a:r>
            <a:endParaRPr lang="fr-M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D22DE93-47F2-C3A6-7F3A-89C206A0B9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7228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8B4E7-80E6-C486-E6A8-72D6B3691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88D45D33-CFC9-2EEF-A6BB-6CE61614EC6F}"/>
              </a:ext>
            </a:extLst>
          </p:cNvPr>
          <p:cNvSpPr/>
          <p:nvPr/>
        </p:nvSpPr>
        <p:spPr>
          <a:xfrm>
            <a:off x="1010651" y="2993455"/>
            <a:ext cx="7004989" cy="2541069"/>
          </a:xfrm>
          <a:prstGeom prst="roundRect">
            <a:avLst>
              <a:gd name="adj" fmla="val 16084"/>
            </a:avLst>
          </a:prstGeom>
          <a:solidFill>
            <a:srgbClr val="E2E9F6"/>
          </a:solidFill>
          <a:ln w="1905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F82E206-5DBB-435E-569B-26838F1BC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13590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Retenez ! La banane l’abricot et l’ananas sont des fruits.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E1D575BC-3F41-A2D8-09CB-C4549D1D1EE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73305" y="4742025"/>
            <a:ext cx="2060970" cy="409226"/>
          </a:xfrm>
          <a:ln>
            <a:noFill/>
          </a:ln>
        </p:spPr>
        <p:txBody>
          <a:bodyPr/>
          <a:lstStyle/>
          <a:p>
            <a:r>
              <a:rPr lang="fr-MA" dirty="0"/>
              <a:t>L’abricot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6C703BD-22E2-292B-B4EA-2BF18CDB646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380028" y="4742025"/>
            <a:ext cx="2060970" cy="409226"/>
          </a:xfrm>
          <a:ln>
            <a:noFill/>
          </a:ln>
        </p:spPr>
        <p:txBody>
          <a:bodyPr/>
          <a:lstStyle/>
          <a:p>
            <a:r>
              <a:rPr lang="fr-MA" dirty="0"/>
              <a:t>La banane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0C5521-18D4-180D-4566-8C2A92826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7" y="535130"/>
            <a:ext cx="1152244" cy="1072989"/>
          </a:xfrm>
          <a:prstGeom prst="rect">
            <a:avLst/>
          </a:prstGeom>
        </p:spPr>
      </p:pic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E2736B75-F3CD-0CCB-7E4B-0330D5CCB6D9}"/>
              </a:ext>
            </a:extLst>
          </p:cNvPr>
          <p:cNvSpPr txBox="1">
            <a:spLocks/>
          </p:cNvSpPr>
          <p:nvPr/>
        </p:nvSpPr>
        <p:spPr>
          <a:xfrm>
            <a:off x="5781780" y="4742025"/>
            <a:ext cx="2060970" cy="409226"/>
          </a:xfrm>
          <a:prstGeom prst="roundRect">
            <a:avLst/>
          </a:prstGeom>
          <a:ln>
            <a:noFill/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L’ananas</a:t>
            </a:r>
          </a:p>
        </p:txBody>
      </p:sp>
      <p:sp>
        <p:nvSpPr>
          <p:cNvPr id="32" name="Espace réservé du texte 8">
            <a:extLst>
              <a:ext uri="{FF2B5EF4-FFF2-40B4-BE49-F238E27FC236}">
                <a16:creationId xmlns:a16="http://schemas.microsoft.com/office/drawing/2014/main" id="{5C660E33-C561-71D5-3CD6-7D4557CF2BD4}"/>
              </a:ext>
            </a:extLst>
          </p:cNvPr>
          <p:cNvSpPr txBox="1">
            <a:spLocks/>
          </p:cNvSpPr>
          <p:nvPr/>
        </p:nvSpPr>
        <p:spPr>
          <a:xfrm>
            <a:off x="1891682" y="2232076"/>
            <a:ext cx="5360636" cy="409226"/>
          </a:xfrm>
          <a:prstGeom prst="roundRect">
            <a:avLst/>
          </a:prstGeom>
          <a:ln>
            <a:noFill/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400" dirty="0">
                <a:solidFill>
                  <a:srgbClr val="00ACA4"/>
                </a:solidFill>
              </a:rPr>
              <a:t>Des fruits</a:t>
            </a:r>
            <a:endParaRPr kumimoji="0" lang="fr-MA" sz="4400" b="1" i="0" u="none" strike="noStrike" kern="1200" cap="none" spc="0" normalizeH="0" baseline="0" noProof="0" dirty="0">
              <a:ln w="0"/>
              <a:solidFill>
                <a:srgbClr val="00ACA4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Espace réservé pour une image  5" descr="Une image contenant fruit, orange, Aliments naturels, abricot&#10;&#10;Le contenu généré par l’IA peut être incorrect.">
            <a:extLst>
              <a:ext uri="{FF2B5EF4-FFF2-40B4-BE49-F238E27FC236}">
                <a16:creationId xmlns:a16="http://schemas.microsoft.com/office/drawing/2014/main" id="{A56A0299-B7AE-7C93-1FFB-A4AAE014B5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2" t="11768" r="9898" b="23085"/>
          <a:stretch>
            <a:fillRect/>
          </a:stretch>
        </p:blipFill>
        <p:spPr>
          <a:xfrm>
            <a:off x="3588503" y="3245410"/>
            <a:ext cx="1703819" cy="151341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EF635F8-AF43-D895-A31B-E08EC8883B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293" y="3192201"/>
            <a:ext cx="957383" cy="156662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D9B9BFB-107F-FDBE-FC0C-381011F06FC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89510" y="3300606"/>
            <a:ext cx="1372732" cy="132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87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5FDA-E8F9-9DA2-A5D9-7093B4F5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7BBC0B8-BF4E-E1F6-342B-5BD9B8994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5" name="Un avion">
            <a:hlinkClick r:id="" action="ppaction://media"/>
            <a:extLst>
              <a:ext uri="{FF2B5EF4-FFF2-40B4-BE49-F238E27FC236}">
                <a16:creationId xmlns:a16="http://schemas.microsoft.com/office/drawing/2014/main" id="{B918764B-F89E-BF00-9A35-8E4BDAC7DD61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13" name="Espace réservé pour une image  1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19453470-31C3-4AA1-BBF6-7C90A3ED292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1DB7EFF-5748-7E79-B698-189C84ABDB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9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43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5FDA-E8F9-9DA2-A5D9-7093B4F5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90CD9B-E512-205E-3BA2-7525A1F82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7" name="Espace réservé pour une image  6" descr="Une image contenant avion, Transport aérien, transport, avion de ligne&#10;&#10;Le contenu généré par l’IA peut être incorrect.">
            <a:extLst>
              <a:ext uri="{FF2B5EF4-FFF2-40B4-BE49-F238E27FC236}">
                <a16:creationId xmlns:a16="http://schemas.microsoft.com/office/drawing/2014/main" id="{20F14752-EB08-BA3B-847C-B8DD78E314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6" r="-4666"/>
          <a:stretch>
            <a:fillRect/>
          </a:stretch>
        </p:blipFill>
        <p:spPr/>
      </p:pic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FC9EFA68-1708-4811-8835-13FC8F2C33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Un avion </a:t>
            </a:r>
            <a:endParaRPr lang="fr-MA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F630690-4018-8484-60D4-070D39A692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40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68" y="1496921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pic>
        <p:nvPicPr>
          <p:cNvPr id="20" name="Image 1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6E9F65F-0A36-5F64-9AF2-17E18F19E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843" y="2658958"/>
            <a:ext cx="3643249" cy="2808000"/>
          </a:xfrm>
          <a:prstGeom prst="rect">
            <a:avLst/>
          </a:prstGeom>
        </p:spPr>
      </p:pic>
      <p:pic>
        <p:nvPicPr>
          <p:cNvPr id="22" name="Image 21" descr="Une image contenant texte, Visage humain, person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BD567D-8B83-0EB1-44E3-C97890CD0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76" y="2658958"/>
            <a:ext cx="3643249" cy="28080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5FDA-E8F9-9DA2-A5D9-7093B4F5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une école">
            <a:hlinkClick r:id="" action="ppaction://media"/>
            <a:extLst>
              <a:ext uri="{FF2B5EF4-FFF2-40B4-BE49-F238E27FC236}">
                <a16:creationId xmlns:a16="http://schemas.microsoft.com/office/drawing/2014/main" id="{D3617A4C-896A-D079-52F8-577D4E92C01B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13" name="Espace réservé pour une image  1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07200CAA-908E-77FE-D460-653E5AFCC1D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re 53">
            <a:extLst>
              <a:ext uri="{FF2B5EF4-FFF2-40B4-BE49-F238E27FC236}">
                <a16:creationId xmlns:a16="http://schemas.microsoft.com/office/drawing/2014/main" id="{29B775F1-D8CE-DD0F-04C4-320DE7D18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3145D35A-A990-E639-980A-00A741CFDE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4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43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5FDA-E8F9-9DA2-A5D9-7093B4F5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90CD9B-E512-205E-3BA2-7525A1F82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7" name="Espace réservé pour une image  6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3DAFB3C-B63B-CADD-FAFB-E50F7271BF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7" r="-4697"/>
          <a:stretch>
            <a:fillRect/>
          </a:stretch>
        </p:blipFill>
        <p:spPr/>
      </p:pic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FC9EFA68-1708-4811-8835-13FC8F2C33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r-FR" dirty="0"/>
              <a:t>Une école </a:t>
            </a:r>
            <a:endParaRPr lang="fr-MA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4DDDAFB-0BE2-4EA9-AC39-EA63C767FC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249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ACDC3-8C1F-5D06-34CE-1B43AF566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69E5D4-C96A-9C2F-8781-C3615873E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va le garçon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744CF58-BCA8-DCBD-7FB0-945059868E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ED13241D-FF02-44D5-A833-6DDD4F7586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092" y="3249625"/>
            <a:ext cx="5087908" cy="662104"/>
          </a:xfrm>
        </p:spPr>
        <p:txBody>
          <a:bodyPr/>
          <a:lstStyle/>
          <a:p>
            <a:r>
              <a:rPr lang="fr-MA" sz="4000" b="0" dirty="0"/>
              <a:t>Le garçon va à l’</a:t>
            </a:r>
            <a:r>
              <a:rPr lang="fr-MA" sz="4000" b="0" dirty="0">
                <a:solidFill>
                  <a:schemeClr val="accent5"/>
                </a:solidFill>
              </a:rPr>
              <a:t>______</a:t>
            </a:r>
            <a:endParaRPr lang="fr-MA" sz="4000" dirty="0">
              <a:solidFill>
                <a:schemeClr val="accent5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C7F0FE-5C21-BBC3-2E6A-ED5CD34A6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91" y="2464067"/>
            <a:ext cx="2556098" cy="255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99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88480-AD45-053D-4297-69F848DF3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71D26E-3EA9-0675-A573-61089D4C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garçon va à l’école. 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E8B7D72B-124C-9F83-1E1D-5CFBF31650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092" y="3249625"/>
            <a:ext cx="5087908" cy="662104"/>
          </a:xfrm>
        </p:spPr>
        <p:txBody>
          <a:bodyPr/>
          <a:lstStyle/>
          <a:p>
            <a:r>
              <a:rPr lang="fr-MA" sz="4000" b="0" dirty="0"/>
              <a:t>Le garçon va à l’</a:t>
            </a:r>
            <a:r>
              <a:rPr lang="fr-MA" sz="4000" dirty="0">
                <a:solidFill>
                  <a:schemeClr val="accent5"/>
                </a:solidFill>
              </a:rPr>
              <a:t>école.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EAC5671-10C1-998A-C155-27A2357A4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991" y="2464067"/>
            <a:ext cx="2556098" cy="255069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8EBD189-BDF2-F9CF-2FC9-77BFD9000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1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100A2-0237-7A5A-CE97-D924C6531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Nous venons de voir">
            <a:hlinkClick r:id="" action="ppaction://media"/>
            <a:extLst>
              <a:ext uri="{FF2B5EF4-FFF2-40B4-BE49-F238E27FC236}">
                <a16:creationId xmlns:a16="http://schemas.microsoft.com/office/drawing/2014/main" id="{AFBB9E27-6809-F743-E324-19CFC34C4921}"/>
              </a:ext>
            </a:extLst>
          </p:cNvPr>
          <p:cNvPicPr>
            <a:picLocks noGrp="1" noChangeAspect="1"/>
          </p:cNvPicPr>
          <p:nvPr>
            <p:ph type="media" sz="quarter" idx="29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1406" b="981"/>
          <a:stretch>
            <a:fillRect/>
          </a:stretch>
        </p:blipFill>
        <p:spPr>
          <a:xfrm>
            <a:off x="1449325" y="2045037"/>
            <a:ext cx="2228809" cy="3866874"/>
          </a:xfrm>
        </p:spPr>
      </p:pic>
      <p:pic>
        <p:nvPicPr>
          <p:cNvPr id="3" name="Espace réservé pour une image  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8C9DCC8-B6CD-F168-0ED4-C685E19779B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7DC75E5-02ED-9842-9C51-FBBE54DA6D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  <p:sp>
        <p:nvSpPr>
          <p:cNvPr id="5" name="Titre 53">
            <a:extLst>
              <a:ext uri="{FF2B5EF4-FFF2-40B4-BE49-F238E27FC236}">
                <a16:creationId xmlns:a16="http://schemas.microsoft.com/office/drawing/2014/main" id="{E3DB7A6F-4CC5-6308-0D36-2618433E6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6" name="Média4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C34DE7B7-8B95-DB83-7A54-472C66D4ADB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l="29474" r="29579"/>
          <a:stretch>
            <a:fillRect/>
          </a:stretch>
        </p:blipFill>
        <p:spPr>
          <a:xfrm>
            <a:off x="4321743" y="1550982"/>
            <a:ext cx="3368842" cy="462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9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98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7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781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 Un avion – Un abricot – Un ananas – Une banane – Une école.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31875"/>
            <a:ext cx="1620000" cy="360000"/>
          </a:xfrm>
        </p:spPr>
        <p:txBody>
          <a:bodyPr/>
          <a:lstStyle/>
          <a:p>
            <a:r>
              <a:rPr lang="fr-MA" dirty="0"/>
              <a:t>Un avion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31875"/>
            <a:ext cx="1620000" cy="360000"/>
          </a:xfrm>
        </p:spPr>
        <p:txBody>
          <a:bodyPr/>
          <a:lstStyle/>
          <a:p>
            <a:r>
              <a:rPr lang="fr-MA" dirty="0"/>
              <a:t> Un abricot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31875"/>
            <a:ext cx="1620000" cy="360000"/>
          </a:xfrm>
        </p:spPr>
        <p:txBody>
          <a:bodyPr/>
          <a:lstStyle/>
          <a:p>
            <a:r>
              <a:rPr lang="fr-MA" dirty="0"/>
              <a:t> Un ananas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31875"/>
            <a:ext cx="1620000" cy="360000"/>
          </a:xfrm>
        </p:spPr>
        <p:txBody>
          <a:bodyPr/>
          <a:lstStyle/>
          <a:p>
            <a:r>
              <a:rPr lang="fr-MA" dirty="0"/>
              <a:t>Une banane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5FB85BC-696D-E8C4-6130-D70DA08C73E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31875"/>
            <a:ext cx="1620000" cy="360000"/>
          </a:xfrm>
        </p:spPr>
        <p:txBody>
          <a:bodyPr/>
          <a:lstStyle/>
          <a:p>
            <a:r>
              <a:rPr lang="fr-MA" dirty="0"/>
              <a:t>Une école</a:t>
            </a:r>
          </a:p>
        </p:txBody>
      </p:sp>
      <p:pic>
        <p:nvPicPr>
          <p:cNvPr id="27" name="Espace réservé pour une image  26" descr="Une image contenant banane, fruit, Banane Saba, Banane plantain&#10;&#10;Le contenu généré par l’IA peut être incorrect.">
            <a:extLst>
              <a:ext uri="{FF2B5EF4-FFF2-40B4-BE49-F238E27FC236}">
                <a16:creationId xmlns:a16="http://schemas.microsoft.com/office/drawing/2014/main" id="{16C28878-49D2-74F2-4A6D-5DD848F27BB4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6" r="-4636"/>
          <a:stretch>
            <a:fillRect/>
          </a:stretch>
        </p:blipFill>
        <p:spPr/>
      </p:pic>
      <p:pic>
        <p:nvPicPr>
          <p:cNvPr id="57" name="Espace réservé pour une image  56" descr="Une image contenant avion, Transport aérien, transport, avion de ligne&#10;&#10;Le contenu généré par l’IA peut être incorrect.">
            <a:extLst>
              <a:ext uri="{FF2B5EF4-FFF2-40B4-BE49-F238E27FC236}">
                <a16:creationId xmlns:a16="http://schemas.microsoft.com/office/drawing/2014/main" id="{AC8479EE-C370-B1A1-A88E-28BEFB3757A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6" r="-4666"/>
          <a:stretch>
            <a:fillRect/>
          </a:stretch>
        </p:blipFill>
        <p:spPr/>
      </p:pic>
      <p:pic>
        <p:nvPicPr>
          <p:cNvPr id="54" name="Espace réservé pour une image  53" descr="Une image contenant fruit, orange, Aliments naturels, abricot&#10;&#10;Le contenu généré par l’IA peut être incorrect.">
            <a:extLst>
              <a:ext uri="{FF2B5EF4-FFF2-40B4-BE49-F238E27FC236}">
                <a16:creationId xmlns:a16="http://schemas.microsoft.com/office/drawing/2014/main" id="{AA2211D6-206B-4643-76F1-C5F03D713850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07" r="-4607"/>
          <a:stretch>
            <a:fillRect/>
          </a:stretch>
        </p:blipFill>
        <p:spPr/>
      </p:pic>
      <p:pic>
        <p:nvPicPr>
          <p:cNvPr id="52" name="Espace réservé pour une image  51" descr="Une image contenant ananas, fruit, Aliments naturels, Ananas&#10;&#10;Le contenu généré par l’IA peut être incorrect.">
            <a:extLst>
              <a:ext uri="{FF2B5EF4-FFF2-40B4-BE49-F238E27FC236}">
                <a16:creationId xmlns:a16="http://schemas.microsoft.com/office/drawing/2014/main" id="{F037E942-8B5A-DE6E-84B6-AE7F83638D8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7" r="-4697"/>
          <a:stretch>
            <a:fillRect/>
          </a:stretch>
        </p:blipFill>
        <p:spPr/>
      </p:pic>
      <p:pic>
        <p:nvPicPr>
          <p:cNvPr id="49" name="Espace réservé pour une image  48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2380DD4-09D1-91E9-5C2D-CBCB1B669C52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7" r="-4697"/>
          <a:stretch>
            <a:fillRect/>
          </a:stretch>
        </p:blipFill>
        <p:spPr/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CC45454-E283-BE17-D85E-9A392C2094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702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9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38114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FD06F79-2E45-DF44-0550-12F23D1F8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5D5E4C2-3864-D7FE-4C4A-81FFF0946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Ecrivez le numéro du mot « 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Ananas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».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Espace réservé pour une image  7" descr="Une image contenant avion, Transport aérien, transport, avion de ligne&#10;&#10;Le contenu généré par l’IA peut être incorrect.">
            <a:extLst>
              <a:ext uri="{FF2B5EF4-FFF2-40B4-BE49-F238E27FC236}">
                <a16:creationId xmlns:a16="http://schemas.microsoft.com/office/drawing/2014/main" id="{17D63B60-69D7-B135-E452-740BF327F4F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6" r="-4666"/>
          <a:stretch>
            <a:fillRect/>
          </a:stretch>
        </p:blipFill>
        <p:spPr/>
      </p:pic>
      <p:pic>
        <p:nvPicPr>
          <p:cNvPr id="15" name="Espace réservé pour une image  14" descr="Une image contenant dessin humoristique, sourire, clipart, Animation&#10;&#10;Le contenu généré par l’IA peut être incorrect.">
            <a:extLst>
              <a:ext uri="{FF2B5EF4-FFF2-40B4-BE49-F238E27FC236}">
                <a16:creationId xmlns:a16="http://schemas.microsoft.com/office/drawing/2014/main" id="{50083860-797E-27A1-C437-2BD5703C72F9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7" r="-4697"/>
          <a:stretch>
            <a:fillRect/>
          </a:stretch>
        </p:blipFill>
        <p:spPr/>
      </p:pic>
      <p:pic>
        <p:nvPicPr>
          <p:cNvPr id="21" name="Espace réservé pour une image  20" descr="Une image contenant ananas, fruit, Aliments naturels, Ananas&#10;&#10;Le contenu généré par l’IA peut être incorrect.">
            <a:extLst>
              <a:ext uri="{FF2B5EF4-FFF2-40B4-BE49-F238E27FC236}">
                <a16:creationId xmlns:a16="http://schemas.microsoft.com/office/drawing/2014/main" id="{7342DCAE-B081-3B06-9C37-89C262F7472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7" r="-4697"/>
          <a:stretch>
            <a:fillRect/>
          </a:stretch>
        </p:blipFill>
        <p:spPr/>
      </p:pic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2DA6128-BFDB-41CB-8AF7-D7C02B675E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Image 15" descr="Une image contenant Graphique, symbole, conception&#10;&#10;Le contenu généré par l’IA peut être incorrect.">
            <a:extLst>
              <a:ext uri="{FF2B5EF4-FFF2-40B4-BE49-F238E27FC236}">
                <a16:creationId xmlns:a16="http://schemas.microsoft.com/office/drawing/2014/main" id="{08BE5F2B-E877-31F9-6E73-217C7E1C45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265" y="4586000"/>
            <a:ext cx="452094" cy="540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A0199D3-B357-8DA5-B370-3596C73D32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3254" y="4586000"/>
            <a:ext cx="452094" cy="540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6E01A8-23FA-FF68-C739-2F7FCC8480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3276" y="4586000"/>
            <a:ext cx="45209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8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518CE-7477-3E10-4A88-C4C423621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1397F6ED-70CE-4DCC-9930-131F4158E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Ecrivez le numéro du mot «</a:t>
            </a:r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Ecole</a:t>
            </a:r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8" descr="Une image contenant fruit, orange, Aliments naturels, abricot&#10;&#10;Le contenu généré par l’IA peut être incorrect.">
            <a:extLst>
              <a:ext uri="{FF2B5EF4-FFF2-40B4-BE49-F238E27FC236}">
                <a16:creationId xmlns:a16="http://schemas.microsoft.com/office/drawing/2014/main" id="{007876A8-37D7-CEE0-E03E-E8DE841C857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07" r="-4607"/>
          <a:stretch>
            <a:fillRect/>
          </a:stretch>
        </p:blipFill>
        <p:spPr/>
      </p:pic>
      <p:pic>
        <p:nvPicPr>
          <p:cNvPr id="16" name="Espace réservé pour une image  15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B066CF9-B186-7924-ECCC-9B5BF5574EB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7" r="-4697"/>
          <a:stretch>
            <a:fillRect/>
          </a:stretch>
        </p:blipFill>
        <p:spPr/>
      </p:pic>
      <p:pic>
        <p:nvPicPr>
          <p:cNvPr id="20" name="Espace réservé pour une image  19" descr="Une image contenant banane, fruit, Banane Saba, Banane plantain&#10;&#10;Le contenu généré par l’IA peut être incorrect.">
            <a:extLst>
              <a:ext uri="{FF2B5EF4-FFF2-40B4-BE49-F238E27FC236}">
                <a16:creationId xmlns:a16="http://schemas.microsoft.com/office/drawing/2014/main" id="{BA93F5B7-A2FF-AA0E-A963-C3603377024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6" r="-4636"/>
          <a:stretch>
            <a:fillRect/>
          </a:stretch>
        </p:blipFill>
        <p:spPr/>
      </p:pic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D88A16C-E866-1D30-ED4D-7822CBAFD69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Image 13" descr="Une image contenant Graphique, symbole, conception&#10;&#10;Le contenu généré par l’IA peut être incorrect.">
            <a:extLst>
              <a:ext uri="{FF2B5EF4-FFF2-40B4-BE49-F238E27FC236}">
                <a16:creationId xmlns:a16="http://schemas.microsoft.com/office/drawing/2014/main" id="{58D870DF-3EB0-30C9-95E2-BCBDDDDB63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265" y="4586000"/>
            <a:ext cx="452094" cy="54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67FB6A1-6264-D942-5703-22AA6228D5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3254" y="4586000"/>
            <a:ext cx="452094" cy="540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00EE6D9-75E5-3618-6503-7F36DFA718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3276" y="4586000"/>
            <a:ext cx="45209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4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CF849-0711-63F0-6424-A7CB41410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3A432164-FF57-F066-172A-A4433D9CD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Ecrivez le numéro du mot « 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Avion</a:t>
            </a:r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8" descr="Une image contenant avion, Transport aérien, transport, avion de ligne&#10;&#10;Le contenu généré par l’IA peut être incorrect.">
            <a:extLst>
              <a:ext uri="{FF2B5EF4-FFF2-40B4-BE49-F238E27FC236}">
                <a16:creationId xmlns:a16="http://schemas.microsoft.com/office/drawing/2014/main" id="{C9969E2D-9B0C-685F-44F3-B3DF0598A3E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6" r="-4666"/>
          <a:stretch>
            <a:fillRect/>
          </a:stretch>
        </p:blipFill>
        <p:spPr/>
      </p:pic>
      <p:pic>
        <p:nvPicPr>
          <p:cNvPr id="17" name="Espace réservé pour une image  16" descr="Une image contenant fruit, orange, Aliments naturels, abricot&#10;&#10;Le contenu généré par l’IA peut être incorrect.">
            <a:extLst>
              <a:ext uri="{FF2B5EF4-FFF2-40B4-BE49-F238E27FC236}">
                <a16:creationId xmlns:a16="http://schemas.microsoft.com/office/drawing/2014/main" id="{08E76106-E17B-E06F-B41E-2F553B2A9C4E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07" r="-4607"/>
          <a:stretch>
            <a:fillRect/>
          </a:stretch>
        </p:blipFill>
        <p:spPr/>
      </p:pic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7348900-D10B-7039-B936-470E97211DD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3" name="Espace réservé pour une image  12" descr="Une image contenant dessin humoristique, Animatio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2BEA1A5-9D97-37FF-82EA-5416E50E53F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6" r="-4636"/>
          <a:stretch>
            <a:fillRect/>
          </a:stretch>
        </p:blipFill>
        <p:spPr/>
      </p:pic>
      <p:pic>
        <p:nvPicPr>
          <p:cNvPr id="15" name="Image 14" descr="Une image contenant Graphique, symbole, conception&#10;&#10;Le contenu généré par l’IA peut être incorrect.">
            <a:extLst>
              <a:ext uri="{FF2B5EF4-FFF2-40B4-BE49-F238E27FC236}">
                <a16:creationId xmlns:a16="http://schemas.microsoft.com/office/drawing/2014/main" id="{6C6F09F7-7E7D-CFA3-F09C-EC420D0214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265" y="4586000"/>
            <a:ext cx="452094" cy="540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DCEA785-9F80-35BE-BDC6-AF6A4726A6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3254" y="4586000"/>
            <a:ext cx="452094" cy="540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17DB1F5-59AE-943C-4554-C9E1161BBA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3276" y="4586000"/>
            <a:ext cx="45209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0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4FA87CEC-D652-B9BE-46F0-2FCE5C272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8649" y="5474576"/>
            <a:ext cx="3420000" cy="792000"/>
          </a:xfrm>
        </p:spPr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-Lettre a - A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Ecriture - Lettre a -A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B54D076-2194-2039-7459-5C23EF3519B3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BA824C6F-7232-2120-7DD6-87A9F388E73F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Lecture - Lettre a - A</a:t>
            </a:r>
          </a:p>
          <a:p>
            <a:r>
              <a:rPr lang="fr-FR" dirty="0"/>
              <a:t>Ecriture - Lettre a - A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4156B678-2D97-2B12-8AD7-9C658CD60DD8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a - A</a:t>
            </a:r>
          </a:p>
          <a:p>
            <a:r>
              <a:rPr lang="fr-FR" dirty="0"/>
              <a:t>Ecriture - Lettre a - A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Dialogue</a:t>
            </a:r>
          </a:p>
          <a:p>
            <a:r>
              <a:rPr lang="fr-FR" dirty="0"/>
              <a:t>Lecture - Lettre a - A</a:t>
            </a:r>
          </a:p>
          <a:p>
            <a:r>
              <a:rPr lang="fr-FR" dirty="0"/>
              <a:t>Ecriture - Lettre a - A</a:t>
            </a:r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2EBB0BBB-FC01-177F-9635-BAC4A1C858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750" y="2393501"/>
            <a:ext cx="3420000" cy="792000"/>
          </a:xfrm>
          <a:solidFill>
            <a:srgbClr val="EAF8FE"/>
          </a:solidFill>
        </p:spPr>
        <p:txBody>
          <a:bodyPr/>
          <a:lstStyle/>
          <a:p>
            <a:pPr marL="0" indent="0">
              <a:buNone/>
            </a:pPr>
            <a:endParaRPr lang="fr-MA" dirty="0">
              <a:solidFill>
                <a:srgbClr val="E7E6E6"/>
              </a:solidFill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1460CA6-544E-F0BC-9037-09E1C55DBFD7}"/>
              </a:ext>
            </a:extLst>
          </p:cNvPr>
          <p:cNvSpPr txBox="1">
            <a:spLocks/>
          </p:cNvSpPr>
          <p:nvPr/>
        </p:nvSpPr>
        <p:spPr>
          <a:xfrm>
            <a:off x="869639" y="2402716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Présentation du vocabulaire </a:t>
            </a:r>
          </a:p>
          <a:p>
            <a:r>
              <a:rPr lang="fr-FR" dirty="0"/>
              <a:t>Exploitation du vocabulaire</a:t>
            </a:r>
          </a:p>
          <a:p>
            <a:r>
              <a:rPr lang="fr-FR" dirty="0"/>
              <a:t>Activités de vocabulaire sur livret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807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82F821DC-B937-C71C-B0B0-64A2929E1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Rangez vos ardoises. </a:t>
            </a:r>
          </a:p>
        </p:txBody>
      </p:sp>
      <p:pic>
        <p:nvPicPr>
          <p:cNvPr id="5" name="Rangez vos ardoises">
            <a:hlinkClick r:id="" action="ppaction://media"/>
            <a:extLst>
              <a:ext uri="{FF2B5EF4-FFF2-40B4-BE49-F238E27FC236}">
                <a16:creationId xmlns:a16="http://schemas.microsoft.com/office/drawing/2014/main" id="{EA5AE726-A95F-6406-75FA-F0F5EA6946CE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46131EF-05E6-CCE8-5F72-39B198F326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E12184F-ABBF-1408-4790-23482FF1B0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7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12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8D02C-50C0-2D93-25EB-8112A0F1A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F1603D-5DA1-57FE-6C02-5D3D7CF62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nommer l’image ? Levez la main.  </a:t>
            </a:r>
          </a:p>
        </p:txBody>
      </p:sp>
      <p:pic>
        <p:nvPicPr>
          <p:cNvPr id="6" name="Espace réservé pour une image  5" descr="Une image contenant banane, fruit, Banane Saba, Banane plantain&#10;&#10;Le contenu généré par l’IA peut être incorrect.">
            <a:extLst>
              <a:ext uri="{FF2B5EF4-FFF2-40B4-BE49-F238E27FC236}">
                <a16:creationId xmlns:a16="http://schemas.microsoft.com/office/drawing/2014/main" id="{5F0FF4F0-6F62-5479-715F-FDC0CED3E3D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6" r="-4636"/>
          <a:stretch>
            <a:fillRect/>
          </a:stretch>
        </p:blipFill>
        <p:spPr/>
      </p:pic>
      <p:pic>
        <p:nvPicPr>
          <p:cNvPr id="10" name="Espace réservé pour une image  9" descr="Une image contenant fruit, orange, Aliments naturels, abricot&#10;&#10;Le contenu généré par l’IA peut être incorrect.">
            <a:extLst>
              <a:ext uri="{FF2B5EF4-FFF2-40B4-BE49-F238E27FC236}">
                <a16:creationId xmlns:a16="http://schemas.microsoft.com/office/drawing/2014/main" id="{A01B046A-FB76-3EB8-83D4-BA7370CB17FB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07" r="-4607"/>
          <a:stretch>
            <a:fillRect/>
          </a:stretch>
        </p:blipFill>
        <p:spPr/>
      </p:pic>
      <p:pic>
        <p:nvPicPr>
          <p:cNvPr id="16" name="Espace réservé pour une image  15" descr="Une image contenant avion, Transport aérien, transport, avion de ligne&#10;&#10;Le contenu généré par l’IA peut être incorrect.">
            <a:extLst>
              <a:ext uri="{FF2B5EF4-FFF2-40B4-BE49-F238E27FC236}">
                <a16:creationId xmlns:a16="http://schemas.microsoft.com/office/drawing/2014/main" id="{75C8B063-BB75-7F10-93C3-53ADCE26AF3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6" r="-4666"/>
          <a:stretch>
            <a:fillRect/>
          </a:stretch>
        </p:blipFill>
        <p:spPr/>
      </p:pic>
      <p:pic>
        <p:nvPicPr>
          <p:cNvPr id="22" name="Espace réservé pour une image  21" descr="Une image contenant ananas, fruit, Aliments naturels, Ananas&#10;&#10;Le contenu généré par l’IA peut être incorrect.">
            <a:extLst>
              <a:ext uri="{FF2B5EF4-FFF2-40B4-BE49-F238E27FC236}">
                <a16:creationId xmlns:a16="http://schemas.microsoft.com/office/drawing/2014/main" id="{4B3508C8-E5FB-B48F-91D7-5EF24B8E1544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7" r="-4697"/>
          <a:stretch>
            <a:fillRect/>
          </a:stretch>
        </p:blipFill>
        <p:spPr/>
      </p:pic>
      <p:pic>
        <p:nvPicPr>
          <p:cNvPr id="5" name="Image 4" descr="Une image contenant banane, fruit, Banane Saba, Banane plantain&#10;&#10;Le contenu généré par l’IA peut être incorrect.">
            <a:extLst>
              <a:ext uri="{FF2B5EF4-FFF2-40B4-BE49-F238E27FC236}">
                <a16:creationId xmlns:a16="http://schemas.microsoft.com/office/drawing/2014/main" id="{553F75F4-F364-398D-91BB-352AE02215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58" y="2696025"/>
            <a:ext cx="1647261" cy="180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72BF530-CF86-1159-4EBF-322A107DDEB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1843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D7F84-F921-27FB-12A2-0B28DF0C8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5" descr="Une image contenant banane, fruit, Banane Saba, Banane plantain&#10;&#10;Le contenu généré par l’IA peut être incorrect.">
            <a:extLst>
              <a:ext uri="{FF2B5EF4-FFF2-40B4-BE49-F238E27FC236}">
                <a16:creationId xmlns:a16="http://schemas.microsoft.com/office/drawing/2014/main" id="{C26CC53B-BCC4-79E4-BA21-8B5AD0788D5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6" r="-4636"/>
          <a:stretch>
            <a:fillRect/>
          </a:stretch>
        </p:blipFill>
        <p:spPr/>
      </p:pic>
      <p:pic>
        <p:nvPicPr>
          <p:cNvPr id="10" name="Espace réservé pour une image  9" descr="Une image contenant fruit, orange, Aliments naturels, abricot&#10;&#10;Le contenu généré par l’IA peut être incorrect.">
            <a:extLst>
              <a:ext uri="{FF2B5EF4-FFF2-40B4-BE49-F238E27FC236}">
                <a16:creationId xmlns:a16="http://schemas.microsoft.com/office/drawing/2014/main" id="{793EF97E-7C20-2C82-0756-7D50AB40D2DB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07" r="-4607"/>
          <a:stretch>
            <a:fillRect/>
          </a:stretch>
        </p:blipFill>
        <p:spPr/>
      </p:pic>
      <p:pic>
        <p:nvPicPr>
          <p:cNvPr id="16" name="Espace réservé pour une image  15" descr="Une image contenant avion, Transport aérien, transport, avion de ligne&#10;&#10;Le contenu généré par l’IA peut être incorrect.">
            <a:extLst>
              <a:ext uri="{FF2B5EF4-FFF2-40B4-BE49-F238E27FC236}">
                <a16:creationId xmlns:a16="http://schemas.microsoft.com/office/drawing/2014/main" id="{4638FF23-B643-FEE2-A0CC-3E60688B709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6" r="-4666"/>
          <a:stretch>
            <a:fillRect/>
          </a:stretch>
        </p:blipFill>
        <p:spPr/>
      </p:pic>
      <p:pic>
        <p:nvPicPr>
          <p:cNvPr id="22" name="Espace réservé pour une image  21" descr="Une image contenant ananas, fruit, Aliments naturels, Ananas&#10;&#10;Le contenu généré par l’IA peut être incorrect.">
            <a:extLst>
              <a:ext uri="{FF2B5EF4-FFF2-40B4-BE49-F238E27FC236}">
                <a16:creationId xmlns:a16="http://schemas.microsoft.com/office/drawing/2014/main" id="{63EF82EE-26DB-79D2-4252-EA3EC77FF82B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7" r="-4697"/>
          <a:stretch>
            <a:fillRect/>
          </a:stretch>
        </p:blipFill>
        <p:spPr/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3393DB5-B289-A8C9-5FDD-1FA75E5FF0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5487" y="2696508"/>
            <a:ext cx="1647261" cy="1799033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A28A8220-9C92-0EFE-6B6F-F55B35E5B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nommer l’image ? Levez la main.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7253AF1-0937-1309-B6EF-4A7E588E3F4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8379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802B4-34B1-770C-6150-65C11D06E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5" descr="Une image contenant banane, fruit, Banane Saba, Banane plantain&#10;&#10;Le contenu généré par l’IA peut être incorrect.">
            <a:extLst>
              <a:ext uri="{FF2B5EF4-FFF2-40B4-BE49-F238E27FC236}">
                <a16:creationId xmlns:a16="http://schemas.microsoft.com/office/drawing/2014/main" id="{822309D4-A879-4CD9-E5BB-86C8F7B2EF6A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6" r="-4636"/>
          <a:stretch>
            <a:fillRect/>
          </a:stretch>
        </p:blipFill>
        <p:spPr/>
      </p:pic>
      <p:pic>
        <p:nvPicPr>
          <p:cNvPr id="10" name="Espace réservé pour une image  9" descr="Une image contenant fruit, orange, Aliments naturels, abricot&#10;&#10;Le contenu généré par l’IA peut être incorrect.">
            <a:extLst>
              <a:ext uri="{FF2B5EF4-FFF2-40B4-BE49-F238E27FC236}">
                <a16:creationId xmlns:a16="http://schemas.microsoft.com/office/drawing/2014/main" id="{1A4C51B9-7AE4-70E5-1D31-E8DF7BDC9E8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07" r="-4607"/>
          <a:stretch>
            <a:fillRect/>
          </a:stretch>
        </p:blipFill>
        <p:spPr/>
      </p:pic>
      <p:pic>
        <p:nvPicPr>
          <p:cNvPr id="16" name="Espace réservé pour une image  15" descr="Une image contenant avion, Transport aérien, transport, avion de ligne&#10;&#10;Le contenu généré par l’IA peut être incorrect.">
            <a:extLst>
              <a:ext uri="{FF2B5EF4-FFF2-40B4-BE49-F238E27FC236}">
                <a16:creationId xmlns:a16="http://schemas.microsoft.com/office/drawing/2014/main" id="{D815DF64-EA84-21E7-22D8-46131C1D196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6" r="-4666"/>
          <a:stretch>
            <a:fillRect/>
          </a:stretch>
        </p:blipFill>
        <p:spPr/>
      </p:pic>
      <p:pic>
        <p:nvPicPr>
          <p:cNvPr id="22" name="Espace réservé pour une image  21" descr="Une image contenant ananas, fruit, Aliments naturels, Ananas&#10;&#10;Le contenu généré par l’IA peut être incorrect.">
            <a:extLst>
              <a:ext uri="{FF2B5EF4-FFF2-40B4-BE49-F238E27FC236}">
                <a16:creationId xmlns:a16="http://schemas.microsoft.com/office/drawing/2014/main" id="{CCC67D54-D14B-740F-8EFD-003DE12ED863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7" r="-4697"/>
          <a:stretch>
            <a:fillRect/>
          </a:stretch>
        </p:blipFill>
        <p:spPr/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92C60ED-225C-F548-FC99-2CA5826D9D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8400" y="2696992"/>
            <a:ext cx="1645492" cy="1799033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C551940-FEC1-204D-DC05-73D2E4EC017D}"/>
              </a:ext>
            </a:extLst>
          </p:cNvPr>
          <p:cNvSpPr txBox="1">
            <a:spLocks/>
          </p:cNvSpPr>
          <p:nvPr/>
        </p:nvSpPr>
        <p:spPr>
          <a:xfrm>
            <a:off x="1678680" y="742358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nommer l’image ? Levez la main.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3B9A22-6DB9-8B4D-A9BB-D531C57D6A1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724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7778F-18B5-7D9F-AA5F-A1444CE65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5" descr="Une image contenant banane, fruit, Banane Saba, Banane plantain&#10;&#10;Le contenu généré par l’IA peut être incorrect.">
            <a:extLst>
              <a:ext uri="{FF2B5EF4-FFF2-40B4-BE49-F238E27FC236}">
                <a16:creationId xmlns:a16="http://schemas.microsoft.com/office/drawing/2014/main" id="{30986422-849F-7762-8230-5CEA0D03B8F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6" r="-4636"/>
          <a:stretch>
            <a:fillRect/>
          </a:stretch>
        </p:blipFill>
        <p:spPr/>
      </p:pic>
      <p:pic>
        <p:nvPicPr>
          <p:cNvPr id="10" name="Espace réservé pour une image  9" descr="Une image contenant fruit, orange, Aliments naturels, abricot&#10;&#10;Le contenu généré par l’IA peut être incorrect.">
            <a:extLst>
              <a:ext uri="{FF2B5EF4-FFF2-40B4-BE49-F238E27FC236}">
                <a16:creationId xmlns:a16="http://schemas.microsoft.com/office/drawing/2014/main" id="{83C0E807-6387-25A9-4E24-D99F788AE573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07" r="-4607"/>
          <a:stretch>
            <a:fillRect/>
          </a:stretch>
        </p:blipFill>
        <p:spPr/>
      </p:pic>
      <p:pic>
        <p:nvPicPr>
          <p:cNvPr id="16" name="Espace réservé pour une image  15" descr="Une image contenant avion, Transport aérien, transport, avion de ligne&#10;&#10;Le contenu généré par l’IA peut être incorrect.">
            <a:extLst>
              <a:ext uri="{FF2B5EF4-FFF2-40B4-BE49-F238E27FC236}">
                <a16:creationId xmlns:a16="http://schemas.microsoft.com/office/drawing/2014/main" id="{84360500-6F06-9546-B1CD-17FB3DF02A5B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6" r="-4666"/>
          <a:stretch>
            <a:fillRect/>
          </a:stretch>
        </p:blipFill>
        <p:spPr/>
      </p:pic>
      <p:pic>
        <p:nvPicPr>
          <p:cNvPr id="22" name="Espace réservé pour une image  21" descr="Une image contenant ananas, fruit, Aliments naturels, Ananas&#10;&#10;Le contenu généré par l’IA peut être incorrect.">
            <a:extLst>
              <a:ext uri="{FF2B5EF4-FFF2-40B4-BE49-F238E27FC236}">
                <a16:creationId xmlns:a16="http://schemas.microsoft.com/office/drawing/2014/main" id="{6468E93C-4369-8158-5F3A-37917CFA5F46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7" r="-4697"/>
          <a:stretch>
            <a:fillRect/>
          </a:stretch>
        </p:blipFill>
        <p:spPr/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7F9AF46-3E46-EFD5-9A5C-D7F726971C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2748" y="2696992"/>
            <a:ext cx="1645492" cy="1799033"/>
          </a:xfrm>
          <a:prstGeom prst="rect">
            <a:avLst/>
          </a:prstGeom>
        </p:spPr>
      </p:pic>
      <p:pic>
        <p:nvPicPr>
          <p:cNvPr id="4" name="Espace réservé pour une image  21" descr="Une image contenant ananas, fruit, Aliments naturels, Ananas&#10;&#10;Le contenu généré par l’IA peut être incorrect.">
            <a:extLst>
              <a:ext uri="{FF2B5EF4-FFF2-40B4-BE49-F238E27FC236}">
                <a16:creationId xmlns:a16="http://schemas.microsoft.com/office/drawing/2014/main" id="{F1375498-7E65-236D-AF21-80C520D0F9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1" t="6988" r="8207" b="16011"/>
          <a:stretch>
            <a:fillRect/>
          </a:stretch>
        </p:blipFill>
        <p:spPr>
          <a:xfrm>
            <a:off x="6787663" y="2802939"/>
            <a:ext cx="1403436" cy="1386039"/>
          </a:xfrm>
          <a:prstGeom prst="rect">
            <a:avLst/>
          </a:prstGeom>
          <a:ln>
            <a:noFill/>
          </a:ln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C136B11C-7866-1831-EE7F-FBF2688E5D57}"/>
              </a:ext>
            </a:extLst>
          </p:cNvPr>
          <p:cNvSpPr txBox="1">
            <a:spLocks/>
          </p:cNvSpPr>
          <p:nvPr/>
        </p:nvSpPr>
        <p:spPr>
          <a:xfrm>
            <a:off x="1678680" y="742358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nommer l’image ? Levez la main.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26C6AB9-710A-2502-0C67-1D705E2DD23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1681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93AAB-DC5C-54E3-5D12-E0FA548C4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901E68D-9DA7-1A96-2CB4-FE16F69F96B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MA" dirty="0"/>
              <a:t>Activités  sur livret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7153BB23-AD54-FCF6-1F5B-7461936570C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41" name="Espace réservé pour une image  40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405F7F-303B-52C3-1001-6625AEFB35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6E7B5E4-F86A-0B30-6385-6B553F300F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Bonjour - Au revoir  - Moi - Toi </a:t>
            </a:r>
          </a:p>
          <a:p>
            <a:r>
              <a:rPr lang="fr-FR" dirty="0"/>
              <a:t>Un avion - Un ananas - Un abricot - Une banane – Une école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4D7FB73-9E21-C826-67E1-9C208C5C6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20F4E9D-DE11-D7F9-592C-EA95B88ED6AD}"/>
              </a:ext>
            </a:extLst>
          </p:cNvPr>
          <p:cNvGrpSpPr/>
          <p:nvPr/>
        </p:nvGrpSpPr>
        <p:grpSpPr>
          <a:xfrm>
            <a:off x="3224463" y="0"/>
            <a:ext cx="2589196" cy="914877"/>
            <a:chOff x="3224463" y="0"/>
            <a:chExt cx="2589196" cy="9148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D565C98-298C-703E-A687-2584F4EA3238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A82C889-7075-DE52-B598-4D08A30604C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6DB593D-638D-BE4A-177E-0BB9EC61F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34" y="3461891"/>
            <a:ext cx="6287377" cy="1438476"/>
          </a:xfrm>
          <a:prstGeom prst="rect">
            <a:avLst/>
          </a:prstGeom>
        </p:spPr>
      </p:pic>
      <p:pic>
        <p:nvPicPr>
          <p:cNvPr id="39" name="Espace réservé pour une image  38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EBB4593-D09B-EF2E-A20A-86599400B5F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7671" y="3438625"/>
            <a:ext cx="540000" cy="540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BBE8B51-B77B-754D-5E06-7AABA4A5ED96}"/>
              </a:ext>
            </a:extLst>
          </p:cNvPr>
          <p:cNvSpPr txBox="1"/>
          <p:nvPr/>
        </p:nvSpPr>
        <p:spPr>
          <a:xfrm>
            <a:off x="2201410" y="364007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Exploitation du vocabulaire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458BC740-ED6E-AB85-F4B6-3AB8FDEAE71C}"/>
              </a:ext>
            </a:extLst>
          </p:cNvPr>
          <p:cNvSpPr txBox="1">
            <a:spLocks/>
          </p:cNvSpPr>
          <p:nvPr/>
        </p:nvSpPr>
        <p:spPr>
          <a:xfrm>
            <a:off x="2201410" y="399328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Description de la scène.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DE2C464-3FE8-12A4-4305-BDBC9A2458C2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96F3A9-29BE-88C0-79A1-0AB7BE03478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BCB4BF4-016E-63DA-042D-19180C76C9E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C9A9D5B3-7C99-1D3B-F206-38052D9B8CD3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30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AE1DD-3934-85AA-D2D2-FEE9BA855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43D995-BCD8-6902-4147-AFBED7779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cette scène pendant 30 secondes. Il y a des images déjà vues aujourd’hui.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Espace réservé pour une image  7" descr="Une image contenant Dessin animé, Animation, Dessin d’enfan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CF2EB69-5EC9-17AF-29A5-DA5CE02080C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28" r="-16328"/>
          <a:stretch>
            <a:fillRect/>
          </a:stretch>
        </p:blipFill>
        <p:spPr>
          <a:xfrm>
            <a:off x="1355034" y="2029699"/>
            <a:ext cx="6433931" cy="4289287"/>
          </a:xfr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B1C77C2-B395-5BF0-3C8C-812A0C989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" y="539014"/>
            <a:ext cx="1148073" cy="106910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ABAA0CB-C5CF-5748-2BDE-A83DDE3B9F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1306" y="3225994"/>
            <a:ext cx="612000" cy="22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3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188FB-A6A3-F74B-ADBD-726307572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0170AAC7-6ED3-3A7B-9EF9-850B4ECDE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Majd va nous montrer comment décrire l’image. Soyez attentifs !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C39E03-07B8-AFDD-B036-77C212199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75" y="549625"/>
            <a:ext cx="1152244" cy="107298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27377E3-8CBE-94D0-31A7-B16F9EAC5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88" y="2030931"/>
            <a:ext cx="8017819" cy="425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66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2CD09-A5C9-C980-F4B6-106363535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09A3FF1-1030-DCF8-8715-68166AADD0F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je vais vous dire....">
            <a:hlinkClick r:id="" action="ppaction://media"/>
            <a:extLst>
              <a:ext uri="{FF2B5EF4-FFF2-40B4-BE49-F238E27FC236}">
                <a16:creationId xmlns:a16="http://schemas.microsoft.com/office/drawing/2014/main" id="{072DB354-8DC0-9681-2878-1F8C3193CB4F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t="1" b="873"/>
          <a:stretch>
            <a:fillRect/>
          </a:stretch>
        </p:blipFill>
        <p:spPr>
          <a:xfrm>
            <a:off x="590433" y="2352373"/>
            <a:ext cx="2128010" cy="3749627"/>
          </a:xfrm>
        </p:spPr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49A77D10-B459-5852-D54E-1926D3157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12" name="Espace réservé pour une image  12">
            <a:extLst>
              <a:ext uri="{FF2B5EF4-FFF2-40B4-BE49-F238E27FC236}">
                <a16:creationId xmlns:a16="http://schemas.microsoft.com/office/drawing/2014/main" id="{EEFCF979-BDCA-3C1D-0FEA-3D73AC165E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089711" y="2033286"/>
            <a:ext cx="4933504" cy="436306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70FA10D-6487-B927-6BB1-2F3BF025D6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0463" y="3204184"/>
            <a:ext cx="612000" cy="22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23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2CD09-A5C9-C980-F4B6-106363535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09A3FF1-1030-DCF8-8715-68166AADD0F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Scéne 5">
            <a:hlinkClick r:id="" action="ppaction://media"/>
            <a:extLst>
              <a:ext uri="{FF2B5EF4-FFF2-40B4-BE49-F238E27FC236}">
                <a16:creationId xmlns:a16="http://schemas.microsoft.com/office/drawing/2014/main" id="{3D6DC858-871D-78D9-81B2-FF5619B1445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536.31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67533" y="1841227"/>
            <a:ext cx="5563169" cy="4148072"/>
          </a:xfrm>
          <a:prstGeom prst="rect">
            <a:avLst/>
          </a:prstGeom>
        </p:spPr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49A77D10-B459-5852-D54E-1926D3157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4" name="Image 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1FDBF99-FCDB-B9BF-7D33-343498A9FE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989299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90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70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E19C4005-4A51-DD46-6175-E7EA3F0C24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Description de la scène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D82192C4-E114-9B07-692A-020A71C5F89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MA" dirty="0"/>
              <a:t>Travail sur livret</a:t>
            </a:r>
          </a:p>
        </p:txBody>
      </p:sp>
      <p:pic>
        <p:nvPicPr>
          <p:cNvPr id="39" name="Espace réservé pour une image  38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EA819B44-15FD-D24A-B35A-5689F1498DA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41" name="Espace réservé pour une image  40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38B40634-5B97-0FD8-D4DA-72F287BC6C2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B8AE1112-EE82-8B56-B589-D5C05675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507B2C7-53CF-9049-FD6D-F24173083D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/>
        </p:nvSpPr>
        <p:spPr>
          <a:xfrm>
            <a:off x="2227716" y="2160000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Présentation du Vocabulaire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8424BAA-A47B-4E20-FFE5-6432611FA8F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 txBox="1">
            <a:spLocks/>
          </p:cNvSpPr>
          <p:nvPr/>
        </p:nvSpPr>
        <p:spPr>
          <a:xfrm>
            <a:off x="2227716" y="251321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Bonjour - Au revoir  - Moi - Toi </a:t>
            </a:r>
          </a:p>
          <a:p>
            <a:r>
              <a:rPr lang="fr-FR" dirty="0"/>
              <a:t>Un avion - Un ananas - Un abricot - Une banane – Une école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BB7C5E0-885A-2A28-23A7-37E3AA13039C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699E14B-28FE-BD56-65CF-9F5D5F35C18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26D6899-8C30-E5B9-FF3A-4B1FB54552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Titre 53">
              <a:extLst>
                <a:ext uri="{FF2B5EF4-FFF2-40B4-BE49-F238E27FC236}">
                  <a16:creationId xmlns:a16="http://schemas.microsoft.com/office/drawing/2014/main" id="{9E05F571-B8B4-22EB-E951-333A25C17E9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85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B371E-C475-2C7A-8B51-373B6F6CD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5DB0E43A-C6B8-6BB3-290D-2EE131156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Soyez attentifs. Majd va décrire la scène une deuxième fois.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7D4A5F-69F5-59C6-4745-650DC4504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75" y="549625"/>
            <a:ext cx="1152244" cy="107298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03A03BD-3634-006A-A81A-8F26EBB0C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88" y="2030931"/>
            <a:ext cx="8017819" cy="425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4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4A4FA-E66D-710D-9B83-0A90DA58A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BA81E37B-CF0D-5F95-7A20-CA2EACB7737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Scéne 5">
            <a:hlinkClick r:id="" action="ppaction://media"/>
            <a:extLst>
              <a:ext uri="{FF2B5EF4-FFF2-40B4-BE49-F238E27FC236}">
                <a16:creationId xmlns:a16="http://schemas.microsoft.com/office/drawing/2014/main" id="{23AB7A89-81CA-6C6A-4D57-B26DBE0ECF0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536.31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67533" y="1841227"/>
            <a:ext cx="5563169" cy="4148072"/>
          </a:xfrm>
          <a:prstGeom prst="rect">
            <a:avLst/>
          </a:prstGeom>
        </p:spPr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90181960-4F4E-AC4C-F11C-BE808DE9C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4" name="Image 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65DCC9C-9FC3-9E3B-0FB2-B01E14B747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989299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70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70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697DFF48-5E06-8151-398A-A4FC15EB2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250" y="775250"/>
            <a:ext cx="723660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à vous maintenant. Qui veut passer au tableau pour décrire l’image comme Majd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3" name="Espace réservé pour une image  12">
            <a:extLst>
              <a:ext uri="{FF2B5EF4-FFF2-40B4-BE49-F238E27FC236}">
                <a16:creationId xmlns:a16="http://schemas.microsoft.com/office/drawing/2014/main" id="{F66513B5-6DD7-B171-71A7-C22EDDBD2496}"/>
              </a:ext>
            </a:extLst>
          </p:cNvPr>
          <p:cNvPicPr>
            <a:picLocks noGrp="1" noChangeAspect="1"/>
          </p:cNvPicPr>
          <p:nvPr>
            <p:ph type="media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115511" y="1958458"/>
            <a:ext cx="5118431" cy="4526613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9DA69C2-8F8E-4105-E5A0-9DBA037C2D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34C8C18-5790-ACA1-9D76-E70E65915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0136" y="3241760"/>
            <a:ext cx="612000" cy="22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EE8B-3733-68BD-2BAF-3A7A73A4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C566B6-A7BC-76A4-19B4-275D440E37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Description de la scène. </a:t>
            </a:r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9CAF5F8F-3161-C0C9-3CA5-143A8840A16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D348837-06FC-20C7-2448-5D26A9809D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dirty="0"/>
              <a:t>Bonjour - Au revoir  - Moi - Toi </a:t>
            </a:r>
          </a:p>
          <a:p>
            <a:r>
              <a:rPr lang="fr-FR" dirty="0"/>
              <a:t>Un avion - Un ananas - Un abricot - Une banane – Une école</a:t>
            </a:r>
          </a:p>
        </p:txBody>
      </p: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3A3BE96B-F106-41BC-29A1-EAA31D27AC3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noFill/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1ADB3A8-250D-B12A-907C-1F4AEC6A1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8219EF3-FAFC-C272-3E29-BCFE229D724E}"/>
              </a:ext>
            </a:extLst>
          </p:cNvPr>
          <p:cNvGrpSpPr/>
          <p:nvPr/>
        </p:nvGrpSpPr>
        <p:grpSpPr>
          <a:xfrm>
            <a:off x="3224463" y="0"/>
            <a:ext cx="2589196" cy="914877"/>
            <a:chOff x="3224463" y="0"/>
            <a:chExt cx="2589196" cy="91487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365A14D-ECF1-00DF-AFC1-F7081B9B2D4A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7EC042A-639C-E451-E946-B8F4523236C6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505EBE78-D46A-6E44-3FB8-10586136E8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9732" y="4958781"/>
            <a:ext cx="6344535" cy="1495634"/>
          </a:xfrm>
          <a:prstGeom prst="rect">
            <a:avLst/>
          </a:prstGeom>
        </p:spPr>
      </p:pic>
      <p:pic>
        <p:nvPicPr>
          <p:cNvPr id="20" name="Espace réservé pour une image  19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6678453A-AD05-E2D8-8A59-9D3EBD73873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34302"/>
            <a:ext cx="540000" cy="540000"/>
          </a:xfr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1173B536-B8DF-23E8-A9DB-4991994579D5}"/>
              </a:ext>
            </a:extLst>
          </p:cNvPr>
          <p:cNvSpPr txBox="1"/>
          <p:nvPr/>
        </p:nvSpPr>
        <p:spPr>
          <a:xfrm>
            <a:off x="2201410" y="5135748"/>
            <a:ext cx="3375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 Activités de vocabulaire  sur livret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1C4740DC-4B2E-9601-955B-47C4EE658483}"/>
              </a:ext>
            </a:extLst>
          </p:cNvPr>
          <p:cNvSpPr txBox="1">
            <a:spLocks/>
          </p:cNvSpPr>
          <p:nvPr/>
        </p:nvSpPr>
        <p:spPr>
          <a:xfrm>
            <a:off x="2201410" y="5499733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Activités sur livret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C9F1EA2-0FF3-BC49-0465-B8FFEA99166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9FBFCA3-7A74-ACA7-A0E8-4BC244E28ECA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EAF07F2-B380-DDE0-17A3-9ACC8384139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BA2D7C9B-1769-5D14-C2CC-A63129C03C1B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200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space réservé pour une image  14" descr="Une image contenant texte, Visage humain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D020D3A-A4AB-AAA4-CBC1-211CB0AEDB2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743" r="-17743"/>
          <a:stretch>
            <a:fillRect/>
          </a:stretch>
        </p:blipFill>
        <p:spPr/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57744B-8346-4FC3-BADA-54A0FBB7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Ouvrez le livret à la page 10.  Vous allez faire cette activité avec votre camarade.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BBEAC5E-1B0F-AD46-EABB-21FC649F4891}"/>
              </a:ext>
            </a:extLst>
          </p:cNvPr>
          <p:cNvSpPr/>
          <p:nvPr/>
        </p:nvSpPr>
        <p:spPr>
          <a:xfrm>
            <a:off x="3108960" y="2069433"/>
            <a:ext cx="2967990" cy="3840479"/>
          </a:xfrm>
          <a:prstGeom prst="roundRect">
            <a:avLst>
              <a:gd name="adj" fmla="val 8559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2585A79-0EAD-372C-E92C-DFD4ADE96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9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3BE7DC5-B746-1556-1173-38419CA116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88" t="5474" r="5597" b="20702"/>
          <a:stretch>
            <a:fillRect/>
          </a:stretch>
        </p:blipFill>
        <p:spPr>
          <a:xfrm>
            <a:off x="2972353" y="2626297"/>
            <a:ext cx="3171248" cy="2621230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7844B121-86CA-B079-C580-1392879E8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tour de rôle : l’un montre une image, l’autre dit le mot. Je passe entre les rangs pour vous aider.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6F38FD7-84DB-0A0F-3AB2-690096D81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52" y="535130"/>
            <a:ext cx="1152244" cy="1072989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E82803C-2C5C-CD87-F0D2-57B4A10A90B9}"/>
              </a:ext>
            </a:extLst>
          </p:cNvPr>
          <p:cNvSpPr/>
          <p:nvPr/>
        </p:nvSpPr>
        <p:spPr>
          <a:xfrm>
            <a:off x="630794" y="3257484"/>
            <a:ext cx="2502567" cy="612000"/>
          </a:xfrm>
          <a:prstGeom prst="roundRect">
            <a:avLst>
              <a:gd name="adj" fmla="val 26103"/>
            </a:avLst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3174EB-BA03-E50D-50E7-1C6DA410E8FB}"/>
              </a:ext>
            </a:extLst>
          </p:cNvPr>
          <p:cNvSpPr txBox="1"/>
          <p:nvPr/>
        </p:nvSpPr>
        <p:spPr>
          <a:xfrm>
            <a:off x="1153361" y="3367452"/>
            <a:ext cx="18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Dosis" pitchFamily="2" charset="0"/>
              </a:rPr>
              <a:t>Je montre l’image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AD92FC9-56BF-E561-7399-C018E2A4468F}"/>
              </a:ext>
            </a:extLst>
          </p:cNvPr>
          <p:cNvSpPr/>
          <p:nvPr/>
        </p:nvSpPr>
        <p:spPr>
          <a:xfrm>
            <a:off x="739474" y="3334301"/>
            <a:ext cx="413887" cy="43911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EDA85F8-CB03-62B7-60D1-A1926994DDD6}"/>
              </a:ext>
            </a:extLst>
          </p:cNvPr>
          <p:cNvSpPr txBox="1"/>
          <p:nvPr/>
        </p:nvSpPr>
        <p:spPr>
          <a:xfrm>
            <a:off x="821284" y="3343926"/>
            <a:ext cx="258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424D7B"/>
                </a:solidFill>
                <a:latin typeface="Dosis" pitchFamily="2" charset="0"/>
              </a:rPr>
              <a:t>1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35007C7E-686D-E668-3A31-8D4E0A327578}"/>
              </a:ext>
            </a:extLst>
          </p:cNvPr>
          <p:cNvSpPr/>
          <p:nvPr/>
        </p:nvSpPr>
        <p:spPr>
          <a:xfrm>
            <a:off x="6118109" y="3447987"/>
            <a:ext cx="2033381" cy="612000"/>
          </a:xfrm>
          <a:prstGeom prst="roundRect">
            <a:avLst>
              <a:gd name="adj" fmla="val 26103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CB0279B-9F1E-7541-E0A9-3BF1F28BC69E}"/>
              </a:ext>
            </a:extLst>
          </p:cNvPr>
          <p:cNvSpPr txBox="1"/>
          <p:nvPr/>
        </p:nvSpPr>
        <p:spPr>
          <a:xfrm>
            <a:off x="6640676" y="3557955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Dosis" pitchFamily="2" charset="0"/>
              </a:rPr>
              <a:t>Je dis le mot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4BDAF4D-408B-AEB6-E799-994D3C6EF47E}"/>
              </a:ext>
            </a:extLst>
          </p:cNvPr>
          <p:cNvSpPr/>
          <p:nvPr/>
        </p:nvSpPr>
        <p:spPr>
          <a:xfrm>
            <a:off x="6226789" y="3524804"/>
            <a:ext cx="413887" cy="439115"/>
          </a:xfrm>
          <a:prstGeom prst="ellipse">
            <a:avLst/>
          </a:prstGeom>
          <a:solidFill>
            <a:srgbClr val="DAC4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DABAF0-9EFC-2406-4537-E24998FBAA5E}"/>
              </a:ext>
            </a:extLst>
          </p:cNvPr>
          <p:cNvSpPr txBox="1"/>
          <p:nvPr/>
        </p:nvSpPr>
        <p:spPr>
          <a:xfrm>
            <a:off x="6273908" y="353515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424D7B"/>
                </a:solidFill>
                <a:latin typeface="Dosis" pitchFamily="2" charset="0"/>
              </a:rPr>
              <a:t>2</a:t>
            </a:r>
          </a:p>
        </p:txBody>
      </p:sp>
      <p:sp>
        <p:nvSpPr>
          <p:cNvPr id="4" name="AutoShape 4" descr="Image générée">
            <a:extLst>
              <a:ext uri="{FF2B5EF4-FFF2-40B4-BE49-F238E27FC236}">
                <a16:creationId xmlns:a16="http://schemas.microsoft.com/office/drawing/2014/main" id="{E38DB5F8-4C93-3DB8-51F4-4AFF31C6CA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6422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472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67D0624-BFBC-12EC-0D36-530D60149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demain.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Nada-Wave">
            <a:hlinkClick r:id="" action="ppaction://media"/>
            <a:extLst>
              <a:ext uri="{FF2B5EF4-FFF2-40B4-BE49-F238E27FC236}">
                <a16:creationId xmlns:a16="http://schemas.microsoft.com/office/drawing/2014/main" id="{2848A6E2-01EF-BC7D-FB61-79C9611D6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85784" y="2002055"/>
            <a:ext cx="2345659" cy="3746052"/>
          </a:xfrm>
          <a:prstGeom prst="rect">
            <a:avLst/>
          </a:prstGeom>
        </p:spPr>
      </p:pic>
      <p:pic>
        <p:nvPicPr>
          <p:cNvPr id="8" name="majd_wave">
            <a:hlinkClick r:id="" action="ppaction://media"/>
            <a:extLst>
              <a:ext uri="{FF2B5EF4-FFF2-40B4-BE49-F238E27FC236}">
                <a16:creationId xmlns:a16="http://schemas.microsoft.com/office/drawing/2014/main" id="{B9F8C9D1-5D45-1D73-64F1-35EF3B2A2E9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2935"/>
          <a:stretch>
            <a:fillRect/>
          </a:stretch>
        </p:blipFill>
        <p:spPr>
          <a:xfrm>
            <a:off x="2469660" y="2079057"/>
            <a:ext cx="2063840" cy="356134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D9C6949-D85F-493D-53A1-EC79023479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952" y="535130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8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 !  La leçon de français commence maintenant avec nos amis Majd et Nada. Soyez attentifs !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0" name="Nada-Wave">
            <a:hlinkClick r:id="" action="ppaction://media"/>
            <a:extLst>
              <a:ext uri="{FF2B5EF4-FFF2-40B4-BE49-F238E27FC236}">
                <a16:creationId xmlns:a16="http://schemas.microsoft.com/office/drawing/2014/main" id="{D241DEE4-1339-7241-C2D4-F21E7C487811}"/>
              </a:ext>
            </a:extLst>
          </p:cNvPr>
          <p:cNvPicPr>
            <a:picLocks noGrp="1" noChangeAspect="1"/>
          </p:cNvPicPr>
          <p:nvPr>
            <p:ph type="media"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09407" y="2021302"/>
            <a:ext cx="2108665" cy="3367569"/>
          </a:xfr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6D5CF659-C92F-4FE5-690C-B875E222DE2C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2820"/>
          <a:stretch>
            <a:fillRect/>
          </a:stretch>
        </p:blipFill>
        <p:spPr>
          <a:xfrm>
            <a:off x="2367098" y="2021304"/>
            <a:ext cx="1894256" cy="3272591"/>
          </a:xfr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D95432-77F0-96EC-78B6-6B679D5270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EC6C9C8-4AFF-1896-3C9F-61329867CA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49335" y="5453200"/>
            <a:ext cx="4426080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ABE73-33EF-ADE9-E5E0-62AE2BD2A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space réservé pour une image  1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10B0B7A2-ECF5-DFC7-1265-63EEC5C57AA8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79" b="-4879"/>
          <a:stretch>
            <a:fillRect/>
          </a:stretch>
        </p:blipFill>
        <p:spPr>
          <a:xfrm>
            <a:off x="4016173" y="1550982"/>
            <a:ext cx="1350000" cy="1620000"/>
          </a:xfrm>
        </p:spPr>
      </p:pic>
      <p:pic>
        <p:nvPicPr>
          <p:cNvPr id="17" name="Espace réservé pour une image  16" descr="Une image contenant banane, fruit, Banane Saba, Banane plantain&#10;&#10;Le contenu généré par l’IA peut être incorrect.">
            <a:extLst>
              <a:ext uri="{FF2B5EF4-FFF2-40B4-BE49-F238E27FC236}">
                <a16:creationId xmlns:a16="http://schemas.microsoft.com/office/drawing/2014/main" id="{966CB5D1-9B39-D9E1-2254-C3CB541DF9D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09" b="-4909"/>
          <a:stretch>
            <a:fillRect/>
          </a:stretch>
        </p:blipFill>
        <p:spPr>
          <a:xfrm>
            <a:off x="4016173" y="3056565"/>
            <a:ext cx="1350000" cy="1620000"/>
          </a:xfrm>
        </p:spPr>
      </p:pic>
      <p:pic>
        <p:nvPicPr>
          <p:cNvPr id="29" name="Espace réservé pour une image  28" descr="Une image contenant fruit, orange, Aliments naturels, abricot&#10;&#10;Le contenu généré par l’IA peut être incorrect.">
            <a:extLst>
              <a:ext uri="{FF2B5EF4-FFF2-40B4-BE49-F238E27FC236}">
                <a16:creationId xmlns:a16="http://schemas.microsoft.com/office/drawing/2014/main" id="{1268E287-21F0-DDAD-B3E4-BDA826B24BA4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38" b="-4938"/>
          <a:stretch>
            <a:fillRect/>
          </a:stretch>
        </p:blipFill>
        <p:spPr>
          <a:xfrm>
            <a:off x="4016173" y="4604565"/>
            <a:ext cx="1350000" cy="1620000"/>
          </a:xfrm>
        </p:spPr>
      </p:pic>
      <p:pic>
        <p:nvPicPr>
          <p:cNvPr id="31" name="Espace réservé pour une image  30" descr="Une image contenant dessin humoristique, sourire, clipart, Animation&#10;&#10;Le contenu généré par l’IA peut être incorrect.">
            <a:extLst>
              <a:ext uri="{FF2B5EF4-FFF2-40B4-BE49-F238E27FC236}">
                <a16:creationId xmlns:a16="http://schemas.microsoft.com/office/drawing/2014/main" id="{6A482FB1-64DB-C546-67FD-6F5F094BF382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47" b="-4847"/>
          <a:stretch>
            <a:fillRect/>
          </a:stretch>
        </p:blipFill>
        <p:spPr>
          <a:xfrm>
            <a:off x="5512359" y="1550982"/>
            <a:ext cx="1350000" cy="1620000"/>
          </a:xfrm>
        </p:spPr>
      </p:pic>
      <p:pic>
        <p:nvPicPr>
          <p:cNvPr id="33" name="Espace réservé pour une image  32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F05779A-8730-6409-E6F5-E04E880D1BA6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47" b="-4847"/>
          <a:stretch>
            <a:fillRect/>
          </a:stretch>
        </p:blipFill>
        <p:spPr>
          <a:xfrm>
            <a:off x="5512359" y="3056565"/>
            <a:ext cx="1350000" cy="1620000"/>
          </a:xfrm>
        </p:spPr>
      </p:pic>
      <p:pic>
        <p:nvPicPr>
          <p:cNvPr id="35" name="Espace réservé pour une image  34" descr="Une image contenant ananas, fruit, Aliments naturels, Ananas&#10;&#10;Le contenu généré par l’IA peut être incorrect.">
            <a:extLst>
              <a:ext uri="{FF2B5EF4-FFF2-40B4-BE49-F238E27FC236}">
                <a16:creationId xmlns:a16="http://schemas.microsoft.com/office/drawing/2014/main" id="{D960AB3B-502D-1A7D-012E-54390B4E66E5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47" b="-4847"/>
          <a:stretch>
            <a:fillRect/>
          </a:stretch>
        </p:blipFill>
        <p:spPr>
          <a:xfrm>
            <a:off x="5512359" y="4604565"/>
            <a:ext cx="1350000" cy="1620000"/>
          </a:xfrm>
        </p:spPr>
      </p:pic>
      <p:pic>
        <p:nvPicPr>
          <p:cNvPr id="39" name="Espace réservé pour une image  38" descr="Une image contenant avion, Transport aérien, transport, avion de ligne&#10;&#10;Le contenu généré par l’IA peut être incorrect.">
            <a:extLst>
              <a:ext uri="{FF2B5EF4-FFF2-40B4-BE49-F238E27FC236}">
                <a16:creationId xmlns:a16="http://schemas.microsoft.com/office/drawing/2014/main" id="{930C025A-3E2E-289F-EECB-125C3C35167E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79" b="-4879"/>
          <a:stretch>
            <a:fillRect/>
          </a:stretch>
        </p:blipFill>
        <p:spPr>
          <a:xfrm>
            <a:off x="7008545" y="3056565"/>
            <a:ext cx="1350000" cy="1620000"/>
          </a:xfrm>
        </p:spPr>
      </p:pic>
      <p:pic>
        <p:nvPicPr>
          <p:cNvPr id="41" name="Espace réservé pour une image  40" descr="Une image contenant dessin humoristique, habits, clipart, sourire&#10;&#10;Le contenu généré par l’IA peut être incorrect.">
            <a:extLst>
              <a:ext uri="{FF2B5EF4-FFF2-40B4-BE49-F238E27FC236}">
                <a16:creationId xmlns:a16="http://schemas.microsoft.com/office/drawing/2014/main" id="{FA6A5E21-8714-86DB-94C0-FDB6AADF7D87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79" b="-4879"/>
          <a:stretch>
            <a:fillRect/>
          </a:stretch>
        </p:blipFill>
        <p:spPr>
          <a:xfrm>
            <a:off x="7008545" y="4604565"/>
            <a:ext cx="1350000" cy="1620000"/>
          </a:xfrm>
        </p:spPr>
      </p:pic>
      <p:pic>
        <p:nvPicPr>
          <p:cNvPr id="9" name="Espace réservé pour une image  8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F7AD553D-DFCC-7C71-385D-0C26F751ECA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On vat aprendre de.....">
            <a:hlinkClick r:id="" action="ppaction://media"/>
            <a:extLst>
              <a:ext uri="{FF2B5EF4-FFF2-40B4-BE49-F238E27FC236}">
                <a16:creationId xmlns:a16="http://schemas.microsoft.com/office/drawing/2014/main" id="{0CB55196-3DF4-7E87-FB07-72A65F1DDA44}"/>
              </a:ext>
            </a:extLst>
          </p:cNvPr>
          <p:cNvPicPr>
            <a:picLocks noGrp="1" noChangeAspect="1"/>
          </p:cNvPicPr>
          <p:nvPr>
            <p:ph type="media" sz="quarter" idx="29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 t="1610" b="1509"/>
          <a:stretch>
            <a:fillRect/>
          </a:stretch>
        </p:blipFill>
        <p:spPr>
          <a:xfrm>
            <a:off x="1421901" y="2228574"/>
            <a:ext cx="1955389" cy="3367569"/>
          </a:xfrm>
        </p:spPr>
      </p:pic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CC1B47B5-A494-9879-ED87-26957565BA8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Espace réservé pour une image  5" descr="Une image contenant dessin humoristique, Animatio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D68465C-6178-4A3A-3427-005133265F5B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09" b="-4909"/>
          <a:stretch>
            <a:fillRect/>
          </a:stretch>
        </p:blipFill>
        <p:spPr>
          <a:xfrm>
            <a:off x="7008545" y="1550982"/>
            <a:ext cx="1350000" cy="1620000"/>
          </a:xfr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266FBD2A-070C-F28F-AD6A-06BBF4F20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</p:spTree>
    <p:extLst>
      <p:ext uri="{BB962C8B-B14F-4D97-AF65-F5344CB8AC3E}">
        <p14:creationId xmlns:p14="http://schemas.microsoft.com/office/powerpoint/2010/main" val="35114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7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5FDA-E8F9-9DA2-A5D9-7093B4F5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onjour_1">
            <a:hlinkClick r:id="" action="ppaction://media"/>
            <a:extLst>
              <a:ext uri="{FF2B5EF4-FFF2-40B4-BE49-F238E27FC236}">
                <a16:creationId xmlns:a16="http://schemas.microsoft.com/office/drawing/2014/main" id="{75E6327A-95DB-24A3-24F6-D106987760D9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16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1867B838-C801-582E-901E-F5D4FDA38EF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0D49BA3-4EC0-8500-3C88-AA0996959C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824082"/>
            <a:ext cx="812539" cy="812539"/>
          </a:xfrm>
          <a:prstGeom prst="rect">
            <a:avLst/>
          </a:prstGeo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AE2388E3-8BE8-BA1A-B6B8-354BECAF9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</p:spTree>
    <p:extLst>
      <p:ext uri="{BB962C8B-B14F-4D97-AF65-F5344CB8AC3E}">
        <p14:creationId xmlns:p14="http://schemas.microsoft.com/office/powerpoint/2010/main" val="159592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39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5FDA-E8F9-9DA2-A5D9-7093B4F5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A612154A-3389-0C81-5AB2-B69FF1CB2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12" name="Espace réservé pour une image  11" descr="Une image contenant clipart, dessin humoristique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02FFEC6B-85D3-86A6-09AB-E261039F59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45" r="-4645"/>
          <a:stretch>
            <a:fillRect/>
          </a:stretch>
        </p:blipFill>
        <p:spPr/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F2C11259-029E-9FA6-18CE-EE5D6A0FEF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Bonjour </a:t>
            </a:r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698C40-EF24-0DB3-2EDD-597518F1B9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6796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New Voc_01-Exploi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12198</TotalTime>
  <Words>698</Words>
  <PresentationFormat>Affichage à l'écran (4:3)</PresentationFormat>
  <Paragraphs>130</Paragraphs>
  <Slides>56</Slides>
  <Notes>2</Notes>
  <HiddenSlides>0</HiddenSlides>
  <MMClips>22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56</vt:i4>
      </vt:variant>
    </vt:vector>
  </HeadingPairs>
  <TitlesOfParts>
    <vt:vector size="70" baseType="lpstr">
      <vt:lpstr>Wingdings</vt:lpstr>
      <vt:lpstr>Dosis SemiBold</vt:lpstr>
      <vt:lpstr>Dosis Medium</vt:lpstr>
      <vt:lpstr>Arial</vt:lpstr>
      <vt:lpstr>Dosis ExtraBold</vt:lpstr>
      <vt:lpstr>Calibri</vt:lpstr>
      <vt:lpstr>Aptos</vt:lpstr>
      <vt:lpstr>Dosis</vt:lpstr>
      <vt:lpstr>Mistral</vt:lpstr>
      <vt:lpstr>2_Conception personnalisée</vt:lpstr>
      <vt:lpstr>00_Env-Enseignant</vt:lpstr>
      <vt:lpstr>02_New Voc_01-Présentation</vt:lpstr>
      <vt:lpstr>3_New Voc_01-Exploitation</vt:lpstr>
      <vt:lpstr>4_New Voc_01-Livret</vt:lpstr>
      <vt:lpstr>Présentation PowerPoint</vt:lpstr>
      <vt:lpstr>Pictogrammes</vt:lpstr>
      <vt:lpstr>Contenu de la semaine </vt:lpstr>
      <vt:lpstr>Organisation de la semaine</vt:lpstr>
      <vt:lpstr>Plan de la séance</vt:lpstr>
      <vt:lpstr>Bonjour les enfants !  La leçon de français commence maintenant avec nos amis Majd et Nada. Soyez attentifs ! </vt:lpstr>
      <vt:lpstr>Lecture de la vidéo.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Répétons ensemble :   Bonjour – Au revoir – Moi  - Toi. </vt:lpstr>
      <vt:lpstr>Maintenant, on va apprendre d’autres mots avec Majd.</vt:lpstr>
      <vt:lpstr>Lecture de la vidéo.</vt:lpstr>
      <vt:lpstr>Qui veut répéter ?</vt:lpstr>
      <vt:lpstr>Que mange le garçon ? </vt:lpstr>
      <vt:lpstr>Le garçon mange une banane. </vt:lpstr>
      <vt:lpstr>Lecture de la vidéo.</vt:lpstr>
      <vt:lpstr>Qui veut répéter ?</vt:lpstr>
      <vt:lpstr>Lecture de la vidéo.</vt:lpstr>
      <vt:lpstr>Qui veut répéter ?</vt:lpstr>
      <vt:lpstr>Retenez ! La banane l’abricot et l’ananas sont des fruits. </vt:lpstr>
      <vt:lpstr>Lecture de la vidéo.</vt:lpstr>
      <vt:lpstr>Qui veut répéter ?</vt:lpstr>
      <vt:lpstr>Lecture de la vidéo.</vt:lpstr>
      <vt:lpstr>Qui veut répéter ?</vt:lpstr>
      <vt:lpstr>Où va le garçon ?</vt:lpstr>
      <vt:lpstr>Le garçon va à l’école. </vt:lpstr>
      <vt:lpstr>Lecture de la vidéo.</vt:lpstr>
      <vt:lpstr>Répétons ensemble :   Un avion – Un abricot – Un ananas – Une banane – Une école. </vt:lpstr>
      <vt:lpstr>Prenez vos ardoises.</vt:lpstr>
      <vt:lpstr>Ecrivez le numéro du mot « Ananas ».</vt:lpstr>
      <vt:lpstr>Ecrivez le numéro du mot « Ecole ».</vt:lpstr>
      <vt:lpstr>Ecrivez le numéro du mot « Avion ». </vt:lpstr>
      <vt:lpstr>Rangez vos ardoises. </vt:lpstr>
      <vt:lpstr>Qui veut nommer l’image ? Levez la main.  </vt:lpstr>
      <vt:lpstr>Qui veut nommer l’image ? Levez la main.  </vt:lpstr>
      <vt:lpstr>Présentation PowerPoint</vt:lpstr>
      <vt:lpstr>Présentation PowerPoint</vt:lpstr>
      <vt:lpstr>Plan de la séance</vt:lpstr>
      <vt:lpstr>Observez cette scène pendant 30 secondes. Il y a des images déjà vues aujourd’hui. </vt:lpstr>
      <vt:lpstr>Majd va nous montrer comment décrire l’image. Soyez attentifs !</vt:lpstr>
      <vt:lpstr>Lecture de la vidéo.</vt:lpstr>
      <vt:lpstr>Lecture de la vidéo.</vt:lpstr>
      <vt:lpstr>Soyez attentifs. Majd va décrire la scène une deuxième fois. </vt:lpstr>
      <vt:lpstr>Lecture de la vidéo.</vt:lpstr>
      <vt:lpstr>C’est à vous maintenant. Qui veut passer au tableau pour décrire l’image comme Majd ? </vt:lpstr>
      <vt:lpstr>Plan de la séance</vt:lpstr>
      <vt:lpstr>Ouvrez le livret à la page 10.  Vous allez faire cette activité avec votre camarade. </vt:lpstr>
      <vt:lpstr>A tour de rôle : l’un montre une image, l’autre dit le mot. Je passe entre les rangs pour vous aider.</vt:lpstr>
      <vt:lpstr>La séance d’aujourd’hui est terminée. À demain.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2025-10-26T11:30:00Z</dcterms:modified>
</cp:coreProperties>
</file>