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5"/>
  </p:notesMasterIdLst>
  <p:handoutMasterIdLst>
    <p:handoutMasterId r:id="rId76"/>
  </p:handoutMasterIdLst>
  <p:sldIdLst>
    <p:sldId id="779" r:id="rId6"/>
    <p:sldId id="972" r:id="rId7"/>
    <p:sldId id="931" r:id="rId8"/>
    <p:sldId id="780" r:id="rId9"/>
    <p:sldId id="833" r:id="rId10"/>
    <p:sldId id="973" r:id="rId11"/>
    <p:sldId id="784" r:id="rId12"/>
    <p:sldId id="746" r:id="rId13"/>
    <p:sldId id="948" r:id="rId14"/>
    <p:sldId id="958" r:id="rId15"/>
    <p:sldId id="947" r:id="rId16"/>
    <p:sldId id="932" r:id="rId17"/>
    <p:sldId id="769" r:id="rId18"/>
    <p:sldId id="949" r:id="rId19"/>
    <p:sldId id="974" r:id="rId20"/>
    <p:sldId id="897" r:id="rId21"/>
    <p:sldId id="950" r:id="rId22"/>
    <p:sldId id="898" r:id="rId23"/>
    <p:sldId id="934" r:id="rId24"/>
    <p:sldId id="951" r:id="rId25"/>
    <p:sldId id="935" r:id="rId26"/>
    <p:sldId id="907" r:id="rId27"/>
    <p:sldId id="936" r:id="rId28"/>
    <p:sldId id="937" r:id="rId29"/>
    <p:sldId id="938" r:id="rId30"/>
    <p:sldId id="774" r:id="rId31"/>
    <p:sldId id="975" r:id="rId32"/>
    <p:sldId id="905" r:id="rId33"/>
    <p:sldId id="986" r:id="rId34"/>
    <p:sldId id="944" r:id="rId35"/>
    <p:sldId id="987" r:id="rId36"/>
    <p:sldId id="976" r:id="rId37"/>
    <p:sldId id="977" r:id="rId38"/>
    <p:sldId id="978" r:id="rId39"/>
    <p:sldId id="940" r:id="rId40"/>
    <p:sldId id="979" r:id="rId41"/>
    <p:sldId id="980" r:id="rId42"/>
    <p:sldId id="981" r:id="rId43"/>
    <p:sldId id="982" r:id="rId44"/>
    <p:sldId id="983" r:id="rId45"/>
    <p:sldId id="984" r:id="rId46"/>
    <p:sldId id="985" r:id="rId47"/>
    <p:sldId id="786" r:id="rId48"/>
    <p:sldId id="751" r:id="rId49"/>
    <p:sldId id="828" r:id="rId50"/>
    <p:sldId id="890" r:id="rId51"/>
    <p:sldId id="787" r:id="rId52"/>
    <p:sldId id="740" r:id="rId53"/>
    <p:sldId id="829" r:id="rId54"/>
    <p:sldId id="895" r:id="rId55"/>
    <p:sldId id="896" r:id="rId56"/>
    <p:sldId id="900" r:id="rId57"/>
    <p:sldId id="909" r:id="rId58"/>
    <p:sldId id="834" r:id="rId59"/>
    <p:sldId id="899" r:id="rId60"/>
    <p:sldId id="903" r:id="rId61"/>
    <p:sldId id="904" r:id="rId62"/>
    <p:sldId id="910" r:id="rId63"/>
    <p:sldId id="848" r:id="rId64"/>
    <p:sldId id="916" r:id="rId65"/>
    <p:sldId id="924" r:id="rId66"/>
    <p:sldId id="849" r:id="rId67"/>
    <p:sldId id="788" r:id="rId68"/>
    <p:sldId id="956" r:id="rId69"/>
    <p:sldId id="850" r:id="rId70"/>
    <p:sldId id="789" r:id="rId71"/>
    <p:sldId id="794" r:id="rId72"/>
    <p:sldId id="793" r:id="rId73"/>
    <p:sldId id="930" r:id="rId7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7"/>
    </p:embeddedFont>
    <p:embeddedFont>
      <p:font typeface="Dosis" pitchFamily="2" charset="0"/>
      <p:regular r:id="rId78"/>
      <p:bold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647F"/>
    <a:srgbClr val="BFBFBF"/>
    <a:srgbClr val="FCC302"/>
    <a:srgbClr val="FC8D00"/>
    <a:srgbClr val="FFDE6F"/>
    <a:srgbClr val="A6A6A6"/>
    <a:srgbClr val="3A8F98"/>
    <a:srgbClr val="16AB98"/>
    <a:srgbClr val="FCE5E3"/>
    <a:srgbClr val="F1A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218C3A-D9FB-402B-BA0C-69B9C3139EF3}" v="85" dt="2025-10-31T15:58:06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02" autoAdjust="0"/>
    <p:restoredTop sz="95940" autoAdjust="0"/>
  </p:normalViewPr>
  <p:slideViewPr>
    <p:cSldViewPr snapToGrid="0">
      <p:cViewPr varScale="1">
        <p:scale>
          <a:sx n="62" d="100"/>
          <a:sy n="62" d="100"/>
        </p:scale>
        <p:origin x="784" y="268"/>
      </p:cViewPr>
      <p:guideLst>
        <p:guide orient="horz" pos="2160"/>
        <p:guide pos="35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2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FD2EE-02BB-2CE2-51C2-A490D8DEB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083A91-2E44-6120-379E-FF5790863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DE13BA-F453-06EE-336E-F3C01EA939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45B754-8B30-5DD5-FDB7-62E11CC56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606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283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53008F-8E0F-EBCA-9AC7-B41578E103CD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65E8AB9-2CFE-6C46-C86D-47565BB7DA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09AE4A3-7943-8E51-CEF7-087DA7FFA6A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2</a:t>
              </a:r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1DF364-7337-77F4-F55B-B6B1421C8B55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A1EF291-6CBF-62E0-1236-99652288F1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C47780-686C-79D3-E016-28D0B9F0A25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3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3E4408B-0E4A-F5FB-9887-DE9B0D67963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875B120-05CA-1567-57C4-73118E5403B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C02679D-A751-BDD7-3856-AABDE0459C9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4</a:t>
              </a:r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6701A5-1B7F-CB81-CC28-A5965B959D85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641C319-695D-5997-FF12-4B3B219163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EA4ECE4-2D2B-2422-17DE-7D05780CF0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5</a:t>
              </a:r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5AB4150-7BCE-0C12-122D-5441D44BE58F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971E43B-F47A-52F4-3861-B4619C10AF8A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84624-9691-B2E6-4026-D3DBA76AF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C48D97-B717-BB1B-9756-B5DDDF3B9833}"/>
              </a:ext>
            </a:extLst>
          </p:cNvPr>
          <p:cNvSpPr txBox="1"/>
          <p:nvPr/>
        </p:nvSpPr>
        <p:spPr>
          <a:xfrm>
            <a:off x="932535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الصفحة 17.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AFB0C49-F685-41CE-64FC-92066F02FF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655" y="2452617"/>
            <a:ext cx="7998628" cy="2720018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B8841C-6A1C-4D12-282E-EACE54F8F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122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6914-7543-8830-DA74-FF08BB70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75DC411-222C-B05B-9005-85A0F85CE0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A54F0-A34F-6579-6DDD-A4E0DE16CEC6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98B9FF0-D547-B16C-024A-128BA95444EA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036783B-A2DE-D219-1E1B-D61FF0651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75739" y="3629681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07B0345-DEAD-2462-A9DC-EDF1032B35CE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471FC425-8311-5399-8AD4-578647D155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5E142473-FCFD-8E78-E11C-D235AF2E4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9EC1677-0439-D9DF-9879-5874B6B3D170}"/>
                </a:ext>
              </a:extLst>
            </p:cNvPr>
            <p:cNvSpPr txBox="1"/>
            <p:nvPr/>
          </p:nvSpPr>
          <p:spPr>
            <a:xfrm>
              <a:off x="2505452" y="3708608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العددين 2 و3</a:t>
              </a:r>
              <a:endPara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F5BAF5E-BC24-D84F-AC75-9483740346B3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54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30609" y="9196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سنكمل تفكيك العددين 2 و3.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C35F97B-1209-D5A7-3B4D-C3E0CB0AA7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4635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2 هو 1 وماذا؟ اكتبوا العدد الناقص على الألواح.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F586C5-FD2A-72E5-0BC1-2E37C4612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237561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06ED6C0-D3F4-5DDB-BB21-6C7CAA8FC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D462DF54-293A-CFEE-D00B-4919BCD6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6DA568AB-E34A-3EBB-A4DC-265C93A51AD1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8578405A-E4BC-6395-F09D-2B1B9E440A3A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169EF4A8-FAB8-80D1-F7E4-F3EFF9F98086}"/>
              </a:ext>
            </a:extLst>
          </p:cNvPr>
          <p:cNvSpPr txBox="1"/>
          <p:nvPr/>
        </p:nvSpPr>
        <p:spPr>
          <a:xfrm>
            <a:off x="5307783" y="37627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EF952-D4A3-754C-9D25-18507ABA35BB}"/>
              </a:ext>
            </a:extLst>
          </p:cNvPr>
          <p:cNvSpPr txBox="1"/>
          <p:nvPr/>
        </p:nvSpPr>
        <p:spPr>
          <a:xfrm>
            <a:off x="2857261" y="932388"/>
            <a:ext cx="459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العدد 2 هو 1 و1.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من يردد؟</a:t>
            </a: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1661B2-757B-37C5-1D68-FA34168DA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338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816400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3 هو 1 و 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980824-4ED9-A39D-CC02-E0B1EF1A621A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908FC4-FEEF-D69B-F797-DFA875DC8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749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30609" y="9196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3228B5-FE01-8377-F469-DBF961B0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806776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العدد 3 هو 1 و2.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يردد؟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196423-D951-1C5D-C81F-7885294D9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F3221208-ADC1-5840-5575-62DC382D2DD8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127F081C-F46A-5204-211A-CC1DC03E62EF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29041E-9830-3720-A1A7-A5A4AE28EB85}"/>
              </a:ext>
            </a:extLst>
          </p:cNvPr>
          <p:cNvSpPr txBox="1"/>
          <p:nvPr/>
        </p:nvSpPr>
        <p:spPr>
          <a:xfrm>
            <a:off x="5320483" y="37627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5D4621-87FA-F30C-638E-4408848D9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671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6A13-F0D5-DC69-47A7-F094C205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A61F81B-CD16-C0F8-4EB8-702293E576AD}"/>
              </a:ext>
            </a:extLst>
          </p:cNvPr>
          <p:cNvSpPr txBox="1"/>
          <p:nvPr/>
        </p:nvSpPr>
        <p:spPr>
          <a:xfrm>
            <a:off x="854902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3 هو 2 وماذا؟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442537-915C-02A0-9BC0-216F367B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EC2DD5-A3CA-C6A2-AA7B-01A9BA3B93E5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7788A3-413E-8F10-437F-510083A1FAAF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FA8F4D-BC84-A53B-96BF-CB9E8CE51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83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 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571624" y="5328097"/>
            <a:ext cx="1883637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855453" y="3013273"/>
            <a:ext cx="171383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98AD-AFDE-A5C3-A2D8-BE7900B5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2B63B03-352C-940D-BB30-37288D20090A}"/>
              </a:ext>
            </a:extLst>
          </p:cNvPr>
          <p:cNvSpPr txBox="1"/>
          <p:nvPr/>
        </p:nvSpPr>
        <p:spPr>
          <a:xfrm>
            <a:off x="125948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541857-8B9F-69D9-5DFD-BB11B9E97E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9117F0-3AA5-B2C7-C759-202269AD4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07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F514-2867-7580-73AE-E7EF2079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6539D68-84FD-DE9E-EA99-44FFAD07F359}"/>
              </a:ext>
            </a:extLst>
          </p:cNvPr>
          <p:cNvSpPr txBox="1"/>
          <p:nvPr/>
        </p:nvSpPr>
        <p:spPr>
          <a:xfrm>
            <a:off x="777899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العدد 3 هو 2 و1.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يردد؟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2E5456-C468-6096-4AB2-852D0518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1AEF78F-B23B-11E5-1126-E27DE283B418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61425E-0295-0FCD-B1E3-3646100BC27D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B58086-AFD7-A096-2580-3FBBCDEA286B}"/>
              </a:ext>
            </a:extLst>
          </p:cNvPr>
          <p:cNvSpPr txBox="1"/>
          <p:nvPr/>
        </p:nvSpPr>
        <p:spPr>
          <a:xfrm>
            <a:off x="5300820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6B8149-DF79-82C6-3DB6-341FE9F96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65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16F1663-A022-8709-CEDC-98BFF7B4100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744D7F8-E531-D799-6718-CAF5D0394FD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F718E9B-4AD1-F87D-0D39-5F134590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28153" y="4138063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4297FA6-6CFE-3F6F-E3FC-198958AC0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AD5F09E-15FC-E943-ADAE-C30DF4E3092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6661D10-59FC-8B3D-4134-C3C9F9311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DE578-F270-9D7C-F2AE-8F7D16D5C45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العددين 2 و3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5061EAE-5190-5D4F-FBF4-06C074753C53}"/>
                </a:ext>
              </a:extLst>
            </p:cNvPr>
            <p:cNvSpPr txBox="1"/>
            <p:nvPr/>
          </p:nvSpPr>
          <p:spPr>
            <a:xfrm>
              <a:off x="2332467" y="4212871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4236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!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مثلوا بالأصابع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عدد الأقلام.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A40447-827A-6603-D3EA-0DB913BEB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3">
            <a:extLst>
              <a:ext uri="{FF2B5EF4-FFF2-40B4-BE49-F238E27FC236}">
                <a16:creationId xmlns:a16="http://schemas.microsoft.com/office/drawing/2014/main" id="{88B6F4EC-447F-6DBE-2ED4-6818F4110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00" y="2005799"/>
            <a:ext cx="2849895" cy="20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60AB1-DC11-6B70-58DE-F7206FC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881DC-B4FA-20E6-EDB5-B8A9134F3F5C}"/>
              </a:ext>
            </a:extLst>
          </p:cNvPr>
          <p:cNvSpPr txBox="1"/>
          <p:nvPr/>
        </p:nvSpPr>
        <p:spPr>
          <a:xfrm>
            <a:off x="74984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هيا، لِنَعُدَّ جماعة (1 - 2 - 3 - 4 - 5 - 6).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ارفعوا 6 أصابع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5C7E61-D253-E182-87AD-76FE65EEE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3">
            <a:extLst>
              <a:ext uri="{FF2B5EF4-FFF2-40B4-BE49-F238E27FC236}">
                <a16:creationId xmlns:a16="http://schemas.microsoft.com/office/drawing/2014/main" id="{0B313BBD-4D32-3A16-D756-7CCAC873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00" y="2005799"/>
            <a:ext cx="2849895" cy="20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4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882F7-F0E1-951B-A9C5-DFB85CF46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7FBE35B-076C-654D-0926-44EE1C3C6D35}"/>
              </a:ext>
            </a:extLst>
          </p:cNvPr>
          <p:cNvSpPr txBox="1"/>
          <p:nvPr/>
        </p:nvSpPr>
        <p:spPr>
          <a:xfrm>
            <a:off x="132735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أحسنتم؛ 6 أقلام، أمثل  العدد 6 بالأصابع هكذا.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043C6E-F6C1-72DE-DDBF-BB265B829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83019697-57E6-2213-F0CF-3BA22646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00" y="2005799"/>
            <a:ext cx="2849895" cy="2049583"/>
          </a:xfrm>
          <a:prstGeom prst="rect">
            <a:avLst/>
          </a:prstGeom>
        </p:spPr>
      </p:pic>
      <p:grpSp>
        <p:nvGrpSpPr>
          <p:cNvPr id="11" name="Groupe 2">
            <a:extLst>
              <a:ext uri="{FF2B5EF4-FFF2-40B4-BE49-F238E27FC236}">
                <a16:creationId xmlns:a16="http://schemas.microsoft.com/office/drawing/2014/main" id="{3E81DD64-90EE-4AD5-6F8D-A905A48CC8EE}"/>
              </a:ext>
            </a:extLst>
          </p:cNvPr>
          <p:cNvGrpSpPr/>
          <p:nvPr/>
        </p:nvGrpSpPr>
        <p:grpSpPr>
          <a:xfrm>
            <a:off x="3372244" y="4100902"/>
            <a:ext cx="2051277" cy="1857634"/>
            <a:chOff x="3818581" y="2231122"/>
            <a:chExt cx="2975804" cy="2043397"/>
          </a:xfrm>
        </p:grpSpPr>
        <p:pic>
          <p:nvPicPr>
            <p:cNvPr id="12" name="Image 4">
              <a:extLst>
                <a:ext uri="{FF2B5EF4-FFF2-40B4-BE49-F238E27FC236}">
                  <a16:creationId xmlns:a16="http://schemas.microsoft.com/office/drawing/2014/main" id="{62E48119-D2F2-A853-27A4-A20243EB7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8581" y="2231122"/>
              <a:ext cx="2776925" cy="2043397"/>
            </a:xfrm>
            <a:prstGeom prst="rect">
              <a:avLst/>
            </a:prstGeom>
          </p:spPr>
        </p:pic>
        <p:pic>
          <p:nvPicPr>
            <p:cNvPr id="13" name="Image 7">
              <a:extLst>
                <a:ext uri="{FF2B5EF4-FFF2-40B4-BE49-F238E27FC236}">
                  <a16:creationId xmlns:a16="http://schemas.microsoft.com/office/drawing/2014/main" id="{8A650247-4176-9B1E-E616-4A56EDF61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9255" y="2231122"/>
              <a:ext cx="1485130" cy="2025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35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4268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هذه مجموعة أقلام؛ سنمثلها بالأصابع.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CDA640-FA89-5D7F-B4EE-4D1BFBAED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31" y="2627104"/>
            <a:ext cx="3426337" cy="243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86F7F2-51A5-0C07-498C-79089C250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3E681-EBD6-4125-B64A-8895AE80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9109351-5D91-3D50-09D0-B98400DED6EF}"/>
              </a:ext>
            </a:extLst>
          </p:cNvPr>
          <p:cNvSpPr txBox="1"/>
          <p:nvPr/>
        </p:nvSpPr>
        <p:spPr>
          <a:xfrm>
            <a:off x="124268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نَعُد جماعة :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(1 - 2 - 3 - 4 - 5 - 6 - 7). ارفعوا 7 أصابع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480BD3-1ED9-BFFD-3E8C-F2FF8B67F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31" y="2627104"/>
            <a:ext cx="3426337" cy="243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06205D-A037-5753-68E3-9EA27CBE9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34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25326-BAE7-FDD1-8BBF-662C9C65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4467381-E3B9-DBDD-C922-2F109F84FA8C}"/>
              </a:ext>
            </a:extLst>
          </p:cNvPr>
          <p:cNvSpPr txBox="1"/>
          <p:nvPr/>
        </p:nvSpPr>
        <p:spPr>
          <a:xfrm>
            <a:off x="114122" y="963426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نمثل العدد 7 بالأصابع هكذا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AC7B6C-9D56-3D38-F740-56ECBC1C5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B9F5A671-E9AF-B271-C70A-D3C308BD9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26" y="1795272"/>
            <a:ext cx="2831684" cy="201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9D85BF9C-48A3-E9BB-2B29-8A47A6FFA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90" y="3941074"/>
            <a:ext cx="2408778" cy="183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9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0868-B2D5-9EDD-21DB-DECA7E9A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75A3BF7-D3C7-F89D-F8B0-01C0AEBA46CC}"/>
              </a:ext>
            </a:extLst>
          </p:cNvPr>
          <p:cNvSpPr txBox="1"/>
          <p:nvPr/>
        </p:nvSpPr>
        <p:spPr>
          <a:xfrm>
            <a:off x="103859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هذه مجموعة أخرى من الأقلام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نعد جماعة : 1- 2- 3- 4- 5- 6- 7- 8- 9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8F72A2-7356-4B6A-1CD2-84CDBA1A4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5FA3260A-B1CC-17E3-B72B-88D21167C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956" y="2124854"/>
            <a:ext cx="3590087" cy="25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0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16">
            <a:extLst>
              <a:ext uri="{FF2B5EF4-FFF2-40B4-BE49-F238E27FC236}">
                <a16:creationId xmlns:a16="http://schemas.microsoft.com/office/drawing/2014/main" id="{50463216-2F7D-8E54-C354-037F60719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398" y="2520050"/>
            <a:ext cx="3938021" cy="9408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8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E80AA2C2-C438-5F61-F092-B5DC8AED609D}"/>
              </a:ext>
            </a:extLst>
          </p:cNvPr>
          <p:cNvGrpSpPr/>
          <p:nvPr/>
        </p:nvGrpSpPr>
        <p:grpSpPr>
          <a:xfrm>
            <a:off x="4594398" y="3650762"/>
            <a:ext cx="3912621" cy="1123837"/>
            <a:chOff x="564062" y="1949241"/>
            <a:chExt cx="3863938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3">
              <a:extLst>
                <a:ext uri="{FF2B5EF4-FFF2-40B4-BE49-F238E27FC236}">
                  <a16:creationId xmlns:a16="http://schemas.microsoft.com/office/drawing/2014/main" id="{49DFE164-7D78-D0F0-1B65-8827402F0294}"/>
                </a:ext>
              </a:extLst>
            </p:cNvPr>
            <p:cNvSpPr/>
            <p:nvPr/>
          </p:nvSpPr>
          <p:spPr>
            <a:xfrm>
              <a:off x="564062" y="2196000"/>
              <a:ext cx="3863938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94D1B978-6EB4-BC76-333F-05641B8FF9D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E6367186-A742-D4D4-1917-41AD51C9D25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اَلْعَدَدانِ 0 و10</a:t>
              </a:r>
            </a:p>
          </p:txBody>
        </p:sp>
      </p:grpSp>
      <p:grpSp>
        <p:nvGrpSpPr>
          <p:cNvPr id="15" name="Groupe 30">
            <a:extLst>
              <a:ext uri="{FF2B5EF4-FFF2-40B4-BE49-F238E27FC236}">
                <a16:creationId xmlns:a16="http://schemas.microsoft.com/office/drawing/2014/main" id="{37B2918C-D7C9-8AD6-32BA-8F26E7ABC6E4}"/>
              </a:ext>
            </a:extLst>
          </p:cNvPr>
          <p:cNvGrpSpPr/>
          <p:nvPr/>
        </p:nvGrpSpPr>
        <p:grpSpPr>
          <a:xfrm>
            <a:off x="416017" y="2305163"/>
            <a:ext cx="3863938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31">
              <a:extLst>
                <a:ext uri="{FF2B5EF4-FFF2-40B4-BE49-F238E27FC236}">
                  <a16:creationId xmlns:a16="http://schemas.microsoft.com/office/drawing/2014/main" id="{208FA172-1C31-42CF-B4DE-A2B098F3759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5B55C7E8-AF02-EB7B-5B08-66F16F7B670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E43B833A-2BE3-562D-DEAC-B5EDBAB6EA0D}"/>
                </a:ext>
              </a:extLst>
            </p:cNvPr>
            <p:cNvSpPr txBox="1">
              <a:spLocks/>
            </p:cNvSpPr>
            <p:nvPr/>
          </p:nvSpPr>
          <p:spPr>
            <a:xfrm>
              <a:off x="763455" y="2331326"/>
              <a:ext cx="3524911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  <a:defRPr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قِراءَةُ وَ كِتابَةُ </a:t>
              </a:r>
              <a:r>
                <a:rPr lang="ar-MA" sz="1600" b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ٱلْأَعْدادِ</a:t>
              </a: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1 إِلى 9</a:t>
              </a:r>
            </a:p>
          </p:txBody>
        </p:sp>
      </p:grpSp>
      <p:grpSp>
        <p:nvGrpSpPr>
          <p:cNvPr id="23" name="Groupe 34">
            <a:extLst>
              <a:ext uri="{FF2B5EF4-FFF2-40B4-BE49-F238E27FC236}">
                <a16:creationId xmlns:a16="http://schemas.microsoft.com/office/drawing/2014/main" id="{EB0685C2-FC51-06E3-09DE-B819A3AAD025}"/>
              </a:ext>
            </a:extLst>
          </p:cNvPr>
          <p:cNvGrpSpPr/>
          <p:nvPr/>
        </p:nvGrpSpPr>
        <p:grpSpPr>
          <a:xfrm>
            <a:off x="426794" y="3650762"/>
            <a:ext cx="3863938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35">
              <a:extLst>
                <a:ext uri="{FF2B5EF4-FFF2-40B4-BE49-F238E27FC236}">
                  <a16:creationId xmlns:a16="http://schemas.microsoft.com/office/drawing/2014/main" id="{4A074525-65B5-0424-6926-78E29ED23F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8F520997-FDE5-A5CC-FBFE-51629F7613F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89E5D468-27B0-690A-F11F-226D3174BD7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مَقارَنَةُ عَدَدِ عَناصِرِ مَجْموعاتٍ </a:t>
              </a:r>
            </a:p>
          </p:txBody>
        </p:sp>
      </p:grpSp>
      <p:sp>
        <p:nvSpPr>
          <p:cNvPr id="42" name="Organigramme : Terminateur 21">
            <a:extLst>
              <a:ext uri="{FF2B5EF4-FFF2-40B4-BE49-F238E27FC236}">
                <a16:creationId xmlns:a16="http://schemas.microsoft.com/office/drawing/2014/main" id="{93A9EBA8-33D7-7372-5DE1-29BB70E8E6F3}"/>
              </a:ext>
            </a:extLst>
          </p:cNvPr>
          <p:cNvSpPr/>
          <p:nvPr/>
        </p:nvSpPr>
        <p:spPr>
          <a:xfrm>
            <a:off x="6993989" y="2267296"/>
            <a:ext cx="1260000" cy="360000"/>
          </a:xfrm>
          <a:prstGeom prst="flowChartTerminator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44" name="Groupe 6">
            <a:extLst>
              <a:ext uri="{FF2B5EF4-FFF2-40B4-BE49-F238E27FC236}">
                <a16:creationId xmlns:a16="http://schemas.microsoft.com/office/drawing/2014/main" id="{E9EB2448-F85E-A03A-5C07-24671ECCD6CA}"/>
              </a:ext>
            </a:extLst>
          </p:cNvPr>
          <p:cNvGrpSpPr/>
          <p:nvPr/>
        </p:nvGrpSpPr>
        <p:grpSpPr>
          <a:xfrm>
            <a:off x="2837019" y="4987577"/>
            <a:ext cx="3780000" cy="1123837"/>
            <a:chOff x="648000" y="1949241"/>
            <a:chExt cx="3780000" cy="1123837"/>
          </a:xfrm>
        </p:grpSpPr>
        <p:sp>
          <p:nvSpPr>
            <p:cNvPr id="45" name="Rectangle : coins arrondis 11">
              <a:extLst>
                <a:ext uri="{FF2B5EF4-FFF2-40B4-BE49-F238E27FC236}">
                  <a16:creationId xmlns:a16="http://schemas.microsoft.com/office/drawing/2014/main" id="{B3303182-3F4F-C7E6-3E4B-C7E24A38102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6" name="Organigramme : Terminateur 21">
              <a:extLst>
                <a:ext uri="{FF2B5EF4-FFF2-40B4-BE49-F238E27FC236}">
                  <a16:creationId xmlns:a16="http://schemas.microsoft.com/office/drawing/2014/main" id="{730AF579-A63F-8ECC-6109-63776CD4502C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Espace réservé du texte 5">
              <a:extLst>
                <a:ext uri="{FF2B5EF4-FFF2-40B4-BE49-F238E27FC236}">
                  <a16:creationId xmlns:a16="http://schemas.microsoft.com/office/drawing/2014/main" id="{898BFD11-B429-A574-7B4E-8F35CB8BCC8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9" name="Organigramme : Terminateur 21">
            <a:extLst>
              <a:ext uri="{FF2B5EF4-FFF2-40B4-BE49-F238E27FC236}">
                <a16:creationId xmlns:a16="http://schemas.microsoft.com/office/drawing/2014/main" id="{BA566895-96C5-9949-1A35-F3FA89A107BF}"/>
              </a:ext>
            </a:extLst>
          </p:cNvPr>
          <p:cNvSpPr/>
          <p:nvPr/>
        </p:nvSpPr>
        <p:spPr>
          <a:xfrm>
            <a:off x="5078589" y="4982740"/>
            <a:ext cx="1260000" cy="360000"/>
          </a:xfrm>
          <a:prstGeom prst="flowChartTerminator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D8F6F58-196B-5330-66E6-61DF09C525E8}"/>
              </a:ext>
            </a:extLst>
          </p:cNvPr>
          <p:cNvSpPr txBox="1"/>
          <p:nvPr/>
        </p:nvSpPr>
        <p:spPr>
          <a:xfrm>
            <a:off x="-1219917" y="5503598"/>
            <a:ext cx="7581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spcBef>
                <a:spcPts val="300"/>
              </a:spcBef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مُراجَعَةُ دُروسِ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لْأُسْبوعِ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لثّاني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4A9CD-2422-843F-2426-E2B837A4D3E3}"/>
              </a:ext>
            </a:extLst>
          </p:cNvPr>
          <p:cNvSpPr txBox="1"/>
          <p:nvPr/>
        </p:nvSpPr>
        <p:spPr>
          <a:xfrm>
            <a:off x="4932421" y="2826123"/>
            <a:ext cx="3321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عَدُّ وَتِعْدادُ عَناصِرِ مَجْموعَةٍ مِنْ 1 إِلى 9 </a:t>
            </a: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DD63-47F9-0126-89C8-9D98B5E97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D9852FB-ABF3-8807-FBAC-088F583F4F99}"/>
              </a:ext>
            </a:extLst>
          </p:cNvPr>
          <p:cNvSpPr txBox="1"/>
          <p:nvPr/>
        </p:nvSpPr>
        <p:spPr>
          <a:xfrm>
            <a:off x="103859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لدينا 9 أقلام. مثلوا  العدد 9 بالأصابع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603B0A-35EB-0789-ECCE-869060519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8C3BC0-BB74-D313-F4E3-CE79D0F4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956" y="2124854"/>
            <a:ext cx="3590087" cy="25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8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C8FA8-71C1-86BF-9407-B1F5063F8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81BD12E-5385-34A9-1CA5-9A1DF4274F09}"/>
              </a:ext>
            </a:extLst>
          </p:cNvPr>
          <p:cNvSpPr txBox="1"/>
          <p:nvPr/>
        </p:nvSpPr>
        <p:spPr>
          <a:xfrm>
            <a:off x="103859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هكذا نمثل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العدد 9 بالأصابع.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88E897-9E72-19F3-8DD5-2C06AEB3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F394A87B-AB75-02A6-A2CE-342D552A5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235" y="3921707"/>
            <a:ext cx="2181529" cy="17337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5718B5F-72C4-5109-C913-A5DAE1775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002" y="1722685"/>
            <a:ext cx="2695996" cy="18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0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0888-FA09-75FB-776E-383EA138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0E72AEB-3BF9-2CDB-8B49-50B1468569EC}"/>
              </a:ext>
            </a:extLst>
          </p:cNvPr>
          <p:cNvSpPr txBox="1"/>
          <p:nvPr/>
        </p:nvSpPr>
        <p:spPr>
          <a:xfrm>
            <a:off x="125948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61C60E-48FE-0776-E18C-03B108E7BE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6BCB72-B7CD-BFFE-0398-934C6C92D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2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D9A2-AE72-DA7E-0550-1B0C83FC4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D5C0D52-3379-7ADB-9D72-03F31B98BE27}"/>
              </a:ext>
            </a:extLst>
          </p:cNvPr>
          <p:cNvSpPr txBox="1"/>
          <p:nvPr/>
        </p:nvSpPr>
        <p:spPr>
          <a:xfrm>
            <a:off x="8849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كم عدد الأصابع المرفوعة؟ اكتبوا العدد على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BD922B-AAD2-1751-64CC-8B2C7CEED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20" y="1771615"/>
            <a:ext cx="2408778" cy="183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AE448C-D315-69FE-DD1C-495B73E86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8DB563-CD59-2FBC-AF1E-A97FFB971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11" y="3805491"/>
            <a:ext cx="6840057" cy="29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4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20592-0E81-0AC6-1DCC-77410E53B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5FAD81B-A6C3-2CFE-0F31-BF9B980EB141}"/>
              </a:ext>
            </a:extLst>
          </p:cNvPr>
          <p:cNvSpPr txBox="1"/>
          <p:nvPr/>
        </p:nvSpPr>
        <p:spPr>
          <a:xfrm>
            <a:off x="125948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C2FC9E-3585-28BE-046E-51D2175A94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085AB8-A5B8-AAF8-274C-894B58A3F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443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2D07-CE29-37A0-0394-C85CB4850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2EF1397-9ACA-E68A-2217-B16F20541DC8}"/>
              </a:ext>
            </a:extLst>
          </p:cNvPr>
          <p:cNvSpPr txBox="1"/>
          <p:nvPr/>
        </p:nvSpPr>
        <p:spPr>
          <a:xfrm>
            <a:off x="8849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عدد الأصابع 7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1DE0DA-7B6C-B662-304F-12D3247FA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67" y="1941945"/>
            <a:ext cx="2408778" cy="183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E2455F-B894-E91C-B621-1F37A09D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915D156-BA20-CC2F-8D69-75B3740A2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479" y="4611458"/>
            <a:ext cx="131075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5EF1B-D5F2-A234-F0CD-7B2E1CD69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2969CA1-8FC6-1CD0-10D6-B3BDBC118533}"/>
              </a:ext>
            </a:extLst>
          </p:cNvPr>
          <p:cNvSpPr txBox="1"/>
          <p:nvPr/>
        </p:nvSpPr>
        <p:spPr>
          <a:xfrm>
            <a:off x="8849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كم عدد الأصابع المرفوعة؟ اكتبوا العدد على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39C7BB-923D-1DC0-3FAA-82AF5B0B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43047B-2977-8DB1-9A0C-5D9D38990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72" y="1800967"/>
            <a:ext cx="2346926" cy="19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50208D-AEB3-B809-08A6-CA0A5FB17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806" y="4093168"/>
            <a:ext cx="6840057" cy="29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6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F7344-ECDA-8057-D930-4919CBE1F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E8573CA-570A-913D-C79E-1A0B93F3A3F2}"/>
              </a:ext>
            </a:extLst>
          </p:cNvPr>
          <p:cNvSpPr txBox="1"/>
          <p:nvPr/>
        </p:nvSpPr>
        <p:spPr>
          <a:xfrm>
            <a:off x="125948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E3D87C-BF68-EA95-EEF0-15981FEC17C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77000A-D89A-0915-FF12-30D2D5266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390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233AA-E97D-B66F-0ACC-0787982F4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AB0441D-8CB3-220D-DCAB-D5BEB09DFD88}"/>
              </a:ext>
            </a:extLst>
          </p:cNvPr>
          <p:cNvSpPr txBox="1"/>
          <p:nvPr/>
        </p:nvSpPr>
        <p:spPr>
          <a:xfrm>
            <a:off x="8849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عدد الأصابع 8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A3ACAD7-5A1D-C9FC-C970-99DC5A171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DF8CF4-B08C-75A8-337C-49AE9BB5D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72" y="1800967"/>
            <a:ext cx="2346926" cy="19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3247221-5437-3622-29D1-92C65F037859}"/>
              </a:ext>
            </a:extLst>
          </p:cNvPr>
          <p:cNvGrpSpPr/>
          <p:nvPr/>
        </p:nvGrpSpPr>
        <p:grpSpPr>
          <a:xfrm>
            <a:off x="3873824" y="4203592"/>
            <a:ext cx="1690022" cy="2215991"/>
            <a:chOff x="2881978" y="4233939"/>
            <a:chExt cx="1690022" cy="221599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5D871D6-705E-13BF-F1E7-C5701921213D}"/>
                </a:ext>
              </a:extLst>
            </p:cNvPr>
            <p:cNvSpPr txBox="1"/>
            <p:nvPr/>
          </p:nvSpPr>
          <p:spPr>
            <a:xfrm>
              <a:off x="2881978" y="4233939"/>
              <a:ext cx="169002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3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3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920A03CC-E0B0-8165-1A73-9D79E64D6E3A}"/>
                </a:ext>
              </a:extLst>
            </p:cNvPr>
            <p:cNvSpPr/>
            <p:nvPr/>
          </p:nvSpPr>
          <p:spPr>
            <a:xfrm>
              <a:off x="3079289" y="4624757"/>
              <a:ext cx="1295400" cy="14343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6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E8E23-BAC5-6431-DDF5-FA5C350C5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53DAA5E-1A41-53B7-93F2-AD927E5A2C8E}"/>
              </a:ext>
            </a:extLst>
          </p:cNvPr>
          <p:cNvSpPr txBox="1"/>
          <p:nvPr/>
        </p:nvSpPr>
        <p:spPr>
          <a:xfrm>
            <a:off x="8849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كم عدد الأصابع المرفوعة؟ اكتبوا العدد على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7728BB-2428-3544-8E3D-B7E5A51EA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C58BA7-7500-8897-7CE3-DDA3A5E6C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23" y="1982638"/>
            <a:ext cx="2181529" cy="17337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1DF480-1AC1-124D-8D51-FE64D1AB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71" y="3940847"/>
            <a:ext cx="6840057" cy="29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عَدُّ وَتِعْدادِ عَناصِرِ مَجْموعَةٍ مِنْ 1 إِلى 9 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An open book with a cartoon character&#10;&#10;Description automatically generated">
            <a:extLst>
              <a:ext uri="{FF2B5EF4-FFF2-40B4-BE49-F238E27FC236}">
                <a16:creationId xmlns:a16="http://schemas.microsoft.com/office/drawing/2014/main" id="{8AD183C9-2AB4-43BF-758C-813FDE3D3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0" y="1720646"/>
            <a:ext cx="7809501" cy="513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66B09-0DE5-4A84-E18A-7CD38835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350BC2A-3F2E-AB91-4671-1686D31DEEBE}"/>
              </a:ext>
            </a:extLst>
          </p:cNvPr>
          <p:cNvSpPr txBox="1"/>
          <p:nvPr/>
        </p:nvSpPr>
        <p:spPr>
          <a:xfrm>
            <a:off x="125948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07F7B2-687E-05CE-A612-82E9E8B2C91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ED6E00-6B10-6FB3-B919-94CB51633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889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A502F-A895-A521-3506-3F5E3726E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F42A116-6370-C34A-38C9-418ECF91C998}"/>
              </a:ext>
            </a:extLst>
          </p:cNvPr>
          <p:cNvSpPr txBox="1"/>
          <p:nvPr/>
        </p:nvSpPr>
        <p:spPr>
          <a:xfrm>
            <a:off x="8849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عدد الأصابع 9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707FD6-E1C9-345B-BA34-07C23CEF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A0B22C7-C1D8-0DBD-D4A8-BD94CAA86FF4}"/>
              </a:ext>
            </a:extLst>
          </p:cNvPr>
          <p:cNvGrpSpPr/>
          <p:nvPr/>
        </p:nvGrpSpPr>
        <p:grpSpPr>
          <a:xfrm>
            <a:off x="3873824" y="4203592"/>
            <a:ext cx="1690022" cy="2215991"/>
            <a:chOff x="2881978" y="4233939"/>
            <a:chExt cx="1690022" cy="221599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063801D-35B2-E666-502B-6091AFDA9E15}"/>
                </a:ext>
              </a:extLst>
            </p:cNvPr>
            <p:cNvSpPr txBox="1"/>
            <p:nvPr/>
          </p:nvSpPr>
          <p:spPr>
            <a:xfrm>
              <a:off x="2881978" y="4233939"/>
              <a:ext cx="169002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3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3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7EDDB04-F383-DF97-CAC3-82A08380C7C7}"/>
                </a:ext>
              </a:extLst>
            </p:cNvPr>
            <p:cNvSpPr/>
            <p:nvPr/>
          </p:nvSpPr>
          <p:spPr>
            <a:xfrm>
              <a:off x="3079289" y="4624757"/>
              <a:ext cx="1295400" cy="14343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C00000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C01ECBE1-8340-C11B-B741-4A1E1BB3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23" y="1982638"/>
            <a:ext cx="2181529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4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6745-414A-4DA0-C11A-CFA852561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FCC777-D8A2-DBA7-6AB5-913FB42B277C}"/>
              </a:ext>
            </a:extLst>
          </p:cNvPr>
          <p:cNvSpPr txBox="1"/>
          <p:nvPr/>
        </p:nvSpPr>
        <p:spPr>
          <a:xfrm>
            <a:off x="88490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أنا أشير وأنتم تقرؤون العدد : 8 – 9 – 6 – 7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728670-C62E-D962-DA0D-E0E378FD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467DA3-23F4-9C70-031A-AD00692CF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79" y="2421001"/>
            <a:ext cx="7722842" cy="32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4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635810" y="3412579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 وتعداد مجموعات من 1 إلى 9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12035" y="338715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7510" y="9380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سنتعلم مع ندى ومجد كيف نعد عناصر مجموعة ونصلها بعددها بالأرقام.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A3B0DF0F-73B2-C7EF-BC14-8A413506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A8EE54-FCC0-28CF-797D-72C2A5E3E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43200" y="9454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1S2L1-v2">
            <a:hlinkClick r:id="" action="ppaction://media"/>
            <a:extLst>
              <a:ext uri="{FF2B5EF4-FFF2-40B4-BE49-F238E27FC236}">
                <a16:creationId xmlns:a16="http://schemas.microsoft.com/office/drawing/2014/main" id="{92EBBB5B-1AF6-17D1-A3C9-E12753B24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870" y="2132693"/>
            <a:ext cx="7474533" cy="42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754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24114" y="938025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المتبعة من طرف مجد وندى 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116B9E-B441-C0F5-3EC5-5310C856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FE90BE-CDDA-1803-96B5-64A9DED77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66" y="2095018"/>
            <a:ext cx="6382009" cy="3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564622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سننجز هذا النشاط مثل مجد وندى خُطْوَةً خطوة.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5C7D07-EA45-94F2-C98F-28CD6CEEB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94" y="4642943"/>
            <a:ext cx="409632" cy="1905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33F3AB-0AAC-FFE8-8C50-47E741A127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907" y="2496232"/>
            <a:ext cx="1228187" cy="15509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27C82E-EB81-E25F-2325-3EE01EFCE6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9912" y="4930948"/>
            <a:ext cx="5004176" cy="7157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5CE308-65FD-3735-DF66-A6DD771AD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560" y="4118570"/>
            <a:ext cx="209580" cy="1362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8717B0F-A9F7-2587-0A6A-25BBAD981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46" y="4795343"/>
            <a:ext cx="409632" cy="190527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01FC18-6539-F6C1-DD73-2395585BF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8543" y="61022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657031" y="897484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من يتقدم للعد؟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D27A00E-BC3B-D04A-B154-8F210356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673" y="3442056"/>
            <a:ext cx="1111031" cy="1489254"/>
          </a:xfrm>
          <a:prstGeom prst="ellipse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F17AFF-4AF9-19BC-8DAB-71A42DCBABA8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386B986-FA3E-D7C5-00AC-A7779806C415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1A78824B-F07D-EE88-442E-B5ED1ECE1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1600" b="1"/>
                <a:t>1</a:t>
              </a:r>
              <a:endParaRPr lang="fr-MA" sz="16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2C03B7-4EF8-17F5-81E4-D1024EB3AAB5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1CAF731-6298-0CCF-5514-3DFDE9B824D6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19DC83C-098B-B232-FDA7-400FB3ECB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317ADDC-4769-83D1-EB5E-0FF60E5CA4EB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7C90B5D-A208-EE13-9A50-317A6B3D250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6CE7D2EE-673D-3B33-7D30-FE1E715325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9E17D9B-9CAD-9F3E-8A18-3402CD230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494" y="4642943"/>
            <a:ext cx="409632" cy="1905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682B90-F949-5D7C-C094-19E1E97796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907" y="2496232"/>
            <a:ext cx="1228187" cy="15509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D5A9B4-6841-96B7-0537-A0F1DDC1B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560" y="4118570"/>
            <a:ext cx="209580" cy="1362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B092C07-9FB4-AFA3-869F-69C3451EA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146" y="4795343"/>
            <a:ext cx="409632" cy="190527"/>
          </a:xfrm>
          <a:prstGeom prst="rect">
            <a:avLst/>
          </a:prstGeom>
        </p:spPr>
      </p:pic>
      <p:pic>
        <p:nvPicPr>
          <p:cNvPr id="3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930C8DE-D54E-7C25-92A1-BDE99E76A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72938"/>
            <a:ext cx="1265850" cy="962541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1C15B6-3D89-F068-24FE-899CFBE9F2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3812-3A05-82A8-EC14-B135EB6F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FD144-762A-2E36-4A52-B17A25AFC457}"/>
              </a:ext>
            </a:extLst>
          </p:cNvPr>
          <p:cNvSpPr txBox="1"/>
          <p:nvPr/>
        </p:nvSpPr>
        <p:spPr>
          <a:xfrm>
            <a:off x="710103" y="897484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 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قولوا عدد  عناصر المجموعة.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0DB5A0D-9BE1-3983-549F-F13D2C3D6DBE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14CE82B-216A-EFD2-7D76-D510E4BD566D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2B246076-CEAF-5CF4-3244-1A6A75FA8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561877C-BCEB-E3B4-5A47-8CEAD0E68ED0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B56705FA-49E6-78CF-8407-16417D4FC57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69672B4A-A7B7-31C1-0F16-5A2A48835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4EB4AAA-9D52-F248-E163-02A1D9989AA7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4C6A0942-42E7-852D-0E77-C3D0AF1C5201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1F47636F-BF01-D309-B634-9C9BB4388C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13EC8CD-B0FC-46E1-DE93-2D3706450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94" y="4642943"/>
            <a:ext cx="409632" cy="190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065F71-1A89-E263-8C1A-7778774AAA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907" y="2496232"/>
            <a:ext cx="1228187" cy="15509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C80724-FD26-E674-4BA0-C76F3B6F2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560" y="4118570"/>
            <a:ext cx="209580" cy="1362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1DB481-4138-F549-A082-11448C91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390" y="4795343"/>
            <a:ext cx="409632" cy="190527"/>
          </a:xfrm>
          <a:prstGeom prst="rect">
            <a:avLst/>
          </a:prstGeom>
        </p:spPr>
      </p:pic>
      <p:pic>
        <p:nvPicPr>
          <p:cNvPr id="4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2838803-1052-7A1D-FE41-F097F27DC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72938"/>
            <a:ext cx="1265850" cy="962541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82A97D-B779-8565-299C-3E30BD1F673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636107-914B-3AA9-6360-7C1954345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673" y="3442056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153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C38-A393-0EF7-CD0D-9423B0C9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260E7BC-70CC-963B-BF4A-6F64812ADE11}"/>
              </a:ext>
            </a:extLst>
          </p:cNvPr>
          <p:cNvSpPr txBox="1"/>
          <p:nvPr/>
        </p:nvSpPr>
        <p:spPr>
          <a:xfrm>
            <a:off x="657031" y="910500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اكتبوا على ألواحكم العدد المناسب.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B1DE659-9B2C-F07D-30DA-8D507D5F0569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2527A328-497B-40B0-CE4B-C2C1891C2844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226838BD-D6A2-0651-458A-328B95167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EE97DBF-A56D-4597-B03F-236957B5EA8A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6FA4137-76ED-0CED-B9C3-56DB7DC28895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6D337C88-32EA-C09C-602F-8894A3740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BA73F62-C26C-47AB-5367-9DE8EF3F5418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40C66A3D-ABA1-874F-ED79-F4449B71F860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A1F91716-CD77-1E6E-22E7-C331A648DB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4F6E4EF-445C-F1DF-0AEE-30DD500C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94" y="4642943"/>
            <a:ext cx="409632" cy="1905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60E064-B65A-9072-071F-2491AA090A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907" y="2496232"/>
            <a:ext cx="1228187" cy="15509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EA8982-E64B-1013-5538-787B31F9B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560" y="4118570"/>
            <a:ext cx="209580" cy="1362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AC8F43-D456-6EBA-C9A0-5FAF3A9BA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642" y="4795343"/>
            <a:ext cx="409632" cy="190527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9B72DB-A1DF-F7DB-BE6F-8F88B97D115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75" y="663388"/>
            <a:ext cx="879396" cy="87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3D6724-6299-9555-BF70-CAB5D7A39D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5BEB65-4C61-9A62-7AF7-69117A4B2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673" y="3442056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596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FE8F-11F7-D82F-750A-8B50FFB06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E4BC0A5-BE92-4DE5-A3BB-516E5F6AFCFA}"/>
              </a:ext>
            </a:extLst>
          </p:cNvPr>
          <p:cNvSpPr txBox="1"/>
          <p:nvPr/>
        </p:nvSpPr>
        <p:spPr>
          <a:xfrm>
            <a:off x="686558" y="908167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نصل مجموعة من تسعة عناصر بالعدد تسعة.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6B96128-72F1-91D9-65EB-B85A43653979}"/>
              </a:ext>
            </a:extLst>
          </p:cNvPr>
          <p:cNvGrpSpPr/>
          <p:nvPr/>
        </p:nvGrpSpPr>
        <p:grpSpPr>
          <a:xfrm>
            <a:off x="6340411" y="1825418"/>
            <a:ext cx="1596659" cy="442468"/>
            <a:chOff x="6340411" y="1825418"/>
            <a:chExt cx="1596659" cy="442468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71471F19-23A8-6073-A4E7-1BA3F58050FA}"/>
                </a:ext>
              </a:extLst>
            </p:cNvPr>
            <p:cNvSpPr/>
            <p:nvPr/>
          </p:nvSpPr>
          <p:spPr>
            <a:xfrm>
              <a:off x="6340411" y="1825418"/>
              <a:ext cx="114541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5A50ECCE-E24E-03EB-923D-27EBCCF3D2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0049BEC-2298-EBC3-91DC-656050089F7A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C3CF59E-E330-42B0-5D8B-316CFC339DB1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FB4D5D57-A2FA-019F-80E1-AA360E12A5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B4F5053-8BB1-242C-9669-083564888C90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D15ABF15-E48E-1F1C-4AC4-691ECE767F7F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العدد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1D06F4B6-F104-806E-25CB-4B6198710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9124AF9-9CD7-AA28-9934-233D9208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94" y="4642943"/>
            <a:ext cx="409632" cy="1905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2F971B-210F-8727-286F-0B821EE9CD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907" y="2496232"/>
            <a:ext cx="1228187" cy="15509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3EB1DE9-A897-2477-78BA-179BD5E593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DE27F75-50DA-6E97-A93C-1F1C90613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560" y="4118570"/>
            <a:ext cx="209580" cy="13622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B213E2E-144B-0683-238E-C636CF8E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894" y="4795343"/>
            <a:ext cx="409632" cy="19052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98E627-33F1-A9B1-67E4-BADA4EBED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8543" y="610225"/>
            <a:ext cx="1008000" cy="1008000"/>
          </a:xfrm>
          <a:prstGeom prst="ellipse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C0A5FF-16D1-B6DD-0E78-986EFC04F251}"/>
              </a:ext>
            </a:extLst>
          </p:cNvPr>
          <p:cNvCxnSpPr>
            <a:cxnSpLocks/>
          </p:cNvCxnSpPr>
          <p:nvPr/>
        </p:nvCxnSpPr>
        <p:spPr>
          <a:xfrm flipH="1">
            <a:off x="1739153" y="4186683"/>
            <a:ext cx="2942197" cy="1017828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2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12163" y="929877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الألواح؛ اكتبوا  عدد قطع الحلوى في الكيس.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AD78E5-8B6E-8938-1EBE-414BC406E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476" y="4744126"/>
            <a:ext cx="628738" cy="32389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3730A1-1EE8-7392-78CF-D1BD93EA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107" y="4582178"/>
            <a:ext cx="628738" cy="323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607BB5-FF60-3E09-65F9-E2E839089E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7E35700-3E4E-54DC-6E50-68725A7BBC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75" y="663388"/>
            <a:ext cx="879396" cy="87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E2D0BFD-A216-EBB7-7A4E-57B05424A54B}"/>
              </a:ext>
            </a:extLst>
          </p:cNvPr>
          <p:cNvGrpSpPr/>
          <p:nvPr/>
        </p:nvGrpSpPr>
        <p:grpSpPr>
          <a:xfrm>
            <a:off x="3872549" y="2119035"/>
            <a:ext cx="1398903" cy="2067648"/>
            <a:chOff x="3526756" y="1900876"/>
            <a:chExt cx="2048133" cy="276605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79DCF6B-F198-328B-CFE4-E17EB8D7E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6756" y="1900876"/>
              <a:ext cx="2048133" cy="276605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0DF66A7-94A3-8A15-A3B2-4D79A72D4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1845" y="3383189"/>
              <a:ext cx="784433" cy="44417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FB0B757-621D-07E8-16D9-D96CED4B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1999" y="2939018"/>
              <a:ext cx="672016" cy="444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CB3C-1F97-2D04-E236-3A21CEFD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3CA57A-EF46-439A-36F2-D9E6BD38EAD0}"/>
              </a:ext>
            </a:extLst>
          </p:cNvPr>
          <p:cNvSpPr txBox="1"/>
          <p:nvPr/>
        </p:nvSpPr>
        <p:spPr>
          <a:xfrm>
            <a:off x="375924" y="9126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نصحح: ستة عناصر نصلها بالعدد ستة.  من يقوم ليشرح كيف وجد العدد؟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53A227E-9584-4419-B3C0-B559489FBA4B}"/>
              </a:ext>
            </a:extLst>
          </p:cNvPr>
          <p:cNvGrpSpPr/>
          <p:nvPr/>
        </p:nvGrpSpPr>
        <p:grpSpPr>
          <a:xfrm>
            <a:off x="3872549" y="2119035"/>
            <a:ext cx="1398903" cy="2067648"/>
            <a:chOff x="3526756" y="1900876"/>
            <a:chExt cx="2048133" cy="276605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50D18E0-5D11-A75B-3701-673DCE2F3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6756" y="1900876"/>
              <a:ext cx="2048133" cy="276605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87EAA6-D4D0-80CB-EC1C-FAEC54441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1845" y="3383189"/>
              <a:ext cx="784433" cy="44417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597F5D9-43E0-C0B9-3F97-E20F78A0D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9" y="2939018"/>
              <a:ext cx="672016" cy="444171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53A0FB3-35F3-487F-1B5C-9B19C76E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476" y="4744126"/>
            <a:ext cx="628738" cy="3238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40B1968-2C74-6AFC-E68F-BB8F6E2EA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107" y="4582178"/>
            <a:ext cx="628738" cy="323895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564988-B755-5257-D8E9-B8E42E8B1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8543" y="610225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DF4BA2-9077-B62B-B123-B2BAB0E6A4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  <p:cxnSp>
        <p:nvCxnSpPr>
          <p:cNvPr id="3" name="Straight Arrow Connector 8">
            <a:extLst>
              <a:ext uri="{FF2B5EF4-FFF2-40B4-BE49-F238E27FC236}">
                <a16:creationId xmlns:a16="http://schemas.microsoft.com/office/drawing/2014/main" id="{2EE43F81-5560-5C3A-BAFD-1EFC47B1E221}"/>
              </a:ext>
            </a:extLst>
          </p:cNvPr>
          <p:cNvCxnSpPr>
            <a:cxnSpLocks/>
          </p:cNvCxnSpPr>
          <p:nvPr/>
        </p:nvCxnSpPr>
        <p:spPr>
          <a:xfrm>
            <a:off x="4527916" y="4073264"/>
            <a:ext cx="998825" cy="1171089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63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4324E-D355-C809-08B8-DFB765D79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B151502-10EF-A0E1-BFBF-7EA39FF32CF8}"/>
              </a:ext>
            </a:extLst>
          </p:cNvPr>
          <p:cNvSpPr txBox="1"/>
          <p:nvPr/>
        </p:nvSpPr>
        <p:spPr>
          <a:xfrm>
            <a:off x="454869" y="9298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الألواح؛ اكتبوا  عدد قطع الحلوى في الكيس.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7B23016-945E-0A7C-B979-9496585D05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1549" y="1991211"/>
            <a:ext cx="1369391" cy="19906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3338DD-580A-F4A2-FB5B-06FC4A951F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488579-A5DA-CB2D-404A-03D45A96ADF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275" y="663388"/>
            <a:ext cx="879396" cy="87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2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D3AB3-512A-46D0-47EA-29F238A7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C615C26-974B-9C2A-A8C1-4B070DE115A8}"/>
              </a:ext>
            </a:extLst>
          </p:cNvPr>
          <p:cNvSpPr txBox="1"/>
          <p:nvPr/>
        </p:nvSpPr>
        <p:spPr>
          <a:xfrm>
            <a:off x="373387" y="91624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نصحح: مجموعة من 7 عناصر نصلها بالعدد 7.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D4A926-AE86-34F4-ACAD-90FA22A625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1549" y="1991211"/>
            <a:ext cx="1369391" cy="1990689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53C62C-0851-DFB2-5633-1FB8E2E35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8543" y="609613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B2C402-7577-B023-9662-AB42712A61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rcRect t="13918"/>
          <a:stretch>
            <a:fillRect/>
          </a:stretch>
        </p:blipFill>
        <p:spPr>
          <a:xfrm>
            <a:off x="1364821" y="5195047"/>
            <a:ext cx="6516091" cy="802262"/>
          </a:xfrm>
          <a:prstGeom prst="rect">
            <a:avLst/>
          </a:prstGeom>
        </p:spPr>
      </p:pic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D75C7E3C-4872-AC91-B573-91BFC8ACD8DD}"/>
              </a:ext>
            </a:extLst>
          </p:cNvPr>
          <p:cNvCxnSpPr>
            <a:cxnSpLocks/>
          </p:cNvCxnSpPr>
          <p:nvPr/>
        </p:nvCxnSpPr>
        <p:spPr>
          <a:xfrm>
            <a:off x="4572000" y="3763981"/>
            <a:ext cx="2859741" cy="1480372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8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111849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a cartoon character&#10;&#10;Description automatically generated">
            <a:extLst>
              <a:ext uri="{FF2B5EF4-FFF2-40B4-BE49-F238E27FC236}">
                <a16:creationId xmlns:a16="http://schemas.microsoft.com/office/drawing/2014/main" id="{7912DF9D-A57B-6993-1B3D-D0742E723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8" y="1151232"/>
            <a:ext cx="8489445" cy="565963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7" y="80692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1، سنطبق ما تعلمناه في النشاط رقم 3. سأشرح لكم التعليمة. انتظروا إشارة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67DF1F4-09C8-8E14-6D77-91DE8D35461D}"/>
              </a:ext>
            </a:extLst>
          </p:cNvPr>
          <p:cNvSpPr/>
          <p:nvPr/>
        </p:nvSpPr>
        <p:spPr>
          <a:xfrm>
            <a:off x="4651260" y="4489095"/>
            <a:ext cx="2334375" cy="1123106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278194" y="2089999"/>
            <a:ext cx="6381778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2011963" y="385394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عَدِّ و تِعْدادِ عَناصِرِ مَجْموعَةٍ مِنْ 1 إِلى 9.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56711" y="91465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للإنجاز.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BD0B8D-F002-BE4A-EB2B-0C7CC6F40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80" y="2462796"/>
            <a:ext cx="5057412" cy="22950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94843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4">
            <a:extLst>
              <a:ext uri="{FF2B5EF4-FFF2-40B4-BE49-F238E27FC236}">
                <a16:creationId xmlns:a16="http://schemas.microsoft.com/office/drawing/2014/main" id="{1E895B24-3AD7-B51E-4609-20794CA6C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55153"/>
            <a:ext cx="1058853" cy="105885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7457" y="92894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 كل واحد يقارن إنجازه بإنجاز زميله. استعينوا ببطاقة التذكر.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6114" y="2744378"/>
            <a:ext cx="2146632" cy="2146632"/>
          </a:xfrm>
          <a:prstGeom prst="rect">
            <a:avLst/>
          </a:prstGeom>
        </p:spPr>
      </p:pic>
      <p:pic>
        <p:nvPicPr>
          <p:cNvPr id="7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F79ECF7-0FB4-4DBB-53D9-303EEFE0B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E3E827-B658-DF7F-4053-72B2EDF87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7" y="2635709"/>
            <a:ext cx="4637036" cy="25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1984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: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B52AC2-2F13-4177-8423-BEBE2AA3C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8543" y="609613"/>
            <a:ext cx="1008000" cy="1008000"/>
          </a:xfrm>
          <a:prstGeom prst="ellipse">
            <a:avLst/>
          </a:prstGeom>
        </p:spPr>
      </p:pic>
      <p:pic>
        <p:nvPicPr>
          <p:cNvPr id="6" name="Picture 5" descr="A diagram of a number of bags&#10;&#10;Description automatically generated with medium confidence">
            <a:extLst>
              <a:ext uri="{FF2B5EF4-FFF2-40B4-BE49-F238E27FC236}">
                <a16:creationId xmlns:a16="http://schemas.microsoft.com/office/drawing/2014/main" id="{710315E9-FAD8-1E45-B106-73D487303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03" y="2339902"/>
            <a:ext cx="6674193" cy="283859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C1CD55-0D87-D340-6995-D97EF2A9750B}"/>
              </a:ext>
            </a:extLst>
          </p:cNvPr>
          <p:cNvCxnSpPr>
            <a:cxnSpLocks/>
          </p:cNvCxnSpPr>
          <p:nvPr/>
        </p:nvCxnSpPr>
        <p:spPr>
          <a:xfrm flipH="1">
            <a:off x="2156059" y="3736975"/>
            <a:ext cx="1222408" cy="719522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2EAA02-A3D1-D5BE-27BB-BD061C487F95}"/>
              </a:ext>
            </a:extLst>
          </p:cNvPr>
          <p:cNvCxnSpPr>
            <a:cxnSpLocks/>
          </p:cNvCxnSpPr>
          <p:nvPr/>
        </p:nvCxnSpPr>
        <p:spPr>
          <a:xfrm flipH="1">
            <a:off x="3378467" y="3736975"/>
            <a:ext cx="1260208" cy="719522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863645-891F-7248-3F2F-253395DF448A}"/>
              </a:ext>
            </a:extLst>
          </p:cNvPr>
          <p:cNvCxnSpPr>
            <a:cxnSpLocks/>
          </p:cNvCxnSpPr>
          <p:nvPr/>
        </p:nvCxnSpPr>
        <p:spPr>
          <a:xfrm>
            <a:off x="5861083" y="3736975"/>
            <a:ext cx="1251986" cy="719522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D8304E-3E0E-C2A7-7E09-2E5D92A49EB0}"/>
              </a:ext>
            </a:extLst>
          </p:cNvPr>
          <p:cNvCxnSpPr>
            <a:cxnSpLocks/>
          </p:cNvCxnSpPr>
          <p:nvPr/>
        </p:nvCxnSpPr>
        <p:spPr>
          <a:xfrm flipH="1">
            <a:off x="5881036" y="3736975"/>
            <a:ext cx="1232033" cy="719522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a cartoon character&#10;&#10;Description automatically generated">
            <a:extLst>
              <a:ext uri="{FF2B5EF4-FFF2-40B4-BE49-F238E27FC236}">
                <a16:creationId xmlns:a16="http://schemas.microsoft.com/office/drawing/2014/main" id="{71723ACC-CC47-6C93-8095-D7763B7C7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6230" r="50044" b="15987"/>
          <a:stretch/>
        </p:blipFill>
        <p:spPr>
          <a:xfrm>
            <a:off x="832644" y="2002055"/>
            <a:ext cx="3372770" cy="418609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ستنجزون النشاط رقم 4 الصفحة 19.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15" y="2649834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139825" y="2256861"/>
            <a:ext cx="3152776" cy="1538962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2D4C22-4060-188A-BB46-630E56A32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76419"/>
            <a:ext cx="1058853" cy="105885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08466" y="94719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49DF80-38D8-30B2-1850-F31DC51D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26" y="2111737"/>
            <a:ext cx="6541747" cy="334244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0B9B20-2148-20FD-0823-FEEFFB52C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4893" y="628663"/>
            <a:ext cx="1008000" cy="1008000"/>
          </a:xfrm>
          <a:prstGeom prst="ellipse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FA1A80-B51D-31CB-DFCC-CA9755A8B591}"/>
              </a:ext>
            </a:extLst>
          </p:cNvPr>
          <p:cNvCxnSpPr>
            <a:cxnSpLocks/>
          </p:cNvCxnSpPr>
          <p:nvPr/>
        </p:nvCxnSpPr>
        <p:spPr>
          <a:xfrm flipH="1">
            <a:off x="1945758" y="3785191"/>
            <a:ext cx="1280042" cy="978195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61857C-880D-4A22-0A81-B535B786F8E9}"/>
              </a:ext>
            </a:extLst>
          </p:cNvPr>
          <p:cNvCxnSpPr/>
          <p:nvPr/>
        </p:nvCxnSpPr>
        <p:spPr>
          <a:xfrm>
            <a:off x="1988288" y="3774558"/>
            <a:ext cx="1286540" cy="1010093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73D735-38F6-0686-3DDE-093DB6D598EE}"/>
              </a:ext>
            </a:extLst>
          </p:cNvPr>
          <p:cNvCxnSpPr>
            <a:cxnSpLocks/>
          </p:cNvCxnSpPr>
          <p:nvPr/>
        </p:nvCxnSpPr>
        <p:spPr>
          <a:xfrm>
            <a:off x="4527550" y="3774558"/>
            <a:ext cx="23283" cy="988828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2C26D2-68FB-295C-ADF7-1B3886FBCE55}"/>
              </a:ext>
            </a:extLst>
          </p:cNvPr>
          <p:cNvCxnSpPr>
            <a:cxnSpLocks/>
          </p:cNvCxnSpPr>
          <p:nvPr/>
        </p:nvCxnSpPr>
        <p:spPr>
          <a:xfrm>
            <a:off x="5784112" y="3785191"/>
            <a:ext cx="1371600" cy="999460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7F9B57-2201-AC46-103E-FFD5E35DB204}"/>
              </a:ext>
            </a:extLst>
          </p:cNvPr>
          <p:cNvCxnSpPr>
            <a:cxnSpLocks/>
          </p:cNvCxnSpPr>
          <p:nvPr/>
        </p:nvCxnSpPr>
        <p:spPr>
          <a:xfrm flipH="1">
            <a:off x="5831840" y="3785191"/>
            <a:ext cx="1238811" cy="999460"/>
          </a:xfrm>
          <a:prstGeom prst="straightConnector1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9731" y="91661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 ! في المنزل، ستنجزون الأنشطة المتبقية على الصفحتين 18 و19.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F2B8F-7865-225A-FC4D-5C2C4DDC8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4893" y="628663"/>
            <a:ext cx="1008000" cy="1008000"/>
          </a:xfrm>
          <a:prstGeom prst="ellipse">
            <a:avLst/>
          </a:prstGeom>
        </p:spPr>
      </p:pic>
      <p:pic>
        <p:nvPicPr>
          <p:cNvPr id="10" name="Picture 9" descr="An open book with a cartoon character&#10;&#10;Description automatically generated">
            <a:extLst>
              <a:ext uri="{FF2B5EF4-FFF2-40B4-BE49-F238E27FC236}">
                <a16:creationId xmlns:a16="http://schemas.microsoft.com/office/drawing/2014/main" id="{BAF7EF8D-E840-20D9-B82D-99F8E0DF0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0" y="786581"/>
            <a:ext cx="9263561" cy="61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257046" y="94719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اللقاء،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FF6D2B3-EFEC-97F3-9B0D-2141FFF617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4893" y="628663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708F00E-29BE-940D-23A4-1FAA3084CFAB}"/>
              </a:ext>
            </a:extLst>
          </p:cNvPr>
          <p:cNvSpPr/>
          <p:nvPr/>
        </p:nvSpPr>
        <p:spPr>
          <a:xfrm>
            <a:off x="2089802" y="2652945"/>
            <a:ext cx="4856467" cy="24058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10D808-E65D-402B-D1E7-CE5BDF1DD8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30594" y="3252328"/>
            <a:ext cx="685543" cy="68554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BA484E4-6BDA-FB66-1AB1-C68108CB2A55}"/>
              </a:ext>
            </a:extLst>
          </p:cNvPr>
          <p:cNvSpPr txBox="1"/>
          <p:nvPr/>
        </p:nvSpPr>
        <p:spPr>
          <a:xfrm>
            <a:off x="1934182" y="3314204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تصحيح الواجبات المنزلية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7C1DEAE-197F-46E8-EB33-C418877862DC}"/>
              </a:ext>
            </a:extLst>
          </p:cNvPr>
          <p:cNvSpPr/>
          <p:nvPr/>
        </p:nvSpPr>
        <p:spPr>
          <a:xfrm>
            <a:off x="2850151" y="2239767"/>
            <a:ext cx="3038583" cy="78804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76D2BCB-9B47-0FE4-1F78-8958ED44BE5A}"/>
              </a:ext>
            </a:extLst>
          </p:cNvPr>
          <p:cNvSpPr>
            <a:spLocks noChangeAspect="1"/>
          </p:cNvSpPr>
          <p:nvPr/>
        </p:nvSpPr>
        <p:spPr>
          <a:xfrm>
            <a:off x="5548122" y="2257538"/>
            <a:ext cx="681223" cy="68554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C581BC-7D27-436B-A85D-8308E13E8224}"/>
              </a:ext>
            </a:extLst>
          </p:cNvPr>
          <p:cNvSpPr txBox="1"/>
          <p:nvPr/>
        </p:nvSpPr>
        <p:spPr>
          <a:xfrm>
            <a:off x="2089802" y="3885970"/>
            <a:ext cx="3740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العددين 2 و3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3FE6E6-A6E3-3AED-648E-F4674961FB7F}"/>
              </a:ext>
            </a:extLst>
          </p:cNvPr>
          <p:cNvSpPr txBox="1"/>
          <p:nvPr/>
        </p:nvSpPr>
        <p:spPr>
          <a:xfrm>
            <a:off x="1902124" y="4454566"/>
            <a:ext cx="388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80F86CF9-4A7A-0C12-81DA-16837FDE5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72"/>
          <a:stretch>
            <a:fillRect/>
          </a:stretch>
        </p:blipFill>
        <p:spPr>
          <a:xfrm>
            <a:off x="4464000" y="1980000"/>
            <a:ext cx="2536315" cy="3978748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303CE941-A4F1-F7B5-A398-9EDDCC2F86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2816"/>
          <a:stretch>
            <a:fillRect/>
          </a:stretch>
        </p:blipFill>
        <p:spPr>
          <a:xfrm>
            <a:off x="2243138" y="1935166"/>
            <a:ext cx="2328862" cy="4023582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5369C6-83C4-E364-3FE2-9782D1FB9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4274" y="918897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كراساتكم، صححوا النشاط رقم 5 الصفحة 17.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820047-79AC-29E1-45EF-70FBF2A29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DE35C33-C805-C800-D86B-03D68B6E9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51" y="2083061"/>
            <a:ext cx="7206097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16242</TotalTime>
  <Words>890</Words>
  <PresentationFormat>Affichage à l'écran (4:3)</PresentationFormat>
  <Paragraphs>218</Paragraphs>
  <Slides>69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69</vt:i4>
      </vt:variant>
    </vt:vector>
  </HeadingPairs>
  <TitlesOfParts>
    <vt:vector size="82" baseType="lpstr">
      <vt:lpstr>Calibri</vt:lpstr>
      <vt:lpstr>Dosis</vt:lpstr>
      <vt:lpstr>Wingdings</vt:lpstr>
      <vt:lpstr>Aptos</vt:lpstr>
      <vt:lpstr>Effra CC Arbc</vt:lpstr>
      <vt:lpstr>Arial</vt:lpstr>
      <vt:lpstr>DengXian</vt:lpstr>
      <vt:lpstr>Aptos Display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2025-11-02T10:00:05Z</dcterms:modified>
</cp:coreProperties>
</file>