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f5ef05981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f5ef0598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2df5ef05981_0_55: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2df5ef05981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Forces, Motion, &amp; Magnets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t>
            </a:r>
            <a:r>
              <a:rPr lang="en" sz="1100"/>
              <a:t>ombre</a:t>
            </a:r>
            <a:r>
              <a:rPr lang="en" sz="1100">
                <a:solidFill>
                  <a:srgbClr val="000000"/>
                </a:solidFill>
              </a:rPr>
              <a:t>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561300" y="591125"/>
            <a:ext cx="6672300" cy="8166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700">
                <a:solidFill>
                  <a:schemeClr val="dk1"/>
                </a:solidFill>
                <a:latin typeface="Londrina Shadow"/>
                <a:ea typeface="Londrina Shadow"/>
                <a:cs typeface="Londrina Shadow"/>
                <a:sym typeface="Londrina Shadow"/>
              </a:rPr>
              <a:t>Buscando rocas en el espacio exterior </a:t>
            </a:r>
            <a:endParaRPr b="1" sz="4700">
              <a:solidFill>
                <a:schemeClr val="dk1"/>
              </a:solidFill>
              <a:latin typeface="Londrina Shadow"/>
              <a:ea typeface="Londrina Shadow"/>
              <a:cs typeface="Londrina Shadow"/>
              <a:sym typeface="Londrina Shadow"/>
            </a:endParaRPr>
          </a:p>
        </p:txBody>
      </p:sp>
      <p:sp>
        <p:nvSpPr>
          <p:cNvPr id="59" name="Google Shape;59;p13"/>
          <p:cNvSpPr/>
          <p:nvPr/>
        </p:nvSpPr>
        <p:spPr>
          <a:xfrm>
            <a:off x="647163" y="2348175"/>
            <a:ext cx="6478075"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621750" y="2501750"/>
            <a:ext cx="6528900" cy="71244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600">
                <a:solidFill>
                  <a:schemeClr val="dk1"/>
                </a:solidFill>
                <a:latin typeface="Poppins SemiBold"/>
                <a:ea typeface="Poppins SemiBold"/>
                <a:cs typeface="Poppins SemiBold"/>
                <a:sym typeface="Poppins SemiBold"/>
              </a:rPr>
              <a:t>¿Te gustaría tener una roca del espacio?</a:t>
            </a:r>
            <a:r>
              <a:rPr lang="en" sz="1200">
                <a:solidFill>
                  <a:schemeClr val="dk1"/>
                </a:solidFill>
                <a:highlight>
                  <a:srgbClr val="FFFFFF"/>
                </a:highlight>
              </a:rPr>
              <a:t> </a:t>
            </a:r>
            <a:r>
              <a:rPr lang="en" sz="1200">
                <a:solidFill>
                  <a:schemeClr val="dk1"/>
                </a:solidFill>
              </a:rPr>
              <a:t>Si tienes un imán fuerte, puedes buscar rocas espaciales dondequiera que vivas.</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0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Todos los días, llueven rocas del espacio exterior por toda la Tierra. Cuando estas rocas espaciales caen, se les llama meteoros. Después de tocar el suelo, reciben un nombre nuevo. Un meteoro caído se llama meteorito.</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0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Cada día caen a la Tierra cientos de miles de meteoritos. No ves estas rocas cayendo porque son muy pequeñas. La mayoría de los meteoritos son más pequeños que un grano de arroz. De hecho, la mayoría son del tamaño de una mota de polvo. Estos se llaman micrometeoritos. "Micro" significa muy pequeño, por lo que un micrometeorito es un meteorito muy pequeño.</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0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Un imán facilita la búsqueda de estas pequeñas rocas espaciales. La mayoría de los micrometeoritos están hechos de hierro. Eso significa que se pegarán a tu imán.</a:t>
            </a:r>
            <a:endParaRPr sz="1200">
              <a:solidFill>
                <a:schemeClr val="dk1"/>
              </a:solidFill>
            </a:endParaRPr>
          </a:p>
          <a:p>
            <a:pPr indent="0" lvl="0" marL="0" rtl="0" algn="l">
              <a:lnSpc>
                <a:spcPct val="128571"/>
              </a:lnSpc>
              <a:spcBef>
                <a:spcPts val="0"/>
              </a:spcBef>
              <a:spcAft>
                <a:spcPts val="0"/>
              </a:spcAft>
              <a:buClr>
                <a:schemeClr val="dk1"/>
              </a:buClr>
              <a:buSzPts val="1100"/>
              <a:buFont typeface="Arial"/>
              <a:buNone/>
            </a:pPr>
            <a:r>
              <a:t/>
            </a:r>
            <a:endParaRPr sz="1000">
              <a:solidFill>
                <a:schemeClr val="dk1"/>
              </a:solidFill>
              <a:highlight>
                <a:srgbClr val="FFFFFF"/>
              </a:highlight>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Un buen lugar para encontrar micrometeoritos es en una canaleta de lluvia en la orilla de un techo. Los micrometeoritos caen sobre el techo y la lluvia los arrastra hacia la canaleta.</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0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Pero subir al techo para mirar en la canaleta puede ser peligroso. En lugar de mirar en la canaleta, puedes mirar el agua que sale de esa canaleta. Para crear una trampa para meteoritos, pinta tu imán de blanco. Luego deja el imán donde fluirá el agua de la canaleta. Después de una tormenta, busca pequeñas motas negras en tu imán blanco. Esas motas son micrometeoritos que la lluvia arrastró hacia su trampa magnética.</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4"/>
          <p:cNvSpPr txBox="1"/>
          <p:nvPr>
            <p:ph idx="1" type="body"/>
          </p:nvPr>
        </p:nvSpPr>
        <p:spPr>
          <a:xfrm>
            <a:off x="590525" y="692725"/>
            <a:ext cx="6591300" cy="1435200"/>
          </a:xfrm>
          <a:prstGeom prst="rect">
            <a:avLst/>
          </a:prstGeom>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Algunos cazadores de meteoritos viajan a lugares lejanos en busca de rocas espaciales. Buscan en los desiertos del mundo porque los meteoritos oscuros resaltan bien contra la arena pálida. Pero los meteoritos caen por toda la Tierra. Así que no tienes que ir muy lejos para encontrar una roca espacial que pueda ser tuya.</a:t>
            </a:r>
            <a:endParaRPr sz="1200">
              <a:solidFill>
                <a:schemeClr val="dk1"/>
              </a:solidFill>
            </a:endParaRPr>
          </a:p>
          <a:p>
            <a:pPr indent="0" lvl="0" marL="0" rtl="0" algn="l">
              <a:spcBef>
                <a:spcPts val="0"/>
              </a:spcBef>
              <a:spcAft>
                <a:spcPts val="1600"/>
              </a:spcAft>
              <a:buNone/>
            </a:pPr>
            <a:r>
              <a:t/>
            </a:r>
            <a:endParaRPr/>
          </a:p>
        </p:txBody>
      </p:sp>
      <p:pic>
        <p:nvPicPr>
          <p:cNvPr id="66" name="Google Shape;66;p14"/>
          <p:cNvPicPr preferRelativeResize="0"/>
          <p:nvPr/>
        </p:nvPicPr>
        <p:blipFill rotWithShape="1">
          <a:blip r:embed="rId3">
            <a:alphaModFix/>
          </a:blip>
          <a:srcRect b="-34811" l="0" r="-3852" t="-11579"/>
          <a:stretch/>
        </p:blipFill>
        <p:spPr>
          <a:xfrm>
            <a:off x="3036896" y="9232482"/>
            <a:ext cx="1698608" cy="316444"/>
          </a:xfrm>
          <a:prstGeom prst="rect">
            <a:avLst/>
          </a:prstGeom>
          <a:noFill/>
          <a:ln>
            <a:noFill/>
          </a:ln>
        </p:spPr>
      </p:pic>
      <p:sp>
        <p:nvSpPr>
          <p:cNvPr id="67" name="Google Shape;67;p14"/>
          <p:cNvSpPr txBox="1"/>
          <p:nvPr/>
        </p:nvSpPr>
        <p:spPr>
          <a:xfrm>
            <a:off x="142625" y="9414378"/>
            <a:ext cx="7487100" cy="210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Forces, Motion, &amp; Magnets</a:t>
            </a:r>
            <a:endParaRPr sz="900">
              <a:solidFill>
                <a:schemeClr val="dk1"/>
              </a:solidFill>
            </a:endParaRPr>
          </a:p>
          <a:p>
            <a:pPr indent="0" lvl="0" marL="0" rtl="0" algn="ctr">
              <a:spcBef>
                <a:spcPts val="0"/>
              </a:spcBef>
              <a:spcAft>
                <a:spcPts val="0"/>
              </a:spcAft>
              <a:buNone/>
            </a:pPr>
            <a:r>
              <a:t/>
            </a:r>
            <a:endParaRPr sz="900"/>
          </a:p>
        </p:txBody>
      </p:sp>
      <p:pic>
        <p:nvPicPr>
          <p:cNvPr descr="Lucien Rudaux meteorites.jpg" id="68" name="Google Shape;68;p14"/>
          <p:cNvPicPr preferRelativeResize="0"/>
          <p:nvPr/>
        </p:nvPicPr>
        <p:blipFill>
          <a:blip r:embed="rId4">
            <a:alphaModFix/>
          </a:blip>
          <a:stretch>
            <a:fillRect/>
          </a:stretch>
        </p:blipFill>
        <p:spPr>
          <a:xfrm>
            <a:off x="1116888" y="1973525"/>
            <a:ext cx="5538625" cy="3131870"/>
          </a:xfrm>
          <a:prstGeom prst="rect">
            <a:avLst/>
          </a:prstGeom>
          <a:noFill/>
          <a:ln cap="flat" cmpd="sng" w="12700">
            <a:solidFill>
              <a:srgbClr val="000000"/>
            </a:solidFill>
            <a:prstDash val="solid"/>
            <a:miter lim="8000"/>
            <a:headEnd len="sm" w="sm" type="none"/>
            <a:tailEnd len="sm" w="sm" type="none"/>
          </a:ln>
        </p:spPr>
      </p:pic>
      <p:sp>
        <p:nvSpPr>
          <p:cNvPr id="69" name="Google Shape;69;p14"/>
          <p:cNvSpPr txBox="1"/>
          <p:nvPr/>
        </p:nvSpPr>
        <p:spPr>
          <a:xfrm>
            <a:off x="1116900" y="5105400"/>
            <a:ext cx="5538600" cy="800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sz="1000">
                <a:solidFill>
                  <a:schemeClr val="dk1"/>
                </a:solidFill>
                <a:highlight>
                  <a:srgbClr val="FFFFFF"/>
                </a:highlight>
              </a:rPr>
              <a:t>Esta imagen muestra muchos micrometeoritos. Fueron recopilados por un astrónomo francés llamado Lucien Rudaux.</a:t>
            </a:r>
            <a:endParaRPr sz="1800">
              <a:solidFill>
                <a:schemeClr val="dk2"/>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