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11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368" autoAdjust="0"/>
    <p:restoredTop sz="94249" autoAdjust="0"/>
  </p:normalViewPr>
  <p:slideViewPr>
    <p:cSldViewPr snapToGrid="0">
      <p:cViewPr varScale="1">
        <p:scale>
          <a:sx n="117" d="100"/>
          <a:sy n="117" d="100"/>
        </p:scale>
        <p:origin x="924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508874a1e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508874a1e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409ac9cff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409ac9cff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412c9a1cf8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412c9a1cf8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452564f74c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452564f74c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412c9a1a6c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412c9a1a6c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412eaaebf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412eaaebf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409ac9d3c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409ac9d3c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508874a1e4_0_1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508874a1e4_0_1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8" name="Google Shape;68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9" name="Google Shape;79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3" name="Google Shape;83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7" name="Google Shape;87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8" name="Google Shape;88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9" name="Google Shape;89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2" name="Google Shape;92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5" name="Google Shape;95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6" name="Google Shape;96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ei.yale.edu/ruler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i.yale.edu/ruler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ei.yale.edu/ruler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ei.yale.edu/ruler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11" Type="http://schemas.openxmlformats.org/officeDocument/2006/relationships/image" Target="../media/image14.png"/><Relationship Id="rId5" Type="http://schemas.openxmlformats.org/officeDocument/2006/relationships/image" Target="../media/image4.png"/><Relationship Id="rId10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12.png"/><Relationship Id="rId1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5"/>
          <p:cNvSpPr txBox="1"/>
          <p:nvPr/>
        </p:nvSpPr>
        <p:spPr>
          <a:xfrm>
            <a:off x="1118200" y="53850"/>
            <a:ext cx="5951400" cy="3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>
                <a:solidFill>
                  <a:srgbClr val="76B042"/>
                </a:solidFill>
              </a:rPr>
              <a:t>Was ist Hassrede? &gt; SEL &gt; </a:t>
            </a:r>
            <a:r>
              <a:rPr lang="de-DE" b="1">
                <a:solidFill>
                  <a:srgbClr val="76B042"/>
                </a:solidFill>
              </a:rPr>
              <a:t>Emotionen benennen und einordnen</a:t>
            </a:r>
            <a:endParaRPr b="1">
              <a:solidFill>
                <a:srgbClr val="76B042"/>
              </a:solidFill>
            </a:endParaRPr>
          </a:p>
        </p:txBody>
      </p:sp>
      <p:sp>
        <p:nvSpPr>
          <p:cNvPr id="104" name="Google Shape;104;p25"/>
          <p:cNvSpPr txBox="1"/>
          <p:nvPr/>
        </p:nvSpPr>
        <p:spPr>
          <a:xfrm>
            <a:off x="1118200" y="853500"/>
            <a:ext cx="3958800" cy="27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4000" b="1" dirty="0">
                <a:solidFill>
                  <a:schemeClr val="dk1"/>
                </a:solidFill>
              </a:rPr>
              <a:t>Emotionen benennen und einordnen</a:t>
            </a:r>
            <a:endParaRPr sz="4000" b="1" dirty="0"/>
          </a:p>
        </p:txBody>
      </p:sp>
      <p:pic>
        <p:nvPicPr>
          <p:cNvPr id="105" name="Google Shape;10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0791" y="53850"/>
            <a:ext cx="547399" cy="45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25"/>
          <p:cNvPicPr preferRelativeResize="0"/>
          <p:nvPr/>
        </p:nvPicPr>
        <p:blipFill rotWithShape="1">
          <a:blip r:embed="rId7">
            <a:alphaModFix/>
          </a:blip>
          <a:srcRect t="34481" b="35455"/>
          <a:stretch/>
        </p:blipFill>
        <p:spPr>
          <a:xfrm>
            <a:off x="5301250" y="1666038"/>
            <a:ext cx="3643551" cy="1095324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25"/>
          <p:cNvSpPr txBox="1"/>
          <p:nvPr/>
        </p:nvSpPr>
        <p:spPr>
          <a:xfrm>
            <a:off x="1323324" y="3760488"/>
            <a:ext cx="7067049" cy="6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dirty="0"/>
              <a:t>Gefühle zu Hassrede in Worte fassen</a:t>
            </a:r>
            <a:endParaRPr sz="2400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327CC4B-C108-4AB0-9925-B38EE327B89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056" y="2006890"/>
            <a:ext cx="406264" cy="299117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6"/>
          <p:cNvSpPr/>
          <p:nvPr/>
        </p:nvSpPr>
        <p:spPr>
          <a:xfrm>
            <a:off x="4479100" y="330700"/>
            <a:ext cx="4410600" cy="4132200"/>
          </a:xfrm>
          <a:prstGeom prst="roundRect">
            <a:avLst>
              <a:gd name="adj" fmla="val 9634"/>
            </a:avLst>
          </a:prstGeom>
          <a:solidFill>
            <a:srgbClr val="93C4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26"/>
          <p:cNvSpPr/>
          <p:nvPr/>
        </p:nvSpPr>
        <p:spPr>
          <a:xfrm>
            <a:off x="824050" y="270700"/>
            <a:ext cx="3456300" cy="4252200"/>
          </a:xfrm>
          <a:prstGeom prst="roundRect">
            <a:avLst>
              <a:gd name="adj" fmla="val 9634"/>
            </a:avLst>
          </a:prstGeom>
          <a:solidFill>
            <a:srgbClr val="93C4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26"/>
          <p:cNvSpPr txBox="1"/>
          <p:nvPr/>
        </p:nvSpPr>
        <p:spPr>
          <a:xfrm>
            <a:off x="795375" y="365500"/>
            <a:ext cx="3513600" cy="40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Char char="●"/>
            </a:pPr>
            <a:r>
              <a:rPr lang="de-DE" sz="1600" dirty="0">
                <a:solidFill>
                  <a:srgbClr val="FFFFFF"/>
                </a:solidFill>
              </a:rPr>
              <a:t>Bei welchen Dingen im Internet fühlst du dich glücklich/positiv?</a:t>
            </a:r>
            <a:endParaRPr sz="1600" dirty="0">
              <a:solidFill>
                <a:srgbClr val="FFFFFF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Char char="●"/>
            </a:pPr>
            <a:r>
              <a:rPr lang="de-DE" sz="1600" dirty="0">
                <a:solidFill>
                  <a:srgbClr val="FFFFFF"/>
                </a:solidFill>
              </a:rPr>
              <a:t>Bei welchen Dingen im Internet fühlst du dich wütend/besorgt/traurig/negativ?</a:t>
            </a:r>
            <a:endParaRPr sz="1600" dirty="0">
              <a:solidFill>
                <a:srgbClr val="FFFFFF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Char char="●"/>
            </a:pPr>
            <a:r>
              <a:rPr lang="de-DE" sz="1600" dirty="0">
                <a:solidFill>
                  <a:srgbClr val="FFFFFF"/>
                </a:solidFill>
              </a:rPr>
              <a:t>Welche Dinge im Internet würdest du als gehässig bezeichnen?</a:t>
            </a:r>
            <a:endParaRPr sz="1600" dirty="0">
              <a:solidFill>
                <a:srgbClr val="FFFFFF"/>
              </a:solidFill>
            </a:endParaRPr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</a:pPr>
            <a:r>
              <a:rPr lang="de-DE" sz="1600" dirty="0">
                <a:solidFill>
                  <a:srgbClr val="FFFFFF"/>
                </a:solidFill>
              </a:rPr>
              <a:t>Warum?</a:t>
            </a:r>
            <a:endParaRPr sz="1600" dirty="0">
              <a:solidFill>
                <a:srgbClr val="FFFFFF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Char char="●"/>
            </a:pPr>
            <a:r>
              <a:rPr lang="de-DE" sz="1600" dirty="0">
                <a:solidFill>
                  <a:srgbClr val="FFFFFF"/>
                </a:solidFill>
              </a:rPr>
              <a:t>Was verstehst du unter Hassrede? </a:t>
            </a:r>
            <a:endParaRPr sz="1600" dirty="0">
              <a:solidFill>
                <a:srgbClr val="FFFFFF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Char char="●"/>
            </a:pPr>
            <a:r>
              <a:rPr lang="de-DE" sz="1600" dirty="0">
                <a:solidFill>
                  <a:srgbClr val="FFFFFF"/>
                </a:solidFill>
              </a:rPr>
              <a:t>Gegen wen richtet sie sich? </a:t>
            </a:r>
            <a:endParaRPr sz="1600" dirty="0">
              <a:solidFill>
                <a:srgbClr val="FFFFFF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Char char="●"/>
            </a:pPr>
            <a:r>
              <a:rPr lang="de-DE" sz="1600" dirty="0">
                <a:solidFill>
                  <a:srgbClr val="FFFFFF"/>
                </a:solidFill>
              </a:rPr>
              <a:t>Welche Gefühle löst sie bei dir aus?</a:t>
            </a:r>
            <a:endParaRPr sz="1600" dirty="0">
              <a:solidFill>
                <a:srgbClr val="FFFFFF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Char char="●"/>
            </a:pPr>
            <a:r>
              <a:rPr lang="de-DE" sz="1600" dirty="0">
                <a:solidFill>
                  <a:srgbClr val="FFFFFF"/>
                </a:solidFill>
              </a:rPr>
              <a:t>Wie fühlt sich wohl die betroffene Person?</a:t>
            </a:r>
            <a:endParaRPr sz="1600" dirty="0">
              <a:solidFill>
                <a:srgbClr val="FFFFFF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Char char="●"/>
            </a:pPr>
            <a:r>
              <a:rPr lang="de-DE" sz="1600" dirty="0">
                <a:solidFill>
                  <a:srgbClr val="FFFFFF"/>
                </a:solidFill>
              </a:rPr>
              <a:t>Wie fühlt sich wohl der Täter?</a:t>
            </a:r>
            <a:endParaRPr sz="1600" dirty="0">
              <a:solidFill>
                <a:srgbClr val="FFFFFF"/>
              </a:solidFill>
            </a:endParaRPr>
          </a:p>
        </p:txBody>
      </p:sp>
      <p:sp>
        <p:nvSpPr>
          <p:cNvPr id="118" name="Google Shape;118;p26"/>
          <p:cNvSpPr txBox="1"/>
          <p:nvPr/>
        </p:nvSpPr>
        <p:spPr>
          <a:xfrm>
            <a:off x="4444600" y="1074450"/>
            <a:ext cx="44796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Char char="●"/>
            </a:pPr>
            <a:r>
              <a:rPr lang="de-DE" sz="1550" dirty="0">
                <a:solidFill>
                  <a:srgbClr val="FFFFFF"/>
                </a:solidFill>
              </a:rPr>
              <a:t>Gibt es Formen von Hassrede, die dich mehr berühren als andere?</a:t>
            </a:r>
            <a:endParaRPr sz="1550" dirty="0">
              <a:solidFill>
                <a:srgbClr val="FFFFFF"/>
              </a:solidFill>
            </a:endParaRPr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</a:pPr>
            <a:r>
              <a:rPr lang="de-DE" sz="1550" dirty="0">
                <a:solidFill>
                  <a:srgbClr val="FFFFFF"/>
                </a:solidFill>
              </a:rPr>
              <a:t>Warum?</a:t>
            </a:r>
            <a:endParaRPr sz="1550" dirty="0">
              <a:solidFill>
                <a:srgbClr val="FFFFFF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Char char="●"/>
            </a:pPr>
            <a:r>
              <a:rPr lang="de-DE" sz="1550" dirty="0">
                <a:solidFill>
                  <a:srgbClr val="FFFFFF"/>
                </a:solidFill>
              </a:rPr>
              <a:t>Gilt etwas auch dann als Hassrede, wenn es die betreffende Person nicht berührt?</a:t>
            </a:r>
            <a:endParaRPr sz="1550" dirty="0">
              <a:solidFill>
                <a:srgbClr val="FFFFFF"/>
              </a:solidFill>
            </a:endParaRPr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</a:pPr>
            <a:r>
              <a:rPr lang="de-DE" sz="1550" dirty="0">
                <a:solidFill>
                  <a:srgbClr val="FFFFFF"/>
                </a:solidFill>
              </a:rPr>
              <a:t>Warum/warum nicht?</a:t>
            </a:r>
            <a:endParaRPr sz="1550" dirty="0">
              <a:solidFill>
                <a:srgbClr val="FFFFFF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Char char="●"/>
            </a:pPr>
            <a:r>
              <a:rPr lang="de-DE" sz="1550" dirty="0">
                <a:solidFill>
                  <a:srgbClr val="FFFFFF"/>
                </a:solidFill>
              </a:rPr>
              <a:t>Gibt es einen Unterschied zwischen gehässigem/verletzendem Verhalten und Hassrede im Internet? </a:t>
            </a:r>
            <a:endParaRPr sz="1550" dirty="0">
              <a:solidFill>
                <a:srgbClr val="FFFFFF"/>
              </a:solidFill>
            </a:endParaRPr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</a:pPr>
            <a:r>
              <a:rPr lang="de-DE" sz="1550" dirty="0">
                <a:solidFill>
                  <a:srgbClr val="FFFFFF"/>
                </a:solidFill>
              </a:rPr>
              <a:t>Warum?</a:t>
            </a:r>
            <a:endParaRPr sz="1550" dirty="0">
              <a:solidFill>
                <a:srgbClr val="FFFFFF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Char char="●"/>
            </a:pPr>
            <a:r>
              <a:rPr lang="de-DE" sz="1550" dirty="0">
                <a:solidFill>
                  <a:srgbClr val="FFFFFF"/>
                </a:solidFill>
              </a:rPr>
              <a:t>Gibt es Online-Inhalte, die missverständlich sind? z. B. Satire, Parodien, Ironie, Sarkasmus, Insider-Witze usw.</a:t>
            </a:r>
            <a:endParaRPr sz="1550" dirty="0">
              <a:solidFill>
                <a:srgbClr val="FFFFFF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Char char="●"/>
            </a:pPr>
            <a:r>
              <a:rPr lang="de-DE" sz="1550" dirty="0">
                <a:solidFill>
                  <a:srgbClr val="FFFFFF"/>
                </a:solidFill>
              </a:rPr>
              <a:t>Woran erkennt man, ob diese Inhalte Hassrede sind? </a:t>
            </a:r>
            <a:endParaRPr sz="1550" dirty="0">
              <a:solidFill>
                <a:srgbClr val="FFFFFF"/>
              </a:solidFill>
            </a:endParaRPr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</a:pPr>
            <a:r>
              <a:rPr lang="de-DE" sz="1550" dirty="0">
                <a:solidFill>
                  <a:srgbClr val="FFFFFF"/>
                </a:solidFill>
              </a:rPr>
              <a:t>Ist es immer eindeutig?</a:t>
            </a:r>
            <a:br>
              <a:rPr lang="en-GB" sz="1600" dirty="0">
                <a:solidFill>
                  <a:schemeClr val="dk1"/>
                </a:solidFill>
              </a:rPr>
            </a:br>
            <a:endParaRPr sz="16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62075E2-8943-4465-911E-7DF44B774B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56" y="2006890"/>
            <a:ext cx="406264" cy="299117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7"/>
          <p:cNvSpPr txBox="1"/>
          <p:nvPr/>
        </p:nvSpPr>
        <p:spPr>
          <a:xfrm>
            <a:off x="6782238" y="3974300"/>
            <a:ext cx="2231100" cy="3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000" u="sng">
                <a:solidFill>
                  <a:srgbClr val="0097A7"/>
                </a:solidFill>
                <a:hlinkClick r:id="rId3"/>
              </a:rPr>
              <a:t>© RULER Programme. Yale Centre for Emotional Intelligence</a:t>
            </a:r>
            <a:endParaRPr sz="1000"/>
          </a:p>
        </p:txBody>
      </p:sp>
      <p:grpSp>
        <p:nvGrpSpPr>
          <p:cNvPr id="124" name="Google Shape;124;p27"/>
          <p:cNvGrpSpPr/>
          <p:nvPr/>
        </p:nvGrpSpPr>
        <p:grpSpPr>
          <a:xfrm>
            <a:off x="2755300" y="177725"/>
            <a:ext cx="3949087" cy="4014681"/>
            <a:chOff x="2723725" y="310925"/>
            <a:chExt cx="3949087" cy="4014681"/>
          </a:xfrm>
        </p:grpSpPr>
        <p:sp>
          <p:nvSpPr>
            <p:cNvPr id="125" name="Google Shape;125;p27"/>
            <p:cNvSpPr/>
            <p:nvPr/>
          </p:nvSpPr>
          <p:spPr>
            <a:xfrm>
              <a:off x="2723725" y="310925"/>
              <a:ext cx="1974600" cy="2007300"/>
            </a:xfrm>
            <a:prstGeom prst="rect">
              <a:avLst/>
            </a:prstGeom>
            <a:gradFill>
              <a:gsLst>
                <a:gs pos="0">
                  <a:srgbClr val="FF0000"/>
                </a:gs>
                <a:gs pos="100000">
                  <a:srgbClr val="660000"/>
                </a:gs>
              </a:gsLst>
              <a:lin ang="1350003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7"/>
            <p:cNvSpPr/>
            <p:nvPr/>
          </p:nvSpPr>
          <p:spPr>
            <a:xfrm>
              <a:off x="4698212" y="310925"/>
              <a:ext cx="1974600" cy="2007300"/>
            </a:xfrm>
            <a:prstGeom prst="rect">
              <a:avLst/>
            </a:prstGeom>
            <a:gradFill>
              <a:gsLst>
                <a:gs pos="0">
                  <a:srgbClr val="FFFF00"/>
                </a:gs>
                <a:gs pos="100000">
                  <a:srgbClr val="7F6000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7"/>
            <p:cNvSpPr/>
            <p:nvPr/>
          </p:nvSpPr>
          <p:spPr>
            <a:xfrm>
              <a:off x="2723725" y="2318306"/>
              <a:ext cx="1974600" cy="2007300"/>
            </a:xfrm>
            <a:prstGeom prst="rect">
              <a:avLst/>
            </a:prstGeom>
            <a:gradFill>
              <a:gsLst>
                <a:gs pos="0">
                  <a:srgbClr val="4A86E8"/>
                </a:gs>
                <a:gs pos="100000">
                  <a:srgbClr val="1C4587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7"/>
            <p:cNvSpPr/>
            <p:nvPr/>
          </p:nvSpPr>
          <p:spPr>
            <a:xfrm>
              <a:off x="4698212" y="2318306"/>
              <a:ext cx="1974600" cy="2007300"/>
            </a:xfrm>
            <a:prstGeom prst="rect">
              <a:avLst/>
            </a:prstGeom>
            <a:gradFill>
              <a:gsLst>
                <a:gs pos="0">
                  <a:srgbClr val="00FF00"/>
                </a:gs>
                <a:gs pos="100000">
                  <a:srgbClr val="274E13"/>
                </a:gs>
              </a:gsLst>
              <a:lin ang="2700006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9" name="Google Shape;129;p27"/>
          <p:cNvSpPr txBox="1"/>
          <p:nvPr/>
        </p:nvSpPr>
        <p:spPr>
          <a:xfrm rot="-5400000">
            <a:off x="1381950" y="1931713"/>
            <a:ext cx="1330200" cy="5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/>
              <a:t>Energie</a:t>
            </a:r>
            <a:endParaRPr sz="2400"/>
          </a:p>
        </p:txBody>
      </p:sp>
      <p:sp>
        <p:nvSpPr>
          <p:cNvPr id="130" name="Google Shape;130;p27"/>
          <p:cNvSpPr txBox="1"/>
          <p:nvPr/>
        </p:nvSpPr>
        <p:spPr>
          <a:xfrm rot="-5400000">
            <a:off x="1502800" y="927575"/>
            <a:ext cx="1998300" cy="5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/>
              <a:t>Hoch</a:t>
            </a:r>
            <a:endParaRPr sz="1800"/>
          </a:p>
        </p:txBody>
      </p:sp>
      <p:sp>
        <p:nvSpPr>
          <p:cNvPr id="131" name="Google Shape;131;p27"/>
          <p:cNvSpPr txBox="1"/>
          <p:nvPr/>
        </p:nvSpPr>
        <p:spPr>
          <a:xfrm rot="-5400000">
            <a:off x="1495450" y="2933225"/>
            <a:ext cx="2013000" cy="5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/>
              <a:t>Niedrig</a:t>
            </a:r>
            <a:endParaRPr sz="1800"/>
          </a:p>
        </p:txBody>
      </p:sp>
      <p:sp>
        <p:nvSpPr>
          <p:cNvPr id="132" name="Google Shape;132;p27"/>
          <p:cNvSpPr txBox="1"/>
          <p:nvPr/>
        </p:nvSpPr>
        <p:spPr>
          <a:xfrm>
            <a:off x="2755300" y="4130100"/>
            <a:ext cx="1981200" cy="5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/>
              <a:t>Unangenehm</a:t>
            </a:r>
            <a:endParaRPr sz="1800"/>
          </a:p>
        </p:txBody>
      </p:sp>
      <p:sp>
        <p:nvSpPr>
          <p:cNvPr id="133" name="Google Shape;133;p27"/>
          <p:cNvSpPr txBox="1"/>
          <p:nvPr/>
        </p:nvSpPr>
        <p:spPr>
          <a:xfrm>
            <a:off x="4723200" y="4130100"/>
            <a:ext cx="1981200" cy="5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/>
              <a:t>Angenehm</a:t>
            </a:r>
            <a:endParaRPr sz="1800"/>
          </a:p>
        </p:txBody>
      </p:sp>
      <p:sp>
        <p:nvSpPr>
          <p:cNvPr id="134" name="Google Shape;134;p27"/>
          <p:cNvSpPr txBox="1"/>
          <p:nvPr/>
        </p:nvSpPr>
        <p:spPr>
          <a:xfrm>
            <a:off x="4028588" y="4492550"/>
            <a:ext cx="1402500" cy="5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/>
              <a:t>Gefühle</a:t>
            </a:r>
            <a:endParaRPr sz="240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524C4131-9C41-434A-AD1B-A91F9AE6D4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56" y="2006890"/>
            <a:ext cx="406264" cy="299117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8"/>
          <p:cNvSpPr/>
          <p:nvPr/>
        </p:nvSpPr>
        <p:spPr>
          <a:xfrm>
            <a:off x="2797600" y="155450"/>
            <a:ext cx="1974600" cy="2007300"/>
          </a:xfrm>
          <a:prstGeom prst="rect">
            <a:avLst/>
          </a:prstGeom>
          <a:gradFill>
            <a:gsLst>
              <a:gs pos="0">
                <a:srgbClr val="FF0000"/>
              </a:gs>
              <a:gs pos="100000">
                <a:srgbClr val="980000"/>
              </a:gs>
            </a:gsLst>
            <a:lin ang="1350003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28"/>
          <p:cNvSpPr/>
          <p:nvPr/>
        </p:nvSpPr>
        <p:spPr>
          <a:xfrm>
            <a:off x="4772087" y="155450"/>
            <a:ext cx="1974600" cy="2007300"/>
          </a:xfrm>
          <a:prstGeom prst="rect">
            <a:avLst/>
          </a:prstGeom>
          <a:gradFill>
            <a:gsLst>
              <a:gs pos="0">
                <a:srgbClr val="FFFF00"/>
              </a:gs>
              <a:gs pos="100000">
                <a:srgbClr val="7F6000"/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28"/>
          <p:cNvSpPr/>
          <p:nvPr/>
        </p:nvSpPr>
        <p:spPr>
          <a:xfrm>
            <a:off x="2797600" y="2162831"/>
            <a:ext cx="1974600" cy="2007300"/>
          </a:xfrm>
          <a:prstGeom prst="rect">
            <a:avLst/>
          </a:prstGeom>
          <a:gradFill>
            <a:gsLst>
              <a:gs pos="0">
                <a:srgbClr val="4A86E8"/>
              </a:gs>
              <a:gs pos="100000">
                <a:srgbClr val="1C4587"/>
              </a:gs>
            </a:gsLst>
            <a:lin ang="8100019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28"/>
          <p:cNvSpPr/>
          <p:nvPr/>
        </p:nvSpPr>
        <p:spPr>
          <a:xfrm>
            <a:off x="4772087" y="2162831"/>
            <a:ext cx="1974600" cy="2007300"/>
          </a:xfrm>
          <a:prstGeom prst="rect">
            <a:avLst/>
          </a:prstGeom>
          <a:gradFill>
            <a:gsLst>
              <a:gs pos="0">
                <a:srgbClr val="00FF00"/>
              </a:gs>
              <a:gs pos="100000">
                <a:srgbClr val="274E13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28"/>
          <p:cNvSpPr txBox="1"/>
          <p:nvPr/>
        </p:nvSpPr>
        <p:spPr>
          <a:xfrm rot="-5400000">
            <a:off x="1071050" y="1953175"/>
            <a:ext cx="1330200" cy="5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/>
              <a:t>Energie</a:t>
            </a:r>
            <a:endParaRPr sz="2400"/>
          </a:p>
        </p:txBody>
      </p:sp>
      <p:sp>
        <p:nvSpPr>
          <p:cNvPr id="144" name="Google Shape;144;p28"/>
          <p:cNvSpPr txBox="1"/>
          <p:nvPr/>
        </p:nvSpPr>
        <p:spPr>
          <a:xfrm rot="-5400000">
            <a:off x="2090112" y="342088"/>
            <a:ext cx="755875" cy="5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dirty="0"/>
              <a:t>Hoch</a:t>
            </a:r>
            <a:endParaRPr sz="1800" dirty="0"/>
          </a:p>
        </p:txBody>
      </p:sp>
      <p:sp>
        <p:nvSpPr>
          <p:cNvPr id="145" name="Google Shape;145;p28"/>
          <p:cNvSpPr txBox="1"/>
          <p:nvPr/>
        </p:nvSpPr>
        <p:spPr>
          <a:xfrm rot="-5400000">
            <a:off x="1920837" y="3369562"/>
            <a:ext cx="1094426" cy="5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dirty="0"/>
              <a:t>Niedrig</a:t>
            </a:r>
            <a:endParaRPr sz="1800" dirty="0"/>
          </a:p>
        </p:txBody>
      </p:sp>
      <p:sp>
        <p:nvSpPr>
          <p:cNvPr id="146" name="Google Shape;146;p28"/>
          <p:cNvSpPr txBox="1"/>
          <p:nvPr/>
        </p:nvSpPr>
        <p:spPr>
          <a:xfrm>
            <a:off x="2797599" y="4170200"/>
            <a:ext cx="1600857" cy="5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dirty="0"/>
              <a:t>Unangenehm</a:t>
            </a:r>
            <a:endParaRPr sz="1800" dirty="0"/>
          </a:p>
        </p:txBody>
      </p:sp>
      <p:sp>
        <p:nvSpPr>
          <p:cNvPr id="147" name="Google Shape;147;p28"/>
          <p:cNvSpPr txBox="1"/>
          <p:nvPr/>
        </p:nvSpPr>
        <p:spPr>
          <a:xfrm>
            <a:off x="5375803" y="4170200"/>
            <a:ext cx="1370997" cy="5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dirty="0"/>
              <a:t>Angenehm</a:t>
            </a:r>
            <a:endParaRPr sz="1800" dirty="0"/>
          </a:p>
        </p:txBody>
      </p:sp>
      <p:sp>
        <p:nvSpPr>
          <p:cNvPr id="148" name="Google Shape;148;p28"/>
          <p:cNvSpPr txBox="1"/>
          <p:nvPr/>
        </p:nvSpPr>
        <p:spPr>
          <a:xfrm>
            <a:off x="4200100" y="4481325"/>
            <a:ext cx="1402500" cy="5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dirty="0"/>
              <a:t>Gefühle</a:t>
            </a:r>
            <a:endParaRPr sz="2400" dirty="0"/>
          </a:p>
        </p:txBody>
      </p:sp>
      <p:cxnSp>
        <p:nvCxnSpPr>
          <p:cNvPr id="149" name="Google Shape;149;p28"/>
          <p:cNvCxnSpPr/>
          <p:nvPr/>
        </p:nvCxnSpPr>
        <p:spPr>
          <a:xfrm>
            <a:off x="2636425" y="4277025"/>
            <a:ext cx="4189500" cy="10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50" name="Google Shape;150;p28"/>
          <p:cNvCxnSpPr/>
          <p:nvPr/>
        </p:nvCxnSpPr>
        <p:spPr>
          <a:xfrm rot="-5400000">
            <a:off x="546925" y="2187525"/>
            <a:ext cx="4189500" cy="10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51" name="Google Shape;151;p28"/>
          <p:cNvSpPr txBox="1"/>
          <p:nvPr/>
        </p:nvSpPr>
        <p:spPr>
          <a:xfrm>
            <a:off x="2870425" y="344850"/>
            <a:ext cx="1747800" cy="5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>
                <a:solidFill>
                  <a:srgbClr val="FFFFFF"/>
                </a:solidFill>
              </a:rPr>
              <a:t>Rote Gefühle sind unangenehm und haben eine hohe Energie, z. B. Wut, Enttäuschung, Angst</a:t>
            </a:r>
            <a:endParaRPr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rgbClr val="FFFFFF"/>
                </a:solidFill>
              </a:rPr>
              <a:t> 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152" name="Google Shape;152;p28"/>
          <p:cNvSpPr txBox="1"/>
          <p:nvPr/>
        </p:nvSpPr>
        <p:spPr>
          <a:xfrm>
            <a:off x="4848400" y="344850"/>
            <a:ext cx="1747800" cy="5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Gelbe Gefühle sind angenehm und haben eine hohe Energie, z. B. Aufregung, Freude, Begeisterung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rgbClr val="FFFFFF"/>
                </a:solidFill>
              </a:rPr>
              <a:t> 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153" name="Google Shape;153;p28"/>
          <p:cNvSpPr txBox="1"/>
          <p:nvPr/>
        </p:nvSpPr>
        <p:spPr>
          <a:xfrm>
            <a:off x="2911000" y="2310925"/>
            <a:ext cx="1747800" cy="5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>
                <a:solidFill>
                  <a:srgbClr val="FFFFFF"/>
                </a:solidFill>
              </a:rPr>
              <a:t>Blaue Gefühle sind unangenehm und haben eine niedrige Energie, z. B. Langeweile, Traurigkeit, Verzweiflung</a:t>
            </a:r>
            <a:endParaRPr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rgbClr val="FFFFFF"/>
                </a:solidFill>
              </a:rPr>
              <a:t> 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154" name="Google Shape;154;p28"/>
          <p:cNvSpPr txBox="1"/>
          <p:nvPr/>
        </p:nvSpPr>
        <p:spPr>
          <a:xfrm>
            <a:off x="4848400" y="2310963"/>
            <a:ext cx="1747800" cy="10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>
                <a:solidFill>
                  <a:srgbClr val="FFFFFF"/>
                </a:solidFill>
              </a:rPr>
              <a:t>Grüne Gefühle sind angenehm und haben eine niedrige Energie, z. B. Ruhe, Gelassenheit, Zufriedenheit</a:t>
            </a:r>
            <a:endParaRPr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rgbClr val="FFFFFF"/>
                </a:solidFill>
              </a:rPr>
              <a:t> 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155" name="Google Shape;155;p28"/>
          <p:cNvSpPr txBox="1"/>
          <p:nvPr/>
        </p:nvSpPr>
        <p:spPr>
          <a:xfrm>
            <a:off x="6782238" y="3974300"/>
            <a:ext cx="2231100" cy="3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000" u="sng">
                <a:solidFill>
                  <a:srgbClr val="0097A7"/>
                </a:solidFill>
                <a:hlinkClick r:id="rId3"/>
              </a:rPr>
              <a:t>© RULER Programme. Yale Centre for Emotional Intelligence</a:t>
            </a:r>
            <a:endParaRPr sz="1000"/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72F030DD-A460-4CC5-B515-958CCA1F25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56" y="2006890"/>
            <a:ext cx="406264" cy="299117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9"/>
          <p:cNvSpPr txBox="1"/>
          <p:nvPr/>
        </p:nvSpPr>
        <p:spPr>
          <a:xfrm>
            <a:off x="970913" y="4210125"/>
            <a:ext cx="3699000" cy="3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000" u="sng">
                <a:solidFill>
                  <a:schemeClr val="hlink"/>
                </a:solidFill>
                <a:hlinkClick r:id="rId3"/>
              </a:rPr>
              <a:t>© RULER Programme. Yale Centre for Emotional Intelligence</a:t>
            </a:r>
            <a:endParaRPr sz="1000"/>
          </a:p>
        </p:txBody>
      </p:sp>
      <p:grpSp>
        <p:nvGrpSpPr>
          <p:cNvPr id="162" name="Google Shape;162;p29"/>
          <p:cNvGrpSpPr/>
          <p:nvPr/>
        </p:nvGrpSpPr>
        <p:grpSpPr>
          <a:xfrm>
            <a:off x="845875" y="195450"/>
            <a:ext cx="3949087" cy="4014681"/>
            <a:chOff x="93000" y="345950"/>
            <a:chExt cx="3949087" cy="4014681"/>
          </a:xfrm>
        </p:grpSpPr>
        <p:sp>
          <p:nvSpPr>
            <p:cNvPr id="163" name="Google Shape;163;p29"/>
            <p:cNvSpPr/>
            <p:nvPr/>
          </p:nvSpPr>
          <p:spPr>
            <a:xfrm>
              <a:off x="93000" y="345950"/>
              <a:ext cx="1974600" cy="2007300"/>
            </a:xfrm>
            <a:prstGeom prst="rect">
              <a:avLst/>
            </a:prstGeom>
            <a:gradFill>
              <a:gsLst>
                <a:gs pos="0">
                  <a:srgbClr val="FF0000"/>
                </a:gs>
                <a:gs pos="100000">
                  <a:srgbClr val="980000"/>
                </a:gs>
              </a:gsLst>
              <a:lin ang="1350003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9"/>
            <p:cNvSpPr/>
            <p:nvPr/>
          </p:nvSpPr>
          <p:spPr>
            <a:xfrm>
              <a:off x="2067487" y="345950"/>
              <a:ext cx="1974600" cy="2007300"/>
            </a:xfrm>
            <a:prstGeom prst="rect">
              <a:avLst/>
            </a:prstGeom>
            <a:gradFill>
              <a:gsLst>
                <a:gs pos="0">
                  <a:srgbClr val="FFFF00"/>
                </a:gs>
                <a:gs pos="100000">
                  <a:srgbClr val="7F6000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9"/>
            <p:cNvSpPr/>
            <p:nvPr/>
          </p:nvSpPr>
          <p:spPr>
            <a:xfrm>
              <a:off x="93000" y="2353331"/>
              <a:ext cx="1974600" cy="2007300"/>
            </a:xfrm>
            <a:prstGeom prst="rect">
              <a:avLst/>
            </a:prstGeom>
            <a:gradFill>
              <a:gsLst>
                <a:gs pos="0">
                  <a:srgbClr val="4A86E8"/>
                </a:gs>
                <a:gs pos="100000">
                  <a:srgbClr val="1C4587"/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9"/>
            <p:cNvSpPr/>
            <p:nvPr/>
          </p:nvSpPr>
          <p:spPr>
            <a:xfrm>
              <a:off x="2067487" y="2353331"/>
              <a:ext cx="1974600" cy="2007300"/>
            </a:xfrm>
            <a:prstGeom prst="rect">
              <a:avLst/>
            </a:prstGeom>
            <a:gradFill>
              <a:gsLst>
                <a:gs pos="0">
                  <a:srgbClr val="00FF00"/>
                </a:gs>
                <a:gs pos="100000">
                  <a:srgbClr val="274E13"/>
                </a:gs>
              </a:gsLst>
              <a:lin ang="2700006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9" name="Picture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1509" y="89999"/>
            <a:ext cx="3408222" cy="4402896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5464454" y="253970"/>
            <a:ext cx="14849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gelassen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460028" y="655087"/>
            <a:ext cx="14849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rasend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460028" y="1056204"/>
            <a:ext cx="14849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ruhig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455602" y="1464636"/>
            <a:ext cx="149383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einsam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457139" y="1858438"/>
            <a:ext cx="14849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abgestoßen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452713" y="2259555"/>
            <a:ext cx="14849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überrascht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452713" y="2660672"/>
            <a:ext cx="14849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erschöpft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448287" y="3061789"/>
            <a:ext cx="14849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ekstatisch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461565" y="3462906"/>
            <a:ext cx="14849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sauer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457139" y="3885968"/>
            <a:ext cx="14849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erfüllt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019102" y="259151"/>
            <a:ext cx="14849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empört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014676" y="652953"/>
            <a:ext cx="14849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entspannt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014676" y="1061385"/>
            <a:ext cx="14849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angenehm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010250" y="1462502"/>
            <a:ext cx="14849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begeistert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019102" y="1856304"/>
            <a:ext cx="14849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schläfrig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014676" y="2257421"/>
            <a:ext cx="14849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glücklich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014676" y="2658538"/>
            <a:ext cx="14849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bestürzt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010250" y="3052340"/>
            <a:ext cx="14849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apathisch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023528" y="3468087"/>
            <a:ext cx="14849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wütend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019102" y="3876519"/>
            <a:ext cx="14849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verzweifelt</a:t>
            </a:r>
          </a:p>
        </p:txBody>
      </p:sp>
      <p:pic>
        <p:nvPicPr>
          <p:cNvPr id="50" name="Grafik 49">
            <a:extLst>
              <a:ext uri="{FF2B5EF4-FFF2-40B4-BE49-F238E27FC236}">
                <a16:creationId xmlns:a16="http://schemas.microsoft.com/office/drawing/2014/main" id="{EAA415F6-AEEB-40D7-901E-5B357F1FBA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56" y="2006890"/>
            <a:ext cx="406264" cy="299117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0"/>
          <p:cNvSpPr txBox="1"/>
          <p:nvPr/>
        </p:nvSpPr>
        <p:spPr>
          <a:xfrm>
            <a:off x="1036102" y="4402875"/>
            <a:ext cx="4104600" cy="3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000" u="sng">
                <a:solidFill>
                  <a:schemeClr val="hlink"/>
                </a:solidFill>
                <a:hlinkClick r:id="rId3"/>
              </a:rPr>
              <a:t>© RULER Programme. Yale Centre for Emotional Intelligence</a:t>
            </a:r>
            <a:endParaRPr sz="1000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782" y="160515"/>
            <a:ext cx="3408222" cy="4402896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5732727" y="324486"/>
            <a:ext cx="14849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gelassen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728301" y="725603"/>
            <a:ext cx="14849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rasend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728301" y="1126720"/>
            <a:ext cx="14849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ruhig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723875" y="1535152"/>
            <a:ext cx="149383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einsam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725412" y="1928954"/>
            <a:ext cx="14849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abgestoßen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720986" y="2330071"/>
            <a:ext cx="14849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überrascht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720986" y="2731188"/>
            <a:ext cx="14849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erschöpft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716560" y="3132305"/>
            <a:ext cx="14849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ekstatisch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729838" y="3533422"/>
            <a:ext cx="14849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sauer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725412" y="3956484"/>
            <a:ext cx="14849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erfüllt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287375" y="329667"/>
            <a:ext cx="14849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empört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282949" y="723469"/>
            <a:ext cx="14849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entspannt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282949" y="1131901"/>
            <a:ext cx="14849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angenehm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278523" y="1533018"/>
            <a:ext cx="14849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begeistert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287375" y="1926820"/>
            <a:ext cx="14849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schläfrig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282949" y="2327937"/>
            <a:ext cx="14849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glücklich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282949" y="2729054"/>
            <a:ext cx="14849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bestürzt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278523" y="3122856"/>
            <a:ext cx="14849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apathisch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291801" y="3538603"/>
            <a:ext cx="14849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wütend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287375" y="3947035"/>
            <a:ext cx="14849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verzweifelt</a:t>
            </a:r>
          </a:p>
        </p:txBody>
      </p:sp>
      <p:sp>
        <p:nvSpPr>
          <p:cNvPr id="49" name="Google Shape;171;p30"/>
          <p:cNvSpPr/>
          <p:nvPr/>
        </p:nvSpPr>
        <p:spPr>
          <a:xfrm>
            <a:off x="1004257" y="152325"/>
            <a:ext cx="2090400" cy="2124900"/>
          </a:xfrm>
          <a:prstGeom prst="rect">
            <a:avLst/>
          </a:prstGeom>
          <a:gradFill>
            <a:gsLst>
              <a:gs pos="0">
                <a:srgbClr val="FF0000"/>
              </a:gs>
              <a:gs pos="100000">
                <a:srgbClr val="980000"/>
              </a:gs>
            </a:gsLst>
            <a:lin ang="1350003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172;p30"/>
          <p:cNvSpPr/>
          <p:nvPr/>
        </p:nvSpPr>
        <p:spPr>
          <a:xfrm>
            <a:off x="3094691" y="152325"/>
            <a:ext cx="2090400" cy="2124900"/>
          </a:xfrm>
          <a:prstGeom prst="rect">
            <a:avLst/>
          </a:prstGeom>
          <a:gradFill>
            <a:gsLst>
              <a:gs pos="0">
                <a:srgbClr val="FFFF00"/>
              </a:gs>
              <a:gs pos="100000">
                <a:srgbClr val="7F6000"/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173;p30"/>
          <p:cNvSpPr/>
          <p:nvPr/>
        </p:nvSpPr>
        <p:spPr>
          <a:xfrm>
            <a:off x="1004257" y="2277594"/>
            <a:ext cx="2090400" cy="2124900"/>
          </a:xfrm>
          <a:prstGeom prst="rect">
            <a:avLst/>
          </a:prstGeom>
          <a:gradFill>
            <a:gsLst>
              <a:gs pos="0">
                <a:srgbClr val="4A86E8"/>
              </a:gs>
              <a:gs pos="100000">
                <a:srgbClr val="1C4587"/>
              </a:gs>
            </a:gsLst>
            <a:lin ang="8100019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174;p30"/>
          <p:cNvSpPr/>
          <p:nvPr/>
        </p:nvSpPr>
        <p:spPr>
          <a:xfrm>
            <a:off x="3094691" y="2277594"/>
            <a:ext cx="2090400" cy="2124900"/>
          </a:xfrm>
          <a:prstGeom prst="rect">
            <a:avLst/>
          </a:prstGeom>
          <a:gradFill>
            <a:gsLst>
              <a:gs pos="0">
                <a:srgbClr val="00FF00"/>
              </a:gs>
              <a:gs pos="100000">
                <a:srgbClr val="274E13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TextBox 52"/>
          <p:cNvSpPr txBox="1"/>
          <p:nvPr/>
        </p:nvSpPr>
        <p:spPr>
          <a:xfrm>
            <a:off x="1662625" y="145664"/>
            <a:ext cx="1368894" cy="297852"/>
          </a:xfrm>
          <a:prstGeom prst="rect">
            <a:avLst/>
          </a:prstGeom>
          <a:solidFill>
            <a:srgbClr val="5152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bestürzt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53539" y="144347"/>
            <a:ext cx="1253058" cy="292388"/>
          </a:xfrm>
          <a:prstGeom prst="rect">
            <a:avLst/>
          </a:prstGeom>
          <a:solidFill>
            <a:srgbClr val="00A3E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rasend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873796" y="142951"/>
            <a:ext cx="1253012" cy="292388"/>
          </a:xfrm>
          <a:prstGeom prst="rect">
            <a:avLst/>
          </a:prstGeom>
          <a:solidFill>
            <a:srgbClr val="00A3E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überrascht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075565" y="144204"/>
            <a:ext cx="1303952" cy="292388"/>
          </a:xfrm>
          <a:prstGeom prst="rect">
            <a:avLst/>
          </a:prstGeom>
          <a:solidFill>
            <a:srgbClr val="00A3E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ekstatisch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429156" y="1286553"/>
            <a:ext cx="1068055" cy="292388"/>
          </a:xfrm>
          <a:prstGeom prst="rect">
            <a:avLst/>
          </a:prstGeom>
          <a:solidFill>
            <a:srgbClr val="5152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wütend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3374583" y="1284726"/>
            <a:ext cx="1253059" cy="292388"/>
          </a:xfrm>
          <a:prstGeom prst="rect">
            <a:avLst/>
          </a:prstGeom>
          <a:solidFill>
            <a:srgbClr val="00A3E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begeistert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795914" y="1951587"/>
            <a:ext cx="1180776" cy="292388"/>
          </a:xfrm>
          <a:prstGeom prst="rect">
            <a:avLst/>
          </a:prstGeom>
          <a:solidFill>
            <a:srgbClr val="5152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abgestoßen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1891133" y="1950013"/>
            <a:ext cx="1241971" cy="292388"/>
          </a:xfrm>
          <a:prstGeom prst="rect">
            <a:avLst/>
          </a:prstGeom>
          <a:solidFill>
            <a:srgbClr val="5152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sauer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4001112" y="1950762"/>
            <a:ext cx="1437196" cy="292388"/>
          </a:xfrm>
          <a:prstGeom prst="rect">
            <a:avLst/>
          </a:prstGeom>
          <a:solidFill>
            <a:srgbClr val="00A3E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glücklich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3031518" y="1948322"/>
            <a:ext cx="1206876" cy="292388"/>
          </a:xfrm>
          <a:prstGeom prst="rect">
            <a:avLst/>
          </a:prstGeom>
          <a:solidFill>
            <a:srgbClr val="5152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angenehm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832554" y="2321500"/>
            <a:ext cx="1253059" cy="292388"/>
          </a:xfrm>
          <a:prstGeom prst="rect">
            <a:avLst/>
          </a:prstGeom>
          <a:solidFill>
            <a:srgbClr val="5152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empört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2060424" y="2324977"/>
            <a:ext cx="1010994" cy="292388"/>
          </a:xfrm>
          <a:prstGeom prst="rect">
            <a:avLst/>
          </a:prstGeom>
          <a:solidFill>
            <a:srgbClr val="00A3E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apathisch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3010878" y="2321949"/>
            <a:ext cx="1209698" cy="292388"/>
          </a:xfrm>
          <a:prstGeom prst="rect">
            <a:avLst/>
          </a:prstGeom>
          <a:solidFill>
            <a:srgbClr val="00A3E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entspannt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4377317" y="2320175"/>
            <a:ext cx="1060991" cy="292388"/>
          </a:xfrm>
          <a:prstGeom prst="rect">
            <a:avLst/>
          </a:prstGeom>
          <a:solidFill>
            <a:srgbClr val="00A3E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erfüllt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1340691" y="3132435"/>
            <a:ext cx="1244277" cy="292388"/>
          </a:xfrm>
          <a:prstGeom prst="rect">
            <a:avLst/>
          </a:prstGeom>
          <a:solidFill>
            <a:srgbClr val="00A3E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einsam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3461998" y="3046894"/>
            <a:ext cx="1259193" cy="292388"/>
          </a:xfrm>
          <a:prstGeom prst="rect">
            <a:avLst/>
          </a:prstGeom>
          <a:solidFill>
            <a:srgbClr val="5152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ruhig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766294" y="4077311"/>
            <a:ext cx="1058293" cy="292388"/>
          </a:xfrm>
          <a:prstGeom prst="rect">
            <a:avLst/>
          </a:prstGeom>
          <a:solidFill>
            <a:srgbClr val="00A3E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verzweifelt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1824621" y="4075784"/>
            <a:ext cx="1224844" cy="292388"/>
          </a:xfrm>
          <a:prstGeom prst="rect">
            <a:avLst/>
          </a:prstGeom>
          <a:solidFill>
            <a:srgbClr val="5152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erschöpft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3031518" y="4077345"/>
            <a:ext cx="1324044" cy="292388"/>
          </a:xfrm>
          <a:prstGeom prst="rect">
            <a:avLst/>
          </a:prstGeom>
          <a:solidFill>
            <a:srgbClr val="5152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schläfrig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4238383" y="4075385"/>
            <a:ext cx="1247715" cy="292388"/>
          </a:xfrm>
          <a:prstGeom prst="rect">
            <a:avLst/>
          </a:prstGeom>
          <a:solidFill>
            <a:srgbClr val="5152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" sz="1300" b="1" dirty="0">
                <a:solidFill>
                  <a:schemeClr val="bg1"/>
                </a:solidFill>
              </a:rPr>
              <a:t>gelassen</a:t>
            </a:r>
          </a:p>
        </p:txBody>
      </p:sp>
      <p:pic>
        <p:nvPicPr>
          <p:cNvPr id="73" name="Grafik 72">
            <a:extLst>
              <a:ext uri="{FF2B5EF4-FFF2-40B4-BE49-F238E27FC236}">
                <a16:creationId xmlns:a16="http://schemas.microsoft.com/office/drawing/2014/main" id="{1CB6D6DE-45CD-48F7-BFFC-7F2FC34C39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56" y="2006890"/>
            <a:ext cx="406264" cy="299117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1"/>
          <p:cNvSpPr txBox="1"/>
          <p:nvPr/>
        </p:nvSpPr>
        <p:spPr>
          <a:xfrm>
            <a:off x="2504400" y="85150"/>
            <a:ext cx="4135200" cy="5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000" b="1"/>
              <a:t>Wie fühlst du dich?</a:t>
            </a:r>
            <a:endParaRPr sz="3000" b="1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084" y="694675"/>
            <a:ext cx="6901226" cy="36991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67287" y="842963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RASEND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32265" y="1197770"/>
            <a:ext cx="73942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AUSSER SICH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09123" y="1553889"/>
            <a:ext cx="76256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AUFGEBRACHT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38725" y="1911077"/>
            <a:ext cx="73296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AUFGEWÜHLT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1113" y="2268677"/>
            <a:ext cx="79057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ABGESTOSSEN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20084" y="2626277"/>
            <a:ext cx="73470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ANGEWIDERT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09123" y="2983465"/>
            <a:ext cx="74567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spc="-30" dirty="0">
                <a:solidFill>
                  <a:schemeClr val="bg1"/>
                </a:solidFill>
              </a:rPr>
              <a:t>PESSIMISTISCH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38726" y="3339998"/>
            <a:ext cx="70415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BEFREMDET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67281" y="3698681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spc="-60" dirty="0">
                <a:solidFill>
                  <a:schemeClr val="bg1"/>
                </a:solidFill>
              </a:rPr>
              <a:t>MUTLOS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20083" y="4056367"/>
            <a:ext cx="7228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VERZWEIFELT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47650" y="842963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PANISCH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984732" y="1197770"/>
            <a:ext cx="770373" cy="178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560" dirty="0">
                <a:solidFill>
                  <a:schemeClr val="bg1"/>
                </a:solidFill>
              </a:rPr>
              <a:t>AUFGEBRACHT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022130" y="1553889"/>
            <a:ext cx="70825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spc="-30" dirty="0">
                <a:solidFill>
                  <a:schemeClr val="bg1"/>
                </a:solidFill>
              </a:rPr>
              <a:t>VERÄNGSTIGT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022130" y="1911077"/>
            <a:ext cx="701114" cy="176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550" spc="-20" dirty="0">
                <a:solidFill>
                  <a:schemeClr val="bg1"/>
                </a:solidFill>
              </a:rPr>
              <a:t>BESORGT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47648" y="2268677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BETROFFEN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047647" y="2626277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MÜRRISCH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047646" y="2983465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MISSMUTIG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047645" y="3339998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ELEND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047644" y="3698681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spc="-30" dirty="0">
                <a:solidFill>
                  <a:schemeClr val="bg1"/>
                </a:solidFill>
              </a:rPr>
              <a:t>DEPRIMIERT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964532" y="4056367"/>
            <a:ext cx="786610" cy="180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570" dirty="0">
                <a:solidFill>
                  <a:schemeClr val="bg1"/>
                </a:solidFill>
              </a:rPr>
              <a:t>HOFFNUNGSLOS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695345" y="839511"/>
            <a:ext cx="71539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ANGESPANNT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730381" y="1197063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spc="-40" dirty="0">
                <a:solidFill>
                  <a:schemeClr val="bg1"/>
                </a:solidFill>
              </a:rPr>
              <a:t>FRUSTRIERT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730386" y="1550437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WÜTEND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730386" y="1910006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BANGE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702490" y="2269987"/>
            <a:ext cx="70111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spc="-30" dirty="0">
                <a:solidFill>
                  <a:schemeClr val="bg1"/>
                </a:solidFill>
              </a:rPr>
              <a:t>BEUNRUHIGT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702491" y="2627587"/>
            <a:ext cx="708254" cy="178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560" spc="-20" dirty="0">
                <a:solidFill>
                  <a:schemeClr val="bg1"/>
                </a:solidFill>
              </a:rPr>
              <a:t>ENTTÄUSCHT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702490" y="2984775"/>
            <a:ext cx="708254" cy="178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560" spc="-20" dirty="0">
                <a:solidFill>
                  <a:schemeClr val="bg1"/>
                </a:solidFill>
              </a:rPr>
              <a:t>ENTMUTIGT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730383" y="3338927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EINSAM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652713" y="3695229"/>
            <a:ext cx="790707" cy="180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570" dirty="0">
                <a:solidFill>
                  <a:schemeClr val="bg1"/>
                </a:solidFill>
              </a:rPr>
              <a:t>VERDRIESSLICH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730382" y="4055296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TROSTLOS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410751" y="840564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HIBBELIG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375721" y="1195371"/>
            <a:ext cx="708245" cy="181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580" dirty="0">
                <a:solidFill>
                  <a:schemeClr val="bg1"/>
                </a:solidFill>
              </a:rPr>
              <a:t>ANGESPANNT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410749" y="1551490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NERVÖS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410749" y="1908678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GEREIZT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410749" y="2266278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UNRUHIG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373333" y="2623878"/>
            <a:ext cx="7106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NIEDERGE-</a:t>
            </a:r>
            <a:br>
              <a:rPr lang="de" sz="600" dirty="0">
                <a:solidFill>
                  <a:schemeClr val="bg1"/>
                </a:solidFill>
              </a:rPr>
            </a:br>
            <a:r>
              <a:rPr lang="de" sz="600" dirty="0">
                <a:solidFill>
                  <a:schemeClr val="bg1"/>
                </a:solidFill>
              </a:rPr>
              <a:t>SCHLAGEN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410747" y="2981066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TRAURIG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375721" y="3344623"/>
            <a:ext cx="708245" cy="178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560" spc="-20" dirty="0">
                <a:solidFill>
                  <a:schemeClr val="bg1"/>
                </a:solidFill>
              </a:rPr>
              <a:t>VERZAGT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410745" y="3696282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spc="-30" dirty="0">
                <a:solidFill>
                  <a:schemeClr val="bg1"/>
                </a:solidFill>
              </a:rPr>
              <a:t>ERSCHÖPFT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348038" y="4049206"/>
            <a:ext cx="76621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AUSGEBRANNT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088733" y="843472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BESTÜRZT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088732" y="1198279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VERBLÜFFT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088731" y="1554398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RUHELOS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088731" y="1911586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ÄRGERLICH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088731" y="2269186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SAUER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088730" y="2626786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APATHISCH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038600" y="2983974"/>
            <a:ext cx="74239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GELANGWEILT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088728" y="3340507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MÜDE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088727" y="3699190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SCHLAFF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4056297" y="4056876"/>
            <a:ext cx="7228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AUSGELAUGT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706147" y="839511"/>
            <a:ext cx="75785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ÜBERRASCHT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711709" y="1196699"/>
            <a:ext cx="75229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AUFGEKRATZT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4706147" y="1555199"/>
            <a:ext cx="75785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BESCHWINGT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766707" y="1912387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ERFREUT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766707" y="2269987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ANGENEHM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4766706" y="2625206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ENTSPANNT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4766705" y="2982394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RUHIG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4766704" y="3341308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ENTSPANNT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4766703" y="3695229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LOCKER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4766703" y="4055296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SCHLÄFRIG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413058" y="839511"/>
            <a:ext cx="71435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EUPHORISCH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449440" y="1196699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FRÖHLICH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449439" y="1555199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LEBHAFT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5449439" y="1912387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FROH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5449439" y="2269987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FRÖHLICH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5376863" y="2625206"/>
            <a:ext cx="78343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UNBESCHWERT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5449437" y="2982394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GEBORGEN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5449436" y="3341308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GECHILLT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5414405" y="3695229"/>
            <a:ext cx="7154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GEDANKEN-VERSUNKEN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5376863" y="4055296"/>
            <a:ext cx="7834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SELBSTZU- FRIEDEN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127423" y="839511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FEIERLICH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6127422" y="1196699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MOTIVIERT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6097136" y="1555199"/>
            <a:ext cx="71304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spc="-20" dirty="0"/>
              <a:t>BEGEISTERT</a:t>
            </a:r>
            <a:endParaRPr lang="de" sz="600" spc="-20" dirty="0">
              <a:solidFill>
                <a:schemeClr val="tx1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6062661" y="1912387"/>
            <a:ext cx="78586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KONZENTRIERT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6097136" y="2269987"/>
            <a:ext cx="7113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ERWARTUN- GSVOLL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6127420" y="2625206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ZUFRIEDEN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6127419" y="2982394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BEFRIEDIGT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6127418" y="3341308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RUHIG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6097136" y="3695229"/>
            <a:ext cx="71131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EINTRÄCHTIG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6127417" y="4055296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FRIEDVOLL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6775118" y="839511"/>
            <a:ext cx="71437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AUFGEREGT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6808458" y="1196699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BEFLÜGELT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6775118" y="1555199"/>
            <a:ext cx="72996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OPTIMISTISCH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6808457" y="1912387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STOLZ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6808457" y="2269987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VERSPIELT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6808456" y="2625206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LIEBEVOLL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6808455" y="2982394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DANKBAR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6808454" y="3341308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SELIG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6808453" y="3695229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BEHAGLICH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6808453" y="4055296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GEMÜTLICH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7467119" y="839511"/>
            <a:ext cx="69818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EKSTATISCH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7489494" y="1196699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ERMUTIGT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7489493" y="1555199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ERREGT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7467119" y="1912387"/>
            <a:ext cx="71593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BEGEISTERT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7489493" y="2269987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/>
              <a:t>GLÜCKLICH</a:t>
            </a:r>
            <a:endParaRPr lang="de" sz="600" dirty="0">
              <a:solidFill>
                <a:schemeClr val="tx1"/>
              </a:solidFill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7489492" y="2625206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ERFÜLLT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7489491" y="2982394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BERÜHRT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7419976" y="3341308"/>
            <a:ext cx="80133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AUSGEGLICHEN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7415214" y="3695229"/>
            <a:ext cx="80133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UNBEKÜMMERT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7489489" y="4055296"/>
            <a:ext cx="6477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600" dirty="0">
                <a:solidFill>
                  <a:schemeClr val="bg1"/>
                </a:solidFill>
              </a:rPr>
              <a:t>GELASSEN</a:t>
            </a:r>
          </a:p>
        </p:txBody>
      </p:sp>
      <p:pic>
        <p:nvPicPr>
          <p:cNvPr id="105" name="Grafik 104">
            <a:extLst>
              <a:ext uri="{FF2B5EF4-FFF2-40B4-BE49-F238E27FC236}">
                <a16:creationId xmlns:a16="http://schemas.microsoft.com/office/drawing/2014/main" id="{2C90B37F-42B8-489F-BC8C-04694374D7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56" y="2006890"/>
            <a:ext cx="406264" cy="299117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3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32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 b="1">
                <a:solidFill>
                  <a:srgbClr val="F7931D"/>
                </a:solidFill>
              </a:rPr>
              <a:t>www.hackinghate.eu</a:t>
            </a:r>
            <a:endParaRPr sz="3600" b="1">
              <a:solidFill>
                <a:srgbClr val="F7931D"/>
              </a:solidFill>
            </a:endParaRPr>
          </a:p>
        </p:txBody>
      </p:sp>
      <p:sp>
        <p:nvSpPr>
          <p:cNvPr id="211" name="Google Shape;211;p32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500" b="1">
                <a:solidFill>
                  <a:srgbClr val="F7931D"/>
                </a:solidFill>
              </a:rPr>
              <a:t>#SELMA_eu</a:t>
            </a:r>
            <a:endParaRPr sz="2500" b="1">
              <a:solidFill>
                <a:srgbClr val="F7931D"/>
              </a:solidFill>
            </a:endParaRPr>
          </a:p>
        </p:txBody>
      </p:sp>
      <p:pic>
        <p:nvPicPr>
          <p:cNvPr id="212" name="Google Shape;212;p3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3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3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2"/>
          <p:cNvPicPr preferRelativeResize="0"/>
          <p:nvPr/>
        </p:nvPicPr>
        <p:blipFill rotWithShape="1">
          <a:blip r:embed="rId9">
            <a:alphaModFix/>
          </a:blip>
          <a:srcRect t="6263" b="6254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3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3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32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32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70046A70-1B7F-4BCE-868A-C385D9EFA45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056" y="2006890"/>
            <a:ext cx="406264" cy="299117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490</Words>
  <Application>Microsoft Office PowerPoint</Application>
  <PresentationFormat>Bildschirmpräsentation (16:9)</PresentationFormat>
  <Paragraphs>208</Paragraphs>
  <Slides>8</Slides>
  <Notes>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8</vt:i4>
      </vt:variant>
    </vt:vector>
  </HeadingPairs>
  <TitlesOfParts>
    <vt:vector size="11" baseType="lpstr">
      <vt:lpstr>Arial</vt:lpstr>
      <vt:lpstr>Simple Light</vt:lpstr>
      <vt:lpstr>Simple Light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Groschup, Friederike</cp:lastModifiedBy>
  <cp:revision>9</cp:revision>
  <dcterms:modified xsi:type="dcterms:W3CDTF">2019-10-02T09:42:13Z</dcterms:modified>
</cp:coreProperties>
</file>