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6858000" cx="12188825"/>
  <p:notesSz cx="6858000" cy="9144000"/>
  <p:embeddedFontLst>
    <p:embeddedFont>
      <p:font typeface="Grandstander"/>
      <p:regular r:id="rId31"/>
      <p:bold r:id="rId32"/>
      <p:italic r:id="rId33"/>
      <p:boldItalic r:id="rId34"/>
    </p:embeddedFont>
    <p:embeddedFont>
      <p:font typeface="Grandstander Medium"/>
      <p:regular r:id="rId35"/>
      <p:bold r:id="rId36"/>
      <p:italic r:id="rId37"/>
      <p:boldItalic r:id="rId38"/>
    </p:embeddedFont>
    <p:embeddedFont>
      <p:font typeface="Grandstander SemiBold"/>
      <p:regular r:id="rId39"/>
      <p:bold r:id="rId40"/>
      <p:italic r:id="rId41"/>
      <p:boldItalic r:id="rId42"/>
    </p:embeddedFont>
    <p:embeddedFont>
      <p:font typeface="Lato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747775"/>
          </p15:clr>
        </p15:guide>
        <p15:guide id="2" pos="3839">
          <p15:clr>
            <a:srgbClr val="747775"/>
          </p15:clr>
        </p15:guide>
        <p15:guide id="3" pos="346">
          <p15:clr>
            <a:srgbClr val="A4A3A4"/>
          </p15:clr>
        </p15:guide>
        <p15:guide id="4" pos="7241">
          <p15:clr>
            <a:srgbClr val="A4A3A4"/>
          </p15:clr>
        </p15:guide>
        <p15:guide id="5" orient="horz" pos="572">
          <p15:clr>
            <a:srgbClr val="A4A3A4"/>
          </p15:clr>
        </p15:guide>
      </p15:sldGuideLst>
    </p:ext>
    <p:ext uri="GoogleSlidesCustomDataVersion2">
      <go:slidesCustomData xmlns:go="http://customooxmlschemas.google.com/" r:id="rId47" roundtripDataSignature="AMtx7mi+EKvdbOLsPk/rENmX3W8z8kex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45577A2-4B59-43B8-B1AD-65B8A21B3B22}">
  <a:tblStyle styleId="{545577A2-4B59-43B8-B1AD-65B8A21B3B2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fill>
          <a:solidFill>
            <a:srgbClr val="D5DBDE"/>
          </a:solidFill>
        </a:fill>
      </a:tcStyle>
    </a:band1H>
    <a:band2H>
      <a:tcTxStyle/>
    </a:band2H>
    <a:band1V>
      <a:tcTxStyle/>
      <a:tcStyle>
        <a:fill>
          <a:solidFill>
            <a:srgbClr val="D5DBDE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3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3"/>
          </a:solidFill>
        </a:fill>
      </a:tcStyle>
    </a:firstRow>
    <a:neCell>
      <a:tcTxStyle/>
    </a:neCell>
    <a:nwCell>
      <a:tcTxStyle/>
    </a:nwCell>
  </a:tblStyle>
  <a:tblStyle styleId="{314E503C-BE1B-4973-8ADF-729F5160EE66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fill>
          <a:solidFill>
            <a:srgbClr val="CDD8FB"/>
          </a:solidFill>
        </a:fill>
      </a:tcStyle>
    </a:band1H>
    <a:band2H>
      <a:tcTxStyle/>
    </a:band2H>
    <a:band1V>
      <a:tcTxStyle/>
      <a:tcStyle>
        <a:fill>
          <a:solidFill>
            <a:srgbClr val="CDD8FB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39"/>
        <p:guide pos="346"/>
        <p:guide pos="7241"/>
        <p:guide pos="572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randstanderSemiBold-bold.fntdata"/><Relationship Id="rId20" Type="http://schemas.openxmlformats.org/officeDocument/2006/relationships/slide" Target="slides/slide14.xml"/><Relationship Id="rId42" Type="http://schemas.openxmlformats.org/officeDocument/2006/relationships/font" Target="fonts/GrandstanderSemiBold-boldItalic.fntdata"/><Relationship Id="rId41" Type="http://schemas.openxmlformats.org/officeDocument/2006/relationships/font" Target="fonts/GrandstanderSemiBold-italic.fntdata"/><Relationship Id="rId22" Type="http://schemas.openxmlformats.org/officeDocument/2006/relationships/slide" Target="slides/slide16.xml"/><Relationship Id="rId44" Type="http://schemas.openxmlformats.org/officeDocument/2006/relationships/font" Target="fonts/Lato-bold.fntdata"/><Relationship Id="rId21" Type="http://schemas.openxmlformats.org/officeDocument/2006/relationships/slide" Target="slides/slide15.xml"/><Relationship Id="rId43" Type="http://schemas.openxmlformats.org/officeDocument/2006/relationships/font" Target="fonts/Lato-regular.fntdata"/><Relationship Id="rId24" Type="http://schemas.openxmlformats.org/officeDocument/2006/relationships/slide" Target="slides/slide18.xml"/><Relationship Id="rId46" Type="http://schemas.openxmlformats.org/officeDocument/2006/relationships/font" Target="fonts/Lato-boldItalic.fntdata"/><Relationship Id="rId23" Type="http://schemas.openxmlformats.org/officeDocument/2006/relationships/slide" Target="slides/slide17.xml"/><Relationship Id="rId45" Type="http://schemas.openxmlformats.org/officeDocument/2006/relationships/font" Target="fonts/La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47" Type="http://customschemas.google.com/relationships/presentationmetadata" Target="meta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Grandstander-regular.fntdata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Grandstander-italic.fntdata"/><Relationship Id="rId10" Type="http://schemas.openxmlformats.org/officeDocument/2006/relationships/slide" Target="slides/slide4.xml"/><Relationship Id="rId32" Type="http://schemas.openxmlformats.org/officeDocument/2006/relationships/font" Target="fonts/Grandstander-bold.fntdata"/><Relationship Id="rId13" Type="http://schemas.openxmlformats.org/officeDocument/2006/relationships/slide" Target="slides/slide7.xml"/><Relationship Id="rId35" Type="http://schemas.openxmlformats.org/officeDocument/2006/relationships/font" Target="fonts/GrandstanderMedium-regular.fntdata"/><Relationship Id="rId12" Type="http://schemas.openxmlformats.org/officeDocument/2006/relationships/slide" Target="slides/slide6.xml"/><Relationship Id="rId34" Type="http://schemas.openxmlformats.org/officeDocument/2006/relationships/font" Target="fonts/Grandstander-boldItalic.fntdata"/><Relationship Id="rId15" Type="http://schemas.openxmlformats.org/officeDocument/2006/relationships/slide" Target="slides/slide9.xml"/><Relationship Id="rId37" Type="http://schemas.openxmlformats.org/officeDocument/2006/relationships/font" Target="fonts/GrandstanderMedium-italic.fntdata"/><Relationship Id="rId14" Type="http://schemas.openxmlformats.org/officeDocument/2006/relationships/slide" Target="slides/slide8.xml"/><Relationship Id="rId36" Type="http://schemas.openxmlformats.org/officeDocument/2006/relationships/font" Target="fonts/GrandstanderMedium-bold.fntdata"/><Relationship Id="rId17" Type="http://schemas.openxmlformats.org/officeDocument/2006/relationships/slide" Target="slides/slide11.xml"/><Relationship Id="rId39" Type="http://schemas.openxmlformats.org/officeDocument/2006/relationships/font" Target="fonts/GrandstanderSemiBold-regular.fntdata"/><Relationship Id="rId16" Type="http://schemas.openxmlformats.org/officeDocument/2006/relationships/slide" Target="slides/slide10.xml"/><Relationship Id="rId38" Type="http://schemas.openxmlformats.org/officeDocument/2006/relationships/font" Target="fonts/GrandstanderMedium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gettyimages.com.br/detail/ilustra%C3%A7%C3%A3o/blue-sailboat-icon-ilustra%C3%A7%C3%A3o-royalty-free/1508057206?phrase=BARCO+A+VELA&amp;adppopup=true" TargetMode="External"/><Relationship Id="rId10" Type="http://schemas.openxmlformats.org/officeDocument/2006/relationships/hyperlink" Target="https://www.gettyimages.com.br/detail/ilustra%C3%A7%C3%A3o/blue-airplane-isolated-ilustra%C3%A7%C3%A3o-royalty-free/1337512445?phrase=AVI%C3%83O&amp;adppopup=true" TargetMode="External"/><Relationship Id="rId13" Type="http://schemas.openxmlformats.org/officeDocument/2006/relationships/hyperlink" Target="https://www.gettyimages.com.br/detail/ilustra%C3%A7%C3%A3o/realistic-sport-balls-detailed-3d-leather-ilustra%C3%A7%C3%A3o-royalty-free/1482950622?phrase=BOLA&amp;adppopup=true" TargetMode="External"/><Relationship Id="rId12" Type="http://schemas.openxmlformats.org/officeDocument/2006/relationships/hyperlink" Target="https://www.gettyimages.com.br/detail/ilustra%C3%A7%C3%A3o/vector-illustration-of-doll-ilustra%C3%A7%C3%A3o-royalty-free/1469476428?phrase=BONECA&amp;adppopup=true" TargetMode="External"/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school-kids-studying-with-teacher-ilustra%C3%A7%C3%A3o-royalty-free/857305192?phrase=CRIAN%C3%87AS+EM+SALA+DE+AULA&amp;adppopup=true" TargetMode="External"/><Relationship Id="rId3" Type="http://schemas.openxmlformats.org/officeDocument/2006/relationships/hyperlink" Target="https://www.gettyimages.com.br/detail/ilustra%C3%A7%C3%A3o/kids-question-037-ilustra%C3%A7%C3%A3o-royalty-free/1769736825?phrase=ESTUDANTES+ENTREVISTAS&amp;adppopup=true" TargetMode="External"/><Relationship Id="rId4" Type="http://schemas.openxmlformats.org/officeDocument/2006/relationships/hyperlink" Target="https://www.gettyimages.com.br/detail/ilustra%C3%A7%C3%A3o/set-of-cute-hand-drawn-pets-in-cartoon-style-ilustra%C3%A7%C3%A3o-royalty-free/1414759619?phrase=gato+cachorro+tartaruga&amp;adppopup=true" TargetMode="External"/><Relationship Id="rId9" Type="http://schemas.openxmlformats.org/officeDocument/2006/relationships/hyperlink" Target="https://www.gettyimages.com.br/detail/ilustra%C3%A7%C3%A3o/whistle-vector-design-illustration-ilustra%C3%A7%C3%A3o-royalty-free/1090196676?phrase=APITO&amp;adppopup=true" TargetMode="External"/><Relationship Id="rId15" Type="http://schemas.openxmlformats.org/officeDocument/2006/relationships/hyperlink" Target="https://www.gettyimages.com.br/detail/ilustra%C3%A7%C3%A3o/fruit-ilustra%C3%A7%C3%A3o-royalty-free/675554114?phrase=LARANJA%2C+MORANGO%2C+MA%C3%87A%2C+BANANA&amp;adppopup=true" TargetMode="External"/><Relationship Id="rId14" Type="http://schemas.openxmlformats.org/officeDocument/2006/relationships/hyperlink" Target="https://www.gettyimages.com.br/detail/ilustra%C3%A7%C3%A3o/wooden-top-toy-aka-gasing-asian-traditional-ilustra%C3%A7%C3%A3o-royalty-free/1388605912?phrase=PI%C3%83O&amp;adppopup=true" TargetMode="External"/><Relationship Id="rId5" Type="http://schemas.openxmlformats.org/officeDocument/2006/relationships/hyperlink" Target="https://www.gettyimages.com.br/detail/ilustra%C3%A7%C3%A3o/little-kid-play-football-together-with-friend-ilustra%C3%A7%C3%A3o-royalty-free/1424834662?phrase=CRIAN%C3%87AS+JOGANDO+FUTEBOL&amp;adppopup=true" TargetMode="External"/><Relationship Id="rId6" Type="http://schemas.openxmlformats.org/officeDocument/2006/relationships/hyperlink" Target="https://www.gettyimages.com.br/detail/ilustra%C3%A7%C3%A3o/vector-illustration-of-kid-swimming-ilustra%C3%A7%C3%A3o-royalty-free/932821636?phrase=CRIAN%C3%87AS+NATA%C3%87%C3%83O&amp;adppopup=true" TargetMode="External"/><Relationship Id="rId7" Type="http://schemas.openxmlformats.org/officeDocument/2006/relationships/hyperlink" Target="https://www.gettyimages.com.br/detail/ilustra%C3%A7%C3%A3o/kid-boy-basketball-vector-illustration-ilustra%C3%A7%C3%A3o-royalty-free/1171406313?phrase=CRIAN%C3%87AS+BASQUETE&amp;adppopup=true" TargetMode="External"/><Relationship Id="rId8" Type="http://schemas.openxmlformats.org/officeDocument/2006/relationships/hyperlink" Target="https://www.gettyimages.com.br/detail/ilustra%C3%A7%C3%A3o/skater-boy-ilustra%C3%A7%C3%A3o-royalty-free/901269978?phrase=CRIAN%C3%87AS+SKATE&amp;adppopup=true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pt-BR" sz="1100">
                <a:latin typeface="Arial"/>
                <a:ea typeface="Arial"/>
                <a:cs typeface="Arial"/>
                <a:sym typeface="Arial"/>
              </a:rPr>
              <a:t>Slide 3 – 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https://www.gettyimages.com.br/detail/ilustra%C3%A7%C3%A3o/school-kids-studying-with-teacher-ilustra%C3%A7%C3%A3o-royalty-free/857305192?phrase=CRIAN%C3%87AS+EM+SALA+DE+AULA&amp;adppopup=true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pt-BR" sz="1100">
                <a:latin typeface="Arial"/>
                <a:ea typeface="Arial"/>
                <a:cs typeface="Arial"/>
                <a:sym typeface="Arial"/>
              </a:rPr>
              <a:t>Slide 5 – 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https://www.gettyimages.com.br/detail/ilustra%C3%A7%C3%A3o/kids-question-037-ilustra%C3%A7%C3%A3o-royalty-free/1769736825?phrase=ESTUDANTES+ENTREVISTAS&amp;adppopup=true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pt-BR" sz="1100">
                <a:latin typeface="Arial"/>
                <a:ea typeface="Arial"/>
                <a:cs typeface="Arial"/>
                <a:sym typeface="Arial"/>
              </a:rPr>
              <a:t>Slides 6,7,8 – 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https://www.gettyimages.com.br/detail/ilustra%C3%A7%C3%A3o/set-of-cute-hand-drawn-pets-in-cartoon-style-ilustra%C3%A7%C3%A3o-royalty-free/1414759619?phrase=gato+cachorro+tartaruga&amp;adppopup=true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b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pt-BR" sz="1100">
                <a:latin typeface="Arial"/>
                <a:ea typeface="Arial"/>
                <a:cs typeface="Arial"/>
                <a:sym typeface="Arial"/>
              </a:rPr>
              <a:t>Slides 9 e 10 – 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https://www.gettyimages.com.br/detail/ilustra%C3%A7%C3%A3o/little-kid-play-football-together-with-friend-ilustra%C3%A7%C3%A3o-royalty-free/1424834662?phrase=CRIAN%C3%87AS+JOGANDO+FUTEBOL&amp;adppopup=true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https://www.gettyimages.com.br/detail/ilustra%C3%A7%C3%A3o/vector-illustration-of-kid-swimming-ilustra%C3%A7%C3%A3o-royalty-free/932821636?phrase=CRIAN%C3%87AS+NATA%C3%87%C3%83O&amp;adppopup=true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https://www.gettyimages.com.br/detail/ilustra%C3%A7%C3%A3o/kid-boy-basketball-vector-illustration-ilustra%C3%A7%C3%A3o-royalty-free/1171406313?phrase=CRIAN%C3%87AS+BASQUETE&amp;adppopup=true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https://www.gettyimages.com.br/detail/ilustra%C3%A7%C3%A3o/skater-boy-ilustra%C3%A7%C3%A3o-royalty-free/901269978?phrase=CRIAN%C3%87AS+SKATE&amp;adppopup=true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pt-BR" sz="1100">
                <a:latin typeface="Arial"/>
                <a:ea typeface="Arial"/>
                <a:cs typeface="Arial"/>
                <a:sym typeface="Arial"/>
              </a:rPr>
              <a:t>Slides 11 e 12 – 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https://www.gettyimages.com.br/detail/ilustra%C3%A7%C3%A3o/whistle-vector-design-illustration-ilustra%C3%A7%C3%A3o-royalty-free/1090196676?phrase=APITO&amp;adppopup=true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https://www.gettyimages.com.br/detail/ilustra%C3%A7%C3%A3o/blue-airplane-isolated-ilustra%C3%A7%C3%A3o-royalty-free/1337512445?phrase=AVI%C3%83O&amp;adppopup=true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https://www.gettyimages.com.br/detail/ilustra%C3%A7%C3%A3o/blue-sailboat-icon-ilustra%C3%A7%C3%A3o-royalty-free/1508057206?phrase=BARCO+A+VELA&amp;adppopup=true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2"/>
              </a:rPr>
              <a:t>https://www.gettyimages.com.br/detail/ilustra%C3%A7%C3%A3o/vector-illustration-of-doll-ilustra%C3%A7%C3%A3o-royalty-free/1469476428?phrase=BONECA&amp;adppopup=true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pt-BR" sz="1100">
                <a:latin typeface="Arial"/>
                <a:ea typeface="Arial"/>
                <a:cs typeface="Arial"/>
                <a:sym typeface="Arial"/>
              </a:rPr>
              <a:t>Slides 11 e 12 –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Disponível 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3"/>
              </a:rPr>
              <a:t>https://www.gettyimages.com.br/detail/ilustra%C3%A7%C3%A3o/realistic-sport-balls-detailed-3d-leather-ilustra%C3%A7%C3%A3o-royalty-free/1482950622?phrase=BOLA&amp;adppopup=true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1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4"/>
              </a:rPr>
              <a:t>https://www.gettyimages.com.br/detail/ilustra%C3%A7%C3%A3o/wooden-top-toy-aka-gasing-asian-traditional-ilustra%C3%A7%C3%A3o-royalty-free/1388605912?phrase=PI%C3%83O&amp;adppopup=true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.</a:t>
            </a:r>
            <a:endParaRPr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pt-BR" sz="1100">
                <a:latin typeface="Arial"/>
                <a:ea typeface="Arial"/>
                <a:cs typeface="Arial"/>
                <a:sym typeface="Arial"/>
              </a:rPr>
              <a:t>Slides 13 e 14 – 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Getty Images. Disponível em: </a:t>
            </a:r>
            <a:r>
              <a:rPr lang="pt-BR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5"/>
              </a:rPr>
              <a:t>https://www.gettyimages.com.br/detail/ilustra%C3%A7%C3%A3o/fruit-ilustra%C3%A7%C3%A3o-royalty-free/675554114?phrase=LARANJA%2C+MORANGO%2C+MA%C3%87A%2C+BANANA&amp;adppopup=true</a:t>
            </a:r>
            <a:r>
              <a:rPr lang="pt-BR" sz="1100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" name="Google Shape;28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9" name="Google Shape;289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03e3d857_0_2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g29c03e3d857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9" name="Google Shape;299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9" name="Google Shape;309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9" name="Google Shape;319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9" name="Google Shape;329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i="0"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i="0" sz="11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95580" rtl="0" algn="just">
              <a:lnSpc>
                <a:spcPct val="108000"/>
              </a:lnSpc>
              <a:spcBef>
                <a:spcPts val="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i="0"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9.jpg"/><Relationship Id="rId4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9c03e3d857_0_17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1" name="Google Shape;11;g29c03e3d857_0_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29c03e3d857_0_1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29c03e3d857_0_1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g29c03e3d857_0_170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15" name="Google Shape;15;g29c03e3d857_0_17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29c03e3d857_0_17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29c03e3d857_0_170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4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8" name="Google Shape;78;p4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4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" name="Google Shape;80;p4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9c03e3d857_0_20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3" name="Google Shape;83;g29c03e3d857_0_20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29c03e3d857_0_20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5" name="Google Shape;85;g29c03e3d857_0_205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6" name="Google Shape;86;g29c03e3d857_0_205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7" name="Google Shape;87;g29c03e3d857_0_205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0" name="Google Shape;90;p4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2" name="Google Shape;92;p4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3" name="Google Shape;93;p42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3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8" name="Google Shape;98;p4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CF8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4"/>
          <p:cNvSpPr txBox="1"/>
          <p:nvPr>
            <p:ph idx="1" type="body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0" name="Google Shape;100;p44"/>
          <p:cNvSpPr txBox="1"/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1" i="0" sz="31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1" name="Google Shape;101;p44"/>
          <p:cNvSpPr txBox="1"/>
          <p:nvPr>
            <p:ph idx="2" type="subTitle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02" name="Google Shape;102;p44"/>
          <p:cNvSpPr txBox="1"/>
          <p:nvPr/>
        </p:nvSpPr>
        <p:spPr>
          <a:xfrm rot="-5400000">
            <a:off x="11493153" y="376916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9c03e3d857_0_17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g29c03e3d857_0_17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9c03e3d857_0_177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9c03e3d857_0_177"/>
          <p:cNvSpPr txBox="1"/>
          <p:nvPr>
            <p:ph idx="1" type="body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g29c03e3d857_0_177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" name="Google Shape;24;g29c03e3d857_0_17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g29c03e3d857_0_177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g29c03e3d857_0_177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9c03e3d857_0_18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g29c03e3d857_0_18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29c03e3d857_0_184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g29c03e3d857_0_184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" name="Google Shape;32;g29c03e3d857_0_18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g29c03e3d857_0_184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91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g29c03e3d857_0_19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9c03e3d857_0_19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g29c03e3d857_0_191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g29c03e3d857_0_191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" name="Google Shape;40;g29c03e3d857_0_191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9c03e3d857_0_19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3" name="Google Shape;43;g29c03e3d857_0_19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29c03e3d857_0_19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g29c03e3d857_0_198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g29c03e3d857_0_198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" name="Google Shape;47;g29c03e3d857_0_198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3e3d857_0_21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g29c03e3d857_0_21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g29c03e3d857_0_212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g29c03e3d857_0_212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3" name="Google Shape;53;g29c03e3d857_0_21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g29c03e3d857_0_212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7" name="Google Shape;57;p3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8"/>
          <p:cNvSpPr txBox="1"/>
          <p:nvPr>
            <p:ph idx="1" type="body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9" name="Google Shape;59;p3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0" name="Google Shape;60;p38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62" name="Google Shape;6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3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66" name="Google Shape;66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39"/>
          <p:cNvSpPr/>
          <p:nvPr/>
        </p:nvSpPr>
        <p:spPr>
          <a:xfrm flipH="1" rot="-48255">
            <a:off x="799839" y="1071805"/>
            <a:ext cx="4155961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732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732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0" name="Google Shape;70;p4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40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2" name="Google Shape;72;p40"/>
          <p:cNvSpPr/>
          <p:nvPr/>
        </p:nvSpPr>
        <p:spPr>
          <a:xfrm rot="-120000">
            <a:off x="181717" y="187004"/>
            <a:ext cx="1667297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3" name="Google Shape;73;p40"/>
          <p:cNvSpPr/>
          <p:nvPr/>
        </p:nvSpPr>
        <p:spPr>
          <a:xfrm>
            <a:off x="9771375" y="492692"/>
            <a:ext cx="1909583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799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74" name="Google Shape;74;p40"/>
          <p:cNvSpPr/>
          <p:nvPr>
            <p:ph idx="2" type="pic"/>
          </p:nvPr>
        </p:nvSpPr>
        <p:spPr>
          <a:xfrm>
            <a:off x="5789692" y="826801"/>
            <a:ext cx="5912534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75" name="Google Shape;75;p40"/>
          <p:cNvSpPr txBox="1"/>
          <p:nvPr>
            <p:ph idx="1" type="subTitle"/>
          </p:nvPr>
        </p:nvSpPr>
        <p:spPr>
          <a:xfrm rot="-12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7"/>
          <p:cNvSpPr txBox="1"/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3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37"/>
          <p:cNvSpPr txBox="1"/>
          <p:nvPr>
            <p:ph idx="1" type="body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38.png"/><Relationship Id="rId9" Type="http://schemas.openxmlformats.org/officeDocument/2006/relationships/image" Target="../media/image49.png"/><Relationship Id="rId5" Type="http://schemas.openxmlformats.org/officeDocument/2006/relationships/image" Target="../media/image45.png"/><Relationship Id="rId6" Type="http://schemas.openxmlformats.org/officeDocument/2006/relationships/image" Target="../media/image47.png"/><Relationship Id="rId7" Type="http://schemas.openxmlformats.org/officeDocument/2006/relationships/image" Target="../media/image40.png"/><Relationship Id="rId8" Type="http://schemas.openxmlformats.org/officeDocument/2006/relationships/image" Target="../media/image3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8.png"/><Relationship Id="rId4" Type="http://schemas.openxmlformats.org/officeDocument/2006/relationships/image" Target="../media/image45.png"/><Relationship Id="rId9" Type="http://schemas.openxmlformats.org/officeDocument/2006/relationships/image" Target="../media/image28.png"/><Relationship Id="rId5" Type="http://schemas.openxmlformats.org/officeDocument/2006/relationships/image" Target="../media/image47.png"/><Relationship Id="rId6" Type="http://schemas.openxmlformats.org/officeDocument/2006/relationships/image" Target="../media/image40.png"/><Relationship Id="rId7" Type="http://schemas.openxmlformats.org/officeDocument/2006/relationships/image" Target="../media/image39.png"/><Relationship Id="rId8" Type="http://schemas.openxmlformats.org/officeDocument/2006/relationships/image" Target="../media/image4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43.png"/><Relationship Id="rId5" Type="http://schemas.openxmlformats.org/officeDocument/2006/relationships/image" Target="../media/image36.png"/><Relationship Id="rId6" Type="http://schemas.openxmlformats.org/officeDocument/2006/relationships/image" Target="../media/image48.png"/><Relationship Id="rId7" Type="http://schemas.openxmlformats.org/officeDocument/2006/relationships/image" Target="../media/image52.png"/><Relationship Id="rId8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59.png"/><Relationship Id="rId10" Type="http://schemas.openxmlformats.org/officeDocument/2006/relationships/image" Target="../media/image69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43.png"/><Relationship Id="rId9" Type="http://schemas.openxmlformats.org/officeDocument/2006/relationships/image" Target="../media/image61.png"/><Relationship Id="rId5" Type="http://schemas.openxmlformats.org/officeDocument/2006/relationships/image" Target="../media/image36.png"/><Relationship Id="rId6" Type="http://schemas.openxmlformats.org/officeDocument/2006/relationships/image" Target="../media/image48.png"/><Relationship Id="rId7" Type="http://schemas.openxmlformats.org/officeDocument/2006/relationships/image" Target="../media/image52.png"/><Relationship Id="rId8" Type="http://schemas.openxmlformats.org/officeDocument/2006/relationships/image" Target="../media/image6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8.png"/><Relationship Id="rId4" Type="http://schemas.openxmlformats.org/officeDocument/2006/relationships/image" Target="../media/image58.png"/><Relationship Id="rId5" Type="http://schemas.openxmlformats.org/officeDocument/2006/relationships/image" Target="../media/image5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2.png"/><Relationship Id="rId4" Type="http://schemas.openxmlformats.org/officeDocument/2006/relationships/image" Target="../media/image58.png"/><Relationship Id="rId5" Type="http://schemas.openxmlformats.org/officeDocument/2006/relationships/image" Target="../media/image6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5.png"/><Relationship Id="rId4" Type="http://schemas.openxmlformats.org/officeDocument/2006/relationships/image" Target="../media/image58.png"/><Relationship Id="rId5" Type="http://schemas.openxmlformats.org/officeDocument/2006/relationships/image" Target="../media/image6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6.png"/><Relationship Id="rId4" Type="http://schemas.openxmlformats.org/officeDocument/2006/relationships/image" Target="../media/image58.png"/><Relationship Id="rId5" Type="http://schemas.openxmlformats.org/officeDocument/2006/relationships/image" Target="../media/image6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7.png"/><Relationship Id="rId4" Type="http://schemas.openxmlformats.org/officeDocument/2006/relationships/image" Target="../media/image58.png"/><Relationship Id="rId5" Type="http://schemas.openxmlformats.org/officeDocument/2006/relationships/image" Target="../media/image6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5.png"/><Relationship Id="rId4" Type="http://schemas.openxmlformats.org/officeDocument/2006/relationships/image" Target="../media/image19.png"/><Relationship Id="rId5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3.png"/><Relationship Id="rId4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Relationship Id="rId5" Type="http://schemas.openxmlformats.org/officeDocument/2006/relationships/image" Target="../media/image32.png"/><Relationship Id="rId6" Type="http://schemas.openxmlformats.org/officeDocument/2006/relationships/image" Target="../media/image30.png"/><Relationship Id="rId7" Type="http://schemas.openxmlformats.org/officeDocument/2006/relationships/image" Target="../media/image23.png"/><Relationship Id="rId8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png"/><Relationship Id="rId4" Type="http://schemas.openxmlformats.org/officeDocument/2006/relationships/image" Target="../media/image27.png"/><Relationship Id="rId5" Type="http://schemas.openxmlformats.org/officeDocument/2006/relationships/image" Target="../media/image30.png"/><Relationship Id="rId6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2.png"/><Relationship Id="rId4" Type="http://schemas.openxmlformats.org/officeDocument/2006/relationships/image" Target="../media/image27.png"/><Relationship Id="rId5" Type="http://schemas.openxmlformats.org/officeDocument/2006/relationships/image" Target="../media/image30.png"/><Relationship Id="rId6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"/>
          <p:cNvSpPr txBox="1"/>
          <p:nvPr/>
        </p:nvSpPr>
        <p:spPr>
          <a:xfrm>
            <a:off x="615040" y="2776095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47625">
              <a:srgbClr val="000000">
                <a:alpha val="24313"/>
              </a:srgbClr>
            </a:outerShdw>
          </a:effectLst>
        </p:spPr>
        <p:txBody>
          <a:bodyPr anchorCtr="0" anchor="ctr" bIns="23975" lIns="119950" spcFirstLastPara="1" rIns="121850" wrap="square" tIns="23975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799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TABELAS</a:t>
            </a:r>
            <a:endParaRPr b="1" i="0" sz="4799" u="none" cap="none" strike="noStrik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8" name="Google Shape;108;p1"/>
          <p:cNvSpPr/>
          <p:nvPr/>
        </p:nvSpPr>
        <p:spPr>
          <a:xfrm flipH="1" rot="-48481">
            <a:off x="10628136" y="397660"/>
            <a:ext cx="1191008" cy="914688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599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5599" u="sng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b="0" baseline="30000" i="0" sz="2933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"/>
          <p:cNvSpPr/>
          <p:nvPr/>
        </p:nvSpPr>
        <p:spPr>
          <a:xfrm flipH="1">
            <a:off x="315420" y="5453843"/>
            <a:ext cx="1822137" cy="440047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2133" u="sng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fmla="val 47917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12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fmla="val 30970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3"/>
          <p:cNvSpPr/>
          <p:nvPr/>
        </p:nvSpPr>
        <p:spPr>
          <a:xfrm>
            <a:off x="3457733" y="2634368"/>
            <a:ext cx="246221" cy="505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3"/>
          <p:cNvSpPr/>
          <p:nvPr/>
        </p:nvSpPr>
        <p:spPr>
          <a:xfrm>
            <a:off x="3457733" y="3243810"/>
            <a:ext cx="246221" cy="505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3"/>
          <p:cNvSpPr txBox="1"/>
          <p:nvPr/>
        </p:nvSpPr>
        <p:spPr>
          <a:xfrm>
            <a:off x="597129" y="5899251"/>
            <a:ext cx="11009956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000" lvl="0" marL="34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Dosis"/>
              <a:buChar char="●"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QUANTOS ESTUDANTES GOSTAM DE FUTEBOL?      </a:t>
            </a: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3"/>
          <p:cNvSpPr txBox="1"/>
          <p:nvPr/>
        </p:nvSpPr>
        <p:spPr>
          <a:xfrm>
            <a:off x="549275" y="971466"/>
            <a:ext cx="11478412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78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PROFESSORA SARITA TAMBÉM QUIS SABER QUAL O ESPORTE PREFERIDO DOS ESTUDANTES E ORGANIZOU UMA TABELA.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8" name="Google Shape;208;p23"/>
          <p:cNvGraphicFramePr/>
          <p:nvPr/>
        </p:nvGraphicFramePr>
        <p:xfrm>
          <a:off x="2572842" y="19221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{545577A2-4B59-43B8-B1AD-65B8A21B3B22}</a:tableStyleId>
              </a:tblPr>
              <a:tblGrid>
                <a:gridCol w="2348000"/>
                <a:gridCol w="4954600"/>
              </a:tblGrid>
              <a:tr h="48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ESTUDANTES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ESPORTE PREFERIDO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</a:tr>
              <a:tr h="509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MARIANA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FUTEBOL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9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JOSÉ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FUTEBOL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PEDRO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NATAÇÃO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LUNA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BASQUETE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IVO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SKATE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JÚLIA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NATAÇÃO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9" name="Google Shape;209;p23"/>
          <p:cNvSpPr txBox="1"/>
          <p:nvPr/>
        </p:nvSpPr>
        <p:spPr>
          <a:xfrm>
            <a:off x="9455831" y="494909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41012" y="494909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421947"/>
            <a:ext cx="11607086" cy="650127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4"/>
          <p:cNvSpPr txBox="1"/>
          <p:nvPr/>
        </p:nvSpPr>
        <p:spPr>
          <a:xfrm>
            <a:off x="635136" y="859026"/>
            <a:ext cx="111280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3035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PROFESSORA SARITA FEZ UMA PESQUISA SOBRE OS BRINQUEDOS PREFERIDOS DA TURMA. OBSERVE A TABELA, CADA BRINQUEDO REPRESENTA O VOTO DE UM ESTUDANTE. REGISTRE A QUANTIDADE DE ESTUDANTES QUE PREFEREM CADA BRINQUEDO.</a:t>
            </a:r>
            <a:endParaRPr/>
          </a:p>
        </p:txBody>
      </p:sp>
      <p:graphicFrame>
        <p:nvGraphicFramePr>
          <p:cNvPr id="217" name="Google Shape;217;p24"/>
          <p:cNvGraphicFramePr/>
          <p:nvPr/>
        </p:nvGraphicFramePr>
        <p:xfrm>
          <a:off x="1063428" y="236753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{545577A2-4B59-43B8-B1AD-65B8A21B3B22}</a:tableStyleId>
              </a:tblPr>
              <a:tblGrid>
                <a:gridCol w="4261400"/>
                <a:gridCol w="5800575"/>
              </a:tblGrid>
              <a:tr h="48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BRINQUEDOS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QUANTIDADE DE ESTUDANTES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Desenho de cachorro&#10;&#10;Descrição gerada automaticamente com confiança baixa" id="218" name="Google Shape;21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67219" y="2919352"/>
            <a:ext cx="3129626" cy="4781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capacete, desenho, faca&#10;&#10;Descrição gerada automaticamente" id="219" name="Google Shape;219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48863" y="3511460"/>
            <a:ext cx="1766335" cy="486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63250" y="4087907"/>
            <a:ext cx="1937563" cy="502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enho de um cachorro&#10;&#10;Descrição gerada automaticamente" id="221" name="Google Shape;221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88223" y="4699226"/>
            <a:ext cx="2887617" cy="5149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 em preto e branco&#10;&#10;Descrição gerada automaticamente" id="222" name="Google Shape;222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888223" y="5319754"/>
            <a:ext cx="2887617" cy="469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Xícara em cima da mesa&#10;&#10;Descrição gerada automaticamente com confiança média" id="223" name="Google Shape;223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551762" y="5880840"/>
            <a:ext cx="1560539" cy="516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135259" y="447774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9" name="Google Shape;229;p25"/>
          <p:cNvGraphicFramePr/>
          <p:nvPr/>
        </p:nvGraphicFramePr>
        <p:xfrm>
          <a:off x="1063428" y="236753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{545577A2-4B59-43B8-B1AD-65B8A21B3B22}</a:tableStyleId>
              </a:tblPr>
              <a:tblGrid>
                <a:gridCol w="4261400"/>
                <a:gridCol w="5800575"/>
              </a:tblGrid>
              <a:tr h="48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BRINQUEDOS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QUANTIDADE DE ESTUDANTES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Desenho de cachorro&#10;&#10;Descrição gerada automaticamente com confiança baixa" id="230" name="Google Shape;23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7219" y="2919352"/>
            <a:ext cx="3129626" cy="4781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capacete, desenho, faca&#10;&#10;Descrição gerada automaticamente" id="231" name="Google Shape;23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8863" y="3511460"/>
            <a:ext cx="1766335" cy="486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63250" y="4087907"/>
            <a:ext cx="1937563" cy="502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enho de um cachorro&#10;&#10;Descrição gerada automaticamente" id="233" name="Google Shape;233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88223" y="4699226"/>
            <a:ext cx="2887617" cy="5149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 em preto e branco&#10;&#10;Descrição gerada automaticamente" id="234" name="Google Shape;234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88223" y="5319754"/>
            <a:ext cx="2887617" cy="469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Xícara em cima da mesa&#10;&#10;Descrição gerada automaticamente com confiança média" id="235" name="Google Shape;235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51762" y="5880840"/>
            <a:ext cx="1560539" cy="516377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5"/>
          <p:cNvSpPr txBox="1"/>
          <p:nvPr/>
        </p:nvSpPr>
        <p:spPr>
          <a:xfrm>
            <a:off x="9455831" y="37433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Google Shape;237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041012" y="374333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5"/>
          <p:cNvSpPr txBox="1"/>
          <p:nvPr/>
        </p:nvSpPr>
        <p:spPr>
          <a:xfrm>
            <a:off x="635136" y="798738"/>
            <a:ext cx="111280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3035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0" i="0" lang="pt-BR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PROFESSORA SARITA FEZ UMA PESQUISA SOBRE OS BRINQUEDOS PREFERIDOS DA TURMA. OBSERVE A TABELA, CADA BRINQUEDO REPRESENTA O VOTO DE UM ESTUDANTE. REGISTRE A QUANTIDADE DE ESTUDANTES QUE PREFEREM CADA BRINQUEDO.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4" name="Google Shape;244;p26"/>
          <p:cNvGraphicFramePr/>
          <p:nvPr/>
        </p:nvGraphicFramePr>
        <p:xfrm>
          <a:off x="1655716" y="29481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{545577A2-4B59-43B8-B1AD-65B8A21B3B22}</a:tableStyleId>
              </a:tblPr>
              <a:tblGrid>
                <a:gridCol w="2996850"/>
                <a:gridCol w="2940275"/>
                <a:gridCol w="2940275"/>
              </a:tblGrid>
              <a:tr h="48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QUANTIDADE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FRUTA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DESENHO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Ícone&#10;&#10;Descrição gerada automaticamente" id="245" name="Google Shape;24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3005" y="3482846"/>
            <a:ext cx="542809" cy="527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84276" y="4055485"/>
            <a:ext cx="641110" cy="527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01549" y="4615982"/>
            <a:ext cx="623838" cy="598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31331" y="5273984"/>
            <a:ext cx="634484" cy="52786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6"/>
          <p:cNvSpPr txBox="1"/>
          <p:nvPr/>
        </p:nvSpPr>
        <p:spPr>
          <a:xfrm>
            <a:off x="549275" y="1257754"/>
            <a:ext cx="11298393" cy="132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AGORA, A TABELA APRESENTA AS FRUTAS PREFERIDAS DA TURMA DA PROFESSORA SARITA. OBSERVE AS QUANTIDADES ESCOLHIDAS PELOS ESTUDANTES E DESENHE NA TABELA.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135259" y="447774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421947"/>
            <a:ext cx="11607086" cy="650127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7"/>
          <p:cNvSpPr txBox="1"/>
          <p:nvPr/>
        </p:nvSpPr>
        <p:spPr>
          <a:xfrm>
            <a:off x="549275" y="1257754"/>
            <a:ext cx="11298393" cy="132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AGORA, A TABELA APRESENTA AS FRUTAS PREFERIDAS DA TURMA DA PROFESSORA SARITA. OBSERVE AS QUANTIDADES ESCOLHIDAS PELOS ESTUDANTES E DESENHE NA TABELA.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7" name="Google Shape;257;p27"/>
          <p:cNvGraphicFramePr/>
          <p:nvPr/>
        </p:nvGraphicFramePr>
        <p:xfrm>
          <a:off x="1655716" y="29481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{545577A2-4B59-43B8-B1AD-65B8A21B3B22}</a:tableStyleId>
              </a:tblPr>
              <a:tblGrid>
                <a:gridCol w="2996850"/>
                <a:gridCol w="2940275"/>
                <a:gridCol w="2940275"/>
              </a:tblGrid>
              <a:tr h="48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QUANTIDADE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FRUTA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DESENHO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Ícone&#10;&#10;Descrição gerada automaticamente" id="258" name="Google Shape;25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3005" y="3482846"/>
            <a:ext cx="542809" cy="527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84276" y="4055485"/>
            <a:ext cx="641110" cy="527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01549" y="4615982"/>
            <a:ext cx="623838" cy="598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31331" y="5273984"/>
            <a:ext cx="634484" cy="527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Ícone&#10;&#10;Descrição gerada automaticamente" id="262" name="Google Shape;262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24441" y="3494037"/>
            <a:ext cx="2643619" cy="4526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Ícone&#10;&#10;Descrição gerada automaticamente" id="263" name="Google Shape;263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35540" y="4042506"/>
            <a:ext cx="2174264" cy="5302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máscara&#10;&#10;Descrição gerada automaticamente" id="264" name="Google Shape;264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16432" y="4663953"/>
            <a:ext cx="2535870" cy="5714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" id="265" name="Google Shape;265;p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856457" y="5237888"/>
            <a:ext cx="2455820" cy="55079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7"/>
          <p:cNvSpPr txBox="1"/>
          <p:nvPr/>
        </p:nvSpPr>
        <p:spPr>
          <a:xfrm>
            <a:off x="9455831" y="494909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Google Shape;267;p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041012" y="494909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8"/>
          <p:cNvSpPr txBox="1"/>
          <p:nvPr/>
        </p:nvSpPr>
        <p:spPr>
          <a:xfrm>
            <a:off x="5001342" y="1350905"/>
            <a:ext cx="6605151" cy="4418834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Dosis"/>
              <a:buChar char="●"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PREENCHEMOS TABELAS SIMPLES COM DADOS RELATIVOS A ATIVIDADES DA SALA DE AULA.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Dosis"/>
              <a:buChar char="●"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LEMOS INFORMAÇÕES ORGANIZADAS EM TABELAS.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Dosis"/>
              <a:buChar char="●"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RECONHECEMOS O USO DE TABELAS PARA ORGANIZAR INFORMAÇÕES DE PESQUISA.</a:t>
            </a:r>
            <a:endParaRPr/>
          </a:p>
          <a:p>
            <a:pPr indent="-321767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Dosis"/>
              <a:buNone/>
            </a:pPr>
            <a:r>
              <a:t/>
            </a:r>
            <a:endParaRPr b="0" i="0" sz="266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1030" lvl="0" marL="342900" marR="0" rtl="0" algn="l">
              <a:lnSpc>
                <a:spcPct val="100000"/>
              </a:lnSpc>
              <a:spcBef>
                <a:spcPts val="1547"/>
              </a:spcBef>
              <a:spcAft>
                <a:spcPts val="1200"/>
              </a:spcAft>
              <a:buClr>
                <a:srgbClr val="231F20"/>
              </a:buClr>
              <a:buSzPts val="1919"/>
              <a:buFont typeface="Dosis"/>
              <a:buNone/>
            </a:pPr>
            <a:r>
              <a:t/>
            </a:r>
            <a:endParaRPr b="0" i="0" sz="2399" u="none" cap="none" strike="noStrike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9"/>
          <p:cNvSpPr txBox="1"/>
          <p:nvPr/>
        </p:nvSpPr>
        <p:spPr>
          <a:xfrm>
            <a:off x="549276" y="1097576"/>
            <a:ext cx="11176120" cy="4122079"/>
          </a:xfrm>
          <a:prstGeom prst="rect">
            <a:avLst/>
          </a:prstGeom>
          <a:noFill/>
          <a:ln>
            <a:noFill/>
          </a:ln>
        </p:spPr>
        <p:txBody>
          <a:bodyPr anchorCtr="0" anchor="t" bIns="162475" lIns="162475" spcFirstLastPara="1" rIns="162475" wrap="square" tIns="1624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LEMOV, Doug. </a:t>
            </a:r>
            <a:r>
              <a:rPr b="1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b="0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 / Doug Lemov; tradução: Daniel Vieira, Sandra Maria Mallmann da Rosa; revisão técnica: Fausta Camargo, Thuinie Daros. 3. ed. Porto Alegre: Penso, 2023.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OLIVEIRA, J. E.; ROSSI, J. R. D. (orgs.). </a:t>
            </a:r>
            <a:r>
              <a:rPr b="1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Matemática</a:t>
            </a:r>
            <a:r>
              <a:rPr b="0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Caderno 1 – 1</a:t>
            </a:r>
            <a:r>
              <a:rPr b="0" baseline="30000" i="0" lang="pt-BR" sz="2133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Ano. Sobral: Lyceum/Consultoria Educacional Ltda., 2021. (Caderno de Atividades, 1)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b="1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b="0" i="0" lang="pt-BR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2019.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13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 em: </a:t>
            </a:r>
            <a:r>
              <a:rPr b="0" i="0" lang="pt-BR" sz="2130" u="sng" cap="none" strike="noStrike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https://efape.educacao.sp.gov.br/curriculopaulista/wp-content/uploads/2023/02/Curriculo_Paulista-etapas-Educa%C3%A7%C3%A3o-Infantil-e-Ensino-Fundamental-ISBN.pdf</a:t>
            </a:r>
            <a:r>
              <a:rPr b="0" i="0" lang="pt-BR" sz="213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Acesso em: 19 ago. 2025.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t/>
            </a:r>
            <a:endParaRPr b="0" i="0" sz="213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0"/>
          <p:cNvSpPr txBox="1"/>
          <p:nvPr>
            <p:ph idx="1" type="body"/>
          </p:nvPr>
        </p:nvSpPr>
        <p:spPr>
          <a:xfrm>
            <a:off x="612240" y="883319"/>
            <a:ext cx="11058319" cy="51526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pt-BR" sz="1800"/>
              <a:t>Listas de imagens e vídeos</a:t>
            </a:r>
            <a:endParaRPr sz="1800"/>
          </a:p>
          <a:p>
            <a:pPr indent="-228543" lvl="0" marL="457086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600"/>
              <a:buNone/>
            </a:pPr>
            <a:r>
              <a:rPr b="1" lang="pt-BR" sz="1800"/>
              <a:t>Slide 1 – </a:t>
            </a:r>
            <a:r>
              <a:rPr lang="pt-BR" sz="1800"/>
              <a:t>Imagens da capa – SEDUC-SP. </a:t>
            </a:r>
            <a:endParaRPr b="1" sz="1800"/>
          </a:p>
          <a:p>
            <a:pPr indent="-228543" lvl="0" marL="457086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b="1" lang="pt-BR" sz="1800"/>
              <a:t>Slides 3, 5, 6, 7, 8, 8, 10, 11, 12, 13 e 14 – </a:t>
            </a:r>
            <a:r>
              <a:rPr lang="pt-BR" sz="1800"/>
              <a:t>© Getty Images.</a:t>
            </a:r>
            <a:endParaRPr/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1866"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866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2"/>
          <p:cNvSpPr txBox="1"/>
          <p:nvPr/>
        </p:nvSpPr>
        <p:spPr>
          <a:xfrm>
            <a:off x="1561429" y="882776"/>
            <a:ext cx="4063189" cy="1299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(EF01MA21)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Ler dados expressos em tabelas e em gráficos de colunas simples.</a:t>
            </a:r>
            <a:endParaRPr/>
          </a:p>
        </p:txBody>
      </p:sp>
      <p:pic>
        <p:nvPicPr>
          <p:cNvPr id="292" name="Google Shape;292;p3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9" r="-442" t="0"/>
          <a:stretch/>
        </p:blipFill>
        <p:spPr>
          <a:xfrm>
            <a:off x="5789692" y="826801"/>
            <a:ext cx="5912534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93" name="Google Shape;293;p32"/>
          <p:cNvSpPr txBox="1"/>
          <p:nvPr>
            <p:ph idx="1" type="subTitle"/>
          </p:nvPr>
        </p:nvSpPr>
        <p:spPr>
          <a:xfrm rot="-12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grpSp>
        <p:nvGrpSpPr>
          <p:cNvPr id="294" name="Google Shape;294;p32"/>
          <p:cNvGrpSpPr/>
          <p:nvPr/>
        </p:nvGrpSpPr>
        <p:grpSpPr>
          <a:xfrm>
            <a:off x="512659" y="882777"/>
            <a:ext cx="692128" cy="719813"/>
            <a:chOff x="512793" y="747344"/>
            <a:chExt cx="692308" cy="720000"/>
          </a:xfrm>
        </p:grpSpPr>
        <p:pic>
          <p:nvPicPr>
            <p:cNvPr id="295" name="Google Shape;295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" name="Google Shape;296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c03e3d857_0_218"/>
          <p:cNvSpPr txBox="1"/>
          <p:nvPr>
            <p:ph idx="1" type="body"/>
          </p:nvPr>
        </p:nvSpPr>
        <p:spPr>
          <a:xfrm>
            <a:off x="6454221" y="885295"/>
            <a:ext cx="5403482" cy="4958708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086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50"/>
              <a:buFont typeface="Arial"/>
              <a:buChar char="•"/>
            </a:pPr>
            <a:r>
              <a:rPr lang="pt-BR"/>
              <a:t>PREENCHER TABELAS SIMPLES COM DADOS RELATIVOS A ATIVIDADES DA SALA DE AULA.</a:t>
            </a:r>
            <a:endParaRPr/>
          </a:p>
          <a:p>
            <a:pPr indent="-457086" lvl="0" marL="457086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3250"/>
              <a:buFont typeface="Arial"/>
              <a:buChar char="•"/>
            </a:pPr>
            <a:r>
              <a:rPr lang="pt-BR"/>
              <a:t>LER INFORMAÇÕES ORGANIZADAS EM TABELAS.</a:t>
            </a:r>
            <a:endParaRPr/>
          </a:p>
          <a:p>
            <a:pPr indent="-457086" lvl="0" marL="457086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3250"/>
              <a:buFont typeface="Arial"/>
              <a:buChar char="•"/>
            </a:pPr>
            <a:r>
              <a:rPr lang="pt-BR"/>
              <a:t>RECONHECER O USO DE TABELAS PARA ORGANIZAR INFORMAÇÕES DE PESQUISA.</a:t>
            </a:r>
            <a:endParaRPr/>
          </a:p>
          <a:p>
            <a:pPr indent="-330086" lvl="0" marL="457086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304705" lvl="0" marL="380905" rtl="0" algn="l">
              <a:lnSpc>
                <a:spcPct val="100000"/>
              </a:lnSpc>
              <a:spcBef>
                <a:spcPts val="1547"/>
              </a:spcBef>
              <a:spcAft>
                <a:spcPts val="1200"/>
              </a:spcAft>
              <a:buClr>
                <a:srgbClr val="231F20"/>
              </a:buClr>
              <a:buSzPts val="1200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29c03e3d857_0_218"/>
          <p:cNvSpPr txBox="1"/>
          <p:nvPr>
            <p:ph idx="2" type="body"/>
          </p:nvPr>
        </p:nvSpPr>
        <p:spPr>
          <a:xfrm>
            <a:off x="523718" y="885295"/>
            <a:ext cx="5183050" cy="4958708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086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50"/>
              <a:buFont typeface="Arial"/>
              <a:buChar char="•"/>
            </a:pPr>
            <a:r>
              <a:rPr lang="pt-BR"/>
              <a:t>LEITURA DE TABELAS.</a:t>
            </a:r>
            <a:endParaRPr/>
          </a:p>
          <a:p>
            <a:pPr indent="-457086" lvl="0" marL="457086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3250"/>
              <a:buFont typeface="Arial"/>
              <a:buChar char="•"/>
            </a:pPr>
            <a:r>
              <a:rPr lang="pt-BR"/>
              <a:t>ORGANIZAÇÃO DE DADOS EM TABELAS.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3"/>
          <p:cNvSpPr txBox="1"/>
          <p:nvPr/>
        </p:nvSpPr>
        <p:spPr>
          <a:xfrm>
            <a:off x="1319440" y="882776"/>
            <a:ext cx="4435528" cy="2546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inicie a aula pedindo que os estudantes observem a imagem da sala de aula.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Pergunte o que eles conseguem ver: quantos estudantes há, quantas são meninas, quantos são meninos, entre outras observações.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Explique que em seguida vão refletir sobre a própria sala de aula e, para isso, faça os questionamentos sugeridos no slide seguinte.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Pergunte como eles poderiam organizar essas informações de forma clara e sugira a criação de uma tabela. Construam juntos a tabela com a quantidade de meninos e meninas da turma, promovendo a participação de todos.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586" r="-440" t="0"/>
          <a:stretch/>
        </p:blipFill>
        <p:spPr>
          <a:xfrm>
            <a:off x="5789692" y="826801"/>
            <a:ext cx="5912534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03" name="Google Shape;303;p33"/>
          <p:cNvSpPr txBox="1"/>
          <p:nvPr>
            <p:ph idx="1" type="subTitle"/>
          </p:nvPr>
        </p:nvSpPr>
        <p:spPr>
          <a:xfrm rot="-12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grpSp>
        <p:nvGrpSpPr>
          <p:cNvPr id="304" name="Google Shape;304;p33"/>
          <p:cNvGrpSpPr/>
          <p:nvPr/>
        </p:nvGrpSpPr>
        <p:grpSpPr>
          <a:xfrm>
            <a:off x="512659" y="882777"/>
            <a:ext cx="692128" cy="719813"/>
            <a:chOff x="512793" y="2412643"/>
            <a:chExt cx="692308" cy="720000"/>
          </a:xfrm>
        </p:grpSpPr>
        <p:pic>
          <p:nvPicPr>
            <p:cNvPr id="305" name="Google Shape;305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6" name="Google Shape;306;p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4"/>
          <p:cNvSpPr txBox="1"/>
          <p:nvPr/>
        </p:nvSpPr>
        <p:spPr>
          <a:xfrm>
            <a:off x="1354165" y="882777"/>
            <a:ext cx="4178534" cy="2763248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explique que vão refletir sobre a própria sala de aula e, para isso, faça os seguintes questionamentos: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“Quantos estudantes há?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Quantas são meninas?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Quantos são meninos?”.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Construa uma tabela de forma coletiva, organizando as informações sobre a turma e promovendo a participação de todos.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2" name="Google Shape;312;p3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30" r="-441" t="0"/>
          <a:stretch/>
        </p:blipFill>
        <p:spPr>
          <a:xfrm>
            <a:off x="5789692" y="826801"/>
            <a:ext cx="5912534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13" name="Google Shape;313;p34"/>
          <p:cNvSpPr txBox="1"/>
          <p:nvPr>
            <p:ph idx="1" type="subTitle"/>
          </p:nvPr>
        </p:nvSpPr>
        <p:spPr>
          <a:xfrm rot="-12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4</a:t>
            </a:r>
            <a:endParaRPr/>
          </a:p>
        </p:txBody>
      </p:sp>
      <p:grpSp>
        <p:nvGrpSpPr>
          <p:cNvPr id="314" name="Google Shape;314;p34"/>
          <p:cNvGrpSpPr/>
          <p:nvPr/>
        </p:nvGrpSpPr>
        <p:grpSpPr>
          <a:xfrm>
            <a:off x="512659" y="882777"/>
            <a:ext cx="692128" cy="719813"/>
            <a:chOff x="512793" y="2412643"/>
            <a:chExt cx="692308" cy="720000"/>
          </a:xfrm>
        </p:grpSpPr>
        <p:pic>
          <p:nvPicPr>
            <p:cNvPr id="315" name="Google Shape;315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6" name="Google Shape;316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5"/>
          <p:cNvSpPr txBox="1"/>
          <p:nvPr/>
        </p:nvSpPr>
        <p:spPr>
          <a:xfrm>
            <a:off x="1354165" y="882776"/>
            <a:ext cx="4213258" cy="5437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pergunte à turma se eles já fizeram alguma pesquisa com a turma e o que gostariam de descobrir sobre as preferências dos colegas para realizarem uma pesquisa coletiva.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algumas sugestões de temas que podem ser pesquisados: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1280"/>
              <a:buFont typeface="Dosis"/>
              <a:buChar char="●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é o animal favorito dos estudantes?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1280"/>
              <a:buFont typeface="Dosis"/>
              <a:buChar char="●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a brincadeira preferida na turma?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1280"/>
              <a:buFont typeface="Dosis"/>
              <a:buChar char="●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o sabor favorito de alimentos?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1280"/>
              <a:buFont typeface="Dosis"/>
              <a:buChar char="●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o esporte favorito?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1280"/>
              <a:buFont typeface="Dosis"/>
              <a:buChar char="●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a matéria ou disciplina preferida?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1280"/>
              <a:buFont typeface="Dosis"/>
              <a:buChar char="●"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 o dia da semana favorito?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Incentive os estudantes a compartilharem suas descobertas com toda a turma após a pesquisa, construindo uma tabela que demonstre o resultado da pesquisa realizada pelo grupo.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3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-157" r="-444" t="0"/>
          <a:stretch/>
        </p:blipFill>
        <p:spPr>
          <a:xfrm>
            <a:off x="5789692" y="826801"/>
            <a:ext cx="5912534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23" name="Google Shape;323;p35"/>
          <p:cNvSpPr txBox="1"/>
          <p:nvPr>
            <p:ph idx="1" type="subTitle"/>
          </p:nvPr>
        </p:nvSpPr>
        <p:spPr>
          <a:xfrm rot="-12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5</a:t>
            </a:r>
            <a:endParaRPr/>
          </a:p>
        </p:txBody>
      </p:sp>
      <p:grpSp>
        <p:nvGrpSpPr>
          <p:cNvPr id="324" name="Google Shape;324;p35"/>
          <p:cNvGrpSpPr/>
          <p:nvPr/>
        </p:nvGrpSpPr>
        <p:grpSpPr>
          <a:xfrm>
            <a:off x="512659" y="882777"/>
            <a:ext cx="692128" cy="719813"/>
            <a:chOff x="512793" y="2412643"/>
            <a:chExt cx="692308" cy="720000"/>
          </a:xfrm>
        </p:grpSpPr>
        <p:pic>
          <p:nvPicPr>
            <p:cNvPr id="325" name="Google Shape;325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6" name="Google Shape;326;p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6"/>
          <p:cNvSpPr txBox="1"/>
          <p:nvPr/>
        </p:nvSpPr>
        <p:spPr>
          <a:xfrm>
            <a:off x="1354165" y="882776"/>
            <a:ext cx="4305855" cy="1297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antes de ler o slide para os estudantes, pergunte:</a:t>
            </a:r>
            <a:b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“Quem gostaria de compartilhar o que aprendeu hoje em nossa aula?”.</a:t>
            </a:r>
            <a:b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Escute atentamente as respostas e, somente depois, leia os itens do slide.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Lembre-se: a retomada do conteúdo com base nas atividades realizadas ajuda a reforçar o aprendizado e a revisitar o que foi trabalhado.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p3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-336" r="-443" t="0"/>
          <a:stretch/>
        </p:blipFill>
        <p:spPr>
          <a:xfrm>
            <a:off x="5789692" y="826801"/>
            <a:ext cx="5912534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33" name="Google Shape;333;p36"/>
          <p:cNvSpPr txBox="1"/>
          <p:nvPr>
            <p:ph idx="1" type="subTitle"/>
          </p:nvPr>
        </p:nvSpPr>
        <p:spPr>
          <a:xfrm rot="-12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15</a:t>
            </a:r>
            <a:endParaRPr/>
          </a:p>
        </p:txBody>
      </p:sp>
      <p:grpSp>
        <p:nvGrpSpPr>
          <p:cNvPr id="334" name="Google Shape;334;p36"/>
          <p:cNvGrpSpPr/>
          <p:nvPr/>
        </p:nvGrpSpPr>
        <p:grpSpPr>
          <a:xfrm>
            <a:off x="512659" y="882776"/>
            <a:ext cx="692128" cy="719813"/>
            <a:chOff x="512793" y="2412643"/>
            <a:chExt cx="692308" cy="720000"/>
          </a:xfrm>
        </p:grpSpPr>
        <p:pic>
          <p:nvPicPr>
            <p:cNvPr id="335" name="Google Shape;335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6" name="Google Shape;336;p3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"/>
          <p:cNvSpPr txBox="1"/>
          <p:nvPr/>
        </p:nvSpPr>
        <p:spPr>
          <a:xfrm>
            <a:off x="1280160" y="776536"/>
            <a:ext cx="9113999" cy="594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  <a:endParaRPr/>
          </a:p>
        </p:txBody>
      </p:sp>
      <p:pic>
        <p:nvPicPr>
          <p:cNvPr id="124" name="Google Shape;12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1891" y="1958929"/>
            <a:ext cx="5645042" cy="448093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5" name="Google Shape;125;p2"/>
          <p:cNvSpPr txBox="1"/>
          <p:nvPr/>
        </p:nvSpPr>
        <p:spPr>
          <a:xfrm>
            <a:off x="534250" y="1451011"/>
            <a:ext cx="11324324" cy="4994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VEJAM ESSA SALA DE AULA! HÁ QUANTOS MENINOS? E MENINAS? </a:t>
            </a:r>
            <a:endParaRPr/>
          </a:p>
        </p:txBody>
      </p:sp>
      <p:grpSp>
        <p:nvGrpSpPr>
          <p:cNvPr id="126" name="Google Shape;126;p2"/>
          <p:cNvGrpSpPr/>
          <p:nvPr/>
        </p:nvGrpSpPr>
        <p:grpSpPr>
          <a:xfrm>
            <a:off x="8811260" y="543618"/>
            <a:ext cx="2659795" cy="415517"/>
            <a:chOff x="289560" y="3851596"/>
            <a:chExt cx="2659795" cy="415517"/>
          </a:xfrm>
        </p:grpSpPr>
        <p:sp>
          <p:nvSpPr>
            <p:cNvPr id="127" name="Google Shape;127;p2"/>
            <p:cNvSpPr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HÁBITOS DE DISCUSSÃO</a:t>
              </a:r>
              <a:endParaRPr/>
            </a:p>
          </p:txBody>
        </p:sp>
        <p:pic>
          <p:nvPicPr>
            <p:cNvPr id="128" name="Google Shape;128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9" name="Google Shape;12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8390" y="839669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/>
          <p:nvPr/>
        </p:nvSpPr>
        <p:spPr>
          <a:xfrm>
            <a:off x="685620" y="1502372"/>
            <a:ext cx="7859253" cy="2154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OLHAR PARA NOSSA TURMA?</a:t>
            </a:r>
            <a:endParaRPr/>
          </a:p>
          <a:p>
            <a:pPr indent="-342000" lvl="0" marL="3420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QUANTOS ESTUDANTES HÁ?</a:t>
            </a:r>
            <a:endParaRPr/>
          </a:p>
          <a:p>
            <a:pPr indent="-342000" lvl="0" marL="3420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QUANTOS MENINOS?</a:t>
            </a:r>
            <a:endParaRPr/>
          </a:p>
          <a:p>
            <a:pPr indent="-342000" lvl="0" marL="3420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3380"/>
              <a:buFont typeface="Arial"/>
              <a:buChar char="•"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QUANTAS MENINAS?</a:t>
            </a:r>
            <a:endParaRPr/>
          </a:p>
        </p:txBody>
      </p:sp>
      <p:grpSp>
        <p:nvGrpSpPr>
          <p:cNvPr id="135" name="Google Shape;135;p3"/>
          <p:cNvGrpSpPr/>
          <p:nvPr/>
        </p:nvGrpSpPr>
        <p:grpSpPr>
          <a:xfrm>
            <a:off x="8811260" y="543618"/>
            <a:ext cx="2659795" cy="415517"/>
            <a:chOff x="289560" y="3851596"/>
            <a:chExt cx="2659795" cy="415517"/>
          </a:xfrm>
        </p:grpSpPr>
        <p:sp>
          <p:nvSpPr>
            <p:cNvPr id="136" name="Google Shape;136;p3"/>
            <p:cNvSpPr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HÁBITOS DE DISCUSSÃO</a:t>
              </a:r>
              <a:endParaRPr/>
            </a:p>
          </p:txBody>
        </p:sp>
        <p:pic>
          <p:nvPicPr>
            <p:cNvPr id="137" name="Google Shape;137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" name="Google Shape;138;p3"/>
          <p:cNvSpPr txBox="1"/>
          <p:nvPr/>
        </p:nvSpPr>
        <p:spPr>
          <a:xfrm>
            <a:off x="1280160" y="776536"/>
            <a:ext cx="9113999" cy="594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  <a:endParaRPr/>
          </a:p>
        </p:txBody>
      </p:sp>
      <p:pic>
        <p:nvPicPr>
          <p:cNvPr id="139" name="Google Shape;13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390" y="839669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 sz="2399">
              <a:solidFill>
                <a:srgbClr val="231F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 txBox="1"/>
          <p:nvPr/>
        </p:nvSpPr>
        <p:spPr>
          <a:xfrm>
            <a:off x="608442" y="1219650"/>
            <a:ext cx="11226988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ORGANIZADOS EM GRUPO, ESCOLHA UM TEMA E FAÇA UMA PESQUISA COM A TURMA. EM SEGUIDA, REGISTRE O RESULTADO EM UMA TABELA.</a:t>
            </a:r>
            <a:endParaRPr/>
          </a:p>
        </p:txBody>
      </p:sp>
      <p:pic>
        <p:nvPicPr>
          <p:cNvPr id="146" name="Google Shape;146;p6"/>
          <p:cNvPicPr preferRelativeResize="0"/>
          <p:nvPr/>
        </p:nvPicPr>
        <p:blipFill rotWithShape="1">
          <a:blip r:embed="rId3">
            <a:alphaModFix/>
          </a:blip>
          <a:srcRect b="0" l="-3376" r="-1052" t="0"/>
          <a:stretch/>
        </p:blipFill>
        <p:spPr>
          <a:xfrm>
            <a:off x="7389512" y="2911819"/>
            <a:ext cx="4549542" cy="354583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7" name="Google Shape;147;p6"/>
          <p:cNvGraphicFramePr/>
          <p:nvPr/>
        </p:nvGraphicFramePr>
        <p:xfrm>
          <a:off x="749632" y="26786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{545577A2-4B59-43B8-B1AD-65B8A21B3B22}</a:tableStyleId>
              </a:tblPr>
              <a:tblGrid>
                <a:gridCol w="3660225"/>
                <a:gridCol w="2969675"/>
              </a:tblGrid>
              <a:tr h="5281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TEMA: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 hMerge="1"/>
              </a:tr>
              <a:tr h="727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OPÇÕES DE RESPOSTAS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QUANTIDADE DE ESTUDANTES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148" name="Google Shape;148;p6"/>
          <p:cNvGrpSpPr/>
          <p:nvPr/>
        </p:nvGrpSpPr>
        <p:grpSpPr>
          <a:xfrm>
            <a:off x="9519905" y="480553"/>
            <a:ext cx="1981294" cy="447532"/>
            <a:chOff x="305605" y="2234344"/>
            <a:chExt cx="1981294" cy="447532"/>
          </a:xfrm>
        </p:grpSpPr>
        <p:sp>
          <p:nvSpPr>
            <p:cNvPr id="149" name="Google Shape;149;p6"/>
            <p:cNvSpPr/>
            <p:nvPr/>
          </p:nvSpPr>
          <p:spPr>
            <a:xfrm>
              <a:off x="428151" y="2362131"/>
              <a:ext cx="1858748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TODOS JUNTOS</a:t>
              </a:r>
              <a:endParaRPr/>
            </a:p>
          </p:txBody>
        </p:sp>
        <p:pic>
          <p:nvPicPr>
            <p:cNvPr id="150" name="Google Shape;150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0"/>
          <p:cNvSpPr txBox="1"/>
          <p:nvPr/>
        </p:nvSpPr>
        <p:spPr>
          <a:xfrm>
            <a:off x="535201" y="786332"/>
            <a:ext cx="10959887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PROFESSORA SARITA FEZ UMA PESQUISA COM A TURMA. ELA PERGUNTOU QUEM TINHA ANIMAL DE ESTIMAÇÃO E QUAL ERA ESSE ANIMAL. AGORA, OBSERVE AS INFORMAÇÕES QUE ELA DESCOBRIU E COMPLETE A TABELA.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7" name="Google Shape;157;p10"/>
          <p:cNvGraphicFramePr/>
          <p:nvPr/>
        </p:nvGraphicFramePr>
        <p:xfrm>
          <a:off x="700400" y="2627537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{314E503C-BE1B-4973-8ADF-729F5160EE66}</a:tableStyleId>
              </a:tblPr>
              <a:tblGrid>
                <a:gridCol w="4072350"/>
                <a:gridCol w="1444075"/>
                <a:gridCol w="4126400"/>
                <a:gridCol w="1392625"/>
              </a:tblGrid>
              <a:tr h="91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pt-BR" sz="2600" u="none" cap="none" strike="noStrike">
                          <a:solidFill>
                            <a:schemeClr val="dk1"/>
                          </a:solidFill>
                        </a:rPr>
                        <a:t>MARIANA – GATO   </a:t>
                      </a:r>
                      <a:endParaRPr b="0" sz="2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pt-BR" sz="26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2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pt-BR" sz="2600" u="none" cap="none" strike="noStrike">
                          <a:solidFill>
                            <a:schemeClr val="dk1"/>
                          </a:solidFill>
                        </a:rPr>
                        <a:t>JOSÉ – CACHORRO </a:t>
                      </a:r>
                      <a:endParaRPr b="0" sz="2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</a:tr>
              <a:tr h="982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pt-BR" sz="2600" u="none" cap="none" strike="noStrike">
                          <a:solidFill>
                            <a:schemeClr val="dk1"/>
                          </a:solidFill>
                        </a:rPr>
                        <a:t>PEDRO – CACHORRO </a:t>
                      </a:r>
                      <a:endParaRPr b="0" sz="2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pt-BR" sz="26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2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pt-BR" sz="2600" u="none" cap="none" strike="noStrike">
                          <a:solidFill>
                            <a:schemeClr val="dk1"/>
                          </a:solidFill>
                        </a:rPr>
                        <a:t>LUNA – TARTARUGA </a:t>
                      </a:r>
                      <a:endParaRPr b="0" sz="2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</a:tr>
              <a:tr h="1553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pt-BR" sz="2600" u="none" cap="none" strike="noStrike">
                          <a:solidFill>
                            <a:schemeClr val="dk1"/>
                          </a:solidFill>
                        </a:rPr>
                        <a:t>IVO – CACHORRO </a:t>
                      </a:r>
                      <a:endParaRPr b="0" sz="2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pt-BR" sz="26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2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pt-BR" sz="2600" u="none" cap="none" strike="noStrike">
                          <a:solidFill>
                            <a:schemeClr val="dk1"/>
                          </a:solidFill>
                        </a:rPr>
                        <a:t>JÚLIA – GATO </a:t>
                      </a:r>
                      <a:endParaRPr b="0" sz="2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91425" marL="91425"/>
                </a:tc>
              </a:tr>
            </a:tbl>
          </a:graphicData>
        </a:graphic>
      </p:graphicFrame>
      <p:sp>
        <p:nvSpPr>
          <p:cNvPr id="158" name="Google Shape;158;p10"/>
          <p:cNvSpPr/>
          <p:nvPr/>
        </p:nvSpPr>
        <p:spPr>
          <a:xfrm>
            <a:off x="2577770" y="3103244"/>
            <a:ext cx="11315942" cy="505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10"/>
          <p:cNvPicPr preferRelativeResize="0"/>
          <p:nvPr/>
        </p:nvPicPr>
        <p:blipFill rotWithShape="1">
          <a:blip r:embed="rId4">
            <a:alphaModFix/>
          </a:blip>
          <a:srcRect b="0" l="-3662" r="-2458" t="0"/>
          <a:stretch/>
        </p:blipFill>
        <p:spPr>
          <a:xfrm>
            <a:off x="9719245" y="4075572"/>
            <a:ext cx="2016593" cy="10528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Círculo&#10;&#10;Descrição gerada automaticamente" id="160" name="Google Shape;16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80354" y="2471838"/>
            <a:ext cx="815194" cy="15627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Círculo&#10;&#10;Descrição gerada automaticamente" id="161" name="Google Shape;16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91391" y="5034032"/>
            <a:ext cx="815194" cy="15627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ma, Círculo&#10;&#10;Descrição gerada automaticamente" id="162" name="Google Shape;162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97251" y="2418491"/>
            <a:ext cx="991862" cy="15627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ma, Círculo&#10;&#10;Descrição gerada automaticamente" id="163" name="Google Shape;163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95549" y="3419743"/>
            <a:ext cx="841462" cy="13257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ma, Círculo&#10;&#10;Descrição gerada automaticamente" id="164" name="Google Shape;164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86106" y="5004461"/>
            <a:ext cx="841462" cy="13257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5" name="Google Shape;165;p10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66" name="Google Shape;166;p1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" name="Google Shape;167;p10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  <p:pic>
        <p:nvPicPr>
          <p:cNvPr id="168" name="Google Shape;168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135259" y="447774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/>
          <p:nvPr/>
        </p:nvSpPr>
        <p:spPr>
          <a:xfrm>
            <a:off x="2577770" y="3103244"/>
            <a:ext cx="11315942" cy="505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4" name="Google Shape;174;p20"/>
          <p:cNvGraphicFramePr/>
          <p:nvPr/>
        </p:nvGraphicFramePr>
        <p:xfrm>
          <a:off x="531724" y="13009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{545577A2-4B59-43B8-B1AD-65B8A21B3B22}</a:tableStyleId>
              </a:tblPr>
              <a:tblGrid>
                <a:gridCol w="5657975"/>
                <a:gridCol w="5657975"/>
              </a:tblGrid>
              <a:tr h="77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ANIMAIS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QUANTIDADE DE ESTUDANTES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</a:tr>
              <a:tr h="1340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GATO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40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CACHORRO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40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TARTARUGA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75" name="Google Shape;175;p20"/>
          <p:cNvPicPr preferRelativeResize="0"/>
          <p:nvPr/>
        </p:nvPicPr>
        <p:blipFill rotWithShape="1">
          <a:blip r:embed="rId3">
            <a:alphaModFix/>
          </a:blip>
          <a:srcRect b="-3336" l="0" r="0" t="-3900"/>
          <a:stretch/>
        </p:blipFill>
        <p:spPr>
          <a:xfrm>
            <a:off x="2530544" y="2135201"/>
            <a:ext cx="629371" cy="129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" id="176" name="Google Shape;17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35600" y="4975612"/>
            <a:ext cx="1640401" cy="9088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ma, Círculo&#10;&#10;Descrição gerada automaticamente" id="177" name="Google Shape;17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5599" y="3462309"/>
            <a:ext cx="778251" cy="1226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135259" y="447774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"/>
          <p:cNvSpPr/>
          <p:nvPr/>
        </p:nvSpPr>
        <p:spPr>
          <a:xfrm>
            <a:off x="2577770" y="3103244"/>
            <a:ext cx="11315942" cy="505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4" name="Google Shape;184;p21"/>
          <p:cNvGraphicFramePr/>
          <p:nvPr/>
        </p:nvGraphicFramePr>
        <p:xfrm>
          <a:off x="531724" y="13009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{545577A2-4B59-43B8-B1AD-65B8A21B3B22}</a:tableStyleId>
              </a:tblPr>
              <a:tblGrid>
                <a:gridCol w="5657975"/>
                <a:gridCol w="5657975"/>
              </a:tblGrid>
              <a:tr h="778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ANIMAIS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QUANTIDADE DE ESTUDANTES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</a:tr>
              <a:tr h="1340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GATO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40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CACHORRO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40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TARTARUGA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2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85" name="Google Shape;185;p21"/>
          <p:cNvPicPr preferRelativeResize="0"/>
          <p:nvPr/>
        </p:nvPicPr>
        <p:blipFill rotWithShape="1">
          <a:blip r:embed="rId3">
            <a:alphaModFix/>
          </a:blip>
          <a:srcRect b="-3336" l="0" r="0" t="-3900"/>
          <a:stretch/>
        </p:blipFill>
        <p:spPr>
          <a:xfrm>
            <a:off x="2530544" y="2135201"/>
            <a:ext cx="629371" cy="129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" id="186" name="Google Shape;18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35600" y="4975612"/>
            <a:ext cx="1640401" cy="9088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ma, Círculo&#10;&#10;Descrição gerada automaticamente" id="187" name="Google Shape;18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5599" y="3462309"/>
            <a:ext cx="778251" cy="122615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1"/>
          <p:cNvSpPr txBox="1"/>
          <p:nvPr/>
        </p:nvSpPr>
        <p:spPr>
          <a:xfrm>
            <a:off x="9455831" y="494909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41012" y="494909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2"/>
          <p:cNvSpPr txBox="1"/>
          <p:nvPr/>
        </p:nvSpPr>
        <p:spPr>
          <a:xfrm>
            <a:off x="597129" y="5899251"/>
            <a:ext cx="11009956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000" lvl="0" marL="34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Dosis"/>
              <a:buChar char="●"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QUANTOS ESTUDANTES GOSTAM DE FUTEBOL?__________</a:t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549275" y="971466"/>
            <a:ext cx="11607086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78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PROFESSORA SARITA TAMBÉM QUIS SABER QUAL O ESPORTE PREFERIDO DOS ESTUDANTES E ORGANIZOU UMA TABELA.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7" name="Google Shape;197;p22"/>
          <p:cNvGraphicFramePr/>
          <p:nvPr/>
        </p:nvGraphicFramePr>
        <p:xfrm>
          <a:off x="2572842" y="19221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{545577A2-4B59-43B8-B1AD-65B8A21B3B22}</a:tableStyleId>
              </a:tblPr>
              <a:tblGrid>
                <a:gridCol w="2348000"/>
                <a:gridCol w="4954600"/>
              </a:tblGrid>
              <a:tr h="48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ESTUDANTES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ESPORTE PREFERIDO</a:t>
                      </a:r>
                      <a:endParaRPr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030A0">
                        <a:alpha val="85098"/>
                      </a:srgbClr>
                    </a:solidFill>
                  </a:tcPr>
                </a:tc>
              </a:tr>
              <a:tr h="509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MARIANA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FUTEBOL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9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JOSÉ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FUTEBOL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PEDRO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NATAÇÃO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LUNA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BASQUETE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IVO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SKATE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JÚLIA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NATAÇÃO</a:t>
                      </a:r>
                      <a:endParaRPr/>
                    </a:p>
                  </a:txBody>
                  <a:tcPr marT="60950" marB="60950" marR="121900" marL="1219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98" name="Google Shape;19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5259" y="447774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Viviane Da Costa Batista Pereira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