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Gulfs Display" charset="1" panose="00000500000000000000"/>
      <p:regular r:id="rId17"/>
    </p:embeddedFont>
    <p:embeddedFont>
      <p:font typeface="DM Sans" charset="1" panose="00000000000000000000"/>
      <p:regular r:id="rId18"/>
    </p:embeddedFont>
    <p:embeddedFont>
      <p:font typeface="DM Sans Bold" charset="1" panose="00000000000000000000"/>
      <p:regular r:id="rId19"/>
    </p:embeddedFont>
    <p:embeddedFont>
      <p:font typeface="Canva Sans" charset="1" panose="020B05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2" Target="../media/image1.png" Type="http://schemas.openxmlformats.org/officeDocument/2006/relationships/image"/><Relationship Id="rId3" Target="../media/image41.jpeg" Type="http://schemas.openxmlformats.org/officeDocument/2006/relationships/image"/><Relationship Id="rId4" Target="../media/image42.jpeg" Type="http://schemas.openxmlformats.org/officeDocument/2006/relationships/image"/><Relationship Id="rId5" Target="../media/image43.jpeg" Type="http://schemas.openxmlformats.org/officeDocument/2006/relationships/image"/><Relationship Id="rId6" Target="../media/image44.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6.png" Type="http://schemas.openxmlformats.org/officeDocument/2006/relationships/image"/><Relationship Id="rId12" Target="../media/image7.svg" Type="http://schemas.openxmlformats.org/officeDocument/2006/relationships/image"/><Relationship Id="rId13" Target="../media/image8.png" Type="http://schemas.openxmlformats.org/officeDocument/2006/relationships/image"/><Relationship Id="rId14" Target="../media/image9.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2" Target="../media/image1.png" Type="http://schemas.openxmlformats.org/officeDocument/2006/relationships/image"/><Relationship Id="rId3" Target="../media/image45.png" Type="http://schemas.openxmlformats.org/officeDocument/2006/relationships/image"/><Relationship Id="rId4" Target="../media/image46.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2" Target="../media/image1.pn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2" Target="../media/image1.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6.png" Type="http://schemas.openxmlformats.org/officeDocument/2006/relationships/image"/><Relationship Id="rId12" Target="../media/image7.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2" Target="../media/image1.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2810691" y="2376477"/>
            <a:ext cx="12532624" cy="5165831"/>
            <a:chOff x="0" y="0"/>
            <a:chExt cx="2784161" cy="1147605"/>
          </a:xfrm>
        </p:grpSpPr>
        <p:sp>
          <p:nvSpPr>
            <p:cNvPr name="Freeform 4" id="4"/>
            <p:cNvSpPr/>
            <p:nvPr/>
          </p:nvSpPr>
          <p:spPr>
            <a:xfrm flipH="false" flipV="false" rot="0">
              <a:off x="0" y="0"/>
              <a:ext cx="2784161" cy="1147605"/>
            </a:xfrm>
            <a:custGeom>
              <a:avLst/>
              <a:gdLst/>
              <a:ahLst/>
              <a:cxnLst/>
              <a:rect r="r" b="b" t="t" l="l"/>
              <a:pathLst>
                <a:path h="1147605" w="2784161">
                  <a:moveTo>
                    <a:pt x="31505" y="0"/>
                  </a:moveTo>
                  <a:lnTo>
                    <a:pt x="2752656" y="0"/>
                  </a:lnTo>
                  <a:cubicBezTo>
                    <a:pt x="2761012" y="0"/>
                    <a:pt x="2769025" y="3319"/>
                    <a:pt x="2774934" y="9228"/>
                  </a:cubicBezTo>
                  <a:cubicBezTo>
                    <a:pt x="2780842" y="15136"/>
                    <a:pt x="2784161" y="23149"/>
                    <a:pt x="2784161" y="31505"/>
                  </a:cubicBezTo>
                  <a:lnTo>
                    <a:pt x="2784161" y="1116101"/>
                  </a:lnTo>
                  <a:cubicBezTo>
                    <a:pt x="2784161" y="1124456"/>
                    <a:pt x="2780842" y="1132470"/>
                    <a:pt x="2774934" y="1138378"/>
                  </a:cubicBezTo>
                  <a:cubicBezTo>
                    <a:pt x="2769025" y="1144286"/>
                    <a:pt x="2761012" y="1147605"/>
                    <a:pt x="2752656" y="1147605"/>
                  </a:cubicBezTo>
                  <a:lnTo>
                    <a:pt x="31505" y="1147605"/>
                  </a:lnTo>
                  <a:cubicBezTo>
                    <a:pt x="23149" y="1147605"/>
                    <a:pt x="15136" y="1144286"/>
                    <a:pt x="9228" y="1138378"/>
                  </a:cubicBezTo>
                  <a:cubicBezTo>
                    <a:pt x="3319" y="1132470"/>
                    <a:pt x="0" y="1124456"/>
                    <a:pt x="0" y="1116101"/>
                  </a:cubicBezTo>
                  <a:lnTo>
                    <a:pt x="0" y="31505"/>
                  </a:lnTo>
                  <a:cubicBezTo>
                    <a:pt x="0" y="23149"/>
                    <a:pt x="3319" y="15136"/>
                    <a:pt x="9228" y="9228"/>
                  </a:cubicBezTo>
                  <a:cubicBezTo>
                    <a:pt x="15136" y="3319"/>
                    <a:pt x="23149" y="0"/>
                    <a:pt x="31505" y="0"/>
                  </a:cubicBezTo>
                  <a:close/>
                </a:path>
              </a:pathLst>
            </a:custGeom>
            <a:solidFill>
              <a:srgbClr val="9CD3CD"/>
            </a:solidFill>
          </p:spPr>
        </p:sp>
        <p:sp>
          <p:nvSpPr>
            <p:cNvPr name="TextBox 5" id="5"/>
            <p:cNvSpPr txBox="true"/>
            <p:nvPr/>
          </p:nvSpPr>
          <p:spPr>
            <a:xfrm>
              <a:off x="0" y="-38100"/>
              <a:ext cx="2784161" cy="1185705"/>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455622">
            <a:off x="24438" y="4904831"/>
            <a:ext cx="8160873" cy="6246777"/>
          </a:xfrm>
          <a:custGeom>
            <a:avLst/>
            <a:gdLst/>
            <a:ahLst/>
            <a:cxnLst/>
            <a:rect r="r" b="b" t="t" l="l"/>
            <a:pathLst>
              <a:path h="6246777" w="8160873">
                <a:moveTo>
                  <a:pt x="0" y="0"/>
                </a:moveTo>
                <a:lnTo>
                  <a:pt x="8160873" y="0"/>
                </a:lnTo>
                <a:lnTo>
                  <a:pt x="8160873" y="6246777"/>
                </a:lnTo>
                <a:lnTo>
                  <a:pt x="0" y="62467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286244">
            <a:off x="14092727" y="4135438"/>
            <a:ext cx="4333193" cy="4199258"/>
          </a:xfrm>
          <a:custGeom>
            <a:avLst/>
            <a:gdLst/>
            <a:ahLst/>
            <a:cxnLst/>
            <a:rect r="r" b="b" t="t" l="l"/>
            <a:pathLst>
              <a:path h="4199258" w="4333193">
                <a:moveTo>
                  <a:pt x="0" y="0"/>
                </a:moveTo>
                <a:lnTo>
                  <a:pt x="4333194" y="0"/>
                </a:lnTo>
                <a:lnTo>
                  <a:pt x="4333194" y="4199258"/>
                </a:lnTo>
                <a:lnTo>
                  <a:pt x="0" y="41992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810691" y="419533"/>
            <a:ext cx="3509485" cy="1756919"/>
          </a:xfrm>
          <a:custGeom>
            <a:avLst/>
            <a:gdLst/>
            <a:ahLst/>
            <a:cxnLst/>
            <a:rect r="r" b="b" t="t" l="l"/>
            <a:pathLst>
              <a:path h="1756919" w="3509485">
                <a:moveTo>
                  <a:pt x="0" y="0"/>
                </a:moveTo>
                <a:lnTo>
                  <a:pt x="3509485" y="0"/>
                </a:lnTo>
                <a:lnTo>
                  <a:pt x="3509485" y="1756919"/>
                </a:lnTo>
                <a:lnTo>
                  <a:pt x="0" y="1756919"/>
                </a:lnTo>
                <a:lnTo>
                  <a:pt x="0" y="0"/>
                </a:lnTo>
                <a:close/>
              </a:path>
            </a:pathLst>
          </a:custGeom>
          <a:blipFill>
            <a:blip r:embed="rId7">
              <a:extLst>
                <a:ext uri="{96DAC541-7B7A-43D3-8B79-37D633B846F1}">
                  <asvg:svgBlip xmlns:asvg="http://schemas.microsoft.com/office/drawing/2016/SVG/main" r:embed="rId8"/>
                </a:ext>
              </a:extLst>
            </a:blip>
            <a:stretch>
              <a:fillRect l="-32053" t="0" r="-126199" b="-328636"/>
            </a:stretch>
          </a:blipFill>
        </p:spPr>
      </p:sp>
      <p:sp>
        <p:nvSpPr>
          <p:cNvPr name="Freeform 9" id="9"/>
          <p:cNvSpPr/>
          <p:nvPr/>
        </p:nvSpPr>
        <p:spPr>
          <a:xfrm flipH="false" flipV="false" rot="0">
            <a:off x="7618778" y="8981296"/>
            <a:ext cx="1525222" cy="763557"/>
          </a:xfrm>
          <a:custGeom>
            <a:avLst/>
            <a:gdLst/>
            <a:ahLst/>
            <a:cxnLst/>
            <a:rect r="r" b="b" t="t" l="l"/>
            <a:pathLst>
              <a:path h="763557" w="1525222">
                <a:moveTo>
                  <a:pt x="0" y="0"/>
                </a:moveTo>
                <a:lnTo>
                  <a:pt x="1525222" y="0"/>
                </a:lnTo>
                <a:lnTo>
                  <a:pt x="1525222" y="763556"/>
                </a:lnTo>
                <a:lnTo>
                  <a:pt x="0" y="763556"/>
                </a:lnTo>
                <a:lnTo>
                  <a:pt x="0" y="0"/>
                </a:lnTo>
                <a:close/>
              </a:path>
            </a:pathLst>
          </a:custGeom>
          <a:blipFill>
            <a:blip r:embed="rId7">
              <a:extLst>
                <a:ext uri="{96DAC541-7B7A-43D3-8B79-37D633B846F1}">
                  <asvg:svgBlip xmlns:asvg="http://schemas.microsoft.com/office/drawing/2016/SVG/main" r:embed="rId8"/>
                </a:ext>
              </a:extLst>
            </a:blip>
            <a:stretch>
              <a:fillRect l="-32053" t="0" r="-126199" b="-328636"/>
            </a:stretch>
          </a:blipFill>
        </p:spPr>
      </p:sp>
      <p:sp>
        <p:nvSpPr>
          <p:cNvPr name="Freeform 10" id="10"/>
          <p:cNvSpPr/>
          <p:nvPr/>
        </p:nvSpPr>
        <p:spPr>
          <a:xfrm flipH="false" flipV="false" rot="0">
            <a:off x="14416144" y="-1731509"/>
            <a:ext cx="3403548" cy="3463018"/>
          </a:xfrm>
          <a:custGeom>
            <a:avLst/>
            <a:gdLst/>
            <a:ahLst/>
            <a:cxnLst/>
            <a:rect r="r" b="b" t="t" l="l"/>
            <a:pathLst>
              <a:path h="3463018" w="3403548">
                <a:moveTo>
                  <a:pt x="0" y="0"/>
                </a:moveTo>
                <a:lnTo>
                  <a:pt x="3403548" y="0"/>
                </a:lnTo>
                <a:lnTo>
                  <a:pt x="3403548" y="3463018"/>
                </a:lnTo>
                <a:lnTo>
                  <a:pt x="0" y="3463018"/>
                </a:lnTo>
                <a:lnTo>
                  <a:pt x="0" y="0"/>
                </a:lnTo>
                <a:close/>
              </a:path>
            </a:pathLst>
          </a:custGeom>
          <a:blipFill>
            <a:blip r:embed="rId9">
              <a:extLst>
                <a:ext uri="{96DAC541-7B7A-43D3-8B79-37D633B846F1}">
                  <asvg:svgBlip xmlns:asvg="http://schemas.microsoft.com/office/drawing/2016/SVG/main" r:embed="rId10"/>
                </a:ext>
              </a:extLst>
            </a:blip>
            <a:stretch>
              <a:fillRect l="-367834" t="-44527" r="0" b="-243376"/>
            </a:stretch>
          </a:blipFill>
        </p:spPr>
      </p:sp>
      <p:sp>
        <p:nvSpPr>
          <p:cNvPr name="Freeform 11" id="11"/>
          <p:cNvSpPr/>
          <p:nvPr/>
        </p:nvSpPr>
        <p:spPr>
          <a:xfrm flipH="false" flipV="false" rot="0">
            <a:off x="916983" y="1297992"/>
            <a:ext cx="1123101" cy="1274529"/>
          </a:xfrm>
          <a:custGeom>
            <a:avLst/>
            <a:gdLst/>
            <a:ahLst/>
            <a:cxnLst/>
            <a:rect r="r" b="b" t="t" l="l"/>
            <a:pathLst>
              <a:path h="1274529" w="1123101">
                <a:moveTo>
                  <a:pt x="0" y="0"/>
                </a:moveTo>
                <a:lnTo>
                  <a:pt x="1123100" y="0"/>
                </a:lnTo>
                <a:lnTo>
                  <a:pt x="1123100" y="1274529"/>
                </a:lnTo>
                <a:lnTo>
                  <a:pt x="0" y="1274529"/>
                </a:lnTo>
                <a:lnTo>
                  <a:pt x="0" y="0"/>
                </a:lnTo>
                <a:close/>
              </a:path>
            </a:pathLst>
          </a:custGeom>
          <a:blipFill>
            <a:blip r:embed="rId9">
              <a:extLst>
                <a:ext uri="{96DAC541-7B7A-43D3-8B79-37D633B846F1}">
                  <asvg:svgBlip xmlns:asvg="http://schemas.microsoft.com/office/drawing/2016/SVG/main" r:embed="rId10"/>
                </a:ext>
              </a:extLst>
            </a:blip>
            <a:stretch>
              <a:fillRect l="-446967" t="-46675" r="0" b="-259941"/>
            </a:stretch>
          </a:blipFill>
        </p:spPr>
      </p:sp>
      <p:sp>
        <p:nvSpPr>
          <p:cNvPr name="Freeform 12" id="12"/>
          <p:cNvSpPr/>
          <p:nvPr/>
        </p:nvSpPr>
        <p:spPr>
          <a:xfrm flipH="false" flipV="false" rot="0">
            <a:off x="-1947967" y="3126933"/>
            <a:ext cx="3988051" cy="2610360"/>
          </a:xfrm>
          <a:custGeom>
            <a:avLst/>
            <a:gdLst/>
            <a:ahLst/>
            <a:cxnLst/>
            <a:rect r="r" b="b" t="t" l="l"/>
            <a:pathLst>
              <a:path h="2610360" w="3988051">
                <a:moveTo>
                  <a:pt x="0" y="0"/>
                </a:moveTo>
                <a:lnTo>
                  <a:pt x="3988050" y="0"/>
                </a:lnTo>
                <a:lnTo>
                  <a:pt x="3988050" y="2610360"/>
                </a:lnTo>
                <a:lnTo>
                  <a:pt x="0" y="2610360"/>
                </a:lnTo>
                <a:lnTo>
                  <a:pt x="0" y="0"/>
                </a:lnTo>
                <a:close/>
              </a:path>
            </a:pathLst>
          </a:custGeom>
          <a:blipFill>
            <a:blip r:embed="rId11">
              <a:extLst>
                <a:ext uri="{96DAC541-7B7A-43D3-8B79-37D633B846F1}">
                  <asvg:svgBlip xmlns:asvg="http://schemas.microsoft.com/office/drawing/2016/SVG/main" r:embed="rId12"/>
                </a:ext>
              </a:extLst>
            </a:blip>
            <a:stretch>
              <a:fillRect l="-21944" t="-213709" r="-225552" b="-149620"/>
            </a:stretch>
          </a:blipFill>
        </p:spPr>
      </p:sp>
      <p:sp>
        <p:nvSpPr>
          <p:cNvPr name="Freeform 13" id="13"/>
          <p:cNvSpPr/>
          <p:nvPr/>
        </p:nvSpPr>
        <p:spPr>
          <a:xfrm flipH="false" flipV="false" rot="0">
            <a:off x="16343291" y="2376477"/>
            <a:ext cx="2267732" cy="1484333"/>
          </a:xfrm>
          <a:custGeom>
            <a:avLst/>
            <a:gdLst/>
            <a:ahLst/>
            <a:cxnLst/>
            <a:rect r="r" b="b" t="t" l="l"/>
            <a:pathLst>
              <a:path h="1484333" w="2267732">
                <a:moveTo>
                  <a:pt x="0" y="0"/>
                </a:moveTo>
                <a:lnTo>
                  <a:pt x="2267731" y="0"/>
                </a:lnTo>
                <a:lnTo>
                  <a:pt x="2267731" y="1484333"/>
                </a:lnTo>
                <a:lnTo>
                  <a:pt x="0" y="1484333"/>
                </a:lnTo>
                <a:lnTo>
                  <a:pt x="0" y="0"/>
                </a:lnTo>
                <a:close/>
              </a:path>
            </a:pathLst>
          </a:custGeom>
          <a:blipFill>
            <a:blip r:embed="rId11">
              <a:extLst>
                <a:ext uri="{96DAC541-7B7A-43D3-8B79-37D633B846F1}">
                  <asvg:svgBlip xmlns:asvg="http://schemas.microsoft.com/office/drawing/2016/SVG/main" r:embed="rId12"/>
                </a:ext>
              </a:extLst>
            </a:blip>
            <a:stretch>
              <a:fillRect l="-21944" t="-213709" r="-225552" b="-149620"/>
            </a:stretch>
          </a:blipFill>
        </p:spPr>
      </p:sp>
      <p:sp>
        <p:nvSpPr>
          <p:cNvPr name="Freeform 14" id="14"/>
          <p:cNvSpPr/>
          <p:nvPr/>
        </p:nvSpPr>
        <p:spPr>
          <a:xfrm flipH="false" flipV="false" rot="-10800000">
            <a:off x="8381389" y="186456"/>
            <a:ext cx="1705258" cy="1276645"/>
          </a:xfrm>
          <a:custGeom>
            <a:avLst/>
            <a:gdLst/>
            <a:ahLst/>
            <a:cxnLst/>
            <a:rect r="r" b="b" t="t" l="l"/>
            <a:pathLst>
              <a:path h="1276645" w="1705258">
                <a:moveTo>
                  <a:pt x="0" y="0"/>
                </a:moveTo>
                <a:lnTo>
                  <a:pt x="1705258" y="0"/>
                </a:lnTo>
                <a:lnTo>
                  <a:pt x="1705258" y="1276645"/>
                </a:lnTo>
                <a:lnTo>
                  <a:pt x="0" y="1276645"/>
                </a:lnTo>
                <a:lnTo>
                  <a:pt x="0" y="0"/>
                </a:lnTo>
                <a:close/>
              </a:path>
            </a:pathLst>
          </a:custGeom>
          <a:blipFill>
            <a:blip r:embed="rId13">
              <a:extLst>
                <a:ext uri="{96DAC541-7B7A-43D3-8B79-37D633B846F1}">
                  <asvg:svgBlip xmlns:asvg="http://schemas.microsoft.com/office/drawing/2016/SVG/main" r:embed="rId14"/>
                </a:ext>
              </a:extLst>
            </a:blip>
            <a:stretch>
              <a:fillRect l="-185397" t="0" r="0" b="-187643"/>
            </a:stretch>
          </a:blipFill>
        </p:spPr>
      </p:sp>
      <p:sp>
        <p:nvSpPr>
          <p:cNvPr name="Freeform 15" id="15"/>
          <p:cNvSpPr/>
          <p:nvPr/>
        </p:nvSpPr>
        <p:spPr>
          <a:xfrm flipH="false" flipV="false" rot="0">
            <a:off x="15427281" y="8028219"/>
            <a:ext cx="1832019" cy="1647908"/>
          </a:xfrm>
          <a:custGeom>
            <a:avLst/>
            <a:gdLst/>
            <a:ahLst/>
            <a:cxnLst/>
            <a:rect r="r" b="b" t="t" l="l"/>
            <a:pathLst>
              <a:path h="1647908" w="1832019">
                <a:moveTo>
                  <a:pt x="0" y="0"/>
                </a:moveTo>
                <a:lnTo>
                  <a:pt x="1832019" y="0"/>
                </a:lnTo>
                <a:lnTo>
                  <a:pt x="1832019" y="1647908"/>
                </a:lnTo>
                <a:lnTo>
                  <a:pt x="0" y="1647908"/>
                </a:lnTo>
                <a:lnTo>
                  <a:pt x="0" y="0"/>
                </a:lnTo>
                <a:close/>
              </a:path>
            </a:pathLst>
          </a:custGeom>
          <a:blipFill>
            <a:blip r:embed="rId15">
              <a:extLst>
                <a:ext uri="{96DAC541-7B7A-43D3-8B79-37D633B846F1}">
                  <asvg:svgBlip xmlns:asvg="http://schemas.microsoft.com/office/drawing/2016/SVG/main" r:embed="rId16"/>
                </a:ext>
              </a:extLst>
            </a:blip>
            <a:stretch>
              <a:fillRect l="-25219" t="-283539" r="-600026" b="-126611"/>
            </a:stretch>
          </a:blipFill>
        </p:spPr>
      </p:sp>
      <p:sp>
        <p:nvSpPr>
          <p:cNvPr name="Freeform 16" id="16"/>
          <p:cNvSpPr/>
          <p:nvPr/>
        </p:nvSpPr>
        <p:spPr>
          <a:xfrm flipH="false" flipV="false" rot="0">
            <a:off x="7091701" y="2119207"/>
            <a:ext cx="3885549" cy="906628"/>
          </a:xfrm>
          <a:custGeom>
            <a:avLst/>
            <a:gdLst/>
            <a:ahLst/>
            <a:cxnLst/>
            <a:rect r="r" b="b" t="t" l="l"/>
            <a:pathLst>
              <a:path h="906628" w="3885549">
                <a:moveTo>
                  <a:pt x="0" y="0"/>
                </a:moveTo>
                <a:lnTo>
                  <a:pt x="3885549" y="0"/>
                </a:lnTo>
                <a:lnTo>
                  <a:pt x="3885549" y="906628"/>
                </a:lnTo>
                <a:lnTo>
                  <a:pt x="0" y="906628"/>
                </a:lnTo>
                <a:lnTo>
                  <a:pt x="0" y="0"/>
                </a:lnTo>
                <a:close/>
              </a:path>
            </a:pathLst>
          </a:custGeom>
          <a:blipFill>
            <a:blip r:embed="rId17">
              <a:extLst>
                <a:ext uri="{96DAC541-7B7A-43D3-8B79-37D633B846F1}">
                  <asvg:svgBlip xmlns:asvg="http://schemas.microsoft.com/office/drawing/2016/SVG/main" r:embed="rId18"/>
                </a:ext>
              </a:extLst>
            </a:blip>
            <a:stretch>
              <a:fillRect l="-240742" t="-90474" r="-96909" b="-2138211"/>
            </a:stretch>
          </a:blipFill>
        </p:spPr>
      </p:sp>
      <p:sp>
        <p:nvSpPr>
          <p:cNvPr name="Freeform 17" id="17"/>
          <p:cNvSpPr/>
          <p:nvPr/>
        </p:nvSpPr>
        <p:spPr>
          <a:xfrm flipH="false" flipV="false" rot="-432448">
            <a:off x="10454718" y="7906763"/>
            <a:ext cx="3616123" cy="2912623"/>
          </a:xfrm>
          <a:custGeom>
            <a:avLst/>
            <a:gdLst/>
            <a:ahLst/>
            <a:cxnLst/>
            <a:rect r="r" b="b" t="t" l="l"/>
            <a:pathLst>
              <a:path h="2912623" w="3616123">
                <a:moveTo>
                  <a:pt x="0" y="0"/>
                </a:moveTo>
                <a:lnTo>
                  <a:pt x="3616123" y="0"/>
                </a:lnTo>
                <a:lnTo>
                  <a:pt x="3616123" y="2912622"/>
                </a:lnTo>
                <a:lnTo>
                  <a:pt x="0" y="291262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8" id="18"/>
          <p:cNvSpPr txBox="true"/>
          <p:nvPr/>
        </p:nvSpPr>
        <p:spPr>
          <a:xfrm rot="0">
            <a:off x="4402085" y="3260288"/>
            <a:ext cx="9483830" cy="3188969"/>
          </a:xfrm>
          <a:prstGeom prst="rect">
            <a:avLst/>
          </a:prstGeom>
        </p:spPr>
        <p:txBody>
          <a:bodyPr anchor="t" rtlCol="false" tIns="0" lIns="0" bIns="0" rIns="0">
            <a:spAutoFit/>
          </a:bodyPr>
          <a:lstStyle/>
          <a:p>
            <a:pPr algn="ctr">
              <a:lnSpc>
                <a:spcPts val="12089"/>
              </a:lnSpc>
            </a:pPr>
            <a:r>
              <a:rPr lang="en-US" sz="12999">
                <a:solidFill>
                  <a:srgbClr val="FFFFFF"/>
                </a:solidFill>
                <a:latin typeface="Gulfs Display"/>
                <a:ea typeface="Gulfs Display"/>
                <a:cs typeface="Gulfs Display"/>
                <a:sym typeface="Gulfs Display"/>
              </a:rPr>
              <a:t>RESEARCH REPORT</a:t>
            </a:r>
          </a:p>
        </p:txBody>
      </p:sp>
      <p:grpSp>
        <p:nvGrpSpPr>
          <p:cNvPr name="Group 19" id="19"/>
          <p:cNvGrpSpPr/>
          <p:nvPr/>
        </p:nvGrpSpPr>
        <p:grpSpPr>
          <a:xfrm rot="0">
            <a:off x="12682683" y="901716"/>
            <a:ext cx="792553" cy="79255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87255"/>
            </a:solidFill>
          </p:spPr>
        </p:sp>
        <p:sp>
          <p:nvSpPr>
            <p:cNvPr name="TextBox 21" id="21"/>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4237428" y="6373057"/>
            <a:ext cx="9993180" cy="646430"/>
          </a:xfrm>
          <a:prstGeom prst="rect">
            <a:avLst/>
          </a:prstGeom>
        </p:spPr>
        <p:txBody>
          <a:bodyPr anchor="t" rtlCol="false" tIns="0" lIns="0" bIns="0" rIns="0">
            <a:spAutoFit/>
          </a:bodyPr>
          <a:lstStyle/>
          <a:p>
            <a:pPr algn="ctr">
              <a:lnSpc>
                <a:spcPts val="5320"/>
              </a:lnSpc>
              <a:spcBef>
                <a:spcPct val="0"/>
              </a:spcBef>
            </a:pPr>
            <a:r>
              <a:rPr lang="en-US" sz="3800">
                <a:solidFill>
                  <a:srgbClr val="FFFFFF"/>
                </a:solidFill>
                <a:latin typeface="DM Sans"/>
                <a:ea typeface="DM Sans"/>
                <a:cs typeface="DM Sans"/>
                <a:sym typeface="DM Sans"/>
              </a:rPr>
              <a:t>Presentation by Group B</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4975471" y="7027776"/>
            <a:ext cx="1848506" cy="184850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275"/>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568866" y="1866761"/>
            <a:ext cx="6942323" cy="694232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6CBAB1"/>
            </a:solidFill>
          </p:spPr>
        </p:sp>
        <p:sp>
          <p:nvSpPr>
            <p:cNvPr name="TextBox 8" id="8"/>
            <p:cNvSpPr txBox="true"/>
            <p:nvPr/>
          </p:nvSpPr>
          <p:spPr>
            <a:xfrm>
              <a:off x="127000" y="88900"/>
              <a:ext cx="558800" cy="5969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58066">
            <a:off x="900571" y="4358453"/>
            <a:ext cx="3725294" cy="4629232"/>
            <a:chOff x="0" y="0"/>
            <a:chExt cx="981147" cy="1219222"/>
          </a:xfrm>
        </p:grpSpPr>
        <p:sp>
          <p:nvSpPr>
            <p:cNvPr name="Freeform 10" id="10"/>
            <p:cNvSpPr/>
            <p:nvPr/>
          </p:nvSpPr>
          <p:spPr>
            <a:xfrm flipH="false" flipV="false" rot="0">
              <a:off x="0" y="0"/>
              <a:ext cx="981147" cy="1219222"/>
            </a:xfrm>
            <a:custGeom>
              <a:avLst/>
              <a:gdLst/>
              <a:ahLst/>
              <a:cxnLst/>
              <a:rect r="r" b="b" t="t" l="l"/>
              <a:pathLst>
                <a:path h="1219222" w="981147">
                  <a:moveTo>
                    <a:pt x="0" y="0"/>
                  </a:moveTo>
                  <a:lnTo>
                    <a:pt x="981147" y="0"/>
                  </a:lnTo>
                  <a:lnTo>
                    <a:pt x="981147" y="1219222"/>
                  </a:lnTo>
                  <a:lnTo>
                    <a:pt x="0" y="1219222"/>
                  </a:lnTo>
                  <a:close/>
                </a:path>
              </a:pathLst>
            </a:custGeom>
            <a:solidFill>
              <a:srgbClr val="FFFFFF"/>
            </a:solidFill>
          </p:spPr>
        </p:sp>
        <p:sp>
          <p:nvSpPr>
            <p:cNvPr name="TextBox 11" id="11"/>
            <p:cNvSpPr txBox="true"/>
            <p:nvPr/>
          </p:nvSpPr>
          <p:spPr>
            <a:xfrm>
              <a:off x="0" y="-38100"/>
              <a:ext cx="981147" cy="1257322"/>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58066">
            <a:off x="1102615" y="4591807"/>
            <a:ext cx="3420445" cy="342044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24906" t="0" r="-24906" b="0"/>
              </a:stretch>
            </a:blipFill>
          </p:spPr>
        </p:sp>
      </p:grpSp>
      <p:grpSp>
        <p:nvGrpSpPr>
          <p:cNvPr name="Group 14" id="14"/>
          <p:cNvGrpSpPr/>
          <p:nvPr/>
        </p:nvGrpSpPr>
        <p:grpSpPr>
          <a:xfrm rot="-218183">
            <a:off x="13642842" y="3364678"/>
            <a:ext cx="3725294" cy="4629232"/>
            <a:chOff x="0" y="0"/>
            <a:chExt cx="4967059" cy="6172309"/>
          </a:xfrm>
        </p:grpSpPr>
        <p:grpSp>
          <p:nvGrpSpPr>
            <p:cNvPr name="Group 15" id="15"/>
            <p:cNvGrpSpPr/>
            <p:nvPr/>
          </p:nvGrpSpPr>
          <p:grpSpPr>
            <a:xfrm rot="0">
              <a:off x="0" y="0"/>
              <a:ext cx="4967059" cy="6172309"/>
              <a:chOff x="0" y="0"/>
              <a:chExt cx="981147" cy="1219222"/>
            </a:xfrm>
          </p:grpSpPr>
          <p:sp>
            <p:nvSpPr>
              <p:cNvPr name="Freeform 16" id="16"/>
              <p:cNvSpPr/>
              <p:nvPr/>
            </p:nvSpPr>
            <p:spPr>
              <a:xfrm flipH="false" flipV="false" rot="0">
                <a:off x="0" y="0"/>
                <a:ext cx="981147" cy="1219222"/>
              </a:xfrm>
              <a:custGeom>
                <a:avLst/>
                <a:gdLst/>
                <a:ahLst/>
                <a:cxnLst/>
                <a:rect r="r" b="b" t="t" l="l"/>
                <a:pathLst>
                  <a:path h="1219222" w="981147">
                    <a:moveTo>
                      <a:pt x="0" y="0"/>
                    </a:moveTo>
                    <a:lnTo>
                      <a:pt x="981147" y="0"/>
                    </a:lnTo>
                    <a:lnTo>
                      <a:pt x="981147" y="1219222"/>
                    </a:lnTo>
                    <a:lnTo>
                      <a:pt x="0" y="1219222"/>
                    </a:lnTo>
                    <a:close/>
                  </a:path>
                </a:pathLst>
              </a:custGeom>
              <a:solidFill>
                <a:srgbClr val="FFFFFF"/>
              </a:solidFill>
            </p:spPr>
          </p:sp>
          <p:sp>
            <p:nvSpPr>
              <p:cNvPr name="TextBox 17" id="17"/>
              <p:cNvSpPr txBox="true"/>
              <p:nvPr/>
            </p:nvSpPr>
            <p:spPr>
              <a:xfrm>
                <a:off x="0" y="-38100"/>
                <a:ext cx="981147" cy="125732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88565" y="306950"/>
              <a:ext cx="4560594" cy="456059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4"/>
                <a:stretch>
                  <a:fillRect l="-25046" t="0" r="-25046" b="0"/>
                </a:stretch>
              </a:blipFill>
            </p:spPr>
          </p:sp>
        </p:grpSp>
      </p:grpSp>
      <p:grpSp>
        <p:nvGrpSpPr>
          <p:cNvPr name="Group 20" id="20"/>
          <p:cNvGrpSpPr/>
          <p:nvPr/>
        </p:nvGrpSpPr>
        <p:grpSpPr>
          <a:xfrm rot="180502">
            <a:off x="9522236" y="4962287"/>
            <a:ext cx="3725294" cy="4629232"/>
            <a:chOff x="0" y="0"/>
            <a:chExt cx="4967059" cy="6172309"/>
          </a:xfrm>
        </p:grpSpPr>
        <p:grpSp>
          <p:nvGrpSpPr>
            <p:cNvPr name="Group 21" id="21"/>
            <p:cNvGrpSpPr/>
            <p:nvPr/>
          </p:nvGrpSpPr>
          <p:grpSpPr>
            <a:xfrm rot="0">
              <a:off x="0" y="0"/>
              <a:ext cx="4967059" cy="6172309"/>
              <a:chOff x="0" y="0"/>
              <a:chExt cx="981147" cy="1219222"/>
            </a:xfrm>
          </p:grpSpPr>
          <p:sp>
            <p:nvSpPr>
              <p:cNvPr name="Freeform 22" id="22"/>
              <p:cNvSpPr/>
              <p:nvPr/>
            </p:nvSpPr>
            <p:spPr>
              <a:xfrm flipH="false" flipV="false" rot="0">
                <a:off x="0" y="0"/>
                <a:ext cx="981147" cy="1219222"/>
              </a:xfrm>
              <a:custGeom>
                <a:avLst/>
                <a:gdLst/>
                <a:ahLst/>
                <a:cxnLst/>
                <a:rect r="r" b="b" t="t" l="l"/>
                <a:pathLst>
                  <a:path h="1219222" w="981147">
                    <a:moveTo>
                      <a:pt x="0" y="0"/>
                    </a:moveTo>
                    <a:lnTo>
                      <a:pt x="981147" y="0"/>
                    </a:lnTo>
                    <a:lnTo>
                      <a:pt x="981147" y="1219222"/>
                    </a:lnTo>
                    <a:lnTo>
                      <a:pt x="0" y="1219222"/>
                    </a:lnTo>
                    <a:close/>
                  </a:path>
                </a:pathLst>
              </a:custGeom>
              <a:solidFill>
                <a:srgbClr val="FFFFFF"/>
              </a:solidFill>
            </p:spPr>
          </p:sp>
          <p:sp>
            <p:nvSpPr>
              <p:cNvPr name="TextBox 23" id="23"/>
              <p:cNvSpPr txBox="true"/>
              <p:nvPr/>
            </p:nvSpPr>
            <p:spPr>
              <a:xfrm>
                <a:off x="0" y="-38100"/>
                <a:ext cx="981147" cy="1257322"/>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88565" y="306950"/>
              <a:ext cx="4560594" cy="456059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5"/>
                <a:stretch>
                  <a:fillRect l="-25046" t="0" r="-25046" b="0"/>
                </a:stretch>
              </a:blipFill>
            </p:spPr>
          </p:sp>
        </p:grpSp>
      </p:grpSp>
      <p:grpSp>
        <p:nvGrpSpPr>
          <p:cNvPr name="Group 26" id="26"/>
          <p:cNvGrpSpPr/>
          <p:nvPr/>
        </p:nvGrpSpPr>
        <p:grpSpPr>
          <a:xfrm rot="-338955">
            <a:off x="5326752" y="3423315"/>
            <a:ext cx="3725294" cy="4629232"/>
            <a:chOff x="0" y="0"/>
            <a:chExt cx="981147" cy="1219222"/>
          </a:xfrm>
        </p:grpSpPr>
        <p:sp>
          <p:nvSpPr>
            <p:cNvPr name="Freeform 27" id="27"/>
            <p:cNvSpPr/>
            <p:nvPr/>
          </p:nvSpPr>
          <p:spPr>
            <a:xfrm flipH="false" flipV="false" rot="0">
              <a:off x="0" y="0"/>
              <a:ext cx="981147" cy="1219222"/>
            </a:xfrm>
            <a:custGeom>
              <a:avLst/>
              <a:gdLst/>
              <a:ahLst/>
              <a:cxnLst/>
              <a:rect r="r" b="b" t="t" l="l"/>
              <a:pathLst>
                <a:path h="1219222" w="981147">
                  <a:moveTo>
                    <a:pt x="0" y="0"/>
                  </a:moveTo>
                  <a:lnTo>
                    <a:pt x="981147" y="0"/>
                  </a:lnTo>
                  <a:lnTo>
                    <a:pt x="981147" y="1219222"/>
                  </a:lnTo>
                  <a:lnTo>
                    <a:pt x="0" y="1219222"/>
                  </a:lnTo>
                  <a:close/>
                </a:path>
              </a:pathLst>
            </a:custGeom>
            <a:solidFill>
              <a:srgbClr val="FFFFFF"/>
            </a:solidFill>
          </p:spPr>
        </p:sp>
        <p:sp>
          <p:nvSpPr>
            <p:cNvPr name="TextBox 28" id="28"/>
            <p:cNvSpPr txBox="true"/>
            <p:nvPr/>
          </p:nvSpPr>
          <p:spPr>
            <a:xfrm>
              <a:off x="0" y="-38100"/>
              <a:ext cx="981147" cy="1257322"/>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338955">
            <a:off x="5431395" y="3656428"/>
            <a:ext cx="3420445" cy="342044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6"/>
              <a:stretch>
                <a:fillRect l="-25046" t="0" r="-25046" b="0"/>
              </a:stretch>
            </a:blipFill>
          </p:spPr>
        </p:sp>
      </p:grpSp>
      <p:sp>
        <p:nvSpPr>
          <p:cNvPr name="TextBox 31" id="31"/>
          <p:cNvSpPr txBox="true"/>
          <p:nvPr/>
        </p:nvSpPr>
        <p:spPr>
          <a:xfrm rot="0">
            <a:off x="1028700" y="879336"/>
            <a:ext cx="9540166" cy="1825625"/>
          </a:xfrm>
          <a:prstGeom prst="rect">
            <a:avLst/>
          </a:prstGeom>
        </p:spPr>
        <p:txBody>
          <a:bodyPr anchor="t" rtlCol="false" tIns="0" lIns="0" bIns="0" rIns="0">
            <a:spAutoFit/>
          </a:bodyPr>
          <a:lstStyle/>
          <a:p>
            <a:pPr algn="l">
              <a:lnSpc>
                <a:spcPts val="6999"/>
              </a:lnSpc>
            </a:pPr>
            <a:r>
              <a:rPr lang="en-US" sz="6999" spc="174">
                <a:solidFill>
                  <a:srgbClr val="000000"/>
                </a:solidFill>
                <a:latin typeface="Gulfs Display"/>
                <a:ea typeface="Gulfs Display"/>
                <a:cs typeface="Gulfs Display"/>
                <a:sym typeface="Gulfs Display"/>
              </a:rPr>
              <a:t>RESEARCH DOCUMENTATION</a:t>
            </a:r>
          </a:p>
        </p:txBody>
      </p:sp>
      <p:grpSp>
        <p:nvGrpSpPr>
          <p:cNvPr name="Group 32" id="32"/>
          <p:cNvGrpSpPr/>
          <p:nvPr/>
        </p:nvGrpSpPr>
        <p:grpSpPr>
          <a:xfrm rot="0">
            <a:off x="3693239" y="3466405"/>
            <a:ext cx="621433" cy="621433"/>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87255"/>
            </a:solidFill>
          </p:spPr>
        </p:sp>
        <p:sp>
          <p:nvSpPr>
            <p:cNvPr name="TextBox 34" id="34"/>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35" id="35"/>
          <p:cNvSpPr/>
          <p:nvPr/>
        </p:nvSpPr>
        <p:spPr>
          <a:xfrm flipH="false" flipV="false" rot="0">
            <a:off x="12029485" y="1118765"/>
            <a:ext cx="1470303" cy="1495993"/>
          </a:xfrm>
          <a:custGeom>
            <a:avLst/>
            <a:gdLst/>
            <a:ahLst/>
            <a:cxnLst/>
            <a:rect r="r" b="b" t="t" l="l"/>
            <a:pathLst>
              <a:path h="1495993" w="1470303">
                <a:moveTo>
                  <a:pt x="0" y="0"/>
                </a:moveTo>
                <a:lnTo>
                  <a:pt x="1470303" y="0"/>
                </a:lnTo>
                <a:lnTo>
                  <a:pt x="1470303" y="1495993"/>
                </a:lnTo>
                <a:lnTo>
                  <a:pt x="0" y="1495993"/>
                </a:lnTo>
                <a:lnTo>
                  <a:pt x="0" y="0"/>
                </a:lnTo>
                <a:close/>
              </a:path>
            </a:pathLst>
          </a:custGeom>
          <a:blipFill>
            <a:blip r:embed="rId7">
              <a:extLst>
                <a:ext uri="{96DAC541-7B7A-43D3-8B79-37D633B846F1}">
                  <asvg:svgBlip xmlns:asvg="http://schemas.microsoft.com/office/drawing/2016/SVG/main" r:embed="rId8"/>
                </a:ext>
              </a:extLst>
            </a:blip>
            <a:stretch>
              <a:fillRect l="-367834" t="-44527" r="0" b="-243376"/>
            </a:stretch>
          </a:blipFill>
        </p:spPr>
      </p:sp>
      <p:grpSp>
        <p:nvGrpSpPr>
          <p:cNvPr name="Group 36" id="36"/>
          <p:cNvGrpSpPr/>
          <p:nvPr/>
        </p:nvGrpSpPr>
        <p:grpSpPr>
          <a:xfrm rot="0">
            <a:off x="8833283" y="808048"/>
            <a:ext cx="621433" cy="621433"/>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38" id="38"/>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39" id="39"/>
          <p:cNvSpPr/>
          <p:nvPr/>
        </p:nvSpPr>
        <p:spPr>
          <a:xfrm flipH="false" flipV="false" rot="-10800000">
            <a:off x="9403327" y="2661126"/>
            <a:ext cx="1358342" cy="1180149"/>
          </a:xfrm>
          <a:custGeom>
            <a:avLst/>
            <a:gdLst/>
            <a:ahLst/>
            <a:cxnLst/>
            <a:rect r="r" b="b" t="t" l="l"/>
            <a:pathLst>
              <a:path h="1180149" w="1358342">
                <a:moveTo>
                  <a:pt x="0" y="0"/>
                </a:moveTo>
                <a:lnTo>
                  <a:pt x="1358342" y="0"/>
                </a:lnTo>
                <a:lnTo>
                  <a:pt x="1358342" y="1180149"/>
                </a:lnTo>
                <a:lnTo>
                  <a:pt x="0" y="1180149"/>
                </a:lnTo>
                <a:lnTo>
                  <a:pt x="0" y="0"/>
                </a:lnTo>
                <a:close/>
              </a:path>
            </a:pathLst>
          </a:custGeom>
          <a:blipFill>
            <a:blip r:embed="rId7">
              <a:extLst>
                <a:ext uri="{96DAC541-7B7A-43D3-8B79-37D633B846F1}">
                  <asvg:svgBlip xmlns:asvg="http://schemas.microsoft.com/office/drawing/2016/SVG/main" r:embed="rId8"/>
                </a:ext>
              </a:extLst>
            </a:blip>
            <a:stretch>
              <a:fillRect l="0" t="0" r="-278167" b="-267208"/>
            </a:stretch>
          </a:blipFill>
        </p:spPr>
      </p:sp>
      <p:grpSp>
        <p:nvGrpSpPr>
          <p:cNvPr name="Group 40" id="40"/>
          <p:cNvGrpSpPr/>
          <p:nvPr/>
        </p:nvGrpSpPr>
        <p:grpSpPr>
          <a:xfrm rot="0">
            <a:off x="7802935" y="8636867"/>
            <a:ext cx="621433" cy="621433"/>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42" id="42"/>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15454">
            <a:off x="15414449" y="8813223"/>
            <a:ext cx="1843102" cy="782158"/>
          </a:xfrm>
          <a:custGeom>
            <a:avLst/>
            <a:gdLst/>
            <a:ahLst/>
            <a:cxnLst/>
            <a:rect r="r" b="b" t="t" l="l"/>
            <a:pathLst>
              <a:path h="782158" w="1843102">
                <a:moveTo>
                  <a:pt x="0" y="0"/>
                </a:moveTo>
                <a:lnTo>
                  <a:pt x="1843102" y="0"/>
                </a:lnTo>
                <a:lnTo>
                  <a:pt x="1843102" y="782158"/>
                </a:lnTo>
                <a:lnTo>
                  <a:pt x="0" y="782158"/>
                </a:lnTo>
                <a:lnTo>
                  <a:pt x="0" y="0"/>
                </a:lnTo>
                <a:close/>
              </a:path>
            </a:pathLst>
          </a:custGeom>
          <a:blipFill>
            <a:blip r:embed="rId9">
              <a:extLst>
                <a:ext uri="{96DAC541-7B7A-43D3-8B79-37D633B846F1}">
                  <asvg:svgBlip xmlns:asvg="http://schemas.microsoft.com/office/drawing/2016/SVG/main" r:embed="rId10"/>
                </a:ext>
              </a:extLst>
            </a:blip>
            <a:stretch>
              <a:fillRect l="-36088" t="0" r="-151339" b="-480018"/>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4080436" y="1884026"/>
            <a:ext cx="10300107" cy="2902733"/>
            <a:chOff x="0" y="0"/>
            <a:chExt cx="2523634" cy="711200"/>
          </a:xfrm>
        </p:grpSpPr>
        <p:sp>
          <p:nvSpPr>
            <p:cNvPr name="Freeform 4" id="4"/>
            <p:cNvSpPr/>
            <p:nvPr/>
          </p:nvSpPr>
          <p:spPr>
            <a:xfrm flipH="false" flipV="false" rot="0">
              <a:off x="0" y="0"/>
              <a:ext cx="2523634" cy="711200"/>
            </a:xfrm>
            <a:custGeom>
              <a:avLst/>
              <a:gdLst/>
              <a:ahLst/>
              <a:cxnLst/>
              <a:rect r="r" b="b" t="t" l="l"/>
              <a:pathLst>
                <a:path h="711200" w="2523634">
                  <a:moveTo>
                    <a:pt x="2212060" y="0"/>
                  </a:moveTo>
                  <a:lnTo>
                    <a:pt x="282407" y="0"/>
                  </a:lnTo>
                  <a:cubicBezTo>
                    <a:pt x="126426" y="0"/>
                    <a:pt x="0" y="123512"/>
                    <a:pt x="0" y="275871"/>
                  </a:cubicBezTo>
                  <a:cubicBezTo>
                    <a:pt x="0" y="386169"/>
                    <a:pt x="66279" y="481310"/>
                    <a:pt x="162037" y="525451"/>
                  </a:cubicBezTo>
                  <a:lnTo>
                    <a:pt x="162037" y="711200"/>
                  </a:lnTo>
                  <a:lnTo>
                    <a:pt x="353844" y="551732"/>
                  </a:lnTo>
                  <a:lnTo>
                    <a:pt x="2212060" y="551732"/>
                  </a:lnTo>
                  <a:cubicBezTo>
                    <a:pt x="2397197" y="551732"/>
                    <a:pt x="2523634" y="428220"/>
                    <a:pt x="2523634" y="275861"/>
                  </a:cubicBezTo>
                  <a:cubicBezTo>
                    <a:pt x="2523646" y="123512"/>
                    <a:pt x="2397197" y="0"/>
                    <a:pt x="2212060" y="0"/>
                  </a:cubicBezTo>
                  <a:close/>
                </a:path>
              </a:pathLst>
            </a:custGeom>
            <a:solidFill>
              <a:srgbClr val="F2C275"/>
            </a:solidFill>
          </p:spPr>
        </p:sp>
        <p:sp>
          <p:nvSpPr>
            <p:cNvPr name="TextBox 5" id="5"/>
            <p:cNvSpPr txBox="true"/>
            <p:nvPr/>
          </p:nvSpPr>
          <p:spPr>
            <a:xfrm>
              <a:off x="0" y="0"/>
              <a:ext cx="2523634" cy="5207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9144000" y="4326696"/>
            <a:ext cx="9087297" cy="6295018"/>
          </a:xfrm>
          <a:custGeom>
            <a:avLst/>
            <a:gdLst/>
            <a:ahLst/>
            <a:cxnLst/>
            <a:rect r="r" b="b" t="t" l="l"/>
            <a:pathLst>
              <a:path h="6295018" w="9087297">
                <a:moveTo>
                  <a:pt x="0" y="0"/>
                </a:moveTo>
                <a:lnTo>
                  <a:pt x="9087297" y="0"/>
                </a:lnTo>
                <a:lnTo>
                  <a:pt x="9087297" y="6295019"/>
                </a:lnTo>
                <a:lnTo>
                  <a:pt x="0" y="62950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0" y="4040223"/>
            <a:ext cx="8160873" cy="6246777"/>
          </a:xfrm>
          <a:custGeom>
            <a:avLst/>
            <a:gdLst/>
            <a:ahLst/>
            <a:cxnLst/>
            <a:rect r="r" b="b" t="t" l="l"/>
            <a:pathLst>
              <a:path h="6246777" w="8160873">
                <a:moveTo>
                  <a:pt x="0" y="0"/>
                </a:moveTo>
                <a:lnTo>
                  <a:pt x="8160873" y="0"/>
                </a:lnTo>
                <a:lnTo>
                  <a:pt x="8160873" y="6246777"/>
                </a:lnTo>
                <a:lnTo>
                  <a:pt x="0" y="62467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274651" y="8165545"/>
            <a:ext cx="2476390" cy="1363941"/>
          </a:xfrm>
          <a:custGeom>
            <a:avLst/>
            <a:gdLst/>
            <a:ahLst/>
            <a:cxnLst/>
            <a:rect r="r" b="b" t="t" l="l"/>
            <a:pathLst>
              <a:path h="1363941" w="2476390">
                <a:moveTo>
                  <a:pt x="0" y="0"/>
                </a:moveTo>
                <a:lnTo>
                  <a:pt x="2476390" y="0"/>
                </a:lnTo>
                <a:lnTo>
                  <a:pt x="2476390" y="1363941"/>
                </a:lnTo>
                <a:lnTo>
                  <a:pt x="0" y="1363941"/>
                </a:lnTo>
                <a:lnTo>
                  <a:pt x="0" y="0"/>
                </a:lnTo>
                <a:close/>
              </a:path>
            </a:pathLst>
          </a:custGeom>
          <a:blipFill>
            <a:blip r:embed="rId7">
              <a:extLst>
                <a:ext uri="{96DAC541-7B7A-43D3-8B79-37D633B846F1}">
                  <asvg:svgBlip xmlns:asvg="http://schemas.microsoft.com/office/drawing/2016/SVG/main" r:embed="rId8"/>
                </a:ext>
              </a:extLst>
            </a:blip>
            <a:stretch>
              <a:fillRect l="-240079" t="-203668" r="0" b="-83643"/>
            </a:stretch>
          </a:blipFill>
        </p:spPr>
      </p:sp>
      <p:sp>
        <p:nvSpPr>
          <p:cNvPr name="TextBox 9" id="9"/>
          <p:cNvSpPr txBox="true"/>
          <p:nvPr/>
        </p:nvSpPr>
        <p:spPr>
          <a:xfrm rot="0">
            <a:off x="3953641" y="1930571"/>
            <a:ext cx="10553698" cy="1717676"/>
          </a:xfrm>
          <a:prstGeom prst="rect">
            <a:avLst/>
          </a:prstGeom>
        </p:spPr>
        <p:txBody>
          <a:bodyPr anchor="t" rtlCol="false" tIns="0" lIns="0" bIns="0" rIns="0">
            <a:spAutoFit/>
          </a:bodyPr>
          <a:lstStyle/>
          <a:p>
            <a:pPr algn="ctr">
              <a:lnSpc>
                <a:spcPts val="13999"/>
              </a:lnSpc>
              <a:spcBef>
                <a:spcPct val="0"/>
              </a:spcBef>
            </a:pPr>
            <a:r>
              <a:rPr lang="en-US" sz="9999" spc="249">
                <a:solidFill>
                  <a:srgbClr val="FFFFFF"/>
                </a:solidFill>
                <a:latin typeface="Gulfs Display"/>
                <a:ea typeface="Gulfs Display"/>
                <a:cs typeface="Gulfs Display"/>
                <a:sym typeface="Gulfs Display"/>
              </a:rPr>
              <a:t>THANK YOU</a:t>
            </a:r>
          </a:p>
        </p:txBody>
      </p:sp>
      <p:sp>
        <p:nvSpPr>
          <p:cNvPr name="Freeform 10" id="10"/>
          <p:cNvSpPr/>
          <p:nvPr/>
        </p:nvSpPr>
        <p:spPr>
          <a:xfrm flipH="false" flipV="false" rot="-10796128">
            <a:off x="-363166" y="-692612"/>
            <a:ext cx="2813609" cy="3442624"/>
          </a:xfrm>
          <a:custGeom>
            <a:avLst/>
            <a:gdLst/>
            <a:ahLst/>
            <a:cxnLst/>
            <a:rect r="r" b="b" t="t" l="l"/>
            <a:pathLst>
              <a:path h="3442624" w="2813609">
                <a:moveTo>
                  <a:pt x="0" y="0"/>
                </a:moveTo>
                <a:lnTo>
                  <a:pt x="2813609" y="0"/>
                </a:lnTo>
                <a:lnTo>
                  <a:pt x="2813609" y="3442624"/>
                </a:lnTo>
                <a:lnTo>
                  <a:pt x="0" y="3442624"/>
                </a:lnTo>
                <a:lnTo>
                  <a:pt x="0" y="0"/>
                </a:lnTo>
                <a:close/>
              </a:path>
            </a:pathLst>
          </a:custGeom>
          <a:blipFill>
            <a:blip r:embed="rId9">
              <a:extLst>
                <a:ext uri="{96DAC541-7B7A-43D3-8B79-37D633B846F1}">
                  <asvg:svgBlip xmlns:asvg="http://schemas.microsoft.com/office/drawing/2016/SVG/main" r:embed="rId10"/>
                </a:ext>
              </a:extLst>
            </a:blip>
            <a:stretch>
              <a:fillRect l="-343605" t="0" r="0" b="-108962"/>
            </a:stretch>
          </a:blipFill>
        </p:spPr>
      </p:sp>
      <p:sp>
        <p:nvSpPr>
          <p:cNvPr name="Freeform 11" id="11"/>
          <p:cNvSpPr/>
          <p:nvPr/>
        </p:nvSpPr>
        <p:spPr>
          <a:xfrm flipH="false" flipV="false" rot="0">
            <a:off x="12188844" y="4786759"/>
            <a:ext cx="1754742" cy="878459"/>
          </a:xfrm>
          <a:custGeom>
            <a:avLst/>
            <a:gdLst/>
            <a:ahLst/>
            <a:cxnLst/>
            <a:rect r="r" b="b" t="t" l="l"/>
            <a:pathLst>
              <a:path h="878459" w="1754742">
                <a:moveTo>
                  <a:pt x="0" y="0"/>
                </a:moveTo>
                <a:lnTo>
                  <a:pt x="1754742" y="0"/>
                </a:lnTo>
                <a:lnTo>
                  <a:pt x="1754742" y="878459"/>
                </a:lnTo>
                <a:lnTo>
                  <a:pt x="0" y="878459"/>
                </a:lnTo>
                <a:lnTo>
                  <a:pt x="0" y="0"/>
                </a:lnTo>
                <a:close/>
              </a:path>
            </a:pathLst>
          </a:custGeom>
          <a:blipFill>
            <a:blip r:embed="rId11">
              <a:extLst>
                <a:ext uri="{96DAC541-7B7A-43D3-8B79-37D633B846F1}">
                  <asvg:svgBlip xmlns:asvg="http://schemas.microsoft.com/office/drawing/2016/SVG/main" r:embed="rId12"/>
                </a:ext>
              </a:extLst>
            </a:blip>
            <a:stretch>
              <a:fillRect l="-32053" t="0" r="-126199" b="-328636"/>
            </a:stretch>
          </a:blipFill>
        </p:spPr>
      </p:sp>
      <p:sp>
        <p:nvSpPr>
          <p:cNvPr name="Freeform 12" id="12"/>
          <p:cNvSpPr/>
          <p:nvPr/>
        </p:nvSpPr>
        <p:spPr>
          <a:xfrm flipH="false" flipV="false" rot="10542490">
            <a:off x="15985681" y="1035664"/>
            <a:ext cx="1574871" cy="1602388"/>
          </a:xfrm>
          <a:custGeom>
            <a:avLst/>
            <a:gdLst/>
            <a:ahLst/>
            <a:cxnLst/>
            <a:rect r="r" b="b" t="t" l="l"/>
            <a:pathLst>
              <a:path h="1602388" w="1574871">
                <a:moveTo>
                  <a:pt x="0" y="0"/>
                </a:moveTo>
                <a:lnTo>
                  <a:pt x="1574871" y="0"/>
                </a:lnTo>
                <a:lnTo>
                  <a:pt x="1574871" y="1602389"/>
                </a:lnTo>
                <a:lnTo>
                  <a:pt x="0" y="1602389"/>
                </a:lnTo>
                <a:lnTo>
                  <a:pt x="0" y="0"/>
                </a:lnTo>
                <a:close/>
              </a:path>
            </a:pathLst>
          </a:custGeom>
          <a:blipFill>
            <a:blip r:embed="rId13">
              <a:extLst>
                <a:ext uri="{96DAC541-7B7A-43D3-8B79-37D633B846F1}">
                  <asvg:svgBlip xmlns:asvg="http://schemas.microsoft.com/office/drawing/2016/SVG/main" r:embed="rId14"/>
                </a:ext>
              </a:extLst>
            </a:blip>
            <a:stretch>
              <a:fillRect l="-367834" t="-44527" r="0" b="-243376"/>
            </a:stretch>
          </a:blipFill>
        </p:spPr>
      </p:sp>
      <p:grpSp>
        <p:nvGrpSpPr>
          <p:cNvPr name="Group 13" id="13"/>
          <p:cNvGrpSpPr/>
          <p:nvPr/>
        </p:nvGrpSpPr>
        <p:grpSpPr>
          <a:xfrm rot="0">
            <a:off x="2141664" y="2829601"/>
            <a:ext cx="621433" cy="62143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5" id="15"/>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8466069" y="4820122"/>
            <a:ext cx="621433" cy="62143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18" id="18"/>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3376932" y="407267"/>
            <a:ext cx="621433" cy="62143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21" id="21"/>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6274651" y="505818"/>
            <a:ext cx="850316" cy="946328"/>
          </a:xfrm>
          <a:custGeom>
            <a:avLst/>
            <a:gdLst/>
            <a:ahLst/>
            <a:cxnLst/>
            <a:rect r="r" b="b" t="t" l="l"/>
            <a:pathLst>
              <a:path h="946328" w="850316">
                <a:moveTo>
                  <a:pt x="0" y="0"/>
                </a:moveTo>
                <a:lnTo>
                  <a:pt x="850317" y="0"/>
                </a:lnTo>
                <a:lnTo>
                  <a:pt x="850317" y="946328"/>
                </a:lnTo>
                <a:lnTo>
                  <a:pt x="0" y="946328"/>
                </a:lnTo>
                <a:lnTo>
                  <a:pt x="0" y="0"/>
                </a:lnTo>
                <a:close/>
              </a:path>
            </a:pathLst>
          </a:custGeom>
          <a:blipFill>
            <a:blip r:embed="rId15">
              <a:extLst>
                <a:ext uri="{96DAC541-7B7A-43D3-8B79-37D633B846F1}">
                  <asvg:svgBlip xmlns:asvg="http://schemas.microsoft.com/office/drawing/2016/SVG/main" r:embed="rId16"/>
                </a:ext>
              </a:extLst>
            </a:blip>
            <a:stretch>
              <a:fillRect l="0" t="-67133" r="-676375" b="-245089"/>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2934950" y="5909622"/>
            <a:ext cx="24215302" cy="13484184"/>
            <a:chOff x="0" y="0"/>
            <a:chExt cx="1459651" cy="812800"/>
          </a:xfrm>
        </p:grpSpPr>
        <p:sp>
          <p:nvSpPr>
            <p:cNvPr name="Freeform 4" id="4"/>
            <p:cNvSpPr/>
            <p:nvPr/>
          </p:nvSpPr>
          <p:spPr>
            <a:xfrm flipH="false" flipV="false" rot="0">
              <a:off x="0" y="0"/>
              <a:ext cx="1459651" cy="812800"/>
            </a:xfrm>
            <a:custGeom>
              <a:avLst/>
              <a:gdLst/>
              <a:ahLst/>
              <a:cxnLst/>
              <a:rect r="r" b="b" t="t" l="l"/>
              <a:pathLst>
                <a:path h="812800" w="1459651">
                  <a:moveTo>
                    <a:pt x="729825" y="0"/>
                  </a:moveTo>
                  <a:cubicBezTo>
                    <a:pt x="326754" y="0"/>
                    <a:pt x="0" y="181951"/>
                    <a:pt x="0" y="406400"/>
                  </a:cubicBezTo>
                  <a:cubicBezTo>
                    <a:pt x="0" y="630849"/>
                    <a:pt x="326754" y="812800"/>
                    <a:pt x="729825" y="812800"/>
                  </a:cubicBezTo>
                  <a:cubicBezTo>
                    <a:pt x="1132897" y="812800"/>
                    <a:pt x="1459651" y="630849"/>
                    <a:pt x="1459651" y="406400"/>
                  </a:cubicBezTo>
                  <a:cubicBezTo>
                    <a:pt x="1459651" y="181951"/>
                    <a:pt x="1132897" y="0"/>
                    <a:pt x="729825" y="0"/>
                  </a:cubicBezTo>
                  <a:close/>
                </a:path>
              </a:pathLst>
            </a:custGeom>
            <a:solidFill>
              <a:srgbClr val="9CD3CD"/>
            </a:solidFill>
          </p:spPr>
        </p:sp>
        <p:sp>
          <p:nvSpPr>
            <p:cNvPr name="TextBox 5" id="5"/>
            <p:cNvSpPr txBox="true"/>
            <p:nvPr/>
          </p:nvSpPr>
          <p:spPr>
            <a:xfrm>
              <a:off x="136842" y="38100"/>
              <a:ext cx="1185966"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197443">
            <a:off x="1438510" y="3367687"/>
            <a:ext cx="4590924" cy="5240391"/>
            <a:chOff x="0" y="0"/>
            <a:chExt cx="1209132" cy="1380185"/>
          </a:xfrm>
        </p:grpSpPr>
        <p:sp>
          <p:nvSpPr>
            <p:cNvPr name="Freeform 7" id="7"/>
            <p:cNvSpPr/>
            <p:nvPr/>
          </p:nvSpPr>
          <p:spPr>
            <a:xfrm flipH="false" flipV="false" rot="0">
              <a:off x="0" y="0"/>
              <a:ext cx="1209132" cy="1380185"/>
            </a:xfrm>
            <a:custGeom>
              <a:avLst/>
              <a:gdLst/>
              <a:ahLst/>
              <a:cxnLst/>
              <a:rect r="r" b="b" t="t" l="l"/>
              <a:pathLst>
                <a:path h="1380185" w="1209132">
                  <a:moveTo>
                    <a:pt x="86004" y="0"/>
                  </a:moveTo>
                  <a:lnTo>
                    <a:pt x="1123128" y="0"/>
                  </a:lnTo>
                  <a:cubicBezTo>
                    <a:pt x="1170627" y="0"/>
                    <a:pt x="1209132" y="38505"/>
                    <a:pt x="1209132" y="86004"/>
                  </a:cubicBezTo>
                  <a:lnTo>
                    <a:pt x="1209132" y="1294181"/>
                  </a:lnTo>
                  <a:cubicBezTo>
                    <a:pt x="1209132" y="1316991"/>
                    <a:pt x="1200071" y="1338866"/>
                    <a:pt x="1183942" y="1354995"/>
                  </a:cubicBezTo>
                  <a:cubicBezTo>
                    <a:pt x="1167813" y="1371124"/>
                    <a:pt x="1145938" y="1380185"/>
                    <a:pt x="1123128" y="1380185"/>
                  </a:cubicBezTo>
                  <a:lnTo>
                    <a:pt x="86004" y="1380185"/>
                  </a:lnTo>
                  <a:cubicBezTo>
                    <a:pt x="63194" y="1380185"/>
                    <a:pt x="41319" y="1371124"/>
                    <a:pt x="25190" y="1354995"/>
                  </a:cubicBezTo>
                  <a:cubicBezTo>
                    <a:pt x="9061" y="1338866"/>
                    <a:pt x="0" y="1316991"/>
                    <a:pt x="0" y="1294181"/>
                  </a:cubicBezTo>
                  <a:lnTo>
                    <a:pt x="0" y="86004"/>
                  </a:lnTo>
                  <a:cubicBezTo>
                    <a:pt x="0" y="63194"/>
                    <a:pt x="9061" y="41319"/>
                    <a:pt x="25190" y="25190"/>
                  </a:cubicBezTo>
                  <a:cubicBezTo>
                    <a:pt x="41319" y="9061"/>
                    <a:pt x="63194" y="0"/>
                    <a:pt x="86004" y="0"/>
                  </a:cubicBezTo>
                  <a:close/>
                </a:path>
              </a:pathLst>
            </a:custGeom>
            <a:solidFill>
              <a:srgbClr val="FFFFFF"/>
            </a:solidFill>
          </p:spPr>
        </p:sp>
        <p:sp>
          <p:nvSpPr>
            <p:cNvPr name="TextBox 8" id="8"/>
            <p:cNvSpPr txBox="true"/>
            <p:nvPr/>
          </p:nvSpPr>
          <p:spPr>
            <a:xfrm>
              <a:off x="0" y="-38100"/>
              <a:ext cx="1209132" cy="141828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373813">
            <a:off x="6871975" y="3289426"/>
            <a:ext cx="4590924" cy="5240391"/>
            <a:chOff x="0" y="0"/>
            <a:chExt cx="1209132" cy="1380185"/>
          </a:xfrm>
        </p:grpSpPr>
        <p:sp>
          <p:nvSpPr>
            <p:cNvPr name="Freeform 10" id="10"/>
            <p:cNvSpPr/>
            <p:nvPr/>
          </p:nvSpPr>
          <p:spPr>
            <a:xfrm flipH="false" flipV="false" rot="0">
              <a:off x="0" y="0"/>
              <a:ext cx="1209132" cy="1380185"/>
            </a:xfrm>
            <a:custGeom>
              <a:avLst/>
              <a:gdLst/>
              <a:ahLst/>
              <a:cxnLst/>
              <a:rect r="r" b="b" t="t" l="l"/>
              <a:pathLst>
                <a:path h="1380185" w="1209132">
                  <a:moveTo>
                    <a:pt x="86004" y="0"/>
                  </a:moveTo>
                  <a:lnTo>
                    <a:pt x="1123128" y="0"/>
                  </a:lnTo>
                  <a:cubicBezTo>
                    <a:pt x="1170627" y="0"/>
                    <a:pt x="1209132" y="38505"/>
                    <a:pt x="1209132" y="86004"/>
                  </a:cubicBezTo>
                  <a:lnTo>
                    <a:pt x="1209132" y="1294181"/>
                  </a:lnTo>
                  <a:cubicBezTo>
                    <a:pt x="1209132" y="1316991"/>
                    <a:pt x="1200071" y="1338866"/>
                    <a:pt x="1183942" y="1354995"/>
                  </a:cubicBezTo>
                  <a:cubicBezTo>
                    <a:pt x="1167813" y="1371124"/>
                    <a:pt x="1145938" y="1380185"/>
                    <a:pt x="1123128" y="1380185"/>
                  </a:cubicBezTo>
                  <a:lnTo>
                    <a:pt x="86004" y="1380185"/>
                  </a:lnTo>
                  <a:cubicBezTo>
                    <a:pt x="63194" y="1380185"/>
                    <a:pt x="41319" y="1371124"/>
                    <a:pt x="25190" y="1354995"/>
                  </a:cubicBezTo>
                  <a:cubicBezTo>
                    <a:pt x="9061" y="1338866"/>
                    <a:pt x="0" y="1316991"/>
                    <a:pt x="0" y="1294181"/>
                  </a:cubicBezTo>
                  <a:lnTo>
                    <a:pt x="0" y="86004"/>
                  </a:lnTo>
                  <a:cubicBezTo>
                    <a:pt x="0" y="63194"/>
                    <a:pt x="9061" y="41319"/>
                    <a:pt x="25190" y="25190"/>
                  </a:cubicBezTo>
                  <a:cubicBezTo>
                    <a:pt x="41319" y="9061"/>
                    <a:pt x="63194" y="0"/>
                    <a:pt x="86004" y="0"/>
                  </a:cubicBezTo>
                  <a:close/>
                </a:path>
              </a:pathLst>
            </a:custGeom>
            <a:solidFill>
              <a:srgbClr val="FFFFFF"/>
            </a:solidFill>
          </p:spPr>
        </p:sp>
        <p:sp>
          <p:nvSpPr>
            <p:cNvPr name="TextBox 11" id="11"/>
            <p:cNvSpPr txBox="true"/>
            <p:nvPr/>
          </p:nvSpPr>
          <p:spPr>
            <a:xfrm>
              <a:off x="0" y="-38100"/>
              <a:ext cx="1209132" cy="141828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479400">
            <a:off x="12524337" y="3265782"/>
            <a:ext cx="4590924" cy="5240391"/>
            <a:chOff x="0" y="0"/>
            <a:chExt cx="1209132" cy="1380185"/>
          </a:xfrm>
        </p:grpSpPr>
        <p:sp>
          <p:nvSpPr>
            <p:cNvPr name="Freeform 13" id="13"/>
            <p:cNvSpPr/>
            <p:nvPr/>
          </p:nvSpPr>
          <p:spPr>
            <a:xfrm flipH="false" flipV="false" rot="0">
              <a:off x="0" y="0"/>
              <a:ext cx="1209132" cy="1380185"/>
            </a:xfrm>
            <a:custGeom>
              <a:avLst/>
              <a:gdLst/>
              <a:ahLst/>
              <a:cxnLst/>
              <a:rect r="r" b="b" t="t" l="l"/>
              <a:pathLst>
                <a:path h="1380185" w="1209132">
                  <a:moveTo>
                    <a:pt x="86004" y="0"/>
                  </a:moveTo>
                  <a:lnTo>
                    <a:pt x="1123128" y="0"/>
                  </a:lnTo>
                  <a:cubicBezTo>
                    <a:pt x="1170627" y="0"/>
                    <a:pt x="1209132" y="38505"/>
                    <a:pt x="1209132" y="86004"/>
                  </a:cubicBezTo>
                  <a:lnTo>
                    <a:pt x="1209132" y="1294181"/>
                  </a:lnTo>
                  <a:cubicBezTo>
                    <a:pt x="1209132" y="1316991"/>
                    <a:pt x="1200071" y="1338866"/>
                    <a:pt x="1183942" y="1354995"/>
                  </a:cubicBezTo>
                  <a:cubicBezTo>
                    <a:pt x="1167813" y="1371124"/>
                    <a:pt x="1145938" y="1380185"/>
                    <a:pt x="1123128" y="1380185"/>
                  </a:cubicBezTo>
                  <a:lnTo>
                    <a:pt x="86004" y="1380185"/>
                  </a:lnTo>
                  <a:cubicBezTo>
                    <a:pt x="63194" y="1380185"/>
                    <a:pt x="41319" y="1371124"/>
                    <a:pt x="25190" y="1354995"/>
                  </a:cubicBezTo>
                  <a:cubicBezTo>
                    <a:pt x="9061" y="1338866"/>
                    <a:pt x="0" y="1316991"/>
                    <a:pt x="0" y="1294181"/>
                  </a:cubicBezTo>
                  <a:lnTo>
                    <a:pt x="0" y="86004"/>
                  </a:lnTo>
                  <a:cubicBezTo>
                    <a:pt x="0" y="63194"/>
                    <a:pt x="9061" y="41319"/>
                    <a:pt x="25190" y="25190"/>
                  </a:cubicBezTo>
                  <a:cubicBezTo>
                    <a:pt x="41319" y="9061"/>
                    <a:pt x="63194" y="0"/>
                    <a:pt x="86004" y="0"/>
                  </a:cubicBezTo>
                  <a:close/>
                </a:path>
              </a:pathLst>
            </a:custGeom>
            <a:solidFill>
              <a:srgbClr val="FFFFFF"/>
            </a:solidFill>
          </p:spPr>
        </p:sp>
        <p:sp>
          <p:nvSpPr>
            <p:cNvPr name="TextBox 14" id="14"/>
            <p:cNvSpPr txBox="true"/>
            <p:nvPr/>
          </p:nvSpPr>
          <p:spPr>
            <a:xfrm>
              <a:off x="0" y="-38100"/>
              <a:ext cx="1209132" cy="141828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197443">
            <a:off x="2521867" y="4159810"/>
            <a:ext cx="2530316" cy="25303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t="0" r="-25046" b="0"/>
              </a:stretch>
            </a:blipFill>
          </p:spPr>
        </p:sp>
      </p:grpSp>
      <p:grpSp>
        <p:nvGrpSpPr>
          <p:cNvPr name="Group 17" id="17"/>
          <p:cNvGrpSpPr/>
          <p:nvPr/>
        </p:nvGrpSpPr>
        <p:grpSpPr>
          <a:xfrm rot="-373813">
            <a:off x="7817661" y="4085313"/>
            <a:ext cx="2530316" cy="253031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4906" r="0" b="-24906"/>
              </a:stretch>
            </a:blipFill>
          </p:spPr>
        </p:sp>
      </p:grpSp>
      <p:grpSp>
        <p:nvGrpSpPr>
          <p:cNvPr name="Group 19" id="19"/>
          <p:cNvGrpSpPr/>
          <p:nvPr/>
        </p:nvGrpSpPr>
        <p:grpSpPr>
          <a:xfrm rot="479400">
            <a:off x="13612727" y="4058402"/>
            <a:ext cx="2530316" cy="253031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046" t="0" r="-25046" b="0"/>
              </a:stretch>
            </a:blipFill>
          </p:spPr>
        </p:sp>
      </p:grpSp>
      <p:grpSp>
        <p:nvGrpSpPr>
          <p:cNvPr name="Group 21" id="21"/>
          <p:cNvGrpSpPr/>
          <p:nvPr/>
        </p:nvGrpSpPr>
        <p:grpSpPr>
          <a:xfrm rot="0">
            <a:off x="3430369" y="1238598"/>
            <a:ext cx="11474134" cy="1543050"/>
            <a:chOff x="0" y="0"/>
            <a:chExt cx="3021994" cy="406400"/>
          </a:xfrm>
        </p:grpSpPr>
        <p:sp>
          <p:nvSpPr>
            <p:cNvPr name="Freeform 22" id="22"/>
            <p:cNvSpPr/>
            <p:nvPr/>
          </p:nvSpPr>
          <p:spPr>
            <a:xfrm flipH="false" flipV="false" rot="0">
              <a:off x="0" y="0"/>
              <a:ext cx="3021994" cy="406400"/>
            </a:xfrm>
            <a:custGeom>
              <a:avLst/>
              <a:gdLst/>
              <a:ahLst/>
              <a:cxnLst/>
              <a:rect r="r" b="b" t="t" l="l"/>
              <a:pathLst>
                <a:path h="406400" w="3021994">
                  <a:moveTo>
                    <a:pt x="2818794" y="0"/>
                  </a:moveTo>
                  <a:cubicBezTo>
                    <a:pt x="2931018" y="0"/>
                    <a:pt x="3021994" y="90976"/>
                    <a:pt x="3021994" y="203200"/>
                  </a:cubicBezTo>
                  <a:cubicBezTo>
                    <a:pt x="3021994" y="315424"/>
                    <a:pt x="2931018" y="406400"/>
                    <a:pt x="2818794" y="406400"/>
                  </a:cubicBezTo>
                  <a:lnTo>
                    <a:pt x="203200" y="406400"/>
                  </a:lnTo>
                  <a:cubicBezTo>
                    <a:pt x="90976" y="406400"/>
                    <a:pt x="0" y="315424"/>
                    <a:pt x="0" y="203200"/>
                  </a:cubicBezTo>
                  <a:cubicBezTo>
                    <a:pt x="0" y="90976"/>
                    <a:pt x="90976" y="0"/>
                    <a:pt x="203200" y="0"/>
                  </a:cubicBezTo>
                  <a:close/>
                </a:path>
              </a:pathLst>
            </a:custGeom>
            <a:solidFill>
              <a:srgbClr val="F2C275"/>
            </a:solidFill>
          </p:spPr>
        </p:sp>
        <p:sp>
          <p:nvSpPr>
            <p:cNvPr name="TextBox 23" id="23"/>
            <p:cNvSpPr txBox="true"/>
            <p:nvPr/>
          </p:nvSpPr>
          <p:spPr>
            <a:xfrm>
              <a:off x="0" y="-133350"/>
              <a:ext cx="3021994" cy="539750"/>
            </a:xfrm>
            <a:prstGeom prst="rect">
              <a:avLst/>
            </a:prstGeom>
          </p:spPr>
          <p:txBody>
            <a:bodyPr anchor="ctr" rtlCol="false" tIns="38100" lIns="38100" bIns="38100" rIns="38100"/>
            <a:lstStyle/>
            <a:p>
              <a:pPr algn="ctr">
                <a:lnSpc>
                  <a:spcPts val="9240"/>
                </a:lnSpc>
              </a:pPr>
              <a:r>
                <a:rPr lang="en-US" sz="6600" spc="165">
                  <a:solidFill>
                    <a:srgbClr val="FFFFFF"/>
                  </a:solidFill>
                  <a:latin typeface="Gulfs Display"/>
                  <a:ea typeface="Gulfs Display"/>
                  <a:cs typeface="Gulfs Display"/>
                  <a:sym typeface="Gulfs Display"/>
                </a:rPr>
                <a:t>OUR GROUP MEMBERS</a:t>
              </a:r>
            </a:p>
          </p:txBody>
        </p:sp>
      </p:grpSp>
      <p:grpSp>
        <p:nvGrpSpPr>
          <p:cNvPr name="Group 24" id="24"/>
          <p:cNvGrpSpPr/>
          <p:nvPr/>
        </p:nvGrpSpPr>
        <p:grpSpPr>
          <a:xfrm rot="197443">
            <a:off x="916838" y="7706561"/>
            <a:ext cx="792553" cy="792553"/>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6" id="26"/>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479400">
            <a:off x="16509936" y="3111697"/>
            <a:ext cx="792553" cy="79255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29" id="29"/>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479400">
            <a:off x="12718185" y="7141689"/>
            <a:ext cx="3727539" cy="5803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DM Sans Bold"/>
                <a:ea typeface="DM Sans Bold"/>
                <a:cs typeface="DM Sans Bold"/>
                <a:sym typeface="DM Sans Bold"/>
              </a:rPr>
              <a:t>Teddy Yu</a:t>
            </a:r>
          </a:p>
        </p:txBody>
      </p:sp>
      <p:sp>
        <p:nvSpPr>
          <p:cNvPr name="Freeform 31" id="31"/>
          <p:cNvSpPr/>
          <p:nvPr/>
        </p:nvSpPr>
        <p:spPr>
          <a:xfrm flipH="false" flipV="false" rot="-10800000">
            <a:off x="10190274" y="8735523"/>
            <a:ext cx="1992138" cy="997304"/>
          </a:xfrm>
          <a:custGeom>
            <a:avLst/>
            <a:gdLst/>
            <a:ahLst/>
            <a:cxnLst/>
            <a:rect r="r" b="b" t="t" l="l"/>
            <a:pathLst>
              <a:path h="997304" w="1992138">
                <a:moveTo>
                  <a:pt x="0" y="0"/>
                </a:moveTo>
                <a:lnTo>
                  <a:pt x="1992138" y="0"/>
                </a:lnTo>
                <a:lnTo>
                  <a:pt x="1992138" y="997305"/>
                </a:lnTo>
                <a:lnTo>
                  <a:pt x="0" y="997305"/>
                </a:lnTo>
                <a:lnTo>
                  <a:pt x="0" y="0"/>
                </a:lnTo>
                <a:close/>
              </a:path>
            </a:pathLst>
          </a:custGeom>
          <a:blipFill>
            <a:blip r:embed="rId6">
              <a:extLst>
                <a:ext uri="{96DAC541-7B7A-43D3-8B79-37D633B846F1}">
                  <asvg:svgBlip xmlns:asvg="http://schemas.microsoft.com/office/drawing/2016/SVG/main" r:embed="rId7"/>
                </a:ext>
              </a:extLst>
            </a:blip>
            <a:stretch>
              <a:fillRect l="-32053" t="0" r="-126199" b="-328636"/>
            </a:stretch>
          </a:blipFill>
        </p:spPr>
      </p:sp>
      <p:sp>
        <p:nvSpPr>
          <p:cNvPr name="Freeform 32" id="32"/>
          <p:cNvSpPr/>
          <p:nvPr/>
        </p:nvSpPr>
        <p:spPr>
          <a:xfrm flipH="false" flipV="false" rot="-10800000">
            <a:off x="3999620" y="8458299"/>
            <a:ext cx="1123101" cy="1274529"/>
          </a:xfrm>
          <a:custGeom>
            <a:avLst/>
            <a:gdLst/>
            <a:ahLst/>
            <a:cxnLst/>
            <a:rect r="r" b="b" t="t" l="l"/>
            <a:pathLst>
              <a:path h="1274529" w="1123101">
                <a:moveTo>
                  <a:pt x="0" y="0"/>
                </a:moveTo>
                <a:lnTo>
                  <a:pt x="1123101" y="0"/>
                </a:lnTo>
                <a:lnTo>
                  <a:pt x="1123101" y="1274529"/>
                </a:lnTo>
                <a:lnTo>
                  <a:pt x="0" y="1274529"/>
                </a:lnTo>
                <a:lnTo>
                  <a:pt x="0" y="0"/>
                </a:lnTo>
                <a:close/>
              </a:path>
            </a:pathLst>
          </a:custGeom>
          <a:blipFill>
            <a:blip r:embed="rId8">
              <a:extLst>
                <a:ext uri="{96DAC541-7B7A-43D3-8B79-37D633B846F1}">
                  <asvg:svgBlip xmlns:asvg="http://schemas.microsoft.com/office/drawing/2016/SVG/main" r:embed="rId9"/>
                </a:ext>
              </a:extLst>
            </a:blip>
            <a:stretch>
              <a:fillRect l="-446967" t="-46675" r="0" b="-259941"/>
            </a:stretch>
          </a:blipFill>
        </p:spPr>
      </p:sp>
      <p:sp>
        <p:nvSpPr>
          <p:cNvPr name="Freeform 33" id="33"/>
          <p:cNvSpPr/>
          <p:nvPr/>
        </p:nvSpPr>
        <p:spPr>
          <a:xfrm flipH="false" flipV="false" rot="-10800000">
            <a:off x="15750137" y="7963274"/>
            <a:ext cx="1513503" cy="1133088"/>
          </a:xfrm>
          <a:custGeom>
            <a:avLst/>
            <a:gdLst/>
            <a:ahLst/>
            <a:cxnLst/>
            <a:rect r="r" b="b" t="t" l="l"/>
            <a:pathLst>
              <a:path h="1133088" w="1513503">
                <a:moveTo>
                  <a:pt x="0" y="0"/>
                </a:moveTo>
                <a:lnTo>
                  <a:pt x="1513503" y="0"/>
                </a:lnTo>
                <a:lnTo>
                  <a:pt x="1513503" y="1133087"/>
                </a:lnTo>
                <a:lnTo>
                  <a:pt x="0" y="1133087"/>
                </a:lnTo>
                <a:lnTo>
                  <a:pt x="0" y="0"/>
                </a:lnTo>
                <a:close/>
              </a:path>
            </a:pathLst>
          </a:custGeom>
          <a:blipFill>
            <a:blip r:embed="rId10">
              <a:extLst>
                <a:ext uri="{96DAC541-7B7A-43D3-8B79-37D633B846F1}">
                  <asvg:svgBlip xmlns:asvg="http://schemas.microsoft.com/office/drawing/2016/SVG/main" r:embed="rId11"/>
                </a:ext>
              </a:extLst>
            </a:blip>
            <a:stretch>
              <a:fillRect l="-185397" t="0" r="0" b="-187643"/>
            </a:stretch>
          </a:blipFill>
        </p:spPr>
      </p:sp>
      <p:sp>
        <p:nvSpPr>
          <p:cNvPr name="Freeform 34" id="34"/>
          <p:cNvSpPr/>
          <p:nvPr/>
        </p:nvSpPr>
        <p:spPr>
          <a:xfrm flipH="false" flipV="false" rot="0">
            <a:off x="1028700" y="196063"/>
            <a:ext cx="1715975" cy="832637"/>
          </a:xfrm>
          <a:custGeom>
            <a:avLst/>
            <a:gdLst/>
            <a:ahLst/>
            <a:cxnLst/>
            <a:rect r="r" b="b" t="t" l="l"/>
            <a:pathLst>
              <a:path h="832637" w="1715975">
                <a:moveTo>
                  <a:pt x="0" y="0"/>
                </a:moveTo>
                <a:lnTo>
                  <a:pt x="1715975" y="0"/>
                </a:lnTo>
                <a:lnTo>
                  <a:pt x="1715975" y="832637"/>
                </a:lnTo>
                <a:lnTo>
                  <a:pt x="0" y="832637"/>
                </a:lnTo>
                <a:lnTo>
                  <a:pt x="0" y="0"/>
                </a:lnTo>
                <a:close/>
              </a:path>
            </a:pathLst>
          </a:custGeom>
          <a:blipFill>
            <a:blip r:embed="rId8">
              <a:extLst>
                <a:ext uri="{96DAC541-7B7A-43D3-8B79-37D633B846F1}">
                  <asvg:svgBlip xmlns:asvg="http://schemas.microsoft.com/office/drawing/2016/SVG/main" r:embed="rId9"/>
                </a:ext>
              </a:extLst>
            </a:blip>
            <a:stretch>
              <a:fillRect l="0" t="0" r="-278167" b="-557498"/>
            </a:stretch>
          </a:blipFill>
        </p:spPr>
      </p:sp>
      <p:sp>
        <p:nvSpPr>
          <p:cNvPr name="Freeform 35" id="35"/>
          <p:cNvSpPr/>
          <p:nvPr/>
        </p:nvSpPr>
        <p:spPr>
          <a:xfrm flipH="false" flipV="false" rot="0">
            <a:off x="458300" y="1136343"/>
            <a:ext cx="1140800" cy="541880"/>
          </a:xfrm>
          <a:custGeom>
            <a:avLst/>
            <a:gdLst/>
            <a:ahLst/>
            <a:cxnLst/>
            <a:rect r="r" b="b" t="t" l="l"/>
            <a:pathLst>
              <a:path h="541880" w="1140800">
                <a:moveTo>
                  <a:pt x="0" y="0"/>
                </a:moveTo>
                <a:lnTo>
                  <a:pt x="1140800" y="0"/>
                </a:lnTo>
                <a:lnTo>
                  <a:pt x="1140800" y="541880"/>
                </a:lnTo>
                <a:lnTo>
                  <a:pt x="0" y="541880"/>
                </a:lnTo>
                <a:lnTo>
                  <a:pt x="0" y="0"/>
                </a:lnTo>
                <a:close/>
              </a:path>
            </a:pathLst>
          </a:custGeom>
          <a:blipFill>
            <a:blip r:embed="rId8">
              <a:extLst>
                <a:ext uri="{96DAC541-7B7A-43D3-8B79-37D633B846F1}">
                  <asvg:svgBlip xmlns:asvg="http://schemas.microsoft.com/office/drawing/2016/SVG/main" r:embed="rId9"/>
                </a:ext>
              </a:extLst>
            </a:blip>
            <a:stretch>
              <a:fillRect l="-50418" t="-145039" r="-418415" b="-765254"/>
            </a:stretch>
          </a:blipFill>
        </p:spPr>
      </p:sp>
      <p:sp>
        <p:nvSpPr>
          <p:cNvPr name="Freeform 36" id="36"/>
          <p:cNvSpPr/>
          <p:nvPr/>
        </p:nvSpPr>
        <p:spPr>
          <a:xfrm flipH="false" flipV="false" rot="5400000">
            <a:off x="16140156" y="1043455"/>
            <a:ext cx="1994592" cy="837964"/>
          </a:xfrm>
          <a:custGeom>
            <a:avLst/>
            <a:gdLst/>
            <a:ahLst/>
            <a:cxnLst/>
            <a:rect r="r" b="b" t="t" l="l"/>
            <a:pathLst>
              <a:path h="837964" w="1994592">
                <a:moveTo>
                  <a:pt x="0" y="0"/>
                </a:moveTo>
                <a:lnTo>
                  <a:pt x="1994591" y="0"/>
                </a:lnTo>
                <a:lnTo>
                  <a:pt x="1994591" y="837964"/>
                </a:lnTo>
                <a:lnTo>
                  <a:pt x="0" y="837964"/>
                </a:lnTo>
                <a:lnTo>
                  <a:pt x="0" y="0"/>
                </a:lnTo>
                <a:close/>
              </a:path>
            </a:pathLst>
          </a:custGeom>
          <a:blipFill>
            <a:blip r:embed="rId12">
              <a:extLst>
                <a:ext uri="{96DAC541-7B7A-43D3-8B79-37D633B846F1}">
                  <asvg:svgBlip xmlns:asvg="http://schemas.microsoft.com/office/drawing/2016/SVG/main" r:embed="rId13"/>
                </a:ext>
              </a:extLst>
            </a:blip>
            <a:stretch>
              <a:fillRect l="-35726" t="0" r="-148821" b="-480018"/>
            </a:stretch>
          </a:blipFill>
        </p:spPr>
      </p:sp>
      <p:sp>
        <p:nvSpPr>
          <p:cNvPr name="Freeform 37" id="37"/>
          <p:cNvSpPr/>
          <p:nvPr/>
        </p:nvSpPr>
        <p:spPr>
          <a:xfrm flipH="false" flipV="false" rot="-5400000">
            <a:off x="7222539" y="-547629"/>
            <a:ext cx="1705258" cy="1276645"/>
          </a:xfrm>
          <a:custGeom>
            <a:avLst/>
            <a:gdLst/>
            <a:ahLst/>
            <a:cxnLst/>
            <a:rect r="r" b="b" t="t" l="l"/>
            <a:pathLst>
              <a:path h="1276645" w="1705258">
                <a:moveTo>
                  <a:pt x="0" y="0"/>
                </a:moveTo>
                <a:lnTo>
                  <a:pt x="1705258" y="0"/>
                </a:lnTo>
                <a:lnTo>
                  <a:pt x="1705258" y="1276645"/>
                </a:lnTo>
                <a:lnTo>
                  <a:pt x="0" y="1276645"/>
                </a:lnTo>
                <a:lnTo>
                  <a:pt x="0" y="0"/>
                </a:lnTo>
                <a:close/>
              </a:path>
            </a:pathLst>
          </a:custGeom>
          <a:blipFill>
            <a:blip r:embed="rId10">
              <a:extLst>
                <a:ext uri="{96DAC541-7B7A-43D3-8B79-37D633B846F1}">
                  <asvg:svgBlip xmlns:asvg="http://schemas.microsoft.com/office/drawing/2016/SVG/main" r:embed="rId11"/>
                </a:ext>
              </a:extLst>
            </a:blip>
            <a:stretch>
              <a:fillRect l="-185397" t="0" r="0" b="-187643"/>
            </a:stretch>
          </a:blipFill>
        </p:spPr>
      </p:sp>
      <p:sp>
        <p:nvSpPr>
          <p:cNvPr name="TextBox 38" id="38"/>
          <p:cNvSpPr txBox="true"/>
          <p:nvPr/>
        </p:nvSpPr>
        <p:spPr>
          <a:xfrm rot="197443">
            <a:off x="1830285" y="7261935"/>
            <a:ext cx="3727539" cy="5803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DM Sans Bold"/>
                <a:ea typeface="DM Sans Bold"/>
                <a:cs typeface="DM Sans Bold"/>
                <a:sym typeface="DM Sans Bold"/>
              </a:rPr>
              <a:t>Olivia Wilson</a:t>
            </a:r>
          </a:p>
        </p:txBody>
      </p:sp>
      <p:sp>
        <p:nvSpPr>
          <p:cNvPr name="TextBox 39" id="39"/>
          <p:cNvSpPr txBox="true"/>
          <p:nvPr/>
        </p:nvSpPr>
        <p:spPr>
          <a:xfrm rot="-373813">
            <a:off x="7450095" y="7176693"/>
            <a:ext cx="3727539" cy="58039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DM Sans Bold"/>
                <a:ea typeface="DM Sans Bold"/>
                <a:cs typeface="DM Sans Bold"/>
                <a:sym typeface="DM Sans Bold"/>
              </a:rPr>
              <a:t>Samira Hadid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9901694" y="3404838"/>
            <a:ext cx="7357606" cy="5375401"/>
            <a:chOff x="0" y="0"/>
            <a:chExt cx="1937806" cy="1415743"/>
          </a:xfrm>
        </p:grpSpPr>
        <p:sp>
          <p:nvSpPr>
            <p:cNvPr name="Freeform 4" id="4"/>
            <p:cNvSpPr/>
            <p:nvPr/>
          </p:nvSpPr>
          <p:spPr>
            <a:xfrm flipH="false" flipV="false" rot="0">
              <a:off x="0" y="0"/>
              <a:ext cx="1937806" cy="1415743"/>
            </a:xfrm>
            <a:custGeom>
              <a:avLst/>
              <a:gdLst/>
              <a:ahLst/>
              <a:cxnLst/>
              <a:rect r="r" b="b" t="t" l="l"/>
              <a:pathLst>
                <a:path h="1415743" w="1937806">
                  <a:moveTo>
                    <a:pt x="53664" y="0"/>
                  </a:moveTo>
                  <a:lnTo>
                    <a:pt x="1884142" y="0"/>
                  </a:lnTo>
                  <a:cubicBezTo>
                    <a:pt x="1913780" y="0"/>
                    <a:pt x="1937806" y="24026"/>
                    <a:pt x="1937806" y="53664"/>
                  </a:cubicBezTo>
                  <a:lnTo>
                    <a:pt x="1937806" y="1362080"/>
                  </a:lnTo>
                  <a:cubicBezTo>
                    <a:pt x="1937806" y="1376312"/>
                    <a:pt x="1932152" y="1389962"/>
                    <a:pt x="1922088" y="1400026"/>
                  </a:cubicBezTo>
                  <a:cubicBezTo>
                    <a:pt x="1912024" y="1410090"/>
                    <a:pt x="1898374" y="1415743"/>
                    <a:pt x="1884142" y="1415743"/>
                  </a:cubicBezTo>
                  <a:lnTo>
                    <a:pt x="53664" y="1415743"/>
                  </a:lnTo>
                  <a:cubicBezTo>
                    <a:pt x="24026" y="1415743"/>
                    <a:pt x="0" y="1391717"/>
                    <a:pt x="0" y="1362080"/>
                  </a:cubicBezTo>
                  <a:lnTo>
                    <a:pt x="0" y="53664"/>
                  </a:lnTo>
                  <a:cubicBezTo>
                    <a:pt x="0" y="24026"/>
                    <a:pt x="24026" y="0"/>
                    <a:pt x="53664" y="0"/>
                  </a:cubicBezTo>
                  <a:close/>
                </a:path>
              </a:pathLst>
            </a:custGeom>
            <a:solidFill>
              <a:srgbClr val="FFFFFF"/>
            </a:solidFill>
          </p:spPr>
        </p:sp>
        <p:sp>
          <p:nvSpPr>
            <p:cNvPr name="TextBox 5" id="5"/>
            <p:cNvSpPr txBox="true"/>
            <p:nvPr/>
          </p:nvSpPr>
          <p:spPr>
            <a:xfrm>
              <a:off x="0" y="-38100"/>
              <a:ext cx="1937806" cy="145384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437917" y="1028700"/>
            <a:ext cx="9258300" cy="92583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FAEF"/>
            </a:solidFill>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345984" y="2596199"/>
            <a:ext cx="9116251" cy="7690801"/>
          </a:xfrm>
          <a:custGeom>
            <a:avLst/>
            <a:gdLst/>
            <a:ahLst/>
            <a:cxnLst/>
            <a:rect r="r" b="b" t="t" l="l"/>
            <a:pathLst>
              <a:path h="7690801" w="9116251">
                <a:moveTo>
                  <a:pt x="0" y="0"/>
                </a:moveTo>
                <a:lnTo>
                  <a:pt x="9116251" y="0"/>
                </a:lnTo>
                <a:lnTo>
                  <a:pt x="9116251" y="7690801"/>
                </a:lnTo>
                <a:lnTo>
                  <a:pt x="0" y="76908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9218381" y="1990771"/>
            <a:ext cx="8724233" cy="963930"/>
          </a:xfrm>
          <a:prstGeom prst="rect">
            <a:avLst/>
          </a:prstGeom>
        </p:spPr>
        <p:txBody>
          <a:bodyPr anchor="t" rtlCol="false" tIns="0" lIns="0" bIns="0" rIns="0">
            <a:spAutoFit/>
          </a:bodyPr>
          <a:lstStyle/>
          <a:p>
            <a:pPr algn="ctr">
              <a:lnSpc>
                <a:spcPts val="7200"/>
              </a:lnSpc>
            </a:pPr>
            <a:r>
              <a:rPr lang="en-US" sz="7200" spc="179">
                <a:solidFill>
                  <a:srgbClr val="000000"/>
                </a:solidFill>
                <a:latin typeface="Gulfs Display"/>
                <a:ea typeface="Gulfs Display"/>
                <a:cs typeface="Gulfs Display"/>
                <a:sym typeface="Gulfs Display"/>
              </a:rPr>
              <a:t>BACKGROUND</a:t>
            </a:r>
          </a:p>
        </p:txBody>
      </p:sp>
      <p:sp>
        <p:nvSpPr>
          <p:cNvPr name="Freeform 11" id="11"/>
          <p:cNvSpPr/>
          <p:nvPr/>
        </p:nvSpPr>
        <p:spPr>
          <a:xfrm flipH="false" flipV="false" rot="0">
            <a:off x="15543325" y="574647"/>
            <a:ext cx="1715975" cy="832637"/>
          </a:xfrm>
          <a:custGeom>
            <a:avLst/>
            <a:gdLst/>
            <a:ahLst/>
            <a:cxnLst/>
            <a:rect r="r" b="b" t="t" l="l"/>
            <a:pathLst>
              <a:path h="832637" w="1715975">
                <a:moveTo>
                  <a:pt x="0" y="0"/>
                </a:moveTo>
                <a:lnTo>
                  <a:pt x="1715975" y="0"/>
                </a:lnTo>
                <a:lnTo>
                  <a:pt x="1715975" y="832636"/>
                </a:lnTo>
                <a:lnTo>
                  <a:pt x="0" y="832636"/>
                </a:lnTo>
                <a:lnTo>
                  <a:pt x="0" y="0"/>
                </a:lnTo>
                <a:close/>
              </a:path>
            </a:pathLst>
          </a:custGeom>
          <a:blipFill>
            <a:blip r:embed="rId3">
              <a:extLst>
                <a:ext uri="{96DAC541-7B7A-43D3-8B79-37D633B846F1}">
                  <asvg:svgBlip xmlns:asvg="http://schemas.microsoft.com/office/drawing/2016/SVG/main" r:embed="rId4"/>
                </a:ext>
              </a:extLst>
            </a:blip>
            <a:stretch>
              <a:fillRect l="0" t="0" r="-278167" b="-557498"/>
            </a:stretch>
          </a:blipFill>
        </p:spPr>
      </p:sp>
      <p:sp>
        <p:nvSpPr>
          <p:cNvPr name="Freeform 12" id="12"/>
          <p:cNvSpPr/>
          <p:nvPr/>
        </p:nvSpPr>
        <p:spPr>
          <a:xfrm flipH="false" flipV="false" rot="0">
            <a:off x="16688900" y="1476899"/>
            <a:ext cx="1140800" cy="541880"/>
          </a:xfrm>
          <a:custGeom>
            <a:avLst/>
            <a:gdLst/>
            <a:ahLst/>
            <a:cxnLst/>
            <a:rect r="r" b="b" t="t" l="l"/>
            <a:pathLst>
              <a:path h="541880" w="1140800">
                <a:moveTo>
                  <a:pt x="0" y="0"/>
                </a:moveTo>
                <a:lnTo>
                  <a:pt x="1140800" y="0"/>
                </a:lnTo>
                <a:lnTo>
                  <a:pt x="1140800" y="541880"/>
                </a:lnTo>
                <a:lnTo>
                  <a:pt x="0" y="541880"/>
                </a:lnTo>
                <a:lnTo>
                  <a:pt x="0" y="0"/>
                </a:lnTo>
                <a:close/>
              </a:path>
            </a:pathLst>
          </a:custGeom>
          <a:blipFill>
            <a:blip r:embed="rId3">
              <a:extLst>
                <a:ext uri="{96DAC541-7B7A-43D3-8B79-37D633B846F1}">
                  <asvg:svgBlip xmlns:asvg="http://schemas.microsoft.com/office/drawing/2016/SVG/main" r:embed="rId4"/>
                </a:ext>
              </a:extLst>
            </a:blip>
            <a:stretch>
              <a:fillRect l="-50418" t="-145039" r="-418415" b="-765254"/>
            </a:stretch>
          </a:blipFill>
        </p:spPr>
      </p:sp>
      <p:sp>
        <p:nvSpPr>
          <p:cNvPr name="Freeform 13" id="13"/>
          <p:cNvSpPr/>
          <p:nvPr/>
        </p:nvSpPr>
        <p:spPr>
          <a:xfrm flipH="false" flipV="false" rot="0">
            <a:off x="1658100" y="990965"/>
            <a:ext cx="1878821" cy="940576"/>
          </a:xfrm>
          <a:custGeom>
            <a:avLst/>
            <a:gdLst/>
            <a:ahLst/>
            <a:cxnLst/>
            <a:rect r="r" b="b" t="t" l="l"/>
            <a:pathLst>
              <a:path h="940576" w="1878821">
                <a:moveTo>
                  <a:pt x="0" y="0"/>
                </a:moveTo>
                <a:lnTo>
                  <a:pt x="1878821" y="0"/>
                </a:lnTo>
                <a:lnTo>
                  <a:pt x="1878821" y="940576"/>
                </a:lnTo>
                <a:lnTo>
                  <a:pt x="0" y="940576"/>
                </a:lnTo>
                <a:lnTo>
                  <a:pt x="0" y="0"/>
                </a:lnTo>
                <a:close/>
              </a:path>
            </a:pathLst>
          </a:custGeom>
          <a:blipFill>
            <a:blip r:embed="rId5">
              <a:extLst>
                <a:ext uri="{96DAC541-7B7A-43D3-8B79-37D633B846F1}">
                  <asvg:svgBlip xmlns:asvg="http://schemas.microsoft.com/office/drawing/2016/SVG/main" r:embed="rId6"/>
                </a:ext>
              </a:extLst>
            </a:blip>
            <a:stretch>
              <a:fillRect l="-32053" t="0" r="-126199" b="-328636"/>
            </a:stretch>
          </a:blipFill>
        </p:spPr>
      </p:sp>
      <p:sp>
        <p:nvSpPr>
          <p:cNvPr name="Freeform 14" id="14"/>
          <p:cNvSpPr/>
          <p:nvPr/>
        </p:nvSpPr>
        <p:spPr>
          <a:xfrm flipH="false" flipV="false" rot="0">
            <a:off x="8288648" y="8189421"/>
            <a:ext cx="855352" cy="951932"/>
          </a:xfrm>
          <a:custGeom>
            <a:avLst/>
            <a:gdLst/>
            <a:ahLst/>
            <a:cxnLst/>
            <a:rect r="r" b="b" t="t" l="l"/>
            <a:pathLst>
              <a:path h="951932" w="855352">
                <a:moveTo>
                  <a:pt x="0" y="0"/>
                </a:moveTo>
                <a:lnTo>
                  <a:pt x="855352" y="0"/>
                </a:lnTo>
                <a:lnTo>
                  <a:pt x="855352" y="951932"/>
                </a:lnTo>
                <a:lnTo>
                  <a:pt x="0" y="951932"/>
                </a:lnTo>
                <a:lnTo>
                  <a:pt x="0" y="0"/>
                </a:lnTo>
                <a:close/>
              </a:path>
            </a:pathLst>
          </a:custGeom>
          <a:blipFill>
            <a:blip r:embed="rId7">
              <a:extLst>
                <a:ext uri="{96DAC541-7B7A-43D3-8B79-37D633B846F1}">
                  <asvg:svgBlip xmlns:asvg="http://schemas.microsoft.com/office/drawing/2016/SVG/main" r:embed="rId8"/>
                </a:ext>
              </a:extLst>
            </a:blip>
            <a:stretch>
              <a:fillRect l="0" t="-67133" r="-676375" b="-245089"/>
            </a:stretch>
          </a:blipFill>
        </p:spPr>
      </p:sp>
      <p:sp>
        <p:nvSpPr>
          <p:cNvPr name="TextBox 15" id="15"/>
          <p:cNvSpPr txBox="true"/>
          <p:nvPr/>
        </p:nvSpPr>
        <p:spPr>
          <a:xfrm rot="0">
            <a:off x="10425124" y="4090692"/>
            <a:ext cx="6273301" cy="3919220"/>
          </a:xfrm>
          <a:prstGeom prst="rect">
            <a:avLst/>
          </a:prstGeom>
        </p:spPr>
        <p:txBody>
          <a:bodyPr anchor="t" rtlCol="false" tIns="0" lIns="0" bIns="0" rIns="0">
            <a:spAutoFit/>
          </a:bodyPr>
          <a:lstStyle/>
          <a:p>
            <a:pPr algn="ctr">
              <a:lnSpc>
                <a:spcPts val="4480"/>
              </a:lnSpc>
              <a:spcBef>
                <a:spcPct val="0"/>
              </a:spcBef>
            </a:pPr>
            <a:r>
              <a:rPr lang="en-US" sz="3200">
                <a:solidFill>
                  <a:srgbClr val="000000"/>
                </a:solidFill>
                <a:latin typeface="DM Sans"/>
                <a:ea typeface="DM Sans"/>
                <a:cs typeface="DM Sans"/>
                <a:sym typeface="DM Sans"/>
              </a:rPr>
              <a:t>Background is the part of a presentation that explains the context or history behind the topic being discussed. It includes relevant information to understand why the topic is important or relevant.</a:t>
            </a:r>
          </a:p>
        </p:txBody>
      </p:sp>
      <p:grpSp>
        <p:nvGrpSpPr>
          <p:cNvPr name="Group 16" id="16"/>
          <p:cNvGrpSpPr/>
          <p:nvPr/>
        </p:nvGrpSpPr>
        <p:grpSpPr>
          <a:xfrm rot="0">
            <a:off x="6613498" y="1931541"/>
            <a:ext cx="792553" cy="7925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8" id="18"/>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028700" y="8665387"/>
            <a:ext cx="592913" cy="59291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1" id="21"/>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5400000">
            <a:off x="8568032" y="1124577"/>
            <a:ext cx="950441" cy="837964"/>
          </a:xfrm>
          <a:custGeom>
            <a:avLst/>
            <a:gdLst/>
            <a:ahLst/>
            <a:cxnLst/>
            <a:rect r="r" b="b" t="t" l="l"/>
            <a:pathLst>
              <a:path h="837964" w="950441">
                <a:moveTo>
                  <a:pt x="0" y="0"/>
                </a:moveTo>
                <a:lnTo>
                  <a:pt x="950441" y="0"/>
                </a:lnTo>
                <a:lnTo>
                  <a:pt x="950441" y="837964"/>
                </a:lnTo>
                <a:lnTo>
                  <a:pt x="0" y="837964"/>
                </a:lnTo>
                <a:lnTo>
                  <a:pt x="0" y="0"/>
                </a:lnTo>
                <a:close/>
              </a:path>
            </a:pathLst>
          </a:custGeom>
          <a:blipFill>
            <a:blip r:embed="rId9">
              <a:extLst>
                <a:ext uri="{96DAC541-7B7A-43D3-8B79-37D633B846F1}">
                  <asvg:svgBlip xmlns:asvg="http://schemas.microsoft.com/office/drawing/2016/SVG/main" r:embed="rId10"/>
                </a:ext>
              </a:extLst>
            </a:blip>
            <a:stretch>
              <a:fillRect l="-74975" t="0" r="-422175" b="-480018"/>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5426709" y="-1914400"/>
            <a:ext cx="4629150" cy="462915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9CD3CD"/>
            </a:soli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734428" y="8743950"/>
            <a:ext cx="19022428" cy="3086100"/>
            <a:chOff x="0" y="0"/>
            <a:chExt cx="5010022" cy="812800"/>
          </a:xfrm>
        </p:grpSpPr>
        <p:sp>
          <p:nvSpPr>
            <p:cNvPr name="Freeform 7" id="7"/>
            <p:cNvSpPr/>
            <p:nvPr/>
          </p:nvSpPr>
          <p:spPr>
            <a:xfrm flipH="false" flipV="false" rot="0">
              <a:off x="0" y="0"/>
              <a:ext cx="5010022" cy="812800"/>
            </a:xfrm>
            <a:custGeom>
              <a:avLst/>
              <a:gdLst/>
              <a:ahLst/>
              <a:cxnLst/>
              <a:rect r="r" b="b" t="t" l="l"/>
              <a:pathLst>
                <a:path h="812800" w="5010022">
                  <a:moveTo>
                    <a:pt x="0" y="0"/>
                  </a:moveTo>
                  <a:lnTo>
                    <a:pt x="5010022" y="0"/>
                  </a:lnTo>
                  <a:lnTo>
                    <a:pt x="5010022" y="812800"/>
                  </a:lnTo>
                  <a:lnTo>
                    <a:pt x="0" y="812800"/>
                  </a:lnTo>
                  <a:close/>
                </a:path>
              </a:pathLst>
            </a:custGeom>
            <a:solidFill>
              <a:srgbClr val="143440"/>
            </a:solidFill>
          </p:spPr>
        </p:sp>
        <p:sp>
          <p:nvSpPr>
            <p:cNvPr name="TextBox 8" id="8"/>
            <p:cNvSpPr txBox="true"/>
            <p:nvPr/>
          </p:nvSpPr>
          <p:spPr>
            <a:xfrm>
              <a:off x="0" y="-38100"/>
              <a:ext cx="5010022"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0" y="4440888"/>
            <a:ext cx="10016703" cy="5846112"/>
          </a:xfrm>
          <a:custGeom>
            <a:avLst/>
            <a:gdLst/>
            <a:ahLst/>
            <a:cxnLst/>
            <a:rect r="r" b="b" t="t" l="l"/>
            <a:pathLst>
              <a:path h="5846112" w="10016703">
                <a:moveTo>
                  <a:pt x="0" y="0"/>
                </a:moveTo>
                <a:lnTo>
                  <a:pt x="10016703" y="0"/>
                </a:lnTo>
                <a:lnTo>
                  <a:pt x="10016703" y="5846112"/>
                </a:lnTo>
                <a:lnTo>
                  <a:pt x="0" y="5846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478533" y="1633095"/>
            <a:ext cx="8265295" cy="1763395"/>
          </a:xfrm>
          <a:prstGeom prst="rect">
            <a:avLst/>
          </a:prstGeom>
        </p:spPr>
        <p:txBody>
          <a:bodyPr anchor="t" rtlCol="false" tIns="0" lIns="0" bIns="0" rIns="0">
            <a:spAutoFit/>
          </a:bodyPr>
          <a:lstStyle/>
          <a:p>
            <a:pPr algn="l">
              <a:lnSpc>
                <a:spcPts val="6800"/>
              </a:lnSpc>
            </a:pPr>
            <a:r>
              <a:rPr lang="en-US" sz="6800" spc="170">
                <a:solidFill>
                  <a:srgbClr val="000000"/>
                </a:solidFill>
                <a:latin typeface="Gulfs Display"/>
                <a:ea typeface="Gulfs Display"/>
                <a:cs typeface="Gulfs Display"/>
                <a:sym typeface="Gulfs Display"/>
              </a:rPr>
              <a:t>FORMULATION OF THE PROBLEM</a:t>
            </a:r>
          </a:p>
        </p:txBody>
      </p:sp>
      <p:sp>
        <p:nvSpPr>
          <p:cNvPr name="TextBox 11" id="11"/>
          <p:cNvSpPr txBox="true"/>
          <p:nvPr/>
        </p:nvSpPr>
        <p:spPr>
          <a:xfrm rot="0">
            <a:off x="10318363" y="1442595"/>
            <a:ext cx="6273301" cy="4481195"/>
          </a:xfrm>
          <a:prstGeom prst="rect">
            <a:avLst/>
          </a:prstGeom>
        </p:spPr>
        <p:txBody>
          <a:bodyPr anchor="t" rtlCol="false" tIns="0" lIns="0" bIns="0" rIns="0">
            <a:spAutoFit/>
          </a:bodyPr>
          <a:lstStyle/>
          <a:p>
            <a:pPr algn="l">
              <a:lnSpc>
                <a:spcPts val="4480"/>
              </a:lnSpc>
              <a:spcBef>
                <a:spcPct val="0"/>
              </a:spcBef>
            </a:pPr>
            <a:r>
              <a:rPr lang="en-US" sz="3200">
                <a:solidFill>
                  <a:srgbClr val="000000"/>
                </a:solidFill>
                <a:latin typeface="DM Sans"/>
                <a:ea typeface="DM Sans"/>
                <a:cs typeface="DM Sans"/>
                <a:sym typeface="DM Sans"/>
              </a:rPr>
              <a:t>Problem formulation is the process of formulating a clear and directed statement about the problem to be solved in a research study. This involves identifying specific, relevant, and significant problems that require solving or further understanding.</a:t>
            </a:r>
          </a:p>
        </p:txBody>
      </p:sp>
      <p:sp>
        <p:nvSpPr>
          <p:cNvPr name="Freeform 12" id="12"/>
          <p:cNvSpPr/>
          <p:nvPr/>
        </p:nvSpPr>
        <p:spPr>
          <a:xfrm flipH="false" flipV="false" rot="0">
            <a:off x="601162" y="3988491"/>
            <a:ext cx="1754742" cy="878459"/>
          </a:xfrm>
          <a:custGeom>
            <a:avLst/>
            <a:gdLst/>
            <a:ahLst/>
            <a:cxnLst/>
            <a:rect r="r" b="b" t="t" l="l"/>
            <a:pathLst>
              <a:path h="878459" w="1754742">
                <a:moveTo>
                  <a:pt x="0" y="0"/>
                </a:moveTo>
                <a:lnTo>
                  <a:pt x="1754742" y="0"/>
                </a:lnTo>
                <a:lnTo>
                  <a:pt x="1754742" y="878459"/>
                </a:lnTo>
                <a:lnTo>
                  <a:pt x="0" y="878459"/>
                </a:lnTo>
                <a:lnTo>
                  <a:pt x="0" y="0"/>
                </a:lnTo>
                <a:close/>
              </a:path>
            </a:pathLst>
          </a:custGeom>
          <a:blipFill>
            <a:blip r:embed="rId5">
              <a:extLst>
                <a:ext uri="{96DAC541-7B7A-43D3-8B79-37D633B846F1}">
                  <asvg:svgBlip xmlns:asvg="http://schemas.microsoft.com/office/drawing/2016/SVG/main" r:embed="rId6"/>
                </a:ext>
              </a:extLst>
            </a:blip>
            <a:stretch>
              <a:fillRect l="-32053" t="0" r="-126199" b="-328636"/>
            </a:stretch>
          </a:blipFill>
        </p:spPr>
      </p:sp>
      <p:sp>
        <p:nvSpPr>
          <p:cNvPr name="Freeform 13" id="13"/>
          <p:cNvSpPr/>
          <p:nvPr/>
        </p:nvSpPr>
        <p:spPr>
          <a:xfrm flipH="false" flipV="false" rot="0">
            <a:off x="10992023" y="7808890"/>
            <a:ext cx="1647929" cy="1870120"/>
          </a:xfrm>
          <a:custGeom>
            <a:avLst/>
            <a:gdLst/>
            <a:ahLst/>
            <a:cxnLst/>
            <a:rect r="r" b="b" t="t" l="l"/>
            <a:pathLst>
              <a:path h="1870120" w="1647929">
                <a:moveTo>
                  <a:pt x="0" y="0"/>
                </a:moveTo>
                <a:lnTo>
                  <a:pt x="1647929" y="0"/>
                </a:lnTo>
                <a:lnTo>
                  <a:pt x="1647929" y="1870120"/>
                </a:lnTo>
                <a:lnTo>
                  <a:pt x="0" y="1870120"/>
                </a:lnTo>
                <a:lnTo>
                  <a:pt x="0" y="0"/>
                </a:lnTo>
                <a:close/>
              </a:path>
            </a:pathLst>
          </a:custGeom>
          <a:blipFill>
            <a:blip r:embed="rId7">
              <a:extLst>
                <a:ext uri="{96DAC541-7B7A-43D3-8B79-37D633B846F1}">
                  <asvg:svgBlip xmlns:asvg="http://schemas.microsoft.com/office/drawing/2016/SVG/main" r:embed="rId8"/>
                </a:ext>
              </a:extLst>
            </a:blip>
            <a:stretch>
              <a:fillRect l="-446967" t="-46675" r="0" b="-259941"/>
            </a:stretch>
          </a:blipFill>
        </p:spPr>
      </p:sp>
      <p:sp>
        <p:nvSpPr>
          <p:cNvPr name="Freeform 14" id="14"/>
          <p:cNvSpPr/>
          <p:nvPr/>
        </p:nvSpPr>
        <p:spPr>
          <a:xfrm flipH="false" flipV="false" rot="0">
            <a:off x="14415557" y="6658665"/>
            <a:ext cx="2478623" cy="1622371"/>
          </a:xfrm>
          <a:custGeom>
            <a:avLst/>
            <a:gdLst/>
            <a:ahLst/>
            <a:cxnLst/>
            <a:rect r="r" b="b" t="t" l="l"/>
            <a:pathLst>
              <a:path h="1622371" w="2478623">
                <a:moveTo>
                  <a:pt x="0" y="0"/>
                </a:moveTo>
                <a:lnTo>
                  <a:pt x="2478623" y="0"/>
                </a:lnTo>
                <a:lnTo>
                  <a:pt x="2478623" y="1622371"/>
                </a:lnTo>
                <a:lnTo>
                  <a:pt x="0" y="1622371"/>
                </a:lnTo>
                <a:lnTo>
                  <a:pt x="0" y="0"/>
                </a:lnTo>
                <a:close/>
              </a:path>
            </a:pathLst>
          </a:custGeom>
          <a:blipFill>
            <a:blip r:embed="rId9">
              <a:extLst>
                <a:ext uri="{96DAC541-7B7A-43D3-8B79-37D633B846F1}">
                  <asvg:svgBlip xmlns:asvg="http://schemas.microsoft.com/office/drawing/2016/SVG/main" r:embed="rId10"/>
                </a:ext>
              </a:extLst>
            </a:blip>
            <a:stretch>
              <a:fillRect l="-21944" t="-213709" r="-225552" b="-149620"/>
            </a:stretch>
          </a:blipFill>
        </p:spPr>
      </p:sp>
      <p:grpSp>
        <p:nvGrpSpPr>
          <p:cNvPr name="Group 15" id="15"/>
          <p:cNvGrpSpPr/>
          <p:nvPr/>
        </p:nvGrpSpPr>
        <p:grpSpPr>
          <a:xfrm rot="0">
            <a:off x="8540681" y="3648334"/>
            <a:ext cx="603319" cy="60331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17" id="17"/>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875214" y="905952"/>
            <a:ext cx="603319" cy="60331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0" id="20"/>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10800000">
            <a:off x="4368933" y="4251653"/>
            <a:ext cx="1173388" cy="878459"/>
          </a:xfrm>
          <a:custGeom>
            <a:avLst/>
            <a:gdLst/>
            <a:ahLst/>
            <a:cxnLst/>
            <a:rect r="r" b="b" t="t" l="l"/>
            <a:pathLst>
              <a:path h="878459" w="1173388">
                <a:moveTo>
                  <a:pt x="0" y="0"/>
                </a:moveTo>
                <a:lnTo>
                  <a:pt x="1173388" y="0"/>
                </a:lnTo>
                <a:lnTo>
                  <a:pt x="1173388" y="878460"/>
                </a:lnTo>
                <a:lnTo>
                  <a:pt x="0" y="878460"/>
                </a:lnTo>
                <a:lnTo>
                  <a:pt x="0" y="0"/>
                </a:lnTo>
                <a:close/>
              </a:path>
            </a:pathLst>
          </a:custGeom>
          <a:blipFill>
            <a:blip r:embed="rId11">
              <a:extLst>
                <a:ext uri="{96DAC541-7B7A-43D3-8B79-37D633B846F1}">
                  <asvg:svgBlip xmlns:asvg="http://schemas.microsoft.com/office/drawing/2016/SVG/main" r:embed="rId12"/>
                </a:ext>
              </a:extLst>
            </a:blip>
            <a:stretch>
              <a:fillRect l="-185397" t="0" r="0" b="-187643"/>
            </a:stretch>
          </a:blipFill>
        </p:spPr>
      </p:sp>
      <p:grpSp>
        <p:nvGrpSpPr>
          <p:cNvPr name="Group 22" id="22"/>
          <p:cNvGrpSpPr/>
          <p:nvPr/>
        </p:nvGrpSpPr>
        <p:grpSpPr>
          <a:xfrm rot="0">
            <a:off x="9715044" y="604292"/>
            <a:ext cx="603319" cy="603319"/>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4" id="24"/>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9279109" y="221320"/>
            <a:ext cx="4195257" cy="419525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FFFF"/>
            </a:soli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027070" y="1065833"/>
            <a:ext cx="7693153" cy="4434054"/>
          </a:xfrm>
          <a:custGeom>
            <a:avLst/>
            <a:gdLst/>
            <a:ahLst/>
            <a:cxnLst/>
            <a:rect r="r" b="b" t="t" l="l"/>
            <a:pathLst>
              <a:path h="4434054" w="7693153">
                <a:moveTo>
                  <a:pt x="0" y="0"/>
                </a:moveTo>
                <a:lnTo>
                  <a:pt x="7693153" y="0"/>
                </a:lnTo>
                <a:lnTo>
                  <a:pt x="7693153" y="4434054"/>
                </a:lnTo>
                <a:lnTo>
                  <a:pt x="0" y="44340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0106505" y="5499887"/>
            <a:ext cx="7613718" cy="5527182"/>
            <a:chOff x="0" y="0"/>
            <a:chExt cx="2005259" cy="1455719"/>
          </a:xfrm>
        </p:grpSpPr>
        <p:sp>
          <p:nvSpPr>
            <p:cNvPr name="Freeform 8" id="8"/>
            <p:cNvSpPr/>
            <p:nvPr/>
          </p:nvSpPr>
          <p:spPr>
            <a:xfrm flipH="false" flipV="false" rot="0">
              <a:off x="0" y="0"/>
              <a:ext cx="2005259" cy="1455719"/>
            </a:xfrm>
            <a:custGeom>
              <a:avLst/>
              <a:gdLst/>
              <a:ahLst/>
              <a:cxnLst/>
              <a:rect r="r" b="b" t="t" l="l"/>
              <a:pathLst>
                <a:path h="1455719" w="2005259">
                  <a:moveTo>
                    <a:pt x="51859" y="0"/>
                  </a:moveTo>
                  <a:lnTo>
                    <a:pt x="1953401" y="0"/>
                  </a:lnTo>
                  <a:cubicBezTo>
                    <a:pt x="1982041" y="0"/>
                    <a:pt x="2005259" y="23218"/>
                    <a:pt x="2005259" y="51859"/>
                  </a:cubicBezTo>
                  <a:lnTo>
                    <a:pt x="2005259" y="1403860"/>
                  </a:lnTo>
                  <a:cubicBezTo>
                    <a:pt x="2005259" y="1432501"/>
                    <a:pt x="1982041" y="1455719"/>
                    <a:pt x="1953401" y="1455719"/>
                  </a:cubicBezTo>
                  <a:lnTo>
                    <a:pt x="51859" y="1455719"/>
                  </a:lnTo>
                  <a:cubicBezTo>
                    <a:pt x="23218" y="1455719"/>
                    <a:pt x="0" y="1432501"/>
                    <a:pt x="0" y="1403860"/>
                  </a:cubicBezTo>
                  <a:lnTo>
                    <a:pt x="0" y="51859"/>
                  </a:lnTo>
                  <a:cubicBezTo>
                    <a:pt x="0" y="23218"/>
                    <a:pt x="23218" y="0"/>
                    <a:pt x="51859" y="0"/>
                  </a:cubicBezTo>
                  <a:close/>
                </a:path>
              </a:pathLst>
            </a:custGeom>
            <a:solidFill>
              <a:srgbClr val="FFFFFF"/>
            </a:solidFill>
          </p:spPr>
        </p:sp>
        <p:sp>
          <p:nvSpPr>
            <p:cNvPr name="TextBox 9" id="9"/>
            <p:cNvSpPr txBox="true"/>
            <p:nvPr/>
          </p:nvSpPr>
          <p:spPr>
            <a:xfrm>
              <a:off x="0" y="-38100"/>
              <a:ext cx="2005259" cy="1493819"/>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781156" y="5967730"/>
            <a:ext cx="7228702" cy="4271506"/>
          </a:xfrm>
          <a:custGeom>
            <a:avLst/>
            <a:gdLst/>
            <a:ahLst/>
            <a:cxnLst/>
            <a:rect r="r" b="b" t="t" l="l"/>
            <a:pathLst>
              <a:path h="4271506" w="7228702">
                <a:moveTo>
                  <a:pt x="0" y="0"/>
                </a:moveTo>
                <a:lnTo>
                  <a:pt x="7228702" y="0"/>
                </a:lnTo>
                <a:lnTo>
                  <a:pt x="7228702" y="4271506"/>
                </a:lnTo>
                <a:lnTo>
                  <a:pt x="0" y="42715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028700" y="3266592"/>
            <a:ext cx="7006180" cy="2233295"/>
          </a:xfrm>
          <a:prstGeom prst="rect">
            <a:avLst/>
          </a:prstGeom>
        </p:spPr>
        <p:txBody>
          <a:bodyPr anchor="t" rtlCol="false" tIns="0" lIns="0" bIns="0" rIns="0">
            <a:spAutoFit/>
          </a:bodyPr>
          <a:lstStyle/>
          <a:p>
            <a:pPr algn="l">
              <a:lnSpc>
                <a:spcPts val="4480"/>
              </a:lnSpc>
              <a:spcBef>
                <a:spcPct val="0"/>
              </a:spcBef>
            </a:pPr>
            <a:r>
              <a:rPr lang="en-US" sz="3200">
                <a:solidFill>
                  <a:srgbClr val="000000"/>
                </a:solidFill>
                <a:latin typeface="DM Sans"/>
                <a:ea typeface="DM Sans"/>
                <a:cs typeface="DM Sans"/>
                <a:sym typeface="DM Sans"/>
              </a:rPr>
              <a:t>The benefits of research can vary greatly depending on the subject, methodology, and purpose of the research itself.</a:t>
            </a:r>
          </a:p>
        </p:txBody>
      </p:sp>
      <p:sp>
        <p:nvSpPr>
          <p:cNvPr name="TextBox 12" id="12"/>
          <p:cNvSpPr txBox="true"/>
          <p:nvPr/>
        </p:nvSpPr>
        <p:spPr>
          <a:xfrm rot="0">
            <a:off x="10809554" y="5901055"/>
            <a:ext cx="6207620" cy="3357245"/>
          </a:xfrm>
          <a:prstGeom prst="rect">
            <a:avLst/>
          </a:prstGeom>
        </p:spPr>
        <p:txBody>
          <a:bodyPr anchor="t" rtlCol="false" tIns="0" lIns="0" bIns="0" rIns="0">
            <a:spAutoFit/>
          </a:bodyPr>
          <a:lstStyle/>
          <a:p>
            <a:pPr algn="l">
              <a:lnSpc>
                <a:spcPts val="4480"/>
              </a:lnSpc>
              <a:spcBef>
                <a:spcPct val="0"/>
              </a:spcBef>
            </a:pPr>
            <a:r>
              <a:rPr lang="en-US" sz="3200">
                <a:solidFill>
                  <a:srgbClr val="000000"/>
                </a:solidFill>
                <a:latin typeface="DM Sans"/>
                <a:ea typeface="DM Sans"/>
                <a:cs typeface="DM Sans"/>
                <a:sym typeface="DM Sans"/>
              </a:rPr>
              <a:t>The benefits of research are often sustainable, influencing the future and making a meaningful contribution to the progress of people and the planet as a whole.</a:t>
            </a:r>
          </a:p>
        </p:txBody>
      </p:sp>
      <p:sp>
        <p:nvSpPr>
          <p:cNvPr name="TextBox 13" id="13"/>
          <p:cNvSpPr txBox="true"/>
          <p:nvPr/>
        </p:nvSpPr>
        <p:spPr>
          <a:xfrm rot="0">
            <a:off x="1028700" y="1200608"/>
            <a:ext cx="8250409" cy="1878330"/>
          </a:xfrm>
          <a:prstGeom prst="rect">
            <a:avLst/>
          </a:prstGeom>
        </p:spPr>
        <p:txBody>
          <a:bodyPr anchor="t" rtlCol="false" tIns="0" lIns="0" bIns="0" rIns="0">
            <a:spAutoFit/>
          </a:bodyPr>
          <a:lstStyle/>
          <a:p>
            <a:pPr algn="l">
              <a:lnSpc>
                <a:spcPts val="7200"/>
              </a:lnSpc>
            </a:pPr>
            <a:r>
              <a:rPr lang="en-US" sz="7200" spc="179">
                <a:solidFill>
                  <a:srgbClr val="000000"/>
                </a:solidFill>
                <a:latin typeface="Gulfs Display"/>
                <a:ea typeface="Gulfs Display"/>
                <a:cs typeface="Gulfs Display"/>
                <a:sym typeface="Gulfs Display"/>
              </a:rPr>
              <a:t>BENEFITS OF THE RESEARCH</a:t>
            </a:r>
          </a:p>
        </p:txBody>
      </p:sp>
      <p:sp>
        <p:nvSpPr>
          <p:cNvPr name="Freeform 14" id="14"/>
          <p:cNvSpPr/>
          <p:nvPr/>
        </p:nvSpPr>
        <p:spPr>
          <a:xfrm flipH="false" flipV="false" rot="-10800000">
            <a:off x="-217631" y="5967730"/>
            <a:ext cx="1715975" cy="832637"/>
          </a:xfrm>
          <a:custGeom>
            <a:avLst/>
            <a:gdLst/>
            <a:ahLst/>
            <a:cxnLst/>
            <a:rect r="r" b="b" t="t" l="l"/>
            <a:pathLst>
              <a:path h="832637" w="1715975">
                <a:moveTo>
                  <a:pt x="0" y="0"/>
                </a:moveTo>
                <a:lnTo>
                  <a:pt x="1715975" y="0"/>
                </a:lnTo>
                <a:lnTo>
                  <a:pt x="1715975" y="832637"/>
                </a:lnTo>
                <a:lnTo>
                  <a:pt x="0" y="832637"/>
                </a:lnTo>
                <a:lnTo>
                  <a:pt x="0" y="0"/>
                </a:lnTo>
                <a:close/>
              </a:path>
            </a:pathLst>
          </a:custGeom>
          <a:blipFill>
            <a:blip r:embed="rId7">
              <a:extLst>
                <a:ext uri="{96DAC541-7B7A-43D3-8B79-37D633B846F1}">
                  <asvg:svgBlip xmlns:asvg="http://schemas.microsoft.com/office/drawing/2016/SVG/main" r:embed="rId8"/>
                </a:ext>
              </a:extLst>
            </a:blip>
            <a:stretch>
              <a:fillRect l="0" t="0" r="-278167" b="-557498"/>
            </a:stretch>
          </a:blipFill>
        </p:spPr>
      </p:sp>
      <p:sp>
        <p:nvSpPr>
          <p:cNvPr name="Freeform 15" id="15"/>
          <p:cNvSpPr/>
          <p:nvPr/>
        </p:nvSpPr>
        <p:spPr>
          <a:xfrm flipH="false" flipV="false" rot="0">
            <a:off x="640357" y="8103483"/>
            <a:ext cx="1140800" cy="541880"/>
          </a:xfrm>
          <a:custGeom>
            <a:avLst/>
            <a:gdLst/>
            <a:ahLst/>
            <a:cxnLst/>
            <a:rect r="r" b="b" t="t" l="l"/>
            <a:pathLst>
              <a:path h="541880" w="1140800">
                <a:moveTo>
                  <a:pt x="0" y="0"/>
                </a:moveTo>
                <a:lnTo>
                  <a:pt x="1140799" y="0"/>
                </a:lnTo>
                <a:lnTo>
                  <a:pt x="1140799" y="541880"/>
                </a:lnTo>
                <a:lnTo>
                  <a:pt x="0" y="541880"/>
                </a:lnTo>
                <a:lnTo>
                  <a:pt x="0" y="0"/>
                </a:lnTo>
                <a:close/>
              </a:path>
            </a:pathLst>
          </a:custGeom>
          <a:blipFill>
            <a:blip r:embed="rId7">
              <a:extLst>
                <a:ext uri="{96DAC541-7B7A-43D3-8B79-37D633B846F1}">
                  <asvg:svgBlip xmlns:asvg="http://schemas.microsoft.com/office/drawing/2016/SVG/main" r:embed="rId8"/>
                </a:ext>
              </a:extLst>
            </a:blip>
            <a:stretch>
              <a:fillRect l="-50418" t="-145039" r="-418415" b="-765254"/>
            </a:stretch>
          </a:blipFill>
        </p:spPr>
      </p:sp>
      <p:grpSp>
        <p:nvGrpSpPr>
          <p:cNvPr name="Group 16" id="16"/>
          <p:cNvGrpSpPr/>
          <p:nvPr/>
        </p:nvGrpSpPr>
        <p:grpSpPr>
          <a:xfrm rot="0">
            <a:off x="8381781" y="3333267"/>
            <a:ext cx="792553" cy="79255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8" id="18"/>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5454739" y="632423"/>
            <a:ext cx="792553" cy="79255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1" id="21"/>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9144000" y="6745118"/>
            <a:ext cx="10590055" cy="10804326"/>
            <a:chOff x="0" y="0"/>
            <a:chExt cx="796681" cy="812800"/>
          </a:xfrm>
        </p:grpSpPr>
        <p:sp>
          <p:nvSpPr>
            <p:cNvPr name="Freeform 4" id="4"/>
            <p:cNvSpPr/>
            <p:nvPr/>
          </p:nvSpPr>
          <p:spPr>
            <a:xfrm flipH="false" flipV="false" rot="0">
              <a:off x="0" y="0"/>
              <a:ext cx="796681" cy="812800"/>
            </a:xfrm>
            <a:custGeom>
              <a:avLst/>
              <a:gdLst/>
              <a:ahLst/>
              <a:cxnLst/>
              <a:rect r="r" b="b" t="t" l="l"/>
              <a:pathLst>
                <a:path h="812800" w="796681">
                  <a:moveTo>
                    <a:pt x="398340" y="0"/>
                  </a:moveTo>
                  <a:cubicBezTo>
                    <a:pt x="178343" y="0"/>
                    <a:pt x="0" y="181951"/>
                    <a:pt x="0" y="406400"/>
                  </a:cubicBezTo>
                  <a:cubicBezTo>
                    <a:pt x="0" y="630849"/>
                    <a:pt x="178343" y="812800"/>
                    <a:pt x="398340" y="812800"/>
                  </a:cubicBezTo>
                  <a:cubicBezTo>
                    <a:pt x="618338" y="812800"/>
                    <a:pt x="796681" y="630849"/>
                    <a:pt x="796681" y="406400"/>
                  </a:cubicBezTo>
                  <a:cubicBezTo>
                    <a:pt x="796681" y="181951"/>
                    <a:pt x="618338" y="0"/>
                    <a:pt x="398340" y="0"/>
                  </a:cubicBezTo>
                  <a:close/>
                </a:path>
              </a:pathLst>
            </a:custGeom>
            <a:solidFill>
              <a:srgbClr val="6CBAB1"/>
            </a:solidFill>
          </p:spPr>
        </p:sp>
        <p:sp>
          <p:nvSpPr>
            <p:cNvPr name="TextBox 5" id="5"/>
            <p:cNvSpPr txBox="true"/>
            <p:nvPr/>
          </p:nvSpPr>
          <p:spPr>
            <a:xfrm>
              <a:off x="74689" y="38100"/>
              <a:ext cx="647303" cy="6985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033581" y="1402380"/>
            <a:ext cx="7225719" cy="7094342"/>
          </a:xfrm>
          <a:custGeom>
            <a:avLst/>
            <a:gdLst/>
            <a:ahLst/>
            <a:cxnLst/>
            <a:rect r="r" b="b" t="t" l="l"/>
            <a:pathLst>
              <a:path h="7094342" w="7225719">
                <a:moveTo>
                  <a:pt x="0" y="0"/>
                </a:moveTo>
                <a:lnTo>
                  <a:pt x="7225719" y="0"/>
                </a:lnTo>
                <a:lnTo>
                  <a:pt x="7225719" y="7094342"/>
                </a:lnTo>
                <a:lnTo>
                  <a:pt x="0" y="70943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62794" y="2016277"/>
            <a:ext cx="8081206" cy="1763395"/>
          </a:xfrm>
          <a:prstGeom prst="rect">
            <a:avLst/>
          </a:prstGeom>
        </p:spPr>
        <p:txBody>
          <a:bodyPr anchor="t" rtlCol="false" tIns="0" lIns="0" bIns="0" rIns="0">
            <a:spAutoFit/>
          </a:bodyPr>
          <a:lstStyle/>
          <a:p>
            <a:pPr algn="l">
              <a:lnSpc>
                <a:spcPts val="6800"/>
              </a:lnSpc>
            </a:pPr>
            <a:r>
              <a:rPr lang="en-US" sz="6800" spc="170">
                <a:solidFill>
                  <a:srgbClr val="000000"/>
                </a:solidFill>
                <a:latin typeface="Gulfs Display"/>
                <a:ea typeface="Gulfs Display"/>
                <a:cs typeface="Gulfs Display"/>
                <a:sym typeface="Gulfs Display"/>
              </a:rPr>
              <a:t>THEORETICAL BASIS</a:t>
            </a:r>
          </a:p>
        </p:txBody>
      </p:sp>
      <p:sp>
        <p:nvSpPr>
          <p:cNvPr name="TextBox 8" id="8"/>
          <p:cNvSpPr txBox="true"/>
          <p:nvPr/>
        </p:nvSpPr>
        <p:spPr>
          <a:xfrm rot="0">
            <a:off x="1062794" y="4203069"/>
            <a:ext cx="6384347" cy="4481195"/>
          </a:xfrm>
          <a:prstGeom prst="rect">
            <a:avLst/>
          </a:prstGeom>
        </p:spPr>
        <p:txBody>
          <a:bodyPr anchor="t" rtlCol="false" tIns="0" lIns="0" bIns="0" rIns="0">
            <a:spAutoFit/>
          </a:bodyPr>
          <a:lstStyle/>
          <a:p>
            <a:pPr algn="l">
              <a:lnSpc>
                <a:spcPts val="4480"/>
              </a:lnSpc>
              <a:spcBef>
                <a:spcPct val="0"/>
              </a:spcBef>
            </a:pPr>
            <a:r>
              <a:rPr lang="en-US" sz="3200">
                <a:solidFill>
                  <a:srgbClr val="000000"/>
                </a:solidFill>
                <a:latin typeface="DM Sans"/>
                <a:ea typeface="DM Sans"/>
                <a:cs typeface="DM Sans"/>
                <a:sym typeface="DM Sans"/>
              </a:rPr>
              <a:t>The theoretical basis is a conceptual framework used to understand, analyze and interpret data in a study. It is a collection of principles, concepts, theories, or models that form the basis for explaining the phenomenon being studied.</a:t>
            </a:r>
          </a:p>
        </p:txBody>
      </p:sp>
      <p:sp>
        <p:nvSpPr>
          <p:cNvPr name="Freeform 9" id="9"/>
          <p:cNvSpPr/>
          <p:nvPr/>
        </p:nvSpPr>
        <p:spPr>
          <a:xfrm flipH="false" flipV="false" rot="0">
            <a:off x="9469114" y="4735795"/>
            <a:ext cx="1384345" cy="1540655"/>
          </a:xfrm>
          <a:custGeom>
            <a:avLst/>
            <a:gdLst/>
            <a:ahLst/>
            <a:cxnLst/>
            <a:rect r="r" b="b" t="t" l="l"/>
            <a:pathLst>
              <a:path h="1540655" w="1384345">
                <a:moveTo>
                  <a:pt x="0" y="0"/>
                </a:moveTo>
                <a:lnTo>
                  <a:pt x="1384346" y="0"/>
                </a:lnTo>
                <a:lnTo>
                  <a:pt x="1384346" y="1540655"/>
                </a:lnTo>
                <a:lnTo>
                  <a:pt x="0" y="1540655"/>
                </a:lnTo>
                <a:lnTo>
                  <a:pt x="0" y="0"/>
                </a:lnTo>
                <a:close/>
              </a:path>
            </a:pathLst>
          </a:custGeom>
          <a:blipFill>
            <a:blip r:embed="rId5">
              <a:extLst>
                <a:ext uri="{96DAC541-7B7A-43D3-8B79-37D633B846F1}">
                  <asvg:svgBlip xmlns:asvg="http://schemas.microsoft.com/office/drawing/2016/SVG/main" r:embed="rId6"/>
                </a:ext>
              </a:extLst>
            </a:blip>
            <a:stretch>
              <a:fillRect l="0" t="-67133" r="-676375" b="-245089"/>
            </a:stretch>
          </a:blipFill>
        </p:spPr>
      </p:sp>
      <p:sp>
        <p:nvSpPr>
          <p:cNvPr name="Freeform 10" id="10"/>
          <p:cNvSpPr/>
          <p:nvPr/>
        </p:nvSpPr>
        <p:spPr>
          <a:xfrm flipH="false" flipV="false" rot="0">
            <a:off x="487082" y="523920"/>
            <a:ext cx="1754742" cy="878459"/>
          </a:xfrm>
          <a:custGeom>
            <a:avLst/>
            <a:gdLst/>
            <a:ahLst/>
            <a:cxnLst/>
            <a:rect r="r" b="b" t="t" l="l"/>
            <a:pathLst>
              <a:path h="878459" w="1754742">
                <a:moveTo>
                  <a:pt x="0" y="0"/>
                </a:moveTo>
                <a:lnTo>
                  <a:pt x="1754742" y="0"/>
                </a:lnTo>
                <a:lnTo>
                  <a:pt x="1754742" y="878460"/>
                </a:lnTo>
                <a:lnTo>
                  <a:pt x="0" y="878460"/>
                </a:lnTo>
                <a:lnTo>
                  <a:pt x="0" y="0"/>
                </a:lnTo>
                <a:close/>
              </a:path>
            </a:pathLst>
          </a:custGeom>
          <a:blipFill>
            <a:blip r:embed="rId7">
              <a:extLst>
                <a:ext uri="{96DAC541-7B7A-43D3-8B79-37D633B846F1}">
                  <asvg:svgBlip xmlns:asvg="http://schemas.microsoft.com/office/drawing/2016/SVG/main" r:embed="rId8"/>
                </a:ext>
              </a:extLst>
            </a:blip>
            <a:stretch>
              <a:fillRect l="-32053" t="0" r="-126199" b="-328636"/>
            </a:stretch>
          </a:blipFill>
        </p:spPr>
      </p:sp>
      <p:grpSp>
        <p:nvGrpSpPr>
          <p:cNvPr name="Group 11" id="11"/>
          <p:cNvGrpSpPr/>
          <p:nvPr/>
        </p:nvGrpSpPr>
        <p:grpSpPr>
          <a:xfrm rot="0">
            <a:off x="7111388" y="425381"/>
            <a:ext cx="603319" cy="60331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13" id="13"/>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957641" y="5974791"/>
            <a:ext cx="603319" cy="60331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16" id="16"/>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761134" y="8956641"/>
            <a:ext cx="603319" cy="60331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9" id="19"/>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4311159" y="8684264"/>
            <a:ext cx="3403548" cy="3463018"/>
          </a:xfrm>
          <a:custGeom>
            <a:avLst/>
            <a:gdLst/>
            <a:ahLst/>
            <a:cxnLst/>
            <a:rect r="r" b="b" t="t" l="l"/>
            <a:pathLst>
              <a:path h="3463018" w="3403548">
                <a:moveTo>
                  <a:pt x="0" y="0"/>
                </a:moveTo>
                <a:lnTo>
                  <a:pt x="3403548" y="0"/>
                </a:lnTo>
                <a:lnTo>
                  <a:pt x="3403548" y="3463017"/>
                </a:lnTo>
                <a:lnTo>
                  <a:pt x="0" y="3463017"/>
                </a:lnTo>
                <a:lnTo>
                  <a:pt x="0" y="0"/>
                </a:lnTo>
                <a:close/>
              </a:path>
            </a:pathLst>
          </a:custGeom>
          <a:blipFill>
            <a:blip r:embed="rId9">
              <a:extLst>
                <a:ext uri="{96DAC541-7B7A-43D3-8B79-37D633B846F1}">
                  <asvg:svgBlip xmlns:asvg="http://schemas.microsoft.com/office/drawing/2016/SVG/main" r:embed="rId10"/>
                </a:ext>
              </a:extLst>
            </a:blip>
            <a:stretch>
              <a:fillRect l="-367834" t="-44527" r="0" b="-243376"/>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1828471" y="2125980"/>
            <a:ext cx="7093257" cy="7416904"/>
          </a:xfrm>
          <a:custGeom>
            <a:avLst/>
            <a:gdLst/>
            <a:ahLst/>
            <a:cxnLst/>
            <a:rect r="r" b="b" t="t" l="l"/>
            <a:pathLst>
              <a:path h="7416904" w="7093257">
                <a:moveTo>
                  <a:pt x="0" y="0"/>
                </a:moveTo>
                <a:lnTo>
                  <a:pt x="7093257" y="0"/>
                </a:lnTo>
                <a:lnTo>
                  <a:pt x="7093257" y="7416904"/>
                </a:lnTo>
                <a:lnTo>
                  <a:pt x="0" y="74169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504918" y="6746597"/>
            <a:ext cx="3740422" cy="4707625"/>
          </a:xfrm>
          <a:custGeom>
            <a:avLst/>
            <a:gdLst/>
            <a:ahLst/>
            <a:cxnLst/>
            <a:rect r="r" b="b" t="t" l="l"/>
            <a:pathLst>
              <a:path h="4707625" w="3740422">
                <a:moveTo>
                  <a:pt x="0" y="0"/>
                </a:moveTo>
                <a:lnTo>
                  <a:pt x="3740422" y="0"/>
                </a:lnTo>
                <a:lnTo>
                  <a:pt x="3740422" y="4707625"/>
                </a:lnTo>
                <a:lnTo>
                  <a:pt x="0" y="47076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1371563" y="7124611"/>
            <a:ext cx="792553" cy="7925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7" id="7"/>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5400000">
            <a:off x="16770119" y="4940230"/>
            <a:ext cx="950441" cy="837964"/>
          </a:xfrm>
          <a:custGeom>
            <a:avLst/>
            <a:gdLst/>
            <a:ahLst/>
            <a:cxnLst/>
            <a:rect r="r" b="b" t="t" l="l"/>
            <a:pathLst>
              <a:path h="837964" w="950441">
                <a:moveTo>
                  <a:pt x="0" y="0"/>
                </a:moveTo>
                <a:lnTo>
                  <a:pt x="950441" y="0"/>
                </a:lnTo>
                <a:lnTo>
                  <a:pt x="950441" y="837964"/>
                </a:lnTo>
                <a:lnTo>
                  <a:pt x="0" y="837964"/>
                </a:lnTo>
                <a:lnTo>
                  <a:pt x="0" y="0"/>
                </a:lnTo>
                <a:close/>
              </a:path>
            </a:pathLst>
          </a:custGeom>
          <a:blipFill>
            <a:blip r:embed="rId7">
              <a:extLst>
                <a:ext uri="{96DAC541-7B7A-43D3-8B79-37D633B846F1}">
                  <asvg:svgBlip xmlns:asvg="http://schemas.microsoft.com/office/drawing/2016/SVG/main" r:embed="rId8"/>
                </a:ext>
              </a:extLst>
            </a:blip>
            <a:stretch>
              <a:fillRect l="-74975" t="0" r="-422175" b="-480018"/>
            </a:stretch>
          </a:blipFill>
        </p:spPr>
      </p:sp>
      <p:sp>
        <p:nvSpPr>
          <p:cNvPr name="Freeform 9" id="9"/>
          <p:cNvSpPr/>
          <p:nvPr/>
        </p:nvSpPr>
        <p:spPr>
          <a:xfrm flipH="false" flipV="false" rot="-10800000">
            <a:off x="8286013" y="8188162"/>
            <a:ext cx="1715975" cy="1490866"/>
          </a:xfrm>
          <a:custGeom>
            <a:avLst/>
            <a:gdLst/>
            <a:ahLst/>
            <a:cxnLst/>
            <a:rect r="r" b="b" t="t" l="l"/>
            <a:pathLst>
              <a:path h="1490866" w="1715975">
                <a:moveTo>
                  <a:pt x="0" y="0"/>
                </a:moveTo>
                <a:lnTo>
                  <a:pt x="1715974" y="0"/>
                </a:lnTo>
                <a:lnTo>
                  <a:pt x="1715974" y="1490865"/>
                </a:lnTo>
                <a:lnTo>
                  <a:pt x="0" y="1490865"/>
                </a:lnTo>
                <a:lnTo>
                  <a:pt x="0" y="0"/>
                </a:lnTo>
                <a:close/>
              </a:path>
            </a:pathLst>
          </a:custGeom>
          <a:blipFill>
            <a:blip r:embed="rId9">
              <a:extLst>
                <a:ext uri="{96DAC541-7B7A-43D3-8B79-37D633B846F1}">
                  <asvg:svgBlip xmlns:asvg="http://schemas.microsoft.com/office/drawing/2016/SVG/main" r:embed="rId10"/>
                </a:ext>
              </a:extLst>
            </a:blip>
            <a:stretch>
              <a:fillRect l="0" t="0" r="-278167" b="-267208"/>
            </a:stretch>
          </a:blipFill>
        </p:spPr>
      </p:sp>
      <p:sp>
        <p:nvSpPr>
          <p:cNvPr name="Freeform 10" id="10"/>
          <p:cNvSpPr/>
          <p:nvPr/>
        </p:nvSpPr>
        <p:spPr>
          <a:xfrm flipH="false" flipV="false" rot="0">
            <a:off x="13544332" y="6412966"/>
            <a:ext cx="1754742" cy="878459"/>
          </a:xfrm>
          <a:custGeom>
            <a:avLst/>
            <a:gdLst/>
            <a:ahLst/>
            <a:cxnLst/>
            <a:rect r="r" b="b" t="t" l="l"/>
            <a:pathLst>
              <a:path h="878459" w="1754742">
                <a:moveTo>
                  <a:pt x="0" y="0"/>
                </a:moveTo>
                <a:lnTo>
                  <a:pt x="1754743" y="0"/>
                </a:lnTo>
                <a:lnTo>
                  <a:pt x="1754743" y="878460"/>
                </a:lnTo>
                <a:lnTo>
                  <a:pt x="0" y="878460"/>
                </a:lnTo>
                <a:lnTo>
                  <a:pt x="0" y="0"/>
                </a:lnTo>
                <a:close/>
              </a:path>
            </a:pathLst>
          </a:custGeom>
          <a:blipFill>
            <a:blip r:embed="rId11">
              <a:extLst>
                <a:ext uri="{96DAC541-7B7A-43D3-8B79-37D633B846F1}">
                  <asvg:svgBlip xmlns:asvg="http://schemas.microsoft.com/office/drawing/2016/SVG/main" r:embed="rId12"/>
                </a:ext>
              </a:extLst>
            </a:blip>
            <a:stretch>
              <a:fillRect l="-32053" t="0" r="-126199" b="-328636"/>
            </a:stretch>
          </a:blipFill>
        </p:spPr>
      </p:sp>
      <p:sp>
        <p:nvSpPr>
          <p:cNvPr name="TextBox 11" id="11"/>
          <p:cNvSpPr txBox="true"/>
          <p:nvPr/>
        </p:nvSpPr>
        <p:spPr>
          <a:xfrm rot="0">
            <a:off x="1028700" y="1190625"/>
            <a:ext cx="4346400" cy="1176019"/>
          </a:xfrm>
          <a:prstGeom prst="rect">
            <a:avLst/>
          </a:prstGeom>
        </p:spPr>
        <p:txBody>
          <a:bodyPr anchor="t" rtlCol="false" tIns="0" lIns="0" bIns="0" rIns="0">
            <a:spAutoFit/>
          </a:bodyPr>
          <a:lstStyle/>
          <a:p>
            <a:pPr algn="l">
              <a:lnSpc>
                <a:spcPts val="8799"/>
              </a:lnSpc>
            </a:pPr>
            <a:r>
              <a:rPr lang="en-US" sz="8799" spc="219">
                <a:solidFill>
                  <a:srgbClr val="000000"/>
                </a:solidFill>
                <a:latin typeface="Gulfs Display"/>
                <a:ea typeface="Gulfs Display"/>
                <a:cs typeface="Gulfs Display"/>
                <a:sym typeface="Gulfs Display"/>
              </a:rPr>
              <a:t>DATA</a:t>
            </a:r>
          </a:p>
        </p:txBody>
      </p:sp>
      <p:sp>
        <p:nvSpPr>
          <p:cNvPr name="TextBox 12" id="12"/>
          <p:cNvSpPr txBox="true"/>
          <p:nvPr/>
        </p:nvSpPr>
        <p:spPr>
          <a:xfrm rot="0">
            <a:off x="10807212" y="962025"/>
            <a:ext cx="6438127" cy="5043170"/>
          </a:xfrm>
          <a:prstGeom prst="rect">
            <a:avLst/>
          </a:prstGeom>
        </p:spPr>
        <p:txBody>
          <a:bodyPr anchor="t" rtlCol="false" tIns="0" lIns="0" bIns="0" rIns="0">
            <a:spAutoFit/>
          </a:bodyPr>
          <a:lstStyle/>
          <a:p>
            <a:pPr algn="l">
              <a:lnSpc>
                <a:spcPts val="4480"/>
              </a:lnSpc>
              <a:spcBef>
                <a:spcPct val="0"/>
              </a:spcBef>
            </a:pPr>
            <a:r>
              <a:rPr lang="en-US" sz="3200">
                <a:solidFill>
                  <a:srgbClr val="000000"/>
                </a:solidFill>
                <a:latin typeface="DM Sans"/>
                <a:ea typeface="DM Sans"/>
                <a:cs typeface="DM Sans"/>
                <a:sym typeface="DM Sans"/>
              </a:rPr>
              <a:t>Data in research reports is information or results collected from research to support the findings and conclusions made. This data can be numbers, facts, observations, experimental results, or other information relevant to the research objectives.</a:t>
            </a:r>
          </a:p>
        </p:txBody>
      </p:sp>
      <p:grpSp>
        <p:nvGrpSpPr>
          <p:cNvPr name="Group 13" id="13"/>
          <p:cNvGrpSpPr/>
          <p:nvPr/>
        </p:nvGrpSpPr>
        <p:grpSpPr>
          <a:xfrm rot="0">
            <a:off x="5064383" y="717983"/>
            <a:ext cx="621433" cy="62143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87255"/>
            </a:solidFill>
          </p:spPr>
        </p:sp>
        <p:sp>
          <p:nvSpPr>
            <p:cNvPr name="TextBox 15" id="15"/>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5400000">
            <a:off x="-772701" y="7538083"/>
            <a:ext cx="3602801" cy="4009602"/>
          </a:xfrm>
          <a:custGeom>
            <a:avLst/>
            <a:gdLst/>
            <a:ahLst/>
            <a:cxnLst/>
            <a:rect r="r" b="b" t="t" l="l"/>
            <a:pathLst>
              <a:path h="4009602" w="3602801">
                <a:moveTo>
                  <a:pt x="0" y="0"/>
                </a:moveTo>
                <a:lnTo>
                  <a:pt x="3602802" y="0"/>
                </a:lnTo>
                <a:lnTo>
                  <a:pt x="3602802" y="4009602"/>
                </a:lnTo>
                <a:lnTo>
                  <a:pt x="0" y="4009602"/>
                </a:lnTo>
                <a:lnTo>
                  <a:pt x="0" y="0"/>
                </a:lnTo>
                <a:close/>
              </a:path>
            </a:pathLst>
          </a:custGeom>
          <a:blipFill>
            <a:blip r:embed="rId13">
              <a:extLst>
                <a:ext uri="{96DAC541-7B7A-43D3-8B79-37D633B846F1}">
                  <asvg:svgBlip xmlns:asvg="http://schemas.microsoft.com/office/drawing/2016/SVG/main" r:embed="rId14"/>
                </a:ext>
              </a:extLst>
            </a:blip>
            <a:stretch>
              <a:fillRect l="0" t="-67133" r="-676375" b="-245089"/>
            </a:stretch>
          </a:blipFill>
        </p:spPr>
      </p:sp>
      <p:sp>
        <p:nvSpPr>
          <p:cNvPr name="Freeform 17" id="17"/>
          <p:cNvSpPr/>
          <p:nvPr/>
        </p:nvSpPr>
        <p:spPr>
          <a:xfrm flipH="false" flipV="false" rot="-5400000">
            <a:off x="8442086" y="-393302"/>
            <a:ext cx="2253898" cy="1687386"/>
          </a:xfrm>
          <a:custGeom>
            <a:avLst/>
            <a:gdLst/>
            <a:ahLst/>
            <a:cxnLst/>
            <a:rect r="r" b="b" t="t" l="l"/>
            <a:pathLst>
              <a:path h="1687386" w="2253898">
                <a:moveTo>
                  <a:pt x="0" y="0"/>
                </a:moveTo>
                <a:lnTo>
                  <a:pt x="2253898" y="0"/>
                </a:lnTo>
                <a:lnTo>
                  <a:pt x="2253898" y="1687386"/>
                </a:lnTo>
                <a:lnTo>
                  <a:pt x="0" y="1687386"/>
                </a:lnTo>
                <a:lnTo>
                  <a:pt x="0" y="0"/>
                </a:lnTo>
                <a:close/>
              </a:path>
            </a:pathLst>
          </a:custGeom>
          <a:blipFill>
            <a:blip r:embed="rId15">
              <a:extLst>
                <a:ext uri="{96DAC541-7B7A-43D3-8B79-37D633B846F1}">
                  <asvg:svgBlip xmlns:asvg="http://schemas.microsoft.com/office/drawing/2016/SVG/main" r:embed="rId16"/>
                </a:ext>
              </a:extLst>
            </a:blip>
            <a:stretch>
              <a:fillRect l="-185397" t="0" r="0" b="-187643"/>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2909735" y="6491585"/>
            <a:ext cx="5464968" cy="5241460"/>
            <a:chOff x="0" y="0"/>
            <a:chExt cx="796681" cy="764098"/>
          </a:xfrm>
        </p:grpSpPr>
        <p:sp>
          <p:nvSpPr>
            <p:cNvPr name="Freeform 4" id="4"/>
            <p:cNvSpPr/>
            <p:nvPr/>
          </p:nvSpPr>
          <p:spPr>
            <a:xfrm flipH="false" flipV="false" rot="0">
              <a:off x="0" y="0"/>
              <a:ext cx="796681" cy="764098"/>
            </a:xfrm>
            <a:custGeom>
              <a:avLst/>
              <a:gdLst/>
              <a:ahLst/>
              <a:cxnLst/>
              <a:rect r="r" b="b" t="t" l="l"/>
              <a:pathLst>
                <a:path h="764098" w="796681">
                  <a:moveTo>
                    <a:pt x="398340" y="0"/>
                  </a:moveTo>
                  <a:cubicBezTo>
                    <a:pt x="178343" y="0"/>
                    <a:pt x="0" y="171049"/>
                    <a:pt x="0" y="382049"/>
                  </a:cubicBezTo>
                  <a:cubicBezTo>
                    <a:pt x="0" y="593049"/>
                    <a:pt x="178343" y="764098"/>
                    <a:pt x="398340" y="764098"/>
                  </a:cubicBezTo>
                  <a:cubicBezTo>
                    <a:pt x="618338" y="764098"/>
                    <a:pt x="796681" y="593049"/>
                    <a:pt x="796681" y="382049"/>
                  </a:cubicBezTo>
                  <a:cubicBezTo>
                    <a:pt x="796681" y="171049"/>
                    <a:pt x="618338" y="0"/>
                    <a:pt x="398340" y="0"/>
                  </a:cubicBezTo>
                  <a:close/>
                </a:path>
              </a:pathLst>
            </a:custGeom>
            <a:solidFill>
              <a:srgbClr val="6CBAB1"/>
            </a:solidFill>
          </p:spPr>
        </p:sp>
        <p:sp>
          <p:nvSpPr>
            <p:cNvPr name="TextBox 5" id="5"/>
            <p:cNvSpPr txBox="true"/>
            <p:nvPr/>
          </p:nvSpPr>
          <p:spPr>
            <a:xfrm>
              <a:off x="74689" y="33534"/>
              <a:ext cx="647303" cy="65892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734428" y="9274312"/>
            <a:ext cx="19022428" cy="3086100"/>
            <a:chOff x="0" y="0"/>
            <a:chExt cx="5010022" cy="812800"/>
          </a:xfrm>
        </p:grpSpPr>
        <p:sp>
          <p:nvSpPr>
            <p:cNvPr name="Freeform 7" id="7"/>
            <p:cNvSpPr/>
            <p:nvPr/>
          </p:nvSpPr>
          <p:spPr>
            <a:xfrm flipH="false" flipV="false" rot="0">
              <a:off x="0" y="0"/>
              <a:ext cx="5010022" cy="812800"/>
            </a:xfrm>
            <a:custGeom>
              <a:avLst/>
              <a:gdLst/>
              <a:ahLst/>
              <a:cxnLst/>
              <a:rect r="r" b="b" t="t" l="l"/>
              <a:pathLst>
                <a:path h="812800" w="5010022">
                  <a:moveTo>
                    <a:pt x="0" y="0"/>
                  </a:moveTo>
                  <a:lnTo>
                    <a:pt x="5010022" y="0"/>
                  </a:lnTo>
                  <a:lnTo>
                    <a:pt x="5010022" y="812800"/>
                  </a:lnTo>
                  <a:lnTo>
                    <a:pt x="0" y="812800"/>
                  </a:lnTo>
                  <a:close/>
                </a:path>
              </a:pathLst>
            </a:custGeom>
            <a:solidFill>
              <a:srgbClr val="143440"/>
            </a:solidFill>
          </p:spPr>
        </p:sp>
        <p:sp>
          <p:nvSpPr>
            <p:cNvPr name="TextBox 8" id="8"/>
            <p:cNvSpPr txBox="true"/>
            <p:nvPr/>
          </p:nvSpPr>
          <p:spPr>
            <a:xfrm>
              <a:off x="0" y="-38100"/>
              <a:ext cx="5010022"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776786" y="2060438"/>
            <a:ext cx="8265898" cy="7213875"/>
          </a:xfrm>
          <a:custGeom>
            <a:avLst/>
            <a:gdLst/>
            <a:ahLst/>
            <a:cxnLst/>
            <a:rect r="r" b="b" t="t" l="l"/>
            <a:pathLst>
              <a:path h="7213875" w="8265898">
                <a:moveTo>
                  <a:pt x="0" y="0"/>
                </a:moveTo>
                <a:lnTo>
                  <a:pt x="8265898" y="0"/>
                </a:lnTo>
                <a:lnTo>
                  <a:pt x="8265898" y="7213874"/>
                </a:lnTo>
                <a:lnTo>
                  <a:pt x="0" y="72138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028700" y="1667240"/>
            <a:ext cx="8167068" cy="963930"/>
          </a:xfrm>
          <a:prstGeom prst="rect">
            <a:avLst/>
          </a:prstGeom>
        </p:spPr>
        <p:txBody>
          <a:bodyPr anchor="t" rtlCol="false" tIns="0" lIns="0" bIns="0" rIns="0">
            <a:spAutoFit/>
          </a:bodyPr>
          <a:lstStyle/>
          <a:p>
            <a:pPr algn="l">
              <a:lnSpc>
                <a:spcPts val="7200"/>
              </a:lnSpc>
            </a:pPr>
            <a:r>
              <a:rPr lang="en-US" sz="7200" spc="179">
                <a:solidFill>
                  <a:srgbClr val="000000"/>
                </a:solidFill>
                <a:latin typeface="Gulfs Display"/>
                <a:ea typeface="Gulfs Display"/>
                <a:cs typeface="Gulfs Display"/>
                <a:sym typeface="Gulfs Display"/>
              </a:rPr>
              <a:t>EXPLANATION</a:t>
            </a:r>
          </a:p>
        </p:txBody>
      </p:sp>
      <p:sp>
        <p:nvSpPr>
          <p:cNvPr name="TextBox 11" id="11"/>
          <p:cNvSpPr txBox="true"/>
          <p:nvPr/>
        </p:nvSpPr>
        <p:spPr>
          <a:xfrm rot="0">
            <a:off x="1028700" y="3376398"/>
            <a:ext cx="6755792" cy="3948430"/>
          </a:xfrm>
          <a:prstGeom prst="rect">
            <a:avLst/>
          </a:prstGeom>
        </p:spPr>
        <p:txBody>
          <a:bodyPr anchor="t" rtlCol="false" tIns="0" lIns="0" bIns="0" rIns="0">
            <a:spAutoFit/>
          </a:bodyPr>
          <a:lstStyle/>
          <a:p>
            <a:pPr algn="l">
              <a:lnSpc>
                <a:spcPts val="3919"/>
              </a:lnSpc>
              <a:spcBef>
                <a:spcPct val="0"/>
              </a:spcBef>
            </a:pPr>
            <a:r>
              <a:rPr lang="en-US" sz="2799">
                <a:solidFill>
                  <a:srgbClr val="000000"/>
                </a:solidFill>
                <a:latin typeface="DM Sans"/>
                <a:ea typeface="DM Sans"/>
                <a:cs typeface="DM Sans"/>
                <a:sym typeface="DM Sans"/>
              </a:rPr>
              <a:t>The explanation in a research report is the part that explains and describes the research results and provides an interpretation of the data that has been collected. This is an important section because it provides the reader with context and a deeper understanding of the research findings.</a:t>
            </a:r>
          </a:p>
        </p:txBody>
      </p:sp>
      <p:grpSp>
        <p:nvGrpSpPr>
          <p:cNvPr name="Group 12" id="12"/>
          <p:cNvGrpSpPr/>
          <p:nvPr/>
        </p:nvGrpSpPr>
        <p:grpSpPr>
          <a:xfrm rot="0">
            <a:off x="17259300" y="5667375"/>
            <a:ext cx="603319" cy="60331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4" id="14"/>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6877984" y="1815263"/>
            <a:ext cx="621433" cy="62143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87255"/>
            </a:solidFill>
          </p:spPr>
        </p:sp>
        <p:sp>
          <p:nvSpPr>
            <p:cNvPr name="TextBox 17" id="17"/>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8466069" y="4820122"/>
            <a:ext cx="621433" cy="62143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2C275"/>
            </a:solidFill>
          </p:spPr>
        </p:sp>
        <p:sp>
          <p:nvSpPr>
            <p:cNvPr name="TextBox 20" id="20"/>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5400000">
            <a:off x="9139530" y="921061"/>
            <a:ext cx="950441" cy="837964"/>
          </a:xfrm>
          <a:custGeom>
            <a:avLst/>
            <a:gdLst/>
            <a:ahLst/>
            <a:cxnLst/>
            <a:rect r="r" b="b" t="t" l="l"/>
            <a:pathLst>
              <a:path h="837964" w="950441">
                <a:moveTo>
                  <a:pt x="0" y="0"/>
                </a:moveTo>
                <a:lnTo>
                  <a:pt x="950440" y="0"/>
                </a:lnTo>
                <a:lnTo>
                  <a:pt x="950440" y="837964"/>
                </a:lnTo>
                <a:lnTo>
                  <a:pt x="0" y="837964"/>
                </a:lnTo>
                <a:lnTo>
                  <a:pt x="0" y="0"/>
                </a:lnTo>
                <a:close/>
              </a:path>
            </a:pathLst>
          </a:custGeom>
          <a:blipFill>
            <a:blip r:embed="rId5">
              <a:extLst>
                <a:ext uri="{96DAC541-7B7A-43D3-8B79-37D633B846F1}">
                  <asvg:svgBlip xmlns:asvg="http://schemas.microsoft.com/office/drawing/2016/SVG/main" r:embed="rId6"/>
                </a:ext>
              </a:extLst>
            </a:blip>
            <a:stretch>
              <a:fillRect l="-74975" t="0" r="-422175" b="-480018"/>
            </a:stretch>
          </a:blipFill>
        </p:spPr>
      </p:sp>
      <p:sp>
        <p:nvSpPr>
          <p:cNvPr name="Freeform 22" id="22"/>
          <p:cNvSpPr/>
          <p:nvPr/>
        </p:nvSpPr>
        <p:spPr>
          <a:xfrm flipH="false" flipV="false" rot="5400000">
            <a:off x="12909735" y="528504"/>
            <a:ext cx="1264662" cy="1286760"/>
          </a:xfrm>
          <a:custGeom>
            <a:avLst/>
            <a:gdLst/>
            <a:ahLst/>
            <a:cxnLst/>
            <a:rect r="r" b="b" t="t" l="l"/>
            <a:pathLst>
              <a:path h="1286760" w="1264662">
                <a:moveTo>
                  <a:pt x="0" y="0"/>
                </a:moveTo>
                <a:lnTo>
                  <a:pt x="1264663" y="0"/>
                </a:lnTo>
                <a:lnTo>
                  <a:pt x="1264663" y="1286759"/>
                </a:lnTo>
                <a:lnTo>
                  <a:pt x="0" y="1286759"/>
                </a:lnTo>
                <a:lnTo>
                  <a:pt x="0" y="0"/>
                </a:lnTo>
                <a:close/>
              </a:path>
            </a:pathLst>
          </a:custGeom>
          <a:blipFill>
            <a:blip r:embed="rId7">
              <a:extLst>
                <a:ext uri="{96DAC541-7B7A-43D3-8B79-37D633B846F1}">
                  <asvg:svgBlip xmlns:asvg="http://schemas.microsoft.com/office/drawing/2016/SVG/main" r:embed="rId8"/>
                </a:ext>
              </a:extLst>
            </a:blip>
            <a:stretch>
              <a:fillRect l="-367834" t="-44527" r="0" b="-243376"/>
            </a:stretch>
          </a:blipFill>
        </p:spPr>
      </p:sp>
      <p:sp>
        <p:nvSpPr>
          <p:cNvPr name="Freeform 23" id="23"/>
          <p:cNvSpPr/>
          <p:nvPr/>
        </p:nvSpPr>
        <p:spPr>
          <a:xfrm flipH="false" flipV="false" rot="-10800000">
            <a:off x="5642556" y="7554137"/>
            <a:ext cx="1715975" cy="1490866"/>
          </a:xfrm>
          <a:custGeom>
            <a:avLst/>
            <a:gdLst/>
            <a:ahLst/>
            <a:cxnLst/>
            <a:rect r="r" b="b" t="t" l="l"/>
            <a:pathLst>
              <a:path h="1490866" w="1715975">
                <a:moveTo>
                  <a:pt x="0" y="0"/>
                </a:moveTo>
                <a:lnTo>
                  <a:pt x="1715975" y="0"/>
                </a:lnTo>
                <a:lnTo>
                  <a:pt x="1715975" y="1490866"/>
                </a:lnTo>
                <a:lnTo>
                  <a:pt x="0" y="1490866"/>
                </a:lnTo>
                <a:lnTo>
                  <a:pt x="0" y="0"/>
                </a:lnTo>
                <a:close/>
              </a:path>
            </a:pathLst>
          </a:custGeom>
          <a:blipFill>
            <a:blip r:embed="rId7">
              <a:extLst>
                <a:ext uri="{96DAC541-7B7A-43D3-8B79-37D633B846F1}">
                  <asvg:svgBlip xmlns:asvg="http://schemas.microsoft.com/office/drawing/2016/SVG/main" r:embed="rId8"/>
                </a:ext>
              </a:extLst>
            </a:blip>
            <a:stretch>
              <a:fillRect l="0" t="0" r="-278167" b="-267208"/>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0" y="2826094"/>
            <a:ext cx="7458038" cy="745803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FFFF"/>
            </a:soli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28700" y="1795906"/>
            <a:ext cx="6947836" cy="6695188"/>
          </a:xfrm>
          <a:custGeom>
            <a:avLst/>
            <a:gdLst/>
            <a:ahLst/>
            <a:cxnLst/>
            <a:rect r="r" b="b" t="t" l="l"/>
            <a:pathLst>
              <a:path h="6695188" w="6947836">
                <a:moveTo>
                  <a:pt x="0" y="0"/>
                </a:moveTo>
                <a:lnTo>
                  <a:pt x="6947836" y="0"/>
                </a:lnTo>
                <a:lnTo>
                  <a:pt x="6947836" y="6695188"/>
                </a:lnTo>
                <a:lnTo>
                  <a:pt x="0" y="6695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8504566" y="3243991"/>
            <a:ext cx="8754734" cy="6014309"/>
            <a:chOff x="0" y="0"/>
            <a:chExt cx="2305773" cy="1584016"/>
          </a:xfrm>
        </p:grpSpPr>
        <p:sp>
          <p:nvSpPr>
            <p:cNvPr name="Freeform 8" id="8"/>
            <p:cNvSpPr/>
            <p:nvPr/>
          </p:nvSpPr>
          <p:spPr>
            <a:xfrm flipH="false" flipV="false" rot="0">
              <a:off x="0" y="0"/>
              <a:ext cx="2305773" cy="1584016"/>
            </a:xfrm>
            <a:custGeom>
              <a:avLst/>
              <a:gdLst/>
              <a:ahLst/>
              <a:cxnLst/>
              <a:rect r="r" b="b" t="t" l="l"/>
              <a:pathLst>
                <a:path h="1584016" w="2305773">
                  <a:moveTo>
                    <a:pt x="45100" y="0"/>
                  </a:moveTo>
                  <a:lnTo>
                    <a:pt x="2260673" y="0"/>
                  </a:lnTo>
                  <a:cubicBezTo>
                    <a:pt x="2272635" y="0"/>
                    <a:pt x="2284106" y="4752"/>
                    <a:pt x="2292564" y="13209"/>
                  </a:cubicBezTo>
                  <a:cubicBezTo>
                    <a:pt x="2301022" y="21667"/>
                    <a:pt x="2305773" y="33139"/>
                    <a:pt x="2305773" y="45100"/>
                  </a:cubicBezTo>
                  <a:lnTo>
                    <a:pt x="2305773" y="1538916"/>
                  </a:lnTo>
                  <a:cubicBezTo>
                    <a:pt x="2305773" y="1563824"/>
                    <a:pt x="2285581" y="1584016"/>
                    <a:pt x="2260673" y="1584016"/>
                  </a:cubicBezTo>
                  <a:lnTo>
                    <a:pt x="45100" y="1584016"/>
                  </a:lnTo>
                  <a:cubicBezTo>
                    <a:pt x="33139" y="1584016"/>
                    <a:pt x="21667" y="1579264"/>
                    <a:pt x="13209" y="1570806"/>
                  </a:cubicBezTo>
                  <a:cubicBezTo>
                    <a:pt x="4752" y="1562348"/>
                    <a:pt x="0" y="1550877"/>
                    <a:pt x="0" y="1538916"/>
                  </a:cubicBezTo>
                  <a:lnTo>
                    <a:pt x="0" y="45100"/>
                  </a:lnTo>
                  <a:cubicBezTo>
                    <a:pt x="0" y="33139"/>
                    <a:pt x="4752" y="21667"/>
                    <a:pt x="13209" y="13209"/>
                  </a:cubicBezTo>
                  <a:cubicBezTo>
                    <a:pt x="21667" y="4752"/>
                    <a:pt x="33139" y="0"/>
                    <a:pt x="45100" y="0"/>
                  </a:cubicBezTo>
                  <a:close/>
                </a:path>
              </a:pathLst>
            </a:custGeom>
            <a:solidFill>
              <a:srgbClr val="FFFFFF"/>
            </a:solidFill>
          </p:spPr>
        </p:sp>
        <p:sp>
          <p:nvSpPr>
            <p:cNvPr name="TextBox 9" id="9"/>
            <p:cNvSpPr txBox="true"/>
            <p:nvPr/>
          </p:nvSpPr>
          <p:spPr>
            <a:xfrm>
              <a:off x="0" y="-38100"/>
              <a:ext cx="2305773" cy="162211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8981021" y="3753055"/>
            <a:ext cx="7801824" cy="49390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anva Sans"/>
                <a:ea typeface="Canva Sans"/>
                <a:cs typeface="Canva Sans"/>
                <a:sym typeface="Canva Sans"/>
              </a:rPr>
              <a:t>The conclusion is the final part of the research report presentation that summarizes the main findings, implications and significance of the research. It serves to conclude the research, provide closure, and reinforce the main points discussed throughout the presentation. The conclusion should provide the reader with a clear understanding of the contributions and implications of the research.</a:t>
            </a:r>
          </a:p>
        </p:txBody>
      </p:sp>
      <p:grpSp>
        <p:nvGrpSpPr>
          <p:cNvPr name="Group 11" id="11"/>
          <p:cNvGrpSpPr/>
          <p:nvPr/>
        </p:nvGrpSpPr>
        <p:grpSpPr>
          <a:xfrm rot="0">
            <a:off x="8504566" y="1283044"/>
            <a:ext cx="8754734" cy="1543050"/>
            <a:chOff x="0" y="0"/>
            <a:chExt cx="2305773" cy="406400"/>
          </a:xfrm>
        </p:grpSpPr>
        <p:sp>
          <p:nvSpPr>
            <p:cNvPr name="Freeform 12" id="12"/>
            <p:cNvSpPr/>
            <p:nvPr/>
          </p:nvSpPr>
          <p:spPr>
            <a:xfrm flipH="false" flipV="false" rot="0">
              <a:off x="0" y="0"/>
              <a:ext cx="2305773" cy="406400"/>
            </a:xfrm>
            <a:custGeom>
              <a:avLst/>
              <a:gdLst/>
              <a:ahLst/>
              <a:cxnLst/>
              <a:rect r="r" b="b" t="t" l="l"/>
              <a:pathLst>
                <a:path h="406400" w="2305773">
                  <a:moveTo>
                    <a:pt x="2102573" y="0"/>
                  </a:moveTo>
                  <a:cubicBezTo>
                    <a:pt x="2214798" y="0"/>
                    <a:pt x="2305773" y="90976"/>
                    <a:pt x="2305773" y="203200"/>
                  </a:cubicBezTo>
                  <a:cubicBezTo>
                    <a:pt x="2305773" y="315424"/>
                    <a:pt x="2214798" y="406400"/>
                    <a:pt x="2102573" y="406400"/>
                  </a:cubicBezTo>
                  <a:lnTo>
                    <a:pt x="203200" y="406400"/>
                  </a:lnTo>
                  <a:cubicBezTo>
                    <a:pt x="90976" y="406400"/>
                    <a:pt x="0" y="315424"/>
                    <a:pt x="0" y="203200"/>
                  </a:cubicBezTo>
                  <a:cubicBezTo>
                    <a:pt x="0" y="90976"/>
                    <a:pt x="90976" y="0"/>
                    <a:pt x="203200" y="0"/>
                  </a:cubicBezTo>
                  <a:close/>
                </a:path>
              </a:pathLst>
            </a:custGeom>
            <a:solidFill>
              <a:srgbClr val="F2C275"/>
            </a:solidFill>
          </p:spPr>
        </p:sp>
        <p:sp>
          <p:nvSpPr>
            <p:cNvPr name="TextBox 13" id="13"/>
            <p:cNvSpPr txBox="true"/>
            <p:nvPr/>
          </p:nvSpPr>
          <p:spPr>
            <a:xfrm>
              <a:off x="0" y="-133350"/>
              <a:ext cx="2305773" cy="539750"/>
            </a:xfrm>
            <a:prstGeom prst="rect">
              <a:avLst/>
            </a:prstGeom>
          </p:spPr>
          <p:txBody>
            <a:bodyPr anchor="ctr" rtlCol="false" tIns="38100" lIns="38100" bIns="38100" rIns="38100"/>
            <a:lstStyle/>
            <a:p>
              <a:pPr algn="ctr">
                <a:lnSpc>
                  <a:spcPts val="10080"/>
                </a:lnSpc>
              </a:pPr>
              <a:r>
                <a:rPr lang="en-US" sz="7200" spc="179">
                  <a:solidFill>
                    <a:srgbClr val="FFFFFF"/>
                  </a:solidFill>
                  <a:latin typeface="Gulfs Display"/>
                  <a:ea typeface="Gulfs Display"/>
                  <a:cs typeface="Gulfs Display"/>
                  <a:sym typeface="Gulfs Display"/>
                </a:rPr>
                <a:t>CONCLUSION</a:t>
              </a:r>
            </a:p>
          </p:txBody>
        </p:sp>
      </p:grpSp>
      <p:grpSp>
        <p:nvGrpSpPr>
          <p:cNvPr name="Group 14" id="14"/>
          <p:cNvGrpSpPr/>
          <p:nvPr/>
        </p:nvGrpSpPr>
        <p:grpSpPr>
          <a:xfrm rot="0">
            <a:off x="632423" y="5143500"/>
            <a:ext cx="792553" cy="79255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6" id="16"/>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5990292" y="886767"/>
            <a:ext cx="792553" cy="79255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6CBAB1"/>
            </a:solidFill>
          </p:spPr>
        </p:sp>
        <p:sp>
          <p:nvSpPr>
            <p:cNvPr name="TextBox 19" id="19"/>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5381848" y="7869660"/>
            <a:ext cx="621433" cy="621433"/>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D87255"/>
            </a:solidFill>
          </p:spPr>
        </p:sp>
        <p:sp>
          <p:nvSpPr>
            <p:cNvPr name="TextBox 22" id="22"/>
            <p:cNvSpPr txBox="true"/>
            <p:nvPr/>
          </p:nvSpPr>
          <p:spPr>
            <a:xfrm>
              <a:off x="190500" y="152400"/>
              <a:ext cx="431800" cy="4699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5400000">
            <a:off x="7377617" y="8028826"/>
            <a:ext cx="2253898" cy="1687386"/>
          </a:xfrm>
          <a:custGeom>
            <a:avLst/>
            <a:gdLst/>
            <a:ahLst/>
            <a:cxnLst/>
            <a:rect r="r" b="b" t="t" l="l"/>
            <a:pathLst>
              <a:path h="1687386" w="2253898">
                <a:moveTo>
                  <a:pt x="0" y="0"/>
                </a:moveTo>
                <a:lnTo>
                  <a:pt x="2253898" y="0"/>
                </a:lnTo>
                <a:lnTo>
                  <a:pt x="2253898" y="1687386"/>
                </a:lnTo>
                <a:lnTo>
                  <a:pt x="0" y="1687386"/>
                </a:lnTo>
                <a:lnTo>
                  <a:pt x="0" y="0"/>
                </a:lnTo>
                <a:close/>
              </a:path>
            </a:pathLst>
          </a:custGeom>
          <a:blipFill>
            <a:blip r:embed="rId5">
              <a:extLst>
                <a:ext uri="{96DAC541-7B7A-43D3-8B79-37D633B846F1}">
                  <asvg:svgBlip xmlns:asvg="http://schemas.microsoft.com/office/drawing/2016/SVG/main" r:embed="rId6"/>
                </a:ext>
              </a:extLst>
            </a:blip>
            <a:stretch>
              <a:fillRect l="-185397" t="0" r="0" b="-187643"/>
            </a:stretch>
          </a:blipFill>
        </p:spPr>
      </p:sp>
      <p:sp>
        <p:nvSpPr>
          <p:cNvPr name="Freeform 24" id="24"/>
          <p:cNvSpPr/>
          <p:nvPr/>
        </p:nvSpPr>
        <p:spPr>
          <a:xfrm flipH="false" flipV="false" rot="-10800000">
            <a:off x="3242074" y="670021"/>
            <a:ext cx="1715975" cy="717357"/>
          </a:xfrm>
          <a:custGeom>
            <a:avLst/>
            <a:gdLst/>
            <a:ahLst/>
            <a:cxnLst/>
            <a:rect r="r" b="b" t="t" l="l"/>
            <a:pathLst>
              <a:path h="717357" w="1715975">
                <a:moveTo>
                  <a:pt x="0" y="0"/>
                </a:moveTo>
                <a:lnTo>
                  <a:pt x="1715975" y="0"/>
                </a:lnTo>
                <a:lnTo>
                  <a:pt x="1715975" y="717358"/>
                </a:lnTo>
                <a:lnTo>
                  <a:pt x="0" y="717358"/>
                </a:lnTo>
                <a:lnTo>
                  <a:pt x="0" y="0"/>
                </a:lnTo>
                <a:close/>
              </a:path>
            </a:pathLst>
          </a:custGeom>
          <a:blipFill>
            <a:blip r:embed="rId7">
              <a:extLst>
                <a:ext uri="{96DAC541-7B7A-43D3-8B79-37D633B846F1}">
                  <asvg:svgBlip xmlns:asvg="http://schemas.microsoft.com/office/drawing/2016/SVG/main" r:embed="rId8"/>
                </a:ext>
              </a:extLst>
            </a:blip>
            <a:stretch>
              <a:fillRect l="0" t="-107827" r="-278167" b="-55533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DAHF9sEnO-w</dc:identifier>
  <dcterms:modified xsi:type="dcterms:W3CDTF">2011-08-01T06:04:30Z</dcterms:modified>
  <cp:revision>1</cp:revision>
  <dc:title>Cream and Beige Illustrative Research Report Presentation</dc:title>
</cp:coreProperties>
</file>