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1,500 large and small, public and private colleges and universities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American Educational Research Association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types of subject matter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courses: 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Undergraduate courses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Education courses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Until the development of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NAEP, NELS, and LSAY data sets could teachers subject matter training be linked to achievement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/>
          </a:p>
          <a:p>
            <a:pPr indent="-457200" lvl="0" marL="4572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Qualitative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from 5 year programs: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remained in teaching longer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teaching skills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ranked their programs as better at preparing them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leadership ability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Principal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competence and leadership rated virtually the same for 4 and 5 years teachers</a:t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Google Shape;201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715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‘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Praxis II measure knowledge of specific subjects that K–12 educators will teach and teaching skills and knowledge.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Google Shape;241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2000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 Preparation Programs</a:t>
            </a:r>
            <a:endParaRPr/>
          </a:p>
        </p:txBody>
      </p:sp>
      <p:sp>
        <p:nvSpPr>
          <p:cNvPr id="242" name="Google Shape;24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5" name="Google Shape;255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But since many studies use a weak proxy for pedagogical preparation—possession of a teaching credential—the results give little insight into which aspects of pedagogical preparation are most critical.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9" name="Google Shape;269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Qualitative methods</a:t>
            </a:r>
            <a:endParaRPr/>
          </a:p>
        </p:txBody>
      </p:sp>
      <p:sp>
        <p:nvSpPr>
          <p:cNvPr id="270" name="Google Shape;270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George Noell - Louisiana State University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Preparation and Student Achievement – New York City</a:t>
            </a:r>
            <a:endParaRPr/>
          </a:p>
        </p:txBody>
      </p:sp>
      <p:sp>
        <p:nvSpPr>
          <p:cNvPr id="287" name="Google Shape;287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Relationship Id="rId4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762000" y="1905000"/>
            <a:ext cx="2971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About Teacher Preparation Programs </a:t>
            </a:r>
            <a:endParaRPr/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52400"/>
            <a:ext cx="8458200" cy="12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1066800" y="5334000"/>
            <a:ext cx="230028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00600" y="1676400"/>
            <a:ext cx="2971800" cy="384333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5257800" y="5791200"/>
            <a:ext cx="21336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ABAI  -  2010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447800"/>
            <a:ext cx="85344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2"/>
          <p:cNvSpPr txBox="1"/>
          <p:nvPr/>
        </p:nvSpPr>
        <p:spPr>
          <a:xfrm>
            <a:off x="977900" y="20447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Strong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850900" y="28956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Minimal</a:t>
            </a:r>
            <a:endParaRPr/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1447800"/>
            <a:ext cx="50800" cy="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 txBox="1"/>
          <p:nvPr/>
        </p:nvSpPr>
        <p:spPr>
          <a:xfrm>
            <a:off x="647700" y="37465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Insignificant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152400" y="5943600"/>
            <a:ext cx="87376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Review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Studying Teacher Education: The Report of the AERA Panel on Research and Teacher Education (2005)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Creating Effective Teachers: Concise Answers for Hard Questions (2003)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5105400" y="2362200"/>
            <a:ext cx="3124200" cy="1981200"/>
          </a:xfrm>
          <a:prstGeom prst="ellipse">
            <a:avLst/>
          </a:prstGeom>
          <a:solidFill>
            <a:srgbClr val="3366FF">
              <a:alpha val="47450"/>
            </a:srgbClr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matter impact negligible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>
            <a:off x="457200" y="0"/>
            <a:ext cx="83820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subject matter competency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Subject matter effect size: .06 - .12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Preparation Model Works Best?</a:t>
            </a:r>
            <a:endParaRPr/>
          </a:p>
        </p:txBody>
      </p:sp>
      <p:sp>
        <p:nvSpPr>
          <p:cNvPr id="177" name="Google Shape;177;p23"/>
          <p:cNvSpPr txBox="1"/>
          <p:nvPr>
            <p:ph idx="1" type="body"/>
          </p:nvPr>
        </p:nvSpPr>
        <p:spPr>
          <a:xfrm>
            <a:off x="2057400" y="1676400"/>
            <a:ext cx="64008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Four year vs. five year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certification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Accredited training programs</a:t>
            </a:r>
            <a:endParaRPr/>
          </a:p>
          <a:p>
            <a:pPr indent="-457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3"/>
          <p:cNvSpPr/>
          <p:nvPr/>
        </p:nvSpPr>
        <p:spPr>
          <a:xfrm>
            <a:off x="990600" y="29718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23"/>
          <p:cNvSpPr/>
          <p:nvPr/>
        </p:nvSpPr>
        <p:spPr>
          <a:xfrm>
            <a:off x="990600" y="4038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990600" y="1752600"/>
            <a:ext cx="49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/>
        </p:nvSpPr>
        <p:spPr>
          <a:xfrm>
            <a:off x="2286000" y="6488113"/>
            <a:ext cx="53403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Andrew 1990 and Andrew and Schwab 1995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7" name="Google Shape;18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17650"/>
            <a:ext cx="8686800" cy="48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4"/>
          <p:cNvSpPr/>
          <p:nvPr/>
        </p:nvSpPr>
        <p:spPr>
          <a:xfrm>
            <a:off x="6705600" y="2667000"/>
            <a:ext cx="2057469" cy="1452852"/>
          </a:xfrm>
          <a:prstGeom prst="wedgeEllipseCallout">
            <a:avLst>
              <a:gd fmla="val 5236" name="adj1"/>
              <a:gd fmla="val 105711" name="adj2"/>
            </a:avLst>
          </a:prstGeom>
          <a:solidFill>
            <a:srgbClr val="BADDE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Studies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4"/>
          <p:cNvSpPr/>
          <p:nvPr/>
        </p:nvSpPr>
        <p:spPr>
          <a:xfrm>
            <a:off x="0" y="0"/>
            <a:ext cx="9144000" cy="1262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Know: 4 vs 5 year preparation 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rigorous studies to give us the answer – best is survey based 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Despite cost and questionable results extended programs grow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5"/>
          <p:cNvSpPr txBox="1"/>
          <p:nvPr/>
        </p:nvSpPr>
        <p:spPr>
          <a:xfrm>
            <a:off x="304800" y="6429375"/>
            <a:ext cx="8610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Board Certification and Teacher Effectiveness: Evidence from A Randomized Assigned Experiment, December 2008</a:t>
            </a:r>
            <a:endParaRPr/>
          </a:p>
        </p:txBody>
      </p:sp>
      <p:sp>
        <p:nvSpPr>
          <p:cNvPr id="196" name="Google Shape;196;p25"/>
          <p:cNvSpPr txBox="1"/>
          <p:nvPr/>
        </p:nvSpPr>
        <p:spPr>
          <a:xfrm>
            <a:off x="228600" y="152400"/>
            <a:ext cx="87630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82,000 teachers are NBPTS certified nationwide </a:t>
            </a:r>
            <a:endParaRPr/>
          </a:p>
        </p:txBody>
      </p:sp>
      <p:sp>
        <p:nvSpPr>
          <p:cNvPr id="197" name="Google Shape;197;p25"/>
          <p:cNvSpPr/>
          <p:nvPr/>
        </p:nvSpPr>
        <p:spPr>
          <a:xfrm>
            <a:off x="4267200" y="2057400"/>
            <a:ext cx="4114800" cy="1905000"/>
          </a:xfrm>
          <a:prstGeom prst="ellipse">
            <a:avLst/>
          </a:prstGeom>
          <a:solidFill>
            <a:srgbClr val="CCCC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Certification Has Minimal Impact on Improving Student Achievement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0" y="2286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4161750" lvl="0" marL="241617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No rigorous research is available regarding achievement and National Council for the Accreditation of Teacher Education (NCATE)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04" name="Google Shape;204;p26"/>
          <p:cNvGrpSpPr/>
          <p:nvPr/>
        </p:nvGrpSpPr>
        <p:grpSpPr>
          <a:xfrm>
            <a:off x="533400" y="2133600"/>
            <a:ext cx="7848600" cy="4495800"/>
            <a:chOff x="533400" y="2133600"/>
            <a:chExt cx="7848600" cy="4495800"/>
          </a:xfrm>
        </p:grpSpPr>
        <p:pic>
          <p:nvPicPr>
            <p:cNvPr id="205" name="Google Shape;205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7848600" cy="449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6" name="Google Shape;206;p26"/>
            <p:cNvSpPr/>
            <p:nvPr/>
          </p:nvSpPr>
          <p:spPr>
            <a:xfrm>
              <a:off x="4800600" y="2971800"/>
              <a:ext cx="2286000" cy="1828800"/>
            </a:xfrm>
            <a:prstGeom prst="ellipse">
              <a:avLst/>
            </a:prstGeom>
            <a:solidFill>
              <a:srgbClr val="CCCCC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Rigorous Research on Student Achievement Absent  </a:t>
              </a: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/>
          <p:nvPr>
            <p:ph type="title"/>
          </p:nvPr>
        </p:nvSpPr>
        <p:spPr>
          <a:xfrm>
            <a:off x="609600" y="3048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Critical Teaching Skills</a:t>
            </a:r>
            <a:endParaRPr/>
          </a:p>
        </p:txBody>
      </p:sp>
      <p:sp>
        <p:nvSpPr>
          <p:cNvPr id="212" name="Google Shape;212;p27"/>
          <p:cNvSpPr txBox="1"/>
          <p:nvPr>
            <p:ph idx="1" type="body"/>
          </p:nvPr>
        </p:nvSpPr>
        <p:spPr>
          <a:xfrm>
            <a:off x="1600200" y="1295400"/>
            <a:ext cx="70866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Active teaching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behavior management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organization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Formative assessment 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Subject matter</a:t>
            </a:r>
            <a:endParaRPr/>
          </a:p>
          <a:p>
            <a:pPr indent="-457200" lvl="0" marL="457200" marR="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</a:t>
            </a:r>
            <a:endParaRPr/>
          </a:p>
        </p:txBody>
      </p:sp>
      <p:sp>
        <p:nvSpPr>
          <p:cNvPr id="213" name="Google Shape;213;p27"/>
          <p:cNvSpPr/>
          <p:nvPr/>
        </p:nvSpPr>
        <p:spPr>
          <a:xfrm>
            <a:off x="838200" y="19050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27"/>
          <p:cNvSpPr/>
          <p:nvPr/>
        </p:nvSpPr>
        <p:spPr>
          <a:xfrm>
            <a:off x="838200" y="25908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27"/>
          <p:cNvSpPr/>
          <p:nvPr/>
        </p:nvSpPr>
        <p:spPr>
          <a:xfrm>
            <a:off x="838200" y="32766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7"/>
          <p:cNvSpPr/>
          <p:nvPr/>
        </p:nvSpPr>
        <p:spPr>
          <a:xfrm>
            <a:off x="838200" y="1219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27"/>
          <p:cNvSpPr/>
          <p:nvPr/>
        </p:nvSpPr>
        <p:spPr>
          <a:xfrm>
            <a:off x="838200" y="39624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p27"/>
          <p:cNvSpPr/>
          <p:nvPr/>
        </p:nvSpPr>
        <p:spPr>
          <a:xfrm>
            <a:off x="838200" y="4648200"/>
            <a:ext cx="5746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✔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3352800" y="6324600"/>
            <a:ext cx="328612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pic>
        <p:nvPicPr>
          <p:cNvPr id="225" name="Google Shape;22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90600"/>
            <a:ext cx="83058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8"/>
          <p:cNvSpPr/>
          <p:nvPr/>
        </p:nvSpPr>
        <p:spPr>
          <a:xfrm rot="5400000">
            <a:off x="6380770" y="-56169"/>
            <a:ext cx="496347" cy="426628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6248400" y="1524000"/>
            <a:ext cx="990600" cy="354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Curricula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28"/>
          <p:cNvSpPr txBox="1"/>
          <p:nvPr/>
        </p:nvSpPr>
        <p:spPr>
          <a:xfrm>
            <a:off x="3581400" y="2362200"/>
            <a:ext cx="10541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cxnSp>
        <p:nvCxnSpPr>
          <p:cNvPr id="229" name="Google Shape;229;p28"/>
          <p:cNvCxnSpPr/>
          <p:nvPr/>
        </p:nvCxnSpPr>
        <p:spPr>
          <a:xfrm>
            <a:off x="1295400" y="2819400"/>
            <a:ext cx="7391400" cy="1588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9"/>
          <p:cNvSpPr txBox="1"/>
          <p:nvPr>
            <p:ph type="title"/>
          </p:nvPr>
        </p:nvSpPr>
        <p:spPr>
          <a:xfrm>
            <a:off x="2286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Schools Are Teaching</a:t>
            </a:r>
            <a:endParaRPr b="1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 txBox="1"/>
          <p:nvPr/>
        </p:nvSpPr>
        <p:spPr>
          <a:xfrm>
            <a:off x="762000" y="6248400"/>
            <a:ext cx="7764463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Spear-Swerling, 2008</a:t>
            </a:r>
            <a:endParaRPr sz="18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6" name="Google Shape;23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838200"/>
            <a:ext cx="8229600" cy="53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9"/>
          <p:cNvSpPr/>
          <p:nvPr/>
        </p:nvSpPr>
        <p:spPr>
          <a:xfrm>
            <a:off x="4953000" y="2362200"/>
            <a:ext cx="2971800" cy="11430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8" name="Google Shape;238;p29"/>
          <p:cNvSpPr txBox="1"/>
          <p:nvPr/>
        </p:nvSpPr>
        <p:spPr>
          <a:xfrm>
            <a:off x="5257760" y="2527318"/>
            <a:ext cx="2362225" cy="13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Sample of 13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Elementary Teacher</a:t>
            </a:r>
            <a:r>
              <a:rPr lang="en-US" sz="1600">
                <a:solidFill>
                  <a:srgbClr val="000000"/>
                </a:solidFill>
              </a:rPr>
              <a:t> Programs 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0"/>
          <p:cNvSpPr txBox="1"/>
          <p:nvPr>
            <p:ph type="title"/>
          </p:nvPr>
        </p:nvSpPr>
        <p:spPr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Are Colleges Teaching?</a:t>
            </a:r>
            <a:endParaRPr/>
          </a:p>
        </p:txBody>
      </p:sp>
      <p:pic>
        <p:nvPicPr>
          <p:cNvPr id="245" name="Google Shape;24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990600"/>
            <a:ext cx="80772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0"/>
          <p:cNvSpPr txBox="1"/>
          <p:nvPr/>
        </p:nvSpPr>
        <p:spPr>
          <a:xfrm>
            <a:off x="6629400" y="1828800"/>
            <a:ext cx="1738940" cy="1982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Components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Phonemic Awareness</a:t>
            </a:r>
            <a:endParaRPr b="0" i="0" sz="16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Phonics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Fluency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Vocabulary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Comprehension</a:t>
            </a:r>
            <a:endParaRPr/>
          </a:p>
        </p:txBody>
      </p:sp>
      <p:sp>
        <p:nvSpPr>
          <p:cNvPr id="247" name="Google Shape;247;p30"/>
          <p:cNvSpPr/>
          <p:nvPr/>
        </p:nvSpPr>
        <p:spPr>
          <a:xfrm>
            <a:off x="1371600" y="2514600"/>
            <a:ext cx="2209800" cy="1524000"/>
          </a:xfrm>
          <a:prstGeom prst="wedgeEllipseCallout">
            <a:avLst>
              <a:gd fmla="val -31264" name="adj1"/>
              <a:gd fmla="val 122963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15%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</a:t>
            </a: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</a:t>
            </a:r>
            <a:endParaRPr/>
          </a:p>
        </p:txBody>
      </p:sp>
      <p:grpSp>
        <p:nvGrpSpPr>
          <p:cNvPr id="248" name="Google Shape;248;p30"/>
          <p:cNvGrpSpPr/>
          <p:nvPr/>
        </p:nvGrpSpPr>
        <p:grpSpPr>
          <a:xfrm>
            <a:off x="4191000" y="2514600"/>
            <a:ext cx="2514600" cy="1828800"/>
            <a:chOff x="4191000" y="2514600"/>
            <a:chExt cx="2514600" cy="1828800"/>
          </a:xfrm>
        </p:grpSpPr>
        <p:sp>
          <p:nvSpPr>
            <p:cNvPr id="249" name="Google Shape;249;p30"/>
            <p:cNvSpPr/>
            <p:nvPr/>
          </p:nvSpPr>
          <p:spPr>
            <a:xfrm>
              <a:off x="4343400" y="2667000"/>
              <a:ext cx="2209800" cy="1524000"/>
            </a:xfrm>
            <a:prstGeom prst="wedgeEllipseCallout">
              <a:avLst>
                <a:gd fmla="val 22185" name="adj1"/>
                <a:gd fmla="val 118796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0" name="Google Shape;250;p30"/>
            <p:cNvSpPr/>
            <p:nvPr/>
          </p:nvSpPr>
          <p:spPr>
            <a:xfrm>
              <a:off x="4267200" y="2743200"/>
              <a:ext cx="2209800" cy="1524000"/>
            </a:xfrm>
            <a:prstGeom prst="wedgeEllipseCallout">
              <a:avLst>
                <a:gd fmla="val -30690" name="adj1"/>
                <a:gd fmla="val 112130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  <p:sp>
          <p:nvSpPr>
            <p:cNvPr id="251" name="Google Shape;251;p30"/>
            <p:cNvSpPr/>
            <p:nvPr/>
          </p:nvSpPr>
          <p:spPr>
            <a:xfrm>
              <a:off x="4191000" y="2514600"/>
              <a:ext cx="2514600" cy="1828800"/>
            </a:xfrm>
            <a:prstGeom prst="wedgeEllipseCallout">
              <a:avLst>
                <a:gd fmla="val 57000" name="adj1"/>
                <a:gd fmla="val 57787" name="adj2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53%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Teach</a:t>
              </a:r>
              <a:r>
                <a:rPr lang="en-US" sz="240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or less</a:t>
              </a:r>
              <a:endParaRPr/>
            </a:p>
          </p:txBody>
        </p:sp>
      </p:grpSp>
      <p:sp>
        <p:nvSpPr>
          <p:cNvPr id="252" name="Google Shape;252;p30"/>
          <p:cNvSpPr/>
          <p:nvPr/>
        </p:nvSpPr>
        <p:spPr>
          <a:xfrm>
            <a:off x="762000" y="6324600"/>
            <a:ext cx="78486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Education Schools Aren't Teaching About Reading and What Elementary Teachers Aren't Learning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Walsh et al. 2006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Pedagogy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Teachers Taught?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1"/>
          <p:cNvSpPr txBox="1"/>
          <p:nvPr>
            <p:ph idx="1" type="body"/>
          </p:nvPr>
        </p:nvSpPr>
        <p:spPr>
          <a:xfrm>
            <a:off x="685800" y="9906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science of teaching referring to theories of learning, strategies of instruction, and methods for teaching.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Didactic presentation – lectures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Reading - materials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Computer instruction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Role playing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Simulation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Coaching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Big Ideas!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Instructional Interventions can make a big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Teachers make a difference in achievement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NCLB highly qualified requirements may be off target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preparation models are not making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Insufficient research on how preparation programs are performing against critical teaching skills</a:t>
            </a:r>
            <a:endParaRPr/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2"/>
          <p:cNvSpPr txBox="1"/>
          <p:nvPr>
            <p:ph type="title"/>
          </p:nvPr>
        </p:nvSpPr>
        <p:spPr>
          <a:xfrm>
            <a:off x="685800" y="0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Teaching</a:t>
            </a:r>
            <a:endParaRPr/>
          </a:p>
        </p:txBody>
      </p:sp>
      <p:pic>
        <p:nvPicPr>
          <p:cNvPr id="265" name="Google Shape;26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609600"/>
            <a:ext cx="8763000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32"/>
          <p:cNvSpPr txBox="1"/>
          <p:nvPr/>
        </p:nvSpPr>
        <p:spPr>
          <a:xfrm>
            <a:off x="762000" y="6324600"/>
            <a:ext cx="712628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Achievement Through Staff Development, Joyce &amp; Showers, 2002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3"/>
          <p:cNvSpPr txBox="1"/>
          <p:nvPr>
            <p:ph type="title"/>
          </p:nvPr>
        </p:nvSpPr>
        <p:spPr>
          <a:xfrm>
            <a:off x="0" y="15240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data to know how widely coaching is employed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3" name="Google Shape;273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8610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33"/>
          <p:cNvSpPr/>
          <p:nvPr/>
        </p:nvSpPr>
        <p:spPr>
          <a:xfrm>
            <a:off x="2286000" y="2209800"/>
            <a:ext cx="3644900" cy="2286000"/>
          </a:xfrm>
          <a:prstGeom prst="wedgeEllipseCallout">
            <a:avLst>
              <a:gd fmla="val 96323" name="adj1"/>
              <a:gd fmla="val 18234" name="adj2"/>
            </a:avLst>
          </a:prstGeom>
          <a:solidFill>
            <a:srgbClr val="F0F8F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principal  measure was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“Attitude Change”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only 3 out of 107 were experimental</a:t>
            </a:r>
            <a:endParaRPr/>
          </a:p>
        </p:txBody>
      </p:sp>
      <p:sp>
        <p:nvSpPr>
          <p:cNvPr id="275" name="Google Shape;275;p33"/>
          <p:cNvSpPr txBox="1"/>
          <p:nvPr/>
        </p:nvSpPr>
        <p:spPr>
          <a:xfrm>
            <a:off x="2514600" y="6324600"/>
            <a:ext cx="4851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AERA Report : Studying Teacher Education, 2005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4"/>
          <p:cNvSpPr txBox="1"/>
          <p:nvPr>
            <p:ph type="title"/>
          </p:nvPr>
        </p:nvSpPr>
        <p:spPr>
          <a:xfrm>
            <a:off x="228600" y="3048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Teaching Candidates Assessed?</a:t>
            </a:r>
            <a:endParaRPr/>
          </a:p>
        </p:txBody>
      </p:sp>
      <p:pic>
        <p:nvPicPr>
          <p:cNvPr id="281" name="Google Shape;28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19200"/>
            <a:ext cx="8077200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34"/>
          <p:cNvSpPr/>
          <p:nvPr/>
        </p:nvSpPr>
        <p:spPr>
          <a:xfrm>
            <a:off x="1371600" y="6248400"/>
            <a:ext cx="70866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Spear-Swerling, 2008</a:t>
            </a:r>
            <a:endParaRPr/>
          </a:p>
        </p:txBody>
      </p:sp>
      <p:sp>
        <p:nvSpPr>
          <p:cNvPr id="283" name="Google Shape;283;p34"/>
          <p:cNvSpPr/>
          <p:nvPr/>
        </p:nvSpPr>
        <p:spPr>
          <a:xfrm>
            <a:off x="4648200" y="1828800"/>
            <a:ext cx="2895600" cy="15240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examples based on achievement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5"/>
          <p:cNvSpPr txBox="1"/>
          <p:nvPr>
            <p:ph type="title"/>
          </p:nvPr>
        </p:nvSpPr>
        <p:spPr>
          <a:xfrm>
            <a:off x="685800" y="6096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Achievement</a:t>
            </a:r>
            <a:endParaRPr/>
          </a:p>
        </p:txBody>
      </p:sp>
      <p:sp>
        <p:nvSpPr>
          <p:cNvPr id="290" name="Google Shape;290;p35"/>
          <p:cNvSpPr txBox="1"/>
          <p:nvPr>
            <p:ph idx="1" type="body"/>
          </p:nvPr>
        </p:nvSpPr>
        <p:spPr>
          <a:xfrm>
            <a:off x="685800" y="1447800"/>
            <a:ext cx="7772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knowledge base linking teacher preparation programs and student achievement?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Value Added Modeling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VAM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Statistical techniques to assess the impact variables such as schools or teachers on student achievement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title"/>
          </p:nvPr>
        </p:nvSpPr>
        <p:spPr>
          <a:xfrm>
            <a:off x="685800" y="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Summary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b="0" i="0" lang="en-US" sz="48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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endParaRPr b="1" i="0" sz="4000" u="none" cap="none" strike="noStrike">
              <a:solidFill>
                <a:srgbClr val="FFFF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6" name="Google Shape;296;p36"/>
          <p:cNvSpPr txBox="1"/>
          <p:nvPr>
            <p:ph idx="1" type="body"/>
          </p:nvPr>
        </p:nvSpPr>
        <p:spPr>
          <a:xfrm>
            <a:off x="381000" y="1371600"/>
            <a:ext cx="8763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Teaching and Teachers make a difference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Current methods of preparing teachers either are not supported by research or rigorous research is non-existent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There is a strong knowledge base for what skills teachers need, but there is little data to show we are do it</a:t>
            </a:r>
            <a:endParaRPr/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AutoNum type="arabicPeriod"/>
            </a:pPr>
            <a:r>
              <a:rPr b="1" i="0" lang="en-US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Coaching is critical for effectively preparing teachers, but little data on how it is used</a:t>
            </a:r>
            <a:endParaRPr/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937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72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279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15"/>
          <p:cNvGrpSpPr/>
          <p:nvPr/>
        </p:nvGrpSpPr>
        <p:grpSpPr>
          <a:xfrm>
            <a:off x="0" y="152400"/>
            <a:ext cx="9144000" cy="6697663"/>
            <a:chOff x="0" y="152400"/>
            <a:chExt cx="9144000" cy="6698397"/>
          </a:xfrm>
        </p:grpSpPr>
        <p:sp>
          <p:nvSpPr>
            <p:cNvPr id="106" name="Google Shape;106;p15"/>
            <p:cNvSpPr txBox="1"/>
            <p:nvPr/>
          </p:nvSpPr>
          <p:spPr>
            <a:xfrm>
              <a:off x="685800" y="6019800"/>
              <a:ext cx="79248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Effectiveness Cost Ratio = Effect Size/Cost Per Student)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Yeh, S. S. (2007). The cost-effectiveness of five policies for improving student achievement. </a:t>
              </a:r>
              <a:r>
                <a:rPr b="0" i="1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American Journal of Evaluation, 28</a:t>
              </a: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(4), 416-436.</a:t>
              </a:r>
              <a:endParaRPr/>
            </a:p>
          </p:txBody>
        </p:sp>
        <p:grpSp>
          <p:nvGrpSpPr>
            <p:cNvPr id="107" name="Google Shape;107;p15"/>
            <p:cNvGrpSpPr/>
            <p:nvPr/>
          </p:nvGrpSpPr>
          <p:grpSpPr>
            <a:xfrm>
              <a:off x="0" y="152400"/>
              <a:ext cx="9144000" cy="5754547"/>
              <a:chOff x="0" y="-720035"/>
              <a:chExt cx="9144000" cy="6588539"/>
            </a:xfrm>
          </p:grpSpPr>
          <p:sp>
            <p:nvSpPr>
              <p:cNvPr id="108" name="Google Shape;108;p15"/>
              <p:cNvSpPr/>
              <p:nvPr/>
            </p:nvSpPr>
            <p:spPr>
              <a:xfrm>
                <a:off x="0" y="-720035"/>
                <a:ext cx="9144000" cy="1021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800" u="none" cap="none" strike="noStrike">
                    <a:solidFill>
                      <a:srgbClr val="FFFF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What We Know</a:t>
                </a:r>
                <a:endParaRPr/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400" u="none" cap="none" strike="noStrike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The impact of structural interventions has been disappointing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pic>
            <p:nvPicPr>
              <p:cNvPr id="109" name="Google Shape;109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52400" y="414130"/>
                <a:ext cx="8763000" cy="545437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0" name="Google Shape;110;p15"/>
              <p:cNvSpPr txBox="1"/>
              <p:nvPr/>
            </p:nvSpPr>
            <p:spPr>
              <a:xfrm>
                <a:off x="7010400" y="2014330"/>
                <a:ext cx="1905000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Wing Institute Calculation</a:t>
                </a:r>
                <a:endParaRPr sz="1200"/>
              </a:p>
            </p:txBody>
          </p:sp>
          <p:sp>
            <p:nvSpPr>
              <p:cNvPr id="111" name="Google Shape;111;p15"/>
              <p:cNvSpPr txBox="1"/>
              <p:nvPr/>
            </p:nvSpPr>
            <p:spPr>
              <a:xfrm>
                <a:off x="3962400" y="2014330"/>
                <a:ext cx="220980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Yeh Calculations</a:t>
                </a:r>
                <a:endParaRPr sz="1200"/>
              </a:p>
            </p:txBody>
          </p:sp>
          <p:sp>
            <p:nvSpPr>
              <p:cNvPr id="112" name="Google Shape;112;p15"/>
              <p:cNvSpPr/>
              <p:nvPr/>
            </p:nvSpPr>
            <p:spPr>
              <a:xfrm rot="5400000">
                <a:off x="7764780" y="2750820"/>
                <a:ext cx="685800" cy="822960"/>
              </a:xfrm>
              <a:prstGeom prst="leftBrace">
                <a:avLst>
                  <a:gd fmla="val 8333" name="adj1"/>
                  <a:gd fmla="val 50000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3" name="Google Shape;113;p15"/>
              <p:cNvSpPr/>
              <p:nvPr/>
            </p:nvSpPr>
            <p:spPr>
              <a:xfrm rot="5400000">
                <a:off x="4152900" y="266700"/>
                <a:ext cx="685800" cy="5791200"/>
              </a:xfrm>
              <a:prstGeom prst="leftBrace">
                <a:avLst>
                  <a:gd fmla="val 8327" name="adj1"/>
                  <a:gd fmla="val 47222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pic>
        <p:nvPicPr>
          <p:cNvPr id="119" name="Google Shape;11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8915400" cy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 rot="5400000">
            <a:off x="5748519" y="195081"/>
            <a:ext cx="548217" cy="412045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1" name="Google Shape;121;p16"/>
          <p:cNvSpPr txBox="1"/>
          <p:nvPr/>
        </p:nvSpPr>
        <p:spPr>
          <a:xfrm>
            <a:off x="5562600" y="1676400"/>
            <a:ext cx="1371600" cy="391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Curricula</a:t>
            </a:r>
            <a:endParaRPr sz="1400"/>
          </a:p>
        </p:txBody>
      </p:sp>
      <p:sp>
        <p:nvSpPr>
          <p:cNvPr id="122" name="Google Shape;122;p16"/>
          <p:cNvSpPr txBox="1"/>
          <p:nvPr/>
        </p:nvSpPr>
        <p:spPr>
          <a:xfrm>
            <a:off x="3352800" y="6488113"/>
            <a:ext cx="3286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cxnSp>
        <p:nvCxnSpPr>
          <p:cNvPr id="123" name="Google Shape;123;p16"/>
          <p:cNvCxnSpPr/>
          <p:nvPr/>
        </p:nvCxnSpPr>
        <p:spPr>
          <a:xfrm>
            <a:off x="990600" y="3124200"/>
            <a:ext cx="7772400" cy="1588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4" name="Google Shape;124;p16"/>
          <p:cNvSpPr txBox="1"/>
          <p:nvPr/>
        </p:nvSpPr>
        <p:spPr>
          <a:xfrm>
            <a:off x="7239000" y="2667000"/>
            <a:ext cx="1227138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/>
          <p:nvPr/>
        </p:nvSpPr>
        <p:spPr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are very important: Effect Size .20 - .40</a:t>
            </a:r>
            <a:b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 - 21% of student gains can be attributed to teacher effectiveness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(Nye et al., 2004)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0" name="Google Shape;13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0"/>
            <a:ext cx="8763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7"/>
          <p:cNvSpPr txBox="1"/>
          <p:nvPr/>
        </p:nvSpPr>
        <p:spPr>
          <a:xfrm>
            <a:off x="1143000" y="2971800"/>
            <a:ext cx="3352800" cy="903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Source: Sanders and Rivers 1996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>
            <a:off x="685800" y="2286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Does NCLB Define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“Highly Qualified”?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8"/>
          <p:cNvSpPr txBox="1"/>
          <p:nvPr>
            <p:ph idx="1" type="body"/>
          </p:nvPr>
        </p:nvSpPr>
        <p:spPr>
          <a:xfrm>
            <a:off x="304800" y="1981200"/>
            <a:ext cx="84582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74295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Full State licensure or certification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emergency, temporary, or provisional basis)</a:t>
            </a:r>
            <a:endParaRPr/>
          </a:p>
          <a:p>
            <a:pPr indent="-400050" lvl="0" marL="742950" marR="0" rtl="0" algn="l">
              <a:lnSpc>
                <a:spcPct val="105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bachelors degree</a:t>
            </a:r>
            <a:endParaRPr/>
          </a:p>
          <a:p>
            <a:pPr indent="-425450" lvl="0" marL="742950" marR="0" rtl="0" algn="l">
              <a:lnSpc>
                <a:spcPct val="105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AutoNum type="arabicPeriod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Demonstrate knowledge of subject areas</a:t>
            </a:r>
            <a:endParaRPr/>
          </a:p>
          <a:p>
            <a:pPr indent="-311150" lvl="0" marL="742950" marR="0" rtl="0" algn="l">
              <a:lnSpc>
                <a:spcPct val="10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 txBox="1"/>
          <p:nvPr/>
        </p:nvSpPr>
        <p:spPr>
          <a:xfrm>
            <a:off x="304800" y="6019800"/>
            <a:ext cx="86106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Constantine, J., Player D., Silva, T., Hallgren, K., Grider, M., and Deke, J. (2009). </a:t>
            </a:r>
            <a:r>
              <a:rPr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Evaluation of Teachers Trained Through Different Routes to Certification, Final Report (NCEE 2009- 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4043). Washington, DC: National Center for Education Evaluation and Regional Assistance, Institute of Education Sciences, U.S. Department of Education. </a:t>
            </a:r>
            <a:endParaRPr/>
          </a:p>
        </p:txBody>
      </p:sp>
      <p:pic>
        <p:nvPicPr>
          <p:cNvPr id="144" name="Google Shape;14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71600"/>
            <a:ext cx="838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/>
          <p:nvPr/>
        </p:nvSpPr>
        <p:spPr>
          <a:xfrm>
            <a:off x="3276600" y="2362200"/>
            <a:ext cx="3733846" cy="2529139"/>
          </a:xfrm>
          <a:prstGeom prst="ellipse">
            <a:avLst/>
          </a:prstGeom>
          <a:solidFill>
            <a:srgbClr val="E3F2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This study found no benefit to student achievement</a:t>
            </a:r>
            <a:endParaRPr/>
          </a:p>
        </p:txBody>
      </p:sp>
      <p:sp>
        <p:nvSpPr>
          <p:cNvPr id="146" name="Google Shape;146;p19"/>
          <p:cNvSpPr/>
          <p:nvPr/>
        </p:nvSpPr>
        <p:spPr>
          <a:xfrm>
            <a:off x="152400" y="0"/>
            <a:ext cx="8763000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full state certification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In 2004-05 approximately 1 in 7 teachers did not meet standard</a:t>
            </a:r>
            <a:b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04800"/>
            <a:ext cx="8494713" cy="58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0"/>
          <p:cNvSpPr txBox="1"/>
          <p:nvPr/>
        </p:nvSpPr>
        <p:spPr>
          <a:xfrm>
            <a:off x="457200" y="6248400"/>
            <a:ext cx="81534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National Education Association, 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Status of the American Public School Teacher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1"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2000-01</a:t>
            </a: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(This table was prepared August 2003.)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1"/>
          <p:cNvSpPr txBox="1"/>
          <p:nvPr/>
        </p:nvSpPr>
        <p:spPr>
          <a:xfrm>
            <a:off x="457200" y="6248400"/>
            <a:ext cx="81534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SOURCE: </a:t>
            </a:r>
            <a:r>
              <a:rPr lang="en-US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American National NAEP Reading Scores 1990 through 2007. U.S. Department of Education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8" name="Google Shape;15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09600"/>
            <a:ext cx="8686800" cy="525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