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213862" y="715156"/>
            <a:ext cx="92572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1943611" y="2626134"/>
            <a:ext cx="435158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Aprendizagem sócio-emocional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5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815456" y="2754288"/>
            <a:ext cx="409527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Aprendizagem sócio-emocional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Relationship Id="rId8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45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8.png"/><Relationship Id="rId7" Type="http://schemas.openxmlformats.org/officeDocument/2006/relationships/image" Target="../media/image43.png"/><Relationship Id="rId8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Relationship Id="rId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1024141" y="2020227"/>
            <a:ext cx="418595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" sz="4800"/>
              <a:t>Até que ponto pode ser ofensivo?</a:t>
            </a:r>
            <a:endParaRPr b="1" sz="4800"/>
          </a:p>
        </p:txBody>
      </p:sp>
      <p:sp>
        <p:nvSpPr>
          <p:cNvPr id="111" name="Google Shape;111;p25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Como é que os discursos de ódio me fazem sentir? &gt; ASE &gt; </a:t>
            </a:r>
            <a:r>
              <a:rPr b="1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Até que ponto pode ser ofensivo?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0100" y="396225"/>
            <a:ext cx="3811451" cy="381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34"/>
          <p:cNvGrpSpPr/>
          <p:nvPr/>
        </p:nvGrpSpPr>
        <p:grpSpPr>
          <a:xfrm>
            <a:off x="6146550" y="650325"/>
            <a:ext cx="2930513" cy="3475626"/>
            <a:chOff x="6015200" y="197775"/>
            <a:chExt cx="2930513" cy="3475626"/>
          </a:xfrm>
        </p:grpSpPr>
        <p:sp>
          <p:nvSpPr>
            <p:cNvPr id="356" name="Google Shape;356;p34"/>
            <p:cNvSpPr/>
            <p:nvPr/>
          </p:nvSpPr>
          <p:spPr>
            <a:xfrm>
              <a:off x="6157513" y="197775"/>
              <a:ext cx="2788200" cy="3475626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4"/>
            <p:cNvSpPr txBox="1"/>
            <p:nvPr/>
          </p:nvSpPr>
          <p:spPr>
            <a:xfrm>
              <a:off x="6015200" y="1895300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característica inclui todas as pessoas que se identificam como sendo: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Lésbicas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Homossexuais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Bissexuais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Transexuais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lang="pt" sz="1100"/>
                <a:t>Q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uestionam a sua identidade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 outros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" name="Google Shape;358;p34"/>
            <p:cNvGrpSpPr/>
            <p:nvPr/>
          </p:nvGrpSpPr>
          <p:grpSpPr>
            <a:xfrm>
              <a:off x="6728938" y="1480788"/>
              <a:ext cx="1645326" cy="495000"/>
              <a:chOff x="346213" y="813163"/>
              <a:chExt cx="1645326" cy="495000"/>
            </a:xfrm>
          </p:grpSpPr>
          <p:sp>
            <p:nvSpPr>
              <p:cNvPr id="359" name="Google Shape;359;p3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LGBTQ+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61" name="Google Shape;361;p34"/>
            <p:cNvSpPr txBox="1"/>
            <p:nvPr/>
          </p:nvSpPr>
          <p:spPr>
            <a:xfrm>
              <a:off x="6700388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2" name="Google Shape;36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6426249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95825" y="700562"/>
              <a:ext cx="854350" cy="714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" name="Google Shape;364;p34"/>
          <p:cNvGrpSpPr/>
          <p:nvPr/>
        </p:nvGrpSpPr>
        <p:grpSpPr>
          <a:xfrm>
            <a:off x="3277925" y="1771778"/>
            <a:ext cx="2930513" cy="3313178"/>
            <a:chOff x="2999600" y="188850"/>
            <a:chExt cx="2930513" cy="3313178"/>
          </a:xfrm>
        </p:grpSpPr>
        <p:sp>
          <p:nvSpPr>
            <p:cNvPr id="365" name="Google Shape;365;p34"/>
            <p:cNvSpPr/>
            <p:nvPr/>
          </p:nvSpPr>
          <p:spPr>
            <a:xfrm>
              <a:off x="3141913" y="188850"/>
              <a:ext cx="2788200" cy="3313178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4"/>
            <p:cNvSpPr txBox="1"/>
            <p:nvPr/>
          </p:nvSpPr>
          <p:spPr>
            <a:xfrm>
              <a:off x="2999600" y="1886375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característica inclui todas as pessoas determinadas que são especialistas num</a:t>
              </a:r>
              <a:r>
                <a:rPr lang="pt" sz="1050"/>
                <a:t>a área em</a:t>
              </a:r>
              <a:r>
                <a:rPr b="0" i="0" lang="pt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particular. Podem também demonstrar baixas competências sociais ou ter um fraco sentido d</a:t>
              </a:r>
              <a:r>
                <a:rPr lang="pt" sz="1050"/>
                <a:t>o que é a </a:t>
              </a:r>
              <a:r>
                <a:rPr b="0" i="0" lang="pt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moda. As pessoas nesta categoria falam, muitas vezes, obsessivam</a:t>
              </a:r>
              <a:r>
                <a:rPr lang="pt" sz="1050"/>
                <a:t>ente, </a:t>
              </a:r>
              <a:r>
                <a:rPr b="0" i="0" lang="pt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 sua paixão ou com grande pormenor técnico.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7" name="Google Shape;367;p34"/>
            <p:cNvGrpSpPr/>
            <p:nvPr/>
          </p:nvGrpSpPr>
          <p:grpSpPr>
            <a:xfrm>
              <a:off x="3713338" y="1471863"/>
              <a:ext cx="1645326" cy="495000"/>
              <a:chOff x="346213" y="813163"/>
              <a:chExt cx="1645326" cy="495000"/>
            </a:xfrm>
          </p:grpSpPr>
          <p:sp>
            <p:nvSpPr>
              <p:cNvPr id="368" name="Google Shape;368;p3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Entendido em computadores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70" name="Google Shape;370;p34"/>
            <p:cNvSpPr txBox="1"/>
            <p:nvPr/>
          </p:nvSpPr>
          <p:spPr>
            <a:xfrm>
              <a:off x="3684788" y="236525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71" name="Google Shape;37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3410649" y="279198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44834" y="543550"/>
              <a:ext cx="854329" cy="875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34"/>
          <p:cNvGrpSpPr/>
          <p:nvPr/>
        </p:nvGrpSpPr>
        <p:grpSpPr>
          <a:xfrm>
            <a:off x="403075" y="650325"/>
            <a:ext cx="2944825" cy="3231300"/>
            <a:chOff x="54775" y="197775"/>
            <a:chExt cx="2944825" cy="3231300"/>
          </a:xfrm>
        </p:grpSpPr>
        <p:sp>
          <p:nvSpPr>
            <p:cNvPr id="374" name="Google Shape;374;p34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4"/>
            <p:cNvSpPr txBox="1"/>
            <p:nvPr/>
          </p:nvSpPr>
          <p:spPr>
            <a:xfrm>
              <a:off x="54775" y="2042875"/>
              <a:ext cx="2788200" cy="119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característica inclui todas as pessoas que têm cabelo azul. Pode ser comprido, curto, natural ou pintado. As pessoas que compõem este grupo variam bastante em termos de idade.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6" name="Google Shape;376;p34"/>
            <p:cNvPicPr preferRelativeResize="0"/>
            <p:nvPr/>
          </p:nvPicPr>
          <p:blipFill rotWithShape="1">
            <a:blip r:embed="rId6">
              <a:alphaModFix/>
            </a:blip>
            <a:srcRect b="53715" l="0" r="0" t="7516"/>
            <a:stretch/>
          </p:blipFill>
          <p:spPr>
            <a:xfrm>
              <a:off x="311150" y="555900"/>
              <a:ext cx="2588700" cy="1003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7" name="Google Shape;377;p34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378" name="Google Shape;378;p3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Cabelo azul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80" name="Google Shape;380;p34"/>
            <p:cNvSpPr txBox="1"/>
            <p:nvPr/>
          </p:nvSpPr>
          <p:spPr>
            <a:xfrm>
              <a:off x="754275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1" name="Google Shape;38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480136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4"/>
          <p:cNvGrpSpPr/>
          <p:nvPr/>
        </p:nvGrpSpPr>
        <p:grpSpPr>
          <a:xfrm>
            <a:off x="3599975" y="182349"/>
            <a:ext cx="2371500" cy="1488826"/>
            <a:chOff x="6458263" y="4156549"/>
            <a:chExt cx="2371500" cy="1488826"/>
          </a:xfrm>
        </p:grpSpPr>
        <p:sp>
          <p:nvSpPr>
            <p:cNvPr id="383" name="Google Shape;383;p34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24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4" name="Google Shape;38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5"/>
          <p:cNvGrpSpPr/>
          <p:nvPr/>
        </p:nvGrpSpPr>
        <p:grpSpPr>
          <a:xfrm>
            <a:off x="5862575" y="757975"/>
            <a:ext cx="2944800" cy="3231300"/>
            <a:chOff x="2992400" y="3529625"/>
            <a:chExt cx="2944800" cy="3231300"/>
          </a:xfrm>
        </p:grpSpPr>
        <p:sp>
          <p:nvSpPr>
            <p:cNvPr id="390" name="Google Shape;390;p35"/>
            <p:cNvSpPr/>
            <p:nvPr/>
          </p:nvSpPr>
          <p:spPr>
            <a:xfrm>
              <a:off x="3149000" y="35296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5"/>
            <p:cNvSpPr txBox="1"/>
            <p:nvPr/>
          </p:nvSpPr>
          <p:spPr>
            <a:xfrm>
              <a:off x="2992400" y="5379225"/>
              <a:ext cx="29304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característica inclui as pessoas que têm uma deficiência física ou mental, com um impacto duradouro ou significativo na sua vida.</a:t>
              </a:r>
              <a:b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" name="Google Shape;392;p35"/>
            <p:cNvGrpSpPr/>
            <p:nvPr/>
          </p:nvGrpSpPr>
          <p:grpSpPr>
            <a:xfrm>
              <a:off x="3720425" y="4812638"/>
              <a:ext cx="1645326" cy="495000"/>
              <a:chOff x="346213" y="813163"/>
              <a:chExt cx="1645326" cy="495000"/>
            </a:xfrm>
          </p:grpSpPr>
          <p:sp>
            <p:nvSpPr>
              <p:cNvPr id="393" name="Google Shape;393;p3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Deficiência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95" name="Google Shape;395;p35"/>
            <p:cNvSpPr txBox="1"/>
            <p:nvPr/>
          </p:nvSpPr>
          <p:spPr>
            <a:xfrm>
              <a:off x="3691875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6" name="Google Shape;396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3417736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71875" y="3904875"/>
              <a:ext cx="857100" cy="85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50425" y="4035613"/>
              <a:ext cx="714300" cy="7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70051" y="4029830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27594" y="3982625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75249" y="4212860"/>
              <a:ext cx="472827" cy="4728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35"/>
          <p:cNvGrpSpPr/>
          <p:nvPr/>
        </p:nvGrpSpPr>
        <p:grpSpPr>
          <a:xfrm>
            <a:off x="720875" y="757974"/>
            <a:ext cx="2944813" cy="3579875"/>
            <a:chOff x="54775" y="3529624"/>
            <a:chExt cx="2944813" cy="3579875"/>
          </a:xfrm>
        </p:grpSpPr>
        <p:sp>
          <p:nvSpPr>
            <p:cNvPr id="403" name="Google Shape;403;p35"/>
            <p:cNvSpPr/>
            <p:nvPr/>
          </p:nvSpPr>
          <p:spPr>
            <a:xfrm>
              <a:off x="211388" y="3529624"/>
              <a:ext cx="2788200" cy="3579875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5"/>
            <p:cNvSpPr txBox="1"/>
            <p:nvPr/>
          </p:nvSpPr>
          <p:spPr>
            <a:xfrm>
              <a:off x="54775" y="5241725"/>
              <a:ext cx="2930400" cy="13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característica inclui todas as pessoas que se identificam como pertencendo a uma determinada religião, as que não acreditam ou que questionam a existência da religião, como por exemplo: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Judeus (judaísmo)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pt" sz="1100"/>
                <a:t>u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çulmanos (Islão)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Ateus (não acreditam na existência de Deus)</a:t>
              </a:r>
              <a:b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" name="Google Shape;405;p35"/>
            <p:cNvGrpSpPr/>
            <p:nvPr/>
          </p:nvGrpSpPr>
          <p:grpSpPr>
            <a:xfrm>
              <a:off x="782813" y="4812638"/>
              <a:ext cx="1645326" cy="495000"/>
              <a:chOff x="346213" y="813163"/>
              <a:chExt cx="1645326" cy="495000"/>
            </a:xfrm>
          </p:grpSpPr>
          <p:sp>
            <p:nvSpPr>
              <p:cNvPr id="406" name="Google Shape;406;p3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Religião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08" name="Google Shape;408;p35"/>
            <p:cNvSpPr txBox="1"/>
            <p:nvPr/>
          </p:nvSpPr>
          <p:spPr>
            <a:xfrm>
              <a:off x="754263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09" name="Google Shape;409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480124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08700" y="3854200"/>
              <a:ext cx="1193601" cy="1193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" name="Google Shape;411;p35"/>
          <p:cNvGrpSpPr/>
          <p:nvPr/>
        </p:nvGrpSpPr>
        <p:grpSpPr>
          <a:xfrm>
            <a:off x="3665700" y="1629212"/>
            <a:ext cx="2371500" cy="1488826"/>
            <a:chOff x="6458263" y="4156549"/>
            <a:chExt cx="2371500" cy="1488826"/>
          </a:xfrm>
        </p:grpSpPr>
        <p:sp>
          <p:nvSpPr>
            <p:cNvPr id="412" name="Google Shape;412;p35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24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3" name="Google Shape;41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6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6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6"/>
          <p:cNvGrpSpPr/>
          <p:nvPr/>
        </p:nvGrpSpPr>
        <p:grpSpPr>
          <a:xfrm>
            <a:off x="450225" y="613299"/>
            <a:ext cx="2926800" cy="3259826"/>
            <a:chOff x="546425" y="635499"/>
            <a:chExt cx="2926800" cy="3259826"/>
          </a:xfrm>
        </p:grpSpPr>
        <p:sp>
          <p:nvSpPr>
            <p:cNvPr id="119" name="Google Shape;119;p26"/>
            <p:cNvSpPr/>
            <p:nvPr/>
          </p:nvSpPr>
          <p:spPr>
            <a:xfrm>
              <a:off x="685025" y="6640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26"/>
            <p:cNvGrpSpPr/>
            <p:nvPr/>
          </p:nvGrpSpPr>
          <p:grpSpPr>
            <a:xfrm>
              <a:off x="869517" y="635499"/>
              <a:ext cx="1421283" cy="353050"/>
              <a:chOff x="395892" y="245449"/>
              <a:chExt cx="1421283" cy="353050"/>
            </a:xfrm>
          </p:grpSpPr>
          <p:sp>
            <p:nvSpPr>
              <p:cNvPr id="121" name="Google Shape;121;p26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22" name="Google Shape;122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3" name="Google Shape;123;p26"/>
            <p:cNvSpPr txBox="1"/>
            <p:nvPr/>
          </p:nvSpPr>
          <p:spPr>
            <a:xfrm>
              <a:off x="546425" y="179975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 político.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ativo nos média e na Internet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Oriundo de um meio privilegiado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privado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moderados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Escândalo recente ligado a evasão fiscal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filhos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57 anos de 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4" name="Google Shape;124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1200" y="1108550"/>
              <a:ext cx="495001" cy="495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6"/>
            <p:cNvSpPr/>
            <p:nvPr/>
          </p:nvSpPr>
          <p:spPr>
            <a:xfrm>
              <a:off x="1533300" y="113050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 txBox="1"/>
            <p:nvPr/>
          </p:nvSpPr>
          <p:spPr>
            <a:xfrm>
              <a:off x="1533363" y="111952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Sr. Camstead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27" name="Google Shape;127;p26"/>
          <p:cNvGrpSpPr/>
          <p:nvPr/>
        </p:nvGrpSpPr>
        <p:grpSpPr>
          <a:xfrm>
            <a:off x="3313175" y="1792361"/>
            <a:ext cx="2930025" cy="3259827"/>
            <a:chOff x="3535650" y="1799761"/>
            <a:chExt cx="2930025" cy="3259827"/>
          </a:xfrm>
        </p:grpSpPr>
        <p:sp>
          <p:nvSpPr>
            <p:cNvPr id="128" name="Google Shape;128;p26"/>
            <p:cNvSpPr/>
            <p:nvPr/>
          </p:nvSpPr>
          <p:spPr>
            <a:xfrm>
              <a:off x="3677475" y="1828288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 txBox="1"/>
            <p:nvPr/>
          </p:nvSpPr>
          <p:spPr>
            <a:xfrm>
              <a:off x="3535650" y="2735413"/>
              <a:ext cx="2926800" cy="23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Apresentador de televisão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ativo nos média e na Internet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Oriundo da classe trabalhadora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público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radicais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Escândalo recente ligado à sua atitude para com as mulheres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Conhecido por defender opiniões estereotipadas e desdenhosas sobre os outros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Antirregulamentação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Casado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filhos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41 anos de idade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06625" y="2272800"/>
              <a:ext cx="495001" cy="495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6"/>
            <p:cNvSpPr/>
            <p:nvPr/>
          </p:nvSpPr>
          <p:spPr>
            <a:xfrm>
              <a:off x="4598725" y="229476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6"/>
            <p:cNvSpPr txBox="1"/>
            <p:nvPr/>
          </p:nvSpPr>
          <p:spPr>
            <a:xfrm>
              <a:off x="4598788" y="228378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Simon James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33" name="Google Shape;133;p26"/>
            <p:cNvGrpSpPr/>
            <p:nvPr/>
          </p:nvGrpSpPr>
          <p:grpSpPr>
            <a:xfrm>
              <a:off x="3847142" y="1799761"/>
              <a:ext cx="1421283" cy="353050"/>
              <a:chOff x="395892" y="245449"/>
              <a:chExt cx="1421283" cy="353050"/>
            </a:xfrm>
          </p:grpSpPr>
          <p:sp>
            <p:nvSpPr>
              <p:cNvPr id="134" name="Google Shape;134;p26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35" name="Google Shape;135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6" name="Google Shape;136;p26"/>
          <p:cNvGrpSpPr/>
          <p:nvPr/>
        </p:nvGrpSpPr>
        <p:grpSpPr>
          <a:xfrm>
            <a:off x="6154400" y="613299"/>
            <a:ext cx="2933700" cy="3444338"/>
            <a:chOff x="6376400" y="457874"/>
            <a:chExt cx="2933700" cy="3444338"/>
          </a:xfrm>
        </p:grpSpPr>
        <p:sp>
          <p:nvSpPr>
            <p:cNvPr id="137" name="Google Shape;137;p26"/>
            <p:cNvSpPr/>
            <p:nvPr/>
          </p:nvSpPr>
          <p:spPr>
            <a:xfrm>
              <a:off x="6521900" y="486400"/>
              <a:ext cx="2788200" cy="3415812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7439475" y="952875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6"/>
            <p:cNvSpPr txBox="1"/>
            <p:nvPr/>
          </p:nvSpPr>
          <p:spPr>
            <a:xfrm>
              <a:off x="6376400" y="1837205"/>
              <a:ext cx="2926800" cy="19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Videobloguista do YouTube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ativa nos média e na Internet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Oriunda da classe média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público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moderados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Recentemente criticada por postagens nas redes sociais a escarnecer de pessoas homossexuais e muçulmanos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Solteira - tem uma relação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 anos de 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0" name="Google Shape;140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47375" y="930438"/>
              <a:ext cx="495001" cy="495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6"/>
            <p:cNvSpPr txBox="1"/>
            <p:nvPr/>
          </p:nvSpPr>
          <p:spPr>
            <a:xfrm>
              <a:off x="7439538" y="941900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Jada Hayes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42" name="Google Shape;142;p26"/>
            <p:cNvGrpSpPr/>
            <p:nvPr/>
          </p:nvGrpSpPr>
          <p:grpSpPr>
            <a:xfrm>
              <a:off x="6687892" y="457874"/>
              <a:ext cx="1421283" cy="353050"/>
              <a:chOff x="395892" y="245449"/>
              <a:chExt cx="1421283" cy="353050"/>
            </a:xfrm>
          </p:grpSpPr>
          <p:sp>
            <p:nvSpPr>
              <p:cNvPr id="143" name="Google Shape;143;p26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Oradora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44" name="Google Shape;144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5" name="Google Shape;145;p26"/>
            <p:cNvSpPr txBox="1"/>
            <p:nvPr/>
          </p:nvSpPr>
          <p:spPr>
            <a:xfrm>
              <a:off x="7439550" y="1490167"/>
              <a:ext cx="16452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Também conhecida como Haymaker</a:t>
              </a:r>
              <a:endParaRPr b="0" i="0" sz="12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sp>
        <p:nvSpPr>
          <p:cNvPr id="146" name="Google Shape;146;p26"/>
          <p:cNvSpPr txBox="1"/>
          <p:nvPr/>
        </p:nvSpPr>
        <p:spPr>
          <a:xfrm>
            <a:off x="3920463" y="1039735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Orador</a:t>
            </a:r>
            <a:endParaRPr b="0" i="0" sz="3000" u="none" cap="none" strike="noStrike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037" y="156101"/>
            <a:ext cx="1095925" cy="84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3927863" y="2538910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Orador</a:t>
            </a:r>
            <a:endParaRPr b="0" i="0" sz="3000" u="none" cap="none" strike="noStrike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8437" y="1655276"/>
            <a:ext cx="1095925" cy="846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7"/>
          <p:cNvGrpSpPr/>
          <p:nvPr/>
        </p:nvGrpSpPr>
        <p:grpSpPr>
          <a:xfrm>
            <a:off x="738875" y="720974"/>
            <a:ext cx="2926800" cy="3259826"/>
            <a:chOff x="72800" y="3496249"/>
            <a:chExt cx="2926800" cy="3259826"/>
          </a:xfrm>
        </p:grpSpPr>
        <p:sp>
          <p:nvSpPr>
            <p:cNvPr id="155" name="Google Shape;155;p27"/>
            <p:cNvSpPr/>
            <p:nvPr/>
          </p:nvSpPr>
          <p:spPr>
            <a:xfrm>
              <a:off x="211400" y="3524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27"/>
            <p:cNvGrpSpPr/>
            <p:nvPr/>
          </p:nvGrpSpPr>
          <p:grpSpPr>
            <a:xfrm>
              <a:off x="395892" y="3496249"/>
              <a:ext cx="1421283" cy="353050"/>
              <a:chOff x="395892" y="245449"/>
              <a:chExt cx="1421283" cy="353050"/>
            </a:xfrm>
          </p:grpSpPr>
          <p:sp>
            <p:nvSpPr>
              <p:cNvPr id="157" name="Google Shape;157;p27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Oradora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58" name="Google Shape;158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9" name="Google Shape;159;p27"/>
            <p:cNvSpPr txBox="1"/>
            <p:nvPr/>
          </p:nvSpPr>
          <p:spPr>
            <a:xfrm>
              <a:off x="72800" y="466050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Uma personalidade mediática, jornalista e apresentadora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 vezes, nos média e na Internet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Oriunda da classe trabalhadora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público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mais radicais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Ativista e militante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Casada quatro vezes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Sem filhos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73 anos de 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" name="Google Shape;160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7574" y="3968824"/>
              <a:ext cx="495001" cy="495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7"/>
            <p:cNvSpPr/>
            <p:nvPr/>
          </p:nvSpPr>
          <p:spPr>
            <a:xfrm>
              <a:off x="1059675" y="399125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7"/>
            <p:cNvSpPr txBox="1"/>
            <p:nvPr/>
          </p:nvSpPr>
          <p:spPr>
            <a:xfrm>
              <a:off x="1059738" y="398027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Carol Bellington-Smyth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63" name="Google Shape;163;p27"/>
          <p:cNvGrpSpPr/>
          <p:nvPr/>
        </p:nvGrpSpPr>
        <p:grpSpPr>
          <a:xfrm>
            <a:off x="5880575" y="720974"/>
            <a:ext cx="2926800" cy="3471885"/>
            <a:chOff x="3032400" y="3510511"/>
            <a:chExt cx="2926800" cy="3471885"/>
          </a:xfrm>
        </p:grpSpPr>
        <p:sp>
          <p:nvSpPr>
            <p:cNvPr id="164" name="Google Shape;164;p27"/>
            <p:cNvSpPr/>
            <p:nvPr/>
          </p:nvSpPr>
          <p:spPr>
            <a:xfrm>
              <a:off x="3171000" y="3539038"/>
              <a:ext cx="2788200" cy="3443358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27"/>
            <p:cNvGrpSpPr/>
            <p:nvPr/>
          </p:nvGrpSpPr>
          <p:grpSpPr>
            <a:xfrm>
              <a:off x="3355492" y="3510511"/>
              <a:ext cx="1421283" cy="353050"/>
              <a:chOff x="395892" y="245449"/>
              <a:chExt cx="1421283" cy="353050"/>
            </a:xfrm>
          </p:grpSpPr>
          <p:sp>
            <p:nvSpPr>
              <p:cNvPr id="166" name="Google Shape;166;p27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67" name="Google Shape;167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8" name="Google Shape;168;p27"/>
            <p:cNvSpPr txBox="1"/>
            <p:nvPr/>
          </p:nvSpPr>
          <p:spPr>
            <a:xfrm>
              <a:off x="3032400" y="4674763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Estudante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ativo nos média e na Internet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Oriundo de um meio privilegiado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privado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moderados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conhecido nos média por defender pontos de vista fortes sobre a comunidade LGBTQ e questões de obesidade.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Solteiro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Sem filhos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anos de 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27173" y="3982846"/>
              <a:ext cx="495001" cy="496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7"/>
            <p:cNvSpPr/>
            <p:nvPr/>
          </p:nvSpPr>
          <p:spPr>
            <a:xfrm>
              <a:off x="4019275" y="400551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7"/>
            <p:cNvSpPr txBox="1"/>
            <p:nvPr/>
          </p:nvSpPr>
          <p:spPr>
            <a:xfrm>
              <a:off x="4019338" y="399453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Jin Chung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8"/>
          <p:cNvGrpSpPr/>
          <p:nvPr/>
        </p:nvGrpSpPr>
        <p:grpSpPr>
          <a:xfrm>
            <a:off x="6208438" y="650325"/>
            <a:ext cx="2868625" cy="3406025"/>
            <a:chOff x="6000463" y="197775"/>
            <a:chExt cx="2868625" cy="3406025"/>
          </a:xfrm>
        </p:grpSpPr>
        <p:sp>
          <p:nvSpPr>
            <p:cNvPr id="177" name="Google Shape;177;p28"/>
            <p:cNvSpPr/>
            <p:nvPr/>
          </p:nvSpPr>
          <p:spPr>
            <a:xfrm>
              <a:off x="6080888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" name="Google Shape;178;p28"/>
            <p:cNvGrpSpPr/>
            <p:nvPr/>
          </p:nvGrpSpPr>
          <p:grpSpPr>
            <a:xfrm>
              <a:off x="6290262" y="245449"/>
              <a:ext cx="1387951" cy="353051"/>
              <a:chOff x="3359737" y="245449"/>
              <a:chExt cx="1387951" cy="353051"/>
            </a:xfrm>
          </p:grpSpPr>
          <p:sp>
            <p:nvSpPr>
              <p:cNvPr id="179" name="Google Shape;179;p28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Contexto</a:t>
                </a:r>
                <a:endParaRPr b="0" i="0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0" name="Google Shape;180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1" name="Google Shape;181;p28"/>
            <p:cNvSpPr txBox="1"/>
            <p:nvPr/>
          </p:nvSpPr>
          <p:spPr>
            <a:xfrm>
              <a:off x="6000463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sala de estar.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Não estão presentes figuras públicas.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Todas as pessoas na sala são conhecidas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evento não foi planeado.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2" name="Google Shape;18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54737" y="522286"/>
              <a:ext cx="1539924" cy="996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8"/>
            <p:cNvGrpSpPr/>
            <p:nvPr/>
          </p:nvGrpSpPr>
          <p:grpSpPr>
            <a:xfrm>
              <a:off x="6298713" y="1364288"/>
              <a:ext cx="1645326" cy="495000"/>
              <a:chOff x="346213" y="813163"/>
              <a:chExt cx="1645326" cy="495000"/>
            </a:xfrm>
          </p:grpSpPr>
          <p:sp>
            <p:nvSpPr>
              <p:cNvPr id="184" name="Google Shape;184;p28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8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Uma casa particular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186" name="Google Shape;186;p28"/>
          <p:cNvGrpSpPr/>
          <p:nvPr/>
        </p:nvGrpSpPr>
        <p:grpSpPr>
          <a:xfrm>
            <a:off x="3343863" y="1615608"/>
            <a:ext cx="2868625" cy="3406026"/>
            <a:chOff x="3061488" y="197774"/>
            <a:chExt cx="2868625" cy="3406026"/>
          </a:xfrm>
        </p:grpSpPr>
        <p:sp>
          <p:nvSpPr>
            <p:cNvPr id="187" name="Google Shape;187;p28"/>
            <p:cNvSpPr/>
            <p:nvPr/>
          </p:nvSpPr>
          <p:spPr>
            <a:xfrm>
              <a:off x="3141913" y="197774"/>
              <a:ext cx="2788200" cy="3350401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3061488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 evento privado, só com bilhete de entrada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Participa</a:t>
              </a:r>
              <a:r>
                <a:rPr lang="pt" sz="1100"/>
                <a:t>m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membros do mesmo partido político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Ambiente com uma elevada carga política.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Presentes vários comentadores proeminentes e pessoas influentes das redes sociais.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" name="Google Shape;189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35175" y="598500"/>
              <a:ext cx="1333500" cy="99640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0" name="Google Shape;190;p28"/>
            <p:cNvGrpSpPr/>
            <p:nvPr/>
          </p:nvGrpSpPr>
          <p:grpSpPr>
            <a:xfrm>
              <a:off x="3359738" y="1364288"/>
              <a:ext cx="1645326" cy="495000"/>
              <a:chOff x="346213" y="813163"/>
              <a:chExt cx="1645326" cy="495000"/>
            </a:xfrm>
          </p:grpSpPr>
          <p:sp>
            <p:nvSpPr>
              <p:cNvPr id="191" name="Google Shape;191;p28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8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 discurso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193" name="Google Shape;193;p28"/>
            <p:cNvGrpSpPr/>
            <p:nvPr/>
          </p:nvGrpSpPr>
          <p:grpSpPr>
            <a:xfrm>
              <a:off x="3359737" y="245449"/>
              <a:ext cx="1387951" cy="353051"/>
              <a:chOff x="3359737" y="245449"/>
              <a:chExt cx="1387951" cy="353051"/>
            </a:xfrm>
          </p:grpSpPr>
          <p:sp>
            <p:nvSpPr>
              <p:cNvPr id="194" name="Google Shape;194;p28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Contexto</a:t>
                </a:r>
                <a:endParaRPr b="0" i="0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95" name="Google Shape;195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6" name="Google Shape;196;p28"/>
          <p:cNvGrpSpPr/>
          <p:nvPr/>
        </p:nvGrpSpPr>
        <p:grpSpPr>
          <a:xfrm>
            <a:off x="3850909" y="233887"/>
            <a:ext cx="1945167" cy="1298643"/>
            <a:chOff x="4092381" y="434563"/>
            <a:chExt cx="3032689" cy="2024700"/>
          </a:xfrm>
        </p:grpSpPr>
        <p:sp>
          <p:nvSpPr>
            <p:cNvPr id="197" name="Google Shape;197;p28"/>
            <p:cNvSpPr txBox="1"/>
            <p:nvPr/>
          </p:nvSpPr>
          <p:spPr>
            <a:xfrm>
              <a:off x="4092381" y="1697263"/>
              <a:ext cx="3032689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98" name="Google Shape;198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28"/>
          <p:cNvGrpSpPr/>
          <p:nvPr/>
        </p:nvGrpSpPr>
        <p:grpSpPr>
          <a:xfrm>
            <a:off x="479300" y="650325"/>
            <a:ext cx="2868625" cy="3725900"/>
            <a:chOff x="130975" y="197775"/>
            <a:chExt cx="2868625" cy="3725900"/>
          </a:xfrm>
        </p:grpSpPr>
        <p:sp>
          <p:nvSpPr>
            <p:cNvPr id="200" name="Google Shape;200;p28"/>
            <p:cNvSpPr/>
            <p:nvPr/>
          </p:nvSpPr>
          <p:spPr>
            <a:xfrm>
              <a:off x="211400" y="197775"/>
              <a:ext cx="2788200" cy="37259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28"/>
            <p:cNvSpPr txBox="1"/>
            <p:nvPr/>
          </p:nvSpPr>
          <p:spPr>
            <a:xfrm>
              <a:off x="130975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Mais de 500 pessoas num espaço público.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Perfilham das mesmas ideias e concordam com os pontos de vista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Presença da polícia para controlar a multidão.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Não ocorre violência entre a multidão.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Evento filmado e difundido por equipas de TV.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28"/>
            <p:cNvPicPr preferRelativeResize="0"/>
            <p:nvPr/>
          </p:nvPicPr>
          <p:blipFill rotWithShape="1">
            <a:blip r:embed="rId6">
              <a:alphaModFix/>
            </a:blip>
            <a:srcRect b="21610" l="33422" r="0" t="0"/>
            <a:stretch/>
          </p:blipFill>
          <p:spPr>
            <a:xfrm>
              <a:off x="1413112" y="308275"/>
              <a:ext cx="1333498" cy="14244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4" name="Google Shape;204;p28"/>
            <p:cNvGrpSpPr/>
            <p:nvPr/>
          </p:nvGrpSpPr>
          <p:grpSpPr>
            <a:xfrm>
              <a:off x="429225" y="1364288"/>
              <a:ext cx="1645326" cy="495000"/>
              <a:chOff x="346213" y="813163"/>
              <a:chExt cx="1645326" cy="495000"/>
            </a:xfrm>
          </p:grpSpPr>
          <p:sp>
            <p:nvSpPr>
              <p:cNvPr id="205" name="Google Shape;205;p28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8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Num evento público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07" name="Google Shape;20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9225" y="314725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9"/>
          <p:cNvGrpSpPr/>
          <p:nvPr/>
        </p:nvGrpSpPr>
        <p:grpSpPr>
          <a:xfrm>
            <a:off x="797075" y="757975"/>
            <a:ext cx="2868625" cy="3406025"/>
            <a:chOff x="171175" y="3531000"/>
            <a:chExt cx="2868625" cy="3406025"/>
          </a:xfrm>
        </p:grpSpPr>
        <p:sp>
          <p:nvSpPr>
            <p:cNvPr id="213" name="Google Shape;213;p29"/>
            <p:cNvSpPr/>
            <p:nvPr/>
          </p:nvSpPr>
          <p:spPr>
            <a:xfrm>
              <a:off x="251600" y="35310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9"/>
            <p:cNvSpPr txBox="1"/>
            <p:nvPr/>
          </p:nvSpPr>
          <p:spPr>
            <a:xfrm>
              <a:off x="79447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9"/>
            <p:cNvSpPr txBox="1"/>
            <p:nvPr/>
          </p:nvSpPr>
          <p:spPr>
            <a:xfrm>
              <a:off x="17117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Numa sala do clube.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Muitas pessoas presentes, muitas delas desconhecidas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Algumas pessoas têm contas no YouTube e contas noutras redes sociais, com pequenos números de seguidores.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evento não foi planeado.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8825" y="4060895"/>
              <a:ext cx="1387975" cy="828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7" name="Google Shape;217;p29"/>
            <p:cNvGrpSpPr/>
            <p:nvPr/>
          </p:nvGrpSpPr>
          <p:grpSpPr>
            <a:xfrm>
              <a:off x="469425" y="4697513"/>
              <a:ext cx="1645326" cy="495000"/>
              <a:chOff x="346213" y="813163"/>
              <a:chExt cx="1645326" cy="495000"/>
            </a:xfrm>
          </p:grpSpPr>
          <p:sp>
            <p:nvSpPr>
              <p:cNvPr id="218" name="Google Shape;218;p29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9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No clube da juventude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20" name="Google Shape;22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942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29"/>
          <p:cNvGrpSpPr/>
          <p:nvPr/>
        </p:nvGrpSpPr>
        <p:grpSpPr>
          <a:xfrm>
            <a:off x="5938738" y="757963"/>
            <a:ext cx="2868625" cy="3406025"/>
            <a:chOff x="3085825" y="3531000"/>
            <a:chExt cx="2868625" cy="3406025"/>
          </a:xfrm>
        </p:grpSpPr>
        <p:sp>
          <p:nvSpPr>
            <p:cNvPr id="222" name="Google Shape;222;p29"/>
            <p:cNvSpPr/>
            <p:nvPr/>
          </p:nvSpPr>
          <p:spPr>
            <a:xfrm>
              <a:off x="3166250" y="35310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370912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29"/>
            <p:cNvSpPr txBox="1"/>
            <p:nvPr/>
          </p:nvSpPr>
          <p:spPr>
            <a:xfrm>
              <a:off x="308582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orador convidou o grupo há muito tempo para aderir ao espaço.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Estão ligados </a:t>
              </a:r>
              <a:r>
                <a:rPr i="1" lang="pt" sz="1100"/>
                <a:t>online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 todos têm também várias contas públicas na Internet.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" name="Google Shape;225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33500" y="3848413"/>
              <a:ext cx="1179913" cy="10464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6" name="Google Shape;226;p29"/>
            <p:cNvGrpSpPr/>
            <p:nvPr/>
          </p:nvGrpSpPr>
          <p:grpSpPr>
            <a:xfrm>
              <a:off x="3432300" y="4697525"/>
              <a:ext cx="2207450" cy="495000"/>
              <a:chOff x="3384075" y="4697525"/>
              <a:chExt cx="2207450" cy="495000"/>
            </a:xfrm>
          </p:grpSpPr>
          <p:sp>
            <p:nvSpPr>
              <p:cNvPr id="227" name="Google Shape;227;p29"/>
              <p:cNvSpPr/>
              <p:nvPr/>
            </p:nvSpPr>
            <p:spPr>
              <a:xfrm>
                <a:off x="3384075" y="4708500"/>
                <a:ext cx="2207412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9"/>
              <p:cNvSpPr txBox="1"/>
              <p:nvPr/>
            </p:nvSpPr>
            <p:spPr>
              <a:xfrm>
                <a:off x="3384125" y="4697525"/>
                <a:ext cx="22074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 espaço "privado" na Internet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29" name="Google Shape;229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8407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29"/>
          <p:cNvGrpSpPr/>
          <p:nvPr/>
        </p:nvGrpSpPr>
        <p:grpSpPr>
          <a:xfrm>
            <a:off x="3910361" y="1701575"/>
            <a:ext cx="1843667" cy="1298643"/>
            <a:chOff x="4192965" y="434563"/>
            <a:chExt cx="2874442" cy="2024700"/>
          </a:xfrm>
        </p:grpSpPr>
        <p:sp>
          <p:nvSpPr>
            <p:cNvPr id="231" name="Google Shape;231;p29"/>
            <p:cNvSpPr txBox="1"/>
            <p:nvPr/>
          </p:nvSpPr>
          <p:spPr>
            <a:xfrm>
              <a:off x="4192965" y="1697263"/>
              <a:ext cx="2874442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2" name="Google Shape;2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0"/>
          <p:cNvGrpSpPr/>
          <p:nvPr/>
        </p:nvGrpSpPr>
        <p:grpSpPr>
          <a:xfrm>
            <a:off x="6208438" y="650362"/>
            <a:ext cx="2868625" cy="3505325"/>
            <a:chOff x="6079238" y="197774"/>
            <a:chExt cx="2868625" cy="3505325"/>
          </a:xfrm>
        </p:grpSpPr>
        <p:sp>
          <p:nvSpPr>
            <p:cNvPr id="238" name="Google Shape;238;p30"/>
            <p:cNvSpPr/>
            <p:nvPr/>
          </p:nvSpPr>
          <p:spPr>
            <a:xfrm>
              <a:off x="6159663" y="197774"/>
              <a:ext cx="2788200" cy="3505325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670253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30"/>
            <p:cNvSpPr txBox="1"/>
            <p:nvPr/>
          </p:nvSpPr>
          <p:spPr>
            <a:xfrm>
              <a:off x="607923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Pessoas que gostaram da mesma página nas redes sociais ou que pertencem ao mesmo grupo.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geral, as pessoas concordam com o orador, mas são oriundas de um amplo conjunto de estratos sociais.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Social e racialmente diversas.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1" name="Google Shape;24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0399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00225" y="608950"/>
              <a:ext cx="1307052" cy="11031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3" name="Google Shape;243;p30"/>
            <p:cNvGrpSpPr/>
            <p:nvPr/>
          </p:nvGrpSpPr>
          <p:grpSpPr>
            <a:xfrm>
              <a:off x="6406632" y="1480800"/>
              <a:ext cx="2294243" cy="495000"/>
              <a:chOff x="346213" y="813175"/>
              <a:chExt cx="1645326" cy="495000"/>
            </a:xfrm>
          </p:grpSpPr>
          <p:sp>
            <p:nvSpPr>
              <p:cNvPr id="244" name="Google Shape;244;p3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0"/>
              <p:cNvSpPr txBox="1"/>
              <p:nvPr/>
            </p:nvSpPr>
            <p:spPr>
              <a:xfrm>
                <a:off x="346263" y="813175"/>
                <a:ext cx="16146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 grupo com v</a:t>
                </a:r>
                <a:r>
                  <a:rPr lang="pt">
                    <a:latin typeface="Pacifico"/>
                    <a:ea typeface="Pacifico"/>
                    <a:cs typeface="Pacifico"/>
                    <a:sym typeface="Pacifico"/>
                  </a:rPr>
                  <a:t>ária</a:t>
                </a: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s filiações 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46" name="Google Shape;246;p30"/>
          <p:cNvGrpSpPr/>
          <p:nvPr/>
        </p:nvGrpSpPr>
        <p:grpSpPr>
          <a:xfrm>
            <a:off x="3343863" y="1831238"/>
            <a:ext cx="2868625" cy="3405950"/>
            <a:chOff x="3064888" y="197775"/>
            <a:chExt cx="2868625" cy="3405950"/>
          </a:xfrm>
        </p:grpSpPr>
        <p:sp>
          <p:nvSpPr>
            <p:cNvPr id="247" name="Google Shape;247;p30"/>
            <p:cNvSpPr/>
            <p:nvPr/>
          </p:nvSpPr>
          <p:spPr>
            <a:xfrm>
              <a:off x="314531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0"/>
            <p:cNvSpPr txBox="1"/>
            <p:nvPr/>
          </p:nvSpPr>
          <p:spPr>
            <a:xfrm>
              <a:off x="368818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30"/>
            <p:cNvSpPr txBox="1"/>
            <p:nvPr/>
          </p:nvSpPr>
          <p:spPr>
            <a:xfrm>
              <a:off x="306488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Uma combinação de diferentes perspetivas, pontos de vista e atitudes.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Todos se identificariam como pertencendo ao mesmo grupo do orador ou como opositores.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Socialmente fragmentado.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8964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52662" y="481063"/>
              <a:ext cx="1973500" cy="13589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2" name="Google Shape;252;p30"/>
            <p:cNvGrpSpPr/>
            <p:nvPr/>
          </p:nvGrpSpPr>
          <p:grpSpPr>
            <a:xfrm>
              <a:off x="3572367" y="1480788"/>
              <a:ext cx="1934081" cy="495000"/>
              <a:chOff x="346213" y="813163"/>
              <a:chExt cx="1645326" cy="495000"/>
            </a:xfrm>
          </p:grpSpPr>
          <p:sp>
            <p:nvSpPr>
              <p:cNvPr id="253" name="Google Shape;253;p3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O público em geral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55" name="Google Shape;255;p30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256" name="Google Shape;256;p30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0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30"/>
            <p:cNvSpPr txBox="1"/>
            <p:nvPr/>
          </p:nvSpPr>
          <p:spPr>
            <a:xfrm>
              <a:off x="130975" y="2076125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Já conhecidos por assumirem uma posição pública sobre a questão.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Manifestam a sua defesa da causa com veemência.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Frequentemente nos média.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" name="Google Shape;25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737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750" y="779525"/>
              <a:ext cx="1973499" cy="761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1" name="Google Shape;261;p30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262" name="Google Shape;262;p3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Ativistas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264" name="Google Shape;264;p30"/>
          <p:cNvSpPr txBox="1"/>
          <p:nvPr/>
        </p:nvSpPr>
        <p:spPr>
          <a:xfrm>
            <a:off x="3818187" y="9849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Público</a:t>
            </a:r>
            <a:endParaRPr b="0" i="0" sz="3000" u="none" cap="none" strike="noStrik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6955" y="2255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1"/>
          <p:cNvGrpSpPr/>
          <p:nvPr/>
        </p:nvGrpSpPr>
        <p:grpSpPr>
          <a:xfrm>
            <a:off x="5938750" y="757975"/>
            <a:ext cx="2868625" cy="3231300"/>
            <a:chOff x="3125200" y="3524350"/>
            <a:chExt cx="2868625" cy="3231300"/>
          </a:xfrm>
        </p:grpSpPr>
        <p:sp>
          <p:nvSpPr>
            <p:cNvPr id="271" name="Google Shape;271;p31"/>
            <p:cNvSpPr/>
            <p:nvPr/>
          </p:nvSpPr>
          <p:spPr>
            <a:xfrm>
              <a:off x="3205625" y="35243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1"/>
            <p:cNvSpPr txBox="1"/>
            <p:nvPr/>
          </p:nvSpPr>
          <p:spPr>
            <a:xfrm>
              <a:off x="3748500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31"/>
            <p:cNvSpPr txBox="1"/>
            <p:nvPr/>
          </p:nvSpPr>
          <p:spPr>
            <a:xfrm>
              <a:off x="3125200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 grupo bem conhecido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Passam com frequência muito tempo a falar de todo o género de coisas.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</a:t>
              </a:r>
              <a:r>
                <a:rPr lang="pt" sz="1100"/>
                <a:t>termos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gerais, são de origens semelhantes.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4" name="Google Shape;27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49962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4100" y="4044788"/>
              <a:ext cx="1457325" cy="1162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6" name="Google Shape;276;p31"/>
            <p:cNvGrpSpPr/>
            <p:nvPr/>
          </p:nvGrpSpPr>
          <p:grpSpPr>
            <a:xfrm>
              <a:off x="3585563" y="4794788"/>
              <a:ext cx="2037901" cy="495000"/>
              <a:chOff x="346213" y="813163"/>
              <a:chExt cx="1645326" cy="495000"/>
            </a:xfrm>
          </p:grpSpPr>
          <p:sp>
            <p:nvSpPr>
              <p:cNvPr id="277" name="Google Shape;277;p31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1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Amigos do orador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79" name="Google Shape;279;p31"/>
          <p:cNvGrpSpPr/>
          <p:nvPr/>
        </p:nvGrpSpPr>
        <p:grpSpPr>
          <a:xfrm>
            <a:off x="797075" y="757975"/>
            <a:ext cx="2868625" cy="3231300"/>
            <a:chOff x="171175" y="3524350"/>
            <a:chExt cx="2868625" cy="3231300"/>
          </a:xfrm>
        </p:grpSpPr>
        <p:sp>
          <p:nvSpPr>
            <p:cNvPr id="280" name="Google Shape;280;p31"/>
            <p:cNvSpPr/>
            <p:nvPr/>
          </p:nvSpPr>
          <p:spPr>
            <a:xfrm>
              <a:off x="251600" y="35243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 txBox="1"/>
            <p:nvPr/>
          </p:nvSpPr>
          <p:spPr>
            <a:xfrm>
              <a:off x="794475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31"/>
            <p:cNvSpPr txBox="1"/>
            <p:nvPr/>
          </p:nvSpPr>
          <p:spPr>
            <a:xfrm>
              <a:off x="171175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Todos </a:t>
              </a:r>
              <a:r>
                <a:rPr lang="pt" sz="1100"/>
                <a:t>partilham os mesmos interesses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mas sem relação com aquilo que o orador está a falar.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Uma combinação diversa de idades e origens.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3" name="Google Shape;28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2175" y="3991874"/>
              <a:ext cx="1307051" cy="910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5937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5" name="Google Shape;285;p31"/>
            <p:cNvGrpSpPr/>
            <p:nvPr/>
          </p:nvGrpSpPr>
          <p:grpSpPr>
            <a:xfrm>
              <a:off x="690442" y="4794788"/>
              <a:ext cx="1830096" cy="495000"/>
              <a:chOff x="346213" y="813163"/>
              <a:chExt cx="1645326" cy="495000"/>
            </a:xfrm>
          </p:grpSpPr>
          <p:sp>
            <p:nvSpPr>
              <p:cNvPr id="286" name="Google Shape;286;p31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1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Membros de um clube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288" name="Google Shape;288;p31"/>
          <p:cNvSpPr txBox="1"/>
          <p:nvPr/>
        </p:nvSpPr>
        <p:spPr>
          <a:xfrm>
            <a:off x="3842237" y="26182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Público</a:t>
            </a:r>
            <a:endParaRPr b="0" i="0" sz="3000" u="none" cap="none" strike="noStrik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005" y="18588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32"/>
          <p:cNvGrpSpPr/>
          <p:nvPr/>
        </p:nvGrpSpPr>
        <p:grpSpPr>
          <a:xfrm>
            <a:off x="6208450" y="650324"/>
            <a:ext cx="2868625" cy="3609441"/>
            <a:chOff x="6078300" y="197774"/>
            <a:chExt cx="2868625" cy="3609441"/>
          </a:xfrm>
        </p:grpSpPr>
        <p:sp>
          <p:nvSpPr>
            <p:cNvPr id="295" name="Google Shape;295;p32"/>
            <p:cNvSpPr/>
            <p:nvPr/>
          </p:nvSpPr>
          <p:spPr>
            <a:xfrm>
              <a:off x="6158725" y="197774"/>
              <a:ext cx="2788200" cy="3609441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 txBox="1"/>
            <p:nvPr/>
          </p:nvSpPr>
          <p:spPr>
            <a:xfrm>
              <a:off x="6701600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Alvo</a:t>
              </a:r>
              <a:endParaRPr b="0" i="0" sz="16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32"/>
            <p:cNvSpPr txBox="1"/>
            <p:nvPr/>
          </p:nvSpPr>
          <p:spPr>
            <a:xfrm>
              <a:off x="6078300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Muitas vezes, esta pessoa pronuncia-se explicitamente sobre os outros, mas é voluntária numa instituição de beneficência local.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8" name="Google Shape;298;p32"/>
            <p:cNvPicPr preferRelativeResize="0"/>
            <p:nvPr/>
          </p:nvPicPr>
          <p:blipFill rotWithShape="1">
            <a:blip r:embed="rId3">
              <a:alphaModFix/>
            </a:blip>
            <a:srcRect b="79705" l="0" r="0" t="0"/>
            <a:stretch/>
          </p:blipFill>
          <p:spPr>
            <a:xfrm>
              <a:off x="6878586" y="614075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9" name="Google Shape;299;p32"/>
            <p:cNvGrpSpPr/>
            <p:nvPr/>
          </p:nvGrpSpPr>
          <p:grpSpPr>
            <a:xfrm>
              <a:off x="6498349" y="1624736"/>
              <a:ext cx="2108979" cy="597911"/>
              <a:chOff x="346213" y="813163"/>
              <a:chExt cx="1645326" cy="495000"/>
            </a:xfrm>
          </p:grpSpPr>
          <p:sp>
            <p:nvSpPr>
              <p:cNvPr id="300" name="Google Shape;300;p3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Uma pessoa conhecida do orador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02" name="Google Shape;302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44797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32"/>
          <p:cNvGrpSpPr/>
          <p:nvPr/>
        </p:nvGrpSpPr>
        <p:grpSpPr>
          <a:xfrm>
            <a:off x="3351413" y="1831250"/>
            <a:ext cx="2868625" cy="3231300"/>
            <a:chOff x="3064425" y="197775"/>
            <a:chExt cx="2868625" cy="3231300"/>
          </a:xfrm>
        </p:grpSpPr>
        <p:sp>
          <p:nvSpPr>
            <p:cNvPr id="304" name="Google Shape;304;p32"/>
            <p:cNvSpPr/>
            <p:nvPr/>
          </p:nvSpPr>
          <p:spPr>
            <a:xfrm>
              <a:off x="314485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 txBox="1"/>
            <p:nvPr/>
          </p:nvSpPr>
          <p:spPr>
            <a:xfrm>
              <a:off x="368772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Alvo</a:t>
              </a:r>
              <a:endParaRPr b="0" i="0" sz="16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32"/>
            <p:cNvSpPr txBox="1"/>
            <p:nvPr/>
          </p:nvSpPr>
          <p:spPr>
            <a:xfrm>
              <a:off x="306442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Exprimiu recentemente uma forte opinião sobre um tópico específico.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p32"/>
            <p:cNvGrpSpPr/>
            <p:nvPr/>
          </p:nvGrpSpPr>
          <p:grpSpPr>
            <a:xfrm>
              <a:off x="3471061" y="1639425"/>
              <a:ext cx="2135798" cy="495000"/>
              <a:chOff x="346213" y="813163"/>
              <a:chExt cx="1645326" cy="495000"/>
            </a:xfrm>
          </p:grpSpPr>
          <p:sp>
            <p:nvSpPr>
              <p:cNvPr id="308" name="Google Shape;308;p3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Uma figura pública na comunicação social 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10" name="Google Shape;310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30922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38825" y="691038"/>
              <a:ext cx="1466350" cy="9320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32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313" name="Google Shape;313;p32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2"/>
            <p:cNvSpPr txBox="1"/>
            <p:nvPr/>
          </p:nvSpPr>
          <p:spPr>
            <a:xfrm>
              <a:off x="13097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Ligados por uma ou mais características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" name="Google Shape;315;p32"/>
            <p:cNvGrpSpPr/>
            <p:nvPr/>
          </p:nvGrpSpPr>
          <p:grpSpPr>
            <a:xfrm>
              <a:off x="782825" y="1633188"/>
              <a:ext cx="1645326" cy="495000"/>
              <a:chOff x="346213" y="813163"/>
              <a:chExt cx="1645326" cy="495000"/>
            </a:xfrm>
          </p:grpSpPr>
          <p:sp>
            <p:nvSpPr>
              <p:cNvPr id="316" name="Google Shape;316;p3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 grupo na sociedade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18" name="Google Shape;318;p32"/>
            <p:cNvGrpSpPr/>
            <p:nvPr/>
          </p:nvGrpSpPr>
          <p:grpSpPr>
            <a:xfrm>
              <a:off x="397472" y="245449"/>
              <a:ext cx="1419703" cy="368702"/>
              <a:chOff x="397472" y="245449"/>
              <a:chExt cx="1419703" cy="368702"/>
            </a:xfrm>
          </p:grpSpPr>
          <p:sp>
            <p:nvSpPr>
              <p:cNvPr id="319" name="Google Shape;319;p32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Alvo</a:t>
                </a:r>
                <a:endParaRPr b="0" i="0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20" name="Google Shape;320;p3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1" name="Google Shape;321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2313" y="690287"/>
              <a:ext cx="1466360" cy="927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" name="Google Shape;322;p32"/>
          <p:cNvSpPr txBox="1"/>
          <p:nvPr/>
        </p:nvSpPr>
        <p:spPr>
          <a:xfrm>
            <a:off x="4068075" y="1054160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Alvo</a:t>
            </a:r>
            <a:endParaRPr b="0" i="0" sz="3000" u="none" cap="none" strike="noStrike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3" name="Google Shape;3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6681" y="303451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33"/>
          <p:cNvGrpSpPr/>
          <p:nvPr/>
        </p:nvGrpSpPr>
        <p:grpSpPr>
          <a:xfrm>
            <a:off x="5938738" y="757975"/>
            <a:ext cx="2868625" cy="3231300"/>
            <a:chOff x="3064413" y="3487050"/>
            <a:chExt cx="2868625" cy="3231300"/>
          </a:xfrm>
        </p:grpSpPr>
        <p:sp>
          <p:nvSpPr>
            <p:cNvPr id="329" name="Google Shape;329;p33"/>
            <p:cNvSpPr/>
            <p:nvPr/>
          </p:nvSpPr>
          <p:spPr>
            <a:xfrm>
              <a:off x="3144838" y="34870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3"/>
            <p:cNvSpPr txBox="1"/>
            <p:nvPr/>
          </p:nvSpPr>
          <p:spPr>
            <a:xfrm>
              <a:off x="306441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 pessoas de um determinado país.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" name="Google Shape;331;p33"/>
            <p:cNvGrpSpPr/>
            <p:nvPr/>
          </p:nvGrpSpPr>
          <p:grpSpPr>
            <a:xfrm>
              <a:off x="3484462" y="4914011"/>
              <a:ext cx="2108979" cy="597910"/>
              <a:chOff x="346213" y="813163"/>
              <a:chExt cx="1645326" cy="495000"/>
            </a:xfrm>
          </p:grpSpPr>
          <p:sp>
            <p:nvSpPr>
              <p:cNvPr id="332" name="Google Shape;332;p3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As pessoas de um determinado país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34" name="Google Shape;334;p33"/>
            <p:cNvGrpSpPr/>
            <p:nvPr/>
          </p:nvGrpSpPr>
          <p:grpSpPr>
            <a:xfrm>
              <a:off x="3330922" y="3534724"/>
              <a:ext cx="1419703" cy="368702"/>
              <a:chOff x="397472" y="245449"/>
              <a:chExt cx="1419703" cy="368702"/>
            </a:xfrm>
          </p:grpSpPr>
          <p:sp>
            <p:nvSpPr>
              <p:cNvPr id="335" name="Google Shape;335;p33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Alvo</a:t>
                </a:r>
                <a:endParaRPr b="0" i="0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36" name="Google Shape;336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7" name="Google Shape;337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40549" y="3854813"/>
              <a:ext cx="1062901" cy="10530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33"/>
          <p:cNvGrpSpPr/>
          <p:nvPr/>
        </p:nvGrpSpPr>
        <p:grpSpPr>
          <a:xfrm>
            <a:off x="797063" y="757975"/>
            <a:ext cx="2868625" cy="3231300"/>
            <a:chOff x="130963" y="3487050"/>
            <a:chExt cx="2868625" cy="3231300"/>
          </a:xfrm>
        </p:grpSpPr>
        <p:sp>
          <p:nvSpPr>
            <p:cNvPr id="339" name="Google Shape;339;p33"/>
            <p:cNvSpPr/>
            <p:nvPr/>
          </p:nvSpPr>
          <p:spPr>
            <a:xfrm>
              <a:off x="211388" y="34870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3"/>
            <p:cNvSpPr txBox="1"/>
            <p:nvPr/>
          </p:nvSpPr>
          <p:spPr>
            <a:xfrm>
              <a:off x="13096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seu conhecimento sobre esta pessoa </a:t>
              </a:r>
              <a:r>
                <a:rPr lang="pt"/>
                <a:t>resulta</a:t>
              </a: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do que ouvi</a:t>
              </a:r>
              <a:r>
                <a:rPr lang="pt"/>
                <a:t>u</a:t>
              </a: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outros dizer ou da comunicação social.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1" name="Google Shape;341;p33"/>
            <p:cNvPicPr preferRelativeResize="0"/>
            <p:nvPr/>
          </p:nvPicPr>
          <p:blipFill rotWithShape="1">
            <a:blip r:embed="rId5">
              <a:alphaModFix/>
            </a:blip>
            <a:srcRect b="79705" l="0" r="0" t="0"/>
            <a:stretch/>
          </p:blipFill>
          <p:spPr>
            <a:xfrm>
              <a:off x="931248" y="3903350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2" name="Google Shape;342;p33"/>
            <p:cNvGrpSpPr/>
            <p:nvPr/>
          </p:nvGrpSpPr>
          <p:grpSpPr>
            <a:xfrm>
              <a:off x="551012" y="4914011"/>
              <a:ext cx="2108979" cy="597910"/>
              <a:chOff x="346213" y="813163"/>
              <a:chExt cx="1645326" cy="495000"/>
            </a:xfrm>
          </p:grpSpPr>
          <p:sp>
            <p:nvSpPr>
              <p:cNvPr id="343" name="Google Shape;343;p3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Uma pessoa desconhecida </a:t>
                </a:r>
                <a:b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</a:b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do orador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45" name="Google Shape;345;p33"/>
            <p:cNvSpPr txBox="1"/>
            <p:nvPr/>
          </p:nvSpPr>
          <p:spPr>
            <a:xfrm>
              <a:off x="1370813" y="3872575"/>
              <a:ext cx="5265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pt" sz="3600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?</a:t>
              </a:r>
              <a:endParaRPr b="0" i="0" sz="36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346" name="Google Shape;346;p33"/>
            <p:cNvGrpSpPr/>
            <p:nvPr/>
          </p:nvGrpSpPr>
          <p:grpSpPr>
            <a:xfrm>
              <a:off x="397472" y="3534724"/>
              <a:ext cx="1419703" cy="368702"/>
              <a:chOff x="397472" y="245449"/>
              <a:chExt cx="1419703" cy="368702"/>
            </a:xfrm>
          </p:grpSpPr>
          <p:sp>
            <p:nvSpPr>
              <p:cNvPr id="347" name="Google Shape;347;p33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Alvo</a:t>
                </a:r>
                <a:endParaRPr b="0" i="0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48" name="Google Shape;348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49" name="Google Shape;349;p33"/>
          <p:cNvSpPr txBox="1"/>
          <p:nvPr/>
        </p:nvSpPr>
        <p:spPr>
          <a:xfrm>
            <a:off x="4092125" y="2554885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Alvo</a:t>
            </a:r>
            <a:endParaRPr b="0" i="0" sz="3000" u="none" cap="none" strike="noStrike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0" name="Google Shape;3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0731" y="1804176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