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</p:sldMasterIdLst>
  <p:notesMasterIdLst>
    <p:notesMasterId r:id="rId41"/>
  </p:notesMasterIdLst>
  <p:handoutMasterIdLst>
    <p:handoutMasterId r:id="rId42"/>
  </p:handoutMasterIdLst>
  <p:sldIdLst>
    <p:sldId id="26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</p:sldIdLst>
  <p:sldSz cx="9144000" cy="6858000" type="screen4x3"/>
  <p:notesSz cx="9144000" cy="6858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C9D"/>
    <a:srgbClr val="C3231E"/>
    <a:srgbClr val="B1452E"/>
    <a:srgbClr val="6E6E6E"/>
    <a:srgbClr val="953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4" autoAdjust="0"/>
    <p:restoredTop sz="94451" autoAdjust="0"/>
  </p:normalViewPr>
  <p:slideViewPr>
    <p:cSldViewPr snapToObjects="1" showGuides="1">
      <p:cViewPr varScale="1">
        <p:scale>
          <a:sx n="70" d="100"/>
          <a:sy n="70" d="100"/>
        </p:scale>
        <p:origin x="-1530" y="-90"/>
      </p:cViewPr>
      <p:guideLst>
        <p:guide orient="horz" pos="1440"/>
        <p:guide pos="4096"/>
        <p:guide pos="289"/>
        <p:guide pos="1352"/>
        <p:guide pos="2002"/>
        <p:guide pos="2838"/>
        <p:guide pos="3302"/>
        <p:guide pos="1564"/>
        <p:guide pos="1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66" d="100"/>
          <a:sy n="66" d="100"/>
        </p:scale>
        <p:origin x="-2208" y="-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C76E-65CE-4142-9BCE-F30CA2FA48DA}" type="datetime1">
              <a:rPr lang="pt-BR" smtClean="0"/>
              <a:t>12/06/2014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75B5-60F1-6445-AB72-1F30929110D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6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C3CE-B575-4333-8ED7-AC69E4D83F9C}" type="datetime1">
              <a:rPr lang="pt-BR" smtClean="0"/>
              <a:t>12/06/2014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oi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B44B-55DC-D44A-B854-7BA97431354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07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3A5FF8-9EC4-4660-AA97-C9867A4EDA22}" type="datetime1">
              <a:rPr lang="pt-BR" smtClean="0"/>
              <a:t>12/06/2014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13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6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59F962-3488-4270-AAA3-3BAE61A81BDC}" type="slidenum">
              <a:rPr lang="en-US" u="none"/>
              <a:pPr eaLnBrk="1" hangingPunct="1"/>
              <a:t>6</a:t>
            </a:fld>
            <a:endParaRPr lang="en-US" u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6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59F962-3488-4270-AAA3-3BAE61A81BDC}" type="slidenum">
              <a:rPr lang="en-US" u="none"/>
              <a:pPr eaLnBrk="1" hangingPunct="1"/>
              <a:t>21</a:t>
            </a:fld>
            <a:endParaRPr lang="en-US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12416" y="2294992"/>
            <a:ext cx="6708056" cy="615552"/>
          </a:xfrm>
          <a:prstGeom prst="rect">
            <a:avLst/>
          </a:prstGeom>
        </p:spPr>
        <p:txBody>
          <a:bodyPr l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12416" y="2930058"/>
            <a:ext cx="6400800" cy="345637"/>
          </a:xfrm>
          <a:prstGeom prst="rect">
            <a:avLst/>
          </a:prstGeom>
        </p:spPr>
        <p:txBody>
          <a:bodyPr lIns="0" rIns="0" bIns="0" anchor="t"/>
          <a:lstStyle>
            <a:lvl1pPr marL="0" indent="0" algn="l">
              <a:buNone/>
              <a:defRPr>
                <a:solidFill>
                  <a:srgbClr val="6E6E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16" y="4725144"/>
            <a:ext cx="2362200" cy="457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112962" y="5311357"/>
            <a:ext cx="2361653" cy="344806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rgbClr val="C3231E"/>
                </a:solidFill>
              </a:defRPr>
            </a:lvl2pPr>
            <a:lvl3pPr>
              <a:defRPr>
                <a:solidFill>
                  <a:srgbClr val="C3231E"/>
                </a:solidFill>
              </a:defRPr>
            </a:lvl3pPr>
            <a:lvl4pPr>
              <a:defRPr>
                <a:solidFill>
                  <a:srgbClr val="C3231E"/>
                </a:solidFill>
              </a:defRPr>
            </a:lvl4pPr>
            <a:lvl5pPr>
              <a:defRPr>
                <a:solidFill>
                  <a:srgbClr val="C3231E"/>
                </a:solidFill>
              </a:defRPr>
            </a:lvl5pPr>
          </a:lstStyle>
          <a:p>
            <a:pPr lvl="0"/>
            <a:r>
              <a:rPr lang="it-IT" dirty="0" smtClean="0"/>
              <a:t>City, </a:t>
            </a:r>
            <a:r>
              <a:rPr lang="it-IT" dirty="0" err="1" smtClean="0"/>
              <a:t>Nation</a:t>
            </a:r>
            <a:endParaRPr lang="it-IT" dirty="0" smtClean="0"/>
          </a:p>
        </p:txBody>
      </p:sp>
      <p:pic>
        <p:nvPicPr>
          <p:cNvPr id="1026" name="Picture 2" descr="D:\users\f84321a\Documents\FERNANDA JANEGITZ\Fernanda CNH\Produtos\logo plm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4" y="476672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acku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79633"/>
            <a:ext cx="457200" cy="3435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449388" y="2057400"/>
            <a:ext cx="68564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5600" b="0" dirty="0" smtClean="0">
                <a:solidFill>
                  <a:schemeClr val="bg1"/>
                </a:solidFill>
                <a:latin typeface="Arial"/>
                <a:cs typeface="Arial"/>
              </a:rPr>
              <a:t>Backup</a:t>
            </a:r>
            <a:endParaRPr lang="it-IT" sz="56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rgbClr val="1E2C9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rgbClr val="1E2C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2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rgbClr val="1E2C9D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rgbClr val="1E2C9D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rgbClr val="1E2C9D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rgbClr val="1E2C9D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rgbClr val="1E2C9D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rgbClr val="1E2C9D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rgbClr val="1E2C9D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rgbClr val="1E2C9D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rgbClr val="1E2C9D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rgbClr val="1E2C9D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rgbClr val="1E2C9D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rgbClr val="1E2C9D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rgbClr val="1E2C9D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rgbClr val="1E2C9D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rgbClr val="1E2C9D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90024" y="59643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rgbClr val="1E2C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rgbClr val="1E2C9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it-IT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rgbClr val="1E2C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rgbClr val="1E2C9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505198" cy="45259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4139953" y="1600201"/>
            <a:ext cx="4584907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rgbClr val="1E2C9D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rgbClr val="1E2C9D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rgbClr val="1E2C9D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rgbClr val="1E2C9D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rgbClr val="1E2C9D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rgbClr val="1E2C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rgbClr val="1E2C9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flipV="1">
            <a:off x="457200" y="1600201"/>
            <a:ext cx="8404274" cy="4525963"/>
          </a:xfrm>
          <a:prstGeom prst="rect">
            <a:avLst/>
          </a:prstGeom>
        </p:spPr>
        <p:txBody>
          <a:bodyPr vert="eaVert" lIns="0" tIns="0" rIns="0" bIns="0"/>
          <a:lstStyle>
            <a:lvl1pPr marL="342900" indent="-342900">
              <a:buClr>
                <a:srgbClr val="1E2C9D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rgbClr val="1E2C9D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rgbClr val="1E2C9D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657350" indent="-285750">
              <a:buClr>
                <a:srgbClr val="1E2C9D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114550" indent="-285750">
              <a:buClr>
                <a:srgbClr val="1E2C9D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rgbClr val="1E2C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rgbClr val="1E2C9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150100" cy="7588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371600"/>
            <a:ext cx="8385175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71600" y="6510338"/>
            <a:ext cx="5870575" cy="338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2450" y="6691313"/>
            <a:ext cx="685800" cy="128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589174-BA43-444B-B98B-2AA8B7B66FF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W_CNH_Industrial_Color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845" y="705693"/>
            <a:ext cx="1790955" cy="5442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4"/>
          <a:srcRect l="1050" r="10535" b="15579"/>
          <a:stretch/>
        </p:blipFill>
        <p:spPr>
          <a:xfrm>
            <a:off x="-5479" y="2819400"/>
            <a:ext cx="9144000" cy="4072608"/>
          </a:xfrm>
          <a:prstGeom prst="rect">
            <a:avLst/>
          </a:prstGeom>
        </p:spPr>
      </p:pic>
      <p:sp>
        <p:nvSpPr>
          <p:cNvPr id="4" name="Rettangolo 3"/>
          <p:cNvSpPr/>
          <p:nvPr userDrawn="1"/>
        </p:nvSpPr>
        <p:spPr>
          <a:xfrm>
            <a:off x="-5479" y="5989310"/>
            <a:ext cx="91494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7753350" y="5140325"/>
            <a:ext cx="291600" cy="29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AW_CNH_Industrial_Color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4925" y="6290129"/>
            <a:ext cx="711645" cy="450601"/>
          </a:xfrm>
          <a:prstGeom prst="rect">
            <a:avLst/>
          </a:prstGeom>
        </p:spPr>
      </p:pic>
      <p:pic>
        <p:nvPicPr>
          <p:cNvPr id="8" name="Picture 2" descr="D:\users\f84321a\Documents\FERNANDA JANEGITZ\Fernanda CNH\Produtos\logo plm.gif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4" y="476672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1E2C9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14"/>
          <p:cNvSpPr/>
          <p:nvPr userDrawn="1"/>
        </p:nvSpPr>
        <p:spPr>
          <a:xfrm>
            <a:off x="2411760" y="6397560"/>
            <a:ext cx="6737720" cy="216000"/>
          </a:xfrm>
          <a:prstGeom prst="rect">
            <a:avLst/>
          </a:prstGeom>
          <a:solidFill>
            <a:srgbClr val="1E2C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AW_CNH_Industrial_Color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669" y="6383867"/>
            <a:ext cx="732923" cy="222740"/>
          </a:xfrm>
          <a:prstGeom prst="rect">
            <a:avLst/>
          </a:prstGeom>
        </p:spPr>
      </p:pic>
      <p:pic>
        <p:nvPicPr>
          <p:cNvPr id="10" name="Picture 2" descr="D:\users\f84321a\Documents\FERNANDA JANEGITZ\Fernanda CNH\Produtos\logo plm.gif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37312"/>
            <a:ext cx="647118" cy="4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 userDrawn="1"/>
        </p:nvSpPr>
        <p:spPr>
          <a:xfrm>
            <a:off x="2411760" y="6397560"/>
            <a:ext cx="6737720" cy="216000"/>
          </a:xfrm>
          <a:prstGeom prst="rect">
            <a:avLst/>
          </a:prstGeom>
          <a:solidFill>
            <a:srgbClr val="1E2C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429000" y="5949280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0" dirty="0" smtClean="0">
                <a:solidFill>
                  <a:srgbClr val="FFFFFF"/>
                </a:solidFill>
              </a:rPr>
              <a:t>Foter</a:t>
            </a:r>
            <a:endParaRPr lang="it-IT" sz="900" b="0" dirty="0">
              <a:solidFill>
                <a:srgbClr val="FFFFFF"/>
              </a:solidFill>
            </a:endParaRPr>
          </a:p>
        </p:txBody>
      </p:sp>
      <p:pic>
        <p:nvPicPr>
          <p:cNvPr id="7" name="Immagine 6" descr="AW_CNH_Industrial_Colo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3669" y="6383867"/>
            <a:ext cx="732923" cy="222740"/>
          </a:xfrm>
          <a:prstGeom prst="rect">
            <a:avLst/>
          </a:prstGeom>
        </p:spPr>
      </p:pic>
      <p:pic>
        <p:nvPicPr>
          <p:cNvPr id="8" name="Picture 2" descr="D:\users\f84321a\Documents\FERNANDA JANEGITZ\Fernanda CNH\Produtos\logo plm.gif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37312"/>
            <a:ext cx="647118" cy="4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C3231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None/>
        <a:defRPr sz="9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Configuração</a:t>
            </a:r>
            <a:r>
              <a:rPr lang="en-US" sz="3200" dirty="0"/>
              <a:t> Receptor </a:t>
            </a:r>
            <a:r>
              <a:rPr lang="en-US" sz="3200" dirty="0" err="1"/>
              <a:t>AgGPS</a:t>
            </a:r>
            <a:r>
              <a:rPr lang="en-US" sz="3200" dirty="0"/>
              <a:t> 542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Precision Solutions &amp; </a:t>
            </a:r>
            <a:r>
              <a:rPr lang="en-US" dirty="0" smtClean="0"/>
              <a:t>Telematics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mtClean="0"/>
              <a:t>PS&amp;T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LATAM	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4294967295"/>
          </p:nvPr>
        </p:nvSpPr>
        <p:spPr>
          <a:xfrm>
            <a:off x="2112962" y="5689600"/>
            <a:ext cx="2361653" cy="2286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Mantenha as duas opções, </a:t>
            </a:r>
            <a:r>
              <a:rPr lang="pt-BR" sz="1600" dirty="0" err="1" smtClean="0">
                <a:solidFill>
                  <a:schemeClr val="tx1"/>
                </a:solidFill>
              </a:rPr>
              <a:t>Lemo</a:t>
            </a:r>
            <a:r>
              <a:rPr lang="pt-BR" sz="1600" dirty="0" smtClean="0">
                <a:solidFill>
                  <a:schemeClr val="tx1"/>
                </a:solidFill>
              </a:rPr>
              <a:t> e Modem com o formato da comunicação das portas conforme ilustra a imagem: 38.4K -8N1 (Protocolo de comunicação)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07707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Na opção Porta Serial 13 selecione 38.4k – 9N1 e confirme.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1" y="1459240"/>
            <a:ext cx="383981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" y="3797389"/>
            <a:ext cx="3897048" cy="1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1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Selecione a intensidade do brilho da tela e prossiga.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3789040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Quando a opção Proteção de Energia VFD está Automática a tela entra em stand </a:t>
            </a:r>
            <a:r>
              <a:rPr lang="pt-BR" sz="1600" dirty="0" err="1" smtClean="0">
                <a:solidFill>
                  <a:schemeClr val="tx1"/>
                </a:solidFill>
              </a:rPr>
              <a:t>by</a:t>
            </a:r>
            <a:r>
              <a:rPr lang="pt-BR" sz="1600" dirty="0" smtClean="0">
                <a:solidFill>
                  <a:schemeClr val="tx1"/>
                </a:solidFill>
              </a:rPr>
              <a:t> após 60 segundos após p último toque, porém o receptor permanece ligado. Quando a opção está desligada a tela permanece ligada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" y="1459240"/>
            <a:ext cx="375306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" y="3987644"/>
            <a:ext cx="3753069" cy="16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Ao ativar a Rotação VFD a tela </a:t>
            </a:r>
            <a:r>
              <a:rPr lang="pt-BR" sz="1600" dirty="0" err="1" smtClean="0">
                <a:solidFill>
                  <a:schemeClr val="tx1"/>
                </a:solidFill>
              </a:rPr>
              <a:t>rotaciona</a:t>
            </a:r>
            <a:r>
              <a:rPr lang="pt-BR" sz="1600" dirty="0" smtClean="0">
                <a:solidFill>
                  <a:schemeClr val="tx1"/>
                </a:solidFill>
              </a:rPr>
              <a:t> 180 graus. Deve-se deixar essa opção desativada a menos que se queira visualizar a tela de forma invertida.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6008" y="3645024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Quando a opção </a:t>
            </a:r>
            <a:r>
              <a:rPr lang="pt-BR" sz="1600" dirty="0" err="1" smtClean="0">
                <a:solidFill>
                  <a:schemeClr val="tx1"/>
                </a:solidFill>
              </a:rPr>
              <a:t>Autobase</a:t>
            </a:r>
            <a:r>
              <a:rPr lang="pt-BR" sz="1600" dirty="0" smtClean="0">
                <a:solidFill>
                  <a:schemeClr val="tx1"/>
                </a:solidFill>
              </a:rPr>
              <a:t> está Ligada, o receptor busca um arquivo de posição já utilizado anteriormente em um raio de 50m.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Quando a </a:t>
            </a:r>
            <a:r>
              <a:rPr lang="pt-BR" sz="1600" dirty="0" err="1" smtClean="0">
                <a:solidFill>
                  <a:schemeClr val="tx1"/>
                </a:solidFill>
              </a:rPr>
              <a:t>Autobase</a:t>
            </a:r>
            <a:r>
              <a:rPr lang="pt-BR" sz="1600" dirty="0" smtClean="0">
                <a:solidFill>
                  <a:schemeClr val="tx1"/>
                </a:solidFill>
              </a:rPr>
              <a:t> está Desligada, ela não localiza o arquivo e deve-se inserir a posição da antena ou criar uma nova base.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164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users\f87060a\Desktop\Treinamento RTK CT\Fotos\IMG_60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626" y="3789040"/>
            <a:ext cx="3834811" cy="19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30624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Em Arquivo Apl. Ativo sempre manter o CURRENT e salvar.</a:t>
            </a:r>
            <a:endParaRPr lang="pt-B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Finalizado a configuração do sistema,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 para finalizar a 1ª etapa da configuração do receptor.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07707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Na tela Modo é possível configurar o receptor como Base, configuração mais utilizada e como Rover (Muito Raro). Em caso de Base RTK, selecione Base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users\f87060a\Desktop\Treinamento RTK CT\Fotos\IMG_60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559" y="1294658"/>
            <a:ext cx="3816425" cy="19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f87060a\Desktop\Treinamento RTK CT\Fotos\IMG_60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559" y="3833375"/>
            <a:ext cx="3841825" cy="18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9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4211960" y="2924944"/>
            <a:ext cx="4826496" cy="1719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Selecione Editar Atual para configurar uma base já existente, ou, Nova Base Aqui para que o sistema crie uma nova base no ponto onde a antena </a:t>
            </a:r>
            <a:r>
              <a:rPr lang="pt-BR" sz="1600" dirty="0" err="1" smtClean="0">
                <a:solidFill>
                  <a:schemeClr val="tx1"/>
                </a:solidFill>
              </a:rPr>
              <a:t>Zephyr</a:t>
            </a:r>
            <a:r>
              <a:rPr lang="pt-BR" sz="1600" dirty="0" smtClean="0">
                <a:solidFill>
                  <a:schemeClr val="tx1"/>
                </a:solidFill>
              </a:rPr>
              <a:t> está localizada.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users\f87060a\Desktop\Treinamento RTK CT\Fotos\IMG_6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52" y="2000513"/>
            <a:ext cx="3890392" cy="18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81" y="4048179"/>
            <a:ext cx="3392133" cy="9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5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625701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Insira um nome para reconhecimento da Base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161710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Nessa tela de configuração é possível criar um código de identificação da base, caso seja necessária sua criação insira o código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users\f87060a\Desktop\Treinamento RTK CT\Fotos\IMG_60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73923"/>
            <a:ext cx="3665570" cy="19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f87060a\Desktop\Treinamento RTK CT\Fotos\IMG_6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94" y="3850692"/>
            <a:ext cx="3732088" cy="19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8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16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Nessa configuração é possível inserir uma senha no receptor para que sua transmissão seja feita apenas para </a:t>
            </a:r>
            <a:r>
              <a:rPr lang="pt-BR" sz="1600" dirty="0" err="1" smtClean="0">
                <a:solidFill>
                  <a:schemeClr val="tx1"/>
                </a:solidFill>
              </a:rPr>
              <a:t>Rovers</a:t>
            </a:r>
            <a:r>
              <a:rPr lang="pt-BR" sz="1600" dirty="0" smtClean="0">
                <a:solidFill>
                  <a:schemeClr val="tx1"/>
                </a:solidFill>
              </a:rPr>
              <a:t> que possuam permissão. </a:t>
            </a:r>
          </a:p>
          <a:p>
            <a:pPr marL="0" indent="0" algn="just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07707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Caso a posição da Base seja conhecida, insira nesse campo a </a:t>
            </a:r>
            <a:r>
              <a:rPr lang="pt-BR" sz="1600" b="1" dirty="0" smtClean="0">
                <a:solidFill>
                  <a:schemeClr val="tx1"/>
                </a:solidFill>
              </a:rPr>
              <a:t>Latitude</a:t>
            </a:r>
            <a:r>
              <a:rPr lang="pt-BR" sz="1600" dirty="0" smtClean="0">
                <a:solidFill>
                  <a:schemeClr val="tx1"/>
                </a:solidFill>
              </a:rPr>
              <a:t> da mesma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 Caso contrário não insira sua posição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users\f87060a\Desktop\Treinamento RTK CT\Fotos\IMG_60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57074"/>
            <a:ext cx="3816424" cy="20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f87060a\Desktop\Treinamento RTK CT\Fotos\IMG_60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56" y="3829231"/>
            <a:ext cx="3851920" cy="19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4139952" y="4005064"/>
            <a:ext cx="4968552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Caso a posição da Base seja conhecida, insira nesse campo a </a:t>
            </a:r>
            <a:r>
              <a:rPr lang="pt-BR" sz="1600" b="1" dirty="0" smtClean="0">
                <a:solidFill>
                  <a:schemeClr val="tx1"/>
                </a:solidFill>
              </a:rPr>
              <a:t>Altitude</a:t>
            </a:r>
            <a:r>
              <a:rPr lang="pt-BR" sz="1600" dirty="0" smtClean="0">
                <a:solidFill>
                  <a:schemeClr val="tx1"/>
                </a:solidFill>
              </a:rPr>
              <a:t> da mesma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 Caso contrário não insira sua altitude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D:\users\f87060a\Desktop\Treinamento RTK CT\Fotos\IMG_60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948" y="1225115"/>
            <a:ext cx="3801988" cy="19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4067944" y="1512579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Caso a posição da Base seja conhecida, insira nesse campo a </a:t>
            </a:r>
            <a:r>
              <a:rPr lang="pt-BR" sz="1600" b="1" dirty="0" smtClean="0">
                <a:solidFill>
                  <a:schemeClr val="tx1"/>
                </a:solidFill>
              </a:rPr>
              <a:t>Longitude</a:t>
            </a:r>
            <a:r>
              <a:rPr lang="pt-BR" sz="1600" dirty="0" smtClean="0">
                <a:solidFill>
                  <a:schemeClr val="tx1"/>
                </a:solidFill>
              </a:rPr>
              <a:t> da mesma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 Caso contrário não insira sua posição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43" name="Picture 3" descr="D:\users\f87060a\Desktop\Treinamento RTK CT\Fotos\IMG_60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04" y="3811028"/>
            <a:ext cx="383894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5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O tipo de antena deve ser corretamente selecionado. A antena é a </a:t>
            </a:r>
            <a:r>
              <a:rPr lang="pt-BR" sz="1600" dirty="0" err="1" smtClean="0">
                <a:solidFill>
                  <a:schemeClr val="tx1"/>
                </a:solidFill>
              </a:rPr>
              <a:t>Zephyr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Geo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Mdl</a:t>
            </a:r>
            <a:r>
              <a:rPr lang="pt-BR" sz="1600" dirty="0" smtClean="0">
                <a:solidFill>
                  <a:schemeClr val="tx1"/>
                </a:solidFill>
              </a:rPr>
              <a:t> 2, selecione-a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4067944" y="3861048"/>
            <a:ext cx="4968552" cy="21079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Nesta configuração é necessário selecionar qual o ponto de referência tomaremos ao medir a altura que a antena </a:t>
            </a:r>
            <a:r>
              <a:rPr lang="pt-BR" sz="1500" dirty="0" err="1" smtClean="0">
                <a:solidFill>
                  <a:schemeClr val="tx1"/>
                </a:solidFill>
              </a:rPr>
              <a:t>Zephyr</a:t>
            </a:r>
            <a:r>
              <a:rPr lang="pt-BR" sz="1500" dirty="0" smtClean="0">
                <a:solidFill>
                  <a:schemeClr val="tx1"/>
                </a:solidFill>
              </a:rPr>
              <a:t> se encontra do solo.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A referencia mais comum é a </a:t>
            </a:r>
            <a:r>
              <a:rPr lang="pt-BR" sz="1500" b="1" dirty="0" smtClean="0">
                <a:solidFill>
                  <a:schemeClr val="tx1"/>
                </a:solidFill>
              </a:rPr>
              <a:t>APC</a:t>
            </a:r>
            <a:r>
              <a:rPr lang="pt-BR" sz="1500" dirty="0" smtClean="0">
                <a:solidFill>
                  <a:schemeClr val="tx1"/>
                </a:solidFill>
              </a:rPr>
              <a:t>, a qual significa que foi medido do meio da base (junção da parte cinza com a branca) até o solo.</a:t>
            </a:r>
          </a:p>
          <a:p>
            <a:pPr marL="0" indent="0" algn="just">
              <a:lnSpc>
                <a:spcPct val="15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D:\users\f87060a\Desktop\Treinamento RTK CT\Fotos\IMG_60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7" y="1330334"/>
            <a:ext cx="3945219" cy="19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users\f87060a\Desktop\Treinamento RTK CT\Fotos\IMG_60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91" y="3861048"/>
            <a:ext cx="4004553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0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19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4020592" y="1541063"/>
            <a:ext cx="5015904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Nessa configuração deve-se inserir a altura da antena </a:t>
            </a:r>
            <a:r>
              <a:rPr lang="pt-BR" sz="1600" dirty="0" err="1" smtClean="0">
                <a:solidFill>
                  <a:schemeClr val="tx1"/>
                </a:solidFill>
              </a:rPr>
              <a:t>Zephyr</a:t>
            </a:r>
            <a:r>
              <a:rPr lang="pt-BR" sz="1600" dirty="0" smtClean="0">
                <a:solidFill>
                  <a:schemeClr val="tx1"/>
                </a:solidFill>
              </a:rPr>
              <a:t>, do APC (</a:t>
            </a:r>
            <a:r>
              <a:rPr lang="en-US" sz="1600" dirty="0">
                <a:solidFill>
                  <a:schemeClr val="tx1"/>
                </a:solidFill>
              </a:rPr>
              <a:t>Antenna Phase </a:t>
            </a:r>
            <a:r>
              <a:rPr lang="en-US" sz="1600" dirty="0" smtClean="0">
                <a:solidFill>
                  <a:schemeClr val="tx1"/>
                </a:solidFill>
              </a:rPr>
              <a:t>Center</a:t>
            </a:r>
            <a:r>
              <a:rPr lang="pt-BR" sz="1600" dirty="0" smtClean="0">
                <a:solidFill>
                  <a:schemeClr val="tx1"/>
                </a:solidFill>
              </a:rPr>
              <a:t>) até o solo.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4020592" y="3645024"/>
            <a:ext cx="5015904" cy="27130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A primeira configuração diz respeito a porta a ser utilizada no receptor para troca de dados com o rádio.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O Formato é o protocolo de comunicação entre o receptor e o </a:t>
            </a:r>
            <a:r>
              <a:rPr lang="pt-BR" sz="1500" dirty="0" err="1" smtClean="0">
                <a:solidFill>
                  <a:schemeClr val="tx1"/>
                </a:solidFill>
              </a:rPr>
              <a:t>rover</a:t>
            </a:r>
            <a:r>
              <a:rPr lang="pt-BR" sz="1500" dirty="0" smtClean="0">
                <a:solidFill>
                  <a:schemeClr val="tx1"/>
                </a:solidFill>
              </a:rPr>
              <a:t>, para haver comunicação o formato configurado deve ser o mesmo no receptor e no </a:t>
            </a:r>
            <a:r>
              <a:rPr lang="pt-BR" sz="1500" dirty="0" err="1" smtClean="0">
                <a:solidFill>
                  <a:schemeClr val="tx1"/>
                </a:solidFill>
              </a:rPr>
              <a:t>rover</a:t>
            </a:r>
            <a:r>
              <a:rPr lang="pt-BR" sz="15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O formato mais utilizado é o </a:t>
            </a:r>
            <a:r>
              <a:rPr lang="pt-BR" sz="1500" b="1" dirty="0" smtClean="0">
                <a:solidFill>
                  <a:schemeClr val="tx1"/>
                </a:solidFill>
              </a:rPr>
              <a:t>RTK CMR+.</a:t>
            </a:r>
            <a:endParaRPr lang="en-US" sz="15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D:\users\f87060a\Desktop\Treinamento RTK CT\Fotos\IMG_60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72" y="1246349"/>
            <a:ext cx="3851920" cy="20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2931" y="4273423"/>
            <a:ext cx="1803400" cy="5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70607" y="3918197"/>
            <a:ext cx="3819525" cy="1748627"/>
            <a:chOff x="184869" y="3645024"/>
            <a:chExt cx="3819525" cy="1748627"/>
          </a:xfrm>
        </p:grpSpPr>
        <p:pic>
          <p:nvPicPr>
            <p:cNvPr id="9" name="Picture 2" descr="D:\users\f87060a\Desktop\Treinamento RTK CT\Fotos\IMG_606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869" y="3645024"/>
              <a:ext cx="3819525" cy="174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4815" y="4273423"/>
              <a:ext cx="1955800" cy="5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607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03648" y="980729"/>
            <a:ext cx="7705795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1403648" y="1484784"/>
            <a:ext cx="7200800" cy="4525963"/>
          </a:xfrm>
          <a:prstGeom prst="rect">
            <a:avLst/>
          </a:prstGeom>
        </p:spPr>
        <p:txBody>
          <a:bodyPr lIns="0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Componentes Receptor </a:t>
            </a:r>
            <a:r>
              <a:rPr lang="pt-B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AgGPS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542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Botões e Funções do Receptor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Configuração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LCD do receptor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Configuração via navegador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1E2C9D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13184" y="140290"/>
            <a:ext cx="8291264" cy="423587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Conteúdo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9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277595"/>
            <a:ext cx="50405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O Registro serve para configurar o receptor para captar informações de posicionamento, utilizado para execução do </a:t>
            </a:r>
            <a:r>
              <a:rPr lang="pt-BR" sz="1500" dirty="0" err="1" smtClean="0">
                <a:solidFill>
                  <a:schemeClr val="tx1"/>
                </a:solidFill>
              </a:rPr>
              <a:t>georeferenciamento</a:t>
            </a:r>
            <a:r>
              <a:rPr lang="pt-BR" sz="1500" dirty="0" smtClean="0">
                <a:solidFill>
                  <a:schemeClr val="tx1"/>
                </a:solidFill>
              </a:rPr>
              <a:t> da base.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Registro: intervalo de gravação de dados</a:t>
            </a:r>
          </a:p>
          <a:p>
            <a:pPr marL="0" indent="0" algn="just">
              <a:lnSpc>
                <a:spcPct val="150000"/>
              </a:lnSpc>
            </a:pPr>
            <a:r>
              <a:rPr lang="pt-BR" sz="1500" dirty="0" err="1" smtClean="0">
                <a:solidFill>
                  <a:schemeClr val="tx1"/>
                </a:solidFill>
              </a:rPr>
              <a:t>Arq</a:t>
            </a:r>
            <a:r>
              <a:rPr lang="pt-BR" sz="1500" dirty="0" smtClean="0">
                <a:solidFill>
                  <a:schemeClr val="tx1"/>
                </a:solidFill>
              </a:rPr>
              <a:t>: tempo que será coletado dados, mínimo 12 horas.</a:t>
            </a:r>
          </a:p>
          <a:p>
            <a:pPr marL="0" indent="0" algn="r">
              <a:lnSpc>
                <a:spcPct val="150000"/>
              </a:lnSpc>
            </a:pPr>
            <a:r>
              <a:rPr lang="pt-BR" sz="1400" dirty="0" smtClean="0">
                <a:solidFill>
                  <a:srgbClr val="1E2C9D"/>
                </a:solidFill>
              </a:rPr>
              <a:t>*Material </a:t>
            </a:r>
            <a:r>
              <a:rPr lang="pt-BR" sz="1400" dirty="0" err="1" smtClean="0">
                <a:solidFill>
                  <a:srgbClr val="1E2C9D"/>
                </a:solidFill>
              </a:rPr>
              <a:t>Georeferenciamento</a:t>
            </a:r>
            <a:endParaRPr lang="en-US" sz="1400" dirty="0">
              <a:solidFill>
                <a:srgbClr val="1E2C9D"/>
              </a:solidFill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563888" y="3933056"/>
            <a:ext cx="5472608" cy="16365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As opções NMEA e GSOF deve-se sempre deixa-las desligadas.</a:t>
            </a:r>
          </a:p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Ao pressionar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, a Base estará configurada.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D:\users\f87060a\Desktop\Treinamento RTK CT\Fotos\IMG_60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77594"/>
            <a:ext cx="3816424" cy="18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users\f87060a\Desktop\Treinamento RTK CT\Fotos\IMG_60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819" y="3501747"/>
            <a:ext cx="2545793" cy="11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users\f87060a\Desktop\Treinamento RTK CT\Fotos\IMG_60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819" y="4823341"/>
            <a:ext cx="2545793" cy="1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users\f87060a\Desktop\Treinamento RTK CT\Fotos\IMG_607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2080" y="5251981"/>
            <a:ext cx="1815412" cy="10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4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486296" y="2132856"/>
            <a:ext cx="8262168" cy="758825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1E2C9D"/>
                </a:solidFill>
              </a:rPr>
              <a:t>Configuração do Receptor via Navegador</a:t>
            </a:r>
          </a:p>
        </p:txBody>
      </p:sp>
      <p:pic>
        <p:nvPicPr>
          <p:cNvPr id="9" name="Picture 5" descr="D:\users\f87060a\Desktop\Nova pasta\IMG_61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886820"/>
            <a:ext cx="3567730" cy="1774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861048"/>
            <a:ext cx="330930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</p:spPr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</p:spPr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53256" y="1124745"/>
            <a:ext cx="210252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Itens necessários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D:\users\f87060a\Desktop\Nova pasta\IMG_61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700" y="1932436"/>
            <a:ext cx="3073799" cy="15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users\f87060a\Desktop\Nova pasta\IMG_61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27" y="3996666"/>
            <a:ext cx="1875820" cy="11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4"/>
          <p:cNvSpPr txBox="1">
            <a:spLocks/>
          </p:cNvSpPr>
          <p:nvPr/>
        </p:nvSpPr>
        <p:spPr>
          <a:xfrm>
            <a:off x="2267744" y="5172428"/>
            <a:ext cx="1585402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Cabo de rede</a:t>
            </a:r>
            <a:endParaRPr lang="en-US" dirty="0"/>
          </a:p>
        </p:txBody>
      </p:sp>
      <p:pic>
        <p:nvPicPr>
          <p:cNvPr id="12" name="Picture 2" descr="D:\users\f87060a\Desktop\Nova pasta\IMG_61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954201"/>
            <a:ext cx="1585402" cy="11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Texto 4"/>
          <p:cNvSpPr txBox="1">
            <a:spLocks/>
          </p:cNvSpPr>
          <p:nvPr/>
        </p:nvSpPr>
        <p:spPr>
          <a:xfrm>
            <a:off x="145627" y="5095890"/>
            <a:ext cx="1875820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Modem</a:t>
            </a:r>
            <a:endParaRPr lang="en-US" dirty="0"/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252741" y="3455968"/>
            <a:ext cx="3071757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16" name="Espaço Reservado para Texto 4"/>
          <p:cNvSpPr txBox="1">
            <a:spLocks/>
          </p:cNvSpPr>
          <p:nvPr/>
        </p:nvSpPr>
        <p:spPr>
          <a:xfrm>
            <a:off x="7054058" y="4487772"/>
            <a:ext cx="1939781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Conexão computador</a:t>
            </a:r>
            <a:endParaRPr lang="en-US" dirty="0"/>
          </a:p>
        </p:txBody>
      </p:sp>
      <p:pic>
        <p:nvPicPr>
          <p:cNvPr id="17" name="Picture 2" descr="D:\users\f87060a\Desktop\Nova pasta\IMG_61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08862" y="2385072"/>
            <a:ext cx="2609906" cy="19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users\f87060a\Desktop\Nova pasta\IMG_61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54058" y="3020964"/>
            <a:ext cx="1939781" cy="14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4"/>
          <p:cNvSpPr txBox="1">
            <a:spLocks/>
          </p:cNvSpPr>
          <p:nvPr/>
        </p:nvSpPr>
        <p:spPr>
          <a:xfrm>
            <a:off x="4743924" y="4668740"/>
            <a:ext cx="1939781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Conexão</a:t>
            </a:r>
          </a:p>
          <a:p>
            <a:pPr algn="ctr"/>
            <a:r>
              <a:rPr lang="pt-BR" dirty="0" smtClean="0"/>
              <a:t>Receptor</a:t>
            </a:r>
          </a:p>
          <a:p>
            <a:pPr algn="ctr"/>
            <a:endParaRPr lang="en-US" dirty="0"/>
          </a:p>
        </p:txBody>
      </p:sp>
      <p:sp>
        <p:nvSpPr>
          <p:cNvPr id="21" name="Espaço Reservado para Conteúdo 1"/>
          <p:cNvSpPr txBox="1">
            <a:spLocks/>
          </p:cNvSpPr>
          <p:nvPr/>
        </p:nvSpPr>
        <p:spPr>
          <a:xfrm>
            <a:off x="4951538" y="1144374"/>
            <a:ext cx="210252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Conexão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Desabilitar o Proxy</a:t>
            </a:r>
            <a:endParaRPr lang="en-US" dirty="0"/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457200" y="1052736"/>
            <a:ext cx="8291264" cy="50405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solidFill>
                  <a:schemeClr val="tx1"/>
                </a:solidFill>
              </a:rPr>
              <a:t>Inicialmente é necessário (para quem utiliza proxy) desabilitar o proxy. Clique em internet </a:t>
            </a:r>
            <a:r>
              <a:rPr lang="pt-BR" dirty="0" err="1" smtClean="0">
                <a:solidFill>
                  <a:schemeClr val="tx1"/>
                </a:solidFill>
              </a:rPr>
              <a:t>options</a:t>
            </a:r>
            <a:r>
              <a:rPr lang="pt-BR" dirty="0" smtClean="0">
                <a:solidFill>
                  <a:schemeClr val="tx1"/>
                </a:solidFill>
              </a:rPr>
              <a:t> a partir de seu navegador de internet, selecione a aba connections e clique em Lan settings, desabilite o Proxy e clique em OK.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12" y="1955657"/>
            <a:ext cx="2088232" cy="2407146"/>
          </a:xfrm>
          <a:prstGeom prst="rect">
            <a:avLst/>
          </a:prstGeom>
          <a:ln>
            <a:solidFill>
              <a:srgbClr val="1E2C9D"/>
            </a:solidFill>
          </a:ln>
        </p:spPr>
      </p:pic>
      <p:pic>
        <p:nvPicPr>
          <p:cNvPr id="11" name="Imagem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227982"/>
            <a:ext cx="3396871" cy="3888445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241302"/>
            <a:ext cx="3107321" cy="388844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79712" y="2132856"/>
            <a:ext cx="249932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32234" y="3789040"/>
            <a:ext cx="1215430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3995117" y="2492896"/>
            <a:ext cx="720899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4507966" y="5013176"/>
            <a:ext cx="1000138" cy="360040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6084168" y="3548607"/>
            <a:ext cx="2592288" cy="814195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7421804" y="4507809"/>
            <a:ext cx="678588" cy="289343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ítulo 3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</p:spPr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7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323528" y="1052736"/>
            <a:ext cx="8656960" cy="50405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solidFill>
                  <a:schemeClr val="tx1"/>
                </a:solidFill>
              </a:rPr>
              <a:t>Para acessar o receptor via navegador, copie o IP do receptor (</a:t>
            </a:r>
            <a:r>
              <a:rPr lang="pt-BR" smtClean="0">
                <a:solidFill>
                  <a:schemeClr val="tx1"/>
                </a:solidFill>
              </a:rPr>
              <a:t>visualizado pressionando </a:t>
            </a:r>
            <a:r>
              <a:rPr lang="pt-BR" dirty="0" smtClean="0">
                <a:solidFill>
                  <a:schemeClr val="tx1"/>
                </a:solidFill>
              </a:rPr>
              <a:t>a seta para cima no receptor) no navegador e insira a senha solicitada, a qual sempre será: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Usuário: </a:t>
            </a:r>
            <a:r>
              <a:rPr lang="pt-BR" b="1" dirty="0" err="1" smtClean="0">
                <a:solidFill>
                  <a:schemeClr val="tx1"/>
                </a:solidFill>
              </a:rPr>
              <a:t>admin</a:t>
            </a:r>
            <a:r>
              <a:rPr lang="pt-BR" b="1" dirty="0" smtClean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Senha: </a:t>
            </a:r>
            <a:r>
              <a:rPr lang="pt-BR" b="1" dirty="0" err="1">
                <a:solidFill>
                  <a:schemeClr val="tx1"/>
                </a:solidFill>
              </a:rPr>
              <a:t>p</a:t>
            </a:r>
            <a:r>
              <a:rPr lang="pt-BR" b="1" dirty="0" err="1" smtClean="0">
                <a:solidFill>
                  <a:schemeClr val="tx1"/>
                </a:solidFill>
              </a:rPr>
              <a:t>assword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users\f87060a\Desktop\Treinamento RTK CT\Fotos\IMG_6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00808"/>
            <a:ext cx="3096344" cy="14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2464313"/>
            <a:ext cx="6198344" cy="388083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71600" y="2365617"/>
            <a:ext cx="936104" cy="199287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3275856" y="2629864"/>
            <a:ext cx="1326976" cy="199287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6228184" y="5157192"/>
            <a:ext cx="2160240" cy="57606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ítulo 3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</p:spPr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20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</p:spPr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479152" y="1052736"/>
            <a:ext cx="8147248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Página de acesso ao receptor pressione Configuração do Receptor e então pressione Antena.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75" y="1772816"/>
            <a:ext cx="81291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2" y="2996952"/>
            <a:ext cx="1167979" cy="360040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44475" y="3356992"/>
            <a:ext cx="720899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26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Nessa configuração insira as informações da antena como o modelo, o SN (já vem preenchido) a referência de medição de sua altura, a distância da antena até o solo e pressione OK.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147248" cy="430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50988" y="2433588"/>
            <a:ext cx="3672408" cy="1459402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750988" y="3892990"/>
            <a:ext cx="386183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08979" y="3513708"/>
            <a:ext cx="462621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3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Ao clicar em Estado de Referência é possível inserir o nome e o código da base e caso se conheça sua posição é possível inserir a posição da antena em latitude, longitude e altitude. Ao finalizar a configuração clique em OK.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68" y="2276872"/>
            <a:ext cx="8093968" cy="39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979712" y="2852936"/>
            <a:ext cx="2750740" cy="1662276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712824" y="3971156"/>
            <a:ext cx="1101664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005112" y="4576812"/>
            <a:ext cx="351656" cy="241548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8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Clicando em localização é possível escolher a máscara de elevação (ângulo a partir do qual a antena capta sinal) e os sistemas que serão utilizado para posicionamento.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68" y="1926208"/>
            <a:ext cx="825835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14488" y="2492896"/>
            <a:ext cx="3117552" cy="2304256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22200" y="3775484"/>
            <a:ext cx="712032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801788" y="4815284"/>
            <a:ext cx="35601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29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A configuração de Controle de Correção deve permanecer como ilustra a imagem abaixo. 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51" y="1700808"/>
            <a:ext cx="8389913" cy="40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91680" y="2310780"/>
            <a:ext cx="3117552" cy="1588368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446832" y="3695824"/>
            <a:ext cx="1088132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704380" y="3966964"/>
            <a:ext cx="35601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Componentes do Receptor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575" y="1437748"/>
            <a:ext cx="2387693" cy="15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users\f87060a\Desktop\Treinamento RTK CT\Fotos\IMG_6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356852"/>
            <a:ext cx="2088232" cy="17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4"/>
          <p:cNvSpPr txBox="1">
            <a:spLocks/>
          </p:cNvSpPr>
          <p:nvPr/>
        </p:nvSpPr>
        <p:spPr>
          <a:xfrm>
            <a:off x="396652" y="3011450"/>
            <a:ext cx="273630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Receptor AgGPS542</a:t>
            </a:r>
            <a:endParaRPr lang="en-US" dirty="0"/>
          </a:p>
        </p:txBody>
      </p: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895793" y="5506311"/>
            <a:ext cx="2265183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Modem</a:t>
            </a:r>
            <a:endParaRPr lang="en-US" dirty="0"/>
          </a:p>
        </p:txBody>
      </p:sp>
      <p:sp>
        <p:nvSpPr>
          <p:cNvPr id="11" name="Espaço Reservado para Texto 4"/>
          <p:cNvSpPr txBox="1">
            <a:spLocks/>
          </p:cNvSpPr>
          <p:nvPr/>
        </p:nvSpPr>
        <p:spPr>
          <a:xfrm>
            <a:off x="3651277" y="5489788"/>
            <a:ext cx="2592288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Cabo serial DB9 Fêmea</a:t>
            </a:r>
            <a:endParaRPr lang="en-US" dirty="0"/>
          </a:p>
        </p:txBody>
      </p:sp>
      <p:sp>
        <p:nvSpPr>
          <p:cNvPr id="13" name="Espaço Reservado para Texto 4"/>
          <p:cNvSpPr txBox="1">
            <a:spLocks/>
          </p:cNvSpPr>
          <p:nvPr/>
        </p:nvSpPr>
        <p:spPr>
          <a:xfrm>
            <a:off x="6359872" y="3156204"/>
            <a:ext cx="2544936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Antena </a:t>
            </a:r>
            <a:r>
              <a:rPr lang="pt-BR" dirty="0" err="1" smtClean="0"/>
              <a:t>Zephyr</a:t>
            </a:r>
            <a:r>
              <a:rPr lang="pt-BR" dirty="0" smtClean="0"/>
              <a:t> Módulo 2</a:t>
            </a:r>
            <a:endParaRPr lang="en-US" dirty="0"/>
          </a:p>
        </p:txBody>
      </p:sp>
      <p:pic>
        <p:nvPicPr>
          <p:cNvPr id="15" name="Picture 5" descr="D:\users\f87060a\Desktop\Nova pasta\IMG_61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904" y="1455388"/>
            <a:ext cx="3073799" cy="15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users\f87060a\Desktop\Nova pasta\IMG_612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856" y="3977620"/>
            <a:ext cx="256905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users\f87060a\Desktop\Nova pasta\IMG_61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679" y="3989886"/>
            <a:ext cx="1983516" cy="14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f87060a\Desktop\Nova pasta\IMG_61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398" y="3965355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Texto 4"/>
          <p:cNvSpPr txBox="1">
            <a:spLocks/>
          </p:cNvSpPr>
          <p:nvPr/>
        </p:nvSpPr>
        <p:spPr>
          <a:xfrm>
            <a:off x="6227366" y="5506311"/>
            <a:ext cx="2592288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Cabo de energia</a:t>
            </a:r>
            <a:endParaRPr lang="en-US" dirty="0"/>
          </a:p>
        </p:txBody>
      </p:sp>
      <p:sp>
        <p:nvSpPr>
          <p:cNvPr id="19" name="Espaço Reservado para Texto 4"/>
          <p:cNvSpPr txBox="1">
            <a:spLocks/>
          </p:cNvSpPr>
          <p:nvPr/>
        </p:nvSpPr>
        <p:spPr>
          <a:xfrm>
            <a:off x="3650332" y="3006708"/>
            <a:ext cx="2592288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Cabo de comunicação Receptor e Antena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Na configuração de Posição certifique-se de que os dados estão configurados conforme ilustra a imagem abaixo.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53" y="1916832"/>
            <a:ext cx="8587110" cy="43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97596" y="2530996"/>
            <a:ext cx="4646612" cy="2147550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439936" y="4227076"/>
            <a:ext cx="54406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810128" y="4655562"/>
            <a:ext cx="35601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Clicando em Geral, pode-se configurar a </a:t>
            </a:r>
            <a:r>
              <a:rPr lang="pt-BR" sz="1500" dirty="0" err="1" smtClean="0">
                <a:solidFill>
                  <a:schemeClr val="tx1"/>
                </a:solidFill>
              </a:rPr>
              <a:t>autobase</a:t>
            </a:r>
            <a:r>
              <a:rPr lang="pt-BR" sz="1500" dirty="0" smtClean="0">
                <a:solidFill>
                  <a:schemeClr val="tx1"/>
                </a:solidFill>
              </a:rPr>
              <a:t> (base automática), a qual permite que o receptor localize uma posição já conhecida em um raio de 50 km e trabalhe com ela. E também é possível configurar questões de consumo de energia como proteção de energia, brilho, etc. Clique em OK.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0680"/>
            <a:ext cx="7848873" cy="382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33104" y="2861764"/>
            <a:ext cx="4091756" cy="1886932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730970" y="4369544"/>
            <a:ext cx="431254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945804" y="4735996"/>
            <a:ext cx="34331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0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Na configuração de Ficheiros de Aplicação certifique-se de que a operação está selecionada como Iniciar agora e o nome do ficheiro seja sempre CURRENT. Clique em OK.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02748"/>
            <a:ext cx="8319988" cy="41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47664" y="2636912"/>
            <a:ext cx="4680520" cy="1080120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290116" y="4381996"/>
            <a:ext cx="1088132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547664" y="3894120"/>
            <a:ext cx="35601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6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Na opção Reiniciar é possível reiniciar o receptor, apagar dados definidos e voltar a configuração de fábrica. Para efetuar alguma atividade clique no botão OK referente a atividade.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63909"/>
            <a:ext cx="8104514" cy="41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89088" y="2552204"/>
            <a:ext cx="2566888" cy="1476398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99440" y="4356596"/>
            <a:ext cx="544066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0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34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Navegador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23528" y="1124744"/>
            <a:ext cx="8640960" cy="1756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Em idioma predefinido selecione Português e clique em OK.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078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4368" y="4390504"/>
            <a:ext cx="1088132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744524" y="4661644"/>
            <a:ext cx="929868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670472" y="5517232"/>
            <a:ext cx="360040" cy="216024"/>
          </a:xfrm>
          <a:prstGeom prst="rect">
            <a:avLst/>
          </a:prstGeom>
          <a:noFill/>
          <a:ln w="38100">
            <a:solidFill>
              <a:srgbClr val="1E2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91680" y="1417566"/>
            <a:ext cx="7452320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Botão </a:t>
            </a:r>
            <a:r>
              <a:rPr lang="pt-BR" sz="1600" b="1" dirty="0" err="1" smtClean="0"/>
              <a:t>On</a:t>
            </a:r>
            <a:r>
              <a:rPr lang="pt-BR" sz="1600" b="1" dirty="0" smtClean="0"/>
              <a:t>/Off: Liga Desliga e </a:t>
            </a:r>
            <a:r>
              <a:rPr lang="pt-BR" sz="1600" b="1" dirty="0" err="1" smtClean="0"/>
              <a:t>Reseta</a:t>
            </a:r>
            <a:r>
              <a:rPr lang="pt-BR" sz="1600" b="1" dirty="0" smtClean="0"/>
              <a:t> o aparelho</a:t>
            </a:r>
          </a:p>
          <a:p>
            <a:r>
              <a:rPr lang="pt-BR" sz="1600" dirty="0" smtClean="0"/>
              <a:t>Pressionando quando desligado o aparelho irá reiniciar</a:t>
            </a:r>
          </a:p>
          <a:p>
            <a:r>
              <a:rPr lang="pt-BR" sz="1600" dirty="0"/>
              <a:t>P</a:t>
            </a:r>
            <a:r>
              <a:rPr lang="pt-BR" sz="1600" dirty="0" smtClean="0"/>
              <a:t>ressionar por 2 segundos o aparelho desliga</a:t>
            </a:r>
          </a:p>
          <a:p>
            <a:r>
              <a:rPr lang="pt-BR" sz="1600" dirty="0" smtClean="0"/>
              <a:t>Pressionar por 10 segundos o aparelho apaga a memória de posicionamento</a:t>
            </a:r>
          </a:p>
          <a:p>
            <a:r>
              <a:rPr lang="pt-BR" sz="1600" dirty="0" smtClean="0"/>
              <a:t>Pressionar por 15 segundos restaura configurações de fábrica</a:t>
            </a:r>
          </a:p>
          <a:p>
            <a:r>
              <a:rPr lang="pt-BR" sz="1600" dirty="0" smtClean="0"/>
              <a:t>Pressionar por 60 segundos quando nenhuma das etapas anteriores funcionarem (isso desligará o receptor)</a:t>
            </a:r>
          </a:p>
          <a:p>
            <a:endParaRPr lang="en-US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Botões e Funções</a:t>
            </a:r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92" y="1863999"/>
            <a:ext cx="909638" cy="9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1053308" y="2358467"/>
            <a:ext cx="566364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22" idx="3"/>
          </p:cNvCxnSpPr>
          <p:nvPr/>
        </p:nvCxnSpPr>
        <p:spPr>
          <a:xfrm flipV="1">
            <a:off x="1004492" y="3700892"/>
            <a:ext cx="615180" cy="79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1"/>
          <p:cNvSpPr txBox="1">
            <a:spLocks/>
          </p:cNvSpPr>
          <p:nvPr/>
        </p:nvSpPr>
        <p:spPr>
          <a:xfrm>
            <a:off x="1740868" y="3611624"/>
            <a:ext cx="7066284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120000"/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ü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Courier New"/>
              <a:buChar char="o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²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pt-BR" sz="1600" b="1" dirty="0" smtClean="0"/>
              <a:t>ESC: </a:t>
            </a:r>
            <a:r>
              <a:rPr lang="pt-BR" sz="1600" dirty="0" smtClean="0"/>
              <a:t>Retorna a tela anterior ou cancela as mudanças feitas na tela antes de as gravar.</a:t>
            </a:r>
            <a:endParaRPr lang="en-US" sz="1600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1004492" y="4932660"/>
            <a:ext cx="61518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Conteúdo 1"/>
          <p:cNvSpPr txBox="1">
            <a:spLocks/>
          </p:cNvSpPr>
          <p:nvPr/>
        </p:nvSpPr>
        <p:spPr>
          <a:xfrm>
            <a:off x="1691680" y="4725144"/>
            <a:ext cx="7135688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120000"/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ü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Courier New"/>
              <a:buChar char="o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²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pt-BR" sz="1600" b="1" dirty="0" err="1" smtClean="0"/>
              <a:t>Enter</a:t>
            </a:r>
            <a:r>
              <a:rPr lang="pt-BR" sz="1600" b="1" dirty="0" smtClean="0"/>
              <a:t>: </a:t>
            </a:r>
            <a:r>
              <a:rPr lang="pt-BR" sz="1600" dirty="0" smtClean="0"/>
              <a:t>Avança para as telas principais e grava as mudanças realizadas na edição.</a:t>
            </a:r>
            <a:endParaRPr lang="en-US" sz="1600" dirty="0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54" y="3212976"/>
            <a:ext cx="909638" cy="9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54" y="4543183"/>
            <a:ext cx="909638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Botões e Funções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25" y="1393600"/>
            <a:ext cx="998215" cy="11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59101"/>
            <a:ext cx="9874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98"/>
          <a:stretch>
            <a:fillRect/>
          </a:stretch>
        </p:blipFill>
        <p:spPr bwMode="auto">
          <a:xfrm>
            <a:off x="323528" y="3674839"/>
            <a:ext cx="9763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2124396" y="1796098"/>
            <a:ext cx="6363296" cy="5851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600" b="1" dirty="0" smtClean="0">
                <a:solidFill>
                  <a:schemeClr val="tx1"/>
                </a:solidFill>
              </a:rPr>
              <a:t>Sobe: </a:t>
            </a:r>
            <a:r>
              <a:rPr lang="pt-BR" sz="1600" dirty="0" smtClean="0">
                <a:solidFill>
                  <a:schemeClr val="tx1"/>
                </a:solidFill>
              </a:rPr>
              <a:t>Move o cursor para cima e altera os dados no modo edição.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21599"/>
            <a:ext cx="975196" cy="99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ço Reservado para Conteúdo 1"/>
          <p:cNvSpPr txBox="1">
            <a:spLocks/>
          </p:cNvSpPr>
          <p:nvPr/>
        </p:nvSpPr>
        <p:spPr>
          <a:xfrm>
            <a:off x="2132779" y="2885269"/>
            <a:ext cx="6714952" cy="5851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600" b="1" dirty="0" smtClean="0">
                <a:solidFill>
                  <a:schemeClr val="tx1"/>
                </a:solidFill>
              </a:rPr>
              <a:t>Desce: </a:t>
            </a:r>
            <a:r>
              <a:rPr lang="pt-BR" sz="1600" dirty="0" smtClean="0">
                <a:solidFill>
                  <a:schemeClr val="tx1"/>
                </a:solidFill>
              </a:rPr>
              <a:t>Move o cursor para baixo e altera os dados no modo edição.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Espaço Reservado para Conteúdo 1"/>
          <p:cNvSpPr txBox="1">
            <a:spLocks/>
          </p:cNvSpPr>
          <p:nvPr/>
        </p:nvSpPr>
        <p:spPr>
          <a:xfrm>
            <a:off x="2124395" y="3930762"/>
            <a:ext cx="6714952" cy="5851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600" b="1" dirty="0" smtClean="0">
                <a:solidFill>
                  <a:schemeClr val="tx1"/>
                </a:solidFill>
              </a:rPr>
              <a:t>Esquerda: </a:t>
            </a:r>
            <a:r>
              <a:rPr lang="pt-BR" sz="1600" dirty="0" smtClean="0">
                <a:solidFill>
                  <a:schemeClr val="tx1"/>
                </a:solidFill>
              </a:rPr>
              <a:t>Move o cursor nos campos em modo de edição para a esquerda.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Espaço Reservado para Conteúdo 1"/>
          <p:cNvSpPr txBox="1">
            <a:spLocks/>
          </p:cNvSpPr>
          <p:nvPr/>
        </p:nvSpPr>
        <p:spPr>
          <a:xfrm>
            <a:off x="2177528" y="4989624"/>
            <a:ext cx="6714952" cy="5851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600" b="1" dirty="0" smtClean="0">
                <a:solidFill>
                  <a:schemeClr val="tx1"/>
                </a:solidFill>
              </a:rPr>
              <a:t>Direita: </a:t>
            </a:r>
            <a:r>
              <a:rPr lang="pt-BR" sz="1600" dirty="0" smtClean="0">
                <a:solidFill>
                  <a:schemeClr val="tx1"/>
                </a:solidFill>
              </a:rPr>
              <a:t>Move o cursor nos campos em modo de edição para a direita e permite ao campo ficar editável.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1276821" y="3078453"/>
            <a:ext cx="85444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1299841" y="5282181"/>
            <a:ext cx="85444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1299841" y="4149080"/>
            <a:ext cx="85444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1295824" y="1972874"/>
            <a:ext cx="85444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486296" y="2132856"/>
            <a:ext cx="7150100" cy="758825"/>
          </a:xfrm>
        </p:spPr>
        <p:txBody>
          <a:bodyPr/>
          <a:lstStyle/>
          <a:p>
            <a:r>
              <a:rPr lang="pt-BR" b="1" dirty="0" smtClean="0">
                <a:solidFill>
                  <a:srgbClr val="1E2C9D"/>
                </a:solidFill>
              </a:rPr>
              <a:t>Configuração </a:t>
            </a:r>
            <a:r>
              <a:rPr lang="pt-BR" b="1" dirty="0">
                <a:solidFill>
                  <a:srgbClr val="1E2C9D"/>
                </a:solidFill>
              </a:rPr>
              <a:t>do </a:t>
            </a:r>
            <a:r>
              <a:rPr lang="pt-BR" b="1" dirty="0" smtClean="0">
                <a:solidFill>
                  <a:srgbClr val="1E2C9D"/>
                </a:solidFill>
              </a:rPr>
              <a:t>Receptor </a:t>
            </a:r>
            <a:r>
              <a:rPr lang="pt-BR" b="1" dirty="0">
                <a:solidFill>
                  <a:srgbClr val="1E2C9D"/>
                </a:solidFill>
              </a:rPr>
              <a:t>via LCD</a:t>
            </a:r>
            <a:endParaRPr lang="pt-BR" b="1" dirty="0" smtClean="0">
              <a:solidFill>
                <a:srgbClr val="1E2C9D"/>
              </a:solidFill>
            </a:endParaRPr>
          </a:p>
        </p:txBody>
      </p:sp>
      <p:pic>
        <p:nvPicPr>
          <p:cNvPr id="9" name="Picture 5" descr="D:\users\f87060a\Desktop\Nova pasta\IMG_61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573016"/>
            <a:ext cx="5153104" cy="256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Iniciando 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457200" y="1216381"/>
            <a:ext cx="8003232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600" dirty="0" smtClean="0">
                <a:solidFill>
                  <a:schemeClr val="tx1"/>
                </a:solidFill>
              </a:rPr>
              <a:t>Ao iniciar o receptor a tela inicial mostra o número de satélites visíveis (SV), o estado da bateria e o nome/estado da base.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s\f87060a\Desktop\Treinamento RTK CT\Fotos\IMG_60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3945" y="2204864"/>
            <a:ext cx="6609742" cy="29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412776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Para entrar no modo de configuração deve-se pressionar o botão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até aparecer o modo de operação e então pressione a seta </a:t>
            </a:r>
            <a:r>
              <a:rPr lang="pt-BR" sz="1600" dirty="0" smtClean="0">
                <a:solidFill>
                  <a:schemeClr val="tx1"/>
                </a:solidFill>
              </a:rPr>
              <a:t>para a direita (Editável) e para </a:t>
            </a:r>
            <a:r>
              <a:rPr lang="pt-BR" sz="1600" dirty="0" smtClean="0">
                <a:solidFill>
                  <a:schemeClr val="tx1"/>
                </a:solidFill>
              </a:rPr>
              <a:t>baixo até aparecer a opção </a:t>
            </a:r>
            <a:r>
              <a:rPr lang="pt-BR" sz="1600" dirty="0">
                <a:solidFill>
                  <a:schemeClr val="tx1"/>
                </a:solidFill>
              </a:rPr>
              <a:t>C</a:t>
            </a:r>
            <a:r>
              <a:rPr lang="pt-BR" sz="1600" dirty="0" smtClean="0">
                <a:solidFill>
                  <a:schemeClr val="tx1"/>
                </a:solidFill>
              </a:rPr>
              <a:t>onfiguração do Sistema.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07707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Na opção de idioma, pressione a seta para a direita para que fique editável e então pressione a seta para baixo até que o Português seja localizado,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users\f87060a\Desktop\Treinamento RTK CT\Fotos\IMG_6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89653"/>
            <a:ext cx="3751064" cy="19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1" y="3933055"/>
            <a:ext cx="3888105" cy="17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</a:t>
            </a:r>
            <a:r>
              <a:rPr lang="pt-BR" dirty="0" err="1" smtClean="0"/>
              <a:t>AgGPS</a:t>
            </a:r>
            <a:r>
              <a:rPr lang="pt-BR" dirty="0" smtClean="0"/>
              <a:t> 542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Configuração via LCD do receptor</a:t>
            </a:r>
            <a:endParaRPr lang="en-US" dirty="0"/>
          </a:p>
        </p:txBody>
      </p:sp>
      <p:sp>
        <p:nvSpPr>
          <p:cNvPr id="20" name="Espaço Reservado para Conteúdo 1"/>
          <p:cNvSpPr txBox="1">
            <a:spLocks/>
          </p:cNvSpPr>
          <p:nvPr/>
        </p:nvSpPr>
        <p:spPr>
          <a:xfrm>
            <a:off x="3995936" y="1541063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Na opção Unidades selecione Metros e salve (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r>
              <a:rPr lang="pt-BR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995936" y="4077072"/>
            <a:ext cx="5040560" cy="14925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</a:rPr>
              <a:t>Na configuração da precisão deixe os valores conforme ilustra a imagem, pois os mesmos significam a limitação da precisão horizontal e vertical, e pressione </a:t>
            </a:r>
            <a:r>
              <a:rPr lang="pt-BR" sz="1600" dirty="0" err="1" smtClean="0">
                <a:solidFill>
                  <a:schemeClr val="tx1"/>
                </a:solidFill>
              </a:rPr>
              <a:t>Enter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users\f87060a\Desktop\Treinamento RTK CT\Fotos\IMG_60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37958"/>
            <a:ext cx="3635896" cy="18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f87060a\Desktop\Treinamento RTK CT\Fotos\IMG_60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60" y="3788477"/>
            <a:ext cx="3744416" cy="20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Impostazioni personalizzate 2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1E2C9D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E7CF1C"/>
      </a:accent6>
      <a:hlink>
        <a:srgbClr val="415084"/>
      </a:hlink>
      <a:folHlink>
        <a:srgbClr val="708BE4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Backup">
  <a:themeElements>
    <a:clrScheme name="NH_AGR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5569A8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E7CF1C"/>
      </a:accent6>
      <a:hlink>
        <a:srgbClr val="415084"/>
      </a:hlink>
      <a:folHlink>
        <a:srgbClr val="708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NH_AGR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5569A8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E7CF1C"/>
      </a:accent6>
      <a:hlink>
        <a:srgbClr val="415084"/>
      </a:hlink>
      <a:folHlink>
        <a:srgbClr val="708BE4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CCA284E0CD144911864D20E58A49D" ma:contentTypeVersion="1" ma:contentTypeDescription="Create a new document." ma:contentTypeScope="" ma:versionID="55614d2903bfecaeb2246363aef67db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0B45EE-A825-41CC-BD8A-CEDDE466D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3C4677F-D8D3-447A-8AF8-3E6BE8F7B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4D1D4-8081-4176-A470-33E3417E4C99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1598</Words>
  <Application>Microsoft Office PowerPoint</Application>
  <PresentationFormat>Apresentação na tela (4:3)</PresentationFormat>
  <Paragraphs>183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Tema di Office</vt:lpstr>
      <vt:lpstr>DIVIDER Backup</vt:lpstr>
      <vt:lpstr>1_Tema di Office</vt:lpstr>
      <vt:lpstr>Configuração Receptor AgGPS 542</vt:lpstr>
      <vt:lpstr>Conteúdo</vt:lpstr>
      <vt:lpstr>Receptor AgGPS 542</vt:lpstr>
      <vt:lpstr>Receptor AgGPS 542</vt:lpstr>
      <vt:lpstr>Receptor AgGPS 542</vt:lpstr>
      <vt:lpstr>Configuração do Receptor via LCD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Configuração do Receptor via Navegador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  <vt:lpstr>Receptor AgGPS 542</vt:lpstr>
    </vt:vector>
  </TitlesOfParts>
  <Company>****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Holland Agriculture - Template - 4-3 Format</dc:title>
  <dc:creator>INFO Robilant</dc:creator>
  <cp:lastModifiedBy>Marcela Mazer Guidi</cp:lastModifiedBy>
  <cp:revision>179</cp:revision>
  <dcterms:created xsi:type="dcterms:W3CDTF">2013-10-17T09:26:11Z</dcterms:created>
  <dcterms:modified xsi:type="dcterms:W3CDTF">2014-06-12T11:58:01Z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0x010100CC2CCA284E0CD144911864D20E58A49D</vt:lpwstr>
  </property>
</Properties>
</file>