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6"/>
  </p:notesMasterIdLst>
  <p:handoutMasterIdLst>
    <p:handoutMasterId r:id="rId57"/>
  </p:handoutMasterIdLst>
  <p:sldIdLst>
    <p:sldId id="256" r:id="rId14"/>
    <p:sldId id="1043" r:id="rId15"/>
    <p:sldId id="1044" r:id="rId16"/>
    <p:sldId id="847" r:id="rId17"/>
    <p:sldId id="105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859" r:id="rId30"/>
    <p:sldId id="860" r:id="rId31"/>
    <p:sldId id="1079" r:id="rId32"/>
    <p:sldId id="1119" r:id="rId33"/>
    <p:sldId id="1102" r:id="rId34"/>
    <p:sldId id="846" r:id="rId35"/>
    <p:sldId id="1121" r:id="rId36"/>
    <p:sldId id="1122" r:id="rId37"/>
    <p:sldId id="1123" r:id="rId38"/>
    <p:sldId id="1069" r:id="rId39"/>
    <p:sldId id="866" r:id="rId40"/>
    <p:sldId id="1106" r:id="rId41"/>
    <p:sldId id="1125" r:id="rId42"/>
    <p:sldId id="1124" r:id="rId43"/>
    <p:sldId id="1127" r:id="rId44"/>
    <p:sldId id="645" r:id="rId45"/>
    <p:sldId id="862" r:id="rId46"/>
    <p:sldId id="825" r:id="rId47"/>
    <p:sldId id="653" r:id="rId48"/>
    <p:sldId id="1090" r:id="rId49"/>
    <p:sldId id="1134" r:id="rId50"/>
    <p:sldId id="1041" r:id="rId51"/>
    <p:sldId id="837" r:id="rId52"/>
    <p:sldId id="838" r:id="rId53"/>
    <p:sldId id="840" r:id="rId54"/>
    <p:sldId id="1135" r:id="rId55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58"/>
    </p:embeddedFon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7C7C7"/>
    <a:srgbClr val="2DC7D3"/>
    <a:srgbClr val="757575"/>
    <a:srgbClr val="474F71"/>
    <a:srgbClr val="F2F2F2"/>
    <a:srgbClr val="EAF8FE"/>
    <a:srgbClr val="E7E6E6"/>
    <a:srgbClr val="9EE0F4"/>
    <a:srgbClr val="515B7C"/>
    <a:srgbClr val="7A7A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1205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6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font" Target="fonts/font1.fntdata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4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2.fntdata"/><Relationship Id="rId67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5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11/02/2026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11/02/2026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6.wdp"/><Relationship Id="rId7" Type="http://schemas.openxmlformats.org/officeDocument/2006/relationships/image" Target="../media/image4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customXml" Target="../ink/ink6.xml"/><Relationship Id="rId5" Type="http://schemas.openxmlformats.org/officeDocument/2006/relationships/image" Target="../media/image440.png"/><Relationship Id="rId4" Type="http://schemas.openxmlformats.org/officeDocument/2006/relationships/customXml" Target="../ink/ink5.xml"/><Relationship Id="rId9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15.png"/><Relationship Id="rId7" Type="http://schemas.openxmlformats.org/officeDocument/2006/relationships/image" Target="../media/image4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10" Type="http://schemas.openxmlformats.org/officeDocument/2006/relationships/image" Target="../media/image45.png"/><Relationship Id="rId4" Type="http://schemas.openxmlformats.org/officeDocument/2006/relationships/customXml" Target="../ink/ink7.xml"/><Relationship Id="rId9" Type="http://schemas.openxmlformats.org/officeDocument/2006/relationships/image" Target="../media/image4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11" Type="http://schemas.openxmlformats.org/officeDocument/2006/relationships/image" Target="../media/image24.png"/><Relationship Id="rId10" Type="http://schemas.openxmlformats.org/officeDocument/2006/relationships/image" Target="../media/image45.png"/><Relationship Id="rId4" Type="http://schemas.openxmlformats.org/officeDocument/2006/relationships/customXml" Target="../ink/ink9.xml"/><Relationship Id="rId9" Type="http://schemas.openxmlformats.org/officeDocument/2006/relationships/image" Target="../media/image4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35261F-B80C-46B0-9969-079E61791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prendre la parole pour nous présenter, présenter nos parents et parler de nos frères et sœurs. Nous allons le faire en trois étapes. Soyez attentifs.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1728631" y="2219380"/>
            <a:ext cx="586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présente tes parents et parle de tes frères et sœurs.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A157999-6A50-4C36-8FC2-173108F9B507}"/>
              </a:ext>
            </a:extLst>
          </p:cNvPr>
          <p:cNvSpPr txBox="1"/>
          <p:nvPr/>
        </p:nvSpPr>
        <p:spPr>
          <a:xfrm>
            <a:off x="1728631" y="2219380"/>
            <a:ext cx="586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présente tes parents et parle de tes frères et sœurs.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217439" y="3079184"/>
            <a:ext cx="3500260" cy="2736348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4503454" y="3209165"/>
            <a:ext cx="283864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J’ai 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_________et c’est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J’ai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n’ai pas de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présente, présente ses parents et parle de ses frères et sœurs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des phrases contenant la lettre t.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 et parler de sa famille.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des phrases contenant la lettre t.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T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to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F013A73-4F6E-4512-AF6C-F8916D7643BE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DEB2DD1-8BFF-40B4-A05B-13B81AE63A6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ta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0F7C736C-E908-4BB5-8C9A-0F6C46D7F60E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B91766CD-C46C-4AE2-B583-2A93D1013572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6AEDB06A-9C20-4CD4-A972-E8C629F9615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to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91606EFC-7C43-4279-8633-994287027780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té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C32FF1E3-71E8-4F53-909D-129796156648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mots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CC5C29-84A4-489E-9154-627994EADF37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tabl</a:t>
            </a:r>
            <a:r>
              <a:rPr lang="fr-FR" sz="6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moto      tiré       tutu      télé</a:t>
            </a:r>
          </a:p>
        </p:txBody>
      </p:sp>
    </p:spTree>
    <p:extLst>
      <p:ext uri="{BB962C8B-B14F-4D97-AF65-F5344CB8AC3E}">
        <p14:creationId xmlns:p14="http://schemas.microsoft.com/office/powerpoint/2010/main" val="25982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8E277A-EC32-4B9F-A1E9-D1AA5CEA2EA1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tabl</a:t>
            </a:r>
            <a:r>
              <a:rPr lang="fr-FR" sz="6000" b="1" dirty="0">
                <a:ln w="0"/>
                <a:solidFill>
                  <a:schemeClr val="bg1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moto      tiré       tutu      télé</a:t>
            </a: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3FB5BDD8-4656-4C5A-831A-7ED40F36EB21}"/>
              </a:ext>
            </a:extLst>
          </p:cNvPr>
          <p:cNvSpPr/>
          <p:nvPr/>
        </p:nvSpPr>
        <p:spPr>
          <a:xfrm rot="16200000">
            <a:off x="1784457" y="3337992"/>
            <a:ext cx="176740" cy="58909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2579518" y="3208130"/>
            <a:ext cx="176740" cy="85208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869F23A8-BC05-47B1-A315-06930F385C35}"/>
              </a:ext>
            </a:extLst>
          </p:cNvPr>
          <p:cNvSpPr/>
          <p:nvPr/>
        </p:nvSpPr>
        <p:spPr>
          <a:xfrm rot="16200000">
            <a:off x="4397257" y="3204868"/>
            <a:ext cx="176741" cy="85208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81D62F92-865E-48CE-8017-25EB22DBA20A}"/>
              </a:ext>
            </a:extLst>
          </p:cNvPr>
          <p:cNvSpPr/>
          <p:nvPr/>
        </p:nvSpPr>
        <p:spPr>
          <a:xfrm rot="16200000">
            <a:off x="5223056" y="3307254"/>
            <a:ext cx="176740" cy="65057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98017016-86B6-4278-9E28-7FD4DF9D8F56}"/>
              </a:ext>
            </a:extLst>
          </p:cNvPr>
          <p:cNvSpPr/>
          <p:nvPr/>
        </p:nvSpPr>
        <p:spPr>
          <a:xfrm rot="16200000">
            <a:off x="6631620" y="3461078"/>
            <a:ext cx="176741" cy="36281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26998F71-4E99-4B8B-83F6-72BA37CFA4D3}"/>
              </a:ext>
            </a:extLst>
          </p:cNvPr>
          <p:cNvSpPr/>
          <p:nvPr/>
        </p:nvSpPr>
        <p:spPr>
          <a:xfrm rot="16200000">
            <a:off x="7181609" y="3348372"/>
            <a:ext cx="178372" cy="58985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0DC26E44-AD87-45CC-A8DB-0C5CCC9BF3D5}"/>
              </a:ext>
            </a:extLst>
          </p:cNvPr>
          <p:cNvSpPr/>
          <p:nvPr/>
        </p:nvSpPr>
        <p:spPr>
          <a:xfrm rot="16200000">
            <a:off x="3154739" y="4746723"/>
            <a:ext cx="176741" cy="65210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B3F54639-7A8D-4B58-88CE-8F9E63DCD3B2}"/>
              </a:ext>
            </a:extLst>
          </p:cNvPr>
          <p:cNvSpPr/>
          <p:nvPr/>
        </p:nvSpPr>
        <p:spPr>
          <a:xfrm rot="16200000">
            <a:off x="3806848" y="4746725"/>
            <a:ext cx="176740" cy="65210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83CD635F-4456-44EA-BD37-5B5AFC3DBCCA}"/>
              </a:ext>
            </a:extLst>
          </p:cNvPr>
          <p:cNvSpPr/>
          <p:nvPr/>
        </p:nvSpPr>
        <p:spPr>
          <a:xfrm rot="16200000">
            <a:off x="5282331" y="4782311"/>
            <a:ext cx="176740" cy="57763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E136B862-8F8C-4608-97D4-E7CDF3733E20}"/>
              </a:ext>
            </a:extLst>
          </p:cNvPr>
          <p:cNvSpPr/>
          <p:nvPr/>
        </p:nvSpPr>
        <p:spPr>
          <a:xfrm rot="16200000">
            <a:off x="5922148" y="4796233"/>
            <a:ext cx="176740" cy="55305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C8D7997-5ECF-485B-98DB-77041BD7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3656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La.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la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La. 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65357" y="2716305"/>
            <a:ext cx="3013285" cy="14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6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la</a:t>
            </a:r>
            <a:endParaRPr kumimoji="0" lang="fr-FR" sz="6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en silence. Après, on va écouter un audio.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7F43704-5D76-9B91-6F9C-B1211B5FF3B9}"/>
              </a:ext>
            </a:extLst>
          </p:cNvPr>
          <p:cNvSpPr txBox="1"/>
          <p:nvPr/>
        </p:nvSpPr>
        <p:spPr>
          <a:xfrm>
            <a:off x="1838906" y="2174117"/>
            <a:ext cx="57407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alal a une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or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u</a:t>
            </a:r>
            <a:r>
              <a:rPr lang="fr-FR" sz="48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ir</a:t>
            </a:r>
            <a:r>
              <a:rPr lang="fr-FR" sz="48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la mo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l’audio.  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phrases N1 SEM2 S5">
            <a:hlinkClick r:id="" action="ppaction://media"/>
            <a:extLst>
              <a:ext uri="{FF2B5EF4-FFF2-40B4-BE49-F238E27FC236}">
                <a16:creationId xmlns:a16="http://schemas.microsoft.com/office/drawing/2014/main" id="{CAAFADF7-75B7-8470-4B4E-0E3B43683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4361" y="1016268"/>
            <a:ext cx="271462" cy="2714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C05F3C-0793-403B-A645-00CECEFB65E9}"/>
              </a:ext>
            </a:extLst>
          </p:cNvPr>
          <p:cNvSpPr txBox="1"/>
          <p:nvPr/>
        </p:nvSpPr>
        <p:spPr>
          <a:xfrm>
            <a:off x="1838906" y="2174117"/>
            <a:ext cx="57407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alal a une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or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u</a:t>
            </a:r>
            <a:r>
              <a:rPr lang="fr-FR" sz="48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 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ir</a:t>
            </a:r>
            <a:r>
              <a:rPr lang="fr-FR" sz="48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 la mo</a:t>
            </a:r>
            <a:r>
              <a:rPr lang="fr-FR" sz="48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4800" b="1" dirty="0">
                <a:solidFill>
                  <a:srgbClr val="565F88"/>
                </a:solidFill>
                <a:latin typeface="Dosis SemiBold" pitchFamily="2" charset="0"/>
              </a:rPr>
              <a:t>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T</a:t>
            </a: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alal  a  une 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or</a:t>
            </a:r>
            <a:r>
              <a:rPr lang="fr-FR" sz="72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7200" b="1" dirty="0">
                <a:solidFill>
                  <a:srgbClr val="565F88"/>
                </a:solidFill>
                <a:latin typeface="Dosis SemiBold" pitchFamily="2" charset="0"/>
              </a:rPr>
              <a:t>u</a:t>
            </a:r>
            <a:r>
              <a:rPr lang="fr-FR" sz="72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1538112" y="3634451"/>
            <a:ext cx="178370" cy="77952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2396608" y="3628517"/>
            <a:ext cx="166504" cy="77953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765A9A91-A6D8-41E4-8BBF-8456ABF26E9D}"/>
              </a:ext>
            </a:extLst>
          </p:cNvPr>
          <p:cNvSpPr/>
          <p:nvPr/>
        </p:nvSpPr>
        <p:spPr>
          <a:xfrm rot="16200000">
            <a:off x="3326936" y="3778490"/>
            <a:ext cx="178370" cy="49144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82FC1167-696E-438F-9F9D-AD021596B8FC}"/>
              </a:ext>
            </a:extLst>
          </p:cNvPr>
          <p:cNvSpPr/>
          <p:nvPr/>
        </p:nvSpPr>
        <p:spPr>
          <a:xfrm rot="16200000">
            <a:off x="4565193" y="3313673"/>
            <a:ext cx="228154" cy="1312615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AA7E44DD-83DC-4835-9635-B3303CA7A846}"/>
              </a:ext>
            </a:extLst>
          </p:cNvPr>
          <p:cNvSpPr/>
          <p:nvPr/>
        </p:nvSpPr>
        <p:spPr>
          <a:xfrm rot="16200000">
            <a:off x="7140634" y="3428754"/>
            <a:ext cx="166507" cy="114416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59CDF768-726D-4B2B-85AD-923CDF929FE2}"/>
              </a:ext>
            </a:extLst>
          </p:cNvPr>
          <p:cNvSpPr/>
          <p:nvPr/>
        </p:nvSpPr>
        <p:spPr>
          <a:xfrm rot="16200000">
            <a:off x="5981581" y="3532895"/>
            <a:ext cx="149063" cy="95332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A6DDFC5-9E8F-42EF-9DBD-C5B4B2C2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50736" y="2574920"/>
            <a:ext cx="782627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n w="0"/>
                <a:solidFill>
                  <a:srgbClr val="2DC7D3"/>
                </a:solidFill>
                <a:latin typeface="Dosis SemiBold" pitchFamily="2" charset="0"/>
                <a:cs typeface="Aharoni" panose="02010803020104030203" pitchFamily="2" charset="-79"/>
              </a:rPr>
              <a:t>T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alal  a  une 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or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u</a:t>
            </a:r>
            <a:r>
              <a:rPr lang="fr-FR" sz="80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6E78F9-53AD-4E4F-9DB2-E9CE1CA1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i 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ir</a:t>
            </a:r>
            <a:r>
              <a:rPr lang="fr-FR" sz="80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 la mo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o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1746707" y="3592921"/>
            <a:ext cx="192474" cy="87669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82FC1167-696E-438F-9F9D-AD021596B8FC}"/>
              </a:ext>
            </a:extLst>
          </p:cNvPr>
          <p:cNvSpPr/>
          <p:nvPr/>
        </p:nvSpPr>
        <p:spPr>
          <a:xfrm rot="16200000">
            <a:off x="4930345" y="3634623"/>
            <a:ext cx="192473" cy="75832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AA7E44DD-83DC-4835-9635-B3303CA7A846}"/>
              </a:ext>
            </a:extLst>
          </p:cNvPr>
          <p:cNvSpPr/>
          <p:nvPr/>
        </p:nvSpPr>
        <p:spPr>
          <a:xfrm rot="16200000">
            <a:off x="6078942" y="3382811"/>
            <a:ext cx="192473" cy="126195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38EED76-804D-40AA-AF4C-85DDB8BAA8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726DC75D-AE73-4D90-AEDC-3F69964CF5B8}"/>
              </a:ext>
            </a:extLst>
          </p:cNvPr>
          <p:cNvSpPr/>
          <p:nvPr/>
        </p:nvSpPr>
        <p:spPr>
          <a:xfrm rot="16200000">
            <a:off x="2478483" y="3812095"/>
            <a:ext cx="192473" cy="43834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61D44CA6-EC8C-4280-ADBE-0A2932582968}"/>
              </a:ext>
            </a:extLst>
          </p:cNvPr>
          <p:cNvSpPr/>
          <p:nvPr/>
        </p:nvSpPr>
        <p:spPr>
          <a:xfrm rot="16200000">
            <a:off x="3665619" y="3424074"/>
            <a:ext cx="144903" cy="126195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2B109596-B92E-43B1-BE1A-07D73115FD87}"/>
              </a:ext>
            </a:extLst>
          </p:cNvPr>
          <p:cNvSpPr/>
          <p:nvPr/>
        </p:nvSpPr>
        <p:spPr>
          <a:xfrm rot="16200000">
            <a:off x="7189248" y="3644703"/>
            <a:ext cx="192473" cy="73816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57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a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i 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ir</a:t>
            </a:r>
            <a:r>
              <a:rPr lang="fr-FR" sz="8000" b="1" dirty="0">
                <a:solidFill>
                  <a:srgbClr val="C7C7C7"/>
                </a:solidFill>
                <a:latin typeface="Dosis SemiBold" pitchFamily="2" charset="0"/>
              </a:rPr>
              <a:t>e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 la mo</a:t>
            </a:r>
            <a:r>
              <a:rPr lang="fr-FR" sz="8000" b="1" dirty="0">
                <a:solidFill>
                  <a:srgbClr val="2DC7D3"/>
                </a:solidFill>
                <a:latin typeface="Dosis SemiBold" pitchFamily="2" charset="0"/>
              </a:rPr>
              <a:t>t</a:t>
            </a:r>
            <a:r>
              <a:rPr lang="fr-FR" sz="8000" b="1" dirty="0">
                <a:solidFill>
                  <a:srgbClr val="565F88"/>
                </a:solidFill>
                <a:latin typeface="Dosis SemiBold" pitchFamily="2" charset="0"/>
              </a:rPr>
              <a:t>o</a:t>
            </a: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D91AA2B-D5F5-4B7B-A9BE-182B5FA53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64.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8F9705-3D8C-40BA-AB4D-AD8013974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709349"/>
            <a:ext cx="3157279" cy="484283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5580668"/>
            <a:ext cx="3157279" cy="4698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phrases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EEB0FE-8DDF-48DF-9A3D-1D751D542B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10" t="78489" r="23223" b="11303"/>
          <a:stretch/>
        </p:blipFill>
        <p:spPr>
          <a:xfrm>
            <a:off x="895547" y="2887138"/>
            <a:ext cx="4355184" cy="18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phrases contenant la lettre t.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phrases contenant la lettre t.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 et parler de sa famille.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phrases contenant la lettre t.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69785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cette phrase sur le tableau. Regardez comment je fais. Je n’oublie pas la majuscule au début de la phrase, le point à la fin et les espaces entre les mots.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00" y="2544896"/>
            <a:ext cx="3359935" cy="33599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FBA8F6-A9EA-462F-A86D-7B85689D1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476C39A-725B-439D-A781-F0E9689023CE}"/>
              </a:ext>
            </a:extLst>
          </p:cNvPr>
          <p:cNvGrpSpPr/>
          <p:nvPr/>
        </p:nvGrpSpPr>
        <p:grpSpPr>
          <a:xfrm>
            <a:off x="4175393" y="2470646"/>
            <a:ext cx="4158866" cy="2280283"/>
            <a:chOff x="969698" y="2524434"/>
            <a:chExt cx="5253053" cy="228028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961ABB6F-E0FD-442D-B8B7-1A0391E0D952}"/>
                </a:ext>
              </a:extLst>
            </p:cNvPr>
            <p:cNvGrpSpPr/>
            <p:nvPr/>
          </p:nvGrpSpPr>
          <p:grpSpPr>
            <a:xfrm>
              <a:off x="969698" y="2524434"/>
              <a:ext cx="5253053" cy="2280283"/>
              <a:chOff x="-188008" y="2588602"/>
              <a:chExt cx="5253053" cy="2280283"/>
            </a:xfrm>
          </p:grpSpPr>
          <p:pic>
            <p:nvPicPr>
              <p:cNvPr id="15" name="Picture 2" descr="Une image contenant texte, ligne, reçu&#10;&#10;Description générée automatiquement">
                <a:extLst>
                  <a:ext uri="{FF2B5EF4-FFF2-40B4-BE49-F238E27FC236}">
                    <a16:creationId xmlns:a16="http://schemas.microsoft.com/office/drawing/2014/main" id="{5F19BF8C-D33C-4B68-9849-01FB37CDEB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23" t="22418" r="39653" b="32446"/>
              <a:stretch/>
            </p:blipFill>
            <p:spPr bwMode="auto">
              <a:xfrm>
                <a:off x="-188008" y="2588602"/>
                <a:ext cx="5001868" cy="22802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F2717AE-0544-49D8-961E-B9455C91FCB7}"/>
                  </a:ext>
                </a:extLst>
              </p:cNvPr>
              <p:cNvSpPr txBox="1"/>
              <p:nvPr/>
            </p:nvSpPr>
            <p:spPr>
              <a:xfrm>
                <a:off x="-136937" y="3218020"/>
                <a:ext cx="5201982" cy="6578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800" b="1" dirty="0">
                    <a:solidFill>
                      <a:srgbClr val="00ACA4"/>
                    </a:solidFill>
                    <a:latin typeface="Dosis SemiBold" pitchFamily="2" charset="0"/>
                  </a:rPr>
                  <a:t>L</a:t>
                </a:r>
                <a:r>
                  <a:rPr lang="fr-FR" sz="2800" b="1" dirty="0">
                    <a:solidFill>
                      <a:srgbClr val="565F88"/>
                    </a:solidFill>
                    <a:latin typeface="Dosis SemiBold" pitchFamily="2" charset="0"/>
                  </a:rPr>
                  <a:t>a tortue     tire    la    moto</a:t>
                </a:r>
                <a:r>
                  <a:rPr lang="fr-FR" sz="2800" b="1" dirty="0">
                    <a:solidFill>
                      <a:srgbClr val="00ACA4"/>
                    </a:solidFill>
                    <a:latin typeface="Dosis SemiBold" pitchFamily="2" charset="0"/>
                  </a:rPr>
                  <a:t>.</a:t>
                </a:r>
              </a:p>
            </p:txBody>
          </p:sp>
        </p:grpSp>
        <p:sp>
          <p:nvSpPr>
            <p:cNvPr id="13" name="Flèche : double flèche horizontale 12">
              <a:extLst>
                <a:ext uri="{FF2B5EF4-FFF2-40B4-BE49-F238E27FC236}">
                  <a16:creationId xmlns:a16="http://schemas.microsoft.com/office/drawing/2014/main" id="{DE42D780-8A9D-4352-8704-DC87A65F0531}"/>
                </a:ext>
              </a:extLst>
            </p:cNvPr>
            <p:cNvSpPr/>
            <p:nvPr/>
          </p:nvSpPr>
          <p:spPr>
            <a:xfrm>
              <a:off x="2816125" y="3572955"/>
              <a:ext cx="272829" cy="10800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F60D66DA-973C-5B76-09A4-4F0875457C9E}"/>
              </a:ext>
            </a:extLst>
          </p:cNvPr>
          <p:cNvSpPr/>
          <p:nvPr/>
        </p:nvSpPr>
        <p:spPr>
          <a:xfrm>
            <a:off x="6467152" y="3502787"/>
            <a:ext cx="216000" cy="108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Flèche : double flèche horizontale 3">
            <a:extLst>
              <a:ext uri="{FF2B5EF4-FFF2-40B4-BE49-F238E27FC236}">
                <a16:creationId xmlns:a16="http://schemas.microsoft.com/office/drawing/2014/main" id="{E7F2D465-F3BE-CEF1-C83B-1BD8559E2E7D}"/>
              </a:ext>
            </a:extLst>
          </p:cNvPr>
          <p:cNvSpPr/>
          <p:nvPr/>
        </p:nvSpPr>
        <p:spPr>
          <a:xfrm>
            <a:off x="6968423" y="3502787"/>
            <a:ext cx="216000" cy="1080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D1716E-A5B7-6792-EB54-E52B4E9015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557684" y="2219898"/>
            <a:ext cx="4028632" cy="2966740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2280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: La tortue tire la moto.</a:t>
            </a:r>
            <a:b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n’oublie pas la majuscule au début de la phrase, le point à la fin et les espaces entre les mots.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B0AB6-98E0-44DD-9BC8-59C29F5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3BE8E11-F4A8-406D-B467-6885B5DCEBFD}"/>
              </a:ext>
            </a:extLst>
          </p:cNvPr>
          <p:cNvGrpSpPr/>
          <p:nvPr/>
        </p:nvGrpSpPr>
        <p:grpSpPr>
          <a:xfrm>
            <a:off x="1584990" y="2623136"/>
            <a:ext cx="5974020" cy="2310699"/>
            <a:chOff x="246227" y="2552834"/>
            <a:chExt cx="6711859" cy="2310699"/>
          </a:xfrm>
        </p:grpSpPr>
        <p:pic>
          <p:nvPicPr>
            <p:cNvPr id="11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CDC3E821-02A3-45E9-8548-79527BA062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2" t="22418" r="25770" b="32446"/>
            <a:stretch>
              <a:fillRect/>
            </a:stretch>
          </p:blipFill>
          <p:spPr bwMode="auto">
            <a:xfrm>
              <a:off x="246227" y="2552834"/>
              <a:ext cx="6711859" cy="231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3CD8A66-830E-4857-B6D4-FE4D06A44CF7}"/>
                </a:ext>
              </a:extLst>
            </p:cNvPr>
            <p:cNvSpPr txBox="1"/>
            <p:nvPr/>
          </p:nvSpPr>
          <p:spPr>
            <a:xfrm>
              <a:off x="1202435" y="3123836"/>
              <a:ext cx="564703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L</a:t>
              </a:r>
              <a:r>
                <a:rPr lang="fr-FR" sz="3200" b="1" dirty="0">
                  <a:solidFill>
                    <a:srgbClr val="565F88"/>
                  </a:solidFill>
                  <a:latin typeface="Dosis SemiBold" pitchFamily="2" charset="0"/>
                </a:rPr>
                <a:t>a tortue   tire   la   moto</a:t>
              </a:r>
              <a:r>
                <a:rPr lang="fr-FR" sz="3200" b="1" dirty="0">
                  <a:solidFill>
                    <a:srgbClr val="00ACA4"/>
                  </a:solidFill>
                  <a:latin typeface="Dosis SemiBold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76A4366-5DD3-415E-807B-1E52110C0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17" y="1904213"/>
            <a:ext cx="3095045" cy="461442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2932916" y="5267147"/>
            <a:ext cx="3095046" cy="7852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65. On va faire l’activité 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3940C84-9CD6-4D36-886D-93D579D6CA56}"/>
              </a:ext>
            </a:extLst>
          </p:cNvPr>
          <p:cNvGrpSpPr/>
          <p:nvPr/>
        </p:nvGrpSpPr>
        <p:grpSpPr>
          <a:xfrm>
            <a:off x="4620125" y="2468528"/>
            <a:ext cx="3996000" cy="3204000"/>
            <a:chOff x="2093356" y="472434"/>
            <a:chExt cx="8903225" cy="686570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E4208FE-0F9E-4D21-8430-74F35BDC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356" y="480139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3DDC5C9-308F-4401-ABF5-6F08B1A3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513" y="472434"/>
              <a:ext cx="4471068" cy="68580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A25FE82-D07E-4FA6-9E70-38C61EE434B2}"/>
              </a:ext>
            </a:extLst>
          </p:cNvPr>
          <p:cNvGrpSpPr/>
          <p:nvPr/>
        </p:nvGrpSpPr>
        <p:grpSpPr>
          <a:xfrm>
            <a:off x="488507" y="2468528"/>
            <a:ext cx="3996000" cy="3204000"/>
            <a:chOff x="-2377712" y="0"/>
            <a:chExt cx="8883257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1E797E5-11FF-40C9-8F9D-67151956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477" y="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AA269D3-25C2-49E7-AEED-98A737D14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7712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0358BC3-45C7-4883-9C1F-DFEE17C76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5" t="74639" r="8042" b="11024"/>
          <a:stretch/>
        </p:blipFill>
        <p:spPr>
          <a:xfrm>
            <a:off x="769999" y="3094321"/>
            <a:ext cx="4724400" cy="1837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24268" y="756000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phrase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38E342-D165-4ACC-8F46-C3880096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83" y="1935731"/>
            <a:ext cx="2558263" cy="39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00462B-B5C6-48AB-B107-7D92C8329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35" y="1935731"/>
            <a:ext cx="2558263" cy="3924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devoirs à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faire à la maison. Vous allez recopier la phrase de l’activité 5, page 65, sur votre cahier et relire les phrases de l’activité 5, page 64.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2321531" y="4806377"/>
            <a:ext cx="2112568" cy="566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4703606" y="4975999"/>
            <a:ext cx="2217147" cy="3964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b="1386"/>
          <a:stretch>
            <a:fillRect/>
          </a:stretch>
        </p:blipFill>
        <p:spPr>
          <a:xfrm>
            <a:off x="3804248" y="2100975"/>
            <a:ext cx="2112567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710821" y="374387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t - T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Écriture - Lettre t - T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t - T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t - T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F2F2F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– Dialogue</a:t>
            </a:r>
          </a:p>
          <a:p>
            <a:pPr marL="269875" indent="-269875"/>
            <a:r>
              <a:rPr lang="fr-FR" dirty="0"/>
              <a:t>Lecture - Lettre t - T</a:t>
            </a:r>
          </a:p>
          <a:p>
            <a:pPr marL="269875" indent="-269875"/>
            <a:r>
              <a:rPr lang="fr-FR" dirty="0"/>
              <a:t>Écriture - Lettre t - 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t - T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Lettre t - 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348034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phrases contenant la lettre t.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 phrases contenant la lettre t.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 et parler de sa famille.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349064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nous présenter, à présenter nos parents et à parler de nos frères et sœurs.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3_SEM2_S5 (oral)">
            <a:hlinkClick r:id="" action="ppaction://media"/>
            <a:extLst>
              <a:ext uri="{FF2B5EF4-FFF2-40B4-BE49-F238E27FC236}">
                <a16:creationId xmlns:a16="http://schemas.microsoft.com/office/drawing/2014/main" id="{C34321E4-1A73-4A9F-BCDD-D2F886E26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7138" y="1978450"/>
            <a:ext cx="7569724" cy="42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8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7C1784-CEC1-4814-9363-B9C06DC60399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9651</TotalTime>
  <Words>862</Words>
  <PresentationFormat>Affichage à l'écran (4:3)</PresentationFormat>
  <Paragraphs>130</Paragraphs>
  <Slides>42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42</vt:i4>
      </vt:variant>
    </vt:vector>
  </HeadingPairs>
  <TitlesOfParts>
    <vt:vector size="62" baseType="lpstr">
      <vt:lpstr>Dosis</vt:lpstr>
      <vt:lpstr>Dosis ExtraBold</vt:lpstr>
      <vt:lpstr>Arial</vt:lpstr>
      <vt:lpstr>Calibri</vt:lpstr>
      <vt:lpstr>Dosis SemiBold</vt:lpstr>
      <vt:lpstr>Wingdings</vt:lpstr>
      <vt:lpstr>Aptos Display</vt:lpstr>
      <vt:lpstr>Bahnschrift SemiBold SemiConden</vt:lpstr>
      <vt:lpstr>Aptos</vt:lpstr>
      <vt:lpstr>Dosis Medium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La leçon de français commence maintenant.</vt:lpstr>
      <vt:lpstr>Aujourd’hui, nous allons apprendre à nous présenter, à présenter nos parents et à parler de nos frères et sœurs. Écoutez bien.</vt:lpstr>
      <vt:lpstr>Lecture de la vidéo.</vt:lpstr>
      <vt:lpstr>Maintenant, nous allons prendre la parole pour nous présenter, présenter nos parents et parler de nos frères et sœurs. Nous allons le faire en trois étapes. Soyez attentifs.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Maintenant, tout le monde participe. Chacun se présente, présente ses parents et parle de ses frères et sœurs à son voisin.</vt:lpstr>
      <vt:lpstr>Plan de la séance 5</vt:lpstr>
      <vt:lpstr>Maintenant, on va faire de la lecture. </vt:lpstr>
      <vt:lpstr>Répétons ensemble.</vt:lpstr>
      <vt:lpstr>Qui veut passer au tableau pour lire les syllabes ?  </vt:lpstr>
      <vt:lpstr>Répétons ensemble.</vt:lpstr>
      <vt:lpstr>Qui veut passer au tableau pour lire les mots ?  </vt:lpstr>
      <vt:lpstr>Relisons ensemble.</vt:lpstr>
      <vt:lpstr>C’est le mot : Une. </vt:lpstr>
      <vt:lpstr>Répétons ensemble : Une. </vt:lpstr>
      <vt:lpstr>C’est le mot : La. </vt:lpstr>
      <vt:lpstr>Répétons ensemble : La. </vt:lpstr>
      <vt:lpstr>Lisez ces phrases en silence. Après, on va écouter un audio. </vt:lpstr>
      <vt:lpstr>Lecture de l’audio.  </vt:lpstr>
      <vt:lpstr>Qui veut lire  ?</vt:lpstr>
      <vt:lpstr>Qui veut lire ?</vt:lpstr>
      <vt:lpstr>Qui veut lire  ?</vt:lpstr>
      <vt:lpstr>Qui veut lire ?</vt:lpstr>
      <vt:lpstr>Prenez le livret à la page 64. </vt:lpstr>
      <vt:lpstr>Présentation PowerPoint</vt:lpstr>
      <vt:lpstr>Plan de la séance 5</vt:lpstr>
      <vt:lpstr>Maintenant, nous allons apprendre à écrire des phrases contenant la lettre t. Soyez attentifs. </vt:lpstr>
      <vt:lpstr>Maintenant, je vais écrire cette phrase sur le tableau. Regardez comment je fais. Je n’oublie pas la majuscule au début de la phrase, le point à la fin et les espaces entre les mots.</vt:lpstr>
      <vt:lpstr>Prenez vos cahiers.</vt:lpstr>
      <vt:lpstr>Écrivez : La tortue tire la moto. Je n’oublie pas la majuscule au début de la phrase, le point à la fin et les espaces entre les mots.</vt:lpstr>
      <vt:lpstr>Présentation PowerPoint</vt:lpstr>
      <vt:lpstr>Présentation PowerPoint</vt:lpstr>
      <vt:lpstr>Notez les devoirs à faire à la maison. Vous allez recopier la phrase de l’activité 5, page 65, sur votre cahier et relire les phrases de l’activité 5, page 64.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2026-02-11T21:06:16Z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