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62"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6327"/>
  </p:normalViewPr>
  <p:slideViewPr>
    <p:cSldViewPr snapToGrid="0">
      <p:cViewPr varScale="1">
        <p:scale>
          <a:sx n="128" d="100"/>
          <a:sy n="128"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chemeClr val="tx2"/>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GB" dirty="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pPr/>
              <a:t>2/5/24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pPr/>
              <a:t>‹#›</a:t>
            </a:fld>
            <a:endParaRPr lang="en-US" dirty="0"/>
          </a:p>
        </p:txBody>
      </p:sp>
    </p:spTree>
    <p:extLst>
      <p:ext uri="{BB962C8B-B14F-4D97-AF65-F5344CB8AC3E}">
        <p14:creationId xmlns:p14="http://schemas.microsoft.com/office/powerpoint/2010/main" val="233431390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chemeClr val="tx2"/>
          </a:solidFill>
          <a:ln w="38100">
            <a:solidFill>
              <a:srgbClr val="404040"/>
            </a:solidFill>
          </a:ln>
        </p:spPr>
        <p:txBody>
          <a:bodyPr lIns="274320" rIns="274320" anchor="ctr" anchorCtr="1">
            <a:normAutofit/>
          </a:bodyPr>
          <a:lstStyle>
            <a:lvl1pPr>
              <a:defRPr sz="3800">
                <a:solidFill>
                  <a:srgbClr val="262626"/>
                </a:solidFill>
              </a:defRPr>
            </a:lvl1pPr>
          </a:lstStyle>
          <a:p>
            <a:r>
              <a:rPr lang="en-GB" dirty="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7" name="Date Placeholder 6"/>
          <p:cNvSpPr>
            <a:spLocks noGrp="1"/>
          </p:cNvSpPr>
          <p:nvPr>
            <p:ph type="dt" sz="half" idx="10"/>
          </p:nvPr>
        </p:nvSpPr>
        <p:spPr/>
        <p:txBody>
          <a:bodyPr/>
          <a:lstStyle/>
          <a:p>
            <a:fld id="{87DE6118-2437-4B30-8E3C-4D2BE6020583}" type="datetimeFigureOut">
              <a:rPr lang="en-US" dirty="0"/>
              <a:pPr/>
              <a:t>2/5/24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pPr/>
              <a:t>‹#›</a:t>
            </a:fld>
            <a:endParaRPr lang="en-US" dirty="0"/>
          </a:p>
        </p:txBody>
      </p:sp>
    </p:spTree>
    <p:extLst>
      <p:ext uri="{BB962C8B-B14F-4D97-AF65-F5344CB8AC3E}">
        <p14:creationId xmlns:p14="http://schemas.microsoft.com/office/powerpoint/2010/main" val="3549181743"/>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32004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422453" y="804672"/>
            <a:ext cx="2355494" cy="1141497"/>
          </a:xfrm>
          <a:solidFill>
            <a:schemeClr val="bg2"/>
          </a:solidFill>
          <a:ln>
            <a:solidFill>
              <a:srgbClr val="404040"/>
            </a:solidFill>
          </a:ln>
        </p:spPr>
        <p:txBody>
          <a:bodyPr anchor="ctr" anchorCtr="1">
            <a:normAutofit/>
          </a:bodyPr>
          <a:lstStyle>
            <a:lvl1pPr>
              <a:defRPr sz="2200">
                <a:solidFill>
                  <a:srgbClr val="262626"/>
                </a:solidFill>
              </a:defRPr>
            </a:lvl1pPr>
          </a:lstStyle>
          <a:p>
            <a:r>
              <a:rPr lang="en-GB" dirty="0"/>
              <a:t>Click to edit Master title style</a:t>
            </a:r>
            <a:endParaRPr lang="en-US" dirty="0"/>
          </a:p>
        </p:txBody>
      </p:sp>
      <p:sp>
        <p:nvSpPr>
          <p:cNvPr id="3" name="Content Placeholder 2"/>
          <p:cNvSpPr>
            <a:spLocks noGrp="1"/>
          </p:cNvSpPr>
          <p:nvPr>
            <p:ph idx="1"/>
          </p:nvPr>
        </p:nvSpPr>
        <p:spPr>
          <a:xfrm>
            <a:off x="3622853" y="804672"/>
            <a:ext cx="7929067" cy="5248656"/>
          </a:xfrm>
        </p:spPr>
        <p:txBody>
          <a:bodyPr>
            <a:normAutofit/>
          </a:bodyPr>
          <a:lstStyle>
            <a:lvl1pPr>
              <a:defRPr sz="1900">
                <a:solidFill>
                  <a:schemeClr val="tx2"/>
                </a:solidFill>
              </a:defRPr>
            </a:lvl1pPr>
            <a:lvl2pPr>
              <a:defRPr sz="1600">
                <a:solidFill>
                  <a:schemeClr val="tx2"/>
                </a:solidFill>
              </a:defRPr>
            </a:lvl2pPr>
            <a:lvl3pPr>
              <a:defRPr sz="16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604075" y="2331982"/>
            <a:ext cx="1992249" cy="3084080"/>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9" name="Date Placeholder 8"/>
          <p:cNvSpPr>
            <a:spLocks noGrp="1"/>
          </p:cNvSpPr>
          <p:nvPr>
            <p:ph type="dt" sz="half" idx="10"/>
          </p:nvPr>
        </p:nvSpPr>
        <p:spPr/>
        <p:txBody>
          <a:bodyPr/>
          <a:lstStyle/>
          <a:p>
            <a:fld id="{87DE6118-2437-4B30-8E3C-4D2BE6020583}" type="datetimeFigureOut">
              <a:rPr lang="en-US" dirty="0"/>
              <a:pPr/>
              <a:t>2/5/24</a:t>
            </a:fld>
            <a:endParaRPr lang="en-US" dirty="0"/>
          </a:p>
        </p:txBody>
      </p:sp>
      <p:sp>
        <p:nvSpPr>
          <p:cNvPr id="10" name="Footer Placeholder 9"/>
          <p:cNvSpPr>
            <a:spLocks noGrp="1"/>
          </p:cNvSpPr>
          <p:nvPr>
            <p:ph type="ftr" sz="quarter" idx="11"/>
          </p:nvPr>
        </p:nvSpPr>
        <p:spPr>
          <a:xfrm>
            <a:off x="254940" y="6244883"/>
            <a:ext cx="2690518"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69E57DC2-970A-4B3E-BB1C-7A09969E49DF}" type="slidenum">
              <a:rPr lang="en-US" dirty="0"/>
              <a:pPr/>
              <a:t>‹#›</a:t>
            </a:fld>
            <a:endParaRPr lang="en-US" dirty="0"/>
          </a:p>
        </p:txBody>
      </p:sp>
    </p:spTree>
    <p:extLst>
      <p:ext uri="{BB962C8B-B14F-4D97-AF65-F5344CB8AC3E}">
        <p14:creationId xmlns:p14="http://schemas.microsoft.com/office/powerpoint/2010/main" val="58281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298938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392552" y="640319"/>
            <a:ext cx="2204279" cy="1134640"/>
          </a:xfrm>
          <a:solidFill>
            <a:schemeClr val="bg2"/>
          </a:solidFill>
          <a:ln>
            <a:solidFill>
              <a:schemeClr val="tx2"/>
            </a:solidFill>
          </a:ln>
        </p:spPr>
        <p:txBody>
          <a:bodyPr anchor="ctr" anchorCtr="1">
            <a:noAutofit/>
          </a:bodyPr>
          <a:lstStyle>
            <a:lvl1pPr>
              <a:defRPr sz="2200">
                <a:solidFill>
                  <a:srgbClr val="262626"/>
                </a:solidFill>
              </a:defRPr>
            </a:lvl1pPr>
          </a:lstStyle>
          <a:p>
            <a:r>
              <a:rPr lang="en-GB" dirty="0"/>
              <a:t>Click to edit Master title style</a:t>
            </a:r>
            <a:endParaRPr lang="en-US" dirty="0"/>
          </a:p>
        </p:txBody>
      </p:sp>
      <p:sp>
        <p:nvSpPr>
          <p:cNvPr id="3" name="Picture Placeholder 2"/>
          <p:cNvSpPr>
            <a:spLocks noGrp="1" noChangeAspect="1"/>
          </p:cNvSpPr>
          <p:nvPr>
            <p:ph type="pic" idx="1"/>
          </p:nvPr>
        </p:nvSpPr>
        <p:spPr>
          <a:xfrm>
            <a:off x="3315495" y="0"/>
            <a:ext cx="8882601"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564244" y="2122442"/>
            <a:ext cx="1860893" cy="3070881"/>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87DE6118-2437-4B30-8E3C-4D2BE6020583}" type="datetimeFigureOut">
              <a:rPr lang="en-US" dirty="0"/>
              <a:pPr/>
              <a:t>2/5/24</a:t>
            </a:fld>
            <a:endParaRPr lang="en-US" dirty="0"/>
          </a:p>
        </p:txBody>
      </p:sp>
      <p:sp>
        <p:nvSpPr>
          <p:cNvPr id="9" name="Footer Placeholder 8"/>
          <p:cNvSpPr>
            <a:spLocks noGrp="1"/>
          </p:cNvSpPr>
          <p:nvPr>
            <p:ph type="ftr" sz="quarter" idx="11"/>
          </p:nvPr>
        </p:nvSpPr>
        <p:spPr>
          <a:xfrm>
            <a:off x="238129" y="6233854"/>
            <a:ext cx="2513122"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69E57DC2-970A-4B3E-BB1C-7A09969E49DF}" type="slidenum">
              <a:rPr lang="en-US" dirty="0"/>
              <a:pPr/>
              <a:t>‹#›</a:t>
            </a:fld>
            <a:endParaRPr lang="en-US" dirty="0"/>
          </a:p>
        </p:txBody>
      </p:sp>
    </p:spTree>
    <p:extLst>
      <p:ext uri="{BB962C8B-B14F-4D97-AF65-F5344CB8AC3E}">
        <p14:creationId xmlns:p14="http://schemas.microsoft.com/office/powerpoint/2010/main" val="3927430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2/5/24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1600720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Date Placeholder 7"/>
          <p:cNvSpPr>
            <a:spLocks noGrp="1"/>
          </p:cNvSpPr>
          <p:nvPr>
            <p:ph type="dt" sz="half" idx="10"/>
          </p:nvPr>
        </p:nvSpPr>
        <p:spPr/>
        <p:txBody>
          <a:bodyPr/>
          <a:lstStyle/>
          <a:p>
            <a:fld id="{87DE6118-2437-4B30-8E3C-4D2BE6020583}" type="datetimeFigureOut">
              <a:rPr lang="en-US" dirty="0"/>
              <a:t>2/5/24</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2739581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7" name="Date Placeholder 6"/>
          <p:cNvSpPr>
            <a:spLocks noGrp="1"/>
          </p:cNvSpPr>
          <p:nvPr>
            <p:ph type="dt" sz="half" idx="10"/>
          </p:nvPr>
        </p:nvSpPr>
        <p:spPr/>
        <p:txBody>
          <a:bodyPr/>
          <a:lstStyle/>
          <a:p>
            <a:fld id="{87DE6118-2437-4B30-8E3C-4D2BE6020583}" type="datetimeFigureOut">
              <a:rPr lang="en-US" dirty="0"/>
              <a:pPr/>
              <a:t>2/5/24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pPr/>
              <a:t>‹#›</a:t>
            </a:fld>
            <a:endParaRPr lang="en-US" dirty="0"/>
          </a:p>
        </p:txBody>
      </p:sp>
      <p:sp>
        <p:nvSpPr>
          <p:cNvPr id="10" name="Title 9"/>
          <p:cNvSpPr>
            <a:spLocks noGrp="1"/>
          </p:cNvSpPr>
          <p:nvPr>
            <p:ph type="title"/>
          </p:nvPr>
        </p:nvSpPr>
        <p:spPr/>
        <p:txBody>
          <a:bodyPr/>
          <a:lstStyle/>
          <a:p>
            <a:r>
              <a:rPr lang="en-GB" dirty="0"/>
              <a:t>Click to edit Master title style</a:t>
            </a:r>
            <a:endParaRPr lang="en-US" dirty="0"/>
          </a:p>
        </p:txBody>
      </p:sp>
    </p:spTree>
    <p:extLst>
      <p:ext uri="{BB962C8B-B14F-4D97-AF65-F5344CB8AC3E}">
        <p14:creationId xmlns:p14="http://schemas.microsoft.com/office/powerpoint/2010/main" val="3227606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2/5/24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3282258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2/5/24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832537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chemeClr val="tx2"/>
            </a:solidFill>
            <a:miter lim="800000"/>
          </a:ln>
        </p:spPr>
        <p:txBody>
          <a:bodyPr vert="horz" lIns="182880" tIns="182880" rIns="182880" bIns="18288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87DE6118-2437-4B30-8E3C-4D2BE6020583}" type="datetimeFigureOut">
              <a:rPr lang="en-US" dirty="0"/>
              <a:pPr/>
              <a:t>2/5/24</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9E57DC2-970A-4B3E-BB1C-7A09969E49DF}" type="slidenum">
              <a:rPr lang="en-US" dirty="0"/>
              <a:pPr/>
              <a:t>‹#›</a:t>
            </a:fld>
            <a:endParaRPr lang="en-US" dirty="0"/>
          </a:p>
        </p:txBody>
      </p:sp>
      <p:pic>
        <p:nvPicPr>
          <p:cNvPr id="7" name="Picture 6" descr="A logo with text and a horse&#10;&#10;Description automatically generated">
            <a:extLst>
              <a:ext uri="{FF2B5EF4-FFF2-40B4-BE49-F238E27FC236}">
                <a16:creationId xmlns:a16="http://schemas.microsoft.com/office/drawing/2014/main" id="{F5F8BC4B-8B31-9088-A76A-C775D5E50317}"/>
              </a:ext>
            </a:extLst>
          </p:cNvPr>
          <p:cNvPicPr>
            <a:picLocks noChangeAspect="1"/>
          </p:cNvPicPr>
          <p:nvPr/>
        </p:nvPicPr>
        <p:blipFill>
          <a:blip r:embed="rId11">
            <a:alphaModFix amt="35000"/>
          </a:blip>
          <a:stretch>
            <a:fillRect/>
          </a:stretch>
        </p:blipFill>
        <p:spPr>
          <a:xfrm>
            <a:off x="11155485" y="5913620"/>
            <a:ext cx="903347" cy="885459"/>
          </a:xfrm>
          <a:prstGeom prst="rect">
            <a:avLst/>
          </a:prstGeom>
        </p:spPr>
      </p:pic>
    </p:spTree>
    <p:extLst>
      <p:ext uri="{BB962C8B-B14F-4D97-AF65-F5344CB8AC3E}">
        <p14:creationId xmlns:p14="http://schemas.microsoft.com/office/powerpoint/2010/main" val="3735189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defTabSz="914400" rtl="0" eaLnBrk="1" latinLnBrk="0" hangingPunct="1">
        <a:lnSpc>
          <a:spcPct val="90000"/>
        </a:lnSpc>
        <a:spcBef>
          <a:spcPct val="0"/>
        </a:spcBef>
        <a:buNone/>
        <a:defRPr sz="28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2"/>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2"/>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2"/>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2"/>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2"/>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hyperlink" Target="https://lnk2ssp.com/s/cDLTv/i/zaiN/x/phSbEb"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hyperlink" Target="https://lnk2ssp.com/s/siKTv/i/zaiN/x/HdedEb"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hyperlink" Target="https://lnk2ssp.com/s/ArKTv/i/zaiN/x/DKQaEb"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2E87E-BC27-836B-F50A-341D69396A8D}"/>
              </a:ext>
            </a:extLst>
          </p:cNvPr>
          <p:cNvSpPr>
            <a:spLocks noGrp="1"/>
          </p:cNvSpPr>
          <p:nvPr>
            <p:ph type="title"/>
          </p:nvPr>
        </p:nvSpPr>
        <p:spPr>
          <a:xfrm>
            <a:off x="1600200" y="2386744"/>
            <a:ext cx="8991600" cy="1645920"/>
          </a:xfrm>
        </p:spPr>
        <p:txBody>
          <a:bodyPr anchor="ctr">
            <a:normAutofit/>
          </a:bodyPr>
          <a:lstStyle/>
          <a:p>
            <a:r>
              <a:rPr lang="en-BE"/>
              <a:t>Pressing</a:t>
            </a:r>
          </a:p>
        </p:txBody>
      </p:sp>
      <p:sp>
        <p:nvSpPr>
          <p:cNvPr id="3" name="Subtitle 2">
            <a:extLst>
              <a:ext uri="{FF2B5EF4-FFF2-40B4-BE49-F238E27FC236}">
                <a16:creationId xmlns:a16="http://schemas.microsoft.com/office/drawing/2014/main" id="{C05C9AE3-0CA4-F99B-577B-96846F674F67}"/>
              </a:ext>
            </a:extLst>
          </p:cNvPr>
          <p:cNvSpPr>
            <a:spLocks noGrp="1"/>
          </p:cNvSpPr>
          <p:nvPr>
            <p:ph type="body" idx="1"/>
          </p:nvPr>
        </p:nvSpPr>
        <p:spPr>
          <a:xfrm>
            <a:off x="2414397" y="4562529"/>
            <a:ext cx="7363206" cy="1265082"/>
          </a:xfrm>
        </p:spPr>
        <p:txBody>
          <a:bodyPr anchor="t">
            <a:normAutofit/>
          </a:bodyPr>
          <a:lstStyle/>
          <a:p>
            <a:r>
              <a:rPr lang="en-BE"/>
              <a:t>pressing is verdediging over het vele veld, waarbij je dicteert wat de tegenspeler gaat doen en zo voordelen afdwingt</a:t>
            </a:r>
          </a:p>
        </p:txBody>
      </p:sp>
      <p:sp>
        <p:nvSpPr>
          <p:cNvPr id="5" name="TextBox 4">
            <a:extLst>
              <a:ext uri="{FF2B5EF4-FFF2-40B4-BE49-F238E27FC236}">
                <a16:creationId xmlns:a16="http://schemas.microsoft.com/office/drawing/2014/main" id="{2686E571-63CF-DBA9-D8D2-3CF1A097F5FC}"/>
              </a:ext>
            </a:extLst>
          </p:cNvPr>
          <p:cNvSpPr txBox="1"/>
          <p:nvPr/>
        </p:nvSpPr>
        <p:spPr>
          <a:xfrm>
            <a:off x="9409871" y="6516504"/>
            <a:ext cx="6097656" cy="258532"/>
          </a:xfrm>
          <a:prstGeom prst="rect">
            <a:avLst/>
          </a:prstGeom>
          <a:noFill/>
        </p:spPr>
        <p:txBody>
          <a:bodyPr wrap="square">
            <a:spAutoFit/>
          </a:bodyPr>
          <a:lstStyle/>
          <a:p>
            <a:pPr>
              <a:lnSpc>
                <a:spcPct val="90000"/>
              </a:lnSpc>
            </a:pPr>
            <a:r>
              <a:rPr lang="en-GB" sz="1200" i="1"/>
              <a:t>dmon Hockey Sportieve cel / Bavo Bruylandt</a:t>
            </a:r>
            <a:endParaRPr lang="en-GB" sz="1200" b="0" i="1">
              <a:effectLst/>
            </a:endParaRPr>
          </a:p>
        </p:txBody>
      </p:sp>
    </p:spTree>
    <p:extLst>
      <p:ext uri="{BB962C8B-B14F-4D97-AF65-F5344CB8AC3E}">
        <p14:creationId xmlns:p14="http://schemas.microsoft.com/office/powerpoint/2010/main" val="1063896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ED4B0-CC48-4777-99FD-BB61C627B5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9BE5C3-364C-E26E-B361-FC75821FD8DB}"/>
              </a:ext>
            </a:extLst>
          </p:cNvPr>
          <p:cNvSpPr>
            <a:spLocks noGrp="1"/>
          </p:cNvSpPr>
          <p:nvPr>
            <p:ph type="title"/>
          </p:nvPr>
        </p:nvSpPr>
        <p:spPr>
          <a:xfrm>
            <a:off x="422453" y="804672"/>
            <a:ext cx="2355494" cy="1141497"/>
          </a:xfrm>
        </p:spPr>
        <p:txBody>
          <a:bodyPr vert="horz" lIns="182880" tIns="182880" rIns="182880" bIns="182880" rtlCol="0" anchor="ctr" anchorCtr="1">
            <a:normAutofit/>
          </a:bodyPr>
          <a:lstStyle/>
          <a:p>
            <a:r>
              <a:rPr lang="en-US" sz="1400"/>
              <a:t>Box</a:t>
            </a:r>
            <a:r>
              <a:rPr lang="en-US" sz="1400" b="0" i="0">
                <a:effectLst/>
              </a:rPr>
              <a:t>-press rechts</a:t>
            </a:r>
            <a:br>
              <a:rPr lang="en-US" sz="1400" b="0" i="0">
                <a:effectLst/>
              </a:rPr>
            </a:br>
            <a:br>
              <a:rPr lang="en-US" sz="1400"/>
            </a:br>
            <a:endParaRPr lang="en-US" sz="1400"/>
          </a:p>
        </p:txBody>
      </p:sp>
      <p:pic>
        <p:nvPicPr>
          <p:cNvPr id="7" name="ssp_2358901_9443096_3.mp4">
            <a:hlinkClick r:id="" action="ppaction://media"/>
            <a:extLst>
              <a:ext uri="{FF2B5EF4-FFF2-40B4-BE49-F238E27FC236}">
                <a16:creationId xmlns:a16="http://schemas.microsoft.com/office/drawing/2014/main" id="{7406D0AF-536A-8A99-3354-43556ADCCB3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622853" y="1198950"/>
            <a:ext cx="7929067" cy="4460100"/>
          </a:xfrm>
          <a:prstGeom prst="rect">
            <a:avLst/>
          </a:prstGeom>
          <a:noFill/>
        </p:spPr>
      </p:pic>
      <p:sp>
        <p:nvSpPr>
          <p:cNvPr id="6" name="TextBox 5">
            <a:extLst>
              <a:ext uri="{FF2B5EF4-FFF2-40B4-BE49-F238E27FC236}">
                <a16:creationId xmlns:a16="http://schemas.microsoft.com/office/drawing/2014/main" id="{DA3C7346-DB17-805B-69D2-1D67428E7959}"/>
              </a:ext>
            </a:extLst>
          </p:cNvPr>
          <p:cNvSpPr txBox="1"/>
          <p:nvPr/>
        </p:nvSpPr>
        <p:spPr>
          <a:xfrm>
            <a:off x="604075" y="2331982"/>
            <a:ext cx="1992249" cy="3084080"/>
          </a:xfrm>
          <a:prstGeom prst="rect">
            <a:avLst/>
          </a:prstGeom>
        </p:spPr>
        <p:txBody>
          <a:bodyPr vert="horz" lIns="91440" tIns="45720" rIns="91440" bIns="45720" rtlCol="0" anchor="t" anchorCtr="1">
            <a:normAutofit/>
          </a:bodyPr>
          <a:lstStyle/>
          <a:p>
            <a:pPr algn="ctr" defTabSz="914400">
              <a:lnSpc>
                <a:spcPct val="90000"/>
              </a:lnSpc>
              <a:spcBef>
                <a:spcPts val="1000"/>
              </a:spcBef>
              <a:spcAft>
                <a:spcPts val="200"/>
              </a:spcAft>
              <a:buClr>
                <a:schemeClr val="accent2"/>
              </a:buClr>
            </a:pPr>
            <a:r>
              <a:rPr lang="en-GB" sz="1300" b="0" i="0" kern="1200">
                <a:solidFill>
                  <a:srgbClr val="FFFFFF"/>
                </a:solidFill>
                <a:effectLst/>
                <a:latin typeface="+mn-lt"/>
                <a:ea typeface="+mn-ea"/>
                <a:cs typeface="+mn-cs"/>
              </a:rPr>
              <a:t>Het gewenste scenario is dat er een pass in de box komt op de vrije tegenspeler. Indien zo aan de rechterkant van de box dan zal de mid-mid en rechtsmid druk zetten in 2vs1 situatie. De spits snijdt de terugweg af. De rest van de verdediging gaat over tot frontaal manmarking om elke pass vooruit onmogelijk te maken (hier niet getekend, er zijn nog 4 verdedigers beschikbaar!)</a:t>
            </a:r>
          </a:p>
        </p:txBody>
      </p:sp>
    </p:spTree>
    <p:extLst>
      <p:ext uri="{BB962C8B-B14F-4D97-AF65-F5344CB8AC3E}">
        <p14:creationId xmlns:p14="http://schemas.microsoft.com/office/powerpoint/2010/main" val="751960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AC574-F43E-F5D8-6EF9-9F1D0E0869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BC56E9-C6F9-8149-6B89-1F6938190BA7}"/>
              </a:ext>
            </a:extLst>
          </p:cNvPr>
          <p:cNvSpPr>
            <a:spLocks noGrp="1"/>
          </p:cNvSpPr>
          <p:nvPr>
            <p:ph type="title"/>
          </p:nvPr>
        </p:nvSpPr>
        <p:spPr>
          <a:xfrm>
            <a:off x="422453" y="804672"/>
            <a:ext cx="2355494" cy="1141497"/>
          </a:xfrm>
        </p:spPr>
        <p:txBody>
          <a:bodyPr vert="horz" lIns="182880" tIns="182880" rIns="182880" bIns="182880" rtlCol="0" anchor="ctr" anchorCtr="1">
            <a:normAutofit/>
          </a:bodyPr>
          <a:lstStyle/>
          <a:p>
            <a:r>
              <a:rPr lang="en-US" sz="1500"/>
              <a:t>Box</a:t>
            </a:r>
            <a:r>
              <a:rPr lang="en-US" sz="1500" b="0" i="0">
                <a:effectLst/>
              </a:rPr>
              <a:t>-press links</a:t>
            </a:r>
            <a:br>
              <a:rPr lang="en-US" sz="1500" b="0" i="0">
                <a:effectLst/>
              </a:rPr>
            </a:br>
            <a:br>
              <a:rPr lang="en-US" sz="1500"/>
            </a:br>
            <a:endParaRPr lang="en-US" sz="1500"/>
          </a:p>
        </p:txBody>
      </p:sp>
      <p:pic>
        <p:nvPicPr>
          <p:cNvPr id="5" name="ssp_2358901_9443098_4.mp4">
            <a:hlinkClick r:id="" action="ppaction://media"/>
            <a:extLst>
              <a:ext uri="{FF2B5EF4-FFF2-40B4-BE49-F238E27FC236}">
                <a16:creationId xmlns:a16="http://schemas.microsoft.com/office/drawing/2014/main" id="{2390C661-7353-29C8-076D-35ED6F9D46F7}"/>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622853" y="1198950"/>
            <a:ext cx="7929067" cy="4460100"/>
          </a:xfrm>
          <a:prstGeom prst="rect">
            <a:avLst/>
          </a:prstGeom>
          <a:noFill/>
        </p:spPr>
      </p:pic>
      <p:sp>
        <p:nvSpPr>
          <p:cNvPr id="6" name="TextBox 5">
            <a:extLst>
              <a:ext uri="{FF2B5EF4-FFF2-40B4-BE49-F238E27FC236}">
                <a16:creationId xmlns:a16="http://schemas.microsoft.com/office/drawing/2014/main" id="{08D3BE31-7BB0-82F5-9E0A-2B2D9C87DD3E}"/>
              </a:ext>
            </a:extLst>
          </p:cNvPr>
          <p:cNvSpPr txBox="1"/>
          <p:nvPr/>
        </p:nvSpPr>
        <p:spPr>
          <a:xfrm>
            <a:off x="604075" y="2331982"/>
            <a:ext cx="1992249" cy="3084080"/>
          </a:xfrm>
          <a:prstGeom prst="rect">
            <a:avLst/>
          </a:prstGeom>
        </p:spPr>
        <p:txBody>
          <a:bodyPr vert="horz" lIns="91440" tIns="45720" rIns="91440" bIns="45720" rtlCol="0" anchor="t" anchorCtr="1">
            <a:normAutofit/>
          </a:bodyPr>
          <a:lstStyle/>
          <a:p>
            <a:pPr algn="ctr" defTabSz="914400">
              <a:lnSpc>
                <a:spcPct val="90000"/>
              </a:lnSpc>
              <a:spcBef>
                <a:spcPts val="1000"/>
              </a:spcBef>
              <a:spcAft>
                <a:spcPts val="200"/>
              </a:spcAft>
              <a:buClr>
                <a:schemeClr val="accent2"/>
              </a:buClr>
            </a:pPr>
            <a:r>
              <a:rPr lang="en-GB" sz="1300" b="0" i="0" kern="1200">
                <a:solidFill>
                  <a:srgbClr val="FFFFFF"/>
                </a:solidFill>
                <a:effectLst/>
                <a:latin typeface="+mn-lt"/>
                <a:ea typeface="+mn-ea"/>
                <a:cs typeface="+mn-cs"/>
              </a:rPr>
              <a:t>Het gewenste scenario is dat er een pass in de box komt op de vrije tegenspeler. Indien zo aan de linkerkant van de box dan zal de mid-mid en linksmid druk zetten in 2vs1 situatie. De spits snijdt de terugweg af. De rest van de verdediging gaat over tot frontaal manmarking om elke pass vooruit onmogelijk te maken (hier niet getekend, er zijn nog 4 verdedigers beschikbaar!)</a:t>
            </a:r>
          </a:p>
        </p:txBody>
      </p:sp>
    </p:spTree>
    <p:extLst>
      <p:ext uri="{BB962C8B-B14F-4D97-AF65-F5344CB8AC3E}">
        <p14:creationId xmlns:p14="http://schemas.microsoft.com/office/powerpoint/2010/main" val="399727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7DF84-5F96-2456-A021-E6672EA541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E65D8A-25F3-E73B-0058-91A215228767}"/>
              </a:ext>
            </a:extLst>
          </p:cNvPr>
          <p:cNvSpPr>
            <a:spLocks noGrp="1"/>
          </p:cNvSpPr>
          <p:nvPr>
            <p:ph type="title"/>
          </p:nvPr>
        </p:nvSpPr>
        <p:spPr>
          <a:xfrm>
            <a:off x="422453" y="804672"/>
            <a:ext cx="2355494" cy="1141497"/>
          </a:xfrm>
        </p:spPr>
        <p:txBody>
          <a:bodyPr vert="horz" lIns="182880" tIns="182880" rIns="182880" bIns="182880" rtlCol="0" anchor="ctr" anchorCtr="1">
            <a:normAutofit/>
          </a:bodyPr>
          <a:lstStyle/>
          <a:p>
            <a:r>
              <a:rPr lang="en-US" sz="1500"/>
              <a:t>Box</a:t>
            </a:r>
            <a:r>
              <a:rPr lang="en-US" sz="1500" b="0" i="0">
                <a:effectLst/>
              </a:rPr>
              <a:t>-press flank</a:t>
            </a:r>
            <a:br>
              <a:rPr lang="en-US" sz="1500" b="0" i="0">
                <a:effectLst/>
              </a:rPr>
            </a:br>
            <a:br>
              <a:rPr lang="en-US" sz="1500"/>
            </a:br>
            <a:endParaRPr lang="en-US" sz="1500"/>
          </a:p>
        </p:txBody>
      </p:sp>
      <p:pic>
        <p:nvPicPr>
          <p:cNvPr id="7" name="ssp_2358901_9443100_5.mp4">
            <a:hlinkClick r:id="" action="ppaction://media"/>
            <a:extLst>
              <a:ext uri="{FF2B5EF4-FFF2-40B4-BE49-F238E27FC236}">
                <a16:creationId xmlns:a16="http://schemas.microsoft.com/office/drawing/2014/main" id="{6FBC57E6-6DD9-BF02-B5F1-DA67701D1F1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622853" y="1198950"/>
            <a:ext cx="7929067" cy="4460100"/>
          </a:xfrm>
          <a:prstGeom prst="rect">
            <a:avLst/>
          </a:prstGeom>
          <a:noFill/>
        </p:spPr>
      </p:pic>
      <p:sp>
        <p:nvSpPr>
          <p:cNvPr id="6" name="TextBox 5">
            <a:extLst>
              <a:ext uri="{FF2B5EF4-FFF2-40B4-BE49-F238E27FC236}">
                <a16:creationId xmlns:a16="http://schemas.microsoft.com/office/drawing/2014/main" id="{46BBE1AC-FBBE-ABF2-62F6-68CADA8AC129}"/>
              </a:ext>
            </a:extLst>
          </p:cNvPr>
          <p:cNvSpPr txBox="1"/>
          <p:nvPr/>
        </p:nvSpPr>
        <p:spPr>
          <a:xfrm>
            <a:off x="604075" y="2331982"/>
            <a:ext cx="1992249" cy="3084080"/>
          </a:xfrm>
          <a:prstGeom prst="rect">
            <a:avLst/>
          </a:prstGeom>
        </p:spPr>
        <p:txBody>
          <a:bodyPr vert="horz" lIns="91440" tIns="45720" rIns="91440" bIns="45720" rtlCol="0" anchor="t" anchorCtr="1">
            <a:normAutofit/>
          </a:bodyPr>
          <a:lstStyle/>
          <a:p>
            <a:pPr algn="ctr" defTabSz="914400">
              <a:lnSpc>
                <a:spcPct val="90000"/>
              </a:lnSpc>
              <a:spcBef>
                <a:spcPts val="1000"/>
              </a:spcBef>
              <a:spcAft>
                <a:spcPts val="200"/>
              </a:spcAft>
              <a:buClr>
                <a:schemeClr val="accent2"/>
              </a:buClr>
            </a:pPr>
            <a:r>
              <a:rPr lang="en-GB" sz="1200" b="0" i="0" kern="1200">
                <a:solidFill>
                  <a:srgbClr val="FFFFFF"/>
                </a:solidFill>
                <a:effectLst/>
                <a:latin typeface="+mn-lt"/>
                <a:ea typeface="+mn-ea"/>
                <a:cs typeface="+mn-cs"/>
              </a:rPr>
              <a:t>Als de bal op de flank komt, kan er een overtal val aan de flank opgezet worden. De tegenspeler op de flank krijgt lichte druk van de links of rechtsvoor uit de box-formatie, maar wordt toegelaten een pass vooruit te geven op de flank. Die bal wordt onderschept door de links of rechtsmid uit de box. De extra 4 verdedigers geven rugdekkinmg bij diepe ballen dor door de formatie geraken.</a:t>
            </a:r>
          </a:p>
        </p:txBody>
      </p:sp>
    </p:spTree>
    <p:extLst>
      <p:ext uri="{BB962C8B-B14F-4D97-AF65-F5344CB8AC3E}">
        <p14:creationId xmlns:p14="http://schemas.microsoft.com/office/powerpoint/2010/main" val="154326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90F9F-C7A4-0970-F823-4F9FA63D7B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850C32-6650-56AB-83D3-81207609652D}"/>
              </a:ext>
            </a:extLst>
          </p:cNvPr>
          <p:cNvSpPr>
            <a:spLocks noGrp="1"/>
          </p:cNvSpPr>
          <p:nvPr>
            <p:ph type="title"/>
          </p:nvPr>
        </p:nvSpPr>
        <p:spPr>
          <a:xfrm>
            <a:off x="2231136" y="964692"/>
            <a:ext cx="7729728" cy="1188720"/>
          </a:xfrm>
        </p:spPr>
        <p:txBody>
          <a:bodyPr anchor="ctr">
            <a:normAutofit/>
          </a:bodyPr>
          <a:lstStyle/>
          <a:p>
            <a:r>
              <a:rPr lang="en-BE"/>
              <a:t>High-press (full-court press)</a:t>
            </a:r>
          </a:p>
        </p:txBody>
      </p:sp>
      <p:sp>
        <p:nvSpPr>
          <p:cNvPr id="3" name="Content Placeholder 2">
            <a:extLst>
              <a:ext uri="{FF2B5EF4-FFF2-40B4-BE49-F238E27FC236}">
                <a16:creationId xmlns:a16="http://schemas.microsoft.com/office/drawing/2014/main" id="{2BB2D4B6-8C0D-8683-6803-8DA6EAD25D34}"/>
              </a:ext>
            </a:extLst>
          </p:cNvPr>
          <p:cNvSpPr>
            <a:spLocks noGrp="1"/>
          </p:cNvSpPr>
          <p:nvPr>
            <p:ph sz="half" idx="1"/>
          </p:nvPr>
        </p:nvSpPr>
        <p:spPr>
          <a:xfrm>
            <a:off x="3179929" y="2791326"/>
            <a:ext cx="5832142" cy="3101982"/>
          </a:xfrm>
        </p:spPr>
        <p:txBody>
          <a:bodyPr>
            <a:normAutofit/>
          </a:bodyPr>
          <a:lstStyle/>
          <a:p>
            <a:pPr rtl="0">
              <a:lnSpc>
                <a:spcPct val="90000"/>
              </a:lnSpc>
            </a:pPr>
            <a:r>
              <a:rPr lang="nl-NL" b="0" i="0">
                <a:effectLst/>
              </a:rPr>
              <a:t>De high-press is erg aanvallend en dwingt de tegenspeler in een patroon. Het snijdt opties in het midden af, en dwingt het spel naar 1 flank waar numeriek overzicht is.</a:t>
            </a:r>
          </a:p>
          <a:p>
            <a:pPr rtl="0">
              <a:lnSpc>
                <a:spcPct val="90000"/>
              </a:lnSpc>
            </a:pPr>
            <a:r>
              <a:rPr lang="nl-NL"/>
              <a:t>kan strategisch gebruikt worden in het begin van de match met veel energie, of wanneer een goal dringend nodig is</a:t>
            </a:r>
          </a:p>
          <a:p>
            <a:pPr>
              <a:lnSpc>
                <a:spcPct val="90000"/>
              </a:lnSpc>
            </a:pPr>
            <a:r>
              <a:rPr lang="en-GB" b="0" i="0">
                <a:effectLst/>
              </a:rPr>
              <a:t>up-to-date info op </a:t>
            </a:r>
            <a:r>
              <a:rPr lang="en-GB" b="0" i="0">
                <a:effectLst/>
                <a:hlinkClick r:id="rId2"/>
              </a:rPr>
              <a:t>https://lnk2ssp.com/s/cDLTv/i/zaiN/x/phSbEb</a:t>
            </a:r>
            <a:endParaRPr lang="en-BE"/>
          </a:p>
        </p:txBody>
      </p:sp>
    </p:spTree>
    <p:extLst>
      <p:ext uri="{BB962C8B-B14F-4D97-AF65-F5344CB8AC3E}">
        <p14:creationId xmlns:p14="http://schemas.microsoft.com/office/powerpoint/2010/main" val="1332838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11940-F1CE-2295-B6A5-F37D2F9B75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6CD814-F4D2-A2BA-369E-4B600A822847}"/>
              </a:ext>
            </a:extLst>
          </p:cNvPr>
          <p:cNvSpPr>
            <a:spLocks noGrp="1"/>
          </p:cNvSpPr>
          <p:nvPr>
            <p:ph type="title"/>
          </p:nvPr>
        </p:nvSpPr>
        <p:spPr>
          <a:xfrm>
            <a:off x="422453" y="804672"/>
            <a:ext cx="2355494" cy="1141497"/>
          </a:xfrm>
        </p:spPr>
        <p:txBody>
          <a:bodyPr vert="horz" lIns="182880" tIns="182880" rIns="182880" bIns="182880" rtlCol="0" anchor="ctr" anchorCtr="1">
            <a:normAutofit/>
          </a:bodyPr>
          <a:lstStyle/>
          <a:p>
            <a:r>
              <a:rPr lang="en-US" sz="1500" b="0" i="0">
                <a:effectLst/>
              </a:rPr>
              <a:t>High-press vorm</a:t>
            </a:r>
            <a:br>
              <a:rPr lang="en-US" sz="1500" b="0" i="0">
                <a:effectLst/>
              </a:rPr>
            </a:br>
            <a:br>
              <a:rPr lang="en-US" sz="1500"/>
            </a:br>
            <a:endParaRPr lang="en-US" sz="1500"/>
          </a:p>
        </p:txBody>
      </p:sp>
      <p:pic>
        <p:nvPicPr>
          <p:cNvPr id="7" name="Content Placeholder 6" descr="A video game of a football field&#10;&#10;Description automatically generated">
            <a:extLst>
              <a:ext uri="{FF2B5EF4-FFF2-40B4-BE49-F238E27FC236}">
                <a16:creationId xmlns:a16="http://schemas.microsoft.com/office/drawing/2014/main" id="{285697F4-D24E-8497-4648-D67A7F0EEA17}"/>
              </a:ext>
            </a:extLst>
          </p:cNvPr>
          <p:cNvPicPr>
            <a:picLocks noGrp="1" noChangeAspect="1"/>
          </p:cNvPicPr>
          <p:nvPr>
            <p:ph idx="1"/>
          </p:nvPr>
        </p:nvPicPr>
        <p:blipFill>
          <a:blip r:embed="rId2"/>
          <a:stretch>
            <a:fillRect/>
          </a:stretch>
        </p:blipFill>
        <p:spPr>
          <a:xfrm>
            <a:off x="3622853" y="1198950"/>
            <a:ext cx="7929067" cy="4460100"/>
          </a:xfrm>
          <a:prstGeom prst="rect">
            <a:avLst/>
          </a:prstGeom>
          <a:noFill/>
        </p:spPr>
      </p:pic>
      <p:sp>
        <p:nvSpPr>
          <p:cNvPr id="6" name="TextBox 5">
            <a:extLst>
              <a:ext uri="{FF2B5EF4-FFF2-40B4-BE49-F238E27FC236}">
                <a16:creationId xmlns:a16="http://schemas.microsoft.com/office/drawing/2014/main" id="{E65C0DD2-4781-1F13-E24A-01AED6BF11E9}"/>
              </a:ext>
            </a:extLst>
          </p:cNvPr>
          <p:cNvSpPr txBox="1"/>
          <p:nvPr/>
        </p:nvSpPr>
        <p:spPr>
          <a:xfrm>
            <a:off x="604075" y="2331982"/>
            <a:ext cx="1992249" cy="3084080"/>
          </a:xfrm>
          <a:prstGeom prst="rect">
            <a:avLst/>
          </a:prstGeom>
        </p:spPr>
        <p:txBody>
          <a:bodyPr vert="horz" lIns="91440" tIns="45720" rIns="91440" bIns="45720" rtlCol="0" anchor="t" anchorCtr="1">
            <a:normAutofit/>
          </a:bodyPr>
          <a:lstStyle/>
          <a:p>
            <a:pPr algn="ctr" defTabSz="914400">
              <a:lnSpc>
                <a:spcPct val="90000"/>
              </a:lnSpc>
              <a:spcBef>
                <a:spcPts val="1000"/>
              </a:spcBef>
              <a:spcAft>
                <a:spcPts val="200"/>
              </a:spcAft>
              <a:buClr>
                <a:schemeClr val="accent2"/>
              </a:buClr>
            </a:pPr>
            <a:r>
              <a:rPr lang="en-GB" sz="900" b="0" i="0" kern="1200">
                <a:solidFill>
                  <a:srgbClr val="FFFFFF"/>
                </a:solidFill>
                <a:effectLst/>
                <a:latin typeface="+mn-lt"/>
                <a:ea typeface="+mn-ea"/>
                <a:cs typeface="+mn-cs"/>
              </a:rPr>
              <a:t>De high of full court press kenmerkt zich door een aggressieve opstelling naar de balbezitter toe. Zijn opties worden beperkt en er wordt gedwongen om langs de zijlijn te spelen. </a:t>
            </a:r>
          </a:p>
          <a:p>
            <a:pPr algn="ctr" defTabSz="914400">
              <a:lnSpc>
                <a:spcPct val="90000"/>
              </a:lnSpc>
              <a:spcBef>
                <a:spcPts val="1000"/>
              </a:spcBef>
              <a:spcAft>
                <a:spcPts val="200"/>
              </a:spcAft>
              <a:buClr>
                <a:schemeClr val="accent2"/>
              </a:buClr>
            </a:pPr>
            <a:r>
              <a:rPr lang="en-GB" sz="900" b="0" i="0" kern="1200">
                <a:solidFill>
                  <a:srgbClr val="FFFFFF"/>
                </a:solidFill>
                <a:effectLst/>
                <a:latin typeface="+mn-lt"/>
                <a:ea typeface="+mn-ea"/>
                <a:cs typeface="+mn-cs"/>
              </a:rPr>
              <a:t>Er zijn minstens 7 spelers nodig, waarbij de laatste 3 verdedigers blijven man-op-man staan.</a:t>
            </a:r>
          </a:p>
          <a:p>
            <a:pPr algn="ctr" defTabSz="914400">
              <a:lnSpc>
                <a:spcPct val="90000"/>
              </a:lnSpc>
              <a:spcBef>
                <a:spcPts val="1000"/>
              </a:spcBef>
              <a:spcAft>
                <a:spcPts val="200"/>
              </a:spcAft>
              <a:buClr>
                <a:schemeClr val="accent2"/>
              </a:buClr>
            </a:pPr>
            <a:r>
              <a:rPr lang="en-GB" sz="900" b="0" i="0" kern="1200">
                <a:solidFill>
                  <a:srgbClr val="FFFFFF"/>
                </a:solidFill>
                <a:effectLst/>
                <a:latin typeface="+mn-lt"/>
                <a:ea typeface="+mn-ea"/>
                <a:cs typeface="+mn-cs"/>
              </a:rPr>
              <a:t> </a:t>
            </a:r>
          </a:p>
          <a:p>
            <a:pPr algn="ctr" defTabSz="914400">
              <a:lnSpc>
                <a:spcPct val="90000"/>
              </a:lnSpc>
              <a:spcBef>
                <a:spcPts val="1000"/>
              </a:spcBef>
              <a:spcAft>
                <a:spcPts val="200"/>
              </a:spcAft>
              <a:buClr>
                <a:schemeClr val="accent2"/>
              </a:buClr>
            </a:pPr>
            <a:r>
              <a:rPr lang="en-GB" sz="900" b="0" i="0" kern="1200">
                <a:solidFill>
                  <a:srgbClr val="FFFFFF"/>
                </a:solidFill>
                <a:effectLst/>
                <a:latin typeface="+mn-lt"/>
                <a:ea typeface="+mn-ea"/>
                <a:cs typeface="+mn-cs"/>
              </a:rPr>
              <a:t>Het doel is om de transfer in de back-4 te verhinderen, en enkel de nabije flank toe te laten. Daar wordt meteen in overtal gereageerd op acties.</a:t>
            </a:r>
          </a:p>
        </p:txBody>
      </p:sp>
    </p:spTree>
    <p:extLst>
      <p:ext uri="{BB962C8B-B14F-4D97-AF65-F5344CB8AC3E}">
        <p14:creationId xmlns:p14="http://schemas.microsoft.com/office/powerpoint/2010/main" val="1340979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1B606-F535-5F7D-DA05-C3EF840FA0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99092C-6FE7-5AC3-BA9F-ADF8965314CC}"/>
              </a:ext>
            </a:extLst>
          </p:cNvPr>
          <p:cNvSpPr>
            <a:spLocks noGrp="1"/>
          </p:cNvSpPr>
          <p:nvPr>
            <p:ph type="title"/>
          </p:nvPr>
        </p:nvSpPr>
        <p:spPr>
          <a:xfrm>
            <a:off x="422453" y="804672"/>
            <a:ext cx="2355494" cy="1141497"/>
          </a:xfrm>
        </p:spPr>
        <p:txBody>
          <a:bodyPr vert="horz" lIns="182880" tIns="182880" rIns="182880" bIns="182880" rtlCol="0" anchor="ctr" anchorCtr="1">
            <a:normAutofit/>
          </a:bodyPr>
          <a:lstStyle/>
          <a:p>
            <a:r>
              <a:rPr lang="en-US" sz="1400" b="0" i="0">
                <a:effectLst/>
              </a:rPr>
              <a:t>High-press posities</a:t>
            </a:r>
            <a:br>
              <a:rPr lang="en-US" sz="1400" b="0" i="0">
                <a:effectLst/>
              </a:rPr>
            </a:br>
            <a:br>
              <a:rPr lang="en-US" sz="1400"/>
            </a:br>
            <a:endParaRPr lang="en-US" sz="1400"/>
          </a:p>
        </p:txBody>
      </p:sp>
      <p:pic>
        <p:nvPicPr>
          <p:cNvPr id="8" name="Content Placeholder 7" descr="A football game with a green field&#10;&#10;Description automatically generated with medium confidence">
            <a:extLst>
              <a:ext uri="{FF2B5EF4-FFF2-40B4-BE49-F238E27FC236}">
                <a16:creationId xmlns:a16="http://schemas.microsoft.com/office/drawing/2014/main" id="{68CF1544-5A9E-6478-3DC9-80A222311DAB}"/>
              </a:ext>
            </a:extLst>
          </p:cNvPr>
          <p:cNvPicPr>
            <a:picLocks noGrp="1" noChangeAspect="1"/>
          </p:cNvPicPr>
          <p:nvPr>
            <p:ph idx="1"/>
          </p:nvPr>
        </p:nvPicPr>
        <p:blipFill>
          <a:blip r:embed="rId2"/>
          <a:stretch>
            <a:fillRect/>
          </a:stretch>
        </p:blipFill>
        <p:spPr>
          <a:xfrm>
            <a:off x="3622853" y="1198950"/>
            <a:ext cx="7929067" cy="4460100"/>
          </a:xfrm>
          <a:prstGeom prst="rect">
            <a:avLst/>
          </a:prstGeom>
          <a:noFill/>
        </p:spPr>
      </p:pic>
      <p:sp>
        <p:nvSpPr>
          <p:cNvPr id="6" name="TextBox 5">
            <a:extLst>
              <a:ext uri="{FF2B5EF4-FFF2-40B4-BE49-F238E27FC236}">
                <a16:creationId xmlns:a16="http://schemas.microsoft.com/office/drawing/2014/main" id="{5F01A932-E77F-DA2E-BF77-E6D112BDCD6C}"/>
              </a:ext>
            </a:extLst>
          </p:cNvPr>
          <p:cNvSpPr txBox="1"/>
          <p:nvPr/>
        </p:nvSpPr>
        <p:spPr>
          <a:xfrm>
            <a:off x="604075" y="2331982"/>
            <a:ext cx="1992249" cy="3084080"/>
          </a:xfrm>
          <a:prstGeom prst="rect">
            <a:avLst/>
          </a:prstGeom>
        </p:spPr>
        <p:txBody>
          <a:bodyPr vert="horz" lIns="91440" tIns="45720" rIns="91440" bIns="45720" rtlCol="0" anchor="t" anchorCtr="1">
            <a:normAutofit/>
          </a:bodyPr>
          <a:lstStyle/>
          <a:p>
            <a:pPr algn="ctr" defTabSz="914400">
              <a:lnSpc>
                <a:spcPct val="90000"/>
              </a:lnSpc>
              <a:spcBef>
                <a:spcPts val="1000"/>
              </a:spcBef>
              <a:spcAft>
                <a:spcPts val="200"/>
              </a:spcAft>
              <a:buClr>
                <a:schemeClr val="accent2"/>
              </a:buClr>
            </a:pPr>
            <a:r>
              <a:rPr lang="en-GB" sz="800" b="0" i="0" kern="1200">
                <a:solidFill>
                  <a:srgbClr val="FFFFFF"/>
                </a:solidFill>
                <a:effectLst/>
                <a:latin typeface="+mn-lt"/>
                <a:ea typeface="+mn-ea"/>
                <a:cs typeface="+mn-cs"/>
              </a:rPr>
              <a:t>Het ankerpunt is de spits die als taak heeft de centrale transfer van (2) naar (1) te verhinderen. De links-aanvaller verhindert diepe passen naar links, de rechteraanvaller blokkert passen naar rechtsmidden. Hij laat echtyer wel de pass naar flank (4) toe! Dat is het doel.</a:t>
            </a:r>
          </a:p>
          <a:p>
            <a:pPr algn="ctr" defTabSz="914400">
              <a:lnSpc>
                <a:spcPct val="90000"/>
              </a:lnSpc>
              <a:spcBef>
                <a:spcPts val="1000"/>
              </a:spcBef>
              <a:spcAft>
                <a:spcPts val="200"/>
              </a:spcAft>
              <a:buClr>
                <a:schemeClr val="accent2"/>
              </a:buClr>
            </a:pPr>
            <a:r>
              <a:rPr lang="en-GB" sz="800" b="0" i="0" kern="1200">
                <a:solidFill>
                  <a:srgbClr val="FFFFFF"/>
                </a:solidFill>
                <a:effectLst/>
                <a:latin typeface="+mn-lt"/>
                <a:ea typeface="+mn-ea"/>
                <a:cs typeface="+mn-cs"/>
              </a:rPr>
              <a:t>In het midden wordt zoveel mogelijk geblokkeerd door de mid-mid die hoog opschuift en de taak neemt die normaal de spits neemt namelijk de hotline blokkeren. Hij voert een diamant aan met de links-mid en rechts-mid op zijj kanten, en de libero die ook mee is opgeschoven als dekking.</a:t>
            </a:r>
          </a:p>
          <a:p>
            <a:pPr algn="ctr" defTabSz="914400">
              <a:lnSpc>
                <a:spcPct val="90000"/>
              </a:lnSpc>
              <a:spcBef>
                <a:spcPts val="1000"/>
              </a:spcBef>
              <a:spcAft>
                <a:spcPts val="200"/>
              </a:spcAft>
              <a:buClr>
                <a:schemeClr val="accent2"/>
              </a:buClr>
            </a:pPr>
            <a:r>
              <a:rPr lang="en-GB" sz="800" b="0" i="0" kern="1200">
                <a:solidFill>
                  <a:srgbClr val="FFFFFF"/>
                </a:solidFill>
                <a:effectLst/>
                <a:latin typeface="+mn-lt"/>
                <a:ea typeface="+mn-ea"/>
                <a:cs typeface="+mn-cs"/>
              </a:rPr>
              <a:t> </a:t>
            </a:r>
          </a:p>
          <a:p>
            <a:pPr algn="ctr" defTabSz="914400">
              <a:lnSpc>
                <a:spcPct val="90000"/>
              </a:lnSpc>
              <a:spcBef>
                <a:spcPts val="1000"/>
              </a:spcBef>
              <a:spcAft>
                <a:spcPts val="200"/>
              </a:spcAft>
              <a:buClr>
                <a:schemeClr val="accent2"/>
              </a:buClr>
            </a:pPr>
            <a:r>
              <a:rPr lang="en-GB" sz="800" b="0" i="0" kern="1200">
                <a:solidFill>
                  <a:srgbClr val="FFFFFF"/>
                </a:solidFill>
                <a:effectLst/>
                <a:latin typeface="+mn-lt"/>
                <a:ea typeface="+mn-ea"/>
                <a:cs typeface="+mn-cs"/>
              </a:rPr>
              <a:t>Hier zijn dus 7 actieve spelers die erg hoog staan. Enkel de spits gaat voorbij de 23m. De links en rechts aanval houden de 23m vast, zodat er geen passen door kunnen. De libero staat rond de middenlijn als sluitstuk.</a:t>
            </a:r>
          </a:p>
        </p:txBody>
      </p:sp>
    </p:spTree>
    <p:extLst>
      <p:ext uri="{BB962C8B-B14F-4D97-AF65-F5344CB8AC3E}">
        <p14:creationId xmlns:p14="http://schemas.microsoft.com/office/powerpoint/2010/main" val="2217513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91DD5-F4EA-F5CB-C2E6-943EF00CC3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6F07F8-4696-0555-74FB-FCC31B0B0819}"/>
              </a:ext>
            </a:extLst>
          </p:cNvPr>
          <p:cNvSpPr>
            <a:spLocks noGrp="1"/>
          </p:cNvSpPr>
          <p:nvPr>
            <p:ph type="title"/>
          </p:nvPr>
        </p:nvSpPr>
        <p:spPr>
          <a:xfrm>
            <a:off x="422453" y="804672"/>
            <a:ext cx="2355494" cy="1141497"/>
          </a:xfrm>
        </p:spPr>
        <p:txBody>
          <a:bodyPr vert="horz" lIns="182880" tIns="182880" rIns="182880" bIns="182880" rtlCol="0" anchor="ctr" anchorCtr="1">
            <a:normAutofit/>
          </a:bodyPr>
          <a:lstStyle/>
          <a:p>
            <a:r>
              <a:rPr lang="en-US" sz="1500" b="0" i="0">
                <a:effectLst/>
              </a:rPr>
              <a:t>High-press spits</a:t>
            </a:r>
            <a:br>
              <a:rPr lang="en-US" sz="1500" b="0" i="0">
                <a:effectLst/>
              </a:rPr>
            </a:br>
            <a:br>
              <a:rPr lang="en-US" sz="1500"/>
            </a:br>
            <a:endParaRPr lang="en-US" sz="1500"/>
          </a:p>
        </p:txBody>
      </p:sp>
      <p:pic>
        <p:nvPicPr>
          <p:cNvPr id="5" name="ssp_2359418_9443458_2.mp4">
            <a:hlinkClick r:id="" action="ppaction://media"/>
            <a:extLst>
              <a:ext uri="{FF2B5EF4-FFF2-40B4-BE49-F238E27FC236}">
                <a16:creationId xmlns:a16="http://schemas.microsoft.com/office/drawing/2014/main" id="{8EE60661-3F46-FA32-1F0C-D87B8EA304C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622853" y="1198950"/>
            <a:ext cx="7929067" cy="4460100"/>
          </a:xfrm>
          <a:prstGeom prst="rect">
            <a:avLst/>
          </a:prstGeom>
          <a:noFill/>
        </p:spPr>
      </p:pic>
      <p:sp>
        <p:nvSpPr>
          <p:cNvPr id="6" name="TextBox 5">
            <a:extLst>
              <a:ext uri="{FF2B5EF4-FFF2-40B4-BE49-F238E27FC236}">
                <a16:creationId xmlns:a16="http://schemas.microsoft.com/office/drawing/2014/main" id="{271640CB-A345-FBBC-4B9F-F269FDA1B324}"/>
              </a:ext>
            </a:extLst>
          </p:cNvPr>
          <p:cNvSpPr txBox="1"/>
          <p:nvPr/>
        </p:nvSpPr>
        <p:spPr>
          <a:xfrm>
            <a:off x="604075" y="2331982"/>
            <a:ext cx="1992249" cy="3084080"/>
          </a:xfrm>
          <a:prstGeom prst="rect">
            <a:avLst/>
          </a:prstGeom>
        </p:spPr>
        <p:txBody>
          <a:bodyPr vert="horz" lIns="91440" tIns="45720" rIns="91440" bIns="45720" rtlCol="0" anchor="t" anchorCtr="1">
            <a:normAutofit/>
          </a:bodyPr>
          <a:lstStyle/>
          <a:p>
            <a:pPr algn="ctr" defTabSz="914400">
              <a:spcBef>
                <a:spcPts val="1000"/>
              </a:spcBef>
              <a:spcAft>
                <a:spcPts val="200"/>
              </a:spcAft>
              <a:buClr>
                <a:schemeClr val="accent2"/>
              </a:buClr>
            </a:pPr>
            <a:r>
              <a:rPr lang="en-GB" sz="1500" b="0" i="0" kern="1200">
                <a:solidFill>
                  <a:srgbClr val="FFFFFF"/>
                </a:solidFill>
                <a:effectLst/>
                <a:latin typeface="+mn-lt"/>
                <a:ea typeface="+mn-ea"/>
                <a:cs typeface="+mn-cs"/>
              </a:rPr>
              <a:t>De sleutel is de centrale pass af te snijden door high-pressing. Zelfs bij reactie van de back-4 om terug te vallen, volgt de spits en schuift mee in. Als de pass toch gegeven wordt is dat een erg grote kans op interceptie voor goal.</a:t>
            </a:r>
          </a:p>
        </p:txBody>
      </p:sp>
    </p:spTree>
    <p:extLst>
      <p:ext uri="{BB962C8B-B14F-4D97-AF65-F5344CB8AC3E}">
        <p14:creationId xmlns:p14="http://schemas.microsoft.com/office/powerpoint/2010/main" val="269596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CBBD6-5D31-4EBE-32E0-E567AE1B4C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CB9D0A-F91D-33C1-9CB4-7CE0CB02133A}"/>
              </a:ext>
            </a:extLst>
          </p:cNvPr>
          <p:cNvSpPr>
            <a:spLocks noGrp="1"/>
          </p:cNvSpPr>
          <p:nvPr>
            <p:ph type="title"/>
          </p:nvPr>
        </p:nvSpPr>
        <p:spPr>
          <a:xfrm>
            <a:off x="422453" y="804672"/>
            <a:ext cx="2355494" cy="1141497"/>
          </a:xfrm>
        </p:spPr>
        <p:txBody>
          <a:bodyPr vert="horz" lIns="182880" tIns="182880" rIns="182880" bIns="182880" rtlCol="0" anchor="ctr" anchorCtr="1">
            <a:normAutofit/>
          </a:bodyPr>
          <a:lstStyle/>
          <a:p>
            <a:r>
              <a:rPr lang="en-US" sz="1400" b="0" i="0">
                <a:effectLst/>
              </a:rPr>
              <a:t>High-press zijlijn</a:t>
            </a:r>
            <a:br>
              <a:rPr lang="en-US" sz="1400" b="0" i="0">
                <a:effectLst/>
              </a:rPr>
            </a:br>
            <a:br>
              <a:rPr lang="en-US" sz="1400"/>
            </a:br>
            <a:endParaRPr lang="en-US" sz="1400"/>
          </a:p>
        </p:txBody>
      </p:sp>
      <p:pic>
        <p:nvPicPr>
          <p:cNvPr id="7" name="ssp_2359418_9443461_3.mp4">
            <a:hlinkClick r:id="" action="ppaction://media"/>
            <a:extLst>
              <a:ext uri="{FF2B5EF4-FFF2-40B4-BE49-F238E27FC236}">
                <a16:creationId xmlns:a16="http://schemas.microsoft.com/office/drawing/2014/main" id="{6F824AF3-C18E-BB23-47F0-FC3B57E4464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622853" y="1198950"/>
            <a:ext cx="7929067" cy="4460100"/>
          </a:xfrm>
          <a:prstGeom prst="rect">
            <a:avLst/>
          </a:prstGeom>
          <a:noFill/>
        </p:spPr>
      </p:pic>
      <p:sp>
        <p:nvSpPr>
          <p:cNvPr id="6" name="TextBox 5">
            <a:extLst>
              <a:ext uri="{FF2B5EF4-FFF2-40B4-BE49-F238E27FC236}">
                <a16:creationId xmlns:a16="http://schemas.microsoft.com/office/drawing/2014/main" id="{618FAB43-912E-3393-C1E2-FF499E17AC37}"/>
              </a:ext>
            </a:extLst>
          </p:cNvPr>
          <p:cNvSpPr txBox="1"/>
          <p:nvPr/>
        </p:nvSpPr>
        <p:spPr>
          <a:xfrm>
            <a:off x="604075" y="2331982"/>
            <a:ext cx="1992249" cy="3084080"/>
          </a:xfrm>
          <a:prstGeom prst="rect">
            <a:avLst/>
          </a:prstGeom>
        </p:spPr>
        <p:txBody>
          <a:bodyPr vert="horz" lIns="91440" tIns="45720" rIns="91440" bIns="45720" rtlCol="0" anchor="t" anchorCtr="1">
            <a:normAutofit/>
          </a:bodyPr>
          <a:lstStyle/>
          <a:p>
            <a:pPr algn="ctr" defTabSz="914400">
              <a:lnSpc>
                <a:spcPct val="90000"/>
              </a:lnSpc>
              <a:spcBef>
                <a:spcPts val="1000"/>
              </a:spcBef>
              <a:spcAft>
                <a:spcPts val="200"/>
              </a:spcAft>
              <a:buClr>
                <a:schemeClr val="accent2"/>
              </a:buClr>
            </a:pPr>
            <a:r>
              <a:rPr lang="en-GB" sz="1400" b="0" i="0" kern="1200">
                <a:solidFill>
                  <a:srgbClr val="FFFFFF"/>
                </a:solidFill>
                <a:effectLst/>
                <a:latin typeface="+mn-lt"/>
                <a:ea typeface="+mn-ea"/>
                <a:cs typeface="+mn-cs"/>
              </a:rPr>
              <a:t>De bal zal normaal naar de open flankspeler gaan. Indien dat gebeurt worden de passlijnen in de back-4 afgesloten door de high press. De spits (1) snijdt af hoog, de rechtermid (3) snijdt alles af naar centraal midden toe. Hij lkaat enkel de flank midden open, waar er overtal is en gespeeld wordt mert front-marking van de rechtsmid (6).</a:t>
            </a:r>
          </a:p>
        </p:txBody>
      </p:sp>
    </p:spTree>
    <p:extLst>
      <p:ext uri="{BB962C8B-B14F-4D97-AF65-F5344CB8AC3E}">
        <p14:creationId xmlns:p14="http://schemas.microsoft.com/office/powerpoint/2010/main" val="47549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4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56730-07F6-2D49-FEA8-7508064E0C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C9F78C-025E-2950-2618-4F13AFE5E8BC}"/>
              </a:ext>
            </a:extLst>
          </p:cNvPr>
          <p:cNvSpPr>
            <a:spLocks noGrp="1"/>
          </p:cNvSpPr>
          <p:nvPr>
            <p:ph type="title"/>
          </p:nvPr>
        </p:nvSpPr>
        <p:spPr>
          <a:xfrm>
            <a:off x="2231136" y="964692"/>
            <a:ext cx="7729728" cy="1188720"/>
          </a:xfrm>
        </p:spPr>
        <p:txBody>
          <a:bodyPr anchor="ctr">
            <a:normAutofit/>
          </a:bodyPr>
          <a:lstStyle/>
          <a:p>
            <a:r>
              <a:rPr lang="en-BE"/>
              <a:t>W-press (wave of waaier press)</a:t>
            </a:r>
          </a:p>
        </p:txBody>
      </p:sp>
      <p:sp>
        <p:nvSpPr>
          <p:cNvPr id="3" name="Content Placeholder 2">
            <a:extLst>
              <a:ext uri="{FF2B5EF4-FFF2-40B4-BE49-F238E27FC236}">
                <a16:creationId xmlns:a16="http://schemas.microsoft.com/office/drawing/2014/main" id="{ABE5CE0F-7078-A055-4A22-497F28A13424}"/>
              </a:ext>
            </a:extLst>
          </p:cNvPr>
          <p:cNvSpPr>
            <a:spLocks noGrp="1"/>
          </p:cNvSpPr>
          <p:nvPr>
            <p:ph sz="half" idx="1"/>
          </p:nvPr>
        </p:nvSpPr>
        <p:spPr>
          <a:xfrm>
            <a:off x="2735085" y="2791326"/>
            <a:ext cx="6721829" cy="3101982"/>
          </a:xfrm>
        </p:spPr>
        <p:txBody>
          <a:bodyPr>
            <a:normAutofit/>
          </a:bodyPr>
          <a:lstStyle/>
          <a:p>
            <a:pPr>
              <a:lnSpc>
                <a:spcPct val="90000"/>
              </a:lnSpc>
            </a:pPr>
            <a:r>
              <a:rPr lang="en-GB" b="0" i="0">
                <a:effectLst/>
              </a:rPr>
              <a:t>De W-press, standaard formatie van 3 aanvallers en 2 middenvelders om het midden dicht te houden en centraal overtal te houden</a:t>
            </a:r>
          </a:p>
          <a:p>
            <a:pPr>
              <a:lnSpc>
                <a:spcPct val="90000"/>
              </a:lnSpc>
            </a:pPr>
            <a:r>
              <a:rPr lang="en-GB"/>
              <a:t>Kan hoog of laag toegepast worden</a:t>
            </a:r>
          </a:p>
          <a:p>
            <a:pPr>
              <a:lnSpc>
                <a:spcPct val="90000"/>
              </a:lnSpc>
            </a:pPr>
            <a:r>
              <a:rPr lang="en-GB" b="0" i="0">
                <a:effectLst/>
              </a:rPr>
              <a:t>Is typische veilige press die altijd kan toegepast worden met laag risico</a:t>
            </a:r>
            <a:endParaRPr lang="en-GB"/>
          </a:p>
          <a:p>
            <a:pPr>
              <a:lnSpc>
                <a:spcPct val="90000"/>
              </a:lnSpc>
            </a:pPr>
            <a:r>
              <a:rPr lang="en-GB" b="0" i="0">
                <a:effectLst/>
              </a:rPr>
              <a:t>up-to-date info op </a:t>
            </a:r>
            <a:r>
              <a:rPr lang="en-GB" b="0" i="0">
                <a:effectLst/>
                <a:hlinkClick r:id="rId2"/>
              </a:rPr>
              <a:t>https://lnk2ssp.com/s/siKTv/i/zaiN/x/HdedEb</a:t>
            </a:r>
            <a:endParaRPr lang="en-GB" b="0" i="0">
              <a:effectLst/>
            </a:endParaRPr>
          </a:p>
          <a:p>
            <a:pPr marL="0" indent="0">
              <a:lnSpc>
                <a:spcPct val="90000"/>
              </a:lnSpc>
              <a:buNone/>
            </a:pPr>
            <a:endParaRPr lang="en-BE"/>
          </a:p>
        </p:txBody>
      </p:sp>
    </p:spTree>
    <p:extLst>
      <p:ext uri="{BB962C8B-B14F-4D97-AF65-F5344CB8AC3E}">
        <p14:creationId xmlns:p14="http://schemas.microsoft.com/office/powerpoint/2010/main" val="2046161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29B3A-3FDD-5799-6F55-DEBF35D0C433}"/>
              </a:ext>
            </a:extLst>
          </p:cNvPr>
          <p:cNvSpPr>
            <a:spLocks noGrp="1"/>
          </p:cNvSpPr>
          <p:nvPr>
            <p:ph type="title"/>
          </p:nvPr>
        </p:nvSpPr>
        <p:spPr>
          <a:xfrm>
            <a:off x="422453" y="804672"/>
            <a:ext cx="2355494" cy="1141497"/>
          </a:xfrm>
        </p:spPr>
        <p:txBody>
          <a:bodyPr vert="horz" lIns="182880" tIns="182880" rIns="182880" bIns="182880" rtlCol="0" anchor="ctr" anchorCtr="1">
            <a:normAutofit/>
          </a:bodyPr>
          <a:lstStyle/>
          <a:p>
            <a:r>
              <a:rPr lang="en-US" sz="1700" b="0" i="0">
                <a:effectLst/>
              </a:rPr>
              <a:t>W-press vorm</a:t>
            </a:r>
            <a:br>
              <a:rPr lang="en-US" sz="1700" b="0" i="0">
                <a:effectLst/>
              </a:rPr>
            </a:br>
            <a:br>
              <a:rPr lang="en-US" sz="1700"/>
            </a:br>
            <a:endParaRPr lang="en-US" sz="1700"/>
          </a:p>
        </p:txBody>
      </p:sp>
      <p:pic>
        <p:nvPicPr>
          <p:cNvPr id="5" name="Content Placeholder 4" descr="A video game of a football field&#10;&#10;Description automatically generated">
            <a:extLst>
              <a:ext uri="{FF2B5EF4-FFF2-40B4-BE49-F238E27FC236}">
                <a16:creationId xmlns:a16="http://schemas.microsoft.com/office/drawing/2014/main" id="{3CCE3C29-81C0-2324-0F0C-F8D9B8AE9B5A}"/>
              </a:ext>
            </a:extLst>
          </p:cNvPr>
          <p:cNvPicPr>
            <a:picLocks noGrp="1" noChangeAspect="1"/>
          </p:cNvPicPr>
          <p:nvPr>
            <p:ph idx="1"/>
          </p:nvPr>
        </p:nvPicPr>
        <p:blipFill>
          <a:blip r:embed="rId2"/>
          <a:stretch>
            <a:fillRect/>
          </a:stretch>
        </p:blipFill>
        <p:spPr>
          <a:xfrm>
            <a:off x="3622853" y="1198950"/>
            <a:ext cx="7929067" cy="4460100"/>
          </a:xfrm>
          <a:prstGeom prst="rect">
            <a:avLst/>
          </a:prstGeom>
          <a:noFill/>
        </p:spPr>
      </p:pic>
      <p:sp>
        <p:nvSpPr>
          <p:cNvPr id="6" name="TextBox 5">
            <a:extLst>
              <a:ext uri="{FF2B5EF4-FFF2-40B4-BE49-F238E27FC236}">
                <a16:creationId xmlns:a16="http://schemas.microsoft.com/office/drawing/2014/main" id="{8BB9F61E-E0DB-7913-9561-3AE0E2FE9750}"/>
              </a:ext>
            </a:extLst>
          </p:cNvPr>
          <p:cNvSpPr txBox="1"/>
          <p:nvPr/>
        </p:nvSpPr>
        <p:spPr>
          <a:xfrm>
            <a:off x="604075" y="2331982"/>
            <a:ext cx="1992249" cy="3084080"/>
          </a:xfrm>
          <a:prstGeom prst="rect">
            <a:avLst/>
          </a:prstGeom>
        </p:spPr>
        <p:txBody>
          <a:bodyPr vert="horz" lIns="91440" tIns="45720" rIns="91440" bIns="45720" rtlCol="0" anchor="t" anchorCtr="1">
            <a:normAutofit/>
          </a:bodyPr>
          <a:lstStyle/>
          <a:p>
            <a:pPr algn="ctr" defTabSz="914400">
              <a:lnSpc>
                <a:spcPct val="90000"/>
              </a:lnSpc>
              <a:spcBef>
                <a:spcPts val="1000"/>
              </a:spcBef>
              <a:spcAft>
                <a:spcPts val="200"/>
              </a:spcAft>
              <a:buClr>
                <a:schemeClr val="accent2"/>
              </a:buClr>
            </a:pPr>
            <a:r>
              <a:rPr lang="en-GB" sz="900" b="0" i="0" kern="1200">
                <a:solidFill>
                  <a:srgbClr val="FFFFFF"/>
                </a:solidFill>
                <a:effectLst/>
                <a:latin typeface="+mn-lt"/>
                <a:ea typeface="+mn-ea"/>
                <a:cs typeface="+mn-cs"/>
              </a:rPr>
              <a:t>De w-press kenmerkt zich door een W-vorm in zijn basis van 5 spelers. Een 6de speler sluit achteraan aan wat het een grote driehoek maakt.</a:t>
            </a:r>
          </a:p>
          <a:p>
            <a:pPr algn="ctr" defTabSz="914400">
              <a:lnSpc>
                <a:spcPct val="90000"/>
              </a:lnSpc>
              <a:spcBef>
                <a:spcPts val="1000"/>
              </a:spcBef>
              <a:spcAft>
                <a:spcPts val="200"/>
              </a:spcAft>
              <a:buClr>
                <a:schemeClr val="accent2"/>
              </a:buClr>
            </a:pPr>
            <a:r>
              <a:rPr lang="en-GB" sz="900" b="0" i="0" kern="1200">
                <a:solidFill>
                  <a:srgbClr val="FFFFFF"/>
                </a:solidFill>
                <a:effectLst/>
                <a:latin typeface="+mn-lt"/>
                <a:ea typeface="+mn-ea"/>
                <a:cs typeface="+mn-cs"/>
              </a:rPr>
              <a:t>Dit is een basis-press die eender waar kan opgezet worden, en verhindert spel door het midden. Het kan erg hoog, waarbij speler 1 self-pass moeilijk maakt en spelers 2 en 3 de zijwaartse passen onderscheppen. Of het kan lager op het middenveld om het spel naar de zijlijnen te dwingen.</a:t>
            </a:r>
          </a:p>
          <a:p>
            <a:pPr algn="ctr" defTabSz="914400">
              <a:lnSpc>
                <a:spcPct val="90000"/>
              </a:lnSpc>
              <a:spcBef>
                <a:spcPts val="1000"/>
              </a:spcBef>
              <a:spcAft>
                <a:spcPts val="200"/>
              </a:spcAft>
              <a:buClr>
                <a:schemeClr val="accent2"/>
              </a:buClr>
            </a:pPr>
            <a:r>
              <a:rPr lang="en-GB" sz="900" b="0" i="0" kern="1200">
                <a:solidFill>
                  <a:srgbClr val="FFFFFF"/>
                </a:solidFill>
                <a:effectLst/>
                <a:latin typeface="+mn-lt"/>
                <a:ea typeface="+mn-ea"/>
                <a:cs typeface="+mn-cs"/>
              </a:rPr>
              <a:t>Deze press is met aanval en middenveld, veelal in 433 formatie. Dat behoudt alle 4 verdedigers op hun positie (maar liefst ietwat mee vooruit langs de flanken) om doorbraken te counteren.</a:t>
            </a:r>
          </a:p>
          <a:p>
            <a:pPr algn="ctr" defTabSz="914400">
              <a:lnSpc>
                <a:spcPct val="90000"/>
              </a:lnSpc>
              <a:spcBef>
                <a:spcPts val="1000"/>
              </a:spcBef>
              <a:spcAft>
                <a:spcPts val="200"/>
              </a:spcAft>
              <a:buClr>
                <a:schemeClr val="accent2"/>
              </a:buClr>
            </a:pPr>
            <a:endParaRPr lang="en-GB" sz="900" kern="1200">
              <a:solidFill>
                <a:srgbClr val="FFFFFF"/>
              </a:solidFill>
              <a:latin typeface="+mn-lt"/>
              <a:ea typeface="+mn-ea"/>
              <a:cs typeface="+mn-cs"/>
            </a:endParaRPr>
          </a:p>
        </p:txBody>
      </p:sp>
    </p:spTree>
    <p:extLst>
      <p:ext uri="{BB962C8B-B14F-4D97-AF65-F5344CB8AC3E}">
        <p14:creationId xmlns:p14="http://schemas.microsoft.com/office/powerpoint/2010/main" val="3913394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1257-6D0F-F6FC-1DE6-1234693224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E1BCD0-A426-6B63-4812-67648DC8DAC2}"/>
              </a:ext>
            </a:extLst>
          </p:cNvPr>
          <p:cNvSpPr>
            <a:spLocks noGrp="1"/>
          </p:cNvSpPr>
          <p:nvPr>
            <p:ph type="title"/>
          </p:nvPr>
        </p:nvSpPr>
        <p:spPr>
          <a:xfrm>
            <a:off x="422453" y="804672"/>
            <a:ext cx="2355494" cy="1141497"/>
          </a:xfrm>
        </p:spPr>
        <p:txBody>
          <a:bodyPr vert="horz" lIns="182880" tIns="182880" rIns="182880" bIns="182880" rtlCol="0" anchor="ctr" anchorCtr="1">
            <a:normAutofit/>
          </a:bodyPr>
          <a:lstStyle/>
          <a:p>
            <a:r>
              <a:rPr lang="en-US" sz="1500" b="0" i="0">
                <a:effectLst/>
              </a:rPr>
              <a:t>W-press posities</a:t>
            </a:r>
            <a:br>
              <a:rPr lang="en-US" sz="1500" b="0" i="0">
                <a:effectLst/>
              </a:rPr>
            </a:br>
            <a:br>
              <a:rPr lang="en-US" sz="1500"/>
            </a:br>
            <a:endParaRPr lang="en-US" sz="1500"/>
          </a:p>
        </p:txBody>
      </p:sp>
      <p:pic>
        <p:nvPicPr>
          <p:cNvPr id="8" name="Content Placeholder 7" descr="A football field with a line of blue and red balls&#10;&#10;Description automatically generated with medium confidence">
            <a:extLst>
              <a:ext uri="{FF2B5EF4-FFF2-40B4-BE49-F238E27FC236}">
                <a16:creationId xmlns:a16="http://schemas.microsoft.com/office/drawing/2014/main" id="{FA815F6C-2B4F-07C2-7DFF-BB7A35512E19}"/>
              </a:ext>
            </a:extLst>
          </p:cNvPr>
          <p:cNvPicPr>
            <a:picLocks noGrp="1" noChangeAspect="1"/>
          </p:cNvPicPr>
          <p:nvPr>
            <p:ph idx="1"/>
          </p:nvPr>
        </p:nvPicPr>
        <p:blipFill>
          <a:blip r:embed="rId2"/>
          <a:stretch>
            <a:fillRect/>
          </a:stretch>
        </p:blipFill>
        <p:spPr>
          <a:xfrm>
            <a:off x="3622853" y="1198950"/>
            <a:ext cx="7929067" cy="4460100"/>
          </a:xfrm>
          <a:prstGeom prst="rect">
            <a:avLst/>
          </a:prstGeom>
          <a:noFill/>
        </p:spPr>
      </p:pic>
      <p:sp>
        <p:nvSpPr>
          <p:cNvPr id="6" name="TextBox 5">
            <a:extLst>
              <a:ext uri="{FF2B5EF4-FFF2-40B4-BE49-F238E27FC236}">
                <a16:creationId xmlns:a16="http://schemas.microsoft.com/office/drawing/2014/main" id="{6D5D7094-1A8C-B0E4-E27F-F43994AF444F}"/>
              </a:ext>
            </a:extLst>
          </p:cNvPr>
          <p:cNvSpPr txBox="1"/>
          <p:nvPr/>
        </p:nvSpPr>
        <p:spPr>
          <a:xfrm>
            <a:off x="604075" y="2331982"/>
            <a:ext cx="1992249" cy="3084080"/>
          </a:xfrm>
          <a:prstGeom prst="rect">
            <a:avLst/>
          </a:prstGeom>
        </p:spPr>
        <p:txBody>
          <a:bodyPr vert="horz" lIns="91440" tIns="45720" rIns="91440" bIns="45720" rtlCol="0" anchor="t" anchorCtr="1">
            <a:normAutofit/>
          </a:bodyPr>
          <a:lstStyle/>
          <a:p>
            <a:pPr algn="ctr" defTabSz="914400">
              <a:lnSpc>
                <a:spcPct val="90000"/>
              </a:lnSpc>
              <a:spcBef>
                <a:spcPts val="1000"/>
              </a:spcBef>
              <a:spcAft>
                <a:spcPts val="200"/>
              </a:spcAft>
              <a:buClr>
                <a:schemeClr val="accent2"/>
              </a:buClr>
            </a:pPr>
            <a:r>
              <a:rPr lang="en-GB" sz="900" b="0" i="0" kern="1200">
                <a:solidFill>
                  <a:srgbClr val="FFFFFF"/>
                </a:solidFill>
                <a:effectLst/>
                <a:latin typeface="+mn-lt"/>
                <a:ea typeface="+mn-ea"/>
                <a:cs typeface="+mn-cs"/>
              </a:rPr>
              <a:t>We zien een W-vorm waarbij de punten van de W zorgen voor dekking tussen de offensieve lijn. Het ankerpunt is de spits.</a:t>
            </a:r>
          </a:p>
          <a:p>
            <a:pPr algn="ctr" defTabSz="914400">
              <a:lnSpc>
                <a:spcPct val="90000"/>
              </a:lnSpc>
              <a:spcBef>
                <a:spcPts val="1000"/>
              </a:spcBef>
              <a:spcAft>
                <a:spcPts val="200"/>
              </a:spcAft>
              <a:buClr>
                <a:schemeClr val="accent2"/>
              </a:buClr>
            </a:pPr>
            <a:r>
              <a:rPr lang="en-GB" sz="900" b="0" i="0" kern="1200">
                <a:solidFill>
                  <a:srgbClr val="FFFFFF"/>
                </a:solidFill>
                <a:effectLst/>
                <a:latin typeface="+mn-lt"/>
                <a:ea typeface="+mn-ea"/>
                <a:cs typeface="+mn-cs"/>
              </a:rPr>
              <a:t>De centrale middenvelder (6) sluit onderaan aan, en zorgt daarbij voor extra dekking op de hotline, tegen harde ballen die door de spits geraken. Daardoor vormt hij samen met speler (1), (4) en (5) een diamant, aka defensive diamond. </a:t>
            </a:r>
          </a:p>
          <a:p>
            <a:pPr algn="ctr" defTabSz="914400">
              <a:lnSpc>
                <a:spcPct val="90000"/>
              </a:lnSpc>
              <a:spcBef>
                <a:spcPts val="1000"/>
              </a:spcBef>
              <a:spcAft>
                <a:spcPts val="200"/>
              </a:spcAft>
              <a:buClr>
                <a:schemeClr val="accent2"/>
              </a:buClr>
            </a:pPr>
            <a:r>
              <a:rPr lang="en-GB" sz="900" b="0" i="0" kern="1200">
                <a:solidFill>
                  <a:srgbClr val="FFFFFF"/>
                </a:solidFill>
                <a:effectLst/>
                <a:latin typeface="+mn-lt"/>
                <a:ea typeface="+mn-ea"/>
                <a:cs typeface="+mn-cs"/>
              </a:rPr>
              <a:t>Deze press is dus tegelijk centrale dekking door de diamond, en een press op de twee tegenspelers (1) en (4).</a:t>
            </a:r>
          </a:p>
        </p:txBody>
      </p:sp>
    </p:spTree>
    <p:extLst>
      <p:ext uri="{BB962C8B-B14F-4D97-AF65-F5344CB8AC3E}">
        <p14:creationId xmlns:p14="http://schemas.microsoft.com/office/powerpoint/2010/main" val="1131746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8B86C-2A3F-085B-C043-1922D5B848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B4DDAF-CDC8-AA25-AF11-B4F22DADE0FE}"/>
              </a:ext>
            </a:extLst>
          </p:cNvPr>
          <p:cNvSpPr>
            <a:spLocks noGrp="1"/>
          </p:cNvSpPr>
          <p:nvPr>
            <p:ph type="title"/>
          </p:nvPr>
        </p:nvSpPr>
        <p:spPr>
          <a:xfrm>
            <a:off x="422453" y="804672"/>
            <a:ext cx="2355494" cy="1141497"/>
          </a:xfrm>
        </p:spPr>
        <p:txBody>
          <a:bodyPr vert="horz" lIns="182880" tIns="182880" rIns="182880" bIns="182880" rtlCol="0" anchor="ctr" anchorCtr="1">
            <a:normAutofit/>
          </a:bodyPr>
          <a:lstStyle/>
          <a:p>
            <a:r>
              <a:rPr lang="en-US" sz="1400" b="0" i="0">
                <a:effectLst/>
              </a:rPr>
              <a:t>W-press dynamiek</a:t>
            </a:r>
            <a:br>
              <a:rPr lang="en-US" sz="1400" b="0" i="0">
                <a:effectLst/>
              </a:rPr>
            </a:br>
            <a:br>
              <a:rPr lang="en-US" sz="1400"/>
            </a:br>
            <a:endParaRPr lang="en-US" sz="1400"/>
          </a:p>
        </p:txBody>
      </p:sp>
      <p:pic>
        <p:nvPicPr>
          <p:cNvPr id="5" name="ssp_2358843_9440227_2.mp4">
            <a:hlinkClick r:id="" action="ppaction://media"/>
            <a:extLst>
              <a:ext uri="{FF2B5EF4-FFF2-40B4-BE49-F238E27FC236}">
                <a16:creationId xmlns:a16="http://schemas.microsoft.com/office/drawing/2014/main" id="{2775C54B-E5F5-FDC1-783F-1FBB901199F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622853" y="1198950"/>
            <a:ext cx="7929067" cy="4460100"/>
          </a:xfrm>
          <a:prstGeom prst="rect">
            <a:avLst/>
          </a:prstGeom>
          <a:noFill/>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28B5B822-3E75-2CD0-0EE4-AF4B818A9013}"/>
              </a:ext>
            </a:extLst>
          </p:cNvPr>
          <p:cNvSpPr txBox="1"/>
          <p:nvPr/>
        </p:nvSpPr>
        <p:spPr>
          <a:xfrm>
            <a:off x="604075" y="2331982"/>
            <a:ext cx="1992249" cy="3084080"/>
          </a:xfrm>
          <a:prstGeom prst="rect">
            <a:avLst/>
          </a:prstGeom>
        </p:spPr>
        <p:txBody>
          <a:bodyPr vert="horz" lIns="91440" tIns="45720" rIns="91440" bIns="45720" rtlCol="0" anchor="t" anchorCtr="1">
            <a:normAutofit/>
          </a:bodyPr>
          <a:lstStyle/>
          <a:p>
            <a:pPr algn="ctr" defTabSz="914400">
              <a:lnSpc>
                <a:spcPct val="90000"/>
              </a:lnSpc>
              <a:spcBef>
                <a:spcPts val="1000"/>
              </a:spcBef>
              <a:spcAft>
                <a:spcPts val="200"/>
              </a:spcAft>
              <a:buClr>
                <a:schemeClr val="accent2"/>
              </a:buClr>
            </a:pPr>
            <a:r>
              <a:rPr lang="en-GB" sz="1200" b="0" i="0" kern="1200">
                <a:solidFill>
                  <a:srgbClr val="FFFFFF"/>
                </a:solidFill>
                <a:effectLst/>
                <a:latin typeface="+mn-lt"/>
                <a:ea typeface="+mn-ea"/>
                <a:cs typeface="+mn-cs"/>
              </a:rPr>
              <a:t>de dynamiek bestaat uit aandachtig meevolgen wat de tegenspeler doet en op te schuiven. Er wordt niet perse druk gezet op balbezit, de formatie wordt behouden tot de bal dieper wordt gespeeld. Eventueel kan een slechte transfer wel onderschept worden.</a:t>
            </a:r>
          </a:p>
          <a:p>
            <a:pPr algn="ctr" defTabSz="914400">
              <a:lnSpc>
                <a:spcPct val="90000"/>
              </a:lnSpc>
              <a:spcBef>
                <a:spcPts val="1000"/>
              </a:spcBef>
              <a:spcAft>
                <a:spcPts val="200"/>
              </a:spcAft>
              <a:buClr>
                <a:schemeClr val="accent2"/>
              </a:buClr>
            </a:pPr>
            <a:r>
              <a:rPr lang="en-GB" sz="1200" b="0" i="0" kern="1200">
                <a:solidFill>
                  <a:srgbClr val="FFFFFF"/>
                </a:solidFill>
                <a:effectLst/>
                <a:latin typeface="+mn-lt"/>
                <a:ea typeface="+mn-ea"/>
                <a:cs typeface="+mn-cs"/>
              </a:rPr>
              <a:t>De tegenspeler zit in nadeel (numeriek ondertal) bij passen in de formatie langs het midden. Hij zal moeten zoeken langs de zijkant om de press te passeren.</a:t>
            </a:r>
          </a:p>
          <a:p>
            <a:pPr algn="ctr" defTabSz="914400">
              <a:lnSpc>
                <a:spcPct val="90000"/>
              </a:lnSpc>
              <a:spcBef>
                <a:spcPts val="1000"/>
              </a:spcBef>
              <a:spcAft>
                <a:spcPts val="200"/>
              </a:spcAft>
              <a:buClr>
                <a:schemeClr val="accent2"/>
              </a:buClr>
            </a:pPr>
            <a:endParaRPr lang="en-GB" sz="1200" b="0" i="0" kern="1200">
              <a:solidFill>
                <a:srgbClr val="FFFFFF"/>
              </a:solidFill>
              <a:effectLst/>
              <a:latin typeface="+mn-lt"/>
              <a:ea typeface="+mn-ea"/>
              <a:cs typeface="+mn-cs"/>
            </a:endParaRPr>
          </a:p>
        </p:txBody>
      </p:sp>
    </p:spTree>
    <p:extLst>
      <p:ext uri="{BB962C8B-B14F-4D97-AF65-F5344CB8AC3E}">
        <p14:creationId xmlns:p14="http://schemas.microsoft.com/office/powerpoint/2010/main" val="3736643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2CDA9-9B4F-9CA8-9C39-BD78B206EA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6F8A67-D43E-8BF8-30E2-42C63620A6F6}"/>
              </a:ext>
            </a:extLst>
          </p:cNvPr>
          <p:cNvSpPr>
            <a:spLocks noGrp="1"/>
          </p:cNvSpPr>
          <p:nvPr>
            <p:ph type="title"/>
          </p:nvPr>
        </p:nvSpPr>
        <p:spPr>
          <a:xfrm>
            <a:off x="2231136" y="964692"/>
            <a:ext cx="7729728" cy="1188720"/>
          </a:xfrm>
        </p:spPr>
        <p:txBody>
          <a:bodyPr anchor="ctr">
            <a:normAutofit/>
          </a:bodyPr>
          <a:lstStyle/>
          <a:p>
            <a:r>
              <a:rPr lang="en-BE"/>
              <a:t>Box-press (pocket press)</a:t>
            </a:r>
          </a:p>
        </p:txBody>
      </p:sp>
      <p:sp>
        <p:nvSpPr>
          <p:cNvPr id="3" name="Content Placeholder 2">
            <a:extLst>
              <a:ext uri="{FF2B5EF4-FFF2-40B4-BE49-F238E27FC236}">
                <a16:creationId xmlns:a16="http://schemas.microsoft.com/office/drawing/2014/main" id="{5AD8A2DD-35E3-DA42-FB9C-01B539727328}"/>
              </a:ext>
            </a:extLst>
          </p:cNvPr>
          <p:cNvSpPr>
            <a:spLocks noGrp="1"/>
          </p:cNvSpPr>
          <p:nvPr>
            <p:ph sz="half" idx="1"/>
          </p:nvPr>
        </p:nvSpPr>
        <p:spPr>
          <a:xfrm>
            <a:off x="3447535" y="2662758"/>
            <a:ext cx="5436973" cy="3101982"/>
          </a:xfrm>
        </p:spPr>
        <p:txBody>
          <a:bodyPr>
            <a:normAutofit/>
          </a:bodyPr>
          <a:lstStyle/>
          <a:p>
            <a:pPr>
              <a:lnSpc>
                <a:spcPct val="90000"/>
              </a:lnSpc>
            </a:pPr>
            <a:r>
              <a:rPr lang="en-GB" sz="1700" b="0" i="0">
                <a:effectLst/>
              </a:rPr>
              <a:t>Een tactische press die opzettelijk gebied open laat, om dan in overtal de bal te ontnemen. Er wordt geen druk op de back-4 gezet, wel op de uiteindelijke pass naar middenlinie</a:t>
            </a:r>
          </a:p>
          <a:p>
            <a:pPr>
              <a:lnSpc>
                <a:spcPct val="90000"/>
              </a:lnSpc>
            </a:pPr>
            <a:r>
              <a:rPr lang="en-GB" sz="1700"/>
              <a:t>Vereist 6 spelers in correct formatie</a:t>
            </a:r>
          </a:p>
          <a:p>
            <a:pPr>
              <a:lnSpc>
                <a:spcPct val="90000"/>
              </a:lnSpc>
            </a:pPr>
            <a:r>
              <a:rPr lang="en-GB" sz="1700"/>
              <a:t>Kan strategisch toegepast worden om bal snel te veroveren en te counteren</a:t>
            </a:r>
          </a:p>
          <a:p>
            <a:pPr>
              <a:lnSpc>
                <a:spcPct val="90000"/>
              </a:lnSpc>
            </a:pPr>
            <a:r>
              <a:rPr lang="en-GB" sz="1700" b="0" i="0">
                <a:effectLst/>
              </a:rPr>
              <a:t>up-to-date info op </a:t>
            </a:r>
            <a:r>
              <a:rPr lang="en-GB" sz="1700" b="0" i="0">
                <a:effectLst/>
                <a:hlinkClick r:id="rId2"/>
              </a:rPr>
              <a:t>https://lnk2ssp.com/s/ArKTv/i/zaiN/x/DKQaEb</a:t>
            </a:r>
            <a:endParaRPr lang="en-BE" sz="1700"/>
          </a:p>
        </p:txBody>
      </p:sp>
    </p:spTree>
    <p:extLst>
      <p:ext uri="{BB962C8B-B14F-4D97-AF65-F5344CB8AC3E}">
        <p14:creationId xmlns:p14="http://schemas.microsoft.com/office/powerpoint/2010/main" val="1008896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05304-D77A-FF8F-F322-533B5CEAC5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EF5260-9710-AC35-499E-30D78780D256}"/>
              </a:ext>
            </a:extLst>
          </p:cNvPr>
          <p:cNvSpPr>
            <a:spLocks noGrp="1"/>
          </p:cNvSpPr>
          <p:nvPr>
            <p:ph type="title"/>
          </p:nvPr>
        </p:nvSpPr>
        <p:spPr>
          <a:xfrm>
            <a:off x="422453" y="804672"/>
            <a:ext cx="2355494" cy="1141497"/>
          </a:xfrm>
        </p:spPr>
        <p:txBody>
          <a:bodyPr vert="horz" lIns="182880" tIns="182880" rIns="182880" bIns="182880" rtlCol="0" anchor="ctr" anchorCtr="1">
            <a:normAutofit/>
          </a:bodyPr>
          <a:lstStyle/>
          <a:p>
            <a:r>
              <a:rPr lang="en-US" sz="1500"/>
              <a:t>Box</a:t>
            </a:r>
            <a:r>
              <a:rPr lang="en-US" sz="1500" b="0" i="0">
                <a:effectLst/>
              </a:rPr>
              <a:t>-press vorm</a:t>
            </a:r>
            <a:br>
              <a:rPr lang="en-US" sz="1500" b="0" i="0">
                <a:effectLst/>
              </a:rPr>
            </a:br>
            <a:br>
              <a:rPr lang="en-US" sz="1500"/>
            </a:br>
            <a:endParaRPr lang="en-US" sz="1500"/>
          </a:p>
        </p:txBody>
      </p:sp>
      <p:pic>
        <p:nvPicPr>
          <p:cNvPr id="9" name="Content Placeholder 8">
            <a:extLst>
              <a:ext uri="{FF2B5EF4-FFF2-40B4-BE49-F238E27FC236}">
                <a16:creationId xmlns:a16="http://schemas.microsoft.com/office/drawing/2014/main" id="{AD7D9000-3381-C2C3-B1C4-AA1D06783433}"/>
              </a:ext>
            </a:extLst>
          </p:cNvPr>
          <p:cNvPicPr>
            <a:picLocks noGrp="1" noChangeAspect="1"/>
          </p:cNvPicPr>
          <p:nvPr>
            <p:ph idx="1"/>
          </p:nvPr>
        </p:nvPicPr>
        <p:blipFill>
          <a:blip r:embed="rId2"/>
          <a:stretch>
            <a:fillRect/>
          </a:stretch>
        </p:blipFill>
        <p:spPr>
          <a:xfrm>
            <a:off x="3622853" y="1198950"/>
            <a:ext cx="7929067" cy="4460100"/>
          </a:xfrm>
          <a:prstGeom prst="rect">
            <a:avLst/>
          </a:prstGeom>
          <a:noFill/>
        </p:spPr>
      </p:pic>
      <p:sp>
        <p:nvSpPr>
          <p:cNvPr id="6" name="TextBox 5">
            <a:extLst>
              <a:ext uri="{FF2B5EF4-FFF2-40B4-BE49-F238E27FC236}">
                <a16:creationId xmlns:a16="http://schemas.microsoft.com/office/drawing/2014/main" id="{96161EEA-D744-7384-D2B7-89B9A636C0A7}"/>
              </a:ext>
            </a:extLst>
          </p:cNvPr>
          <p:cNvSpPr txBox="1"/>
          <p:nvPr/>
        </p:nvSpPr>
        <p:spPr>
          <a:xfrm>
            <a:off x="604075" y="2331982"/>
            <a:ext cx="1992249" cy="3084080"/>
          </a:xfrm>
          <a:prstGeom prst="rect">
            <a:avLst/>
          </a:prstGeom>
        </p:spPr>
        <p:txBody>
          <a:bodyPr vert="horz" lIns="91440" tIns="45720" rIns="91440" bIns="45720" rtlCol="0" anchor="t" anchorCtr="1">
            <a:normAutofit/>
          </a:bodyPr>
          <a:lstStyle/>
          <a:p>
            <a:pPr algn="ctr" defTabSz="914400">
              <a:lnSpc>
                <a:spcPct val="90000"/>
              </a:lnSpc>
              <a:spcBef>
                <a:spcPts val="1000"/>
              </a:spcBef>
              <a:spcAft>
                <a:spcPts val="200"/>
              </a:spcAft>
              <a:buClr>
                <a:schemeClr val="accent2"/>
              </a:buClr>
            </a:pPr>
            <a:r>
              <a:rPr lang="en-GB" sz="1400" b="0" i="0" kern="1200">
                <a:solidFill>
                  <a:srgbClr val="FFFFFF"/>
                </a:solidFill>
                <a:effectLst/>
                <a:latin typeface="+mn-lt"/>
                <a:ea typeface="+mn-ea"/>
                <a:cs typeface="+mn-cs"/>
              </a:rPr>
              <a:t>De box-press kenmerkt zich door een vaste vorm van 6 spelers, waarbij de tegenspeler wordt verleidt in twee open pockets te spelen centraal. Dit is een tactische press die opzettelijk gebied open laat, om dan in overtal de bal te ontnemen. Er wordt geen druk op de back-4 gezet, wel op de uiteindelijke pass naar middenlinie.</a:t>
            </a:r>
            <a:endParaRPr lang="en-GB" sz="1400" kern="1200">
              <a:solidFill>
                <a:srgbClr val="FFFFFF"/>
              </a:solidFill>
              <a:latin typeface="+mn-lt"/>
              <a:ea typeface="+mn-ea"/>
              <a:cs typeface="+mn-cs"/>
            </a:endParaRPr>
          </a:p>
        </p:txBody>
      </p:sp>
    </p:spTree>
    <p:extLst>
      <p:ext uri="{BB962C8B-B14F-4D97-AF65-F5344CB8AC3E}">
        <p14:creationId xmlns:p14="http://schemas.microsoft.com/office/powerpoint/2010/main" val="3664093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15D2D-81E1-081F-DDEF-DC35D723E5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4FB2DB-E08D-2EB7-D2CA-3506A8FD3064}"/>
              </a:ext>
            </a:extLst>
          </p:cNvPr>
          <p:cNvSpPr>
            <a:spLocks noGrp="1"/>
          </p:cNvSpPr>
          <p:nvPr>
            <p:ph type="title"/>
          </p:nvPr>
        </p:nvSpPr>
        <p:spPr>
          <a:xfrm>
            <a:off x="422453" y="804672"/>
            <a:ext cx="2355494" cy="1141497"/>
          </a:xfrm>
        </p:spPr>
        <p:txBody>
          <a:bodyPr vert="horz" lIns="182880" tIns="182880" rIns="182880" bIns="182880" rtlCol="0" anchor="ctr" anchorCtr="1">
            <a:normAutofit/>
          </a:bodyPr>
          <a:lstStyle/>
          <a:p>
            <a:r>
              <a:rPr lang="en-US" sz="1400"/>
              <a:t>Box</a:t>
            </a:r>
            <a:r>
              <a:rPr lang="en-US" sz="1400" b="0" i="0">
                <a:effectLst/>
              </a:rPr>
              <a:t>-press posities</a:t>
            </a:r>
            <a:br>
              <a:rPr lang="en-US" sz="1400" b="0" i="0">
                <a:effectLst/>
              </a:rPr>
            </a:br>
            <a:br>
              <a:rPr lang="en-US" sz="1400"/>
            </a:br>
            <a:endParaRPr lang="en-US" sz="1400"/>
          </a:p>
        </p:txBody>
      </p:sp>
      <p:pic>
        <p:nvPicPr>
          <p:cNvPr id="7" name="Content Placeholder 6" descr="A football game with a green field&#10;&#10;Description automatically generated with medium confidence">
            <a:extLst>
              <a:ext uri="{FF2B5EF4-FFF2-40B4-BE49-F238E27FC236}">
                <a16:creationId xmlns:a16="http://schemas.microsoft.com/office/drawing/2014/main" id="{C520FF13-3182-BB21-C810-183B35BB727C}"/>
              </a:ext>
            </a:extLst>
          </p:cNvPr>
          <p:cNvPicPr>
            <a:picLocks noGrp="1" noChangeAspect="1"/>
          </p:cNvPicPr>
          <p:nvPr>
            <p:ph idx="1"/>
          </p:nvPr>
        </p:nvPicPr>
        <p:blipFill>
          <a:blip r:embed="rId2"/>
          <a:stretch>
            <a:fillRect/>
          </a:stretch>
        </p:blipFill>
        <p:spPr>
          <a:xfrm>
            <a:off x="3622853" y="1198950"/>
            <a:ext cx="7929067" cy="4460100"/>
          </a:xfrm>
          <a:prstGeom prst="rect">
            <a:avLst/>
          </a:prstGeom>
          <a:noFill/>
        </p:spPr>
      </p:pic>
      <p:sp>
        <p:nvSpPr>
          <p:cNvPr id="6" name="TextBox 5">
            <a:extLst>
              <a:ext uri="{FF2B5EF4-FFF2-40B4-BE49-F238E27FC236}">
                <a16:creationId xmlns:a16="http://schemas.microsoft.com/office/drawing/2014/main" id="{B1B3AC46-C7D2-4911-C985-ECBCB5A630B4}"/>
              </a:ext>
            </a:extLst>
          </p:cNvPr>
          <p:cNvSpPr txBox="1"/>
          <p:nvPr/>
        </p:nvSpPr>
        <p:spPr>
          <a:xfrm>
            <a:off x="604075" y="2331982"/>
            <a:ext cx="1992249" cy="3084080"/>
          </a:xfrm>
          <a:prstGeom prst="rect">
            <a:avLst/>
          </a:prstGeom>
        </p:spPr>
        <p:txBody>
          <a:bodyPr vert="horz" lIns="91440" tIns="45720" rIns="91440" bIns="45720" rtlCol="0" anchor="t" anchorCtr="1">
            <a:normAutofit/>
          </a:bodyPr>
          <a:lstStyle/>
          <a:p>
            <a:pPr algn="ctr" defTabSz="914400">
              <a:lnSpc>
                <a:spcPct val="90000"/>
              </a:lnSpc>
              <a:spcBef>
                <a:spcPts val="1000"/>
              </a:spcBef>
              <a:spcAft>
                <a:spcPts val="200"/>
              </a:spcAft>
              <a:buClr>
                <a:schemeClr val="accent2"/>
              </a:buClr>
            </a:pPr>
            <a:r>
              <a:rPr lang="en-GB" sz="900" b="0" i="0" kern="1200">
                <a:solidFill>
                  <a:srgbClr val="FFFFFF"/>
                </a:solidFill>
                <a:effectLst/>
                <a:latin typeface="+mn-lt"/>
                <a:ea typeface="+mn-ea"/>
                <a:cs typeface="+mn-cs"/>
              </a:rPr>
              <a:t>De formatie begint bij de spits die op redelijke afstand staat van de tegenspeler in balbezit. Hij zet geen hoge druk maar verhindert wel de hotline. De linker-aanval en rechteraanval zorgen voor dekking tegen diepe schuine ballen, maar verhinderen de transfer in de back-4 niet.</a:t>
            </a:r>
          </a:p>
          <a:p>
            <a:pPr algn="ctr" defTabSz="914400">
              <a:lnSpc>
                <a:spcPct val="90000"/>
              </a:lnSpc>
              <a:spcBef>
                <a:spcPts val="1000"/>
              </a:spcBef>
              <a:spcAft>
                <a:spcPts val="200"/>
              </a:spcAft>
              <a:buClr>
                <a:schemeClr val="accent2"/>
              </a:buClr>
            </a:pPr>
            <a:r>
              <a:rPr lang="en-GB" sz="900" b="0" i="0" kern="1200">
                <a:solidFill>
                  <a:srgbClr val="FFFFFF"/>
                </a:solidFill>
                <a:effectLst/>
                <a:latin typeface="+mn-lt"/>
                <a:ea typeface="+mn-ea"/>
                <a:cs typeface="+mn-cs"/>
              </a:rPr>
              <a:t>De midmid met linker en rechtermid volgen hetzelfde patroon. Hierdoor ontstaan twee pockets waar tegenspelers ruimte hebben de bal te krijgen. Dit is de bedoeling!</a:t>
            </a:r>
          </a:p>
          <a:p>
            <a:pPr algn="ctr" defTabSz="914400">
              <a:lnSpc>
                <a:spcPct val="90000"/>
              </a:lnSpc>
              <a:spcBef>
                <a:spcPts val="1000"/>
              </a:spcBef>
              <a:spcAft>
                <a:spcPts val="200"/>
              </a:spcAft>
              <a:buClr>
                <a:schemeClr val="accent2"/>
              </a:buClr>
            </a:pPr>
            <a:r>
              <a:rPr lang="en-GB" sz="900" b="0" i="0" kern="1200">
                <a:solidFill>
                  <a:srgbClr val="FFFFFF"/>
                </a:solidFill>
                <a:effectLst/>
                <a:latin typeface="+mn-lt"/>
                <a:ea typeface="+mn-ea"/>
                <a:cs typeface="+mn-cs"/>
              </a:rPr>
              <a:t>Eens de bal bij tegenspeler (5) of (7) gerecht komt, zullen LM/midmid of RM/midmid druk zetten, en de andere spelers in de press de passen afsnijden</a:t>
            </a:r>
          </a:p>
        </p:txBody>
      </p:sp>
    </p:spTree>
    <p:extLst>
      <p:ext uri="{BB962C8B-B14F-4D97-AF65-F5344CB8AC3E}">
        <p14:creationId xmlns:p14="http://schemas.microsoft.com/office/powerpoint/2010/main" val="3226467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5F54B-FC6B-3D17-BBF3-8E30D6769E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81A9B8-50CF-359D-566E-A778F8CB8205}"/>
              </a:ext>
            </a:extLst>
          </p:cNvPr>
          <p:cNvSpPr>
            <a:spLocks noGrp="1"/>
          </p:cNvSpPr>
          <p:nvPr>
            <p:ph type="title"/>
          </p:nvPr>
        </p:nvSpPr>
        <p:spPr>
          <a:xfrm>
            <a:off x="422453" y="804672"/>
            <a:ext cx="2355494" cy="1141497"/>
          </a:xfrm>
        </p:spPr>
        <p:txBody>
          <a:bodyPr vert="horz" lIns="182880" tIns="182880" rIns="182880" bIns="182880" rtlCol="0" anchor="ctr" anchorCtr="1">
            <a:normAutofit/>
          </a:bodyPr>
          <a:lstStyle/>
          <a:p>
            <a:r>
              <a:rPr lang="en-US" sz="1400"/>
              <a:t>Box</a:t>
            </a:r>
            <a:r>
              <a:rPr lang="en-US" sz="1400" b="0" i="0">
                <a:effectLst/>
              </a:rPr>
              <a:t>-press dynamiek</a:t>
            </a:r>
            <a:br>
              <a:rPr lang="en-US" sz="1400" b="0" i="0">
                <a:effectLst/>
              </a:rPr>
            </a:br>
            <a:br>
              <a:rPr lang="en-US" sz="1400"/>
            </a:br>
            <a:endParaRPr lang="en-US" sz="1400"/>
          </a:p>
        </p:txBody>
      </p:sp>
      <p:pic>
        <p:nvPicPr>
          <p:cNvPr id="5" name="ssp_2358901_9443092_2.mp4">
            <a:hlinkClick r:id="" action="ppaction://media"/>
            <a:extLst>
              <a:ext uri="{FF2B5EF4-FFF2-40B4-BE49-F238E27FC236}">
                <a16:creationId xmlns:a16="http://schemas.microsoft.com/office/drawing/2014/main" id="{798DC535-9D63-3ADB-4FE8-C11F9CA33D3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622853" y="1198950"/>
            <a:ext cx="7929067" cy="4460100"/>
          </a:xfrm>
          <a:prstGeom prst="rect">
            <a:avLst/>
          </a:prstGeom>
          <a:noFill/>
        </p:spPr>
      </p:pic>
      <p:sp>
        <p:nvSpPr>
          <p:cNvPr id="6" name="TextBox 5">
            <a:extLst>
              <a:ext uri="{FF2B5EF4-FFF2-40B4-BE49-F238E27FC236}">
                <a16:creationId xmlns:a16="http://schemas.microsoft.com/office/drawing/2014/main" id="{18E74AF7-F8F1-AB12-D70B-23F01B909D51}"/>
              </a:ext>
            </a:extLst>
          </p:cNvPr>
          <p:cNvSpPr txBox="1"/>
          <p:nvPr/>
        </p:nvSpPr>
        <p:spPr>
          <a:xfrm>
            <a:off x="604075" y="2331982"/>
            <a:ext cx="1992249" cy="3084080"/>
          </a:xfrm>
          <a:prstGeom prst="rect">
            <a:avLst/>
          </a:prstGeom>
        </p:spPr>
        <p:txBody>
          <a:bodyPr vert="horz" lIns="91440" tIns="45720" rIns="91440" bIns="45720" rtlCol="0" anchor="t" anchorCtr="1">
            <a:normAutofit/>
          </a:bodyPr>
          <a:lstStyle/>
          <a:p>
            <a:pPr algn="ctr" defTabSz="914400">
              <a:spcBef>
                <a:spcPts val="1000"/>
              </a:spcBef>
              <a:spcAft>
                <a:spcPts val="200"/>
              </a:spcAft>
              <a:buClr>
                <a:schemeClr val="accent2"/>
              </a:buClr>
            </a:pPr>
            <a:r>
              <a:rPr lang="en-GB" sz="1500" b="0" i="0" kern="1200">
                <a:solidFill>
                  <a:srgbClr val="FFFFFF"/>
                </a:solidFill>
                <a:effectLst/>
                <a:latin typeface="+mn-lt"/>
                <a:ea typeface="+mn-ea"/>
                <a:cs typeface="+mn-cs"/>
              </a:rPr>
              <a:t>De 6 spelers in de box-formatie schuiven mee met de bal, met de spits als ankerpunt. Ze houde de formatie vast tot er een bal naar het middenveld komt. Dit vereist discipline en oefening!</a:t>
            </a:r>
          </a:p>
        </p:txBody>
      </p:sp>
    </p:spTree>
    <p:extLst>
      <p:ext uri="{BB962C8B-B14F-4D97-AF65-F5344CB8AC3E}">
        <p14:creationId xmlns:p14="http://schemas.microsoft.com/office/powerpoint/2010/main" val="213349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Parcel">
  <a:themeElements>
    <a:clrScheme name="dmon">
      <a:dk1>
        <a:srgbClr val="000000"/>
      </a:dk1>
      <a:lt1>
        <a:srgbClr val="FCFCFC"/>
      </a:lt1>
      <a:dk2>
        <a:srgbClr val="44546A"/>
      </a:dk2>
      <a:lt2>
        <a:srgbClr val="E7E6E6"/>
      </a:lt2>
      <a:accent1>
        <a:srgbClr val="07478D"/>
      </a:accent1>
      <a:accent2>
        <a:srgbClr val="B52C17"/>
      </a:accent2>
      <a:accent3>
        <a:srgbClr val="35526F"/>
      </a:accent3>
      <a:accent4>
        <a:srgbClr val="BC9C64"/>
      </a:accent4>
      <a:accent5>
        <a:srgbClr val="06468C"/>
      </a:accent5>
      <a:accent6>
        <a:srgbClr val="B52C17"/>
      </a:accent6>
      <a:hlink>
        <a:srgbClr val="0563C1"/>
      </a:hlink>
      <a:folHlink>
        <a:srgbClr val="954F7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resentation2" id="{4E5765CF-5A1D-5B49-B9F9-5C303BCA7B02}" vid="{58C333CB-6472-5F44-917E-2E0F89A6B3AF}"/>
    </a:ext>
  </a:extLst>
</a:theme>
</file>

<file path=docProps/app.xml><?xml version="1.0" encoding="utf-8"?>
<Properties xmlns="http://schemas.openxmlformats.org/officeDocument/2006/extended-properties" xmlns:vt="http://schemas.openxmlformats.org/officeDocument/2006/docPropsVTypes">
  <Template>bbr dmon template</Template>
  <TotalTime>26</TotalTime>
  <Words>1383</Words>
  <Application>Microsoft Macintosh PowerPoint</Application>
  <PresentationFormat>Widescreen</PresentationFormat>
  <Paragraphs>56</Paragraphs>
  <Slides>17</Slides>
  <Notes>0</Notes>
  <HiddenSlides>0</HiddenSlides>
  <MMClips>7</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Gill Sans MT</vt:lpstr>
      <vt:lpstr>Parcel</vt:lpstr>
      <vt:lpstr>Pressing</vt:lpstr>
      <vt:lpstr>W-press (wave of waaier press)</vt:lpstr>
      <vt:lpstr>W-press vorm  </vt:lpstr>
      <vt:lpstr>W-press posities  </vt:lpstr>
      <vt:lpstr>W-press dynamiek  </vt:lpstr>
      <vt:lpstr>Box-press (pocket press)</vt:lpstr>
      <vt:lpstr>Box-press vorm  </vt:lpstr>
      <vt:lpstr>Box-press posities  </vt:lpstr>
      <vt:lpstr>Box-press dynamiek  </vt:lpstr>
      <vt:lpstr>Box-press rechts  </vt:lpstr>
      <vt:lpstr>Box-press links  </vt:lpstr>
      <vt:lpstr>Box-press flank  </vt:lpstr>
      <vt:lpstr>High-press (full-court press)</vt:lpstr>
      <vt:lpstr>High-press vorm  </vt:lpstr>
      <vt:lpstr>High-press posities  </vt:lpstr>
      <vt:lpstr>High-press spits  </vt:lpstr>
      <vt:lpstr>High-press zijlijn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Pressing</dc:title>
  <dc:creator>Bruylandt, Bavo</dc:creator>
  <cp:lastModifiedBy>Bruylandt, Bavo</cp:lastModifiedBy>
  <cp:revision>3</cp:revision>
  <dcterms:created xsi:type="dcterms:W3CDTF">2024-02-03T16:54:38Z</dcterms:created>
  <dcterms:modified xsi:type="dcterms:W3CDTF">2024-02-05T11:28:09Z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8bd419f-33b1-4721-99ce-135fcb16684a_Enabled">
    <vt:lpwstr>true</vt:lpwstr>
  </property>
  <property fmtid="{D5CDD505-2E9C-101B-9397-08002B2CF9AE}" pid="3" name="MSIP_Label_d8bd419f-33b1-4721-99ce-135fcb16684a_SetDate">
    <vt:lpwstr>2024-02-03T17:31:02Z</vt:lpwstr>
  </property>
  <property fmtid="{D5CDD505-2E9C-101B-9397-08002B2CF9AE}" pid="4" name="MSIP_Label_d8bd419f-33b1-4721-99ce-135fcb16684a_Method">
    <vt:lpwstr>Privileged</vt:lpwstr>
  </property>
  <property fmtid="{D5CDD505-2E9C-101B-9397-08002B2CF9AE}" pid="5" name="MSIP_Label_d8bd419f-33b1-4721-99ce-135fcb16684a_Name">
    <vt:lpwstr>Public Information</vt:lpwstr>
  </property>
  <property fmtid="{D5CDD505-2E9C-101B-9397-08002B2CF9AE}" pid="6" name="MSIP_Label_d8bd419f-33b1-4721-99ce-135fcb16684a_SiteId">
    <vt:lpwstr>6bf0cd58-ceef-4562-b1b7-c1602ea60d67</vt:lpwstr>
  </property>
  <property fmtid="{D5CDD505-2E9C-101B-9397-08002B2CF9AE}" pid="7" name="MSIP_Label_d8bd419f-33b1-4721-99ce-135fcb16684a_ActionId">
    <vt:lpwstr>05da0a24-d569-41d5-8a9e-1bd26e224ea8</vt:lpwstr>
  </property>
  <property fmtid="{D5CDD505-2E9C-101B-9397-08002B2CF9AE}" pid="8" name="MSIP_Label_d8bd419f-33b1-4721-99ce-135fcb16684a_ContentBits">
    <vt:lpwstr>0</vt:lpwstr>
  </property>
</Properties>
</file>