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</p:sldMasterIdLst>
  <p:notesMasterIdLst>
    <p:notesMasterId r:id="rId96"/>
  </p:notesMasterIdLst>
  <p:sldIdLst>
    <p:sldId id="256" r:id="rId16"/>
    <p:sldId id="1029" r:id="rId17"/>
    <p:sldId id="705" r:id="rId18"/>
    <p:sldId id="847" r:id="rId19"/>
    <p:sldId id="1075" r:id="rId20"/>
    <p:sldId id="1098" r:id="rId21"/>
    <p:sldId id="1041" r:id="rId22"/>
    <p:sldId id="1040" r:id="rId23"/>
    <p:sldId id="1087" r:id="rId24"/>
    <p:sldId id="1077" r:id="rId25"/>
    <p:sldId id="1086" r:id="rId26"/>
    <p:sldId id="1201" r:id="rId27"/>
    <p:sldId id="1092" r:id="rId28"/>
    <p:sldId id="1150" r:id="rId29"/>
    <p:sldId id="1180" r:id="rId30"/>
    <p:sldId id="1151" r:id="rId31"/>
    <p:sldId id="1124" r:id="rId32"/>
    <p:sldId id="1175" r:id="rId33"/>
    <p:sldId id="1177" r:id="rId34"/>
    <p:sldId id="1178" r:id="rId35"/>
    <p:sldId id="645" r:id="rId36"/>
    <p:sldId id="1115" r:id="rId37"/>
    <p:sldId id="1093" r:id="rId38"/>
    <p:sldId id="1060" r:id="rId39"/>
    <p:sldId id="1061" r:id="rId40"/>
    <p:sldId id="1062" r:id="rId41"/>
    <p:sldId id="1111" r:id="rId42"/>
    <p:sldId id="1046" r:id="rId43"/>
    <p:sldId id="1078" r:id="rId44"/>
    <p:sldId id="1067" r:id="rId45"/>
    <p:sldId id="1112" r:id="rId46"/>
    <p:sldId id="1068" r:id="rId47"/>
    <p:sldId id="1079" r:id="rId48"/>
    <p:sldId id="1070" r:id="rId49"/>
    <p:sldId id="1113" r:id="rId50"/>
    <p:sldId id="1071" r:id="rId51"/>
    <p:sldId id="1080" r:id="rId52"/>
    <p:sldId id="1073" r:id="rId53"/>
    <p:sldId id="779" r:id="rId54"/>
    <p:sldId id="1082" r:id="rId55"/>
    <p:sldId id="1096" r:id="rId56"/>
    <p:sldId id="1084" r:id="rId57"/>
    <p:sldId id="1099" r:id="rId58"/>
    <p:sldId id="1100" r:id="rId59"/>
    <p:sldId id="1101" r:id="rId60"/>
    <p:sldId id="1035" r:id="rId61"/>
    <p:sldId id="1044" r:id="rId62"/>
    <p:sldId id="1133" r:id="rId63"/>
    <p:sldId id="1134" r:id="rId64"/>
    <p:sldId id="1139" r:id="rId65"/>
    <p:sldId id="1166" r:id="rId66"/>
    <p:sldId id="1186" r:id="rId67"/>
    <p:sldId id="1187" r:id="rId68"/>
    <p:sldId id="1202" r:id="rId69"/>
    <p:sldId id="1203" r:id="rId70"/>
    <p:sldId id="1103" r:id="rId71"/>
    <p:sldId id="716" r:id="rId72"/>
    <p:sldId id="1105" r:id="rId73"/>
    <p:sldId id="1106" r:id="rId74"/>
    <p:sldId id="1204" r:id="rId75"/>
    <p:sldId id="1205" r:id="rId76"/>
    <p:sldId id="1169" r:id="rId77"/>
    <p:sldId id="1206" r:id="rId78"/>
    <p:sldId id="1090" r:id="rId79"/>
    <p:sldId id="1050" r:id="rId80"/>
    <p:sldId id="1189" r:id="rId81"/>
    <p:sldId id="1190" r:id="rId82"/>
    <p:sldId id="1191" r:id="rId83"/>
    <p:sldId id="1192" r:id="rId84"/>
    <p:sldId id="1193" r:id="rId85"/>
    <p:sldId id="1194" r:id="rId86"/>
    <p:sldId id="1195" r:id="rId87"/>
    <p:sldId id="1196" r:id="rId88"/>
    <p:sldId id="1197" r:id="rId89"/>
    <p:sldId id="1198" r:id="rId90"/>
    <p:sldId id="1199" r:id="rId91"/>
    <p:sldId id="1200" r:id="rId92"/>
    <p:sldId id="1056" r:id="rId93"/>
    <p:sldId id="1057" r:id="rId94"/>
    <p:sldId id="689" r:id="rId95"/>
  </p:sldIdLst>
  <p:sldSz cx="9144000" cy="6858000" type="screen4x3"/>
  <p:notesSz cx="6735763" cy="9866313"/>
  <p:embeddedFontLst>
    <p:embeddedFont>
      <p:font typeface="Dosis" pitchFamily="2" charset="0"/>
      <p:regular r:id="rId97"/>
      <p:bold r:id="rId98"/>
    </p:embeddedFont>
    <p:embeddedFont>
      <p:font typeface="Dosis ExtraBold" pitchFamily="2" charset="0"/>
      <p:bold r:id="rId99"/>
    </p:embeddedFont>
    <p:embeddedFont>
      <p:font typeface="Dosis Medium" pitchFamily="2" charset="0"/>
      <p:regular r:id="rId100"/>
      <p:bold r:id="rId101"/>
    </p:embeddedFont>
    <p:embeddedFont>
      <p:font typeface="Dosis SemiBold" pitchFamily="2" charset="0"/>
      <p:regular r:id="rId102"/>
      <p:bold r:id="rId103"/>
    </p:embeddedFont>
    <p:embeddedFont>
      <p:font typeface="Mistral" panose="03090702030407020403" pitchFamily="66" charset="0"/>
      <p:regular r:id="rId10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A6BC"/>
    <a:srgbClr val="565F88"/>
    <a:srgbClr val="2196B1"/>
    <a:srgbClr val="424D7B"/>
    <a:srgbClr val="2AB6D7"/>
    <a:srgbClr val="E420A3"/>
    <a:srgbClr val="EAF8FE"/>
    <a:srgbClr val="55B7DE"/>
    <a:srgbClr val="4B5377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108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6" Type="http://schemas.openxmlformats.org/officeDocument/2006/relationships/slide" Target="slides/slide1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font" Target="fonts/font7.fntdata"/><Relationship Id="rId108" Type="http://schemas.openxmlformats.org/officeDocument/2006/relationships/tableStyles" Target="tableStyles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microsoft.com/office/2018/10/relationships/authors" Target="authors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font" Target="fonts/font4.fntdata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font" Target="fonts/font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43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0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60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798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558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50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854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976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1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2061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579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2157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8023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4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7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6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5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9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7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1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452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7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1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3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C9B995D-2C1C-44B1-8356-A3E12DA4B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 oiseau – Une chemise – Un arrosoir – Une rose – Le gazon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valise.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oiseau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chemise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arrosoir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valise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rose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FR" dirty="0">
                <a:latin typeface="Dosis SemiBold" pitchFamily="2" charset="0"/>
              </a:rPr>
              <a:t> gazon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57F339-940D-46D3-9751-35E8BA553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97" y="4230753"/>
            <a:ext cx="1692000" cy="19482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647EC3-98C3-4911-B3F0-4C50C911A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65" y="4230754"/>
            <a:ext cx="1692000" cy="19482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C1B15B-B91D-41CF-AB7E-D13C63870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8" y="1836165"/>
            <a:ext cx="1692000" cy="19482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082148-79FD-4402-846C-AD02E2628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1836166"/>
            <a:ext cx="1692000" cy="194822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F146C4-55A6-417B-8365-349D9684F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54" y="1836513"/>
            <a:ext cx="1692000" cy="19482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F673239-9DB0-47A1-9506-140AB3CDD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2" y="4195517"/>
            <a:ext cx="1692000" cy="194822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4974E5-187E-45C0-BAA7-E8BDE13C0E0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C6EE642-A508-4388-8633-6E57EFE29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834F7D-4B03-4EB7-B8FA-84A6E309C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724DB3-A412-415C-9D03-B31D0668F7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C3CA1A7-EA4D-4531-B8AF-E7C6BE48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C20972-6B66-475C-9D22-E53D77A68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512FF7E5-32D0-4152-8494-98ABE26B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20845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Les grands-parents – L’oncle – La cousine – La tante – Des cheveux – Un nœud.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CCD4E9C-B72B-4A73-A58F-09E24ADD60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/>
              <a:t>Des grands-parents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DBDC0F34-3E93-4FFB-8CA1-60FF47517C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</a:t>
            </a:r>
            <a:r>
              <a:rPr lang="fr-MA" dirty="0"/>
              <a:t>’oncle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7C220A18-6B20-47E3-B21F-85756C7F2316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La</a:t>
            </a:r>
            <a:r>
              <a:rPr lang="fr-MA" dirty="0"/>
              <a:t> cousine 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0F52B7BB-BF76-4264-8BAC-747F12D025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"/>
              </a:rPr>
              <a:t> </a:t>
            </a:r>
            <a:r>
              <a:rPr lang="fr-FR" dirty="0"/>
              <a:t>nœud 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3283ED4A-C30F-4C89-89AD-B02B3F8E55B9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La</a:t>
            </a:r>
            <a:r>
              <a:rPr lang="fr-MA" dirty="0"/>
              <a:t> tante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5E2E70F-477E-4921-B94B-B9D12C1CD9F2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Des cheveux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5BEA6C-8880-4391-89DB-6E8D9C689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4319660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8955A97-ADB0-4963-8FDE-22479F46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9" y="431966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9A8260-72E8-4C87-ACF9-26696A7C4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2" y="1974625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C3E89B-B691-4F1F-962A-D6636DCFA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1974625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D865440-6013-43D6-862E-100EF61A4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" y="4319078"/>
            <a:ext cx="1711313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DE74FC-13BA-430F-8C96-E3B54A97E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6" y="1974625"/>
            <a:ext cx="1711313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fleur – Venir – Un œuf – Un cœur – Une sœur – Bleu.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41EF860-CD71-435F-A680-82A1B806B62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D6E9364-EBE0-4C83-9A3B-E707EB0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190FA-760A-48C9-B1ED-34ECFBF9F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98A589-11F8-4847-95AC-0F0276A41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MA" dirty="0"/>
              <a:t>fleur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6C1EF37D-E5E6-4018-A14B-961A3A57CA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Venir 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4652F85-8A16-4963-A6D0-02924A449CB9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MA" dirty="0"/>
              <a:t>œuf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71560285-1592-4002-9F0E-245833CD8489}"/>
              </a:ext>
            </a:extLst>
          </p:cNvPr>
          <p:cNvSpPr txBox="1">
            <a:spLocks/>
          </p:cNvSpPr>
          <p:nvPr/>
        </p:nvSpPr>
        <p:spPr>
          <a:xfrm>
            <a:off x="6160791" y="609828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Bleu</a:t>
            </a:r>
            <a:endParaRPr lang="fr-MA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61FB63DA-BBD8-440C-A2A2-C9C7ABA6DB0F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cœur</a:t>
            </a:r>
            <a:endParaRPr lang="fr-MA" dirty="0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22D199DE-21B8-45E1-B665-1F0343AF1A57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sœur</a:t>
            </a:r>
            <a:endParaRPr lang="fr-M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7774BB-ED6F-4EC7-9744-6073EF80E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4210503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0FA8B1-AE2C-4663-A7ED-7A31CF4ED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34344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96B9D8-8EA2-440D-84BF-E9D032FD3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1852638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EE01FC2-5C0A-4E49-88D0-1B6E5AFE3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1853251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4E7E4B-B495-45A0-93F7-41BCE5184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4234344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87C2C12-AF10-45BC-B8AE-41680E514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185325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CADE2D-EB23-41C5-B42B-A6A2B813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4319660"/>
            <a:ext cx="1711300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7A8BDA-9C54-43AB-B271-677C1D261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9" y="431966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816DBB-6BF4-40CD-AC1E-642031178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2" y="1974625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B90225-26EB-4474-809E-D0F3824F2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1974625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1BCF07-4099-47E2-BA11-D399B37F3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" y="4319078"/>
            <a:ext cx="1711313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0C0CFD5-53B3-4504-999D-E0A6599F7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6" y="1974625"/>
            <a:ext cx="1711313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3E2E1A-1C89-4718-9527-3D438DEC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9" y="4319660"/>
            <a:ext cx="1711300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DD4F69-36A1-4973-82E2-E1295E28C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1974625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E27684-2DA2-4F0E-B7AE-BB5751E30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" y="4319078"/>
            <a:ext cx="1711313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9138757-51F6-46A4-9121-3092C3637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6" y="1974625"/>
            <a:ext cx="1711313" cy="1872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765BB8E-B328-45E2-99FD-D73D142A3121}"/>
              </a:ext>
            </a:extLst>
          </p:cNvPr>
          <p:cNvSpPr txBox="1"/>
          <p:nvPr/>
        </p:nvSpPr>
        <p:spPr>
          <a:xfrm>
            <a:off x="1094269" y="1873025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B5D45-B9CD-4606-A10F-DFCAF9C92BEE}"/>
              </a:ext>
            </a:extLst>
          </p:cNvPr>
          <p:cNvSpPr txBox="1"/>
          <p:nvPr/>
        </p:nvSpPr>
        <p:spPr>
          <a:xfrm>
            <a:off x="3971374" y="4239953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Des grands parents et des cheveux.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828DAB36-0347-4DE8-96D0-04E5EE4C0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4319660"/>
            <a:ext cx="1711300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C8A4AC-0B3D-4B10-AB11-5F88C999D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59" y="4319660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5E41A05-E7C5-4E2B-B3B1-AE9C1543F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2" y="1974625"/>
            <a:ext cx="1711300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4DDD7A-34B1-4B32-8087-85981DB7E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98" y="1974625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D27BD1-6447-487A-8E1E-8B43032CC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" y="4319078"/>
            <a:ext cx="1711313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B6B787-3775-4F16-8161-6934DC559E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6" y="1974625"/>
            <a:ext cx="1711313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2B58CE2-D45F-4D61-B76B-4C1438F1533F}"/>
              </a:ext>
            </a:extLst>
          </p:cNvPr>
          <p:cNvGrpSpPr/>
          <p:nvPr/>
        </p:nvGrpSpPr>
        <p:grpSpPr>
          <a:xfrm>
            <a:off x="28805" y="65525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C84858-B904-4430-9E3E-B81D4C38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2E5E692-7E71-4D5E-964E-DB6C22428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faire bouger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652572-ECE8-46FB-AE7F-45C28A06F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4210503"/>
            <a:ext cx="1711300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B2BA4D-123D-429D-B5A1-AC50143D3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34344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4591BA-9C4A-4988-A06C-7170AAF26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1852638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16D0CAB-2302-4D2A-8F29-45094E23B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1853251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77AB0F-63C2-4BC2-9E09-339E6AC95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4234344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5C0C09-5C9F-4EBE-B23B-67476926F1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185325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7F3EDE-4BEB-4FC6-9281-AD41BF411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4210503"/>
            <a:ext cx="1711300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EB6051-370D-4C46-B4F6-E00F0528A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34344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A0DACA-AB7B-483D-8455-D07D5251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1853251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709EA5-8865-4FF6-82DC-6B95CF840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1853251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5FFDF6-A2FE-4D29-85C5-E21C8EC12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4234344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BCE9C8-A0BD-494B-BE3D-37C4D635C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8" y="1853251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œuf et venir.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DD5088-D68B-4309-82E7-05552AAE90E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10D843-1F16-4C0E-8528-AE8AF8DB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FA907C-8B51-4226-B9B0-5696336B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7A3B34EB-DBA1-48DE-8A05-1B0B9B4C0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9" y="4210503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7D3AFC-CB4C-4746-9BD7-E794BD608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34344"/>
            <a:ext cx="1711300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24FF6B9-F0B7-4495-9991-400F2D8C2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1853251"/>
            <a:ext cx="1711300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BE5066A-3F02-4676-9900-D16412513F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1853251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18F9C8-9CAF-4BD9-980C-84587DF5A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50" y="4234344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5DF05FB-C886-4608-9D83-D0C7EED45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8" y="1853251"/>
            <a:ext cx="1711300" cy="187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164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BE76396A-9C48-48C4-B06C-E24AC45AE01C}"/>
              </a:ext>
            </a:extLst>
          </p:cNvPr>
          <p:cNvSpPr txBox="1">
            <a:spLocks/>
          </p:cNvSpPr>
          <p:nvPr/>
        </p:nvSpPr>
        <p:spPr>
          <a:xfrm>
            <a:off x="177860" y="2820432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002060"/>
                </a:solidFill>
                <a:latin typeface="Dosis SemiBold" pitchFamily="2" charset="0"/>
              </a:rPr>
              <a:t>peu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D7A6A9D8-B291-42A4-9D4E-D0E7251AFFDE}"/>
              </a:ext>
            </a:extLst>
          </p:cNvPr>
          <p:cNvSpPr txBox="1">
            <a:spLocks/>
          </p:cNvSpPr>
          <p:nvPr/>
        </p:nvSpPr>
        <p:spPr>
          <a:xfrm>
            <a:off x="2872205" y="2853986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4200" b="1" dirty="0">
                <a:solidFill>
                  <a:srgbClr val="002060"/>
                </a:solidFill>
                <a:latin typeface="Dosis SemiBold" pitchFamily="2" charset="0"/>
              </a:rPr>
              <a:t>jeu </a:t>
            </a:r>
            <a:endParaRPr lang="fr-MA" sz="42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73DF419A-D1F9-4E62-9785-7120F1C02CC5}"/>
              </a:ext>
            </a:extLst>
          </p:cNvPr>
          <p:cNvSpPr txBox="1">
            <a:spLocks/>
          </p:cNvSpPr>
          <p:nvPr/>
        </p:nvSpPr>
        <p:spPr>
          <a:xfrm>
            <a:off x="5709759" y="285398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d</a:t>
            </a:r>
            <a:r>
              <a:rPr lang="fr-FR" sz="4200" b="1" dirty="0">
                <a:solidFill>
                  <a:srgbClr val="002060"/>
                </a:solidFill>
                <a:latin typeface="Dosis SemiBold" pitchFamily="2" charset="0"/>
              </a:rPr>
              <a:t>eu</a:t>
            </a:r>
            <a:r>
              <a:rPr lang="fr-FR" sz="4200" b="1" dirty="0">
                <a:solidFill>
                  <a:srgbClr val="A1A6BC"/>
                </a:solidFill>
                <a:latin typeface="Dosis SemiBold" pitchFamily="2" charset="0"/>
              </a:rPr>
              <a:t>x</a:t>
            </a:r>
            <a:r>
              <a:rPr lang="fr-FR" sz="42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9D85A22E-C10C-4318-BC03-AB10098E0F9A}"/>
              </a:ext>
            </a:extLst>
          </p:cNvPr>
          <p:cNvSpPr txBox="1">
            <a:spLocks/>
          </p:cNvSpPr>
          <p:nvPr/>
        </p:nvSpPr>
        <p:spPr>
          <a:xfrm>
            <a:off x="5508341" y="4446472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bœuf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D67DACC3-0654-4622-BBED-F81C64D7513F}"/>
              </a:ext>
            </a:extLst>
          </p:cNvPr>
          <p:cNvSpPr txBox="1">
            <a:spLocks/>
          </p:cNvSpPr>
          <p:nvPr/>
        </p:nvSpPr>
        <p:spPr>
          <a:xfrm>
            <a:off x="74356" y="4394477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nœu</a:t>
            </a:r>
            <a:r>
              <a:rPr lang="fr-FR" sz="4000" b="1" dirty="0">
                <a:solidFill>
                  <a:srgbClr val="A1A6BC"/>
                </a:solidFill>
                <a:latin typeface="Dosis SemiBold" pitchFamily="2" charset="0"/>
              </a:rPr>
              <a:t>d</a:t>
            </a: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E3D7A31C-57E4-4B3C-BED7-6ED939E9ABDE}"/>
              </a:ext>
            </a:extLst>
          </p:cNvPr>
          <p:cNvSpPr txBox="1">
            <a:spLocks/>
          </p:cNvSpPr>
          <p:nvPr/>
        </p:nvSpPr>
        <p:spPr>
          <a:xfrm>
            <a:off x="2872205" y="4428031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cœur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6F5D8ED5-C69D-428B-9526-0F4D4F4AF273}"/>
              </a:ext>
            </a:extLst>
          </p:cNvPr>
          <p:cNvSpPr txBox="1">
            <a:spLocks/>
          </p:cNvSpPr>
          <p:nvPr/>
        </p:nvSpPr>
        <p:spPr>
          <a:xfrm>
            <a:off x="3258691" y="2956264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v</a:t>
            </a:r>
            <a:r>
              <a:rPr lang="fr-FR" sz="4000" b="1" dirty="0" err="1">
                <a:solidFill>
                  <a:srgbClr val="002060"/>
                </a:solidFill>
                <a:latin typeface="Dosis SemiBold" pitchFamily="2" charset="0"/>
              </a:rPr>
              <a:t>œu</a:t>
            </a: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2AEEBD8-DAED-4034-A777-4E3FE2D7A078}"/>
              </a:ext>
            </a:extLst>
          </p:cNvPr>
          <p:cNvSpPr txBox="1">
            <a:spLocks/>
          </p:cNvSpPr>
          <p:nvPr/>
        </p:nvSpPr>
        <p:spPr>
          <a:xfrm>
            <a:off x="5864892" y="2950691"/>
            <a:ext cx="243042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beurr</a:t>
            </a:r>
            <a:r>
              <a:rPr lang="fr-FR" sz="4000" b="1" dirty="0">
                <a:solidFill>
                  <a:srgbClr val="A1A6BC"/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D02DD95A-34B9-4CE8-AEB0-27534EADA8ED}"/>
              </a:ext>
            </a:extLst>
          </p:cNvPr>
          <p:cNvSpPr txBox="1">
            <a:spLocks/>
          </p:cNvSpPr>
          <p:nvPr/>
        </p:nvSpPr>
        <p:spPr>
          <a:xfrm>
            <a:off x="799199" y="2956264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pleuvoir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81429331-8B14-4E10-B9A8-2AB08AE6DDBF}"/>
              </a:ext>
            </a:extLst>
          </p:cNvPr>
          <p:cNvSpPr txBox="1">
            <a:spLocks/>
          </p:cNvSpPr>
          <p:nvPr/>
        </p:nvSpPr>
        <p:spPr>
          <a:xfrm>
            <a:off x="6061024" y="4519246"/>
            <a:ext cx="2470976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œuf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86D67771-146C-4332-9125-A686BB4ACAF5}"/>
              </a:ext>
            </a:extLst>
          </p:cNvPr>
          <p:cNvSpPr txBox="1">
            <a:spLocks/>
          </p:cNvSpPr>
          <p:nvPr/>
        </p:nvSpPr>
        <p:spPr>
          <a:xfrm>
            <a:off x="3345232" y="4519246"/>
            <a:ext cx="2665402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pneu 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F62B98F3-53F3-4D02-B683-58EBABB13A0C}"/>
              </a:ext>
            </a:extLst>
          </p:cNvPr>
          <p:cNvSpPr txBox="1">
            <a:spLocks/>
          </p:cNvSpPr>
          <p:nvPr/>
        </p:nvSpPr>
        <p:spPr>
          <a:xfrm>
            <a:off x="635744" y="4519246"/>
            <a:ext cx="270948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2060"/>
                </a:solidFill>
                <a:latin typeface="Dosis SemiBold" pitchFamily="2" charset="0"/>
              </a:rPr>
              <a:t>sœur</a:t>
            </a: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000" b="1" dirty="0">
              <a:solidFill>
                <a:srgbClr val="00206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457200" y="2978877"/>
            <a:ext cx="835078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Sa sœur fait ses lacets toute seule.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395417" y="2938481"/>
            <a:ext cx="82790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Ma cousine a de jolis nœuds bleus.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D362-E4D5-7836-BBE1-7109C805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776D9F-E293-E367-7DD6-11D17C61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150C0-A665-C7EE-F98F-211690BCED48}"/>
              </a:ext>
            </a:extLst>
          </p:cNvPr>
          <p:cNvSpPr txBox="1"/>
          <p:nvPr/>
        </p:nvSpPr>
        <p:spPr>
          <a:xfrm>
            <a:off x="457201" y="2798971"/>
            <a:ext cx="818270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Mon frère prend son petit déjeuner.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361811-B04B-7D44-5958-DBBA383F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2856DB-71EF-4ED1-B408-A5C17727B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1" y="1863000"/>
            <a:ext cx="286313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5039F6-B39D-48FF-9B63-F65F87346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1" y="1863000"/>
            <a:ext cx="286313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128FAE-EC96-4792-A62A-DFD60659CEFC}"/>
              </a:ext>
            </a:extLst>
          </p:cNvPr>
          <p:cNvGrpSpPr/>
          <p:nvPr/>
        </p:nvGrpSpPr>
        <p:grpSpPr>
          <a:xfrm>
            <a:off x="1692000" y="2514600"/>
            <a:ext cx="5839600" cy="2710081"/>
            <a:chOff x="1692000" y="2514600"/>
            <a:chExt cx="5839600" cy="2710081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F088B131-91E0-4E50-89B0-897B954B3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514600"/>
              <a:ext cx="5839600" cy="271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EA015BF-8F24-4ECF-8C35-E5E7DD709162}"/>
                </a:ext>
              </a:extLst>
            </p:cNvPr>
            <p:cNvSpPr txBox="1"/>
            <p:nvPr/>
          </p:nvSpPr>
          <p:spPr>
            <a:xfrm>
              <a:off x="2784200" y="3132382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Des cheveux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2470D-D01D-25B2-686B-DF74EF3A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73316-ED3F-1DE3-21A0-91157622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3D696A-48A2-C366-926C-E451CE7F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E3DC4F-ACF5-4B32-B950-0CF5E9CF0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1" y="1863000"/>
            <a:ext cx="286313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48A3-5FEC-4961-7A8A-063EBC4C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3A4E0C0-A4CA-E9D4-5B5D-A7B188BC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B12600-B115-CCF3-FBC4-06B4B4FB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26CE72-C726-4180-9D05-90836254D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1" y="1863000"/>
            <a:ext cx="286313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289F1-00F2-A256-1389-495B62A0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C41F-3955-79D3-142B-A3CEF34F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49B362-1032-65A3-3A78-552B3085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0F1299-5F10-665C-3119-44ADD0946D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F0091E-831B-89EF-0786-86BAFD31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D7AFBD-3976-8F60-199D-E6DC1B3DB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2DF5-AD43-2979-D16C-A454B6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C36600D-DA20-296A-7673-8C518D900F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53B786-D4F4-BB58-9CA4-8E77075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BA92BE-B42C-5449-C526-3F1A5D9B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3FA9CFF-7292-0AF1-51AC-927583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390158-5385-40A0-9935-292151F50984}"/>
              </a:ext>
            </a:extLst>
          </p:cNvPr>
          <p:cNvGrpSpPr/>
          <p:nvPr/>
        </p:nvGrpSpPr>
        <p:grpSpPr>
          <a:xfrm>
            <a:off x="1692000" y="2451100"/>
            <a:ext cx="5839600" cy="2684681"/>
            <a:chOff x="1692000" y="2451100"/>
            <a:chExt cx="5839600" cy="2684681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CFA26F6-663C-4390-ABFB-094356F32C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511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8DBF346-A1DA-48B6-A315-7349AEAA6DB9}"/>
                </a:ext>
              </a:extLst>
            </p:cNvPr>
            <p:cNvSpPr txBox="1"/>
            <p:nvPr/>
          </p:nvSpPr>
          <p:spPr>
            <a:xfrm>
              <a:off x="2784200" y="3058302"/>
              <a:ext cx="4049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Une sœur </a:t>
              </a:r>
              <a:endParaRPr lang="fr-FR" sz="24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7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DB9874-A066-46C6-BDFD-F18E6F676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1" y="1863000"/>
            <a:ext cx="286313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F2D0FA-27EF-4E9D-B82B-3203FD1AB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1" y="1863000"/>
            <a:ext cx="2863137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9D27FD-1989-43F2-8D36-C39074011C18}"/>
              </a:ext>
            </a:extLst>
          </p:cNvPr>
          <p:cNvGrpSpPr/>
          <p:nvPr/>
        </p:nvGrpSpPr>
        <p:grpSpPr>
          <a:xfrm>
            <a:off x="1692000" y="2438400"/>
            <a:ext cx="5839600" cy="2684681"/>
            <a:chOff x="1692000" y="2438400"/>
            <a:chExt cx="5839600" cy="2684681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67F31651-2BBF-4BB9-A916-2694D6686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38400"/>
              <a:ext cx="5839600" cy="268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2EB8E1-3409-4CED-AF77-F3505112BB48}"/>
                </a:ext>
              </a:extLst>
            </p:cNvPr>
            <p:cNvSpPr txBox="1"/>
            <p:nvPr/>
          </p:nvSpPr>
          <p:spPr>
            <a:xfrm>
              <a:off x="2784200" y="3089834"/>
              <a:ext cx="359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dirty="0">
                  <a:solidFill>
                    <a:srgbClr val="C00000"/>
                  </a:solidFill>
                  <a:latin typeface="Dosis SemiBold" panose="020B0604020202020204" charset="0"/>
                </a:rPr>
                <a:t>Bleu </a:t>
              </a:r>
              <a:endParaRPr lang="fr-FR" sz="20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9D47A5C-D49B-4010-9141-68E18066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7" y="2186239"/>
            <a:ext cx="1722031" cy="328250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F3E0305-EC3B-4C8E-8E48-9CFFD3651B1C}"/>
              </a:ext>
            </a:extLst>
          </p:cNvPr>
          <p:cNvGrpSpPr/>
          <p:nvPr/>
        </p:nvGrpSpPr>
        <p:grpSpPr>
          <a:xfrm>
            <a:off x="3733834" y="2186239"/>
            <a:ext cx="3254130" cy="3282509"/>
            <a:chOff x="-1092602" y="0"/>
            <a:chExt cx="8836258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C4F9E4D-0869-4ED6-A21D-9E093D62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588" y="0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31E8B94-011F-4292-A2FC-040E87196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2602" y="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A537164-7952-40E3-B07B-BB7B20A22F57}"/>
              </a:ext>
            </a:extLst>
          </p:cNvPr>
          <p:cNvGrpSpPr/>
          <p:nvPr/>
        </p:nvGrpSpPr>
        <p:grpSpPr>
          <a:xfrm>
            <a:off x="357782" y="2186240"/>
            <a:ext cx="3254130" cy="3282509"/>
            <a:chOff x="-3161511" y="-141402"/>
            <a:chExt cx="8775511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AE7360C-4449-4A59-8EFE-0ADCAE26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932" y="-14140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F4A32A5-0F6F-4474-8223-7C62FF21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61511" y="-141402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C98F16E-9765-464D-AF31-D707B8CEEC35}"/>
              </a:ext>
            </a:extLst>
          </p:cNvPr>
          <p:cNvGrpSpPr/>
          <p:nvPr/>
        </p:nvGrpSpPr>
        <p:grpSpPr>
          <a:xfrm>
            <a:off x="1243974" y="3115242"/>
            <a:ext cx="6854725" cy="612000"/>
            <a:chOff x="612000" y="3115242"/>
            <a:chExt cx="7486700" cy="61200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E72515AE-8853-4654-8DC1-15107ADA80F4}"/>
                </a:ext>
              </a:extLst>
            </p:cNvPr>
            <p:cNvGrpSpPr/>
            <p:nvPr/>
          </p:nvGrpSpPr>
          <p:grpSpPr>
            <a:xfrm>
              <a:off x="612000" y="3115242"/>
              <a:ext cx="1795079" cy="612000"/>
              <a:chOff x="612000" y="3115242"/>
              <a:chExt cx="1795079" cy="612000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0A2D3860-4972-C57C-A15A-A8EFA9ED05E0}"/>
                  </a:ext>
                </a:extLst>
              </p:cNvPr>
              <p:cNvSpPr/>
              <p:nvPr/>
            </p:nvSpPr>
            <p:spPr>
              <a:xfrm>
                <a:off x="612000" y="3115242"/>
                <a:ext cx="1795079" cy="61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endParaRP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A507CEB-479D-9D1A-ECA2-D731F5FD5B94}"/>
                  </a:ext>
                </a:extLst>
              </p:cNvPr>
              <p:cNvSpPr txBox="1"/>
              <p:nvPr/>
            </p:nvSpPr>
            <p:spPr>
              <a:xfrm>
                <a:off x="656221" y="3159632"/>
                <a:ext cx="15548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b="1" kern="0" dirty="0">
                    <a:solidFill>
                      <a:srgbClr val="106585"/>
                    </a:solidFill>
                    <a:latin typeface="Dosis SemiBold" pitchFamily="2" charset="0"/>
                  </a:rPr>
                  <a:t>demain</a:t>
                </a:r>
                <a:endPara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Dosis SemiBold" pitchFamily="2" charset="0"/>
                </a:endParaRP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1957B68-CE2C-4C2C-901A-707D0321D97F}"/>
                </a:ext>
              </a:extLst>
            </p:cNvPr>
            <p:cNvGrpSpPr/>
            <p:nvPr/>
          </p:nvGrpSpPr>
          <p:grpSpPr>
            <a:xfrm>
              <a:off x="3005297" y="3115242"/>
              <a:ext cx="2450885" cy="612000"/>
              <a:chOff x="2887276" y="3115242"/>
              <a:chExt cx="2450885" cy="612000"/>
            </a:xfrm>
          </p:grpSpPr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669A69C0-043D-C68D-AC73-773DB2A699DB}"/>
                  </a:ext>
                </a:extLst>
              </p:cNvPr>
              <p:cNvSpPr/>
              <p:nvPr/>
            </p:nvSpPr>
            <p:spPr>
              <a:xfrm>
                <a:off x="2887276" y="3115242"/>
                <a:ext cx="2446689" cy="61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endParaRP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65EF2DC-16DB-FD30-1BA1-9DA29DC83710}"/>
                  </a:ext>
                </a:extLst>
              </p:cNvPr>
              <p:cNvSpPr txBox="1"/>
              <p:nvPr/>
            </p:nvSpPr>
            <p:spPr>
              <a:xfrm>
                <a:off x="2887276" y="3159632"/>
                <a:ext cx="2450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b="1" kern="0" dirty="0">
                    <a:solidFill>
                      <a:srgbClr val="106585"/>
                    </a:solidFill>
                    <a:latin typeface="Dosis SemiBold" pitchFamily="2" charset="0"/>
                  </a:rPr>
                  <a:t>allons venir</a:t>
                </a:r>
                <a:endPara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Dosis SemiBold" pitchFamily="2" charset="0"/>
                </a:endParaRPr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5E39B53-1A38-49D0-918E-094CD5FB0F2F}"/>
                </a:ext>
              </a:extLst>
            </p:cNvPr>
            <p:cNvGrpSpPr/>
            <p:nvPr/>
          </p:nvGrpSpPr>
          <p:grpSpPr>
            <a:xfrm>
              <a:off x="6050205" y="3115242"/>
              <a:ext cx="2048495" cy="612000"/>
              <a:chOff x="6050205" y="3115242"/>
              <a:chExt cx="2048495" cy="612000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8053DF62-B3F8-C739-F3F9-4567E95505EC}"/>
                  </a:ext>
                </a:extLst>
              </p:cNvPr>
              <p:cNvSpPr/>
              <p:nvPr/>
            </p:nvSpPr>
            <p:spPr>
              <a:xfrm>
                <a:off x="6050205" y="3115242"/>
                <a:ext cx="2048495" cy="61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611658F-3237-17BE-BE61-78D7A56E85A0}"/>
                  </a:ext>
                </a:extLst>
              </p:cNvPr>
              <p:cNvSpPr txBox="1"/>
              <p:nvPr/>
            </p:nvSpPr>
            <p:spPr>
              <a:xfrm>
                <a:off x="6437870" y="3159632"/>
                <a:ext cx="14828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latin typeface="Dosis SemiBold" pitchFamily="2" charset="0"/>
                  </a:rPr>
                  <a:t>nous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34480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07294B-7152-4AAA-BDA5-276513709F4A}"/>
              </a:ext>
            </a:extLst>
          </p:cNvPr>
          <p:cNvGrpSpPr/>
          <p:nvPr/>
        </p:nvGrpSpPr>
        <p:grpSpPr>
          <a:xfrm>
            <a:off x="834901" y="2842400"/>
            <a:ext cx="7697099" cy="1790700"/>
            <a:chOff x="834901" y="3429000"/>
            <a:chExt cx="7697099" cy="1790700"/>
          </a:xfrm>
        </p:grpSpPr>
        <p:pic>
          <p:nvPicPr>
            <p:cNvPr id="205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F6974C2-2FF4-4EE7-9663-DC2430414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2" t="28294" b="38328"/>
            <a:stretch/>
          </p:blipFill>
          <p:spPr bwMode="auto">
            <a:xfrm>
              <a:off x="834901" y="3429000"/>
              <a:ext cx="757103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55FFF4-3B0D-4B92-AB56-FAF9272DE78A}"/>
                </a:ext>
              </a:extLst>
            </p:cNvPr>
            <p:cNvSpPr txBox="1"/>
            <p:nvPr/>
          </p:nvSpPr>
          <p:spPr>
            <a:xfrm>
              <a:off x="1692000" y="3883473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N</a:t>
              </a:r>
              <a:r>
                <a:rPr lang="fr-FR" sz="3200" dirty="0">
                  <a:solidFill>
                    <a:srgbClr val="565F88"/>
                  </a:solidFill>
                  <a:latin typeface="Dosis SemiBold" panose="020B0604020202020204" charset="0"/>
                </a:rPr>
                <a:t>ous    allons   venir   demain</a:t>
              </a:r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D669-5DB9-E66A-81EB-40CBC395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D06F680-1B07-76FB-012F-F265619E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906D618-F1A5-D6DE-B3B1-3EF589096AA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8CD8E8E-8393-20C0-FEF3-BDCD4D83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F7381A5-DD09-05C7-B73F-CA9CA943B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EE5AC7A-B599-461C-873D-F42C08C406BC}"/>
              </a:ext>
            </a:extLst>
          </p:cNvPr>
          <p:cNvGrpSpPr/>
          <p:nvPr/>
        </p:nvGrpSpPr>
        <p:grpSpPr>
          <a:xfrm>
            <a:off x="709998" y="3156610"/>
            <a:ext cx="7724003" cy="534003"/>
            <a:chOff x="552297" y="3114163"/>
            <a:chExt cx="7724003" cy="534003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E3603471-1FBE-4BFA-AB4E-8AB3CF358B9F}"/>
                </a:ext>
              </a:extLst>
            </p:cNvPr>
            <p:cNvSpPr/>
            <p:nvPr/>
          </p:nvSpPr>
          <p:spPr>
            <a:xfrm>
              <a:off x="552297" y="3116040"/>
              <a:ext cx="1468144" cy="52211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chemeClr val="accent5">
                      <a:lumMod val="50000"/>
                    </a:schemeClr>
                  </a:solidFill>
                  <a:latin typeface="Dosis SemiBold" panose="020B0604020202020204" charset="0"/>
                </a:rPr>
                <a:t> venir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anose="020B0604020202020204" charset="0"/>
              </a:endParaRPr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D3D708B6-88DF-413C-A4DF-717E5780F0B3}"/>
                </a:ext>
              </a:extLst>
            </p:cNvPr>
            <p:cNvGrpSpPr/>
            <p:nvPr/>
          </p:nvGrpSpPr>
          <p:grpSpPr>
            <a:xfrm>
              <a:off x="4228948" y="3116042"/>
              <a:ext cx="2411471" cy="532124"/>
              <a:chOff x="3158596" y="3494708"/>
              <a:chExt cx="2396594" cy="623728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D42417F6-33E5-6DD5-D0C3-017EBEC3AE0A}"/>
                  </a:ext>
                </a:extLst>
              </p:cNvPr>
              <p:cNvSpPr/>
              <p:nvPr/>
            </p:nvSpPr>
            <p:spPr>
              <a:xfrm>
                <a:off x="3158596" y="3494708"/>
                <a:ext cx="2396594" cy="61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42513EE5-7F68-F87E-BBFF-3081AE88A2C1}"/>
                  </a:ext>
                </a:extLst>
              </p:cNvPr>
              <p:cNvSpPr txBox="1"/>
              <p:nvPr/>
            </p:nvSpPr>
            <p:spPr>
              <a:xfrm>
                <a:off x="3342804" y="3505144"/>
                <a:ext cx="1984550" cy="613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Dosis SemiBold" panose="020B0604020202020204" charset="0"/>
                  </a:rPr>
                  <a:t>au parc </a:t>
                </a: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B74F858-4B35-4299-A78A-271747D0C940}"/>
                </a:ext>
              </a:extLst>
            </p:cNvPr>
            <p:cNvGrpSpPr/>
            <p:nvPr/>
          </p:nvGrpSpPr>
          <p:grpSpPr>
            <a:xfrm>
              <a:off x="6866598" y="3114163"/>
              <a:ext cx="1409702" cy="523220"/>
              <a:chOff x="7182000" y="3114938"/>
              <a:chExt cx="1409702" cy="523220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B1AB1ABE-E943-8FF0-AA7A-6CAD656D417C}"/>
                  </a:ext>
                </a:extLst>
              </p:cNvPr>
              <p:cNvSpPr/>
              <p:nvPr/>
            </p:nvSpPr>
            <p:spPr>
              <a:xfrm>
                <a:off x="7182000" y="3116040"/>
                <a:ext cx="1409702" cy="52211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41DA38E-296A-1EF6-8B0A-775AE0005B30}"/>
                  </a:ext>
                </a:extLst>
              </p:cNvPr>
              <p:cNvSpPr txBox="1"/>
              <p:nvPr/>
            </p:nvSpPr>
            <p:spPr>
              <a:xfrm>
                <a:off x="7182000" y="3114938"/>
                <a:ext cx="11835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b="1" kern="0" dirty="0">
                    <a:solidFill>
                      <a:schemeClr val="accent5">
                        <a:lumMod val="50000"/>
                      </a:schemeClr>
                    </a:solidFill>
                    <a:latin typeface="Dosis SemiBold" panose="020B0604020202020204" charset="0"/>
                  </a:rPr>
                  <a:t>Tu</a:t>
                </a:r>
              </a:p>
            </p:txBody>
          </p:sp>
        </p:grp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B6B3671-CA65-4958-868E-D5CC45148C2E}"/>
                </a:ext>
              </a:extLst>
            </p:cNvPr>
            <p:cNvSpPr/>
            <p:nvPr/>
          </p:nvSpPr>
          <p:spPr>
            <a:xfrm>
              <a:off x="2572738" y="3116040"/>
              <a:ext cx="1468144" cy="52211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chemeClr val="accent5">
                      <a:lumMod val="50000"/>
                    </a:schemeClr>
                  </a:solidFill>
                  <a:latin typeface="Dosis SemiBold" panose="020B0604020202020204" charset="0"/>
                </a:rPr>
                <a:t> vas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F526-624B-6905-38F9-A73F90FC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CA07C4A-EC20-9976-5C3E-2CD8BC57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65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0ABFAB-7880-FAFD-D3AC-FC5B4EC3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3A20FC5-CF2E-C1F2-45CA-E7481F56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42"/>
          <a:stretch>
            <a:fillRect/>
          </a:stretch>
        </p:blipFill>
        <p:spPr>
          <a:xfrm>
            <a:off x="3349591" y="2088683"/>
            <a:ext cx="2670409" cy="3368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73301-9002-9AFF-37C5-56A0E1E9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FF5F2A6-B586-C302-DF84-76D9D494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3C38F2-FB68-B1E4-2347-8E3549ABB12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7730A0B-FC13-C0A9-F2AF-59283AE0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FF6527-7122-26D9-9C9B-D0DB1536B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2C5118-E5E2-4E16-9530-75A07457AD7F}"/>
              </a:ext>
            </a:extLst>
          </p:cNvPr>
          <p:cNvGrpSpPr/>
          <p:nvPr/>
        </p:nvGrpSpPr>
        <p:grpSpPr>
          <a:xfrm>
            <a:off x="834901" y="2443655"/>
            <a:ext cx="7335325" cy="1970690"/>
            <a:chOff x="1298974" y="2270235"/>
            <a:chExt cx="7279967" cy="1970690"/>
          </a:xfrm>
        </p:grpSpPr>
        <p:pic>
          <p:nvPicPr>
            <p:cNvPr id="2052" name="Picture 4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F7DCEC-FE40-455F-9F4D-FEF880FDF9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" t="25311" r="19101" b="34575"/>
            <a:stretch>
              <a:fillRect/>
            </a:stretch>
          </p:blipFill>
          <p:spPr bwMode="auto">
            <a:xfrm>
              <a:off x="1298974" y="2270235"/>
              <a:ext cx="7011139" cy="197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F3AC9FC-E4E0-4720-8E83-581D005193C8}"/>
                </a:ext>
              </a:extLst>
            </p:cNvPr>
            <p:cNvSpPr txBox="1"/>
            <p:nvPr/>
          </p:nvSpPr>
          <p:spPr>
            <a:xfrm>
              <a:off x="2542906" y="2805459"/>
              <a:ext cx="6036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T</a:t>
              </a:r>
              <a:r>
                <a:rPr lang="fr-FR" sz="3200" dirty="0">
                  <a:solidFill>
                    <a:schemeClr val="accent5">
                      <a:lumMod val="50000"/>
                    </a:schemeClr>
                  </a:solidFill>
                  <a:latin typeface="Dosis SemiBold" panose="020B0604020202020204" charset="0"/>
                </a:rPr>
                <a:t>u  vas  venir  au parc</a:t>
              </a:r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8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501582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32000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48208" y="3907288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srgbClr val="757575"/>
                </a:solidFill>
              </a:rPr>
              <a:t>Oral – Acte de parole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Lecture – Graphèmes : eu - </a:t>
            </a:r>
            <a:r>
              <a:rPr lang="fr-FR" dirty="0" err="1">
                <a:solidFill>
                  <a:srgbClr val="757575"/>
                </a:solidFill>
              </a:rPr>
              <a:t>œu</a:t>
            </a:r>
            <a:r>
              <a:rPr lang="fr-FR" dirty="0">
                <a:solidFill>
                  <a:srgbClr val="757575"/>
                </a:solidFill>
              </a:rPr>
              <a:t>. 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Écriture – Graphèmes : eu - </a:t>
            </a:r>
            <a:r>
              <a:rPr lang="fr-FR" dirty="0" err="1">
                <a:solidFill>
                  <a:srgbClr val="757575"/>
                </a:solidFill>
              </a:rPr>
              <a:t>œu</a:t>
            </a:r>
            <a:r>
              <a:rPr lang="fr-FR" dirty="0">
                <a:solidFill>
                  <a:srgbClr val="757575"/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8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ta famille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avec ta famille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6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tes amis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avec tes amis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80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ce soir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à la maison ce soir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demain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à la maison demain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2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eu - œu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</a:t>
            </a:r>
            <a:r>
              <a:rPr lang="fr-FR" dirty="0">
                <a:solidFill>
                  <a:srgbClr val="565F88"/>
                </a:solidFill>
              </a:rPr>
              <a:t>« Reda et le petit oiseau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: « Reda et le petit oiseau 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nous rappeler ce qu’on a vu dans cet épisode ?  En français ou dans votre langue.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799BD5-656B-4379-8631-88E3AC81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54" y="1613185"/>
            <a:ext cx="4591691" cy="491558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D5F8454-1577-4368-A69F-C8EBA9EAB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1CF115-9D6F-4707-8BA0-EC251F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B1D6653-0F2E-4E18-B78E-2EBD3CD2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premier épisode une nouvelle fois. Après, on verra le deuxième épisode.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5F6223D-6C91-4B08-9C38-087619846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58" y="1959496"/>
            <a:ext cx="7212884" cy="377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2AP - Reda et le petit oiseau - E01 DONE-720p-260130">
            <a:hlinkClick r:id="" action="ppaction://media"/>
            <a:extLst>
              <a:ext uri="{FF2B5EF4-FFF2-40B4-BE49-F238E27FC236}">
                <a16:creationId xmlns:a16="http://schemas.microsoft.com/office/drawing/2014/main" id="{12E9F062-7C53-4D6B-85ED-DB0EA16EE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580" y="1904214"/>
            <a:ext cx="7701700" cy="43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247883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eu 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œu</a:t>
            </a:r>
            <a:r>
              <a:rPr lang="fr-FR" dirty="0">
                <a:solidFill>
                  <a:srgbClr val="565F88"/>
                </a:solidFill>
              </a:rPr>
              <a:t> ».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de « Reda et le petit oiseau »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Réda est le petit oiseau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1A716EA-4BFE-41FD-82C9-282121F64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125" y="2271402"/>
            <a:ext cx="5739749" cy="30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 Réda et le petit oiseau EP2">
            <a:hlinkClick r:id="" action="ppaction://media"/>
            <a:extLst>
              <a:ext uri="{FF2B5EF4-FFF2-40B4-BE49-F238E27FC236}">
                <a16:creationId xmlns:a16="http://schemas.microsoft.com/office/drawing/2014/main" id="{D71A2963-E430-4B47-95DE-3443A93E0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692" y="1922585"/>
            <a:ext cx="7678615" cy="42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98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680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2 Réda et le petit oiseau EP2">
            <a:hlinkClick r:id="" action="ppaction://media"/>
            <a:extLst>
              <a:ext uri="{FF2B5EF4-FFF2-40B4-BE49-F238E27FC236}">
                <a16:creationId xmlns:a16="http://schemas.microsoft.com/office/drawing/2014/main" id="{D71A2963-E430-4B47-95DE-3443A93E0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692" y="1922585"/>
            <a:ext cx="7678615" cy="42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8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98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Réda et ses parents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Réda et ses parents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9AE813-E48D-412C-8DD9-4B44E47D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744" y="2617286"/>
            <a:ext cx="3206512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Réda et ses parents attendent la famille.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4" y="1517282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Réda et ses parents attendent la famille.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E191835-2929-4E5E-957D-126AD217B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744" y="2617286"/>
            <a:ext cx="3206512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va le petit oiseau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va le petit oiseau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07F755-866D-448B-9059-455D4456A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28" y="2742307"/>
            <a:ext cx="3182143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47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va bien et il chante.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va bien et il chante.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D351DD0-E338-4E02-926E-6498F4FD2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928" y="2742307"/>
            <a:ext cx="3182143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7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de Réda ce soir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à la maison de Réda ce soir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2DF1D9-5E50-454F-A34F-5A783FDEF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656" y="2862000"/>
            <a:ext cx="3214687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35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 sont ses grands-parents, son oncle Ali, sa tante Kenza, son cousin Achraf et sa cousine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Hiba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qui vont venir.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16650" y="1699278"/>
            <a:ext cx="751069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Ce sont ses grands-parents, son oncle Ali, sa tante Kenza, son cousin Achraf et sa cousine </a:t>
            </a:r>
            <a:r>
              <a:rPr lang="fr-FR" sz="2400" b="1" dirty="0" err="1">
                <a:ln w="0"/>
                <a:solidFill>
                  <a:srgbClr val="2196B1"/>
                </a:solidFill>
                <a:latin typeface="Dosis SemiBold" pitchFamily="2" charset="0"/>
              </a:rPr>
              <a:t>Hiba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qui vont venir.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1FE2402-8D61-4BD2-9745-0F32C397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656" y="2862000"/>
            <a:ext cx="3214687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003301" y="2508402"/>
            <a:ext cx="7137400" cy="2444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87692" y="148169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184074" y="2853538"/>
            <a:ext cx="677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mots avec : eu - </a:t>
            </a:r>
            <a:r>
              <a:rPr kumimoji="0" lang="fr-FR" sz="22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œu</a:t>
            </a:r>
            <a:r>
              <a:rPr lang="fr-FR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Réda est content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Réda est content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91CD49-5BF4-4A4E-8F78-C8BB6478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93" y="2742307"/>
            <a:ext cx="324864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1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Oui, Réda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 content.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Oui, Réda est content.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E31DBF8-263B-4B66-B816-F9241E957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593" y="2742307"/>
            <a:ext cx="324864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8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met Réda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met Réda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A8ECF7-33B3-4A2F-86A7-DA3266399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93" y="2742307"/>
            <a:ext cx="324864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91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Réda met sa jolie chemise bleue.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Réda met sa jolie chemise bleue.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45DB4BF-CBFF-4479-A24A-B4CA5565B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593" y="2742307"/>
            <a:ext cx="324864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85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quoi aide-t-il ses parents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quoi aide-t-il ses parents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23F029-CBC2-4394-8008-072A3C86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052" y="2933232"/>
            <a:ext cx="3205895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33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aide ses parents à préparer la table. Il met des gâteaux et du thé.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015942" y="1624017"/>
            <a:ext cx="711211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aide ses parents à préparer la table. Il met des gâteaux et du thé.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94899F8-4A3D-429B-B8F3-B8A87D73D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052" y="2933232"/>
            <a:ext cx="3205895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9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Réda attend sa grande famille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2E5A01-42F8-4788-9735-90293C19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360" y="2636571"/>
            <a:ext cx="3041106" cy="3077746"/>
          </a:xfrm>
          <a:prstGeom prst="round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Réda attend sa grande famille ?</a:t>
            </a:r>
          </a:p>
        </p:txBody>
      </p:sp>
    </p:spTree>
    <p:extLst>
      <p:ext uri="{BB962C8B-B14F-4D97-AF65-F5344CB8AC3E}">
        <p14:creationId xmlns:p14="http://schemas.microsoft.com/office/powerpoint/2010/main" val="13007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Parce qu’il veut montrer son petit oiseau à tout le monde.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Parce qu’il veut montrer son petit oiseau à tout le monde.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3FF03B9-844A-4F25-8AFB-44887507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891" y="2862000"/>
            <a:ext cx="3214217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60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Reda et le petit oiseau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3E70C4-EA79-4FCE-98F7-751F3F9D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97" y="2052430"/>
            <a:ext cx="7043006" cy="36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Reda et le petit oiseau.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Voyager – Se promener – Regarder la télé – Un parc de jeux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Une maison – Une chaise.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Voyager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promener 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Regarder la télé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 chaise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parc de jeux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E02467"/>
                </a:solidFill>
                <a:latin typeface="Dosis SemiBold" pitchFamily="2" charset="0"/>
              </a:rPr>
              <a:t>Une</a:t>
            </a:r>
            <a:r>
              <a:rPr lang="fr-MA" dirty="0">
                <a:latin typeface="Dosis SemiBold" pitchFamily="2" charset="0"/>
              </a:rPr>
              <a:t> maison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D1737B-73B5-48FD-84CE-03251492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1868420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9DF97D-0502-4906-BA9C-365ACE4CC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1868420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265269-6815-40CD-BEBC-23441572A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2" y="4240841"/>
            <a:ext cx="1711300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489ED1A-F230-408B-87D7-56ADB6D8E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50" y="4244421"/>
            <a:ext cx="1711300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DCADE3E-B3FE-4D03-9776-CED38C825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37" y="1868420"/>
            <a:ext cx="1711300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CED5F54-AA0E-4104-BFC7-67FD7117A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7" y="4240841"/>
            <a:ext cx="1711300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0D9DF7-5D61-4A11-998C-D4E5C3E3EE6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4DA72EB-102C-4209-BA46-FF3617B6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FAE8E6-1560-40DB-9042-788811DAA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60A948-3194-42B4-8D44-B6C74BFD3C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8D756D-FE5D-4395-8FCF-F532880ECFD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202b3bc9-e036-45c7-aea0-06aec8cd7a4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FB3A64-5E2A-45EA-8AF0-AE627080B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6503</TotalTime>
  <Words>1447</Words>
  <PresentationFormat>Affichage à l'écran (4:3)</PresentationFormat>
  <Paragraphs>233</Paragraphs>
  <Slides>80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80</vt:i4>
      </vt:variant>
    </vt:vector>
  </HeadingPairs>
  <TitlesOfParts>
    <vt:vector size="103" baseType="lpstr">
      <vt:lpstr>Dosis</vt:lpstr>
      <vt:lpstr>Aptos</vt:lpstr>
      <vt:lpstr>Dosis Medium</vt:lpstr>
      <vt:lpstr>Dosis ExtraBold</vt:lpstr>
      <vt:lpstr>Arial</vt:lpstr>
      <vt:lpstr>Mistral</vt:lpstr>
      <vt:lpstr>Calibri</vt:lpstr>
      <vt:lpstr>Wingdings</vt:lpstr>
      <vt:lpstr>Dosis </vt:lpstr>
      <vt:lpstr>Aptos Display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02_New Voc_01-Présentation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Voyager – Se promener – Regarder la télé – Un parc de jeux  – Une maison – Une chaise.</vt:lpstr>
      <vt:lpstr>Répétons ensemble : Un oiseau – Une chemise – Un arrosoir – Une rose – Le gazon  – Une valise.</vt:lpstr>
      <vt:lpstr>Répétons ensemble : Les grands-parents – L’oncle – La cousine – La tante – Des cheveux – Un nœud.</vt:lpstr>
      <vt:lpstr>Répétons ensemble : Une fleur – Venir – Un œuf – Un cœur – Une sœur – Bleu.</vt:lpstr>
      <vt:lpstr>Nous allons jouer au jeu des mots invisibles. </vt:lpstr>
      <vt:lpstr>Observez bien les images. Je vais masquer deux images. </vt:lpstr>
      <vt:lpstr>Quelles sont les images qui manquent ?</vt:lpstr>
      <vt:lpstr>Les deux images qui manquent sont : Des grands parents et des cheveux.</vt:lpstr>
      <vt:lpstr>Nous allons jouer au jeu des mots qui bougent. </vt:lpstr>
      <vt:lpstr>Observez bien les images. Je vais faire bouger deux images. </vt:lpstr>
      <vt:lpstr>Quelles sont les images qui ont bougé ? </vt:lpstr>
      <vt:lpstr>Les deux images qui ont bougé sont : Un œuf et venir. </vt:lpstr>
      <vt:lpstr>Maintenant, nous allons faire de la lecture. Qui veut lire ces mots ?</vt:lpstr>
      <vt:lpstr>Qui veut lire ces mots ?</vt:lpstr>
      <vt:lpstr>Qui veut lire cette phrase ?</vt:lpstr>
      <vt:lpstr>Qui veut lire cette phrase ?</vt:lpstr>
      <vt:lpstr>Qui veut lire cette phrase ?</vt:lpstr>
      <vt:lpstr>Prenez vos ardoises. 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Maintenant, c’est l’activité des questions en rafale. Je vais désigner des élèves au hasard pour répondre. Tenez-vous prêts. </vt:lpstr>
      <vt:lpstr>Comment tu t’appelles ?</vt:lpstr>
      <vt:lpstr>Tu es en quelle classe ?</vt:lpstr>
      <vt:lpstr>Tu es dans quelle école ?</vt:lpstr>
      <vt:lpstr>Comment tu vas à l’école ?</vt:lpstr>
      <vt:lpstr>Qu’est-ce que tu fais à l’école ? </vt:lpstr>
      <vt:lpstr>Qu’est-ce que tu fais avec ta famille ? </vt:lpstr>
      <vt:lpstr>Qu’est-ce que tu fais avec tes amis ? </vt:lpstr>
      <vt:lpstr>Qui va venir à la maison ce soir ?</vt:lpstr>
      <vt:lpstr>Qui va venir à la maison demain ?</vt:lpstr>
      <vt:lpstr>Plan de la séance 6</vt:lpstr>
      <vt:lpstr>Nous avons déjà vu le premier épisode de l’histoire : « Reda et le petit oiseau ».  Qui veut nous rappeler ce qu’on a vu dans cet épisode ?  En français ou dans votre langue.</vt:lpstr>
      <vt:lpstr>On va regarder le premier épisode une nouvelle fois. Après, on verra le deuxième épisode. Soyez attentifs.</vt:lpstr>
      <vt:lpstr>Lecture de la vidéo.</vt:lpstr>
      <vt:lpstr>Maintenant, nous allons découvrir un nouvel épisode de notre histoire « Réda est le petit oiseau ». Est-ce que vous êtes prêts ? Écoutez bien. </vt:lpstr>
      <vt:lpstr>Lecture de la vidéo.</vt:lpstr>
      <vt:lpstr>Nous allons écouter l’histoire une deuxième fois. Soyez attentifs.</vt:lpstr>
      <vt:lpstr>Lecture de la vidéo.</vt:lpstr>
      <vt:lpstr>Que font Réda et ses parents ?</vt:lpstr>
      <vt:lpstr>Réda et ses parents attendent la famille.</vt:lpstr>
      <vt:lpstr>Comment va le petit oiseau ?</vt:lpstr>
      <vt:lpstr>Il va bien et il chante.</vt:lpstr>
      <vt:lpstr>Qui va venir à la maison de Réda ce soir ?</vt:lpstr>
      <vt:lpstr>Ce sont ses grands-parents, son oncle Ali, sa tante Kenza, son cousin Achraf et sa cousine Hiba qui vont venir.</vt:lpstr>
      <vt:lpstr>Est-ce que Réda est content ?</vt:lpstr>
      <vt:lpstr>Oui, Réda est content.</vt:lpstr>
      <vt:lpstr>Que met Réda ?</vt:lpstr>
      <vt:lpstr>Réda met sa jolie chemise bleue.</vt:lpstr>
      <vt:lpstr>À quoi aide-t-il ses parents ?</vt:lpstr>
      <vt:lpstr>Il aide ses parents à préparer la table. Il met des gâteaux et du thé.</vt:lpstr>
      <vt:lpstr>Pourquoi Réda attend sa grande famille ?</vt:lpstr>
      <vt:lpstr>Parce qu’il veut montrer son petit oiseau à tout le monde.</vt:lpstr>
      <vt:lpstr>On retrouvera Reda et le petit oiseau la semaine prochaine pour la suite de l’histoire.</vt:lpstr>
      <vt:lpstr>À la maison, faites un dessin sur l’histoire de Reda et le petit oiseau. </vt:lpstr>
      <vt:lpstr>La séance d’aujourd’hui est terminée. À bientôt.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2026-02-11T21:12:43Z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