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FABB625-E42F-4271-904B-B8BBBE98D1FE}">
  <a:tblStyle styleId="{2FABB625-E42F-4271-904B-B8BBBE98D1F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3" Type="http://schemas.openxmlformats.org/officeDocument/2006/relationships/slide" Target="slides/slide57.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4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4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5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5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5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5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5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5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5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5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5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6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5"/>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Google Shape;46;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23.jp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29.jpg"/><Relationship Id="rId5" Type="http://schemas.openxmlformats.org/officeDocument/2006/relationships/image" Target="../media/image38.jpg"/><Relationship Id="rId6"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7.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gif"/><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1.png"/><Relationship Id="rId4" Type="http://schemas.openxmlformats.org/officeDocument/2006/relationships/image" Target="../media/image58.png"/><Relationship Id="rId5" Type="http://schemas.openxmlformats.org/officeDocument/2006/relationships/image" Target="../media/image43.png"/><Relationship Id="rId6" Type="http://schemas.openxmlformats.org/officeDocument/2006/relationships/image" Target="../media/image5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5.png"/><Relationship Id="rId4" Type="http://schemas.openxmlformats.org/officeDocument/2006/relationships/image" Target="../media/image53.png"/><Relationship Id="rId5" Type="http://schemas.openxmlformats.org/officeDocument/2006/relationships/image" Target="../media/image6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9.jp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8.jpg"/><Relationship Id="rId4" Type="http://schemas.openxmlformats.org/officeDocument/2006/relationships/image" Target="../media/image59.png"/><Relationship Id="rId5"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2.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4.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5.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0.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9.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73.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8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37.png"/><Relationship Id="rId7"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8.png"/><Relationship Id="rId4" Type="http://schemas.openxmlformats.org/officeDocument/2006/relationships/image" Target="../media/image77.png"/><Relationship Id="rId5" Type="http://schemas.openxmlformats.org/officeDocument/2006/relationships/image" Target="../media/image84.png"/><Relationship Id="rId6" Type="http://schemas.openxmlformats.org/officeDocument/2006/relationships/image" Target="../media/image76.png"/><Relationship Id="rId7" Type="http://schemas.openxmlformats.org/officeDocument/2006/relationships/image" Target="../media/image9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0.jpg"/><Relationship Id="rId4" Type="http://schemas.openxmlformats.org/officeDocument/2006/relationships/image" Target="../media/image78.png"/><Relationship Id="rId5" Type="http://schemas.openxmlformats.org/officeDocument/2006/relationships/image" Target="../media/image7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9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85.png"/><Relationship Id="rId4" Type="http://schemas.openxmlformats.org/officeDocument/2006/relationships/image" Target="../media/image8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91.jpg"/><Relationship Id="rId4" Type="http://schemas.openxmlformats.org/officeDocument/2006/relationships/image" Target="../media/image83.png"/><Relationship Id="rId5" Type="http://schemas.openxmlformats.org/officeDocument/2006/relationships/image" Target="../media/image8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86.png"/><Relationship Id="rId4" Type="http://schemas.openxmlformats.org/officeDocument/2006/relationships/image" Target="../media/image89.png"/><Relationship Id="rId9" Type="http://schemas.openxmlformats.org/officeDocument/2006/relationships/image" Target="../media/image90.png"/><Relationship Id="rId5" Type="http://schemas.openxmlformats.org/officeDocument/2006/relationships/image" Target="../media/image96.png"/><Relationship Id="rId6" Type="http://schemas.openxmlformats.org/officeDocument/2006/relationships/image" Target="../media/image97.png"/><Relationship Id="rId7" Type="http://schemas.openxmlformats.org/officeDocument/2006/relationships/image" Target="../media/image88.png"/><Relationship Id="rId8" Type="http://schemas.openxmlformats.org/officeDocument/2006/relationships/image" Target="../media/image9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98.png"/><Relationship Id="rId4" Type="http://schemas.openxmlformats.org/officeDocument/2006/relationships/image" Target="../media/image106.png"/><Relationship Id="rId5" Type="http://schemas.openxmlformats.org/officeDocument/2006/relationships/image" Target="../media/image93.png"/><Relationship Id="rId6" Type="http://schemas.openxmlformats.org/officeDocument/2006/relationships/image" Target="../media/image101.png"/><Relationship Id="rId7" Type="http://schemas.openxmlformats.org/officeDocument/2006/relationships/image" Target="../media/image99.png"/><Relationship Id="rId8"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0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00.jpg"/><Relationship Id="rId4" Type="http://schemas.openxmlformats.org/officeDocument/2006/relationships/image" Target="../media/image107.png"/><Relationship Id="rId5" Type="http://schemas.openxmlformats.org/officeDocument/2006/relationships/image" Target="../media/image103.png"/><Relationship Id="rId6" Type="http://schemas.openxmlformats.org/officeDocument/2006/relationships/image" Target="../media/image10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15.jpg"/><Relationship Id="rId4" Type="http://schemas.openxmlformats.org/officeDocument/2006/relationships/image" Target="../media/image112.jpg"/><Relationship Id="rId5" Type="http://schemas.openxmlformats.org/officeDocument/2006/relationships/image" Target="../media/image113.png"/><Relationship Id="rId6" Type="http://schemas.openxmlformats.org/officeDocument/2006/relationships/image" Target="../media/image108.jpg"/><Relationship Id="rId7" Type="http://schemas.openxmlformats.org/officeDocument/2006/relationships/image" Target="../media/image1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09.png"/><Relationship Id="rId4" Type="http://schemas.openxmlformats.org/officeDocument/2006/relationships/image" Target="../media/image1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11.jpg"/><Relationship Id="rId4" Type="http://schemas.openxmlformats.org/officeDocument/2006/relationships/image" Target="../media/image1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10.png"/><Relationship Id="rId4" Type="http://schemas.openxmlformats.org/officeDocument/2006/relationships/image" Target="../media/image116.png"/><Relationship Id="rId5" Type="http://schemas.openxmlformats.org/officeDocument/2006/relationships/image" Target="../media/image1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14.png"/><Relationship Id="rId4" Type="http://schemas.openxmlformats.org/officeDocument/2006/relationships/image" Target="../media/image1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23.png"/><Relationship Id="rId4" Type="http://schemas.openxmlformats.org/officeDocument/2006/relationships/image" Target="../media/image1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24.png"/><Relationship Id="rId4" Type="http://schemas.openxmlformats.org/officeDocument/2006/relationships/image" Target="../media/image1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22.png"/><Relationship Id="rId4" Type="http://schemas.openxmlformats.org/officeDocument/2006/relationships/image" Target="../media/image1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25.png"/><Relationship Id="rId4" Type="http://schemas.openxmlformats.org/officeDocument/2006/relationships/image" Target="../media/image1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17.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7" name="Shape 87"/>
        <p:cNvGrpSpPr/>
        <p:nvPr/>
      </p:nvGrpSpPr>
      <p:grpSpPr>
        <a:xfrm>
          <a:off x="0" y="0"/>
          <a:ext cx="0" cy="0"/>
          <a:chOff x="0" y="0"/>
          <a:chExt cx="0" cy="0"/>
        </a:xfrm>
      </p:grpSpPr>
      <p:sp>
        <p:nvSpPr>
          <p:cNvPr id="88" name="Google Shape;88;p13"/>
          <p:cNvSpPr txBox="1"/>
          <p:nvPr>
            <p:ph type="ctrTitle"/>
          </p:nvPr>
        </p:nvSpPr>
        <p:spPr>
          <a:xfrm>
            <a:off x="152400" y="76200"/>
            <a:ext cx="8839200" cy="1371600"/>
          </a:xfrm>
          <a:prstGeom prst="rect">
            <a:avLst/>
          </a:prstGeom>
          <a:solidFill>
            <a:srgbClr val="F2F2F2">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70C0"/>
              </a:buClr>
              <a:buSzPts val="6600"/>
              <a:buFont typeface="Cantata One"/>
              <a:buNone/>
            </a:pPr>
            <a:br>
              <a:rPr b="0" i="0" lang="en-US" sz="6600" u="none" cap="none" strike="noStrike">
                <a:solidFill>
                  <a:srgbClr val="0070C0"/>
                </a:solidFill>
                <a:latin typeface="Cantata One"/>
                <a:ea typeface="Cantata One"/>
                <a:cs typeface="Cantata One"/>
                <a:sym typeface="Cantata One"/>
              </a:rPr>
            </a:br>
            <a:endParaRPr b="0" i="0" sz="6600" u="none" cap="none" strike="noStrike">
              <a:solidFill>
                <a:srgbClr val="0070C0"/>
              </a:solidFill>
              <a:latin typeface="Cantata One"/>
              <a:ea typeface="Cantata One"/>
              <a:cs typeface="Cantata One"/>
              <a:sym typeface="Cantata One"/>
            </a:endParaRPr>
          </a:p>
        </p:txBody>
      </p:sp>
      <p:pic>
        <p:nvPicPr>
          <p:cNvPr id="89" name="Google Shape;89;p13"/>
          <p:cNvPicPr preferRelativeResize="0"/>
          <p:nvPr/>
        </p:nvPicPr>
        <p:blipFill rotWithShape="1">
          <a:blip r:embed="rId3">
            <a:alphaModFix/>
          </a:blip>
          <a:srcRect b="0" l="0" r="0" t="0"/>
          <a:stretch/>
        </p:blipFill>
        <p:spPr>
          <a:xfrm>
            <a:off x="3276600" y="2428875"/>
            <a:ext cx="2606613" cy="2524125"/>
          </a:xfrm>
          <a:prstGeom prst="rect">
            <a:avLst/>
          </a:prstGeom>
          <a:noFill/>
          <a:ln>
            <a:noFill/>
          </a:ln>
        </p:spPr>
      </p:pic>
      <p:sp>
        <p:nvSpPr>
          <p:cNvPr id="90" name="Google Shape;90;p13"/>
          <p:cNvSpPr txBox="1"/>
          <p:nvPr/>
        </p:nvSpPr>
        <p:spPr>
          <a:xfrm>
            <a:off x="1143000" y="152400"/>
            <a:ext cx="6934200" cy="1107996"/>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6600" u="none" cap="none" strike="noStrike">
                <a:solidFill>
                  <a:schemeClr val="dk1"/>
                </a:solidFill>
                <a:latin typeface="Calibri"/>
                <a:ea typeface="Calibri"/>
                <a:cs typeface="Calibri"/>
                <a:sym typeface="Calibri"/>
              </a:rPr>
              <a:t>Part one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2"/>
          <p:cNvSpPr txBox="1"/>
          <p:nvPr>
            <p:ph type="title"/>
          </p:nvPr>
        </p:nvSpPr>
        <p:spPr>
          <a:xfrm>
            <a:off x="457200" y="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More Models</a:t>
            </a:r>
            <a:endParaRPr/>
          </a:p>
        </p:txBody>
      </p:sp>
      <p:pic>
        <p:nvPicPr>
          <p:cNvPr id="169" name="Google Shape;169;p22"/>
          <p:cNvPicPr preferRelativeResize="0"/>
          <p:nvPr/>
        </p:nvPicPr>
        <p:blipFill rotWithShape="1">
          <a:blip r:embed="rId3">
            <a:alphaModFix/>
          </a:blip>
          <a:srcRect b="0" l="0" r="0" t="0"/>
          <a:stretch/>
        </p:blipFill>
        <p:spPr>
          <a:xfrm>
            <a:off x="0" y="1219199"/>
            <a:ext cx="5475066" cy="2743201"/>
          </a:xfrm>
          <a:prstGeom prst="rect">
            <a:avLst/>
          </a:prstGeom>
          <a:noFill/>
          <a:ln>
            <a:noFill/>
          </a:ln>
        </p:spPr>
      </p:pic>
      <p:pic>
        <p:nvPicPr>
          <p:cNvPr id="170" name="Google Shape;170;p22"/>
          <p:cNvPicPr preferRelativeResize="0"/>
          <p:nvPr/>
        </p:nvPicPr>
        <p:blipFill rotWithShape="1">
          <a:blip r:embed="rId4">
            <a:alphaModFix/>
          </a:blip>
          <a:srcRect b="0" l="0" r="0" t="0"/>
          <a:stretch/>
        </p:blipFill>
        <p:spPr>
          <a:xfrm>
            <a:off x="3464198" y="3962401"/>
            <a:ext cx="5679802" cy="2874818"/>
          </a:xfrm>
          <a:prstGeom prst="rect">
            <a:avLst/>
          </a:prstGeom>
          <a:noFill/>
          <a:ln>
            <a:noFill/>
          </a:ln>
        </p:spPr>
      </p:pic>
      <p:sp>
        <p:nvSpPr>
          <p:cNvPr id="171" name="Google Shape;171;p22"/>
          <p:cNvSpPr txBox="1"/>
          <p:nvPr/>
        </p:nvSpPr>
        <p:spPr>
          <a:xfrm>
            <a:off x="5715000" y="1390470"/>
            <a:ext cx="3124200"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rgbClr val="00B0F0"/>
                </a:solidFill>
                <a:latin typeface="Calibri"/>
                <a:ea typeface="Calibri"/>
                <a:cs typeface="Calibri"/>
                <a:sym typeface="Calibri"/>
              </a:rPr>
              <a:t>Small-scale Models</a:t>
            </a:r>
            <a:endParaRPr/>
          </a:p>
        </p:txBody>
      </p:sp>
      <p:sp>
        <p:nvSpPr>
          <p:cNvPr id="172" name="Google Shape;172;p22"/>
          <p:cNvSpPr txBox="1"/>
          <p:nvPr/>
        </p:nvSpPr>
        <p:spPr>
          <a:xfrm>
            <a:off x="228600" y="4799645"/>
            <a:ext cx="3124200"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rgbClr val="00B0F0"/>
                </a:solidFill>
                <a:latin typeface="Calibri"/>
                <a:ea typeface="Calibri"/>
                <a:cs typeface="Calibri"/>
                <a:sym typeface="Calibri"/>
              </a:rPr>
              <a:t>Large-scale Models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Metric vs US image.jpg" id="177" name="Google Shape;177;p23"/>
          <p:cNvPicPr preferRelativeResize="0"/>
          <p:nvPr/>
        </p:nvPicPr>
        <p:blipFill rotWithShape="1">
          <a:blip r:embed="rId3">
            <a:alphaModFix/>
          </a:blip>
          <a:srcRect b="0" l="0" r="0" t="0"/>
          <a:stretch/>
        </p:blipFill>
        <p:spPr>
          <a:xfrm>
            <a:off x="228600" y="152400"/>
            <a:ext cx="5482328" cy="3590925"/>
          </a:xfrm>
          <a:prstGeom prst="rect">
            <a:avLst/>
          </a:prstGeom>
          <a:noFill/>
          <a:ln>
            <a:noFill/>
          </a:ln>
        </p:spPr>
      </p:pic>
      <p:pic>
        <p:nvPicPr>
          <p:cNvPr descr="Metric base units.jpg" id="178" name="Google Shape;178;p23"/>
          <p:cNvPicPr preferRelativeResize="0"/>
          <p:nvPr/>
        </p:nvPicPr>
        <p:blipFill rotWithShape="1">
          <a:blip r:embed="rId4">
            <a:alphaModFix/>
          </a:blip>
          <a:srcRect b="0" l="0" r="0" t="0"/>
          <a:stretch/>
        </p:blipFill>
        <p:spPr>
          <a:xfrm>
            <a:off x="4724400" y="3733800"/>
            <a:ext cx="3867150" cy="3009900"/>
          </a:xfrm>
          <a:prstGeom prst="rect">
            <a:avLst/>
          </a:prstGeom>
          <a:noFill/>
          <a:ln>
            <a:noFill/>
          </a:ln>
        </p:spPr>
      </p:pic>
      <p:sp>
        <p:nvSpPr>
          <p:cNvPr id="179" name="Google Shape;179;p23"/>
          <p:cNvSpPr txBox="1"/>
          <p:nvPr/>
        </p:nvSpPr>
        <p:spPr>
          <a:xfrm>
            <a:off x="5791200" y="845403"/>
            <a:ext cx="3124200" cy="830997"/>
          </a:xfrm>
          <a:prstGeom prst="rect">
            <a:avLst/>
          </a:prstGeom>
          <a:solidFill>
            <a:schemeClr val="lt1"/>
          </a:solidFill>
          <a:ln cap="flat" cmpd="sng" w="9525">
            <a:solidFill>
              <a:schemeClr val="dk1"/>
            </a:solidFill>
            <a:prstDash val="dashDot"/>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Metric vs. US system of Measurement</a:t>
            </a:r>
            <a:endParaRPr/>
          </a:p>
        </p:txBody>
      </p:sp>
      <p:sp>
        <p:nvSpPr>
          <p:cNvPr id="180" name="Google Shape;180;p23"/>
          <p:cNvSpPr txBox="1"/>
          <p:nvPr/>
        </p:nvSpPr>
        <p:spPr>
          <a:xfrm>
            <a:off x="533400" y="3962400"/>
            <a:ext cx="4038600" cy="1200329"/>
          </a:xfrm>
          <a:prstGeom prst="rect">
            <a:avLst/>
          </a:prstGeom>
          <a:solidFill>
            <a:schemeClr val="lt1"/>
          </a:solidFill>
          <a:ln cap="flat" cmpd="sng" w="9525">
            <a:solidFill>
              <a:schemeClr val="dk1"/>
            </a:solidFill>
            <a:prstDash val="dashDot"/>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0000"/>
                </a:solidFill>
                <a:latin typeface="Calibri"/>
                <a:ea typeface="Calibri"/>
                <a:cs typeface="Calibri"/>
                <a:sym typeface="Calibri"/>
              </a:rPr>
              <a:t>Metric system or SI (Standard International) system </a:t>
            </a:r>
            <a:r>
              <a:rPr b="1" lang="en-US" sz="1800">
                <a:solidFill>
                  <a:srgbClr val="0070C0"/>
                </a:solidFill>
                <a:latin typeface="Calibri"/>
                <a:ea typeface="Calibri"/>
                <a:cs typeface="Calibri"/>
                <a:sym typeface="Calibri"/>
              </a:rPr>
              <a:t>of measurement is accepted worldwide.  We start with “base” units.</a:t>
            </a:r>
            <a:endParaRPr/>
          </a:p>
        </p:txBody>
      </p:sp>
      <p:sp>
        <p:nvSpPr>
          <p:cNvPr id="181" name="Google Shape;181;p23"/>
          <p:cNvSpPr txBox="1"/>
          <p:nvPr/>
        </p:nvSpPr>
        <p:spPr>
          <a:xfrm>
            <a:off x="2819400" y="228600"/>
            <a:ext cx="76403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/SI</a:t>
            </a:r>
            <a:endParaRPr/>
          </a:p>
        </p:txBody>
      </p:sp>
      <p:sp>
        <p:nvSpPr>
          <p:cNvPr id="182" name="Google Shape;182;p23"/>
          <p:cNvSpPr/>
          <p:nvPr/>
        </p:nvSpPr>
        <p:spPr>
          <a:xfrm>
            <a:off x="400983" y="5562600"/>
            <a:ext cx="417101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why do you think the metric system is used in science?</a:t>
            </a:r>
            <a:endParaRPr/>
          </a:p>
        </p:txBody>
      </p:sp>
      <p:pic>
        <p:nvPicPr>
          <p:cNvPr id="183" name="Google Shape;183;p23"/>
          <p:cNvPicPr preferRelativeResize="0"/>
          <p:nvPr/>
        </p:nvPicPr>
        <p:blipFill rotWithShape="1">
          <a:blip r:embed="rId5">
            <a:alphaModFix/>
          </a:blip>
          <a:srcRect b="0" l="0" r="0" t="0"/>
          <a:stretch/>
        </p:blipFill>
        <p:spPr>
          <a:xfrm>
            <a:off x="405102" y="6419850"/>
            <a:ext cx="3524250" cy="323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538CD5"/>
              </a:buClr>
              <a:buSzPts val="4400"/>
              <a:buFont typeface="Calibri"/>
              <a:buNone/>
            </a:pPr>
            <a:r>
              <a:rPr b="0" i="0" lang="en-US" sz="4400" u="none" cap="none" strike="noStrike">
                <a:solidFill>
                  <a:srgbClr val="538CD5"/>
                </a:solidFill>
                <a:latin typeface="Calibri"/>
                <a:ea typeface="Calibri"/>
                <a:cs typeface="Calibri"/>
                <a:sym typeface="Calibri"/>
              </a:rPr>
              <a:t>Review: Parts of an atom</a:t>
            </a:r>
            <a:endParaRPr/>
          </a:p>
        </p:txBody>
      </p:sp>
      <p:sp>
        <p:nvSpPr>
          <p:cNvPr id="189" name="Google Shape;189;p24"/>
          <p:cNvSpPr txBox="1"/>
          <p:nvPr/>
        </p:nvSpPr>
        <p:spPr>
          <a:xfrm>
            <a:off x="609600" y="1295400"/>
            <a:ext cx="8001000" cy="24929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C00000"/>
                </a:solidFill>
                <a:latin typeface="Calibri"/>
                <a:ea typeface="Calibri"/>
                <a:cs typeface="Calibri"/>
                <a:sym typeface="Calibri"/>
              </a:rPr>
              <a:t>What are the three sub atomic particles in an atom?</a:t>
            </a:r>
            <a:endParaRPr/>
          </a:p>
          <a:p>
            <a:pPr indent="0" lvl="0" marL="0" marR="0" rtl="0" algn="l">
              <a:spcBef>
                <a:spcPts val="0"/>
              </a:spcBef>
              <a:spcAft>
                <a:spcPts val="0"/>
              </a:spcAft>
              <a:buNone/>
            </a:pPr>
            <a:r>
              <a:rPr lang="en-US" sz="2400">
                <a:solidFill>
                  <a:srgbClr val="C00000"/>
                </a:solidFill>
                <a:latin typeface="Calibri"/>
                <a:ea typeface="Calibri"/>
                <a:cs typeface="Calibri"/>
                <a:sym typeface="Calibri"/>
              </a:rPr>
              <a:t>	1. </a:t>
            </a:r>
            <a:r>
              <a:rPr lang="en-US" sz="2400">
                <a:solidFill>
                  <a:srgbClr val="00B050"/>
                </a:solidFill>
                <a:latin typeface="Calibri"/>
                <a:ea typeface="Calibri"/>
                <a:cs typeface="Calibri"/>
                <a:sym typeface="Calibri"/>
              </a:rPr>
              <a:t>Protons</a:t>
            </a:r>
            <a:endParaRPr/>
          </a:p>
          <a:p>
            <a:pPr indent="0" lvl="0" marL="0" marR="0" rtl="0" algn="l">
              <a:spcBef>
                <a:spcPts val="0"/>
              </a:spcBef>
              <a:spcAft>
                <a:spcPts val="0"/>
              </a:spcAft>
              <a:buNone/>
            </a:pPr>
            <a:r>
              <a:rPr lang="en-US" sz="2400">
                <a:solidFill>
                  <a:srgbClr val="C00000"/>
                </a:solidFill>
                <a:latin typeface="Calibri"/>
                <a:ea typeface="Calibri"/>
                <a:cs typeface="Calibri"/>
                <a:sym typeface="Calibri"/>
              </a:rPr>
              <a:t>	2. </a:t>
            </a:r>
            <a:r>
              <a:rPr lang="en-US" sz="2400">
                <a:solidFill>
                  <a:srgbClr val="7030A0"/>
                </a:solidFill>
                <a:latin typeface="Calibri"/>
                <a:ea typeface="Calibri"/>
                <a:cs typeface="Calibri"/>
                <a:sym typeface="Calibri"/>
              </a:rPr>
              <a:t>Neutrons</a:t>
            </a:r>
            <a:endParaRPr/>
          </a:p>
          <a:p>
            <a:pPr indent="0" lvl="0" marL="0" marR="0" rtl="0" algn="l">
              <a:spcBef>
                <a:spcPts val="0"/>
              </a:spcBef>
              <a:spcAft>
                <a:spcPts val="0"/>
              </a:spcAft>
              <a:buNone/>
            </a:pPr>
            <a:r>
              <a:rPr lang="en-US" sz="2400">
                <a:solidFill>
                  <a:srgbClr val="C00000"/>
                </a:solidFill>
                <a:latin typeface="Calibri"/>
                <a:ea typeface="Calibri"/>
                <a:cs typeface="Calibri"/>
                <a:sym typeface="Calibri"/>
              </a:rPr>
              <a:t>	3. </a:t>
            </a:r>
            <a:r>
              <a:rPr lang="en-US" sz="2400">
                <a:solidFill>
                  <a:srgbClr val="0070C0"/>
                </a:solidFill>
                <a:latin typeface="Calibri"/>
                <a:ea typeface="Calibri"/>
                <a:cs typeface="Calibri"/>
                <a:sym typeface="Calibri"/>
              </a:rPr>
              <a:t>Electrons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24"/>
          <p:cNvSpPr txBox="1"/>
          <p:nvPr/>
        </p:nvSpPr>
        <p:spPr>
          <a:xfrm>
            <a:off x="685800" y="3124200"/>
            <a:ext cx="8001000"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76923C"/>
                </a:solidFill>
                <a:latin typeface="Calibri"/>
                <a:ea typeface="Calibri"/>
                <a:cs typeface="Calibri"/>
                <a:sym typeface="Calibri"/>
              </a:rPr>
              <a:t>What charge does each particle have?  (positive, negative, or neutral)</a:t>
            </a:r>
            <a:endParaRPr/>
          </a:p>
          <a:p>
            <a:pPr indent="0" lvl="0" marL="0" marR="0" rtl="0" algn="l">
              <a:spcBef>
                <a:spcPts val="0"/>
              </a:spcBef>
              <a:spcAft>
                <a:spcPts val="0"/>
              </a:spcAft>
              <a:buNone/>
            </a:pPr>
            <a:r>
              <a:rPr lang="en-US" sz="2000">
                <a:solidFill>
                  <a:srgbClr val="76923C"/>
                </a:solidFill>
                <a:latin typeface="Calibri"/>
                <a:ea typeface="Calibri"/>
                <a:cs typeface="Calibri"/>
                <a:sym typeface="Calibri"/>
              </a:rPr>
              <a:t>	</a:t>
            </a:r>
            <a:r>
              <a:rPr lang="en-US" sz="2000">
                <a:solidFill>
                  <a:srgbClr val="0070C0"/>
                </a:solidFill>
                <a:latin typeface="Calibri"/>
                <a:ea typeface="Calibri"/>
                <a:cs typeface="Calibri"/>
                <a:sym typeface="Calibri"/>
              </a:rPr>
              <a:t>1. Proton = Positive (</a:t>
            </a:r>
            <a:r>
              <a:rPr b="1" lang="en-US" sz="2000">
                <a:solidFill>
                  <a:srgbClr val="0070C0"/>
                </a:solidFill>
                <a:latin typeface="Calibri"/>
                <a:ea typeface="Calibri"/>
                <a:cs typeface="Calibri"/>
                <a:sym typeface="Calibri"/>
              </a:rPr>
              <a:t>+</a:t>
            </a:r>
            <a:r>
              <a:rPr lang="en-US" sz="2000">
                <a:solidFill>
                  <a:srgbClr val="0070C0"/>
                </a:solidFill>
                <a:latin typeface="Calibri"/>
                <a:ea typeface="Calibri"/>
                <a:cs typeface="Calibri"/>
                <a:sym typeface="Calibri"/>
              </a:rPr>
              <a:t>)	</a:t>
            </a:r>
            <a:endParaRPr/>
          </a:p>
          <a:p>
            <a:pPr indent="0" lvl="0" marL="0" marR="0" rtl="0" algn="l">
              <a:spcBef>
                <a:spcPts val="0"/>
              </a:spcBef>
              <a:spcAft>
                <a:spcPts val="0"/>
              </a:spcAft>
              <a:buNone/>
            </a:pPr>
            <a:r>
              <a:rPr lang="en-US" sz="2000">
                <a:solidFill>
                  <a:srgbClr val="76923C"/>
                </a:solidFill>
                <a:latin typeface="Calibri"/>
                <a:ea typeface="Calibri"/>
                <a:cs typeface="Calibri"/>
                <a:sym typeface="Calibri"/>
              </a:rPr>
              <a:t>	</a:t>
            </a:r>
            <a:r>
              <a:rPr lang="en-US" sz="2000">
                <a:solidFill>
                  <a:srgbClr val="FFC000"/>
                </a:solidFill>
                <a:latin typeface="Calibri"/>
                <a:ea typeface="Calibri"/>
                <a:cs typeface="Calibri"/>
                <a:sym typeface="Calibri"/>
              </a:rPr>
              <a:t>2. Neutron =  Neutral (</a:t>
            </a:r>
            <a:r>
              <a:rPr b="1" lang="en-US" sz="2000">
                <a:solidFill>
                  <a:srgbClr val="FFC000"/>
                </a:solidFill>
                <a:latin typeface="Calibri"/>
                <a:ea typeface="Calibri"/>
                <a:cs typeface="Calibri"/>
                <a:sym typeface="Calibri"/>
              </a:rPr>
              <a:t>0</a:t>
            </a:r>
            <a:r>
              <a:rPr lang="en-US" sz="2000">
                <a:solidFill>
                  <a:srgbClr val="FFC000"/>
                </a:solidFill>
                <a:latin typeface="Calibri"/>
                <a:ea typeface="Calibri"/>
                <a:cs typeface="Calibri"/>
                <a:sym typeface="Calibri"/>
              </a:rPr>
              <a:t>)</a:t>
            </a:r>
            <a:endParaRPr/>
          </a:p>
          <a:p>
            <a:pPr indent="0" lvl="0" marL="0" marR="0" rtl="0" algn="l">
              <a:spcBef>
                <a:spcPts val="0"/>
              </a:spcBef>
              <a:spcAft>
                <a:spcPts val="0"/>
              </a:spcAft>
              <a:buNone/>
            </a:pPr>
            <a:r>
              <a:rPr lang="en-US" sz="2000">
                <a:solidFill>
                  <a:srgbClr val="76923C"/>
                </a:solidFill>
                <a:latin typeface="Calibri"/>
                <a:ea typeface="Calibri"/>
                <a:cs typeface="Calibri"/>
                <a:sym typeface="Calibri"/>
              </a:rPr>
              <a:t>	</a:t>
            </a:r>
            <a:r>
              <a:rPr lang="en-US" sz="2000">
                <a:solidFill>
                  <a:srgbClr val="C00000"/>
                </a:solidFill>
                <a:latin typeface="Calibri"/>
                <a:ea typeface="Calibri"/>
                <a:cs typeface="Calibri"/>
                <a:sym typeface="Calibri"/>
              </a:rPr>
              <a:t>3. Electron = Negative (</a:t>
            </a:r>
            <a:r>
              <a:rPr b="1" lang="en-US" sz="2000">
                <a:solidFill>
                  <a:srgbClr val="C00000"/>
                </a:solidFill>
                <a:latin typeface="Calibri"/>
                <a:ea typeface="Calibri"/>
                <a:cs typeface="Calibri"/>
                <a:sym typeface="Calibri"/>
              </a:rPr>
              <a:t>-</a:t>
            </a:r>
            <a:r>
              <a:rPr lang="en-US" sz="2000">
                <a:solidFill>
                  <a:srgbClr val="C00000"/>
                </a:solidFill>
                <a:latin typeface="Calibri"/>
                <a:ea typeface="Calibri"/>
                <a:cs typeface="Calibri"/>
                <a:sym typeface="Calibri"/>
              </a:rPr>
              <a:t>)</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cxnSp>
        <p:nvCxnSpPr>
          <p:cNvPr id="191" name="Google Shape;191;p24"/>
          <p:cNvCxnSpPr/>
          <p:nvPr/>
        </p:nvCxnSpPr>
        <p:spPr>
          <a:xfrm>
            <a:off x="609600" y="2971800"/>
            <a:ext cx="3733800" cy="0"/>
          </a:xfrm>
          <a:prstGeom prst="straightConnector1">
            <a:avLst/>
          </a:prstGeom>
          <a:noFill/>
          <a:ln cap="flat" cmpd="sng" w="28575">
            <a:solidFill>
              <a:schemeClr val="dk1"/>
            </a:solidFill>
            <a:prstDash val="solid"/>
            <a:round/>
            <a:headEnd len="sm" w="sm" type="none"/>
            <a:tailEnd len="sm" w="sm" type="none"/>
          </a:ln>
        </p:spPr>
      </p:cxnSp>
      <p:cxnSp>
        <p:nvCxnSpPr>
          <p:cNvPr id="192" name="Google Shape;192;p24"/>
          <p:cNvCxnSpPr/>
          <p:nvPr/>
        </p:nvCxnSpPr>
        <p:spPr>
          <a:xfrm>
            <a:off x="609600" y="4648200"/>
            <a:ext cx="3733800" cy="0"/>
          </a:xfrm>
          <a:prstGeom prst="straightConnector1">
            <a:avLst/>
          </a:prstGeom>
          <a:noFill/>
          <a:ln cap="flat" cmpd="sng" w="28575">
            <a:solidFill>
              <a:schemeClr val="dk1"/>
            </a:solidFill>
            <a:prstDash val="solid"/>
            <a:round/>
            <a:headEnd len="sm" w="sm" type="none"/>
            <a:tailEnd len="sm" w="sm" type="none"/>
          </a:ln>
        </p:spPr>
      </p:cxnSp>
      <p:sp>
        <p:nvSpPr>
          <p:cNvPr id="193" name="Google Shape;193;p24"/>
          <p:cNvSpPr txBox="1"/>
          <p:nvPr/>
        </p:nvSpPr>
        <p:spPr>
          <a:xfrm>
            <a:off x="914400" y="5105400"/>
            <a:ext cx="6096000"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B0F0"/>
                </a:solidFill>
                <a:latin typeface="Calibri"/>
                <a:ea typeface="Calibri"/>
                <a:cs typeface="Calibri"/>
                <a:sym typeface="Calibri"/>
              </a:rPr>
              <a:t>Where are they located?</a:t>
            </a:r>
            <a:endParaRPr/>
          </a:p>
          <a:p>
            <a:pPr indent="0" lvl="0" marL="0" marR="0" rtl="0" algn="l">
              <a:spcBef>
                <a:spcPts val="0"/>
              </a:spcBef>
              <a:spcAft>
                <a:spcPts val="0"/>
              </a:spcAft>
              <a:buNone/>
            </a:pPr>
            <a:r>
              <a:rPr lang="en-US" sz="1800">
                <a:solidFill>
                  <a:srgbClr val="76923C"/>
                </a:solidFill>
                <a:latin typeface="Calibri"/>
                <a:ea typeface="Calibri"/>
                <a:cs typeface="Calibri"/>
                <a:sym typeface="Calibri"/>
              </a:rPr>
              <a:t>	</a:t>
            </a:r>
            <a:r>
              <a:rPr lang="en-US" sz="1800">
                <a:solidFill>
                  <a:schemeClr val="dk1"/>
                </a:solidFill>
                <a:latin typeface="Calibri"/>
                <a:ea typeface="Calibri"/>
                <a:cs typeface="Calibri"/>
                <a:sym typeface="Calibri"/>
              </a:rPr>
              <a:t>1. Proton =  Inside the nucleus	</a:t>
            </a:r>
            <a:endParaRPr/>
          </a:p>
          <a:p>
            <a:pPr indent="0" lvl="0" marL="0" marR="0" rtl="0" algn="l">
              <a:spcBef>
                <a:spcPts val="0"/>
              </a:spcBef>
              <a:spcAft>
                <a:spcPts val="0"/>
              </a:spcAft>
              <a:buNone/>
            </a:pPr>
            <a:r>
              <a:rPr lang="en-US" sz="1800">
                <a:solidFill>
                  <a:srgbClr val="0070C0"/>
                </a:solidFill>
                <a:latin typeface="Calibri"/>
                <a:ea typeface="Calibri"/>
                <a:cs typeface="Calibri"/>
                <a:sym typeface="Calibri"/>
              </a:rPr>
              <a:t>	</a:t>
            </a:r>
            <a:r>
              <a:rPr lang="en-US" sz="1800">
                <a:solidFill>
                  <a:srgbClr val="5F497A"/>
                </a:solidFill>
                <a:latin typeface="Calibri"/>
                <a:ea typeface="Calibri"/>
                <a:cs typeface="Calibri"/>
                <a:sym typeface="Calibri"/>
              </a:rPr>
              <a:t>2. Neutron =  Inside the nucleus</a:t>
            </a:r>
            <a:endParaRPr/>
          </a:p>
          <a:p>
            <a:pPr indent="0" lvl="0" marL="0" marR="0" rtl="0" algn="l">
              <a:spcBef>
                <a:spcPts val="0"/>
              </a:spcBef>
              <a:spcAft>
                <a:spcPts val="0"/>
              </a:spcAft>
              <a:buNone/>
            </a:pPr>
            <a:r>
              <a:rPr lang="en-US" sz="1800">
                <a:solidFill>
                  <a:srgbClr val="0070C0"/>
                </a:solidFill>
                <a:latin typeface="Calibri"/>
                <a:ea typeface="Calibri"/>
                <a:cs typeface="Calibri"/>
                <a:sym typeface="Calibri"/>
              </a:rPr>
              <a:t>	</a:t>
            </a:r>
            <a:r>
              <a:rPr lang="en-US" sz="1800">
                <a:solidFill>
                  <a:srgbClr val="D99593"/>
                </a:solidFill>
                <a:latin typeface="Calibri"/>
                <a:ea typeface="Calibri"/>
                <a:cs typeface="Calibri"/>
                <a:sym typeface="Calibri"/>
              </a:rPr>
              <a:t>3. Electron = Outside the nucleus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94" name="Google Shape;194;p24"/>
          <p:cNvPicPr preferRelativeResize="0"/>
          <p:nvPr/>
        </p:nvPicPr>
        <p:blipFill rotWithShape="1">
          <a:blip r:embed="rId3">
            <a:alphaModFix/>
          </a:blip>
          <a:srcRect b="0" l="0" r="0" t="0"/>
          <a:stretch/>
        </p:blipFill>
        <p:spPr>
          <a:xfrm>
            <a:off x="593639" y="6435090"/>
            <a:ext cx="7885113" cy="295275"/>
          </a:xfrm>
          <a:prstGeom prst="rect">
            <a:avLst/>
          </a:prstGeom>
          <a:noFill/>
          <a:ln>
            <a:noFill/>
          </a:ln>
        </p:spPr>
      </p:pic>
      <p:pic>
        <p:nvPicPr>
          <p:cNvPr id="195" name="Google Shape;195;p24"/>
          <p:cNvPicPr preferRelativeResize="0"/>
          <p:nvPr/>
        </p:nvPicPr>
        <p:blipFill rotWithShape="1">
          <a:blip r:embed="rId4">
            <a:alphaModFix/>
          </a:blip>
          <a:srcRect b="0" l="0" r="0" t="0"/>
          <a:stretch/>
        </p:blipFill>
        <p:spPr>
          <a:xfrm>
            <a:off x="7315200" y="152400"/>
            <a:ext cx="1638300" cy="16272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5"/>
          <p:cNvSpPr txBox="1"/>
          <p:nvPr>
            <p:ph type="title"/>
          </p:nvPr>
        </p:nvSpPr>
        <p:spPr>
          <a:xfrm>
            <a:off x="2209800" y="-152400"/>
            <a:ext cx="3657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538CD5"/>
              </a:buClr>
              <a:buSzPts val="4400"/>
              <a:buFont typeface="Calibri"/>
              <a:buNone/>
            </a:pPr>
            <a:r>
              <a:rPr b="0" i="0" lang="en-US" sz="4400" u="none" cap="none" strike="noStrike">
                <a:solidFill>
                  <a:srgbClr val="538CD5"/>
                </a:solidFill>
                <a:latin typeface="Calibri"/>
                <a:ea typeface="Calibri"/>
                <a:cs typeface="Calibri"/>
                <a:sym typeface="Calibri"/>
              </a:rPr>
              <a:t>Atomic Theory</a:t>
            </a:r>
            <a:endParaRPr/>
          </a:p>
        </p:txBody>
      </p:sp>
      <p:pic>
        <p:nvPicPr>
          <p:cNvPr descr="C:\Documents and Settings\lhelm\Local Settings\Temporary Internet Files\Content.IE5\FA6ZM1W4\MC900268956[1].wmf" id="201" name="Google Shape;201;p25"/>
          <p:cNvPicPr preferRelativeResize="0"/>
          <p:nvPr/>
        </p:nvPicPr>
        <p:blipFill rotWithShape="1">
          <a:blip r:embed="rId3">
            <a:alphaModFix/>
          </a:blip>
          <a:srcRect b="0" l="0" r="0" t="0"/>
          <a:stretch/>
        </p:blipFill>
        <p:spPr>
          <a:xfrm>
            <a:off x="7010400" y="343205"/>
            <a:ext cx="1704442" cy="1561795"/>
          </a:xfrm>
          <a:prstGeom prst="rect">
            <a:avLst/>
          </a:prstGeom>
          <a:noFill/>
          <a:ln>
            <a:noFill/>
          </a:ln>
        </p:spPr>
      </p:pic>
      <p:cxnSp>
        <p:nvCxnSpPr>
          <p:cNvPr id="202" name="Google Shape;202;p25"/>
          <p:cNvCxnSpPr/>
          <p:nvPr/>
        </p:nvCxnSpPr>
        <p:spPr>
          <a:xfrm>
            <a:off x="609600" y="2544762"/>
            <a:ext cx="6248400" cy="0"/>
          </a:xfrm>
          <a:prstGeom prst="straightConnector1">
            <a:avLst/>
          </a:prstGeom>
          <a:noFill/>
          <a:ln cap="flat" cmpd="sng" w="28575">
            <a:solidFill>
              <a:schemeClr val="dk1"/>
            </a:solidFill>
            <a:prstDash val="solid"/>
            <a:round/>
            <a:headEnd len="sm" w="sm" type="none"/>
            <a:tailEnd len="sm" w="sm" type="none"/>
          </a:ln>
        </p:spPr>
      </p:cxnSp>
      <p:cxnSp>
        <p:nvCxnSpPr>
          <p:cNvPr id="203" name="Google Shape;203;p25"/>
          <p:cNvCxnSpPr/>
          <p:nvPr/>
        </p:nvCxnSpPr>
        <p:spPr>
          <a:xfrm>
            <a:off x="609600" y="4678362"/>
            <a:ext cx="6400800" cy="0"/>
          </a:xfrm>
          <a:prstGeom prst="straightConnector1">
            <a:avLst/>
          </a:prstGeom>
          <a:noFill/>
          <a:ln cap="flat" cmpd="sng" w="28575">
            <a:solidFill>
              <a:schemeClr val="dk1"/>
            </a:solidFill>
            <a:prstDash val="solid"/>
            <a:round/>
            <a:headEnd len="sm" w="sm" type="none"/>
            <a:tailEnd len="sm" w="sm" type="none"/>
          </a:ln>
        </p:spPr>
      </p:cxnSp>
      <p:sp>
        <p:nvSpPr>
          <p:cNvPr id="204" name="Google Shape;204;p25"/>
          <p:cNvSpPr/>
          <p:nvPr/>
        </p:nvSpPr>
        <p:spPr>
          <a:xfrm>
            <a:off x="533400" y="915034"/>
            <a:ext cx="6553200"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Dalton</a:t>
            </a:r>
            <a:r>
              <a:rPr lang="en-US" sz="1800">
                <a:solidFill>
                  <a:schemeClr val="dk1"/>
                </a:solidFill>
                <a:latin typeface="Calibri"/>
                <a:ea typeface="Calibri"/>
                <a:cs typeface="Calibri"/>
                <a:sym typeface="Calibri"/>
              </a:rPr>
              <a:t> was the first scientist to propose that all matter was made of atoms. He suggested that the atoms of the same element were identical and they could neither be created nor destroyed. They could only react with other atoms to form compounds. Dalton’s theory provided the foundation for the modern atomic theory.</a:t>
            </a:r>
            <a:endParaRPr/>
          </a:p>
        </p:txBody>
      </p:sp>
      <p:sp>
        <p:nvSpPr>
          <p:cNvPr id="205" name="Google Shape;205;p25"/>
          <p:cNvSpPr/>
          <p:nvPr/>
        </p:nvSpPr>
        <p:spPr>
          <a:xfrm>
            <a:off x="609600" y="2771636"/>
            <a:ext cx="647700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J.J. Thompson </a:t>
            </a:r>
            <a:r>
              <a:rPr lang="en-US" sz="1800">
                <a:solidFill>
                  <a:schemeClr val="dk1"/>
                </a:solidFill>
                <a:latin typeface="Calibri"/>
                <a:ea typeface="Calibri"/>
                <a:cs typeface="Calibri"/>
                <a:sym typeface="Calibri"/>
              </a:rPr>
              <a:t>was the first scientist to discover the electrons inside the atom. He proposed the “raisin pudding” model of the atom which showed that the negatively charged electrons were embedded in a positive mass of the atom. Although this theory was later proved inaccurate, it provided the foundation for the modern atomic theory. </a:t>
            </a:r>
            <a:endParaRPr/>
          </a:p>
        </p:txBody>
      </p:sp>
      <p:sp>
        <p:nvSpPr>
          <p:cNvPr id="206" name="Google Shape;206;p25"/>
          <p:cNvSpPr/>
          <p:nvPr/>
        </p:nvSpPr>
        <p:spPr>
          <a:xfrm>
            <a:off x="609600" y="4829036"/>
            <a:ext cx="6781800"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Rutherford</a:t>
            </a:r>
            <a:r>
              <a:rPr lang="en-US" sz="1800">
                <a:solidFill>
                  <a:schemeClr val="dk1"/>
                </a:solidFill>
                <a:latin typeface="Calibri"/>
                <a:ea typeface="Calibri"/>
                <a:cs typeface="Calibri"/>
                <a:sym typeface="Calibri"/>
              </a:rPr>
              <a:t> was the first scientist to discover the nucleus of the atom. He bombarded atoms with small particles which bounced off from the center of the atom. Based on this observation, Rutherford concluded that the atom had a positively charged nucleus in the center. This model provided the foundation for the modern atomic theory.</a:t>
            </a:r>
            <a:endParaRPr/>
          </a:p>
        </p:txBody>
      </p:sp>
      <p:pic>
        <p:nvPicPr>
          <p:cNvPr id="207" name="Google Shape;207;p25"/>
          <p:cNvPicPr preferRelativeResize="0"/>
          <p:nvPr/>
        </p:nvPicPr>
        <p:blipFill rotWithShape="1">
          <a:blip r:embed="rId4">
            <a:alphaModFix/>
          </a:blip>
          <a:srcRect b="0" l="0" r="0" t="0"/>
          <a:stretch/>
        </p:blipFill>
        <p:spPr>
          <a:xfrm>
            <a:off x="593639" y="6435090"/>
            <a:ext cx="7885113" cy="295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txBox="1"/>
          <p:nvPr/>
        </p:nvSpPr>
        <p:spPr>
          <a:xfrm>
            <a:off x="381000" y="163592"/>
            <a:ext cx="8229600" cy="418576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Heat is transferred to the environment in three basic ways: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4000">
                <a:solidFill>
                  <a:srgbClr val="538CD5"/>
                </a:solidFill>
                <a:latin typeface="Calibri"/>
                <a:ea typeface="Calibri"/>
                <a:cs typeface="Calibri"/>
                <a:sym typeface="Calibri"/>
              </a:rPr>
              <a:t>Radiation</a:t>
            </a:r>
            <a:endParaRPr/>
          </a:p>
          <a:p>
            <a:pPr indent="0" lvl="0" marL="0" marR="0" rtl="0" algn="l">
              <a:spcBef>
                <a:spcPts val="0"/>
              </a:spcBef>
              <a:spcAft>
                <a:spcPts val="0"/>
              </a:spcAft>
              <a:buNone/>
            </a:pPr>
            <a:r>
              <a:rPr lang="en-US" sz="4000">
                <a:solidFill>
                  <a:srgbClr val="538CD5"/>
                </a:solidFill>
                <a:latin typeface="Calibri"/>
                <a:ea typeface="Calibri"/>
                <a:cs typeface="Calibri"/>
                <a:sym typeface="Calibri"/>
              </a:rPr>
              <a:t> </a:t>
            </a:r>
            <a:endParaRPr sz="2800">
              <a:solidFill>
                <a:srgbClr val="538CD5"/>
              </a:solidFill>
              <a:latin typeface="Calibri"/>
              <a:ea typeface="Calibri"/>
              <a:cs typeface="Calibri"/>
              <a:sym typeface="Calibri"/>
            </a:endParaRPr>
          </a:p>
          <a:p>
            <a:pPr indent="0" lvl="0" marL="0" marR="0" rtl="0" algn="l">
              <a:spcBef>
                <a:spcPts val="0"/>
              </a:spcBef>
              <a:spcAft>
                <a:spcPts val="0"/>
              </a:spcAft>
              <a:buNone/>
            </a:pPr>
            <a:r>
              <a:rPr lang="en-US" sz="4000">
                <a:solidFill>
                  <a:srgbClr val="953734"/>
                </a:solidFill>
                <a:latin typeface="Calibri"/>
                <a:ea typeface="Calibri"/>
                <a:cs typeface="Calibri"/>
                <a:sym typeface="Calibri"/>
              </a:rPr>
              <a:t>Conduction</a:t>
            </a:r>
            <a:endParaRPr/>
          </a:p>
          <a:p>
            <a:pPr indent="0" lvl="0" marL="0" marR="0" rtl="0" algn="l">
              <a:spcBef>
                <a:spcPts val="0"/>
              </a:spcBef>
              <a:spcAft>
                <a:spcPts val="0"/>
              </a:spcAft>
              <a:buNone/>
            </a:pPr>
            <a:r>
              <a:rPr lang="en-US" sz="4000">
                <a:solidFill>
                  <a:srgbClr val="953734"/>
                </a:solidFill>
                <a:latin typeface="Calibri"/>
                <a:ea typeface="Calibri"/>
                <a:cs typeface="Calibri"/>
                <a:sym typeface="Calibri"/>
              </a:rPr>
              <a:t> </a:t>
            </a:r>
            <a:endParaRPr sz="2800">
              <a:solidFill>
                <a:srgbClr val="953734"/>
              </a:solidFill>
              <a:latin typeface="Calibri"/>
              <a:ea typeface="Calibri"/>
              <a:cs typeface="Calibri"/>
              <a:sym typeface="Calibri"/>
            </a:endParaRPr>
          </a:p>
          <a:p>
            <a:pPr indent="0" lvl="0" marL="0" marR="0" rtl="0" algn="l">
              <a:spcBef>
                <a:spcPts val="0"/>
              </a:spcBef>
              <a:spcAft>
                <a:spcPts val="0"/>
              </a:spcAft>
              <a:buNone/>
            </a:pPr>
            <a:r>
              <a:rPr lang="en-US" sz="4000">
                <a:solidFill>
                  <a:srgbClr val="00B050"/>
                </a:solidFill>
                <a:latin typeface="Calibri"/>
                <a:ea typeface="Calibri"/>
                <a:cs typeface="Calibri"/>
                <a:sym typeface="Calibri"/>
              </a:rPr>
              <a:t>convection </a:t>
            </a:r>
            <a:endParaRPr sz="2800">
              <a:solidFill>
                <a:srgbClr val="00B050"/>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s://encrypted-tbn2.google.com/images?q=tbn:ANd9GcS8wztefzLng1V9P13HKiA6gmmAIRol527nIMLaXXXMtzeOtf8Q" id="213" name="Google Shape;213;p26"/>
          <p:cNvPicPr preferRelativeResize="0"/>
          <p:nvPr/>
        </p:nvPicPr>
        <p:blipFill rotWithShape="1">
          <a:blip r:embed="rId3">
            <a:alphaModFix/>
          </a:blip>
          <a:srcRect b="0" l="0" r="0" t="0"/>
          <a:stretch/>
        </p:blipFill>
        <p:spPr>
          <a:xfrm>
            <a:off x="676275" y="4267200"/>
            <a:ext cx="2143125" cy="2143125"/>
          </a:xfrm>
          <a:prstGeom prst="rect">
            <a:avLst/>
          </a:prstGeom>
          <a:noFill/>
          <a:ln>
            <a:noFill/>
          </a:ln>
        </p:spPr>
      </p:pic>
      <p:pic>
        <p:nvPicPr>
          <p:cNvPr descr="https://encrypted-tbn2.google.com/images?q=tbn:ANd9GcTM9VkqZ8ZICMaip8VIea-u0h36oINIDt1X7B-7dEDEI4k2Xw9I" id="214" name="Google Shape;214;p26"/>
          <p:cNvPicPr preferRelativeResize="0"/>
          <p:nvPr/>
        </p:nvPicPr>
        <p:blipFill rotWithShape="1">
          <a:blip r:embed="rId4">
            <a:alphaModFix/>
          </a:blip>
          <a:srcRect b="0" l="0" r="0" t="0"/>
          <a:stretch/>
        </p:blipFill>
        <p:spPr>
          <a:xfrm>
            <a:off x="6781800" y="4114800"/>
            <a:ext cx="1952625" cy="2271138"/>
          </a:xfrm>
          <a:prstGeom prst="rect">
            <a:avLst/>
          </a:prstGeom>
          <a:noFill/>
          <a:ln>
            <a:noFill/>
          </a:ln>
        </p:spPr>
      </p:pic>
      <p:pic>
        <p:nvPicPr>
          <p:cNvPr descr="http://mail.colonial.net/%7Ehkaiter/AaaimagesNEW/Conduction.jpg" id="215" name="Google Shape;215;p26"/>
          <p:cNvPicPr preferRelativeResize="0"/>
          <p:nvPr/>
        </p:nvPicPr>
        <p:blipFill rotWithShape="1">
          <a:blip r:embed="rId5">
            <a:alphaModFix/>
          </a:blip>
          <a:srcRect b="0" l="0" r="0" t="0"/>
          <a:stretch/>
        </p:blipFill>
        <p:spPr>
          <a:xfrm>
            <a:off x="3505200" y="4038600"/>
            <a:ext cx="2810980" cy="2590800"/>
          </a:xfrm>
          <a:prstGeom prst="rect">
            <a:avLst/>
          </a:prstGeom>
          <a:noFill/>
          <a:ln>
            <a:noFill/>
          </a:ln>
        </p:spPr>
      </p:pic>
      <p:sp>
        <p:nvSpPr>
          <p:cNvPr id="216" name="Google Shape;216;p26"/>
          <p:cNvSpPr/>
          <p:nvPr/>
        </p:nvSpPr>
        <p:spPr>
          <a:xfrm>
            <a:off x="2895600" y="2057400"/>
            <a:ext cx="6096000"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632423"/>
                </a:solidFill>
                <a:latin typeface="Calibri"/>
                <a:ea typeface="Calibri"/>
                <a:cs typeface="Calibri"/>
                <a:sym typeface="Calibri"/>
              </a:rPr>
              <a:t>Conduction occurs when a material is in direct contact with another material with a different heat energy. When objects with different temperatures come in contact with each other, energy is transferred from the higher-temperature object to the lower-temperature object.</a:t>
            </a:r>
            <a:endParaRPr/>
          </a:p>
        </p:txBody>
      </p:sp>
      <p:sp>
        <p:nvSpPr>
          <p:cNvPr id="217" name="Google Shape;217;p26"/>
          <p:cNvSpPr/>
          <p:nvPr/>
        </p:nvSpPr>
        <p:spPr>
          <a:xfrm>
            <a:off x="2514600" y="1076980"/>
            <a:ext cx="45720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538CD5"/>
                </a:solidFill>
                <a:latin typeface="Calibri"/>
                <a:ea typeface="Calibri"/>
                <a:cs typeface="Calibri"/>
                <a:sym typeface="Calibri"/>
              </a:rPr>
              <a:t>Radiation is the transfer of energy through waves. The process of radiation does not require a medium.</a:t>
            </a:r>
            <a:endParaRPr/>
          </a:p>
        </p:txBody>
      </p:sp>
      <p:sp>
        <p:nvSpPr>
          <p:cNvPr id="218" name="Google Shape;218;p26"/>
          <p:cNvSpPr/>
          <p:nvPr/>
        </p:nvSpPr>
        <p:spPr>
          <a:xfrm>
            <a:off x="2819400" y="3313093"/>
            <a:ext cx="6019800"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00B050"/>
                </a:solidFill>
                <a:latin typeface="Calibri"/>
                <a:ea typeface="Calibri"/>
                <a:cs typeface="Calibri"/>
                <a:sym typeface="Calibri"/>
              </a:rPr>
              <a:t>Convection occurs when warm fluids rise and cool fluids sink. The buoyancy of a fluid is the difference in density when that fluid is in contact with another fluid. Warm fluids are more buoyant and, therefore, they rise. Cool fluids are less buoyant and sink.</a:t>
            </a:r>
            <a:endParaRPr/>
          </a:p>
        </p:txBody>
      </p:sp>
      <p:pic>
        <p:nvPicPr>
          <p:cNvPr id="219" name="Google Shape;219;p26"/>
          <p:cNvPicPr preferRelativeResize="0"/>
          <p:nvPr/>
        </p:nvPicPr>
        <p:blipFill rotWithShape="1">
          <a:blip r:embed="rId6">
            <a:alphaModFix/>
          </a:blip>
          <a:srcRect b="0" l="0" r="0" t="0"/>
          <a:stretch/>
        </p:blipFill>
        <p:spPr>
          <a:xfrm>
            <a:off x="633413" y="6477000"/>
            <a:ext cx="7875587" cy="30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3" name="Shape 223"/>
        <p:cNvGrpSpPr/>
        <p:nvPr/>
      </p:nvGrpSpPr>
      <p:grpSpPr>
        <a:xfrm>
          <a:off x="0" y="0"/>
          <a:ext cx="0" cy="0"/>
          <a:chOff x="0" y="0"/>
          <a:chExt cx="0" cy="0"/>
        </a:xfrm>
      </p:grpSpPr>
      <p:sp>
        <p:nvSpPr>
          <p:cNvPr id="224" name="Google Shape;224;p27"/>
          <p:cNvSpPr txBox="1"/>
          <p:nvPr>
            <p:ph type="ctrTitle"/>
          </p:nvPr>
        </p:nvSpPr>
        <p:spPr>
          <a:xfrm>
            <a:off x="152400" y="76200"/>
            <a:ext cx="8839200" cy="1371600"/>
          </a:xfrm>
          <a:prstGeom prst="rect">
            <a:avLst/>
          </a:prstGeom>
          <a:solidFill>
            <a:srgbClr val="F2F2F2">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70C0"/>
              </a:buClr>
              <a:buSzPts val="6600"/>
              <a:buFont typeface="Cantata One"/>
              <a:buNone/>
            </a:pPr>
            <a:br>
              <a:rPr b="0" i="0" lang="en-US" sz="6600" u="none" cap="none" strike="noStrike">
                <a:solidFill>
                  <a:srgbClr val="0070C0"/>
                </a:solidFill>
                <a:latin typeface="Cantata One"/>
                <a:ea typeface="Cantata One"/>
                <a:cs typeface="Cantata One"/>
                <a:sym typeface="Cantata One"/>
              </a:rPr>
            </a:br>
            <a:endParaRPr b="0" i="0" sz="6600" u="none" cap="none" strike="noStrike">
              <a:solidFill>
                <a:srgbClr val="0070C0"/>
              </a:solidFill>
              <a:latin typeface="Cantata One"/>
              <a:ea typeface="Cantata One"/>
              <a:cs typeface="Cantata One"/>
              <a:sym typeface="Cantata One"/>
            </a:endParaRPr>
          </a:p>
        </p:txBody>
      </p:sp>
      <p:sp>
        <p:nvSpPr>
          <p:cNvPr id="225" name="Google Shape;225;p27"/>
          <p:cNvSpPr txBox="1"/>
          <p:nvPr/>
        </p:nvSpPr>
        <p:spPr>
          <a:xfrm>
            <a:off x="1143000" y="152400"/>
            <a:ext cx="6934200" cy="1107996"/>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chemeClr val="dk1"/>
                </a:solidFill>
                <a:latin typeface="Calibri"/>
                <a:ea typeface="Calibri"/>
                <a:cs typeface="Calibri"/>
                <a:sym typeface="Calibri"/>
              </a:rPr>
              <a:t>Part Two</a:t>
            </a:r>
            <a:endParaRPr/>
          </a:p>
        </p:txBody>
      </p:sp>
      <p:pic>
        <p:nvPicPr>
          <p:cNvPr id="226" name="Google Shape;226;p27"/>
          <p:cNvPicPr preferRelativeResize="0"/>
          <p:nvPr/>
        </p:nvPicPr>
        <p:blipFill rotWithShape="1">
          <a:blip r:embed="rId3">
            <a:alphaModFix/>
          </a:blip>
          <a:srcRect b="0" l="0" r="0" t="0"/>
          <a:stretch/>
        </p:blipFill>
        <p:spPr>
          <a:xfrm>
            <a:off x="152400" y="1778792"/>
            <a:ext cx="8839200" cy="4850607"/>
          </a:xfrm>
          <a:prstGeom prst="rect">
            <a:avLst/>
          </a:prstGeom>
          <a:noFill/>
          <a:ln>
            <a:noFill/>
          </a:ln>
        </p:spPr>
      </p:pic>
      <p:pic>
        <p:nvPicPr>
          <p:cNvPr id="227" name="Google Shape;227;p27"/>
          <p:cNvPicPr preferRelativeResize="0"/>
          <p:nvPr/>
        </p:nvPicPr>
        <p:blipFill rotWithShape="1">
          <a:blip r:embed="rId4">
            <a:alphaModFix/>
          </a:blip>
          <a:srcRect b="0" l="0" r="0" t="0"/>
          <a:stretch/>
        </p:blipFill>
        <p:spPr>
          <a:xfrm>
            <a:off x="2377424" y="3048000"/>
            <a:ext cx="4709176" cy="10048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8"/>
          <p:cNvSpPr txBox="1"/>
          <p:nvPr>
            <p:ph type="title"/>
          </p:nvPr>
        </p:nvSpPr>
        <p:spPr>
          <a:xfrm>
            <a:off x="457200" y="838200"/>
            <a:ext cx="8229600" cy="9906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959"/>
              <a:buFont typeface="Calibri"/>
              <a:buNone/>
            </a:pPr>
            <a:r>
              <a:rPr b="0" i="0" lang="en-US" sz="3959" u="none" cap="none" strike="noStrike">
                <a:solidFill>
                  <a:schemeClr val="dk1"/>
                </a:solidFill>
                <a:latin typeface="Calibri"/>
                <a:ea typeface="Calibri"/>
                <a:cs typeface="Calibri"/>
                <a:sym typeface="Calibri"/>
              </a:rPr>
              <a:t>Law of Conservation of Matter</a:t>
            </a:r>
            <a:br>
              <a:rPr b="0" i="0" lang="en-US" sz="3959" u="none" cap="none" strike="noStrike">
                <a:solidFill>
                  <a:schemeClr val="dk1"/>
                </a:solidFill>
                <a:latin typeface="Calibri"/>
                <a:ea typeface="Calibri"/>
                <a:cs typeface="Calibri"/>
                <a:sym typeface="Calibri"/>
              </a:rPr>
            </a:br>
            <a:endParaRPr b="0" i="0" sz="3959" u="none" cap="none" strike="noStrike">
              <a:solidFill>
                <a:schemeClr val="dk1"/>
              </a:solidFill>
              <a:latin typeface="Calibri"/>
              <a:ea typeface="Calibri"/>
              <a:cs typeface="Calibri"/>
              <a:sym typeface="Calibri"/>
            </a:endParaRPr>
          </a:p>
        </p:txBody>
      </p:sp>
      <p:sp>
        <p:nvSpPr>
          <p:cNvPr id="233" name="Google Shape;233;p28"/>
          <p:cNvSpPr txBox="1"/>
          <p:nvPr>
            <p:ph idx="1" type="body"/>
          </p:nvPr>
        </p:nvSpPr>
        <p:spPr>
          <a:xfrm>
            <a:off x="457200" y="1676400"/>
            <a:ext cx="8229600" cy="1981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The law of conservation of matter means that </a:t>
            </a:r>
            <a:r>
              <a:rPr b="1" i="0" lang="en-US" sz="3200" u="none" cap="none" strike="noStrike">
                <a:solidFill>
                  <a:schemeClr val="dk1"/>
                </a:solidFill>
                <a:latin typeface="Calibri"/>
                <a:ea typeface="Calibri"/>
                <a:cs typeface="Calibri"/>
                <a:sym typeface="Calibri"/>
              </a:rPr>
              <a:t>matter</a:t>
            </a:r>
            <a:r>
              <a:rPr b="0" i="0" lang="en-US" sz="3200" u="none" cap="none" strike="noStrike">
                <a:solidFill>
                  <a:schemeClr val="dk1"/>
                </a:solidFill>
                <a:latin typeface="Calibri"/>
                <a:ea typeface="Calibri"/>
                <a:cs typeface="Calibri"/>
                <a:sym typeface="Calibri"/>
              </a:rPr>
              <a:t> is not lost during a change in the state of water. Therefore, </a:t>
            </a:r>
            <a:r>
              <a:rPr b="1" i="0" lang="en-US" sz="3200" u="none" cap="none" strike="noStrike">
                <a:solidFill>
                  <a:schemeClr val="dk1"/>
                </a:solidFill>
                <a:latin typeface="Calibri"/>
                <a:ea typeface="Calibri"/>
                <a:cs typeface="Calibri"/>
                <a:sym typeface="Calibri"/>
              </a:rPr>
              <a:t>mass</a:t>
            </a:r>
            <a:r>
              <a:rPr b="0" i="0" lang="en-US" sz="3200" u="none" cap="none" strike="noStrike">
                <a:solidFill>
                  <a:schemeClr val="dk1"/>
                </a:solidFill>
                <a:latin typeface="Calibri"/>
                <a:ea typeface="Calibri"/>
                <a:cs typeface="Calibri"/>
                <a:sym typeface="Calibri"/>
              </a:rPr>
              <a:t> is not lost during a change in the state of water. </a:t>
            </a:r>
            <a:endParaRPr/>
          </a:p>
        </p:txBody>
      </p:sp>
      <p:pic>
        <p:nvPicPr>
          <p:cNvPr descr="http://2.bp.blogspot.com/_2__solZgu2E/S8X_EyRbdmI/AAAAAAAAAD4/hipMNbjlVK4/s320/three+states+of+water.gif" id="234" name="Google Shape;234;p28"/>
          <p:cNvPicPr preferRelativeResize="0"/>
          <p:nvPr/>
        </p:nvPicPr>
        <p:blipFill rotWithShape="1">
          <a:blip r:embed="rId3">
            <a:alphaModFix/>
          </a:blip>
          <a:srcRect b="0" l="0" r="0" t="0"/>
          <a:stretch/>
        </p:blipFill>
        <p:spPr>
          <a:xfrm>
            <a:off x="1295400" y="3505200"/>
            <a:ext cx="6705600" cy="3185162"/>
          </a:xfrm>
          <a:prstGeom prst="rect">
            <a:avLst/>
          </a:prstGeom>
          <a:noFill/>
          <a:ln>
            <a:noFill/>
          </a:ln>
        </p:spPr>
      </p:pic>
      <p:sp>
        <p:nvSpPr>
          <p:cNvPr id="235" name="Google Shape;235;p28"/>
          <p:cNvSpPr/>
          <p:nvPr/>
        </p:nvSpPr>
        <p:spPr>
          <a:xfrm>
            <a:off x="3429000" y="4571999"/>
            <a:ext cx="685800" cy="525782"/>
          </a:xfrm>
          <a:prstGeom prst="mathEqual">
            <a:avLst>
              <a:gd fmla="val 23520" name="adj1"/>
              <a:gd fmla="val 11760" name="adj2"/>
            </a:avLst>
          </a:prstGeom>
          <a:solidFill>
            <a:srgbClr val="FF0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28"/>
          <p:cNvSpPr/>
          <p:nvPr/>
        </p:nvSpPr>
        <p:spPr>
          <a:xfrm>
            <a:off x="5410200" y="4571999"/>
            <a:ext cx="685800" cy="525782"/>
          </a:xfrm>
          <a:prstGeom prst="mathEqual">
            <a:avLst>
              <a:gd fmla="val 23520" name="adj1"/>
              <a:gd fmla="val 11760" name="adj2"/>
            </a:avLst>
          </a:prstGeom>
          <a:solidFill>
            <a:srgbClr val="FF0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9"/>
          <p:cNvSpPr txBox="1"/>
          <p:nvPr>
            <p:ph idx="1" type="body"/>
          </p:nvPr>
        </p:nvSpPr>
        <p:spPr>
          <a:xfrm>
            <a:off x="457200" y="609600"/>
            <a:ext cx="8229600" cy="685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Water Cycle: </a:t>
            </a:r>
            <a:r>
              <a:rPr b="0" i="0" lang="en-US" sz="1800" u="none" cap="none" strike="noStrike">
                <a:solidFill>
                  <a:schemeClr val="dk1"/>
                </a:solidFill>
                <a:latin typeface="Calibri"/>
                <a:ea typeface="Calibri"/>
                <a:cs typeface="Calibri"/>
                <a:sym typeface="Calibri"/>
              </a:rPr>
              <a:t>the movement and storage of water between Earth's atmosphere, hydrosphere, and geosphere</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42" name="Google Shape;242;p29"/>
          <p:cNvSpPr txBox="1"/>
          <p:nvPr/>
        </p:nvSpPr>
        <p:spPr>
          <a:xfrm>
            <a:off x="609600" y="-381000"/>
            <a:ext cx="8229600" cy="1143000"/>
          </a:xfrm>
          <a:prstGeom prst="rect">
            <a:avLst/>
          </a:prstGeom>
          <a:noFill/>
          <a:ln>
            <a:noFill/>
          </a:ln>
          <a:effectLst>
            <a:outerShdw blurRad="50800" rotWithShape="0" algn="tl" dir="2700000" dist="38100">
              <a:srgbClr val="000000">
                <a:alpha val="40000"/>
              </a:srgbClr>
            </a:outerShdw>
          </a:effectLst>
        </p:spPr>
        <p:txBody>
          <a:bodyPr anchorCtr="0" anchor="b" bIns="0" lIns="0" spcFirstLastPara="1" rIns="0" wrap="square" tIns="45700">
            <a:noAutofit/>
          </a:bodyPr>
          <a:lstStyle/>
          <a:p>
            <a:pPr indent="0" lvl="0" marL="0" marR="0" rtl="0" algn="l">
              <a:spcBef>
                <a:spcPts val="0"/>
              </a:spcBef>
              <a:spcAft>
                <a:spcPts val="0"/>
              </a:spcAft>
              <a:buClr>
                <a:schemeClr val="dk2"/>
              </a:buClr>
              <a:buSzPts val="5000"/>
              <a:buFont typeface="Calibri"/>
              <a:buNone/>
            </a:pPr>
            <a:r>
              <a:rPr b="0" lang="en-US" sz="5000">
                <a:solidFill>
                  <a:schemeClr val="dk2"/>
                </a:solidFill>
                <a:latin typeface="Calibri"/>
                <a:ea typeface="Calibri"/>
                <a:cs typeface="Calibri"/>
                <a:sym typeface="Calibri"/>
              </a:rPr>
              <a:t>Where Can Water be Found?</a:t>
            </a:r>
            <a:endParaRPr/>
          </a:p>
        </p:txBody>
      </p:sp>
      <p:pic>
        <p:nvPicPr>
          <p:cNvPr id="243" name="Google Shape;243;p29"/>
          <p:cNvPicPr preferRelativeResize="0"/>
          <p:nvPr/>
        </p:nvPicPr>
        <p:blipFill rotWithShape="1">
          <a:blip r:embed="rId3">
            <a:alphaModFix/>
          </a:blip>
          <a:srcRect b="0" l="0" r="0" t="0"/>
          <a:stretch/>
        </p:blipFill>
        <p:spPr>
          <a:xfrm>
            <a:off x="1600198" y="1219200"/>
            <a:ext cx="5972175" cy="2743200"/>
          </a:xfrm>
          <a:prstGeom prst="rect">
            <a:avLst/>
          </a:prstGeom>
          <a:noFill/>
          <a:ln>
            <a:noFill/>
          </a:ln>
        </p:spPr>
      </p:pic>
      <p:pic>
        <p:nvPicPr>
          <p:cNvPr id="244" name="Google Shape;244;p29"/>
          <p:cNvPicPr preferRelativeResize="0"/>
          <p:nvPr/>
        </p:nvPicPr>
        <p:blipFill rotWithShape="1">
          <a:blip r:embed="rId4">
            <a:alphaModFix/>
          </a:blip>
          <a:srcRect b="0" l="0" r="0" t="0"/>
          <a:stretch/>
        </p:blipFill>
        <p:spPr>
          <a:xfrm>
            <a:off x="643730" y="6400800"/>
            <a:ext cx="7885113" cy="371475"/>
          </a:xfrm>
          <a:prstGeom prst="rect">
            <a:avLst/>
          </a:prstGeom>
          <a:noFill/>
          <a:ln>
            <a:noFill/>
          </a:ln>
        </p:spPr>
      </p:pic>
      <p:sp>
        <p:nvSpPr>
          <p:cNvPr id="245" name="Google Shape;245;p29"/>
          <p:cNvSpPr/>
          <p:nvPr/>
        </p:nvSpPr>
        <p:spPr>
          <a:xfrm>
            <a:off x="609599" y="4583668"/>
            <a:ext cx="79192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Condensation</a:t>
            </a:r>
            <a:r>
              <a:rPr lang="en-US" sz="1800">
                <a:solidFill>
                  <a:schemeClr val="dk1"/>
                </a:solidFill>
                <a:latin typeface="Calibri"/>
                <a:ea typeface="Calibri"/>
                <a:cs typeface="Calibri"/>
                <a:sym typeface="Calibri"/>
              </a:rPr>
              <a:t> - Water vapor in the atmosphere can condense to form clouds.</a:t>
            </a:r>
            <a:endParaRPr/>
          </a:p>
        </p:txBody>
      </p:sp>
      <p:sp>
        <p:nvSpPr>
          <p:cNvPr id="246" name="Google Shape;246;p29"/>
          <p:cNvSpPr/>
          <p:nvPr/>
        </p:nvSpPr>
        <p:spPr>
          <a:xfrm>
            <a:off x="643729" y="3962400"/>
            <a:ext cx="788511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Evaporation</a:t>
            </a:r>
            <a:r>
              <a:rPr lang="en-US" sz="1800">
                <a:solidFill>
                  <a:schemeClr val="dk1"/>
                </a:solidFill>
                <a:latin typeface="Calibri"/>
                <a:ea typeface="Calibri"/>
                <a:cs typeface="Calibri"/>
                <a:sym typeface="Calibri"/>
              </a:rPr>
              <a:t> - changes the state of water from a liquid to a gas, or water vapor.</a:t>
            </a:r>
            <a:endParaRPr/>
          </a:p>
        </p:txBody>
      </p:sp>
      <p:sp>
        <p:nvSpPr>
          <p:cNvPr id="247" name="Google Shape;247;p29"/>
          <p:cNvSpPr/>
          <p:nvPr/>
        </p:nvSpPr>
        <p:spPr>
          <a:xfrm>
            <a:off x="643730" y="4267200"/>
            <a:ext cx="819547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Transpiration</a:t>
            </a:r>
            <a:r>
              <a:rPr lang="en-US" sz="1800">
                <a:solidFill>
                  <a:schemeClr val="dk1"/>
                </a:solidFill>
                <a:latin typeface="Calibri"/>
                <a:ea typeface="Calibri"/>
                <a:cs typeface="Calibri"/>
                <a:sym typeface="Calibri"/>
              </a:rPr>
              <a:t> - is the release of water vapor from plants into the atmosphere. </a:t>
            </a:r>
            <a:endParaRPr/>
          </a:p>
        </p:txBody>
      </p:sp>
      <p:sp>
        <p:nvSpPr>
          <p:cNvPr id="248" name="Google Shape;248;p29"/>
          <p:cNvSpPr/>
          <p:nvPr/>
        </p:nvSpPr>
        <p:spPr>
          <a:xfrm>
            <a:off x="609600" y="4876800"/>
            <a:ext cx="791924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Precipitation </a:t>
            </a:r>
            <a:r>
              <a:rPr lang="en-US" sz="1800">
                <a:solidFill>
                  <a:schemeClr val="dk1"/>
                </a:solidFill>
                <a:latin typeface="Calibri"/>
                <a:ea typeface="Calibri"/>
                <a:cs typeface="Calibri"/>
                <a:sym typeface="Calibri"/>
              </a:rPr>
              <a:t>- Any form of water that falls from the sky is called precipitation. Forms of precipitation include rain, snow, sleet, and hail.</a:t>
            </a:r>
            <a:endParaRPr/>
          </a:p>
        </p:txBody>
      </p:sp>
      <p:sp>
        <p:nvSpPr>
          <p:cNvPr id="249" name="Google Shape;249;p29"/>
          <p:cNvSpPr/>
          <p:nvPr/>
        </p:nvSpPr>
        <p:spPr>
          <a:xfrm>
            <a:off x="643730" y="5429071"/>
            <a:ext cx="804307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Infiltration </a:t>
            </a:r>
            <a:r>
              <a:rPr lang="en-US" sz="1800">
                <a:solidFill>
                  <a:schemeClr val="dk1"/>
                </a:solidFill>
                <a:latin typeface="Calibri"/>
                <a:ea typeface="Calibri"/>
                <a:cs typeface="Calibri"/>
                <a:sym typeface="Calibri"/>
              </a:rPr>
              <a:t>- occurs when water enters the soil. The water can be used by plants and animals, or it can sink deeper until it becomes part of the groundwater supply.</a:t>
            </a:r>
            <a:endParaRPr/>
          </a:p>
        </p:txBody>
      </p:sp>
      <p:sp>
        <p:nvSpPr>
          <p:cNvPr id="250" name="Google Shape;250;p29"/>
          <p:cNvSpPr/>
          <p:nvPr/>
        </p:nvSpPr>
        <p:spPr>
          <a:xfrm>
            <a:off x="643730" y="5943600"/>
            <a:ext cx="788511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Runoff</a:t>
            </a:r>
            <a:r>
              <a:rPr lang="en-US" sz="1800">
                <a:solidFill>
                  <a:schemeClr val="dk1"/>
                </a:solidFill>
                <a:latin typeface="Calibri"/>
                <a:ea typeface="Calibri"/>
                <a:cs typeface="Calibri"/>
                <a:sym typeface="Calibri"/>
              </a:rPr>
              <a:t> - occurs when water from precipitation moves over the surface of Earth.</a:t>
            </a:r>
            <a:endParaRPr/>
          </a:p>
        </p:txBody>
      </p:sp>
      <p:sp>
        <p:nvSpPr>
          <p:cNvPr id="251" name="Google Shape;251;p29"/>
          <p:cNvSpPr/>
          <p:nvPr/>
        </p:nvSpPr>
        <p:spPr>
          <a:xfrm>
            <a:off x="6591300" y="2590800"/>
            <a:ext cx="228600" cy="1066800"/>
          </a:xfrm>
          <a:prstGeom prst="up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9"/>
          <p:cNvSpPr/>
          <p:nvPr/>
        </p:nvSpPr>
        <p:spPr>
          <a:xfrm rot="-5400000">
            <a:off x="5524500" y="1219200"/>
            <a:ext cx="228600" cy="1066800"/>
          </a:xfrm>
          <a:prstGeom prst="up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9"/>
          <p:cNvSpPr/>
          <p:nvPr/>
        </p:nvSpPr>
        <p:spPr>
          <a:xfrm rot="-5400000">
            <a:off x="3124200" y="1350818"/>
            <a:ext cx="228600" cy="533400"/>
          </a:xfrm>
          <a:prstGeom prst="up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9"/>
          <p:cNvSpPr/>
          <p:nvPr/>
        </p:nvSpPr>
        <p:spPr>
          <a:xfrm>
            <a:off x="2743200" y="2171700"/>
            <a:ext cx="228600" cy="838200"/>
          </a:xfrm>
          <a:prstGeom prst="down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9"/>
          <p:cNvSpPr/>
          <p:nvPr/>
        </p:nvSpPr>
        <p:spPr>
          <a:xfrm>
            <a:off x="4343400" y="3505200"/>
            <a:ext cx="1066800" cy="304800"/>
          </a:xfrm>
          <a:prstGeom prst="right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9"/>
          <p:cNvSpPr/>
          <p:nvPr/>
        </p:nvSpPr>
        <p:spPr>
          <a:xfrm rot="1514738">
            <a:off x="6133053" y="1846958"/>
            <a:ext cx="142980" cy="563098"/>
          </a:xfrm>
          <a:prstGeom prst="up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0"/>
          <p:cNvSpPr txBox="1"/>
          <p:nvPr>
            <p:ph type="title"/>
          </p:nvPr>
        </p:nvSpPr>
        <p:spPr>
          <a:xfrm>
            <a:off x="457200" y="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Structure of the Atmosphere</a:t>
            </a:r>
            <a:endParaRPr/>
          </a:p>
        </p:txBody>
      </p:sp>
      <p:sp>
        <p:nvSpPr>
          <p:cNvPr id="262" name="Google Shape;262;p30"/>
          <p:cNvSpPr txBox="1"/>
          <p:nvPr>
            <p:ph idx="1" type="body"/>
          </p:nvPr>
        </p:nvSpPr>
        <p:spPr>
          <a:xfrm>
            <a:off x="228600" y="1295400"/>
            <a:ext cx="8229600" cy="438912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The effects of gravity, solar radiation, and the properties of the gases cause the atmosphere to be layered. </a:t>
            </a:r>
            <a:endParaRPr/>
          </a:p>
          <a:p>
            <a:pPr indent="0" lvl="0" marL="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SzPts val="3200"/>
              <a:buFont typeface="Arial"/>
              <a:buNone/>
            </a:pPr>
            <a:r>
              <a:rPr b="0" i="0" lang="en-US" sz="3200" u="none" cap="none" strike="noStrike">
                <a:solidFill>
                  <a:schemeClr val="dk1"/>
                </a:solidFill>
                <a:latin typeface="Calibri"/>
                <a:ea typeface="Calibri"/>
                <a:cs typeface="Calibri"/>
                <a:sym typeface="Calibri"/>
              </a:rPr>
              <a:t>These layers are ordered </a:t>
            </a:r>
            <a:endParaRPr/>
          </a:p>
          <a:p>
            <a:pPr indent="0" lvl="0" marL="0" marR="0" rtl="0" algn="l">
              <a:spcBef>
                <a:spcPts val="640"/>
              </a:spcBef>
              <a:spcAft>
                <a:spcPts val="0"/>
              </a:spcAft>
              <a:buClr>
                <a:schemeClr val="dk1"/>
              </a:buClr>
              <a:buSzPts val="3200"/>
              <a:buFont typeface="Arial"/>
              <a:buNone/>
            </a:pPr>
            <a:r>
              <a:rPr b="0" i="0" lang="en-US" sz="3200" u="none" cap="none" strike="noStrike">
                <a:solidFill>
                  <a:schemeClr val="dk1"/>
                </a:solidFill>
                <a:latin typeface="Calibri"/>
                <a:ea typeface="Calibri"/>
                <a:cs typeface="Calibri"/>
                <a:sym typeface="Calibri"/>
              </a:rPr>
              <a:t>based on their temperature </a:t>
            </a:r>
            <a:endParaRPr/>
          </a:p>
          <a:p>
            <a:pPr indent="0" lvl="0" marL="0" marR="0" rtl="0" algn="l">
              <a:spcBef>
                <a:spcPts val="640"/>
              </a:spcBef>
              <a:spcAft>
                <a:spcPts val="0"/>
              </a:spcAft>
              <a:buClr>
                <a:schemeClr val="dk1"/>
              </a:buClr>
              <a:buSzPts val="3200"/>
              <a:buFont typeface="Arial"/>
              <a:buNone/>
            </a:pPr>
            <a:r>
              <a:rPr b="0" i="0" lang="en-US" sz="3200" u="none" cap="none" strike="noStrike">
                <a:solidFill>
                  <a:schemeClr val="dk1"/>
                </a:solidFill>
                <a:latin typeface="Calibri"/>
                <a:ea typeface="Calibri"/>
                <a:cs typeface="Calibri"/>
                <a:sym typeface="Calibri"/>
              </a:rPr>
              <a:t>and density </a:t>
            </a:r>
            <a:endParaRPr/>
          </a:p>
          <a:p>
            <a:pPr indent="0" lvl="0" marL="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263" name="Google Shape;263;p30"/>
          <p:cNvPicPr preferRelativeResize="0"/>
          <p:nvPr/>
        </p:nvPicPr>
        <p:blipFill rotWithShape="1">
          <a:blip r:embed="rId3">
            <a:alphaModFix/>
          </a:blip>
          <a:srcRect b="0" l="0" r="0" t="0"/>
          <a:stretch/>
        </p:blipFill>
        <p:spPr>
          <a:xfrm>
            <a:off x="5105400" y="2362200"/>
            <a:ext cx="3048000" cy="4417391"/>
          </a:xfrm>
          <a:prstGeom prst="rect">
            <a:avLst/>
          </a:prstGeom>
          <a:noFill/>
          <a:ln>
            <a:noFill/>
          </a:ln>
        </p:spPr>
      </p:pic>
      <p:pic>
        <p:nvPicPr>
          <p:cNvPr id="264" name="Google Shape;264;p30"/>
          <p:cNvPicPr preferRelativeResize="0"/>
          <p:nvPr/>
        </p:nvPicPr>
        <p:blipFill rotWithShape="1">
          <a:blip r:embed="rId4">
            <a:alphaModFix/>
          </a:blip>
          <a:srcRect b="0" l="0" r="0" t="0"/>
          <a:stretch/>
        </p:blipFill>
        <p:spPr>
          <a:xfrm>
            <a:off x="35011" y="6526970"/>
            <a:ext cx="4999038" cy="2300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1"/>
          <p:cNvSpPr txBox="1"/>
          <p:nvPr>
            <p:ph type="title"/>
          </p:nvPr>
        </p:nvSpPr>
        <p:spPr>
          <a:xfrm>
            <a:off x="457200" y="3048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Troposphere</a:t>
            </a:r>
            <a:endParaRPr/>
          </a:p>
        </p:txBody>
      </p:sp>
      <p:pic>
        <p:nvPicPr>
          <p:cNvPr id="270" name="Google Shape;270;p31"/>
          <p:cNvPicPr preferRelativeResize="0"/>
          <p:nvPr/>
        </p:nvPicPr>
        <p:blipFill rotWithShape="1">
          <a:blip r:embed="rId3">
            <a:alphaModFix/>
          </a:blip>
          <a:srcRect b="0" l="0" r="0" t="0"/>
          <a:stretch/>
        </p:blipFill>
        <p:spPr>
          <a:xfrm>
            <a:off x="857250" y="1524000"/>
            <a:ext cx="7448550" cy="5181600"/>
          </a:xfrm>
          <a:prstGeom prst="rect">
            <a:avLst/>
          </a:prstGeom>
          <a:noFill/>
          <a:ln>
            <a:noFill/>
          </a:ln>
        </p:spPr>
      </p:pic>
      <p:sp>
        <p:nvSpPr>
          <p:cNvPr id="271" name="Google Shape;271;p31"/>
          <p:cNvSpPr/>
          <p:nvPr/>
        </p:nvSpPr>
        <p:spPr>
          <a:xfrm>
            <a:off x="823912" y="6019800"/>
            <a:ext cx="3443288" cy="6858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4"/>
          <p:cNvPicPr preferRelativeResize="0"/>
          <p:nvPr/>
        </p:nvPicPr>
        <p:blipFill rotWithShape="1">
          <a:blip r:embed="rId3">
            <a:alphaModFix/>
          </a:blip>
          <a:srcRect b="0" l="0" r="0" t="0"/>
          <a:stretch/>
        </p:blipFill>
        <p:spPr>
          <a:xfrm>
            <a:off x="7206095" y="0"/>
            <a:ext cx="1937905" cy="1895469"/>
          </a:xfrm>
          <a:prstGeom prst="rect">
            <a:avLst/>
          </a:prstGeom>
          <a:noFill/>
          <a:ln>
            <a:noFill/>
          </a:ln>
        </p:spPr>
      </p:pic>
      <p:pic>
        <p:nvPicPr>
          <p:cNvPr id="96" name="Google Shape;96;p14"/>
          <p:cNvPicPr preferRelativeResize="0"/>
          <p:nvPr/>
        </p:nvPicPr>
        <p:blipFill rotWithShape="1">
          <a:blip r:embed="rId4">
            <a:alphaModFix/>
          </a:blip>
          <a:srcRect b="0" l="0" r="0" t="0"/>
          <a:stretch/>
        </p:blipFill>
        <p:spPr>
          <a:xfrm>
            <a:off x="8812868" y="1"/>
            <a:ext cx="302558" cy="228599"/>
          </a:xfrm>
          <a:prstGeom prst="rect">
            <a:avLst/>
          </a:prstGeom>
          <a:noFill/>
          <a:ln>
            <a:noFill/>
          </a:ln>
        </p:spPr>
      </p:pic>
      <p:sp>
        <p:nvSpPr>
          <p:cNvPr id="97" name="Google Shape;97;p14"/>
          <p:cNvSpPr/>
          <p:nvPr/>
        </p:nvSpPr>
        <p:spPr>
          <a:xfrm>
            <a:off x="270338" y="609600"/>
            <a:ext cx="6739345" cy="769441"/>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rgbClr val="E36C09"/>
                </a:solidFill>
                <a:latin typeface="Libre Baskerville"/>
                <a:ea typeface="Libre Baskerville"/>
                <a:cs typeface="Libre Baskerville"/>
                <a:sym typeface="Libre Baskerville"/>
              </a:rPr>
              <a:t>The spheres of the Earth are:</a:t>
            </a:r>
            <a:endParaRPr/>
          </a:p>
        </p:txBody>
      </p:sp>
      <p:sp>
        <p:nvSpPr>
          <p:cNvPr id="98" name="Google Shape;98;p14"/>
          <p:cNvSpPr txBox="1"/>
          <p:nvPr/>
        </p:nvSpPr>
        <p:spPr>
          <a:xfrm>
            <a:off x="152400" y="1370826"/>
            <a:ext cx="8686800" cy="50167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1.)</a:t>
            </a:r>
            <a:r>
              <a:rPr b="0" i="0" lang="en-US" sz="3200" u="none" cap="none" strike="noStrike">
                <a:solidFill>
                  <a:srgbClr val="0070C0"/>
                </a:solidFill>
                <a:latin typeface="Calibri"/>
                <a:ea typeface="Calibri"/>
                <a:cs typeface="Calibri"/>
                <a:sym typeface="Calibri"/>
              </a:rPr>
              <a:t> </a:t>
            </a:r>
            <a:r>
              <a:rPr b="0" i="0" lang="en-US" sz="2400" u="none" cap="none" strike="noStrike">
                <a:solidFill>
                  <a:srgbClr val="0070C0"/>
                </a:solidFill>
                <a:latin typeface="Calibri"/>
                <a:ea typeface="Calibri"/>
                <a:cs typeface="Calibri"/>
                <a:sym typeface="Calibri"/>
              </a:rPr>
              <a:t>Cryosphere – </a:t>
            </a:r>
            <a:r>
              <a:rPr b="0" i="0" lang="en-US" sz="2400" u="none" cap="none" strike="noStrike">
                <a:solidFill>
                  <a:schemeClr val="dk1"/>
                </a:solidFill>
                <a:latin typeface="Calibri"/>
                <a:ea typeface="Calibri"/>
                <a:cs typeface="Calibri"/>
                <a:sym typeface="Calibri"/>
              </a:rPr>
              <a:t>All the ice on Earth </a:t>
            </a:r>
            <a:endParaRPr sz="2400">
              <a:solidFill>
                <a:srgbClr val="0070C0"/>
              </a:solidFill>
              <a:latin typeface="Calibri"/>
              <a:ea typeface="Calibri"/>
              <a:cs typeface="Calibri"/>
              <a:sym typeface="Calibri"/>
            </a:endParaRPr>
          </a:p>
          <a:p>
            <a:pPr indent="0" lvl="0" marL="0" marR="0" rtl="0" algn="l">
              <a:spcBef>
                <a:spcPts val="0"/>
              </a:spcBef>
              <a:spcAft>
                <a:spcPts val="0"/>
              </a:spcAft>
              <a:buNone/>
            </a:pPr>
            <a:r>
              <a:t/>
            </a:r>
            <a:endParaRPr sz="2400">
              <a:solidFill>
                <a:srgbClr val="7030A0"/>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2.) </a:t>
            </a:r>
            <a:r>
              <a:rPr lang="en-US" sz="2400">
                <a:solidFill>
                  <a:srgbClr val="FF00FF"/>
                </a:solidFill>
                <a:latin typeface="Calibri"/>
                <a:ea typeface="Calibri"/>
                <a:cs typeface="Calibri"/>
                <a:sym typeface="Calibri"/>
              </a:rPr>
              <a:t>Hydrosphere – </a:t>
            </a:r>
            <a:r>
              <a:rPr lang="en-US" sz="2400">
                <a:solidFill>
                  <a:schemeClr val="dk1"/>
                </a:solidFill>
                <a:latin typeface="Calibri"/>
                <a:ea typeface="Calibri"/>
                <a:cs typeface="Calibri"/>
                <a:sym typeface="Calibri"/>
              </a:rPr>
              <a:t>All the water in oceans,  rivers,  lakes, streams, and underground</a:t>
            </a:r>
            <a:endParaRPr sz="2400">
              <a:solidFill>
                <a:srgbClr val="FF00FF"/>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3.) </a:t>
            </a:r>
            <a:r>
              <a:rPr lang="en-US" sz="2400">
                <a:solidFill>
                  <a:srgbClr val="7030A0"/>
                </a:solidFill>
                <a:latin typeface="Calibri"/>
                <a:ea typeface="Calibri"/>
                <a:cs typeface="Calibri"/>
                <a:sym typeface="Calibri"/>
              </a:rPr>
              <a:t>Biosphere – </a:t>
            </a:r>
            <a:r>
              <a:rPr lang="en-US" sz="2400">
                <a:solidFill>
                  <a:schemeClr val="dk1"/>
                </a:solidFill>
                <a:latin typeface="Calibri"/>
                <a:ea typeface="Calibri"/>
                <a:cs typeface="Calibri"/>
                <a:sym typeface="Calibri"/>
              </a:rPr>
              <a:t>Every living thing on Earth</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4.) </a:t>
            </a:r>
            <a:r>
              <a:rPr lang="en-US" sz="2400">
                <a:solidFill>
                  <a:srgbClr val="00B050"/>
                </a:solidFill>
                <a:latin typeface="Calibri"/>
                <a:ea typeface="Calibri"/>
                <a:cs typeface="Calibri"/>
                <a:sym typeface="Calibri"/>
              </a:rPr>
              <a:t>Atmosphere – </a:t>
            </a:r>
            <a:r>
              <a:rPr lang="en-US" sz="2400">
                <a:solidFill>
                  <a:schemeClr val="dk1"/>
                </a:solidFill>
                <a:latin typeface="Calibri"/>
                <a:ea typeface="Calibri"/>
                <a:cs typeface="Calibri"/>
                <a:sym typeface="Calibri"/>
              </a:rPr>
              <a:t>The thin layer of gases surrounding Earth</a:t>
            </a:r>
            <a:endParaRPr sz="2400">
              <a:solidFill>
                <a:srgbClr val="00B050"/>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a:t>
            </a:r>
            <a:endParaRPr sz="2400">
              <a:solidFill>
                <a:srgbClr val="7030A0"/>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5.) </a:t>
            </a:r>
            <a:r>
              <a:rPr lang="en-US" sz="2400">
                <a:solidFill>
                  <a:srgbClr val="7F7F7F"/>
                </a:solidFill>
                <a:latin typeface="Calibri"/>
                <a:ea typeface="Calibri"/>
                <a:cs typeface="Calibri"/>
                <a:sym typeface="Calibri"/>
              </a:rPr>
              <a:t>Geosphere –  </a:t>
            </a:r>
            <a:r>
              <a:rPr lang="en-US" sz="2400">
                <a:solidFill>
                  <a:schemeClr val="dk1"/>
                </a:solidFill>
                <a:latin typeface="Calibri"/>
                <a:ea typeface="Calibri"/>
                <a:cs typeface="Calibri"/>
                <a:sym typeface="Calibri"/>
              </a:rPr>
              <a:t>The land surfaces and interior of Earth </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					</a:t>
            </a:r>
            <a:r>
              <a:rPr lang="en-US" sz="2400">
                <a:solidFill>
                  <a:srgbClr val="7030A0"/>
                </a:solidFill>
                <a:latin typeface="Calibri"/>
                <a:ea typeface="Calibri"/>
                <a:cs typeface="Calibri"/>
                <a:sym typeface="Calibri"/>
              </a:rPr>
              <a:t>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6.) </a:t>
            </a:r>
            <a:r>
              <a:rPr lang="en-US" sz="2400">
                <a:solidFill>
                  <a:srgbClr val="FFC000"/>
                </a:solidFill>
                <a:latin typeface="Calibri"/>
                <a:ea typeface="Calibri"/>
                <a:cs typeface="Calibri"/>
                <a:sym typeface="Calibri"/>
              </a:rPr>
              <a:t>Exosphere – </a:t>
            </a:r>
            <a:r>
              <a:rPr lang="en-US" sz="2400">
                <a:solidFill>
                  <a:schemeClr val="dk1"/>
                </a:solidFill>
                <a:latin typeface="Calibri"/>
                <a:ea typeface="Calibri"/>
                <a:cs typeface="Calibri"/>
                <a:sym typeface="Calibri"/>
              </a:rPr>
              <a:t>Everything located outside the Earth, in space; stars, galaxies, and the sun</a:t>
            </a:r>
            <a:endParaRPr sz="2400">
              <a:solidFill>
                <a:srgbClr val="FFC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2"/>
          <p:cNvSpPr txBox="1"/>
          <p:nvPr>
            <p:ph type="title"/>
          </p:nvPr>
        </p:nvSpPr>
        <p:spPr>
          <a:xfrm>
            <a:off x="457200" y="3810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Stratosphere</a:t>
            </a:r>
            <a:endParaRPr/>
          </a:p>
        </p:txBody>
      </p:sp>
      <p:pic>
        <p:nvPicPr>
          <p:cNvPr id="277" name="Google Shape;277;p32"/>
          <p:cNvPicPr preferRelativeResize="0"/>
          <p:nvPr/>
        </p:nvPicPr>
        <p:blipFill rotWithShape="1">
          <a:blip r:embed="rId3">
            <a:alphaModFix/>
          </a:blip>
          <a:srcRect b="0" l="0" r="0" t="0"/>
          <a:stretch/>
        </p:blipFill>
        <p:spPr>
          <a:xfrm>
            <a:off x="762000" y="1447800"/>
            <a:ext cx="7558088" cy="5257800"/>
          </a:xfrm>
          <a:prstGeom prst="rect">
            <a:avLst/>
          </a:prstGeom>
          <a:noFill/>
          <a:ln>
            <a:noFill/>
          </a:ln>
        </p:spPr>
      </p:pic>
      <p:sp>
        <p:nvSpPr>
          <p:cNvPr id="278" name="Google Shape;278;p32"/>
          <p:cNvSpPr/>
          <p:nvPr/>
        </p:nvSpPr>
        <p:spPr>
          <a:xfrm>
            <a:off x="823912" y="5410200"/>
            <a:ext cx="3443288" cy="6858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3"/>
          <p:cNvSpPr txBox="1"/>
          <p:nvPr>
            <p:ph type="title"/>
          </p:nvPr>
        </p:nvSpPr>
        <p:spPr>
          <a:xfrm>
            <a:off x="457200" y="3810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Mesosphere</a:t>
            </a:r>
            <a:endParaRPr/>
          </a:p>
        </p:txBody>
      </p:sp>
      <p:pic>
        <p:nvPicPr>
          <p:cNvPr id="284" name="Google Shape;284;p33"/>
          <p:cNvPicPr preferRelativeResize="0"/>
          <p:nvPr/>
        </p:nvPicPr>
        <p:blipFill rotWithShape="1">
          <a:blip r:embed="rId3">
            <a:alphaModFix/>
          </a:blip>
          <a:srcRect b="0" l="0" r="0" t="0"/>
          <a:stretch/>
        </p:blipFill>
        <p:spPr>
          <a:xfrm>
            <a:off x="762000" y="1447800"/>
            <a:ext cx="7558088" cy="5257800"/>
          </a:xfrm>
          <a:prstGeom prst="rect">
            <a:avLst/>
          </a:prstGeom>
          <a:noFill/>
          <a:ln>
            <a:noFill/>
          </a:ln>
        </p:spPr>
      </p:pic>
      <p:sp>
        <p:nvSpPr>
          <p:cNvPr id="285" name="Google Shape;285;p33"/>
          <p:cNvSpPr/>
          <p:nvPr/>
        </p:nvSpPr>
        <p:spPr>
          <a:xfrm>
            <a:off x="823912" y="4724400"/>
            <a:ext cx="3443288" cy="6858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4"/>
          <p:cNvSpPr txBox="1"/>
          <p:nvPr>
            <p:ph type="title"/>
          </p:nvPr>
        </p:nvSpPr>
        <p:spPr>
          <a:xfrm>
            <a:off x="457200" y="3810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Thermosphere</a:t>
            </a:r>
            <a:endParaRPr/>
          </a:p>
        </p:txBody>
      </p:sp>
      <p:pic>
        <p:nvPicPr>
          <p:cNvPr id="291" name="Google Shape;291;p34"/>
          <p:cNvPicPr preferRelativeResize="0"/>
          <p:nvPr/>
        </p:nvPicPr>
        <p:blipFill rotWithShape="1">
          <a:blip r:embed="rId3">
            <a:alphaModFix/>
          </a:blip>
          <a:srcRect b="0" l="0" r="0" t="0"/>
          <a:stretch/>
        </p:blipFill>
        <p:spPr>
          <a:xfrm>
            <a:off x="838200" y="1524000"/>
            <a:ext cx="7467600" cy="5194852"/>
          </a:xfrm>
          <a:prstGeom prst="rect">
            <a:avLst/>
          </a:prstGeom>
          <a:noFill/>
          <a:ln>
            <a:noFill/>
          </a:ln>
        </p:spPr>
      </p:pic>
      <p:sp>
        <p:nvSpPr>
          <p:cNvPr id="292" name="Google Shape;292;p34"/>
          <p:cNvSpPr/>
          <p:nvPr/>
        </p:nvSpPr>
        <p:spPr>
          <a:xfrm>
            <a:off x="976312" y="2514600"/>
            <a:ext cx="3443288" cy="22098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5"/>
          <p:cNvSpPr txBox="1"/>
          <p:nvPr>
            <p:ph type="title"/>
          </p:nvPr>
        </p:nvSpPr>
        <p:spPr>
          <a:xfrm>
            <a:off x="457200" y="3810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Exosphere</a:t>
            </a:r>
            <a:endParaRPr/>
          </a:p>
        </p:txBody>
      </p:sp>
      <p:pic>
        <p:nvPicPr>
          <p:cNvPr id="298" name="Google Shape;298;p35"/>
          <p:cNvPicPr preferRelativeResize="0"/>
          <p:nvPr/>
        </p:nvPicPr>
        <p:blipFill rotWithShape="1">
          <a:blip r:embed="rId3">
            <a:alphaModFix/>
          </a:blip>
          <a:srcRect b="0" l="0" r="0" t="0"/>
          <a:stretch/>
        </p:blipFill>
        <p:spPr>
          <a:xfrm>
            <a:off x="823912" y="1447800"/>
            <a:ext cx="7558088" cy="5257800"/>
          </a:xfrm>
          <a:prstGeom prst="rect">
            <a:avLst/>
          </a:prstGeom>
          <a:noFill/>
          <a:ln>
            <a:noFill/>
          </a:ln>
        </p:spPr>
      </p:pic>
      <p:sp>
        <p:nvSpPr>
          <p:cNvPr id="299" name="Google Shape;299;p35"/>
          <p:cNvSpPr/>
          <p:nvPr/>
        </p:nvSpPr>
        <p:spPr>
          <a:xfrm>
            <a:off x="823912" y="1524000"/>
            <a:ext cx="3443288" cy="11430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6"/>
          <p:cNvSpPr txBox="1"/>
          <p:nvPr>
            <p:ph type="title"/>
          </p:nvPr>
        </p:nvSpPr>
        <p:spPr>
          <a:xfrm>
            <a:off x="457200" y="3048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Atmospheric Pressure</a:t>
            </a:r>
            <a:endParaRPr/>
          </a:p>
        </p:txBody>
      </p:sp>
      <p:sp>
        <p:nvSpPr>
          <p:cNvPr id="305" name="Google Shape;305;p36"/>
          <p:cNvSpPr txBox="1"/>
          <p:nvPr>
            <p:ph idx="1" type="body"/>
          </p:nvPr>
        </p:nvSpPr>
        <p:spPr>
          <a:xfrm>
            <a:off x="457200" y="12954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1" i="0" lang="en-US" sz="3200" u="none" cap="none" strike="noStrike">
                <a:solidFill>
                  <a:schemeClr val="dk1"/>
                </a:solidFill>
                <a:latin typeface="Calibri"/>
                <a:ea typeface="Calibri"/>
                <a:cs typeface="Calibri"/>
                <a:sym typeface="Calibri"/>
              </a:rPr>
              <a:t>Air pressure</a:t>
            </a:r>
            <a:r>
              <a:rPr b="0" i="0" lang="en-US" sz="3200" u="none" cap="none" strike="noStrike">
                <a:solidFill>
                  <a:schemeClr val="dk1"/>
                </a:solidFill>
                <a:latin typeface="Calibri"/>
                <a:ea typeface="Calibri"/>
                <a:cs typeface="Calibri"/>
                <a:sym typeface="Calibri"/>
              </a:rPr>
              <a:t> is the force exerted on you by the weight of tiny particles of air (air molecules).</a:t>
            </a:r>
            <a:endParaRPr/>
          </a:p>
          <a:p>
            <a:pPr indent="0" lvl="0" marL="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descr="Air pressure is all around us." id="306" name="Google Shape;306;p36"/>
          <p:cNvPicPr preferRelativeResize="0"/>
          <p:nvPr/>
        </p:nvPicPr>
        <p:blipFill rotWithShape="1">
          <a:blip r:embed="rId3">
            <a:alphaModFix/>
          </a:blip>
          <a:srcRect b="0" l="0" r="0" t="0"/>
          <a:stretch/>
        </p:blipFill>
        <p:spPr>
          <a:xfrm>
            <a:off x="6324600" y="2351023"/>
            <a:ext cx="2133600" cy="3897377"/>
          </a:xfrm>
          <a:prstGeom prst="rect">
            <a:avLst/>
          </a:prstGeom>
          <a:noFill/>
          <a:ln>
            <a:noFill/>
          </a:ln>
        </p:spPr>
      </p:pic>
      <p:sp>
        <p:nvSpPr>
          <p:cNvPr id="307" name="Google Shape;307;p36"/>
          <p:cNvSpPr/>
          <p:nvPr/>
        </p:nvSpPr>
        <p:spPr>
          <a:xfrm>
            <a:off x="1143000" y="3200400"/>
            <a:ext cx="4572000"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As you go higher in the atmosphere, particles of atmospheric gases become more widely spaced apart. So, as altitude increases, atmospheric pressure decreases. The sudden decrease in pressure as you rise through the atmosphere causes your ears to "pop," as one part of your ear equalizes pressure with another part.</a:t>
            </a:r>
            <a:endParaRPr/>
          </a:p>
        </p:txBody>
      </p:sp>
      <p:pic>
        <p:nvPicPr>
          <p:cNvPr id="308" name="Google Shape;308;p36"/>
          <p:cNvPicPr preferRelativeResize="0"/>
          <p:nvPr/>
        </p:nvPicPr>
        <p:blipFill rotWithShape="1">
          <a:blip r:embed="rId4">
            <a:alphaModFix/>
          </a:blip>
          <a:srcRect b="0" l="0" r="0" t="0"/>
          <a:stretch/>
        </p:blipFill>
        <p:spPr>
          <a:xfrm>
            <a:off x="601663" y="6343650"/>
            <a:ext cx="7932737" cy="361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7"/>
          <p:cNvSpPr txBox="1"/>
          <p:nvPr>
            <p:ph type="title"/>
          </p:nvPr>
        </p:nvSpPr>
        <p:spPr>
          <a:xfrm>
            <a:off x="228600" y="0"/>
            <a:ext cx="84582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sng" cap="none" strike="noStrike">
                <a:solidFill>
                  <a:schemeClr val="dk1"/>
                </a:solidFill>
                <a:latin typeface="Calibri"/>
                <a:ea typeface="Calibri"/>
                <a:cs typeface="Calibri"/>
                <a:sym typeface="Calibri"/>
              </a:rPr>
              <a:t>Tools for Measuring Air Pressure</a:t>
            </a:r>
            <a:endParaRPr/>
          </a:p>
        </p:txBody>
      </p:sp>
      <p:sp>
        <p:nvSpPr>
          <p:cNvPr id="314" name="Google Shape;314;p37"/>
          <p:cNvSpPr txBox="1"/>
          <p:nvPr>
            <p:ph idx="1" type="body"/>
          </p:nvPr>
        </p:nvSpPr>
        <p:spPr>
          <a:xfrm>
            <a:off x="457200" y="868680"/>
            <a:ext cx="6858000" cy="438912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Barometer - Liquid mercury inside a long glass tube moves up and down based on the force of the atmosphere on the liquid.</a:t>
            </a:r>
            <a:endParaRPr/>
          </a:p>
          <a:p>
            <a:pPr indent="-342900" lvl="0" marL="34290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When the pressure rises, good weather is on its way, when the pressure drops, bad weather is on its way</a:t>
            </a:r>
            <a:endParaRPr/>
          </a:p>
        </p:txBody>
      </p:sp>
      <p:pic>
        <p:nvPicPr>
          <p:cNvPr id="315" name="Google Shape;315;p37"/>
          <p:cNvPicPr preferRelativeResize="0"/>
          <p:nvPr/>
        </p:nvPicPr>
        <p:blipFill rotWithShape="1">
          <a:blip r:embed="rId3">
            <a:alphaModFix/>
          </a:blip>
          <a:srcRect b="0" l="0" r="0" t="0"/>
          <a:stretch/>
        </p:blipFill>
        <p:spPr>
          <a:xfrm>
            <a:off x="7467600" y="914400"/>
            <a:ext cx="1066800" cy="3876041"/>
          </a:xfrm>
          <a:prstGeom prst="rect">
            <a:avLst/>
          </a:prstGeom>
          <a:noFill/>
          <a:ln>
            <a:noFill/>
          </a:ln>
        </p:spPr>
      </p:pic>
      <p:pic>
        <p:nvPicPr>
          <p:cNvPr id="316" name="Google Shape;316;p37"/>
          <p:cNvPicPr preferRelativeResize="0"/>
          <p:nvPr/>
        </p:nvPicPr>
        <p:blipFill rotWithShape="1">
          <a:blip r:embed="rId4">
            <a:alphaModFix/>
          </a:blip>
          <a:srcRect b="0" l="0" r="0" t="0"/>
          <a:stretch/>
        </p:blipFill>
        <p:spPr>
          <a:xfrm>
            <a:off x="5721350" y="4009072"/>
            <a:ext cx="1143000" cy="1516976"/>
          </a:xfrm>
          <a:prstGeom prst="rect">
            <a:avLst/>
          </a:prstGeom>
          <a:noFill/>
          <a:ln>
            <a:noFill/>
          </a:ln>
        </p:spPr>
      </p:pic>
      <p:sp>
        <p:nvSpPr>
          <p:cNvPr id="317" name="Google Shape;317;p37"/>
          <p:cNvSpPr/>
          <p:nvPr/>
        </p:nvSpPr>
        <p:spPr>
          <a:xfrm>
            <a:off x="615950" y="4009072"/>
            <a:ext cx="5334000"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 </a:t>
            </a:r>
            <a:r>
              <a:rPr b="1" lang="en-US" sz="1800">
                <a:solidFill>
                  <a:schemeClr val="dk1"/>
                </a:solidFill>
                <a:latin typeface="Calibri"/>
                <a:ea typeface="Calibri"/>
                <a:cs typeface="Calibri"/>
                <a:sym typeface="Calibri"/>
              </a:rPr>
              <a:t>radiosonde</a:t>
            </a:r>
            <a:r>
              <a:rPr lang="en-US" sz="1800">
                <a:solidFill>
                  <a:schemeClr val="dk1"/>
                </a:solidFill>
                <a:latin typeface="Calibri"/>
                <a:ea typeface="Calibri"/>
                <a:cs typeface="Calibri"/>
                <a:sym typeface="Calibri"/>
              </a:rPr>
              <a:t> is an instrument package that scientists use to gather data about the atmosphere, which, in turn, helps them forecast the weather. The weather reports you see on television or on web sites are created partly with data from radiosondes.</a:t>
            </a:r>
            <a:endParaRPr/>
          </a:p>
        </p:txBody>
      </p:sp>
      <p:pic>
        <p:nvPicPr>
          <p:cNvPr id="318" name="Google Shape;318;p37"/>
          <p:cNvPicPr preferRelativeResize="0"/>
          <p:nvPr/>
        </p:nvPicPr>
        <p:blipFill rotWithShape="1">
          <a:blip r:embed="rId5">
            <a:alphaModFix/>
          </a:blip>
          <a:srcRect b="0" l="0" r="0" t="0"/>
          <a:stretch/>
        </p:blipFill>
        <p:spPr>
          <a:xfrm>
            <a:off x="609600" y="3886200"/>
            <a:ext cx="6254750" cy="30163"/>
          </a:xfrm>
          <a:prstGeom prst="rect">
            <a:avLst/>
          </a:prstGeom>
          <a:noFill/>
          <a:ln>
            <a:noFill/>
          </a:ln>
        </p:spPr>
      </p:pic>
      <p:pic>
        <p:nvPicPr>
          <p:cNvPr id="319" name="Google Shape;319;p37"/>
          <p:cNvPicPr preferRelativeResize="0"/>
          <p:nvPr/>
        </p:nvPicPr>
        <p:blipFill rotWithShape="1">
          <a:blip r:embed="rId6">
            <a:alphaModFix/>
          </a:blip>
          <a:srcRect b="0" l="0" r="0" t="0"/>
          <a:stretch/>
        </p:blipFill>
        <p:spPr>
          <a:xfrm>
            <a:off x="614363" y="6162675"/>
            <a:ext cx="7913687" cy="390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8"/>
          <p:cNvSpPr txBox="1"/>
          <p:nvPr>
            <p:ph type="title"/>
          </p:nvPr>
        </p:nvSpPr>
        <p:spPr>
          <a:xfrm>
            <a:off x="457200" y="5334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Types of Severe Weather</a:t>
            </a:r>
            <a:endParaRPr/>
          </a:p>
        </p:txBody>
      </p:sp>
      <p:sp>
        <p:nvSpPr>
          <p:cNvPr id="325" name="Google Shape;325;p38"/>
          <p:cNvSpPr txBox="1"/>
          <p:nvPr>
            <p:ph idx="1" type="body"/>
          </p:nvPr>
        </p:nvSpPr>
        <p:spPr>
          <a:xfrm>
            <a:off x="838200" y="1676400"/>
            <a:ext cx="4953000" cy="195454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Thunderstorms</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Tornadoes</a:t>
            </a:r>
            <a:endParaRPr/>
          </a:p>
        </p:txBody>
      </p:sp>
      <p:pic>
        <p:nvPicPr>
          <p:cNvPr descr="https://encrypted-tbn0.google.com/images?q=tbn:ANd9GcSFEytUngbEUBmO64c1TArNjYB7OUnUOBuu18synmVPPHXKPfVf" id="326" name="Google Shape;326;p38"/>
          <p:cNvPicPr preferRelativeResize="0"/>
          <p:nvPr/>
        </p:nvPicPr>
        <p:blipFill rotWithShape="1">
          <a:blip r:embed="rId3">
            <a:alphaModFix/>
          </a:blip>
          <a:srcRect b="0" l="0" r="0" t="0"/>
          <a:stretch/>
        </p:blipFill>
        <p:spPr>
          <a:xfrm>
            <a:off x="2133600" y="3200400"/>
            <a:ext cx="4572000" cy="3424589"/>
          </a:xfrm>
          <a:prstGeom prst="rect">
            <a:avLst/>
          </a:prstGeom>
          <a:noFill/>
          <a:ln>
            <a:noFill/>
          </a:ln>
        </p:spPr>
      </p:pic>
      <p:sp>
        <p:nvSpPr>
          <p:cNvPr id="327" name="Google Shape;327;p38"/>
          <p:cNvSpPr txBox="1"/>
          <p:nvPr/>
        </p:nvSpPr>
        <p:spPr>
          <a:xfrm>
            <a:off x="3810000" y="1752600"/>
            <a:ext cx="4953000" cy="1954543"/>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Char char="●"/>
            </a:pPr>
            <a:r>
              <a:rPr lang="en-US" sz="2600">
                <a:solidFill>
                  <a:schemeClr val="dk1"/>
                </a:solidFill>
                <a:latin typeface="Calibri"/>
                <a:ea typeface="Calibri"/>
                <a:cs typeface="Calibri"/>
                <a:sym typeface="Calibri"/>
              </a:rPr>
              <a:t>Hurricanes</a:t>
            </a:r>
            <a:endParaRPr/>
          </a:p>
          <a:p>
            <a:pPr indent="-274320" lvl="0" marL="274320" marR="0" rtl="0" algn="l">
              <a:spcBef>
                <a:spcPts val="520"/>
              </a:spcBef>
              <a:spcAft>
                <a:spcPts val="0"/>
              </a:spcAft>
              <a:buClr>
                <a:schemeClr val="accent3"/>
              </a:buClr>
              <a:buSzPts val="2470"/>
              <a:buFont typeface="Noto Sans Symbols"/>
              <a:buChar char="●"/>
            </a:pPr>
            <a:r>
              <a:rPr lang="en-US" sz="2600">
                <a:solidFill>
                  <a:schemeClr val="dk1"/>
                </a:solidFill>
                <a:latin typeface="Calibri"/>
                <a:ea typeface="Calibri"/>
                <a:cs typeface="Calibri"/>
                <a:sym typeface="Calibri"/>
              </a:rPr>
              <a:t>Other (Flood and Droughts)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39"/>
          <p:cNvPicPr preferRelativeResize="0"/>
          <p:nvPr/>
        </p:nvPicPr>
        <p:blipFill rotWithShape="1">
          <a:blip r:embed="rId3">
            <a:alphaModFix/>
          </a:blip>
          <a:srcRect b="0" l="0" r="0" t="0"/>
          <a:stretch/>
        </p:blipFill>
        <p:spPr>
          <a:xfrm>
            <a:off x="685800" y="6534150"/>
            <a:ext cx="7923213" cy="323850"/>
          </a:xfrm>
          <a:prstGeom prst="rect">
            <a:avLst/>
          </a:prstGeom>
          <a:noFill/>
          <a:ln>
            <a:noFill/>
          </a:ln>
        </p:spPr>
      </p:pic>
      <p:pic>
        <p:nvPicPr>
          <p:cNvPr id="333" name="Google Shape;333;p39"/>
          <p:cNvPicPr preferRelativeResize="0"/>
          <p:nvPr/>
        </p:nvPicPr>
        <p:blipFill rotWithShape="1">
          <a:blip r:embed="rId4">
            <a:alphaModFix/>
          </a:blip>
          <a:srcRect b="0" l="0" r="0" t="0"/>
          <a:stretch/>
        </p:blipFill>
        <p:spPr>
          <a:xfrm>
            <a:off x="1590675" y="85725"/>
            <a:ext cx="5962650" cy="3267075"/>
          </a:xfrm>
          <a:prstGeom prst="rect">
            <a:avLst/>
          </a:prstGeom>
          <a:noFill/>
          <a:ln>
            <a:noFill/>
          </a:ln>
        </p:spPr>
      </p:pic>
      <p:pic>
        <p:nvPicPr>
          <p:cNvPr id="334" name="Google Shape;334;p39"/>
          <p:cNvPicPr preferRelativeResize="0"/>
          <p:nvPr/>
        </p:nvPicPr>
        <p:blipFill rotWithShape="1">
          <a:blip r:embed="rId5">
            <a:alphaModFix/>
          </a:blip>
          <a:srcRect b="0" l="0" r="0" t="0"/>
          <a:stretch/>
        </p:blipFill>
        <p:spPr>
          <a:xfrm>
            <a:off x="1676400" y="3429001"/>
            <a:ext cx="5827713" cy="30904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0"/>
          <p:cNvSpPr txBox="1"/>
          <p:nvPr>
            <p:ph type="title"/>
          </p:nvPr>
        </p:nvSpPr>
        <p:spPr>
          <a:xfrm>
            <a:off x="533400" y="3048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Formation of a Tornado</a:t>
            </a:r>
            <a:endParaRPr/>
          </a:p>
        </p:txBody>
      </p:sp>
      <p:sp>
        <p:nvSpPr>
          <p:cNvPr id="340" name="Google Shape;340;p40"/>
          <p:cNvSpPr txBox="1"/>
          <p:nvPr>
            <p:ph idx="1" type="body"/>
          </p:nvPr>
        </p:nvSpPr>
        <p:spPr>
          <a:xfrm>
            <a:off x="228600" y="1524000"/>
            <a:ext cx="4191000" cy="477012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Cool, dry air meets warm, moist air.</a:t>
            </a:r>
            <a:endParaRPr/>
          </a:p>
          <a:p>
            <a:pPr indent="0" lvl="0" marL="0" marR="0" rtl="0" algn="l">
              <a:lnSpc>
                <a:spcPct val="90000"/>
              </a:lnSpc>
              <a:spcBef>
                <a:spcPts val="544"/>
              </a:spcBef>
              <a:spcAft>
                <a:spcPts val="0"/>
              </a:spcAft>
              <a:buClr>
                <a:schemeClr val="dk1"/>
              </a:buClr>
              <a:buSzPts val="2720"/>
              <a:buFont typeface="Arial"/>
              <a:buNone/>
            </a:pPr>
            <a:r>
              <a:t/>
            </a:r>
            <a:endParaRPr b="0" i="0" sz="2720" u="none" cap="none" strike="noStrike">
              <a:solidFill>
                <a:schemeClr val="dk1"/>
              </a:solidFill>
              <a:latin typeface="Calibri"/>
              <a:ea typeface="Calibri"/>
              <a:cs typeface="Calibri"/>
              <a:sym typeface="Calibri"/>
            </a:endParaRPr>
          </a:p>
          <a:p>
            <a:pPr indent="-342900" lvl="0" marL="342900" marR="0" rtl="0" algn="l">
              <a:lnSpc>
                <a:spcPct val="9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This usually causes a severe thunderstorm</a:t>
            </a:r>
            <a:endParaRPr/>
          </a:p>
          <a:p>
            <a:pPr indent="0" lvl="0" marL="0" marR="0" rtl="0" algn="l">
              <a:lnSpc>
                <a:spcPct val="90000"/>
              </a:lnSpc>
              <a:spcBef>
                <a:spcPts val="544"/>
              </a:spcBef>
              <a:spcAft>
                <a:spcPts val="0"/>
              </a:spcAft>
              <a:buClr>
                <a:schemeClr val="dk1"/>
              </a:buClr>
              <a:buSzPts val="2720"/>
              <a:buFont typeface="Arial"/>
              <a:buNone/>
            </a:pPr>
            <a:r>
              <a:t/>
            </a:r>
            <a:endParaRPr b="0" i="0" sz="2720" u="none" cap="none" strike="noStrike">
              <a:solidFill>
                <a:schemeClr val="dk1"/>
              </a:solidFill>
              <a:latin typeface="Calibri"/>
              <a:ea typeface="Calibri"/>
              <a:cs typeface="Calibri"/>
              <a:sym typeface="Calibri"/>
            </a:endParaRPr>
          </a:p>
          <a:p>
            <a:pPr indent="-342900" lvl="0" marL="342900" marR="0" rtl="0" algn="l">
              <a:lnSpc>
                <a:spcPct val="90000"/>
              </a:lnSpc>
              <a:spcBef>
                <a:spcPts val="544"/>
              </a:spcBef>
              <a:spcAft>
                <a:spcPts val="0"/>
              </a:spcAft>
              <a:buClr>
                <a:schemeClr val="dk1"/>
              </a:buClr>
              <a:buSzPts val="2720"/>
              <a:buFont typeface="Arial"/>
              <a:buChar char="•"/>
            </a:pPr>
            <a:r>
              <a:rPr b="0" i="0" lang="en-US" sz="2720" u="none" cap="none" strike="noStrike">
                <a:solidFill>
                  <a:schemeClr val="dk1"/>
                </a:solidFill>
                <a:latin typeface="Calibri"/>
                <a:ea typeface="Calibri"/>
                <a:cs typeface="Calibri"/>
                <a:sym typeface="Calibri"/>
              </a:rPr>
              <a:t>High winds in the upper atmosphere push against the thunderstorm cloud causing a rotation or funnel</a:t>
            </a:r>
            <a:endParaRPr/>
          </a:p>
        </p:txBody>
      </p:sp>
      <p:pic>
        <p:nvPicPr>
          <p:cNvPr descr="Diagram showing the formation of a tornado. Cool, dry air meets warm, humid air to form a large thunderstorm. Winds in the atmosphere cause the thunderstorm to begin rotating, forming a tornado." id="341" name="Google Shape;341;p40"/>
          <p:cNvPicPr preferRelativeResize="0"/>
          <p:nvPr/>
        </p:nvPicPr>
        <p:blipFill rotWithShape="1">
          <a:blip r:embed="rId3">
            <a:alphaModFix/>
          </a:blip>
          <a:srcRect b="0" l="0" r="0" t="0"/>
          <a:stretch/>
        </p:blipFill>
        <p:spPr>
          <a:xfrm>
            <a:off x="4419600" y="1295400"/>
            <a:ext cx="4724400" cy="4953001"/>
          </a:xfrm>
          <a:prstGeom prst="rect">
            <a:avLst/>
          </a:prstGeom>
          <a:noFill/>
          <a:ln>
            <a:noFill/>
          </a:ln>
        </p:spPr>
      </p:pic>
      <p:pic>
        <p:nvPicPr>
          <p:cNvPr id="342" name="Google Shape;342;p40"/>
          <p:cNvPicPr preferRelativeResize="0"/>
          <p:nvPr/>
        </p:nvPicPr>
        <p:blipFill rotWithShape="1">
          <a:blip r:embed="rId4">
            <a:alphaModFix/>
          </a:blip>
          <a:srcRect b="0" l="0" r="0" t="0"/>
          <a:stretch/>
        </p:blipFill>
        <p:spPr>
          <a:xfrm>
            <a:off x="623888" y="6410325"/>
            <a:ext cx="7894637" cy="371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1"/>
          <p:cNvSpPr txBox="1"/>
          <p:nvPr>
            <p:ph type="title"/>
          </p:nvPr>
        </p:nvSpPr>
        <p:spPr>
          <a:xfrm>
            <a:off x="304800" y="762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Formation of Hurricanes</a:t>
            </a:r>
            <a:endParaRPr/>
          </a:p>
        </p:txBody>
      </p:sp>
      <p:pic>
        <p:nvPicPr>
          <p:cNvPr descr="http://www.almanac.com/sites/new.almanac.com/files/images/hurricane-diagramLG%284%29.jpg" id="348" name="Google Shape;348;p41"/>
          <p:cNvPicPr preferRelativeResize="0"/>
          <p:nvPr/>
        </p:nvPicPr>
        <p:blipFill rotWithShape="1">
          <a:blip r:embed="rId3">
            <a:alphaModFix/>
          </a:blip>
          <a:srcRect b="0" l="0" r="0" t="0"/>
          <a:stretch/>
        </p:blipFill>
        <p:spPr>
          <a:xfrm>
            <a:off x="1295400" y="2559129"/>
            <a:ext cx="6429375" cy="3765471"/>
          </a:xfrm>
          <a:prstGeom prst="rect">
            <a:avLst/>
          </a:prstGeom>
          <a:noFill/>
          <a:ln>
            <a:noFill/>
          </a:ln>
        </p:spPr>
      </p:pic>
      <p:pic>
        <p:nvPicPr>
          <p:cNvPr id="349" name="Google Shape;349;p41"/>
          <p:cNvPicPr preferRelativeResize="0"/>
          <p:nvPr/>
        </p:nvPicPr>
        <p:blipFill rotWithShape="1">
          <a:blip r:embed="rId4">
            <a:alphaModFix/>
          </a:blip>
          <a:srcRect b="0" l="0" r="0" t="0"/>
          <a:stretch/>
        </p:blipFill>
        <p:spPr>
          <a:xfrm>
            <a:off x="1600200" y="1143000"/>
            <a:ext cx="5791200" cy="1255318"/>
          </a:xfrm>
          <a:prstGeom prst="rect">
            <a:avLst/>
          </a:prstGeom>
          <a:noFill/>
          <a:ln>
            <a:noFill/>
          </a:ln>
        </p:spPr>
      </p:pic>
      <p:pic>
        <p:nvPicPr>
          <p:cNvPr id="350" name="Google Shape;350;p41"/>
          <p:cNvPicPr preferRelativeResize="0"/>
          <p:nvPr/>
        </p:nvPicPr>
        <p:blipFill rotWithShape="1">
          <a:blip r:embed="rId5">
            <a:alphaModFix/>
          </a:blip>
          <a:srcRect b="0" l="0" r="0" t="0"/>
          <a:stretch/>
        </p:blipFill>
        <p:spPr>
          <a:xfrm>
            <a:off x="628650" y="6400800"/>
            <a:ext cx="7885113" cy="381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nvSpPr>
        <p:spPr>
          <a:xfrm>
            <a:off x="533400" y="76200"/>
            <a:ext cx="47244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u="sng">
                <a:solidFill>
                  <a:srgbClr val="953734"/>
                </a:solidFill>
                <a:latin typeface="Jacques Francois Shadow"/>
                <a:ea typeface="Jacques Francois Shadow"/>
                <a:cs typeface="Jacques Francois Shadow"/>
                <a:sym typeface="Jacques Francois Shadow"/>
              </a:rPr>
              <a:t>Scientific Method</a:t>
            </a:r>
            <a:r>
              <a:rPr lang="en-US" sz="2800">
                <a:solidFill>
                  <a:srgbClr val="953734"/>
                </a:solidFill>
                <a:latin typeface="Jacques Francois Shadow"/>
                <a:ea typeface="Jacques Francois Shadow"/>
                <a:cs typeface="Jacques Francois Shadow"/>
                <a:sym typeface="Jacques Francois Shadow"/>
              </a:rPr>
              <a:t>:</a:t>
            </a:r>
            <a:endParaRPr/>
          </a:p>
        </p:txBody>
      </p:sp>
      <p:sp>
        <p:nvSpPr>
          <p:cNvPr id="104" name="Google Shape;104;p15"/>
          <p:cNvSpPr txBox="1"/>
          <p:nvPr/>
        </p:nvSpPr>
        <p:spPr>
          <a:xfrm>
            <a:off x="533400" y="838200"/>
            <a:ext cx="7620000" cy="480131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Purpose/Question:  </a:t>
            </a:r>
            <a:r>
              <a:rPr lang="en-US" sz="1800">
                <a:solidFill>
                  <a:srgbClr val="0070C0"/>
                </a:solidFill>
                <a:latin typeface="Calibri"/>
                <a:ea typeface="Calibri"/>
                <a:cs typeface="Calibri"/>
                <a:sym typeface="Calibri"/>
              </a:rPr>
              <a:t>What you’re trying to “find out”.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Research:</a:t>
            </a:r>
            <a:r>
              <a:rPr lang="en-US" sz="1800">
                <a:solidFill>
                  <a:schemeClr val="dk1"/>
                </a:solidFill>
                <a:latin typeface="Courier New"/>
                <a:ea typeface="Courier New"/>
                <a:cs typeface="Courier New"/>
                <a:sym typeface="Courier New"/>
              </a:rPr>
              <a:t>  </a:t>
            </a:r>
            <a:r>
              <a:rPr lang="en-US" sz="1800">
                <a:solidFill>
                  <a:srgbClr val="0070C0"/>
                </a:solidFill>
                <a:latin typeface="Calibri"/>
                <a:ea typeface="Calibri"/>
                <a:cs typeface="Calibri"/>
                <a:sym typeface="Calibri"/>
              </a:rPr>
              <a:t>Find out what other scientists have discovered.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Hypothesis:</a:t>
            </a:r>
            <a:r>
              <a:rPr lang="en-US" sz="1800">
                <a:solidFill>
                  <a:schemeClr val="dk1"/>
                </a:solidFill>
                <a:latin typeface="Courier New"/>
                <a:ea typeface="Courier New"/>
                <a:cs typeface="Courier New"/>
                <a:sym typeface="Courier New"/>
              </a:rPr>
              <a:t>  </a:t>
            </a:r>
            <a:r>
              <a:rPr lang="en-US" sz="1800">
                <a:solidFill>
                  <a:srgbClr val="0070C0"/>
                </a:solidFill>
                <a:latin typeface="Calibri"/>
                <a:ea typeface="Calibri"/>
                <a:cs typeface="Calibri"/>
                <a:sym typeface="Calibri"/>
              </a:rPr>
              <a:t>Make a prediction as to what you think will happen (or what 		the “answer” is).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Experiment:  </a:t>
            </a:r>
            <a:r>
              <a:rPr lang="en-US" sz="1800">
                <a:solidFill>
                  <a:srgbClr val="0070C0"/>
                </a:solidFill>
                <a:latin typeface="Calibri"/>
                <a:ea typeface="Calibri"/>
                <a:cs typeface="Calibri"/>
                <a:sym typeface="Calibri"/>
              </a:rPr>
              <a:t>Design and carry out your experiment; use variables.</a:t>
            </a:r>
            <a:endParaRPr/>
          </a:p>
          <a:p>
            <a:pPr indent="0" lvl="0" marL="0" marR="0" rtl="0" algn="l">
              <a:spcBef>
                <a:spcPts val="0"/>
              </a:spcBef>
              <a:spcAft>
                <a:spcPts val="0"/>
              </a:spcAft>
              <a:buNone/>
            </a:pPr>
            <a:r>
              <a:rPr lang="en-US" sz="1800">
                <a:solidFill>
                  <a:srgbClr val="0070C0"/>
                </a:solidFill>
                <a:latin typeface="Calibri"/>
                <a:ea typeface="Calibri"/>
                <a:cs typeface="Calibri"/>
                <a:sym typeface="Calibri"/>
              </a:rPr>
              <a:t>		(Dependent Variables, Independent Variables, Control)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Analysis:  </a:t>
            </a:r>
            <a:r>
              <a:rPr lang="en-US" sz="1800">
                <a:solidFill>
                  <a:srgbClr val="0070C0"/>
                </a:solidFill>
                <a:latin typeface="Calibri"/>
                <a:ea typeface="Calibri"/>
                <a:cs typeface="Calibri"/>
                <a:sym typeface="Calibri"/>
              </a:rPr>
              <a:t>Look over (review) the data from your experiment.</a:t>
            </a:r>
            <a:endParaRPr/>
          </a:p>
          <a:p>
            <a:pPr indent="0" lvl="0" marL="0" marR="0" rtl="0" algn="l">
              <a:spcBef>
                <a:spcPts val="0"/>
              </a:spcBef>
              <a:spcAft>
                <a:spcPts val="0"/>
              </a:spcAft>
              <a:buNone/>
            </a:pPr>
            <a:r>
              <a:t/>
            </a:r>
            <a:endParaRPr sz="1800">
              <a:solidFill>
                <a:srgbClr val="0070C0"/>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Conclusion:</a:t>
            </a:r>
            <a:r>
              <a:rPr lang="en-US" sz="1800">
                <a:solidFill>
                  <a:schemeClr val="dk1"/>
                </a:solidFill>
                <a:latin typeface="Courier New"/>
                <a:ea typeface="Courier New"/>
                <a:cs typeface="Courier New"/>
                <a:sym typeface="Courier New"/>
              </a:rPr>
              <a:t>  </a:t>
            </a:r>
            <a:r>
              <a:rPr lang="en-US" sz="1800">
                <a:solidFill>
                  <a:srgbClr val="0070C0"/>
                </a:solidFill>
                <a:latin typeface="Calibri"/>
                <a:ea typeface="Calibri"/>
                <a:cs typeface="Calibri"/>
                <a:sym typeface="Calibri"/>
              </a:rPr>
              <a:t>Was your hypothesis correct?</a:t>
            </a:r>
            <a:endParaRPr/>
          </a:p>
        </p:txBody>
      </p:sp>
      <p:pic>
        <p:nvPicPr>
          <p:cNvPr descr="C:\Documents and Settings\lhelm\Local Settings\Temporary Internet Files\Content.IE5\HZLFYLL6\MC900287501[1].wmf" id="105" name="Google Shape;105;p15"/>
          <p:cNvPicPr preferRelativeResize="0"/>
          <p:nvPr/>
        </p:nvPicPr>
        <p:blipFill rotWithShape="1">
          <a:blip r:embed="rId3">
            <a:alphaModFix/>
          </a:blip>
          <a:srcRect b="0" l="0" r="0" t="0"/>
          <a:stretch/>
        </p:blipFill>
        <p:spPr>
          <a:xfrm>
            <a:off x="6934200" y="33950"/>
            <a:ext cx="1650749" cy="2480650"/>
          </a:xfrm>
          <a:prstGeom prst="rect">
            <a:avLst/>
          </a:prstGeom>
          <a:noFill/>
          <a:ln>
            <a:noFill/>
          </a:ln>
        </p:spPr>
      </p:pic>
      <p:sp>
        <p:nvSpPr>
          <p:cNvPr id="106" name="Google Shape;106;p15"/>
          <p:cNvSpPr txBox="1"/>
          <p:nvPr/>
        </p:nvSpPr>
        <p:spPr>
          <a:xfrm>
            <a:off x="76200" y="5867400"/>
            <a:ext cx="759310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u="sng">
                <a:solidFill>
                  <a:schemeClr val="dk1"/>
                </a:solidFill>
                <a:latin typeface="Calibri"/>
                <a:ea typeface="Calibri"/>
                <a:cs typeface="Calibri"/>
                <a:sym typeface="Calibri"/>
              </a:rPr>
              <a:t>Dependent variables </a:t>
            </a:r>
            <a:r>
              <a:rPr lang="en-US" sz="1600">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The variable that is dependent on the changes of the independent variable </a:t>
            </a:r>
            <a:endParaRPr/>
          </a:p>
        </p:txBody>
      </p:sp>
      <p:sp>
        <p:nvSpPr>
          <p:cNvPr id="107" name="Google Shape;107;p15"/>
          <p:cNvSpPr txBox="1"/>
          <p:nvPr/>
        </p:nvSpPr>
        <p:spPr>
          <a:xfrm>
            <a:off x="94026" y="5562600"/>
            <a:ext cx="8806257"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u="sng">
                <a:solidFill>
                  <a:schemeClr val="dk1"/>
                </a:solidFill>
                <a:latin typeface="Calibri"/>
                <a:ea typeface="Calibri"/>
                <a:cs typeface="Calibri"/>
                <a:sym typeface="Calibri"/>
              </a:rPr>
              <a:t>Independent variables </a:t>
            </a:r>
            <a:r>
              <a:rPr lang="en-US" sz="1600">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the variable that is chosen to change within an experiment in order to test the hypothesis </a:t>
            </a:r>
            <a:endParaRPr/>
          </a:p>
        </p:txBody>
      </p:sp>
      <p:sp>
        <p:nvSpPr>
          <p:cNvPr id="108" name="Google Shape;108;p15"/>
          <p:cNvSpPr txBox="1"/>
          <p:nvPr/>
        </p:nvSpPr>
        <p:spPr>
          <a:xfrm>
            <a:off x="94026" y="6172200"/>
            <a:ext cx="8432052"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u="sng">
                <a:solidFill>
                  <a:schemeClr val="dk1"/>
                </a:solidFill>
                <a:latin typeface="Calibri"/>
                <a:ea typeface="Calibri"/>
                <a:cs typeface="Calibri"/>
                <a:sym typeface="Calibri"/>
              </a:rPr>
              <a:t>Controlled variables </a:t>
            </a:r>
            <a:r>
              <a:rPr lang="en-US" sz="1600">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the factors that a scientist chooses to keep constant over the course of the experiment. </a:t>
            </a:r>
            <a:endParaRPr/>
          </a:p>
        </p:txBody>
      </p:sp>
      <p:pic>
        <p:nvPicPr>
          <p:cNvPr id="109" name="Google Shape;109;p15"/>
          <p:cNvPicPr preferRelativeResize="0"/>
          <p:nvPr/>
        </p:nvPicPr>
        <p:blipFill rotWithShape="1">
          <a:blip r:embed="rId4">
            <a:alphaModFix/>
          </a:blip>
          <a:srcRect b="0" l="0" r="0" t="0"/>
          <a:stretch/>
        </p:blipFill>
        <p:spPr>
          <a:xfrm>
            <a:off x="201379" y="6543675"/>
            <a:ext cx="4295775" cy="314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2"/>
          <p:cNvSpPr txBox="1"/>
          <p:nvPr>
            <p:ph type="title"/>
          </p:nvPr>
        </p:nvSpPr>
        <p:spPr>
          <a:xfrm>
            <a:off x="228600" y="762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Tracking Hurricanes</a:t>
            </a:r>
            <a:endParaRPr/>
          </a:p>
        </p:txBody>
      </p:sp>
      <p:pic>
        <p:nvPicPr>
          <p:cNvPr id="356" name="Google Shape;356;p42"/>
          <p:cNvPicPr preferRelativeResize="0"/>
          <p:nvPr/>
        </p:nvPicPr>
        <p:blipFill rotWithShape="1">
          <a:blip r:embed="rId3">
            <a:alphaModFix/>
          </a:blip>
          <a:srcRect b="0" l="0" r="0" t="0"/>
          <a:stretch/>
        </p:blipFill>
        <p:spPr>
          <a:xfrm>
            <a:off x="1447800" y="1295400"/>
            <a:ext cx="6400800" cy="51206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0" name="Shape 360"/>
        <p:cNvGrpSpPr/>
        <p:nvPr/>
      </p:nvGrpSpPr>
      <p:grpSpPr>
        <a:xfrm>
          <a:off x="0" y="0"/>
          <a:ext cx="0" cy="0"/>
          <a:chOff x="0" y="0"/>
          <a:chExt cx="0" cy="0"/>
        </a:xfrm>
      </p:grpSpPr>
      <p:sp>
        <p:nvSpPr>
          <p:cNvPr id="361" name="Google Shape;361;p43"/>
          <p:cNvSpPr txBox="1"/>
          <p:nvPr>
            <p:ph type="ctrTitle"/>
          </p:nvPr>
        </p:nvSpPr>
        <p:spPr>
          <a:xfrm>
            <a:off x="152400" y="76200"/>
            <a:ext cx="8839200" cy="1371600"/>
          </a:xfrm>
          <a:prstGeom prst="rect">
            <a:avLst/>
          </a:prstGeom>
          <a:solidFill>
            <a:srgbClr val="F2F2F2">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70C0"/>
              </a:buClr>
              <a:buSzPts val="6600"/>
              <a:buFont typeface="Cantata One"/>
              <a:buNone/>
            </a:pPr>
            <a:br>
              <a:rPr b="0" i="0" lang="en-US" sz="6600" u="none" cap="none" strike="noStrike">
                <a:solidFill>
                  <a:srgbClr val="0070C0"/>
                </a:solidFill>
                <a:latin typeface="Cantata One"/>
                <a:ea typeface="Cantata One"/>
                <a:cs typeface="Cantata One"/>
                <a:sym typeface="Cantata One"/>
              </a:rPr>
            </a:br>
            <a:endParaRPr b="0" i="0" sz="6600" u="none" cap="none" strike="noStrike">
              <a:solidFill>
                <a:srgbClr val="0070C0"/>
              </a:solidFill>
              <a:latin typeface="Cantata One"/>
              <a:ea typeface="Cantata One"/>
              <a:cs typeface="Cantata One"/>
              <a:sym typeface="Cantata One"/>
            </a:endParaRPr>
          </a:p>
        </p:txBody>
      </p:sp>
      <p:sp>
        <p:nvSpPr>
          <p:cNvPr id="362" name="Google Shape;362;p43"/>
          <p:cNvSpPr txBox="1"/>
          <p:nvPr/>
        </p:nvSpPr>
        <p:spPr>
          <a:xfrm>
            <a:off x="1143000" y="152400"/>
            <a:ext cx="6934200" cy="1107996"/>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chemeClr val="dk1"/>
                </a:solidFill>
                <a:latin typeface="Calibri"/>
                <a:ea typeface="Calibri"/>
                <a:cs typeface="Calibri"/>
                <a:sym typeface="Calibri"/>
              </a:rPr>
              <a:t>Part Three</a:t>
            </a:r>
            <a:endParaRPr/>
          </a:p>
        </p:txBody>
      </p:sp>
      <p:pic>
        <p:nvPicPr>
          <p:cNvPr id="363" name="Google Shape;363;p43"/>
          <p:cNvPicPr preferRelativeResize="0"/>
          <p:nvPr/>
        </p:nvPicPr>
        <p:blipFill rotWithShape="1">
          <a:blip r:embed="rId3">
            <a:alphaModFix/>
          </a:blip>
          <a:srcRect b="0" l="0" r="0" t="0"/>
          <a:stretch/>
        </p:blipFill>
        <p:spPr>
          <a:xfrm>
            <a:off x="228600" y="1737976"/>
            <a:ext cx="8763000" cy="4739024"/>
          </a:xfrm>
          <a:prstGeom prst="rect">
            <a:avLst/>
          </a:prstGeom>
          <a:noFill/>
          <a:ln>
            <a:noFill/>
          </a:ln>
        </p:spPr>
      </p:pic>
      <p:pic>
        <p:nvPicPr>
          <p:cNvPr id="364" name="Google Shape;364;p43"/>
          <p:cNvPicPr preferRelativeResize="0"/>
          <p:nvPr/>
        </p:nvPicPr>
        <p:blipFill rotWithShape="1">
          <a:blip r:embed="rId4">
            <a:alphaModFix/>
          </a:blip>
          <a:srcRect b="0" l="0" r="0" t="0"/>
          <a:stretch/>
        </p:blipFill>
        <p:spPr>
          <a:xfrm>
            <a:off x="2441448" y="3048000"/>
            <a:ext cx="4568952" cy="98046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4"/>
          <p:cNvSpPr txBox="1"/>
          <p:nvPr>
            <p:ph type="title"/>
          </p:nvPr>
        </p:nvSpPr>
        <p:spPr>
          <a:xfrm>
            <a:off x="457200" y="-2286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Effects of Groundwater</a:t>
            </a:r>
            <a:endParaRPr/>
          </a:p>
        </p:txBody>
      </p:sp>
      <p:sp>
        <p:nvSpPr>
          <p:cNvPr id="370" name="Google Shape;370;p44"/>
          <p:cNvSpPr/>
          <p:nvPr/>
        </p:nvSpPr>
        <p:spPr>
          <a:xfrm>
            <a:off x="76200" y="624190"/>
            <a:ext cx="89916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The movement of water underground can cause various surface and subsurface features to form. One dramatic effect is when groundwater creates vast systems of underground caves. </a:t>
            </a:r>
            <a:endParaRPr/>
          </a:p>
        </p:txBody>
      </p:sp>
      <p:pic>
        <p:nvPicPr>
          <p:cNvPr id="371" name="Google Shape;371;p44"/>
          <p:cNvPicPr preferRelativeResize="0"/>
          <p:nvPr/>
        </p:nvPicPr>
        <p:blipFill rotWithShape="1">
          <a:blip r:embed="rId3">
            <a:alphaModFix/>
          </a:blip>
          <a:srcRect b="0" l="0" r="0" t="0"/>
          <a:stretch/>
        </p:blipFill>
        <p:spPr>
          <a:xfrm>
            <a:off x="532112" y="1295400"/>
            <a:ext cx="3776663" cy="2534504"/>
          </a:xfrm>
          <a:prstGeom prst="rect">
            <a:avLst/>
          </a:prstGeom>
          <a:noFill/>
          <a:ln>
            <a:noFill/>
          </a:ln>
        </p:spPr>
      </p:pic>
      <p:pic>
        <p:nvPicPr>
          <p:cNvPr id="372" name="Google Shape;372;p44"/>
          <p:cNvPicPr preferRelativeResize="0"/>
          <p:nvPr/>
        </p:nvPicPr>
        <p:blipFill rotWithShape="1">
          <a:blip r:embed="rId4">
            <a:alphaModFix/>
          </a:blip>
          <a:srcRect b="0" l="0" r="0" t="0"/>
          <a:stretch/>
        </p:blipFill>
        <p:spPr>
          <a:xfrm>
            <a:off x="4634391" y="1295400"/>
            <a:ext cx="3976209" cy="2534504"/>
          </a:xfrm>
          <a:prstGeom prst="rect">
            <a:avLst/>
          </a:prstGeom>
          <a:noFill/>
          <a:ln>
            <a:noFill/>
          </a:ln>
        </p:spPr>
      </p:pic>
      <p:pic>
        <p:nvPicPr>
          <p:cNvPr id="373" name="Google Shape;373;p44"/>
          <p:cNvPicPr preferRelativeResize="0"/>
          <p:nvPr/>
        </p:nvPicPr>
        <p:blipFill rotWithShape="1">
          <a:blip r:embed="rId5">
            <a:alphaModFix/>
          </a:blip>
          <a:srcRect b="0" l="0" r="0" t="0"/>
          <a:stretch/>
        </p:blipFill>
        <p:spPr>
          <a:xfrm>
            <a:off x="533400" y="3886200"/>
            <a:ext cx="3956459" cy="2534504"/>
          </a:xfrm>
          <a:prstGeom prst="rect">
            <a:avLst/>
          </a:prstGeom>
          <a:noFill/>
          <a:ln>
            <a:noFill/>
          </a:ln>
        </p:spPr>
      </p:pic>
      <p:pic>
        <p:nvPicPr>
          <p:cNvPr id="374" name="Google Shape;374;p44"/>
          <p:cNvPicPr preferRelativeResize="0"/>
          <p:nvPr/>
        </p:nvPicPr>
        <p:blipFill rotWithShape="1">
          <a:blip r:embed="rId6">
            <a:alphaModFix/>
          </a:blip>
          <a:srcRect b="0" l="0" r="0" t="0"/>
          <a:stretch/>
        </p:blipFill>
        <p:spPr>
          <a:xfrm>
            <a:off x="642938" y="6515100"/>
            <a:ext cx="7856537" cy="266700"/>
          </a:xfrm>
          <a:prstGeom prst="rect">
            <a:avLst/>
          </a:prstGeom>
          <a:noFill/>
          <a:ln>
            <a:noFill/>
          </a:ln>
        </p:spPr>
      </p:pic>
      <p:sp>
        <p:nvSpPr>
          <p:cNvPr id="375" name="Google Shape;375;p44"/>
          <p:cNvSpPr/>
          <p:nvPr/>
        </p:nvSpPr>
        <p:spPr>
          <a:xfrm>
            <a:off x="4634391" y="4016276"/>
            <a:ext cx="4120741"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foundation of Florida is made up of limestone. Rain water contains weak acids. When rain water seeps into the ground, these acids dissolve the limestone and form small caves. The chemical action of groundwater makes these caves larger in size. Over a period of time large cave systems are formed.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5"/>
          <p:cNvSpPr txBox="1"/>
          <p:nvPr>
            <p:ph type="title"/>
          </p:nvPr>
        </p:nvSpPr>
        <p:spPr>
          <a:xfrm>
            <a:off x="457200" y="-2286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Effects of Groundwater</a:t>
            </a:r>
            <a:endParaRPr/>
          </a:p>
        </p:txBody>
      </p:sp>
      <p:sp>
        <p:nvSpPr>
          <p:cNvPr id="381" name="Google Shape;381;p45"/>
          <p:cNvSpPr/>
          <p:nvPr/>
        </p:nvSpPr>
        <p:spPr>
          <a:xfrm>
            <a:off x="76200" y="624190"/>
            <a:ext cx="89916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Groundwater is water found underground in the cracks and spaces in soil, sand and rock. These underground areas that are filled with water are called aquifers. Groundwater is stored in and slowly moves through aquifers</a:t>
            </a:r>
            <a:endParaRPr/>
          </a:p>
        </p:txBody>
      </p:sp>
      <p:pic>
        <p:nvPicPr>
          <p:cNvPr id="382" name="Google Shape;382;p45"/>
          <p:cNvPicPr preferRelativeResize="0"/>
          <p:nvPr/>
        </p:nvPicPr>
        <p:blipFill rotWithShape="1">
          <a:blip r:embed="rId3">
            <a:alphaModFix/>
          </a:blip>
          <a:srcRect b="0" l="0" r="0" t="0"/>
          <a:stretch/>
        </p:blipFill>
        <p:spPr>
          <a:xfrm>
            <a:off x="1543050" y="2152650"/>
            <a:ext cx="6057900" cy="2724150"/>
          </a:xfrm>
          <a:prstGeom prst="rect">
            <a:avLst/>
          </a:prstGeom>
          <a:noFill/>
          <a:ln>
            <a:noFill/>
          </a:ln>
        </p:spPr>
      </p:pic>
      <p:pic>
        <p:nvPicPr>
          <p:cNvPr id="383" name="Google Shape;383;p45"/>
          <p:cNvPicPr preferRelativeResize="0"/>
          <p:nvPr/>
        </p:nvPicPr>
        <p:blipFill rotWithShape="1">
          <a:blip r:embed="rId4">
            <a:alphaModFix/>
          </a:blip>
          <a:srcRect b="0" l="0" r="0" t="0"/>
          <a:stretch/>
        </p:blipFill>
        <p:spPr>
          <a:xfrm>
            <a:off x="642938" y="6515100"/>
            <a:ext cx="7856537" cy="266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6"/>
          <p:cNvSpPr txBox="1"/>
          <p:nvPr>
            <p:ph type="title"/>
          </p:nvPr>
        </p:nvSpPr>
        <p:spPr>
          <a:xfrm>
            <a:off x="457200" y="-2286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Effects of Groundwater</a:t>
            </a:r>
            <a:endParaRPr/>
          </a:p>
        </p:txBody>
      </p:sp>
      <p:pic>
        <p:nvPicPr>
          <p:cNvPr id="389" name="Google Shape;389;p46"/>
          <p:cNvPicPr preferRelativeResize="0"/>
          <p:nvPr/>
        </p:nvPicPr>
        <p:blipFill rotWithShape="1">
          <a:blip r:embed="rId3">
            <a:alphaModFix/>
          </a:blip>
          <a:srcRect b="0" l="0" r="0" t="0"/>
          <a:stretch/>
        </p:blipFill>
        <p:spPr>
          <a:xfrm>
            <a:off x="1543051" y="2133600"/>
            <a:ext cx="6057900" cy="3267708"/>
          </a:xfrm>
          <a:prstGeom prst="rect">
            <a:avLst/>
          </a:prstGeom>
          <a:noFill/>
          <a:ln>
            <a:noFill/>
          </a:ln>
        </p:spPr>
      </p:pic>
      <p:pic>
        <p:nvPicPr>
          <p:cNvPr id="390" name="Google Shape;390;p46"/>
          <p:cNvPicPr preferRelativeResize="0"/>
          <p:nvPr/>
        </p:nvPicPr>
        <p:blipFill rotWithShape="1">
          <a:blip r:embed="rId4">
            <a:alphaModFix/>
          </a:blip>
          <a:srcRect b="0" l="0" r="0" t="0"/>
          <a:stretch/>
        </p:blipFill>
        <p:spPr>
          <a:xfrm>
            <a:off x="642938" y="6515100"/>
            <a:ext cx="7856537" cy="266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7"/>
          <p:cNvSpPr txBox="1"/>
          <p:nvPr>
            <p:ph type="title"/>
          </p:nvPr>
        </p:nvSpPr>
        <p:spPr>
          <a:xfrm>
            <a:off x="457200" y="-2286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Effects of Groundwater</a:t>
            </a:r>
            <a:endParaRPr/>
          </a:p>
        </p:txBody>
      </p:sp>
      <p:pic>
        <p:nvPicPr>
          <p:cNvPr id="396" name="Google Shape;396;p47"/>
          <p:cNvPicPr preferRelativeResize="0"/>
          <p:nvPr/>
        </p:nvPicPr>
        <p:blipFill rotWithShape="1">
          <a:blip r:embed="rId3">
            <a:alphaModFix/>
          </a:blip>
          <a:srcRect b="0" l="0" r="0" t="0"/>
          <a:stretch/>
        </p:blipFill>
        <p:spPr>
          <a:xfrm>
            <a:off x="1543051" y="2133600"/>
            <a:ext cx="6076624" cy="3267707"/>
          </a:xfrm>
          <a:prstGeom prst="rect">
            <a:avLst/>
          </a:prstGeom>
          <a:noFill/>
          <a:ln>
            <a:noFill/>
          </a:ln>
        </p:spPr>
      </p:pic>
      <p:pic>
        <p:nvPicPr>
          <p:cNvPr id="397" name="Google Shape;397;p47"/>
          <p:cNvPicPr preferRelativeResize="0"/>
          <p:nvPr/>
        </p:nvPicPr>
        <p:blipFill rotWithShape="1">
          <a:blip r:embed="rId4">
            <a:alphaModFix/>
          </a:blip>
          <a:srcRect b="0" l="0" r="0" t="0"/>
          <a:stretch/>
        </p:blipFill>
        <p:spPr>
          <a:xfrm>
            <a:off x="642938" y="6515100"/>
            <a:ext cx="7856537" cy="266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8"/>
          <p:cNvSpPr txBox="1"/>
          <p:nvPr>
            <p:ph type="title"/>
          </p:nvPr>
        </p:nvSpPr>
        <p:spPr>
          <a:xfrm>
            <a:off x="457200" y="-2286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Effects of Groundwater</a:t>
            </a:r>
            <a:endParaRPr/>
          </a:p>
        </p:txBody>
      </p:sp>
      <p:pic>
        <p:nvPicPr>
          <p:cNvPr id="403" name="Google Shape;403;p48"/>
          <p:cNvPicPr preferRelativeResize="0"/>
          <p:nvPr/>
        </p:nvPicPr>
        <p:blipFill rotWithShape="1">
          <a:blip r:embed="rId3">
            <a:alphaModFix/>
          </a:blip>
          <a:srcRect b="0" l="0" r="0" t="0"/>
          <a:stretch/>
        </p:blipFill>
        <p:spPr>
          <a:xfrm>
            <a:off x="1557707" y="2133600"/>
            <a:ext cx="6061968" cy="3267707"/>
          </a:xfrm>
          <a:prstGeom prst="rect">
            <a:avLst/>
          </a:prstGeom>
          <a:noFill/>
          <a:ln>
            <a:noFill/>
          </a:ln>
        </p:spPr>
      </p:pic>
      <p:pic>
        <p:nvPicPr>
          <p:cNvPr id="404" name="Google Shape;404;p48"/>
          <p:cNvPicPr preferRelativeResize="0"/>
          <p:nvPr/>
        </p:nvPicPr>
        <p:blipFill rotWithShape="1">
          <a:blip r:embed="rId4">
            <a:alphaModFix/>
          </a:blip>
          <a:srcRect b="0" l="0" r="0" t="0"/>
          <a:stretch/>
        </p:blipFill>
        <p:spPr>
          <a:xfrm>
            <a:off x="642938" y="6515100"/>
            <a:ext cx="7856537" cy="266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9"/>
          <p:cNvSpPr txBox="1"/>
          <p:nvPr/>
        </p:nvSpPr>
        <p:spPr>
          <a:xfrm>
            <a:off x="457200" y="-1524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Water Conservation</a:t>
            </a:r>
            <a:endParaRPr/>
          </a:p>
        </p:txBody>
      </p:sp>
      <p:sp>
        <p:nvSpPr>
          <p:cNvPr id="410" name="Google Shape;410;p49"/>
          <p:cNvSpPr/>
          <p:nvPr/>
        </p:nvSpPr>
        <p:spPr>
          <a:xfrm>
            <a:off x="79664" y="797511"/>
            <a:ext cx="8911936"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Calibri"/>
                <a:ea typeface="Calibri"/>
                <a:cs typeface="Calibri"/>
                <a:sym typeface="Calibri"/>
              </a:rPr>
              <a:t>Water conservation </a:t>
            </a:r>
            <a:r>
              <a:rPr lang="en-US" sz="1800">
                <a:solidFill>
                  <a:schemeClr val="dk1"/>
                </a:solidFill>
                <a:latin typeface="Calibri"/>
                <a:ea typeface="Calibri"/>
                <a:cs typeface="Calibri"/>
                <a:sym typeface="Calibri"/>
              </a:rPr>
              <a:t>consists of the efforts of individuals, communities, industries, and governments to protect and conserve water resources. Conserving water means protecting the quality and quantity of water available for use. </a:t>
            </a:r>
            <a:endParaRPr/>
          </a:p>
        </p:txBody>
      </p:sp>
      <p:sp>
        <p:nvSpPr>
          <p:cNvPr id="411" name="Google Shape;411;p49"/>
          <p:cNvSpPr/>
          <p:nvPr/>
        </p:nvSpPr>
        <p:spPr>
          <a:xfrm>
            <a:off x="914400" y="2057400"/>
            <a:ext cx="73152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What are some water conservation techniques you can do at your home?</a:t>
            </a:r>
            <a:endParaRPr/>
          </a:p>
        </p:txBody>
      </p:sp>
      <p:sp>
        <p:nvSpPr>
          <p:cNvPr id="412" name="Google Shape;412;p49"/>
          <p:cNvSpPr/>
          <p:nvPr/>
        </p:nvSpPr>
        <p:spPr>
          <a:xfrm>
            <a:off x="2523493" y="2442957"/>
            <a:ext cx="41821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(Type your idea on the white board below)</a:t>
            </a:r>
            <a:endParaRPr/>
          </a:p>
        </p:txBody>
      </p:sp>
      <p:cxnSp>
        <p:nvCxnSpPr>
          <p:cNvPr id="413" name="Google Shape;413;p49"/>
          <p:cNvCxnSpPr/>
          <p:nvPr/>
        </p:nvCxnSpPr>
        <p:spPr>
          <a:xfrm>
            <a:off x="79664" y="2812289"/>
            <a:ext cx="8911936" cy="0"/>
          </a:xfrm>
          <a:prstGeom prst="straightConnector1">
            <a:avLst/>
          </a:prstGeom>
          <a:noFill/>
          <a:ln cap="flat" cmpd="sng" w="9525">
            <a:solidFill>
              <a:srgbClr val="4A7DBA"/>
            </a:solidFill>
            <a:prstDash val="solid"/>
            <a:round/>
            <a:headEnd len="sm" w="sm" type="none"/>
            <a:tailEnd len="sm" w="sm" type="none"/>
          </a:ln>
        </p:spPr>
      </p:cxnSp>
      <p:pic>
        <p:nvPicPr>
          <p:cNvPr id="414" name="Google Shape;414;p49"/>
          <p:cNvPicPr preferRelativeResize="0"/>
          <p:nvPr/>
        </p:nvPicPr>
        <p:blipFill rotWithShape="1">
          <a:blip r:embed="rId3">
            <a:alphaModFix/>
          </a:blip>
          <a:srcRect b="0" l="0" r="0" t="0"/>
          <a:stretch/>
        </p:blipFill>
        <p:spPr>
          <a:xfrm>
            <a:off x="457200" y="6448425"/>
            <a:ext cx="3143250" cy="257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8" name="Shape 418"/>
        <p:cNvGrpSpPr/>
        <p:nvPr/>
      </p:nvGrpSpPr>
      <p:grpSpPr>
        <a:xfrm>
          <a:off x="0" y="0"/>
          <a:ext cx="0" cy="0"/>
          <a:chOff x="0" y="0"/>
          <a:chExt cx="0" cy="0"/>
        </a:xfrm>
      </p:grpSpPr>
      <p:pic>
        <p:nvPicPr>
          <p:cNvPr id="419" name="Google Shape;419;p50"/>
          <p:cNvPicPr preferRelativeResize="0"/>
          <p:nvPr/>
        </p:nvPicPr>
        <p:blipFill rotWithShape="1">
          <a:blip r:embed="rId3">
            <a:alphaModFix/>
          </a:blip>
          <a:srcRect b="0" l="0" r="0" t="0"/>
          <a:stretch/>
        </p:blipFill>
        <p:spPr>
          <a:xfrm>
            <a:off x="228600" y="1752600"/>
            <a:ext cx="8763000" cy="4724400"/>
          </a:xfrm>
          <a:prstGeom prst="rect">
            <a:avLst/>
          </a:prstGeom>
          <a:noFill/>
          <a:ln>
            <a:noFill/>
          </a:ln>
        </p:spPr>
      </p:pic>
      <p:sp>
        <p:nvSpPr>
          <p:cNvPr id="420" name="Google Shape;420;p50"/>
          <p:cNvSpPr txBox="1"/>
          <p:nvPr>
            <p:ph type="ctrTitle"/>
          </p:nvPr>
        </p:nvSpPr>
        <p:spPr>
          <a:xfrm>
            <a:off x="152400" y="76200"/>
            <a:ext cx="8839200" cy="1371600"/>
          </a:xfrm>
          <a:prstGeom prst="rect">
            <a:avLst/>
          </a:prstGeom>
          <a:solidFill>
            <a:srgbClr val="F2F2F2">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70C0"/>
              </a:buClr>
              <a:buSzPts val="6600"/>
              <a:buFont typeface="Cantata One"/>
              <a:buNone/>
            </a:pPr>
            <a:br>
              <a:rPr b="0" i="0" lang="en-US" sz="6600" u="none" cap="none" strike="noStrike">
                <a:solidFill>
                  <a:srgbClr val="0070C0"/>
                </a:solidFill>
                <a:latin typeface="Cantata One"/>
                <a:ea typeface="Cantata One"/>
                <a:cs typeface="Cantata One"/>
                <a:sym typeface="Cantata One"/>
              </a:rPr>
            </a:br>
            <a:endParaRPr b="0" i="0" sz="6600" u="none" cap="none" strike="noStrike">
              <a:solidFill>
                <a:srgbClr val="0070C0"/>
              </a:solidFill>
              <a:latin typeface="Cantata One"/>
              <a:ea typeface="Cantata One"/>
              <a:cs typeface="Cantata One"/>
              <a:sym typeface="Cantata One"/>
            </a:endParaRPr>
          </a:p>
        </p:txBody>
      </p:sp>
      <p:sp>
        <p:nvSpPr>
          <p:cNvPr id="421" name="Google Shape;421;p50"/>
          <p:cNvSpPr txBox="1"/>
          <p:nvPr/>
        </p:nvSpPr>
        <p:spPr>
          <a:xfrm>
            <a:off x="1143000" y="152400"/>
            <a:ext cx="6934200" cy="1107996"/>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chemeClr val="dk1"/>
                </a:solidFill>
                <a:latin typeface="Calibri"/>
                <a:ea typeface="Calibri"/>
                <a:cs typeface="Calibri"/>
                <a:sym typeface="Calibri"/>
              </a:rPr>
              <a:t>Part Four</a:t>
            </a:r>
            <a:endParaRPr/>
          </a:p>
        </p:txBody>
      </p:sp>
      <p:pic>
        <p:nvPicPr>
          <p:cNvPr id="422" name="Google Shape;422;p50"/>
          <p:cNvPicPr preferRelativeResize="0"/>
          <p:nvPr/>
        </p:nvPicPr>
        <p:blipFill rotWithShape="1">
          <a:blip r:embed="rId4">
            <a:alphaModFix/>
          </a:blip>
          <a:srcRect b="0" l="0" r="0" t="0"/>
          <a:stretch/>
        </p:blipFill>
        <p:spPr>
          <a:xfrm>
            <a:off x="2441448" y="3048000"/>
            <a:ext cx="4568952" cy="104026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1"/>
          <p:cNvSpPr txBox="1"/>
          <p:nvPr>
            <p:ph type="title"/>
          </p:nvPr>
        </p:nvSpPr>
        <p:spPr>
          <a:xfrm>
            <a:off x="457200" y="-2286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Features of a Wave</a:t>
            </a:r>
            <a:endParaRPr/>
          </a:p>
        </p:txBody>
      </p:sp>
      <p:pic>
        <p:nvPicPr>
          <p:cNvPr id="428" name="Google Shape;428;p51"/>
          <p:cNvPicPr preferRelativeResize="0"/>
          <p:nvPr/>
        </p:nvPicPr>
        <p:blipFill rotWithShape="1">
          <a:blip r:embed="rId3">
            <a:alphaModFix/>
          </a:blip>
          <a:srcRect b="0" l="0" r="0" t="0"/>
          <a:stretch/>
        </p:blipFill>
        <p:spPr>
          <a:xfrm>
            <a:off x="1219200" y="685800"/>
            <a:ext cx="6461125" cy="3289901"/>
          </a:xfrm>
          <a:prstGeom prst="rect">
            <a:avLst/>
          </a:prstGeom>
          <a:noFill/>
          <a:ln>
            <a:noFill/>
          </a:ln>
        </p:spPr>
      </p:pic>
      <p:pic>
        <p:nvPicPr>
          <p:cNvPr id="429" name="Google Shape;429;p51"/>
          <p:cNvPicPr preferRelativeResize="0"/>
          <p:nvPr/>
        </p:nvPicPr>
        <p:blipFill rotWithShape="1">
          <a:blip r:embed="rId4">
            <a:alphaModFix/>
          </a:blip>
          <a:srcRect b="0" l="0" r="0" t="0"/>
          <a:stretch/>
        </p:blipFill>
        <p:spPr>
          <a:xfrm>
            <a:off x="1447800" y="4038600"/>
            <a:ext cx="6248400" cy="2333758"/>
          </a:xfrm>
          <a:prstGeom prst="rect">
            <a:avLst/>
          </a:prstGeom>
          <a:noFill/>
          <a:ln>
            <a:noFill/>
          </a:ln>
        </p:spPr>
      </p:pic>
      <p:pic>
        <p:nvPicPr>
          <p:cNvPr id="430" name="Google Shape;430;p51"/>
          <p:cNvPicPr preferRelativeResize="0"/>
          <p:nvPr/>
        </p:nvPicPr>
        <p:blipFill rotWithShape="1">
          <a:blip r:embed="rId5">
            <a:alphaModFix/>
          </a:blip>
          <a:srcRect b="0" l="0" r="0" t="0"/>
          <a:stretch/>
        </p:blipFill>
        <p:spPr>
          <a:xfrm>
            <a:off x="685800" y="6419850"/>
            <a:ext cx="7951787" cy="438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C:\Documents and Settings\lhelm\Local Settings\Temporary Internet Files\Content.IE5\MQFJ35OU\MC900048773[1].wmf" id="114" name="Google Shape;114;p16"/>
          <p:cNvPicPr preferRelativeResize="0"/>
          <p:nvPr/>
        </p:nvPicPr>
        <p:blipFill rotWithShape="1">
          <a:blip r:embed="rId3">
            <a:alphaModFix/>
          </a:blip>
          <a:srcRect b="0" l="0" r="0" t="0"/>
          <a:stretch/>
        </p:blipFill>
        <p:spPr>
          <a:xfrm>
            <a:off x="228600" y="2917241"/>
            <a:ext cx="619067" cy="689432"/>
          </a:xfrm>
          <a:prstGeom prst="rect">
            <a:avLst/>
          </a:prstGeom>
          <a:noFill/>
          <a:ln>
            <a:noFill/>
          </a:ln>
        </p:spPr>
      </p:pic>
      <p:sp>
        <p:nvSpPr>
          <p:cNvPr id="115" name="Google Shape;115;p16"/>
          <p:cNvSpPr txBox="1"/>
          <p:nvPr>
            <p:ph type="title"/>
          </p:nvPr>
        </p:nvSpPr>
        <p:spPr>
          <a:xfrm>
            <a:off x="457200" y="1012241"/>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Pseudo Science vs. Good Science</a:t>
            </a:r>
            <a:endParaRPr/>
          </a:p>
        </p:txBody>
      </p:sp>
      <p:sp>
        <p:nvSpPr>
          <p:cNvPr id="116" name="Google Shape;116;p16"/>
          <p:cNvSpPr txBox="1"/>
          <p:nvPr/>
        </p:nvSpPr>
        <p:spPr>
          <a:xfrm>
            <a:off x="152400" y="3755441"/>
            <a:ext cx="8763000" cy="2062103"/>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Has it been tested and observed numerous times by more than one group of scientists? </a:t>
            </a:r>
            <a:endParaRPr/>
          </a:p>
          <a:p>
            <a:pPr indent="0" lvl="0" marL="0" marR="0" rtl="0" algn="l">
              <a:spcBef>
                <a:spcPts val="0"/>
              </a:spcBef>
              <a:spcAft>
                <a:spcPts val="0"/>
              </a:spcAft>
              <a:buNone/>
            </a:pPr>
            <a:r>
              <a:rPr lang="en-US" sz="1600">
                <a:solidFill>
                  <a:srgbClr val="76923C"/>
                </a:solidFill>
                <a:latin typeface="Calibri"/>
                <a:ea typeface="Calibri"/>
                <a:cs typeface="Calibri"/>
                <a:sym typeface="Calibri"/>
              </a:rPr>
              <a:t>Is the study or data documented completely, and does it follow the scientific method?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Does the information contain just the facts and avoid mixing in opinion and assumption? </a:t>
            </a:r>
            <a:endParaRPr/>
          </a:p>
          <a:p>
            <a:pPr indent="0" lvl="0" marL="0" marR="0" rtl="0" algn="l">
              <a:spcBef>
                <a:spcPts val="0"/>
              </a:spcBef>
              <a:spcAft>
                <a:spcPts val="0"/>
              </a:spcAft>
              <a:buNone/>
            </a:pPr>
            <a:r>
              <a:rPr lang="en-US" sz="1600">
                <a:solidFill>
                  <a:srgbClr val="76923C"/>
                </a:solidFill>
                <a:latin typeface="Calibri"/>
                <a:ea typeface="Calibri"/>
                <a:cs typeface="Calibri"/>
                <a:sym typeface="Calibri"/>
              </a:rPr>
              <a:t>Is the information presented purely for public knowledge, avoiding being connected with a new product that is for sale?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Does the information come from a third party that is not profiting from the results of the study? </a:t>
            </a:r>
            <a:endParaRPr/>
          </a:p>
          <a:p>
            <a:pPr indent="0" lvl="0" marL="0" marR="0" rtl="0" algn="l">
              <a:spcBef>
                <a:spcPts val="0"/>
              </a:spcBef>
              <a:spcAft>
                <a:spcPts val="0"/>
              </a:spcAft>
              <a:buNone/>
            </a:pPr>
            <a:r>
              <a:rPr lang="en-US" sz="1600">
                <a:solidFill>
                  <a:srgbClr val="76923C"/>
                </a:solidFill>
                <a:latin typeface="Calibri"/>
                <a:ea typeface="Calibri"/>
                <a:cs typeface="Calibri"/>
                <a:sym typeface="Calibri"/>
              </a:rPr>
              <a:t>Is this information supported by any other studies that have been conducted by other companies or agencies? </a:t>
            </a:r>
            <a:endParaRPr sz="1800">
              <a:solidFill>
                <a:schemeClr val="dk1"/>
              </a:solidFill>
              <a:latin typeface="Calibri"/>
              <a:ea typeface="Calibri"/>
              <a:cs typeface="Calibri"/>
              <a:sym typeface="Calibri"/>
            </a:endParaRPr>
          </a:p>
        </p:txBody>
      </p:sp>
      <p:sp>
        <p:nvSpPr>
          <p:cNvPr id="117" name="Google Shape;117;p16"/>
          <p:cNvSpPr txBox="1"/>
          <p:nvPr/>
        </p:nvSpPr>
        <p:spPr>
          <a:xfrm>
            <a:off x="381000" y="3374441"/>
            <a:ext cx="2438400" cy="38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chitects Daughter"/>
                <a:ea typeface="Architects Daughter"/>
                <a:cs typeface="Architects Daughter"/>
                <a:sym typeface="Architects Daughter"/>
              </a:rPr>
              <a:t>Ask yourself this…</a:t>
            </a:r>
            <a:endParaRPr/>
          </a:p>
        </p:txBody>
      </p:sp>
      <p:pic>
        <p:nvPicPr>
          <p:cNvPr descr="C:\Documents and Settings\lhelm\Local Settings\Temporary Internet Files\Content.IE5\JZI6YWZ1\MC900445118[1].wmf" id="118" name="Google Shape;118;p16"/>
          <p:cNvPicPr preferRelativeResize="0"/>
          <p:nvPr/>
        </p:nvPicPr>
        <p:blipFill rotWithShape="1">
          <a:blip r:embed="rId4">
            <a:alphaModFix/>
          </a:blip>
          <a:srcRect b="0" l="0" r="0" t="0"/>
          <a:stretch/>
        </p:blipFill>
        <p:spPr>
          <a:xfrm>
            <a:off x="8229600" y="2841041"/>
            <a:ext cx="707746" cy="1698041"/>
          </a:xfrm>
          <a:prstGeom prst="rect">
            <a:avLst/>
          </a:prstGeom>
          <a:noFill/>
          <a:ln>
            <a:noFill/>
          </a:ln>
        </p:spPr>
      </p:pic>
      <p:sp>
        <p:nvSpPr>
          <p:cNvPr id="119" name="Google Shape;119;p16"/>
          <p:cNvSpPr txBox="1"/>
          <p:nvPr/>
        </p:nvSpPr>
        <p:spPr>
          <a:xfrm>
            <a:off x="1143000" y="2079041"/>
            <a:ext cx="701040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F497A"/>
                </a:solidFill>
                <a:latin typeface="Calibri"/>
                <a:ea typeface="Calibri"/>
                <a:cs typeface="Calibri"/>
                <a:sym typeface="Calibri"/>
              </a:rPr>
              <a:t>Pseudo-science cannot be answered by the scientific method. The answers to these questions often involve opinion or beliefs.  To be considered science, information must be testable and the results must be reproducible. The scientific method must be followed.</a:t>
            </a:r>
            <a:endParaRPr/>
          </a:p>
        </p:txBody>
      </p:sp>
      <p:sp>
        <p:nvSpPr>
          <p:cNvPr id="120" name="Google Shape;120;p16"/>
          <p:cNvSpPr/>
          <p:nvPr/>
        </p:nvSpPr>
        <p:spPr>
          <a:xfrm>
            <a:off x="152400" y="4593641"/>
            <a:ext cx="8784946" cy="127375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1" name="Google Shape;121;p16"/>
          <p:cNvPicPr preferRelativeResize="0"/>
          <p:nvPr/>
        </p:nvPicPr>
        <p:blipFill rotWithShape="1">
          <a:blip r:embed="rId5">
            <a:alphaModFix/>
          </a:blip>
          <a:srcRect b="0" l="0" r="0" t="0"/>
          <a:stretch/>
        </p:blipFill>
        <p:spPr>
          <a:xfrm>
            <a:off x="1295400" y="152400"/>
            <a:ext cx="6248400" cy="1076325"/>
          </a:xfrm>
          <a:prstGeom prst="rect">
            <a:avLst/>
          </a:prstGeom>
          <a:noFill/>
          <a:ln>
            <a:noFill/>
          </a:ln>
        </p:spPr>
      </p:pic>
      <p:pic>
        <p:nvPicPr>
          <p:cNvPr id="122" name="Google Shape;122;p16"/>
          <p:cNvPicPr preferRelativeResize="0"/>
          <p:nvPr/>
        </p:nvPicPr>
        <p:blipFill rotWithShape="1">
          <a:blip r:embed="rId6">
            <a:alphaModFix/>
          </a:blip>
          <a:srcRect b="0" l="0" r="0" t="0"/>
          <a:stretch/>
        </p:blipFill>
        <p:spPr>
          <a:xfrm>
            <a:off x="991393" y="5001920"/>
            <a:ext cx="6856413" cy="457200"/>
          </a:xfrm>
          <a:prstGeom prst="rect">
            <a:avLst/>
          </a:prstGeom>
          <a:noFill/>
          <a:ln>
            <a:noFill/>
          </a:ln>
        </p:spPr>
      </p:pic>
      <p:sp>
        <p:nvSpPr>
          <p:cNvPr id="123" name="Google Shape;123;p16"/>
          <p:cNvSpPr txBox="1"/>
          <p:nvPr/>
        </p:nvSpPr>
        <p:spPr>
          <a:xfrm>
            <a:off x="549289" y="5562600"/>
            <a:ext cx="819782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rPr>
              <a:t>Example of pseudoscience</a:t>
            </a:r>
            <a:r>
              <a:rPr lang="en-US" sz="1800">
                <a:solidFill>
                  <a:schemeClr val="dk1"/>
                </a:solidFill>
                <a:latin typeface="Calibri"/>
                <a:ea typeface="Calibri"/>
                <a:cs typeface="Calibri"/>
                <a:sym typeface="Calibri"/>
              </a:rPr>
              <a:t>: Astrology, which are predictions about the future with no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Scientific support.</a:t>
            </a:r>
            <a:endParaRPr/>
          </a:p>
        </p:txBody>
      </p:sp>
      <p:pic>
        <p:nvPicPr>
          <p:cNvPr id="124" name="Google Shape;124;p16"/>
          <p:cNvPicPr preferRelativeResize="0"/>
          <p:nvPr/>
        </p:nvPicPr>
        <p:blipFill rotWithShape="1">
          <a:blip r:embed="rId7">
            <a:alphaModFix/>
          </a:blip>
          <a:srcRect b="0" l="0" r="0" t="0"/>
          <a:stretch/>
        </p:blipFill>
        <p:spPr>
          <a:xfrm>
            <a:off x="600075" y="6353175"/>
            <a:ext cx="7942263" cy="3524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2"/>
          <p:cNvSpPr txBox="1"/>
          <p:nvPr>
            <p:ph type="title"/>
          </p:nvPr>
        </p:nvSpPr>
        <p:spPr>
          <a:xfrm>
            <a:off x="457200" y="-1524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Electromagnetic Wave</a:t>
            </a:r>
            <a:endParaRPr/>
          </a:p>
        </p:txBody>
      </p:sp>
      <p:sp>
        <p:nvSpPr>
          <p:cNvPr id="436" name="Google Shape;436;p52"/>
          <p:cNvSpPr/>
          <p:nvPr/>
        </p:nvSpPr>
        <p:spPr>
          <a:xfrm>
            <a:off x="152400" y="685800"/>
            <a:ext cx="87630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An electromagnetic wave is a three-dimensional wave produced from an energy transfer of electrical charges. The wave includes both a magnetic field and an electrical field at right angles to each other.</a:t>
            </a:r>
            <a:endParaRPr/>
          </a:p>
        </p:txBody>
      </p:sp>
      <p:pic>
        <p:nvPicPr>
          <p:cNvPr id="437" name="Google Shape;437;p52"/>
          <p:cNvPicPr preferRelativeResize="0"/>
          <p:nvPr/>
        </p:nvPicPr>
        <p:blipFill rotWithShape="1">
          <a:blip r:embed="rId3">
            <a:alphaModFix/>
          </a:blip>
          <a:srcRect b="0" l="0" r="0" t="0"/>
          <a:stretch/>
        </p:blipFill>
        <p:spPr>
          <a:xfrm>
            <a:off x="1115050" y="1371600"/>
            <a:ext cx="2237501" cy="2610418"/>
          </a:xfrm>
          <a:prstGeom prst="rect">
            <a:avLst/>
          </a:prstGeom>
          <a:noFill/>
          <a:ln>
            <a:noFill/>
          </a:ln>
        </p:spPr>
      </p:pic>
      <p:pic>
        <p:nvPicPr>
          <p:cNvPr id="438" name="Google Shape;438;p52"/>
          <p:cNvPicPr preferRelativeResize="0"/>
          <p:nvPr/>
        </p:nvPicPr>
        <p:blipFill rotWithShape="1">
          <a:blip r:embed="rId4">
            <a:alphaModFix/>
          </a:blip>
          <a:srcRect b="0" l="0" r="0" t="0"/>
          <a:stretch/>
        </p:blipFill>
        <p:spPr>
          <a:xfrm>
            <a:off x="2743200" y="4097716"/>
            <a:ext cx="6270831" cy="1083884"/>
          </a:xfrm>
          <a:prstGeom prst="rect">
            <a:avLst/>
          </a:prstGeom>
          <a:noFill/>
          <a:ln>
            <a:noFill/>
          </a:ln>
        </p:spPr>
      </p:pic>
      <p:pic>
        <p:nvPicPr>
          <p:cNvPr id="439" name="Google Shape;439;p52"/>
          <p:cNvPicPr preferRelativeResize="0"/>
          <p:nvPr/>
        </p:nvPicPr>
        <p:blipFill rotWithShape="1">
          <a:blip r:embed="rId5">
            <a:alphaModFix/>
          </a:blip>
          <a:srcRect b="0" l="0" r="0" t="0"/>
          <a:stretch/>
        </p:blipFill>
        <p:spPr>
          <a:xfrm>
            <a:off x="4343400" y="4912573"/>
            <a:ext cx="4648200" cy="1793027"/>
          </a:xfrm>
          <a:prstGeom prst="rect">
            <a:avLst/>
          </a:prstGeom>
          <a:noFill/>
          <a:ln>
            <a:noFill/>
          </a:ln>
        </p:spPr>
      </p:pic>
      <p:pic>
        <p:nvPicPr>
          <p:cNvPr id="440" name="Google Shape;440;p52"/>
          <p:cNvPicPr preferRelativeResize="0"/>
          <p:nvPr/>
        </p:nvPicPr>
        <p:blipFill rotWithShape="1">
          <a:blip r:embed="rId6">
            <a:alphaModFix/>
          </a:blip>
          <a:srcRect b="0" l="0" r="0" t="0"/>
          <a:stretch/>
        </p:blipFill>
        <p:spPr>
          <a:xfrm>
            <a:off x="3510040" y="2209800"/>
            <a:ext cx="5489575" cy="276841"/>
          </a:xfrm>
          <a:prstGeom prst="rect">
            <a:avLst/>
          </a:prstGeom>
          <a:noFill/>
          <a:ln>
            <a:noFill/>
          </a:ln>
        </p:spPr>
      </p:pic>
      <p:pic>
        <p:nvPicPr>
          <p:cNvPr id="441" name="Google Shape;441;p52"/>
          <p:cNvPicPr preferRelativeResize="0"/>
          <p:nvPr/>
        </p:nvPicPr>
        <p:blipFill rotWithShape="1">
          <a:blip r:embed="rId7">
            <a:alphaModFix/>
          </a:blip>
          <a:srcRect b="0" l="0" r="0" t="0"/>
          <a:stretch/>
        </p:blipFill>
        <p:spPr>
          <a:xfrm>
            <a:off x="51065" y="5894430"/>
            <a:ext cx="4292335" cy="21620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3"/>
          <p:cNvSpPr txBox="1"/>
          <p:nvPr>
            <p:ph type="title"/>
          </p:nvPr>
        </p:nvSpPr>
        <p:spPr>
          <a:xfrm>
            <a:off x="457200" y="-1524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Frequency and Wavelength</a:t>
            </a:r>
            <a:endParaRPr/>
          </a:p>
        </p:txBody>
      </p:sp>
      <p:pic>
        <p:nvPicPr>
          <p:cNvPr descr="https://encrypted-tbn2.google.com/images?q=tbn:ANd9GcSCDG0P3abjM8Bpr4Pu_W51AKE2PQmda9yMqSwEsZjtBxLCS-8S" id="447" name="Google Shape;447;p53"/>
          <p:cNvPicPr preferRelativeResize="0"/>
          <p:nvPr/>
        </p:nvPicPr>
        <p:blipFill rotWithShape="1">
          <a:blip r:embed="rId3">
            <a:alphaModFix/>
          </a:blip>
          <a:srcRect b="0" l="0" r="0" t="0"/>
          <a:stretch/>
        </p:blipFill>
        <p:spPr>
          <a:xfrm>
            <a:off x="1158174" y="1828800"/>
            <a:ext cx="6995226" cy="3548079"/>
          </a:xfrm>
          <a:prstGeom prst="rect">
            <a:avLst/>
          </a:prstGeom>
          <a:noFill/>
          <a:ln>
            <a:noFill/>
          </a:ln>
        </p:spPr>
      </p:pic>
      <p:sp>
        <p:nvSpPr>
          <p:cNvPr id="448" name="Google Shape;448;p53"/>
          <p:cNvSpPr/>
          <p:nvPr/>
        </p:nvSpPr>
        <p:spPr>
          <a:xfrm>
            <a:off x="152400" y="801469"/>
            <a:ext cx="87630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Frequency is the time for successive crests or troughs to pass (or vibrate through) a given location. Frequency is a measure of the wave’s vibration.</a:t>
            </a:r>
            <a:endParaRPr/>
          </a:p>
        </p:txBody>
      </p:sp>
      <p:pic>
        <p:nvPicPr>
          <p:cNvPr id="449" name="Google Shape;449;p53"/>
          <p:cNvPicPr preferRelativeResize="0"/>
          <p:nvPr/>
        </p:nvPicPr>
        <p:blipFill rotWithShape="1">
          <a:blip r:embed="rId4">
            <a:alphaModFix/>
          </a:blip>
          <a:srcRect b="0" l="0" r="0" t="0"/>
          <a:stretch/>
        </p:blipFill>
        <p:spPr>
          <a:xfrm>
            <a:off x="914400" y="5486400"/>
            <a:ext cx="7637463" cy="657225"/>
          </a:xfrm>
          <a:prstGeom prst="rect">
            <a:avLst/>
          </a:prstGeom>
          <a:noFill/>
          <a:ln>
            <a:noFill/>
          </a:ln>
        </p:spPr>
      </p:pic>
      <p:sp>
        <p:nvSpPr>
          <p:cNvPr id="450" name="Google Shape;450;p53"/>
          <p:cNvSpPr txBox="1"/>
          <p:nvPr/>
        </p:nvSpPr>
        <p:spPr>
          <a:xfrm>
            <a:off x="4876800" y="5486400"/>
            <a:ext cx="153183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Also has more energy</a:t>
            </a:r>
            <a:endParaRPr/>
          </a:p>
        </p:txBody>
      </p:sp>
      <p:sp>
        <p:nvSpPr>
          <p:cNvPr id="451" name="Google Shape;451;p53"/>
          <p:cNvSpPr txBox="1"/>
          <p:nvPr/>
        </p:nvSpPr>
        <p:spPr>
          <a:xfrm>
            <a:off x="4800600" y="5791200"/>
            <a:ext cx="143289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Also has less energy</a:t>
            </a:r>
            <a:endParaRPr/>
          </a:p>
        </p:txBody>
      </p:sp>
      <p:pic>
        <p:nvPicPr>
          <p:cNvPr id="452" name="Google Shape;452;p53"/>
          <p:cNvPicPr preferRelativeResize="0"/>
          <p:nvPr/>
        </p:nvPicPr>
        <p:blipFill rotWithShape="1">
          <a:blip r:embed="rId5">
            <a:alphaModFix/>
          </a:blip>
          <a:srcRect b="0" l="0" r="0" t="0"/>
          <a:stretch/>
        </p:blipFill>
        <p:spPr>
          <a:xfrm>
            <a:off x="638176" y="6248400"/>
            <a:ext cx="7913687" cy="4381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id="457" name="Google Shape;457;p54"/>
          <p:cNvPicPr preferRelativeResize="0"/>
          <p:nvPr/>
        </p:nvPicPr>
        <p:blipFill rotWithShape="1">
          <a:blip r:embed="rId3">
            <a:alphaModFix/>
          </a:blip>
          <a:srcRect b="0" l="0" r="0" t="0"/>
          <a:stretch/>
        </p:blipFill>
        <p:spPr>
          <a:xfrm>
            <a:off x="1066800" y="56280"/>
            <a:ext cx="6934199" cy="667211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55"/>
          <p:cNvPicPr preferRelativeResize="0"/>
          <p:nvPr/>
        </p:nvPicPr>
        <p:blipFill rotWithShape="1">
          <a:blip r:embed="rId3">
            <a:alphaModFix/>
          </a:blip>
          <a:srcRect b="0" l="0" r="0" t="0"/>
          <a:stretch/>
        </p:blipFill>
        <p:spPr>
          <a:xfrm>
            <a:off x="838200" y="990600"/>
            <a:ext cx="7561263" cy="2428875"/>
          </a:xfrm>
          <a:prstGeom prst="rect">
            <a:avLst/>
          </a:prstGeom>
          <a:noFill/>
          <a:ln>
            <a:noFill/>
          </a:ln>
        </p:spPr>
      </p:pic>
      <p:sp>
        <p:nvSpPr>
          <p:cNvPr id="463" name="Google Shape;463;p55"/>
          <p:cNvSpPr txBox="1"/>
          <p:nvPr/>
        </p:nvSpPr>
        <p:spPr>
          <a:xfrm>
            <a:off x="762000" y="3800475"/>
            <a:ext cx="76200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0000"/>
                </a:solidFill>
                <a:latin typeface="Calibri"/>
                <a:ea typeface="Calibri"/>
                <a:cs typeface="Calibri"/>
                <a:sym typeface="Calibri"/>
              </a:rPr>
              <a:t>***Sounds need a medium to travel though, light does not***</a:t>
            </a:r>
            <a:endParaRPr/>
          </a:p>
          <a:p>
            <a:pPr indent="0" lvl="0" marL="0" marR="0" rtl="0" algn="ctr">
              <a:spcBef>
                <a:spcPts val="0"/>
              </a:spcBef>
              <a:spcAft>
                <a:spcPts val="0"/>
              </a:spcAft>
              <a:buNone/>
            </a:pPr>
            <a:r>
              <a:rPr b="1" lang="en-US" sz="1800">
                <a:solidFill>
                  <a:srgbClr val="FF0000"/>
                </a:solidFill>
                <a:latin typeface="Calibri"/>
                <a:ea typeface="Calibri"/>
                <a:cs typeface="Calibri"/>
                <a:sym typeface="Calibri"/>
              </a:rPr>
              <a:t>***Light travels the fastest in a vacuum traveling at 300,000 km/sec***</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464" name="Google Shape;464;p55"/>
          <p:cNvPicPr preferRelativeResize="0"/>
          <p:nvPr/>
        </p:nvPicPr>
        <p:blipFill rotWithShape="1">
          <a:blip r:embed="rId4">
            <a:alphaModFix/>
          </a:blip>
          <a:srcRect b="0" l="0" r="0" t="0"/>
          <a:stretch/>
        </p:blipFill>
        <p:spPr>
          <a:xfrm>
            <a:off x="604838" y="6000750"/>
            <a:ext cx="7932737" cy="4000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6"/>
          <p:cNvSpPr txBox="1"/>
          <p:nvPr>
            <p:ph type="title"/>
          </p:nvPr>
        </p:nvSpPr>
        <p:spPr>
          <a:xfrm>
            <a:off x="457200" y="-2286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How far away is it</a:t>
            </a:r>
            <a:endParaRPr/>
          </a:p>
        </p:txBody>
      </p:sp>
      <p:sp>
        <p:nvSpPr>
          <p:cNvPr id="470" name="Google Shape;470;p56"/>
          <p:cNvSpPr txBox="1"/>
          <p:nvPr>
            <p:ph idx="1" type="body"/>
          </p:nvPr>
        </p:nvSpPr>
        <p:spPr>
          <a:xfrm>
            <a:off x="228600" y="609600"/>
            <a:ext cx="8686800" cy="438912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Light year - the distance light travels in one year. Although the term may sound like a measure of time, it is a measure of distance</a:t>
            </a:r>
            <a:r>
              <a:rPr b="0" i="0" lang="en-US" sz="3200" u="none" cap="none" strike="noStrike">
                <a:solidFill>
                  <a:schemeClr val="dk1"/>
                </a:solidFill>
                <a:latin typeface="Calibri"/>
                <a:ea typeface="Calibri"/>
                <a:cs typeface="Calibri"/>
                <a:sym typeface="Calibri"/>
              </a:rPr>
              <a:t>.</a:t>
            </a:r>
            <a:endParaRPr/>
          </a:p>
        </p:txBody>
      </p:sp>
      <p:pic>
        <p:nvPicPr>
          <p:cNvPr descr="https://encrypted-tbn2.google.com/images?q=tbn:ANd9GcQfmpQepHJ2qKOX4Q5dqiXGp4G2jYfYXvS5SzK1THq3pq34go7o" id="471" name="Google Shape;471;p56"/>
          <p:cNvPicPr preferRelativeResize="0"/>
          <p:nvPr/>
        </p:nvPicPr>
        <p:blipFill rotWithShape="1">
          <a:blip r:embed="rId3">
            <a:alphaModFix/>
          </a:blip>
          <a:srcRect b="0" l="0" r="0" t="0"/>
          <a:stretch/>
        </p:blipFill>
        <p:spPr>
          <a:xfrm>
            <a:off x="1087395" y="2057400"/>
            <a:ext cx="1838325" cy="1838325"/>
          </a:xfrm>
          <a:prstGeom prst="rect">
            <a:avLst/>
          </a:prstGeom>
          <a:noFill/>
          <a:ln>
            <a:noFill/>
          </a:ln>
        </p:spPr>
      </p:pic>
      <p:pic>
        <p:nvPicPr>
          <p:cNvPr id="472" name="Google Shape;472;p56"/>
          <p:cNvPicPr preferRelativeResize="0"/>
          <p:nvPr/>
        </p:nvPicPr>
        <p:blipFill rotWithShape="1">
          <a:blip r:embed="rId4">
            <a:alphaModFix/>
          </a:blip>
          <a:srcRect b="0" l="0" r="0" t="0"/>
          <a:stretch/>
        </p:blipFill>
        <p:spPr>
          <a:xfrm>
            <a:off x="6553200" y="2057400"/>
            <a:ext cx="2029361" cy="2029361"/>
          </a:xfrm>
          <a:prstGeom prst="rect">
            <a:avLst/>
          </a:prstGeom>
          <a:noFill/>
          <a:ln>
            <a:noFill/>
          </a:ln>
        </p:spPr>
      </p:pic>
      <p:sp>
        <p:nvSpPr>
          <p:cNvPr id="473" name="Google Shape;473;p56"/>
          <p:cNvSpPr/>
          <p:nvPr/>
        </p:nvSpPr>
        <p:spPr>
          <a:xfrm rot="10800000">
            <a:off x="3086100" y="2540729"/>
            <a:ext cx="3124200" cy="5334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56"/>
          <p:cNvSpPr/>
          <p:nvPr/>
        </p:nvSpPr>
        <p:spPr>
          <a:xfrm>
            <a:off x="381000" y="5486400"/>
            <a:ext cx="861060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Scientists use light to measure many properties of space and the universe. Light travels at about 300,000 kilometers per second. Because it moves so fast, light can be used to measure enormous distances. </a:t>
            </a:r>
            <a:endParaRPr/>
          </a:p>
        </p:txBody>
      </p:sp>
      <p:sp>
        <p:nvSpPr>
          <p:cNvPr id="475" name="Google Shape;475;p56"/>
          <p:cNvSpPr/>
          <p:nvPr/>
        </p:nvSpPr>
        <p:spPr>
          <a:xfrm>
            <a:off x="381000" y="4114800"/>
            <a:ext cx="8534400"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Since light can travel so far in a year, astronomers use that distance to define a unit of measurement called a light year. A light year is the distance light travels in one year. Although the term may sound like a measure of time, it is a measure of distance. If you were to complete the calculations, a light year is about 10 trillion kilometers. Proxima Centauri is about four light years away from Earth. Therefore, the electromagnetic energy released from this star takes four years to reach Earth. </a:t>
            </a:r>
            <a:endParaRPr/>
          </a:p>
        </p:txBody>
      </p:sp>
      <p:pic>
        <p:nvPicPr>
          <p:cNvPr id="476" name="Google Shape;476;p56"/>
          <p:cNvPicPr preferRelativeResize="0"/>
          <p:nvPr/>
        </p:nvPicPr>
        <p:blipFill rotWithShape="1">
          <a:blip r:embed="rId5">
            <a:alphaModFix/>
          </a:blip>
          <a:srcRect b="0" l="0" r="0" t="0"/>
          <a:stretch/>
        </p:blipFill>
        <p:spPr>
          <a:xfrm>
            <a:off x="641651" y="6317397"/>
            <a:ext cx="7894637" cy="4191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57"/>
          <p:cNvSpPr txBox="1"/>
          <p:nvPr>
            <p:ph type="title"/>
          </p:nvPr>
        </p:nvSpPr>
        <p:spPr>
          <a:xfrm>
            <a:off x="457200" y="-2286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Telescopes</a:t>
            </a:r>
            <a:endParaRPr/>
          </a:p>
        </p:txBody>
      </p:sp>
      <p:pic>
        <p:nvPicPr>
          <p:cNvPr id="482" name="Google Shape;482;p57"/>
          <p:cNvPicPr preferRelativeResize="0"/>
          <p:nvPr/>
        </p:nvPicPr>
        <p:blipFill rotWithShape="1">
          <a:blip r:embed="rId3">
            <a:alphaModFix/>
          </a:blip>
          <a:srcRect b="0" l="0" r="0" t="0"/>
          <a:stretch/>
        </p:blipFill>
        <p:spPr>
          <a:xfrm>
            <a:off x="1371600" y="2590800"/>
            <a:ext cx="6256386" cy="2590800"/>
          </a:xfrm>
          <a:prstGeom prst="rect">
            <a:avLst/>
          </a:prstGeom>
          <a:noFill/>
          <a:ln>
            <a:noFill/>
          </a:ln>
        </p:spPr>
      </p:pic>
      <p:sp>
        <p:nvSpPr>
          <p:cNvPr id="483" name="Google Shape;483;p57"/>
          <p:cNvSpPr txBox="1"/>
          <p:nvPr/>
        </p:nvSpPr>
        <p:spPr>
          <a:xfrm>
            <a:off x="1447800" y="3429000"/>
            <a:ext cx="19050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Uses lenses to focus the light</a:t>
            </a:r>
            <a:endParaRPr/>
          </a:p>
        </p:txBody>
      </p:sp>
      <p:pic>
        <p:nvPicPr>
          <p:cNvPr id="484" name="Google Shape;484;p57"/>
          <p:cNvPicPr preferRelativeResize="0"/>
          <p:nvPr/>
        </p:nvPicPr>
        <p:blipFill rotWithShape="1">
          <a:blip r:embed="rId4">
            <a:alphaModFix/>
          </a:blip>
          <a:srcRect b="0" l="0" r="0" t="0"/>
          <a:stretch/>
        </p:blipFill>
        <p:spPr>
          <a:xfrm>
            <a:off x="3124200" y="5200650"/>
            <a:ext cx="1809750" cy="1123950"/>
          </a:xfrm>
          <a:prstGeom prst="rect">
            <a:avLst/>
          </a:prstGeom>
          <a:noFill/>
          <a:ln>
            <a:noFill/>
          </a:ln>
        </p:spPr>
      </p:pic>
      <p:pic>
        <p:nvPicPr>
          <p:cNvPr id="485" name="Google Shape;485;p57"/>
          <p:cNvPicPr preferRelativeResize="0"/>
          <p:nvPr/>
        </p:nvPicPr>
        <p:blipFill rotWithShape="1">
          <a:blip r:embed="rId5">
            <a:alphaModFix/>
          </a:blip>
          <a:srcRect b="0" l="0" r="0" t="0"/>
          <a:stretch/>
        </p:blipFill>
        <p:spPr>
          <a:xfrm>
            <a:off x="3524250" y="1457325"/>
            <a:ext cx="1809750" cy="1133475"/>
          </a:xfrm>
          <a:prstGeom prst="rect">
            <a:avLst/>
          </a:prstGeom>
          <a:noFill/>
          <a:ln>
            <a:noFill/>
          </a:ln>
        </p:spPr>
      </p:pic>
      <p:pic>
        <p:nvPicPr>
          <p:cNvPr id="486" name="Google Shape;486;p57"/>
          <p:cNvPicPr preferRelativeResize="0"/>
          <p:nvPr/>
        </p:nvPicPr>
        <p:blipFill rotWithShape="1">
          <a:blip r:embed="rId6">
            <a:alphaModFix/>
          </a:blip>
          <a:srcRect b="0" l="0" r="0" t="0"/>
          <a:stretch/>
        </p:blipFill>
        <p:spPr>
          <a:xfrm>
            <a:off x="5553075" y="5181600"/>
            <a:ext cx="1838325" cy="1162050"/>
          </a:xfrm>
          <a:prstGeom prst="rect">
            <a:avLst/>
          </a:prstGeom>
          <a:noFill/>
          <a:ln>
            <a:noFill/>
          </a:ln>
        </p:spPr>
      </p:pic>
      <p:pic>
        <p:nvPicPr>
          <p:cNvPr id="487" name="Google Shape;487;p57"/>
          <p:cNvPicPr preferRelativeResize="0"/>
          <p:nvPr/>
        </p:nvPicPr>
        <p:blipFill rotWithShape="1">
          <a:blip r:embed="rId7">
            <a:alphaModFix/>
          </a:blip>
          <a:srcRect b="0" l="0" r="0" t="0"/>
          <a:stretch/>
        </p:blipFill>
        <p:spPr>
          <a:xfrm>
            <a:off x="5943600" y="1457325"/>
            <a:ext cx="1819275" cy="1152525"/>
          </a:xfrm>
          <a:prstGeom prst="rect">
            <a:avLst/>
          </a:prstGeom>
          <a:noFill/>
          <a:ln>
            <a:noFill/>
          </a:ln>
        </p:spPr>
      </p:pic>
      <p:pic>
        <p:nvPicPr>
          <p:cNvPr id="488" name="Google Shape;488;p57"/>
          <p:cNvPicPr preferRelativeResize="0"/>
          <p:nvPr/>
        </p:nvPicPr>
        <p:blipFill rotWithShape="1">
          <a:blip r:embed="rId8">
            <a:alphaModFix/>
          </a:blip>
          <a:srcRect b="0" l="0" r="0" t="0"/>
          <a:stretch/>
        </p:blipFill>
        <p:spPr>
          <a:xfrm>
            <a:off x="2400300" y="762000"/>
            <a:ext cx="4762500" cy="400050"/>
          </a:xfrm>
          <a:prstGeom prst="rect">
            <a:avLst/>
          </a:prstGeom>
          <a:noFill/>
          <a:ln>
            <a:noFill/>
          </a:ln>
        </p:spPr>
      </p:pic>
      <p:pic>
        <p:nvPicPr>
          <p:cNvPr id="489" name="Google Shape;489;p57"/>
          <p:cNvPicPr preferRelativeResize="0"/>
          <p:nvPr/>
        </p:nvPicPr>
        <p:blipFill rotWithShape="1">
          <a:blip r:embed="rId9">
            <a:alphaModFix/>
          </a:blip>
          <a:srcRect b="0" l="0" r="0" t="0"/>
          <a:stretch/>
        </p:blipFill>
        <p:spPr>
          <a:xfrm>
            <a:off x="685800" y="6359729"/>
            <a:ext cx="7904163" cy="3619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8"/>
          <p:cNvSpPr txBox="1"/>
          <p:nvPr>
            <p:ph type="title"/>
          </p:nvPr>
        </p:nvSpPr>
        <p:spPr>
          <a:xfrm>
            <a:off x="457200" y="762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Telescopes</a:t>
            </a:r>
            <a:endParaRPr/>
          </a:p>
        </p:txBody>
      </p:sp>
      <p:pic>
        <p:nvPicPr>
          <p:cNvPr id="495" name="Google Shape;495;p58"/>
          <p:cNvPicPr preferRelativeResize="0"/>
          <p:nvPr/>
        </p:nvPicPr>
        <p:blipFill rotWithShape="1">
          <a:blip r:embed="rId3">
            <a:alphaModFix/>
          </a:blip>
          <a:srcRect b="0" l="0" r="0" t="0"/>
          <a:stretch/>
        </p:blipFill>
        <p:spPr>
          <a:xfrm>
            <a:off x="457200" y="2193781"/>
            <a:ext cx="6847104" cy="2835419"/>
          </a:xfrm>
          <a:prstGeom prst="rect">
            <a:avLst/>
          </a:prstGeom>
          <a:noFill/>
          <a:ln>
            <a:noFill/>
          </a:ln>
        </p:spPr>
      </p:pic>
      <p:sp>
        <p:nvSpPr>
          <p:cNvPr id="496" name="Google Shape;496;p58"/>
          <p:cNvSpPr txBox="1"/>
          <p:nvPr/>
        </p:nvSpPr>
        <p:spPr>
          <a:xfrm>
            <a:off x="609600" y="2590800"/>
            <a:ext cx="1905000"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Uses mirrors to focus the light, which reduces distortion </a:t>
            </a:r>
            <a:endParaRPr/>
          </a:p>
        </p:txBody>
      </p:sp>
      <p:pic>
        <p:nvPicPr>
          <p:cNvPr id="497" name="Google Shape;497;p58"/>
          <p:cNvPicPr preferRelativeResize="0"/>
          <p:nvPr/>
        </p:nvPicPr>
        <p:blipFill rotWithShape="1">
          <a:blip r:embed="rId4">
            <a:alphaModFix/>
          </a:blip>
          <a:srcRect b="0" l="0" r="0" t="0"/>
          <a:stretch/>
        </p:blipFill>
        <p:spPr>
          <a:xfrm>
            <a:off x="984539" y="4168919"/>
            <a:ext cx="1619250" cy="800100"/>
          </a:xfrm>
          <a:prstGeom prst="rect">
            <a:avLst/>
          </a:prstGeom>
          <a:noFill/>
          <a:ln>
            <a:noFill/>
          </a:ln>
        </p:spPr>
      </p:pic>
      <p:pic>
        <p:nvPicPr>
          <p:cNvPr id="498" name="Google Shape;498;p58"/>
          <p:cNvPicPr preferRelativeResize="0"/>
          <p:nvPr/>
        </p:nvPicPr>
        <p:blipFill rotWithShape="1">
          <a:blip r:embed="rId5">
            <a:alphaModFix/>
          </a:blip>
          <a:srcRect b="0" l="0" r="0" t="0"/>
          <a:stretch/>
        </p:blipFill>
        <p:spPr>
          <a:xfrm>
            <a:off x="3962400" y="5334000"/>
            <a:ext cx="1571625" cy="666750"/>
          </a:xfrm>
          <a:prstGeom prst="rect">
            <a:avLst/>
          </a:prstGeom>
          <a:noFill/>
          <a:ln>
            <a:noFill/>
          </a:ln>
        </p:spPr>
      </p:pic>
      <p:sp>
        <p:nvSpPr>
          <p:cNvPr id="499" name="Google Shape;499;p58"/>
          <p:cNvSpPr/>
          <p:nvPr/>
        </p:nvSpPr>
        <p:spPr>
          <a:xfrm rot="7794223">
            <a:off x="1892651" y="3492974"/>
            <a:ext cx="1447800" cy="190500"/>
          </a:xfrm>
          <a:prstGeom prst="lef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58"/>
          <p:cNvSpPr/>
          <p:nvPr/>
        </p:nvSpPr>
        <p:spPr>
          <a:xfrm rot="-5400000">
            <a:off x="5979052" y="1940449"/>
            <a:ext cx="362319" cy="176377"/>
          </a:xfrm>
          <a:prstGeom prst="lef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58"/>
          <p:cNvSpPr/>
          <p:nvPr/>
        </p:nvSpPr>
        <p:spPr>
          <a:xfrm rot="3316372">
            <a:off x="6043023" y="4527754"/>
            <a:ext cx="1325116" cy="176811"/>
          </a:xfrm>
          <a:prstGeom prst="lef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58"/>
          <p:cNvSpPr/>
          <p:nvPr/>
        </p:nvSpPr>
        <p:spPr>
          <a:xfrm rot="5567864">
            <a:off x="3852336" y="4143227"/>
            <a:ext cx="2100262" cy="190500"/>
          </a:xfrm>
          <a:prstGeom prst="lef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03" name="Google Shape;503;p58"/>
          <p:cNvPicPr preferRelativeResize="0"/>
          <p:nvPr/>
        </p:nvPicPr>
        <p:blipFill rotWithShape="1">
          <a:blip r:embed="rId6">
            <a:alphaModFix/>
          </a:blip>
          <a:srcRect b="0" l="0" r="0" t="0"/>
          <a:stretch/>
        </p:blipFill>
        <p:spPr>
          <a:xfrm>
            <a:off x="5257800" y="1104900"/>
            <a:ext cx="1657350" cy="800100"/>
          </a:xfrm>
          <a:prstGeom prst="rect">
            <a:avLst/>
          </a:prstGeom>
          <a:noFill/>
          <a:ln>
            <a:noFill/>
          </a:ln>
        </p:spPr>
      </p:pic>
      <p:pic>
        <p:nvPicPr>
          <p:cNvPr id="504" name="Google Shape;504;p58"/>
          <p:cNvPicPr preferRelativeResize="0"/>
          <p:nvPr/>
        </p:nvPicPr>
        <p:blipFill rotWithShape="1">
          <a:blip r:embed="rId7">
            <a:alphaModFix/>
          </a:blip>
          <a:srcRect b="0" l="0" r="0" t="0"/>
          <a:stretch/>
        </p:blipFill>
        <p:spPr>
          <a:xfrm>
            <a:off x="6629400" y="5292006"/>
            <a:ext cx="1657350" cy="923925"/>
          </a:xfrm>
          <a:prstGeom prst="rect">
            <a:avLst/>
          </a:prstGeom>
          <a:noFill/>
          <a:ln>
            <a:noFill/>
          </a:ln>
        </p:spPr>
      </p:pic>
      <p:pic>
        <p:nvPicPr>
          <p:cNvPr id="505" name="Google Shape;505;p58"/>
          <p:cNvPicPr preferRelativeResize="0"/>
          <p:nvPr/>
        </p:nvPicPr>
        <p:blipFill rotWithShape="1">
          <a:blip r:embed="rId8">
            <a:alphaModFix/>
          </a:blip>
          <a:srcRect b="0" l="0" r="0" t="0"/>
          <a:stretch/>
        </p:blipFill>
        <p:spPr>
          <a:xfrm>
            <a:off x="685800" y="6359729"/>
            <a:ext cx="7904163" cy="3619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grpSp>
        <p:nvGrpSpPr>
          <p:cNvPr id="510" name="Google Shape;510;p59"/>
          <p:cNvGrpSpPr/>
          <p:nvPr/>
        </p:nvGrpSpPr>
        <p:grpSpPr>
          <a:xfrm>
            <a:off x="1676400" y="1752600"/>
            <a:ext cx="6019800" cy="4114800"/>
            <a:chOff x="685800" y="1579587"/>
            <a:chExt cx="7162800" cy="5278413"/>
          </a:xfrm>
        </p:grpSpPr>
        <p:pic>
          <p:nvPicPr>
            <p:cNvPr id="511" name="Google Shape;511;p59"/>
            <p:cNvPicPr preferRelativeResize="0"/>
            <p:nvPr/>
          </p:nvPicPr>
          <p:blipFill rotWithShape="1">
            <a:blip r:embed="rId3">
              <a:alphaModFix/>
            </a:blip>
            <a:srcRect b="0" l="0" r="0" t="0"/>
            <a:stretch/>
          </p:blipFill>
          <p:spPr>
            <a:xfrm>
              <a:off x="1295400" y="1579587"/>
              <a:ext cx="6553200" cy="5278413"/>
            </a:xfrm>
            <a:prstGeom prst="rect">
              <a:avLst/>
            </a:prstGeom>
            <a:noFill/>
            <a:ln>
              <a:noFill/>
            </a:ln>
          </p:spPr>
        </p:pic>
        <p:sp>
          <p:nvSpPr>
            <p:cNvPr id="512" name="Google Shape;512;p59"/>
            <p:cNvSpPr/>
            <p:nvPr/>
          </p:nvSpPr>
          <p:spPr>
            <a:xfrm>
              <a:off x="685800" y="5410200"/>
              <a:ext cx="1905000" cy="533400"/>
            </a:xfrm>
            <a:prstGeom prst="right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13" name="Google Shape;513;p59"/>
          <p:cNvSpPr txBox="1"/>
          <p:nvPr>
            <p:ph type="title"/>
          </p:nvPr>
        </p:nvSpPr>
        <p:spPr>
          <a:xfrm>
            <a:off x="457200" y="-2286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Hertzsprung-Russell Diagram</a:t>
            </a:r>
            <a:endParaRPr/>
          </a:p>
        </p:txBody>
      </p:sp>
      <p:sp>
        <p:nvSpPr>
          <p:cNvPr id="514" name="Google Shape;514;p59"/>
          <p:cNvSpPr/>
          <p:nvPr/>
        </p:nvSpPr>
        <p:spPr>
          <a:xfrm>
            <a:off x="152400" y="685800"/>
            <a:ext cx="88392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Comparing the brightness of a star to Earth’s sun provides scientists with the star’s absolute magnitude. Astronomers plot the brightness of stars on a chart called a Hertzsprung-Russell diagram, shortened to HR diagram. </a:t>
            </a:r>
            <a:endParaRPr/>
          </a:p>
        </p:txBody>
      </p:sp>
      <p:sp>
        <p:nvSpPr>
          <p:cNvPr id="515" name="Google Shape;515;p59"/>
          <p:cNvSpPr txBox="1"/>
          <p:nvPr/>
        </p:nvSpPr>
        <p:spPr>
          <a:xfrm>
            <a:off x="228600" y="5906869"/>
            <a:ext cx="86868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Be sure to check out the presentation on the HR diagram in the Our Universe 03: Life Cycle of a Star  lesson on page 1 under the Discover tab then click on the Brightness tab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521" name="Google Shape;521;p6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b="0" i="0" sz="3200" u="none" cap="none" strike="noStrike">
              <a:solidFill>
                <a:srgbClr val="888888"/>
              </a:solidFill>
              <a:latin typeface="Calibri"/>
              <a:ea typeface="Calibri"/>
              <a:cs typeface="Calibri"/>
              <a:sym typeface="Calibri"/>
            </a:endParaRPr>
          </a:p>
        </p:txBody>
      </p:sp>
      <p:pic>
        <p:nvPicPr>
          <p:cNvPr descr="C:\Users\mstallings\Documents\My Received Files\blackbody 2.jpg" id="522" name="Google Shape;522;p60"/>
          <p:cNvPicPr preferRelativeResize="0"/>
          <p:nvPr/>
        </p:nvPicPr>
        <p:blipFill rotWithShape="1">
          <a:blip r:embed="rId3">
            <a:alphaModFix/>
          </a:blip>
          <a:srcRect b="0" l="0" r="0" t="0"/>
          <a:stretch/>
        </p:blipFill>
        <p:spPr>
          <a:xfrm>
            <a:off x="52639" y="1371600"/>
            <a:ext cx="8634162" cy="4367363"/>
          </a:xfrm>
          <a:prstGeom prst="rect">
            <a:avLst/>
          </a:prstGeom>
          <a:noFill/>
          <a:ln>
            <a:noFill/>
          </a:ln>
        </p:spPr>
      </p:pic>
      <p:pic>
        <p:nvPicPr>
          <p:cNvPr id="523" name="Google Shape;523;p60"/>
          <p:cNvPicPr preferRelativeResize="0"/>
          <p:nvPr/>
        </p:nvPicPr>
        <p:blipFill rotWithShape="1">
          <a:blip r:embed="rId4">
            <a:alphaModFix/>
          </a:blip>
          <a:srcRect b="0" l="0" r="0" t="0"/>
          <a:stretch/>
        </p:blipFill>
        <p:spPr>
          <a:xfrm>
            <a:off x="1981200" y="1524000"/>
            <a:ext cx="1219200" cy="3657600"/>
          </a:xfrm>
          <a:prstGeom prst="rect">
            <a:avLst/>
          </a:prstGeom>
          <a:noFill/>
          <a:ln cap="flat" cmpd="sng" w="9525">
            <a:solidFill>
              <a:schemeClr val="dk1"/>
            </a:solidFill>
            <a:prstDash val="solid"/>
            <a:miter lim="800000"/>
            <a:headEnd len="sm" w="sm" type="none"/>
            <a:tailEnd len="sm" w="sm" type="none"/>
          </a:ln>
        </p:spPr>
      </p:pic>
      <p:sp>
        <p:nvSpPr>
          <p:cNvPr id="524" name="Google Shape;524;p60"/>
          <p:cNvSpPr txBox="1"/>
          <p:nvPr/>
        </p:nvSpPr>
        <p:spPr>
          <a:xfrm rot="-5400000">
            <a:off x="-1128709" y="2615978"/>
            <a:ext cx="283028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Intensity/Relative brightness</a:t>
            </a:r>
            <a:endParaRPr/>
          </a:p>
        </p:txBody>
      </p:sp>
      <p:sp>
        <p:nvSpPr>
          <p:cNvPr id="525" name="Google Shape;525;p60"/>
          <p:cNvSpPr/>
          <p:nvPr/>
        </p:nvSpPr>
        <p:spPr>
          <a:xfrm>
            <a:off x="1943100" y="1556332"/>
            <a:ext cx="1289957" cy="1301168"/>
          </a:xfrm>
          <a:custGeom>
            <a:rect b="b" l="l" r="r" t="t"/>
            <a:pathLst>
              <a:path extrusionOk="0" h="1301168" w="1289957">
                <a:moveTo>
                  <a:pt x="0" y="550054"/>
                </a:moveTo>
                <a:cubicBezTo>
                  <a:pt x="39460" y="226203"/>
                  <a:pt x="78921" y="-97647"/>
                  <a:pt x="293914" y="27539"/>
                </a:cubicBezTo>
                <a:cubicBezTo>
                  <a:pt x="508907" y="152725"/>
                  <a:pt x="899432" y="726946"/>
                  <a:pt x="1289957" y="1301168"/>
                </a:cubicBezTo>
              </a:path>
            </a:pathLst>
          </a:custGeom>
          <a:noFill/>
          <a:ln cap="flat" cmpd="sng" w="28575">
            <a:solidFill>
              <a:srgbClr val="538C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60"/>
          <p:cNvSpPr/>
          <p:nvPr/>
        </p:nvSpPr>
        <p:spPr>
          <a:xfrm>
            <a:off x="1943100" y="2916582"/>
            <a:ext cx="1387929" cy="822661"/>
          </a:xfrm>
          <a:custGeom>
            <a:rect b="b" l="l" r="r" t="t"/>
            <a:pathLst>
              <a:path extrusionOk="0" h="822661" w="1387929">
                <a:moveTo>
                  <a:pt x="0" y="822661"/>
                </a:moveTo>
                <a:cubicBezTo>
                  <a:pt x="251732" y="440300"/>
                  <a:pt x="503465" y="57939"/>
                  <a:pt x="734786" y="6232"/>
                </a:cubicBezTo>
                <a:cubicBezTo>
                  <a:pt x="966107" y="-45475"/>
                  <a:pt x="1177018" y="233471"/>
                  <a:pt x="1387929" y="512418"/>
                </a:cubicBezTo>
              </a:path>
            </a:pathLst>
          </a:custGeom>
          <a:no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60"/>
          <p:cNvSpPr/>
          <p:nvPr/>
        </p:nvSpPr>
        <p:spPr>
          <a:xfrm>
            <a:off x="1943100" y="3905048"/>
            <a:ext cx="2334986" cy="846566"/>
          </a:xfrm>
          <a:custGeom>
            <a:rect b="b" l="l" r="r" t="t"/>
            <a:pathLst>
              <a:path extrusionOk="0" h="846566" w="2334986">
                <a:moveTo>
                  <a:pt x="0" y="846566"/>
                </a:moveTo>
                <a:cubicBezTo>
                  <a:pt x="287111" y="466927"/>
                  <a:pt x="574222" y="87288"/>
                  <a:pt x="963386" y="13809"/>
                </a:cubicBezTo>
                <a:cubicBezTo>
                  <a:pt x="1352550" y="-59670"/>
                  <a:pt x="1843768" y="173012"/>
                  <a:pt x="2334986" y="405695"/>
                </a:cubicBezTo>
              </a:path>
            </a:pathLst>
          </a:cu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60"/>
          <p:cNvSpPr/>
          <p:nvPr/>
        </p:nvSpPr>
        <p:spPr>
          <a:xfrm>
            <a:off x="3516086" y="1556332"/>
            <a:ext cx="1360714" cy="882068"/>
          </a:xfrm>
          <a:prstGeom prst="rect">
            <a:avLst/>
          </a:prstGeom>
          <a:solidFill>
            <a:srgbClr val="538CD5"/>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Blue Star</a:t>
            </a:r>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18000 K</a:t>
            </a:r>
            <a:endParaRPr/>
          </a:p>
        </p:txBody>
      </p:sp>
      <p:sp>
        <p:nvSpPr>
          <p:cNvPr id="529" name="Google Shape;529;p60"/>
          <p:cNvSpPr/>
          <p:nvPr/>
        </p:nvSpPr>
        <p:spPr>
          <a:xfrm>
            <a:off x="4572000" y="2590800"/>
            <a:ext cx="1447800" cy="882068"/>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Yellow Star</a:t>
            </a:r>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6000 K</a:t>
            </a:r>
            <a:endParaRPr/>
          </a:p>
        </p:txBody>
      </p:sp>
      <p:sp>
        <p:nvSpPr>
          <p:cNvPr id="530" name="Google Shape;530;p60"/>
          <p:cNvSpPr/>
          <p:nvPr/>
        </p:nvSpPr>
        <p:spPr>
          <a:xfrm>
            <a:off x="5562600" y="3597566"/>
            <a:ext cx="1360714" cy="882068"/>
          </a:xfrm>
          <a:prstGeom prst="rect">
            <a:avLst/>
          </a:prstGeom>
          <a:solidFill>
            <a:srgbClr val="FF0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Red Star</a:t>
            </a:r>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4000 K</a:t>
            </a:r>
            <a:endParaRPr/>
          </a:p>
        </p:txBody>
      </p:sp>
      <p:sp>
        <p:nvSpPr>
          <p:cNvPr id="531" name="Google Shape;531;p60"/>
          <p:cNvSpPr/>
          <p:nvPr/>
        </p:nvSpPr>
        <p:spPr>
          <a:xfrm rot="-5400000">
            <a:off x="-367475" y="917039"/>
            <a:ext cx="1360714" cy="4410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Calibri"/>
              <a:ea typeface="Calibri"/>
              <a:cs typeface="Calibri"/>
              <a:sym typeface="Calibri"/>
            </a:endParaRPr>
          </a:p>
        </p:txBody>
      </p:sp>
      <p:pic>
        <p:nvPicPr>
          <p:cNvPr id="532" name="Google Shape;532;p60"/>
          <p:cNvPicPr preferRelativeResize="0"/>
          <p:nvPr/>
        </p:nvPicPr>
        <p:blipFill rotWithShape="1">
          <a:blip r:embed="rId5">
            <a:alphaModFix/>
          </a:blip>
          <a:srcRect b="0" l="0" r="0" t="0"/>
          <a:stretch/>
        </p:blipFill>
        <p:spPr>
          <a:xfrm>
            <a:off x="960563" y="228600"/>
            <a:ext cx="6818313" cy="1257300"/>
          </a:xfrm>
          <a:prstGeom prst="rect">
            <a:avLst/>
          </a:prstGeom>
          <a:noFill/>
          <a:ln>
            <a:noFill/>
          </a:ln>
        </p:spPr>
      </p:pic>
      <p:pic>
        <p:nvPicPr>
          <p:cNvPr id="533" name="Google Shape;533;p60"/>
          <p:cNvPicPr preferRelativeResize="0"/>
          <p:nvPr/>
        </p:nvPicPr>
        <p:blipFill rotWithShape="1">
          <a:blip r:embed="rId6">
            <a:alphaModFix/>
          </a:blip>
          <a:srcRect b="0" l="0" r="0" t="0"/>
          <a:stretch/>
        </p:blipFill>
        <p:spPr>
          <a:xfrm>
            <a:off x="609600" y="6210300"/>
            <a:ext cx="7923213" cy="4191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graphicFrame>
        <p:nvGraphicFramePr>
          <p:cNvPr id="538" name="Google Shape;538;p61"/>
          <p:cNvGraphicFramePr/>
          <p:nvPr/>
        </p:nvGraphicFramePr>
        <p:xfrm>
          <a:off x="76200" y="304800"/>
          <a:ext cx="3000000" cy="3000000"/>
        </p:xfrm>
        <a:graphic>
          <a:graphicData uri="http://schemas.openxmlformats.org/drawingml/2006/table">
            <a:tbl>
              <a:tblPr bandRow="1" firstRow="1">
                <a:noFill/>
                <a:tableStyleId>{2FABB625-E42F-4271-904B-B8BBBE98D1FE}</a:tableStyleId>
              </a:tblPr>
              <a:tblGrid>
                <a:gridCol w="1600200"/>
                <a:gridCol w="1295400"/>
                <a:gridCol w="3429000"/>
                <a:gridCol w="2514600"/>
              </a:tblGrid>
              <a:tr h="228600">
                <a:tc>
                  <a:txBody>
                    <a:bodyPr/>
                    <a:lstStyle/>
                    <a:p>
                      <a:pPr indent="0" lvl="0" marL="0" marR="0" rtl="0" algn="l">
                        <a:spcBef>
                          <a:spcPts val="0"/>
                        </a:spcBef>
                        <a:spcAft>
                          <a:spcPts val="0"/>
                        </a:spcAft>
                        <a:buNone/>
                      </a:pPr>
                      <a:r>
                        <a:rPr lang="en-US" sz="1800" u="none" cap="none" strike="noStrike"/>
                        <a:t>Type</a:t>
                      </a:r>
                      <a:endParaRPr/>
                    </a:p>
                  </a:txBody>
                  <a:tcPr marT="45725" marB="45725" marR="91450" marL="91450"/>
                </a:tc>
                <a:tc>
                  <a:txBody>
                    <a:bodyPr/>
                    <a:lstStyle/>
                    <a:p>
                      <a:pPr indent="0" lvl="0" marL="0" marR="0" rtl="0" algn="l">
                        <a:spcBef>
                          <a:spcPts val="0"/>
                        </a:spcBef>
                        <a:spcAft>
                          <a:spcPts val="0"/>
                        </a:spcAft>
                        <a:buNone/>
                      </a:pPr>
                      <a:r>
                        <a:rPr lang="en-US" sz="1800"/>
                        <a:t>Shape</a:t>
                      </a:r>
                      <a:endParaRPr/>
                    </a:p>
                  </a:txBody>
                  <a:tcPr marT="45725" marB="45725" marR="91450" marL="91450"/>
                </a:tc>
                <a:tc>
                  <a:txBody>
                    <a:bodyPr/>
                    <a:lstStyle/>
                    <a:p>
                      <a:pPr indent="0" lvl="0" marL="0" marR="0" rtl="0" algn="l">
                        <a:spcBef>
                          <a:spcPts val="0"/>
                        </a:spcBef>
                        <a:spcAft>
                          <a:spcPts val="0"/>
                        </a:spcAft>
                        <a:buNone/>
                      </a:pPr>
                      <a:r>
                        <a:rPr lang="en-US" sz="1800"/>
                        <a:t>Description</a:t>
                      </a:r>
                      <a:endParaRPr/>
                    </a:p>
                  </a:txBody>
                  <a:tcPr marT="45725" marB="45725" marR="91450" marL="91450"/>
                </a:tc>
                <a:tc>
                  <a:txBody>
                    <a:bodyPr/>
                    <a:lstStyle/>
                    <a:p>
                      <a:pPr indent="0" lvl="0" marL="0" marR="0" rtl="0" algn="l">
                        <a:spcBef>
                          <a:spcPts val="0"/>
                        </a:spcBef>
                        <a:spcAft>
                          <a:spcPts val="0"/>
                        </a:spcAft>
                        <a:buNone/>
                      </a:pPr>
                      <a:r>
                        <a:rPr lang="en-US" sz="1800"/>
                        <a:t>Image</a:t>
                      </a:r>
                      <a:endParaRPr/>
                    </a:p>
                  </a:txBody>
                  <a:tcPr marT="45725" marB="45725" marR="91450" marL="91450"/>
                </a:tc>
              </a:tr>
              <a:tr h="370850">
                <a:tc>
                  <a:txBody>
                    <a:bodyPr/>
                    <a:lstStyle/>
                    <a:p>
                      <a:pPr indent="0" lvl="0" marL="0" marR="0" rtl="0" algn="l">
                        <a:spcBef>
                          <a:spcPts val="0"/>
                        </a:spcBef>
                        <a:spcAft>
                          <a:spcPts val="0"/>
                        </a:spcAft>
                        <a:buNone/>
                      </a:pPr>
                      <a:r>
                        <a:rPr lang="en-US" sz="1800"/>
                        <a:t>Spiral</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Pinwheel</a:t>
                      </a:r>
                      <a:endParaRPr/>
                    </a:p>
                  </a:txBody>
                  <a:tcPr marT="45725" marB="45725" marR="91450" marL="91450"/>
                </a:tc>
                <a:tc>
                  <a:txBody>
                    <a:bodyPr/>
                    <a:lstStyle/>
                    <a:p>
                      <a:pPr indent="0" lvl="0" marL="0" marR="0" rtl="0" algn="l">
                        <a:spcBef>
                          <a:spcPts val="0"/>
                        </a:spcBef>
                        <a:spcAft>
                          <a:spcPts val="0"/>
                        </a:spcAft>
                        <a:buNone/>
                      </a:pPr>
                      <a:r>
                        <a:rPr lang="en-US" sz="1800"/>
                        <a:t>Revolve around a single point</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Barred Spiral</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Pinwheel with a bar in the center</a:t>
                      </a:r>
                      <a:endParaRPr/>
                    </a:p>
                  </a:txBody>
                  <a:tcPr marT="45725" marB="45725" marR="91450" marL="91450"/>
                </a:tc>
                <a:tc>
                  <a:txBody>
                    <a:bodyPr/>
                    <a:lstStyle/>
                    <a:p>
                      <a:pPr indent="0" lvl="0" marL="0" marR="0" rtl="0" algn="l">
                        <a:spcBef>
                          <a:spcPts val="0"/>
                        </a:spcBef>
                        <a:spcAft>
                          <a:spcPts val="0"/>
                        </a:spcAft>
                        <a:buNone/>
                      </a:pPr>
                      <a:r>
                        <a:rPr lang="en-US" sz="1800"/>
                        <a:t>Has an elongated center that looks like a bar</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Elliptical</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Circular or oval</a:t>
                      </a:r>
                      <a:endParaRPr/>
                    </a:p>
                  </a:txBody>
                  <a:tcPr marT="45725" marB="45725" marR="91450" marL="91450"/>
                </a:tc>
                <a:tc>
                  <a:txBody>
                    <a:bodyPr/>
                    <a:lstStyle/>
                    <a:p>
                      <a:pPr indent="0" lvl="0" marL="0" marR="0" rtl="0" algn="l">
                        <a:spcBef>
                          <a:spcPts val="0"/>
                        </a:spcBef>
                        <a:spcAft>
                          <a:spcPts val="0"/>
                        </a:spcAft>
                        <a:buNone/>
                      </a:pPr>
                      <a:r>
                        <a:rPr lang="en-US" sz="1800"/>
                        <a:t>Most of the objects are concentrated in the</a:t>
                      </a:r>
                      <a:r>
                        <a:rPr lang="en-US" sz="1800"/>
                        <a:t> center. From far away look like one big star</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1800"/>
                        <a:t>Irregular</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Undefined shape</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Not Spiral or Elliptical</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descr="https://encrypted-tbn1.google.com/images?q=tbn:ANd9GcRSV-84zlqTNafeO6vzcOXG1RZFmTgLLTQ5qBpXJO5upNeof42H" id="539" name="Google Shape;539;p61"/>
          <p:cNvPicPr preferRelativeResize="0"/>
          <p:nvPr/>
        </p:nvPicPr>
        <p:blipFill rotWithShape="1">
          <a:blip r:embed="rId3">
            <a:alphaModFix/>
          </a:blip>
          <a:srcRect b="0" l="0" r="0" t="0"/>
          <a:stretch/>
        </p:blipFill>
        <p:spPr>
          <a:xfrm>
            <a:off x="6781800" y="2286000"/>
            <a:ext cx="2049493" cy="1171139"/>
          </a:xfrm>
          <a:prstGeom prst="rect">
            <a:avLst/>
          </a:prstGeom>
          <a:noFill/>
          <a:ln>
            <a:noFill/>
          </a:ln>
        </p:spPr>
      </p:pic>
      <p:pic>
        <p:nvPicPr>
          <p:cNvPr descr="https://encrypted-tbn0.google.com/images?q=tbn:ANd9GcQUBFNtR9y9j_5LRJoeVKss7Nn2gYS2R_iGbcPmKGMSZb4a4AzTjw" id="540" name="Google Shape;540;p61"/>
          <p:cNvPicPr preferRelativeResize="0"/>
          <p:nvPr/>
        </p:nvPicPr>
        <p:blipFill rotWithShape="1">
          <a:blip r:embed="rId4">
            <a:alphaModFix/>
          </a:blip>
          <a:srcRect b="0" l="0" r="0" t="0"/>
          <a:stretch/>
        </p:blipFill>
        <p:spPr>
          <a:xfrm>
            <a:off x="6865907" y="685800"/>
            <a:ext cx="1729425" cy="1295400"/>
          </a:xfrm>
          <a:prstGeom prst="rect">
            <a:avLst/>
          </a:prstGeom>
          <a:noFill/>
          <a:ln>
            <a:noFill/>
          </a:ln>
        </p:spPr>
      </p:pic>
      <p:pic>
        <p:nvPicPr>
          <p:cNvPr id="541" name="Google Shape;541;p61"/>
          <p:cNvPicPr preferRelativeResize="0"/>
          <p:nvPr/>
        </p:nvPicPr>
        <p:blipFill rotWithShape="1">
          <a:blip r:embed="rId5">
            <a:alphaModFix/>
          </a:blip>
          <a:srcRect b="0" l="0" r="0" t="0"/>
          <a:stretch/>
        </p:blipFill>
        <p:spPr>
          <a:xfrm>
            <a:off x="6767676" y="3657600"/>
            <a:ext cx="2071524" cy="1306654"/>
          </a:xfrm>
          <a:prstGeom prst="rect">
            <a:avLst/>
          </a:prstGeom>
          <a:noFill/>
          <a:ln>
            <a:noFill/>
          </a:ln>
        </p:spPr>
      </p:pic>
      <p:pic>
        <p:nvPicPr>
          <p:cNvPr descr="https://encrypted-tbn1.google.com/images?q=tbn:ANd9GcQ6AdlvUZtFTd7MpnDwCscVhTQ5e0n7sKIxD-KjRJiRMQ21q0_4fQ" id="542" name="Google Shape;542;p61"/>
          <p:cNvPicPr preferRelativeResize="0"/>
          <p:nvPr/>
        </p:nvPicPr>
        <p:blipFill rotWithShape="1">
          <a:blip r:embed="rId6">
            <a:alphaModFix/>
          </a:blip>
          <a:srcRect b="0" l="0" r="0" t="0"/>
          <a:stretch/>
        </p:blipFill>
        <p:spPr>
          <a:xfrm>
            <a:off x="6934200" y="5113307"/>
            <a:ext cx="1668493" cy="1668493"/>
          </a:xfrm>
          <a:prstGeom prst="rect">
            <a:avLst/>
          </a:prstGeom>
          <a:noFill/>
          <a:ln>
            <a:noFill/>
          </a:ln>
        </p:spPr>
      </p:pic>
      <p:sp>
        <p:nvSpPr>
          <p:cNvPr id="543" name="Google Shape;543;p61"/>
          <p:cNvSpPr txBox="1"/>
          <p:nvPr>
            <p:ph type="title"/>
          </p:nvPr>
        </p:nvSpPr>
        <p:spPr>
          <a:xfrm>
            <a:off x="457200" y="-4572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Types of Galaxies</a:t>
            </a:r>
            <a:endParaRPr/>
          </a:p>
        </p:txBody>
      </p:sp>
      <p:pic>
        <p:nvPicPr>
          <p:cNvPr id="544" name="Google Shape;544;p61"/>
          <p:cNvPicPr preferRelativeResize="0"/>
          <p:nvPr/>
        </p:nvPicPr>
        <p:blipFill rotWithShape="1">
          <a:blip r:embed="rId7">
            <a:alphaModFix/>
          </a:blip>
          <a:srcRect b="0" l="0" r="0" t="0"/>
          <a:stretch/>
        </p:blipFill>
        <p:spPr>
          <a:xfrm>
            <a:off x="76201" y="6400801"/>
            <a:ext cx="6858000" cy="400564"/>
          </a:xfrm>
          <a:prstGeom prst="rect">
            <a:avLst/>
          </a:prstGeom>
          <a:noFill/>
          <a:ln>
            <a:noFill/>
          </a:ln>
        </p:spPr>
      </p:pic>
      <p:sp>
        <p:nvSpPr>
          <p:cNvPr id="545" name="Google Shape;545;p61"/>
          <p:cNvSpPr/>
          <p:nvPr/>
        </p:nvSpPr>
        <p:spPr>
          <a:xfrm>
            <a:off x="3048000" y="5867400"/>
            <a:ext cx="45720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FF0000"/>
                </a:solidFill>
                <a:latin typeface="Calibri"/>
                <a:ea typeface="Calibri"/>
                <a:cs typeface="Calibri"/>
                <a:sym typeface="Calibri"/>
              </a:rPr>
              <a:t>***All galaxies are held together by gravity (Newton’s Law of Universal Gravity***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p:nvPr/>
        </p:nvSpPr>
        <p:spPr>
          <a:xfrm>
            <a:off x="663054" y="939049"/>
            <a:ext cx="7362566" cy="2585323"/>
          </a:xfrm>
          <a:prstGeom prst="rect">
            <a:avLst/>
          </a:prstGeom>
          <a:solidFill>
            <a:schemeClr val="lt1"/>
          </a:solidFill>
          <a:ln cap="flat" cmpd="sng" w="38100">
            <a:solidFill>
              <a:schemeClr val="dk1"/>
            </a:solidFill>
            <a:prstDash val="dash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400" cap="none">
                <a:solidFill>
                  <a:schemeClr val="dk1"/>
                </a:solidFill>
                <a:latin typeface="Calibri"/>
                <a:ea typeface="Calibri"/>
                <a:cs typeface="Calibri"/>
                <a:sym typeface="Calibri"/>
              </a:rPr>
              <a:t>  What is a theory?</a:t>
            </a:r>
            <a:endParaRPr/>
          </a:p>
          <a:p>
            <a:pPr indent="0" lvl="0" marL="0" marR="0" rtl="0" algn="l">
              <a:spcBef>
                <a:spcPts val="0"/>
              </a:spcBef>
              <a:spcAft>
                <a:spcPts val="0"/>
              </a:spcAft>
              <a:buNone/>
            </a:pPr>
            <a:r>
              <a:t/>
            </a:r>
            <a:endParaRPr b="1" sz="5400" cap="none">
              <a:solidFill>
                <a:schemeClr val="dk1"/>
              </a:solidFill>
              <a:latin typeface="Calibri"/>
              <a:ea typeface="Calibri"/>
              <a:cs typeface="Calibri"/>
              <a:sym typeface="Calibri"/>
            </a:endParaRPr>
          </a:p>
          <a:p>
            <a:pPr indent="0" lvl="0" marL="0" marR="0" rtl="0" algn="l">
              <a:spcBef>
                <a:spcPts val="0"/>
              </a:spcBef>
              <a:spcAft>
                <a:spcPts val="0"/>
              </a:spcAft>
              <a:buNone/>
            </a:pPr>
            <a:r>
              <a:rPr b="1" lang="en-US" sz="5400">
                <a:solidFill>
                  <a:schemeClr val="dk1"/>
                </a:solidFill>
                <a:latin typeface="Calibri"/>
                <a:ea typeface="Calibri"/>
                <a:cs typeface="Calibri"/>
                <a:sym typeface="Calibri"/>
              </a:rPr>
              <a:t>  What is a scientific law?</a:t>
            </a:r>
            <a:endParaRPr b="1" sz="5400" cap="none">
              <a:solidFill>
                <a:schemeClr val="dk1"/>
              </a:solidFill>
              <a:latin typeface="Calibri"/>
              <a:ea typeface="Calibri"/>
              <a:cs typeface="Calibri"/>
              <a:sym typeface="Calibri"/>
            </a:endParaRPr>
          </a:p>
        </p:txBody>
      </p:sp>
      <p:pic>
        <p:nvPicPr>
          <p:cNvPr id="130" name="Google Shape;130;p17"/>
          <p:cNvPicPr preferRelativeResize="0"/>
          <p:nvPr/>
        </p:nvPicPr>
        <p:blipFill rotWithShape="1">
          <a:blip r:embed="rId3">
            <a:alphaModFix/>
          </a:blip>
          <a:srcRect b="0" l="0" r="0" t="0"/>
          <a:stretch/>
        </p:blipFill>
        <p:spPr>
          <a:xfrm>
            <a:off x="2209800" y="3886200"/>
            <a:ext cx="4247333" cy="250001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2"/>
          <p:cNvSpPr/>
          <p:nvPr/>
        </p:nvSpPr>
        <p:spPr>
          <a:xfrm rot="-5400000">
            <a:off x="-367475" y="917039"/>
            <a:ext cx="1360714" cy="4410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Calibri"/>
              <a:ea typeface="Calibri"/>
              <a:cs typeface="Calibri"/>
              <a:sym typeface="Calibri"/>
            </a:endParaRPr>
          </a:p>
        </p:txBody>
      </p:sp>
      <p:pic>
        <p:nvPicPr>
          <p:cNvPr id="551" name="Google Shape;551;p62"/>
          <p:cNvPicPr preferRelativeResize="0"/>
          <p:nvPr/>
        </p:nvPicPr>
        <p:blipFill rotWithShape="1">
          <a:blip r:embed="rId3">
            <a:alphaModFix/>
          </a:blip>
          <a:srcRect b="0" l="0" r="0" t="0"/>
          <a:stretch/>
        </p:blipFill>
        <p:spPr>
          <a:xfrm>
            <a:off x="1133475" y="2457450"/>
            <a:ext cx="6875463" cy="1943100"/>
          </a:xfrm>
          <a:prstGeom prst="rect">
            <a:avLst/>
          </a:prstGeom>
          <a:noFill/>
          <a:ln>
            <a:noFill/>
          </a:ln>
        </p:spPr>
      </p:pic>
      <p:sp>
        <p:nvSpPr>
          <p:cNvPr id="552" name="Google Shape;552;p62"/>
          <p:cNvSpPr txBox="1"/>
          <p:nvPr/>
        </p:nvSpPr>
        <p:spPr>
          <a:xfrm>
            <a:off x="456406" y="8382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Gravitational Forces</a:t>
            </a:r>
            <a:endParaRPr/>
          </a:p>
        </p:txBody>
      </p:sp>
      <p:pic>
        <p:nvPicPr>
          <p:cNvPr id="553" name="Google Shape;553;p62"/>
          <p:cNvPicPr preferRelativeResize="0"/>
          <p:nvPr/>
        </p:nvPicPr>
        <p:blipFill rotWithShape="1">
          <a:blip r:embed="rId4">
            <a:alphaModFix/>
          </a:blip>
          <a:srcRect b="0" l="0" r="0" t="0"/>
          <a:stretch/>
        </p:blipFill>
        <p:spPr>
          <a:xfrm>
            <a:off x="619125" y="5867400"/>
            <a:ext cx="7904163" cy="3905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3"/>
          <p:cNvSpPr txBox="1"/>
          <p:nvPr>
            <p:ph type="title"/>
          </p:nvPr>
        </p:nvSpPr>
        <p:spPr>
          <a:xfrm>
            <a:off x="457200" y="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Hubble</a:t>
            </a:r>
            <a:endParaRPr/>
          </a:p>
        </p:txBody>
      </p:sp>
      <p:sp>
        <p:nvSpPr>
          <p:cNvPr id="559" name="Google Shape;559;p63"/>
          <p:cNvSpPr txBox="1"/>
          <p:nvPr>
            <p:ph idx="1" type="body"/>
          </p:nvPr>
        </p:nvSpPr>
        <p:spPr>
          <a:xfrm>
            <a:off x="457200" y="990600"/>
            <a:ext cx="8229600" cy="438912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Hubble is a real person and not just the name of a telescope?</a:t>
            </a:r>
            <a:endParaRPr/>
          </a:p>
        </p:txBody>
      </p:sp>
      <p:grpSp>
        <p:nvGrpSpPr>
          <p:cNvPr id="560" name="Google Shape;560;p63"/>
          <p:cNvGrpSpPr/>
          <p:nvPr/>
        </p:nvGrpSpPr>
        <p:grpSpPr>
          <a:xfrm>
            <a:off x="4419702" y="3995878"/>
            <a:ext cx="1985419" cy="1776232"/>
            <a:chOff x="1371600" y="3176768"/>
            <a:chExt cx="1985419" cy="1776232"/>
          </a:xfrm>
        </p:grpSpPr>
        <p:sp>
          <p:nvSpPr>
            <p:cNvPr id="561" name="Google Shape;561;p63"/>
            <p:cNvSpPr/>
            <p:nvPr/>
          </p:nvSpPr>
          <p:spPr>
            <a:xfrm>
              <a:off x="1371600" y="3581400"/>
              <a:ext cx="1371600" cy="1371600"/>
            </a:xfrm>
            <a:prstGeom prst="ellipse">
              <a:avLst/>
            </a:prstGeom>
            <a:solidFill>
              <a:srgbClr val="8CB3E3"/>
            </a:solidFill>
            <a:ln cap="flat" cmpd="sng" w="25400">
              <a:solidFill>
                <a:srgbClr val="C4BD9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63"/>
            <p:cNvSpPr/>
            <p:nvPr/>
          </p:nvSpPr>
          <p:spPr>
            <a:xfrm>
              <a:off x="1981200" y="4191000"/>
              <a:ext cx="152400" cy="152400"/>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63"/>
            <p:cNvSpPr/>
            <p:nvPr/>
          </p:nvSpPr>
          <p:spPr>
            <a:xfrm>
              <a:off x="1600200" y="4114800"/>
              <a:ext cx="152400" cy="152400"/>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63"/>
            <p:cNvSpPr/>
            <p:nvPr/>
          </p:nvSpPr>
          <p:spPr>
            <a:xfrm>
              <a:off x="1911927" y="3733800"/>
              <a:ext cx="152400" cy="152400"/>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63"/>
            <p:cNvSpPr/>
            <p:nvPr/>
          </p:nvSpPr>
          <p:spPr>
            <a:xfrm>
              <a:off x="1752600" y="4630882"/>
              <a:ext cx="152400" cy="152400"/>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63"/>
            <p:cNvSpPr/>
            <p:nvPr/>
          </p:nvSpPr>
          <p:spPr>
            <a:xfrm>
              <a:off x="2362200" y="4572000"/>
              <a:ext cx="152400" cy="152400"/>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63"/>
            <p:cNvSpPr/>
            <p:nvPr/>
          </p:nvSpPr>
          <p:spPr>
            <a:xfrm>
              <a:off x="2438400" y="4114800"/>
              <a:ext cx="152400" cy="152400"/>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68" name="Google Shape;568;p63"/>
            <p:cNvCxnSpPr/>
            <p:nvPr/>
          </p:nvCxnSpPr>
          <p:spPr>
            <a:xfrm>
              <a:off x="2118209" y="3657600"/>
              <a:ext cx="548791" cy="53340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569" name="Google Shape;569;p63"/>
            <p:cNvCxnSpPr/>
            <p:nvPr/>
          </p:nvCxnSpPr>
          <p:spPr>
            <a:xfrm flipH="1" rot="10800000">
              <a:off x="2011604" y="3543300"/>
              <a:ext cx="243991" cy="22860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570" name="Google Shape;570;p63"/>
            <p:cNvCxnSpPr/>
            <p:nvPr/>
          </p:nvCxnSpPr>
          <p:spPr>
            <a:xfrm flipH="1" rot="10800000">
              <a:off x="2590800" y="4031673"/>
              <a:ext cx="182805" cy="235527"/>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sp>
          <p:nvSpPr>
            <p:cNvPr id="571" name="Google Shape;571;p63"/>
            <p:cNvSpPr/>
            <p:nvPr/>
          </p:nvSpPr>
          <p:spPr>
            <a:xfrm rot="-1699373">
              <a:off x="2478610" y="3352800"/>
              <a:ext cx="838200" cy="381000"/>
            </a:xfrm>
            <a:prstGeom prst="lef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72" name="Google Shape;572;p63"/>
          <p:cNvGrpSpPr/>
          <p:nvPr/>
        </p:nvGrpSpPr>
        <p:grpSpPr>
          <a:xfrm>
            <a:off x="6477000" y="3305683"/>
            <a:ext cx="2514600" cy="2942717"/>
            <a:chOff x="4953000" y="3000883"/>
            <a:chExt cx="2514600" cy="2942717"/>
          </a:xfrm>
        </p:grpSpPr>
        <p:sp>
          <p:nvSpPr>
            <p:cNvPr id="573" name="Google Shape;573;p63"/>
            <p:cNvSpPr/>
            <p:nvPr/>
          </p:nvSpPr>
          <p:spPr>
            <a:xfrm>
              <a:off x="4953000" y="3581400"/>
              <a:ext cx="2514600" cy="2362200"/>
            </a:xfrm>
            <a:prstGeom prst="ellipse">
              <a:avLst/>
            </a:prstGeom>
            <a:solidFill>
              <a:srgbClr val="8CB3E3"/>
            </a:solidFill>
            <a:ln cap="flat" cmpd="sng" w="25400">
              <a:solidFill>
                <a:srgbClr val="C4BD9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63"/>
            <p:cNvSpPr/>
            <p:nvPr/>
          </p:nvSpPr>
          <p:spPr>
            <a:xfrm>
              <a:off x="5735782" y="5410200"/>
              <a:ext cx="152400" cy="152400"/>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63"/>
            <p:cNvSpPr/>
            <p:nvPr/>
          </p:nvSpPr>
          <p:spPr>
            <a:xfrm>
              <a:off x="6781800" y="5070764"/>
              <a:ext cx="152400" cy="152400"/>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63"/>
            <p:cNvSpPr/>
            <p:nvPr/>
          </p:nvSpPr>
          <p:spPr>
            <a:xfrm>
              <a:off x="6192982" y="4585855"/>
              <a:ext cx="152400" cy="152400"/>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63"/>
            <p:cNvSpPr/>
            <p:nvPr/>
          </p:nvSpPr>
          <p:spPr>
            <a:xfrm>
              <a:off x="5334000" y="4509655"/>
              <a:ext cx="152400" cy="152400"/>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63"/>
            <p:cNvSpPr/>
            <p:nvPr/>
          </p:nvSpPr>
          <p:spPr>
            <a:xfrm>
              <a:off x="5811982" y="3955473"/>
              <a:ext cx="152400" cy="152400"/>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63"/>
            <p:cNvSpPr/>
            <p:nvPr/>
          </p:nvSpPr>
          <p:spPr>
            <a:xfrm>
              <a:off x="6761018" y="4128655"/>
              <a:ext cx="152400" cy="152400"/>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80" name="Google Shape;580;p63"/>
            <p:cNvCxnSpPr/>
            <p:nvPr/>
          </p:nvCxnSpPr>
          <p:spPr>
            <a:xfrm>
              <a:off x="5867400" y="3771900"/>
              <a:ext cx="0" cy="303836"/>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581" name="Google Shape;581;p63"/>
            <p:cNvCxnSpPr>
              <a:endCxn id="579" idx="6"/>
            </p:cNvCxnSpPr>
            <p:nvPr/>
          </p:nvCxnSpPr>
          <p:spPr>
            <a:xfrm flipH="1">
              <a:off x="6913418" y="3924355"/>
              <a:ext cx="20700" cy="28050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sp>
          <p:nvSpPr>
            <p:cNvPr id="582" name="Google Shape;582;p63"/>
            <p:cNvSpPr/>
            <p:nvPr/>
          </p:nvSpPr>
          <p:spPr>
            <a:xfrm rot="-4712144">
              <a:off x="6073813" y="3258985"/>
              <a:ext cx="838200" cy="381000"/>
            </a:xfrm>
            <a:prstGeom prst="lef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583" name="Google Shape;583;p63"/>
          <p:cNvCxnSpPr/>
          <p:nvPr/>
        </p:nvCxnSpPr>
        <p:spPr>
          <a:xfrm>
            <a:off x="7412182" y="4218905"/>
            <a:ext cx="1046018" cy="150472"/>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pic>
        <p:nvPicPr>
          <p:cNvPr descr="https://encrypted-tbn2.google.com/images?q=tbn:ANd9GcTqVUFv56cuAzSOM0WSJB4wLMefmaLMHDQ_xLIXGtI28on0_ffB" id="584" name="Google Shape;584;p63"/>
          <p:cNvPicPr preferRelativeResize="0"/>
          <p:nvPr/>
        </p:nvPicPr>
        <p:blipFill rotWithShape="1">
          <a:blip r:embed="rId3">
            <a:alphaModFix/>
          </a:blip>
          <a:srcRect b="0" l="0" r="0" t="0"/>
          <a:stretch/>
        </p:blipFill>
        <p:spPr>
          <a:xfrm>
            <a:off x="228600" y="3859484"/>
            <a:ext cx="3362648" cy="2606052"/>
          </a:xfrm>
          <a:prstGeom prst="rect">
            <a:avLst/>
          </a:prstGeom>
          <a:noFill/>
          <a:ln>
            <a:noFill/>
          </a:ln>
        </p:spPr>
      </p:pic>
      <p:cxnSp>
        <p:nvCxnSpPr>
          <p:cNvPr id="585" name="Google Shape;585;p63"/>
          <p:cNvCxnSpPr/>
          <p:nvPr/>
        </p:nvCxnSpPr>
        <p:spPr>
          <a:xfrm>
            <a:off x="4191000" y="1828800"/>
            <a:ext cx="0" cy="480060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cxnSp>
        <p:nvCxnSpPr>
          <p:cNvPr id="586" name="Google Shape;586;p63"/>
          <p:cNvCxnSpPr/>
          <p:nvPr/>
        </p:nvCxnSpPr>
        <p:spPr>
          <a:xfrm>
            <a:off x="685800" y="3352800"/>
            <a:ext cx="8001000"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sp>
        <p:nvSpPr>
          <p:cNvPr id="587" name="Google Shape;587;p63"/>
          <p:cNvSpPr txBox="1"/>
          <p:nvPr/>
        </p:nvSpPr>
        <p:spPr>
          <a:xfrm>
            <a:off x="-76200" y="2754868"/>
            <a:ext cx="243840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Doppler Effect</a:t>
            </a:r>
            <a:endParaRPr/>
          </a:p>
        </p:txBody>
      </p:sp>
      <p:sp>
        <p:nvSpPr>
          <p:cNvPr id="588" name="Google Shape;588;p63"/>
          <p:cNvSpPr txBox="1"/>
          <p:nvPr/>
        </p:nvSpPr>
        <p:spPr>
          <a:xfrm>
            <a:off x="3657600" y="2667000"/>
            <a:ext cx="243840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Hubble law</a:t>
            </a:r>
            <a:endParaRPr/>
          </a:p>
        </p:txBody>
      </p:sp>
      <p:sp>
        <p:nvSpPr>
          <p:cNvPr id="589" name="Google Shape;589;p63"/>
          <p:cNvSpPr/>
          <p:nvPr/>
        </p:nvSpPr>
        <p:spPr>
          <a:xfrm>
            <a:off x="5486502" y="1413808"/>
            <a:ext cx="3428898"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Hubble found that the universe was expanding. Think of a chunk of raisin bread that is rising. The raisins represent galaxies and the dough represents time and space between the galaxies. As each raisin (galaxy) moves, it moves away from all the other raisins in the dough. The space between them is actually expanding. Hubble proposed that the more distant the galaxy, the faster it is moving away from Earth. This is known as Hubble's law. The more galaxies separated, the faster they accelerated.</a:t>
            </a:r>
            <a:endParaRPr/>
          </a:p>
        </p:txBody>
      </p:sp>
      <p:pic>
        <p:nvPicPr>
          <p:cNvPr id="590" name="Google Shape;590;p63"/>
          <p:cNvPicPr preferRelativeResize="0"/>
          <p:nvPr/>
        </p:nvPicPr>
        <p:blipFill rotWithShape="1">
          <a:blip r:embed="rId4">
            <a:alphaModFix/>
          </a:blip>
          <a:srcRect b="0" l="0" r="0" t="0"/>
          <a:stretch/>
        </p:blipFill>
        <p:spPr>
          <a:xfrm>
            <a:off x="705745" y="6465536"/>
            <a:ext cx="7885113" cy="314325"/>
          </a:xfrm>
          <a:prstGeom prst="rect">
            <a:avLst/>
          </a:prstGeom>
          <a:noFill/>
          <a:ln>
            <a:noFill/>
          </a:ln>
        </p:spPr>
      </p:pic>
      <p:sp>
        <p:nvSpPr>
          <p:cNvPr id="591" name="Google Shape;591;p63"/>
          <p:cNvSpPr/>
          <p:nvPr/>
        </p:nvSpPr>
        <p:spPr>
          <a:xfrm>
            <a:off x="1828800" y="2057400"/>
            <a:ext cx="220980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an object moving away from Earth shifts to the red side (longer wavelength), an object moving towards Earth shifts to the blue side (shorter wavelength).</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4"/>
          <p:cNvSpPr/>
          <p:nvPr/>
        </p:nvSpPr>
        <p:spPr>
          <a:xfrm>
            <a:off x="533400" y="76200"/>
            <a:ext cx="8153400"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Arno Penzias and Robert Woodrow Wilson were awarded the 1978 Nobel Prize in Physics for their discovery. Today, scientists continue to study the universe and the physical principles that are a part of it. One mission, called the COBE (short for Cosmic Background Explorer), was launched in 1989 and took detailed measurements of the universe's temperature. The WMAP mission (Wilkinson Microwave Anisotropy Probe), launched in 2001, built on COBE's work, getting more detailed temperature measurements and helping scientists gather more evidence for the Big Bang theory. These probes have provided scientists with a complete and highly detailed map of the cosmic microwave radiation in the universe.</a:t>
            </a:r>
            <a:endParaRPr/>
          </a:p>
        </p:txBody>
      </p:sp>
      <p:pic>
        <p:nvPicPr>
          <p:cNvPr id="597" name="Google Shape;597;p64"/>
          <p:cNvPicPr preferRelativeResize="0"/>
          <p:nvPr/>
        </p:nvPicPr>
        <p:blipFill rotWithShape="1">
          <a:blip r:embed="rId3">
            <a:alphaModFix/>
          </a:blip>
          <a:srcRect b="0" l="0" r="0" t="0"/>
          <a:stretch/>
        </p:blipFill>
        <p:spPr>
          <a:xfrm>
            <a:off x="533400" y="6276975"/>
            <a:ext cx="7942263" cy="428625"/>
          </a:xfrm>
          <a:prstGeom prst="rect">
            <a:avLst/>
          </a:prstGeom>
          <a:noFill/>
          <a:ln>
            <a:noFill/>
          </a:ln>
        </p:spPr>
      </p:pic>
      <p:pic>
        <p:nvPicPr>
          <p:cNvPr id="598" name="Google Shape;598;p64"/>
          <p:cNvPicPr preferRelativeResize="0"/>
          <p:nvPr/>
        </p:nvPicPr>
        <p:blipFill rotWithShape="1">
          <a:blip r:embed="rId4">
            <a:alphaModFix/>
          </a:blip>
          <a:srcRect b="0" l="0" r="0" t="0"/>
          <a:stretch/>
        </p:blipFill>
        <p:spPr>
          <a:xfrm>
            <a:off x="1752600" y="2857500"/>
            <a:ext cx="2228850" cy="1400175"/>
          </a:xfrm>
          <a:prstGeom prst="rect">
            <a:avLst/>
          </a:prstGeom>
          <a:noFill/>
          <a:ln>
            <a:noFill/>
          </a:ln>
        </p:spPr>
      </p:pic>
      <p:pic>
        <p:nvPicPr>
          <p:cNvPr id="599" name="Google Shape;599;p64"/>
          <p:cNvPicPr preferRelativeResize="0"/>
          <p:nvPr/>
        </p:nvPicPr>
        <p:blipFill rotWithShape="1">
          <a:blip r:embed="rId5">
            <a:alphaModFix/>
          </a:blip>
          <a:srcRect b="0" l="0" r="0" t="0"/>
          <a:stretch/>
        </p:blipFill>
        <p:spPr>
          <a:xfrm>
            <a:off x="4800600" y="2590800"/>
            <a:ext cx="2276475" cy="1895475"/>
          </a:xfrm>
          <a:prstGeom prst="rect">
            <a:avLst/>
          </a:prstGeom>
          <a:noFill/>
          <a:ln>
            <a:noFill/>
          </a:ln>
        </p:spPr>
      </p:pic>
      <p:sp>
        <p:nvSpPr>
          <p:cNvPr id="600" name="Google Shape;600;p64"/>
          <p:cNvSpPr/>
          <p:nvPr/>
        </p:nvSpPr>
        <p:spPr>
          <a:xfrm>
            <a:off x="533399" y="4696361"/>
            <a:ext cx="7942263"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The COBE mission was able to measure accurately the temperature of the universe.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The WMAP mission was technically more advanced than the COBE mission. It was able to detect and map the microwave radiations in space more accurately than the COBE mission.</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The temperature and radiations in space detected by the COBE and WMAP mission were the original heat from Big Bang and provided evidence for the theory.</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04" name="Shape 604"/>
        <p:cNvGrpSpPr/>
        <p:nvPr/>
      </p:nvGrpSpPr>
      <p:grpSpPr>
        <a:xfrm>
          <a:off x="0" y="0"/>
          <a:ext cx="0" cy="0"/>
          <a:chOff x="0" y="0"/>
          <a:chExt cx="0" cy="0"/>
        </a:xfrm>
      </p:grpSpPr>
      <p:pic>
        <p:nvPicPr>
          <p:cNvPr id="605" name="Google Shape;605;p65"/>
          <p:cNvPicPr preferRelativeResize="0"/>
          <p:nvPr/>
        </p:nvPicPr>
        <p:blipFill rotWithShape="1">
          <a:blip r:embed="rId3">
            <a:alphaModFix/>
          </a:blip>
          <a:srcRect b="0" l="0" r="0" t="0"/>
          <a:stretch/>
        </p:blipFill>
        <p:spPr>
          <a:xfrm>
            <a:off x="2209800" y="1724891"/>
            <a:ext cx="4895850" cy="4895850"/>
          </a:xfrm>
          <a:prstGeom prst="rect">
            <a:avLst/>
          </a:prstGeom>
          <a:noFill/>
          <a:ln>
            <a:noFill/>
          </a:ln>
        </p:spPr>
      </p:pic>
      <p:sp>
        <p:nvSpPr>
          <p:cNvPr id="606" name="Google Shape;606;p65"/>
          <p:cNvSpPr txBox="1"/>
          <p:nvPr>
            <p:ph type="ctrTitle"/>
          </p:nvPr>
        </p:nvSpPr>
        <p:spPr>
          <a:xfrm>
            <a:off x="152400" y="76200"/>
            <a:ext cx="8839200" cy="1371600"/>
          </a:xfrm>
          <a:prstGeom prst="rect">
            <a:avLst/>
          </a:prstGeom>
          <a:solidFill>
            <a:srgbClr val="F2F2F2">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70C0"/>
              </a:buClr>
              <a:buSzPts val="6600"/>
              <a:buFont typeface="Cantata One"/>
              <a:buNone/>
            </a:pPr>
            <a:br>
              <a:rPr b="0" i="0" lang="en-US" sz="6600" u="none" cap="none" strike="noStrike">
                <a:solidFill>
                  <a:srgbClr val="0070C0"/>
                </a:solidFill>
                <a:latin typeface="Cantata One"/>
                <a:ea typeface="Cantata One"/>
                <a:cs typeface="Cantata One"/>
                <a:sym typeface="Cantata One"/>
              </a:rPr>
            </a:br>
            <a:endParaRPr b="0" i="0" sz="6600" u="none" cap="none" strike="noStrike">
              <a:solidFill>
                <a:srgbClr val="0070C0"/>
              </a:solidFill>
              <a:latin typeface="Cantata One"/>
              <a:ea typeface="Cantata One"/>
              <a:cs typeface="Cantata One"/>
              <a:sym typeface="Cantata One"/>
            </a:endParaRPr>
          </a:p>
        </p:txBody>
      </p:sp>
      <p:sp>
        <p:nvSpPr>
          <p:cNvPr id="607" name="Google Shape;607;p65"/>
          <p:cNvSpPr txBox="1"/>
          <p:nvPr/>
        </p:nvSpPr>
        <p:spPr>
          <a:xfrm>
            <a:off x="1143000" y="152400"/>
            <a:ext cx="6934200" cy="1107996"/>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chemeClr val="dk1"/>
                </a:solidFill>
                <a:latin typeface="Calibri"/>
                <a:ea typeface="Calibri"/>
                <a:cs typeface="Calibri"/>
                <a:sym typeface="Calibri"/>
              </a:rPr>
              <a:t>Part Five</a:t>
            </a:r>
            <a:endParaRPr/>
          </a:p>
        </p:txBody>
      </p:sp>
      <p:pic>
        <p:nvPicPr>
          <p:cNvPr id="608" name="Google Shape;608;p65"/>
          <p:cNvPicPr preferRelativeResize="0"/>
          <p:nvPr/>
        </p:nvPicPr>
        <p:blipFill rotWithShape="1">
          <a:blip r:embed="rId4">
            <a:alphaModFix/>
          </a:blip>
          <a:srcRect b="0" l="0" r="0" t="0"/>
          <a:stretch/>
        </p:blipFill>
        <p:spPr>
          <a:xfrm>
            <a:off x="2438400" y="3124200"/>
            <a:ext cx="4534108" cy="9494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6"/>
          <p:cNvSpPr txBox="1"/>
          <p:nvPr>
            <p:ph type="title"/>
          </p:nvPr>
        </p:nvSpPr>
        <p:spPr>
          <a:xfrm>
            <a:off x="381000" y="-3048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Igneous Rocks</a:t>
            </a:r>
            <a:endParaRPr/>
          </a:p>
        </p:txBody>
      </p:sp>
      <p:sp>
        <p:nvSpPr>
          <p:cNvPr id="614" name="Google Shape;614;p66"/>
          <p:cNvSpPr/>
          <p:nvPr/>
        </p:nvSpPr>
        <p:spPr>
          <a:xfrm>
            <a:off x="838200" y="990600"/>
            <a:ext cx="84582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Igneous rocks form when magma or lava cools and crystallizes (hardens).</a:t>
            </a:r>
            <a:endParaRPr/>
          </a:p>
        </p:txBody>
      </p:sp>
      <p:pic>
        <p:nvPicPr>
          <p:cNvPr id="615" name="Google Shape;615;p66"/>
          <p:cNvPicPr preferRelativeResize="0"/>
          <p:nvPr/>
        </p:nvPicPr>
        <p:blipFill rotWithShape="1">
          <a:blip r:embed="rId3">
            <a:alphaModFix/>
          </a:blip>
          <a:srcRect b="0" l="0" r="0" t="0"/>
          <a:stretch/>
        </p:blipFill>
        <p:spPr>
          <a:xfrm>
            <a:off x="1666875" y="2057400"/>
            <a:ext cx="5810250" cy="3829050"/>
          </a:xfrm>
          <a:prstGeom prst="rect">
            <a:avLst/>
          </a:prstGeom>
          <a:noFill/>
          <a:ln>
            <a:noFill/>
          </a:ln>
        </p:spPr>
      </p:pic>
      <p:pic>
        <p:nvPicPr>
          <p:cNvPr id="616" name="Google Shape;616;p66"/>
          <p:cNvPicPr preferRelativeResize="0"/>
          <p:nvPr/>
        </p:nvPicPr>
        <p:blipFill rotWithShape="1">
          <a:blip r:embed="rId4">
            <a:alphaModFix/>
          </a:blip>
          <a:srcRect b="0" l="0" r="0" t="0"/>
          <a:stretch/>
        </p:blipFill>
        <p:spPr>
          <a:xfrm>
            <a:off x="2405063" y="6210300"/>
            <a:ext cx="4333875" cy="4191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7"/>
          <p:cNvSpPr txBox="1"/>
          <p:nvPr>
            <p:ph type="title"/>
          </p:nvPr>
        </p:nvSpPr>
        <p:spPr>
          <a:xfrm>
            <a:off x="381000" y="-3048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Sedimentary Rocks</a:t>
            </a:r>
            <a:endParaRPr/>
          </a:p>
        </p:txBody>
      </p:sp>
      <p:sp>
        <p:nvSpPr>
          <p:cNvPr id="622" name="Google Shape;622;p67"/>
          <p:cNvSpPr/>
          <p:nvPr/>
        </p:nvSpPr>
        <p:spPr>
          <a:xfrm>
            <a:off x="381000" y="762000"/>
            <a:ext cx="84582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When water and other forces move sediments to new locations, the relocated material may be deposited as sedimentary rock. Most sedimentary rocks are made up of small or large pieces of other rocks that are cemented together.</a:t>
            </a:r>
            <a:endParaRPr/>
          </a:p>
        </p:txBody>
      </p:sp>
      <p:pic>
        <p:nvPicPr>
          <p:cNvPr id="623" name="Google Shape;623;p67"/>
          <p:cNvPicPr preferRelativeResize="0"/>
          <p:nvPr/>
        </p:nvPicPr>
        <p:blipFill rotWithShape="1">
          <a:blip r:embed="rId3">
            <a:alphaModFix/>
          </a:blip>
          <a:srcRect b="0" l="0" r="0" t="0"/>
          <a:stretch/>
        </p:blipFill>
        <p:spPr>
          <a:xfrm>
            <a:off x="1800225" y="2133600"/>
            <a:ext cx="5619750" cy="3771900"/>
          </a:xfrm>
          <a:prstGeom prst="rect">
            <a:avLst/>
          </a:prstGeom>
          <a:noFill/>
          <a:ln>
            <a:noFill/>
          </a:ln>
        </p:spPr>
      </p:pic>
      <p:pic>
        <p:nvPicPr>
          <p:cNvPr id="624" name="Google Shape;624;p67"/>
          <p:cNvPicPr preferRelativeResize="0"/>
          <p:nvPr/>
        </p:nvPicPr>
        <p:blipFill rotWithShape="1">
          <a:blip r:embed="rId4">
            <a:alphaModFix/>
          </a:blip>
          <a:srcRect b="0" l="0" r="0" t="0"/>
          <a:stretch/>
        </p:blipFill>
        <p:spPr>
          <a:xfrm>
            <a:off x="2405063" y="6210300"/>
            <a:ext cx="4333875" cy="4191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68"/>
          <p:cNvSpPr txBox="1"/>
          <p:nvPr>
            <p:ph type="title"/>
          </p:nvPr>
        </p:nvSpPr>
        <p:spPr>
          <a:xfrm>
            <a:off x="381000" y="-3048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Metamorphic Rocks</a:t>
            </a:r>
            <a:endParaRPr/>
          </a:p>
        </p:txBody>
      </p:sp>
      <p:sp>
        <p:nvSpPr>
          <p:cNvPr id="630" name="Google Shape;630;p68"/>
          <p:cNvSpPr/>
          <p:nvPr/>
        </p:nvSpPr>
        <p:spPr>
          <a:xfrm>
            <a:off x="381000" y="762000"/>
            <a:ext cx="84582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When rocks and minerals are subjected to extreme changes in temperature and pressure, they do not always melt. Instead, these extreme conditions can alter the rock's internal arrangement of atoms, causing the rock's chemical composition to change. </a:t>
            </a:r>
            <a:endParaRPr/>
          </a:p>
        </p:txBody>
      </p:sp>
      <p:pic>
        <p:nvPicPr>
          <p:cNvPr id="631" name="Google Shape;631;p68"/>
          <p:cNvPicPr preferRelativeResize="0"/>
          <p:nvPr/>
        </p:nvPicPr>
        <p:blipFill rotWithShape="1">
          <a:blip r:embed="rId3">
            <a:alphaModFix/>
          </a:blip>
          <a:srcRect b="0" l="0" r="0" t="0"/>
          <a:stretch/>
        </p:blipFill>
        <p:spPr>
          <a:xfrm>
            <a:off x="1719262" y="2438400"/>
            <a:ext cx="5781675" cy="3609975"/>
          </a:xfrm>
          <a:prstGeom prst="rect">
            <a:avLst/>
          </a:prstGeom>
          <a:noFill/>
          <a:ln>
            <a:noFill/>
          </a:ln>
        </p:spPr>
      </p:pic>
      <p:pic>
        <p:nvPicPr>
          <p:cNvPr id="632" name="Google Shape;632;p68"/>
          <p:cNvPicPr preferRelativeResize="0"/>
          <p:nvPr/>
        </p:nvPicPr>
        <p:blipFill rotWithShape="1">
          <a:blip r:embed="rId4">
            <a:alphaModFix/>
          </a:blip>
          <a:srcRect b="0" l="0" r="0" t="0"/>
          <a:stretch/>
        </p:blipFill>
        <p:spPr>
          <a:xfrm>
            <a:off x="2405063" y="6210300"/>
            <a:ext cx="4333875" cy="4191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69"/>
          <p:cNvSpPr txBox="1"/>
          <p:nvPr>
            <p:ph type="title"/>
          </p:nvPr>
        </p:nvSpPr>
        <p:spPr>
          <a:xfrm>
            <a:off x="381000" y="-3048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The Rock Cycle</a:t>
            </a:r>
            <a:endParaRPr/>
          </a:p>
        </p:txBody>
      </p:sp>
      <p:pic>
        <p:nvPicPr>
          <p:cNvPr id="638" name="Google Shape;638;p69"/>
          <p:cNvPicPr preferRelativeResize="0"/>
          <p:nvPr/>
        </p:nvPicPr>
        <p:blipFill rotWithShape="1">
          <a:blip r:embed="rId3">
            <a:alphaModFix/>
          </a:blip>
          <a:srcRect b="0" l="0" r="0" t="0"/>
          <a:stretch/>
        </p:blipFill>
        <p:spPr>
          <a:xfrm>
            <a:off x="1905000" y="1828800"/>
            <a:ext cx="6177175" cy="4495799"/>
          </a:xfrm>
          <a:prstGeom prst="rect">
            <a:avLst/>
          </a:prstGeom>
          <a:noFill/>
          <a:ln>
            <a:noFill/>
          </a:ln>
        </p:spPr>
      </p:pic>
      <p:sp>
        <p:nvSpPr>
          <p:cNvPr id="639" name="Google Shape;639;p69"/>
          <p:cNvSpPr/>
          <p:nvPr/>
        </p:nvSpPr>
        <p:spPr>
          <a:xfrm>
            <a:off x="228600" y="533400"/>
            <a:ext cx="8763000"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Calibri"/>
                <a:ea typeface="Calibri"/>
                <a:cs typeface="Calibri"/>
                <a:sym typeface="Calibri"/>
              </a:rPr>
              <a:t>A particular rock may not always remain the same type. Igneous, metamorphic, and sedimentary rocks are transformed as they pass through the rock cycle. The rock cycle is the continuous transformation of rocks from one type to another within the geosphere. All rocks on Earth started as igneous rocks, approximately 4.6 billion years ago. Over time, forces from wind, water, heat, and pressure transformed these early rocks into sedimentary and metamorphic rocks. </a:t>
            </a:r>
            <a:endParaRPr/>
          </a:p>
        </p:txBody>
      </p:sp>
      <p:pic>
        <p:nvPicPr>
          <p:cNvPr id="640" name="Google Shape;640;p69"/>
          <p:cNvPicPr preferRelativeResize="0"/>
          <p:nvPr/>
        </p:nvPicPr>
        <p:blipFill rotWithShape="1">
          <a:blip r:embed="rId4">
            <a:alphaModFix/>
          </a:blip>
          <a:srcRect b="0" l="0" r="0" t="0"/>
          <a:stretch/>
        </p:blipFill>
        <p:spPr>
          <a:xfrm>
            <a:off x="2405063" y="6362700"/>
            <a:ext cx="4333875" cy="419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8"/>
          <p:cNvSpPr txBox="1"/>
          <p:nvPr/>
        </p:nvSpPr>
        <p:spPr>
          <a:xfrm>
            <a:off x="1143000" y="4047530"/>
            <a:ext cx="7696200" cy="175432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mo"/>
              <a:ea typeface="Arimo"/>
              <a:cs typeface="Arimo"/>
              <a:sym typeface="Arimo"/>
            </a:endParaRPr>
          </a:p>
          <a:p>
            <a:pPr indent="0" lvl="0" marL="0" marR="0" rtl="0" algn="l">
              <a:spcBef>
                <a:spcPts val="0"/>
              </a:spcBef>
              <a:spcAft>
                <a:spcPts val="0"/>
              </a:spcAft>
              <a:buNone/>
            </a:pPr>
            <a:r>
              <a:rPr lang="en-US" sz="1800">
                <a:solidFill>
                  <a:schemeClr val="dk1"/>
                </a:solidFill>
                <a:latin typeface="Arimo"/>
                <a:ea typeface="Arimo"/>
                <a:cs typeface="Arimo"/>
                <a:sym typeface="Arimo"/>
              </a:rPr>
              <a:t>When the majority of the scientific community agrees, or reaches a consensus around a problem and solution we call this a theory.</a:t>
            </a:r>
            <a:endParaRPr/>
          </a:p>
          <a:p>
            <a:pPr indent="0" lvl="0" marL="0" marR="0" rtl="0" algn="l">
              <a:spcBef>
                <a:spcPts val="0"/>
              </a:spcBef>
              <a:spcAft>
                <a:spcPts val="0"/>
              </a:spcAft>
              <a:buNone/>
            </a:pPr>
            <a:r>
              <a:t/>
            </a:r>
            <a:endParaRPr sz="1800">
              <a:solidFill>
                <a:schemeClr val="dk1"/>
              </a:solidFill>
              <a:latin typeface="Arimo"/>
              <a:ea typeface="Arimo"/>
              <a:cs typeface="Arimo"/>
              <a:sym typeface="Arimo"/>
            </a:endParaRPr>
          </a:p>
          <a:p>
            <a:pPr indent="0" lvl="0" marL="0" marR="0" rtl="0" algn="l">
              <a:spcBef>
                <a:spcPts val="0"/>
              </a:spcBef>
              <a:spcAft>
                <a:spcPts val="0"/>
              </a:spcAft>
              <a:buNone/>
            </a:pPr>
            <a:r>
              <a:rPr lang="en-US" sz="1800">
                <a:solidFill>
                  <a:schemeClr val="dk1"/>
                </a:solidFill>
                <a:latin typeface="Arimo"/>
                <a:ea typeface="Arimo"/>
                <a:cs typeface="Arimo"/>
                <a:sym typeface="Arimo"/>
              </a:rPr>
              <a:t>In science, the testing, revising, and occasional discarding of theories, new and old, never ends.  </a:t>
            </a:r>
            <a:endParaRPr/>
          </a:p>
        </p:txBody>
      </p:sp>
      <p:pic>
        <p:nvPicPr>
          <p:cNvPr descr="C:\Users\lhelm\AppData\Local\Microsoft\Windows\Temporary Internet Files\Content.IE5\W30PYQ2C\MP900443661[1].jpg" id="136" name="Google Shape;136;p18"/>
          <p:cNvPicPr preferRelativeResize="0"/>
          <p:nvPr/>
        </p:nvPicPr>
        <p:blipFill rotWithShape="1">
          <a:blip r:embed="rId3">
            <a:alphaModFix/>
          </a:blip>
          <a:srcRect b="0" l="0" r="0" t="0"/>
          <a:stretch/>
        </p:blipFill>
        <p:spPr>
          <a:xfrm>
            <a:off x="491726" y="228600"/>
            <a:ext cx="3436150" cy="2569605"/>
          </a:xfrm>
          <a:prstGeom prst="rect">
            <a:avLst/>
          </a:prstGeom>
          <a:noFill/>
          <a:ln>
            <a:noFill/>
          </a:ln>
        </p:spPr>
      </p:pic>
      <p:sp>
        <p:nvSpPr>
          <p:cNvPr id="137" name="Google Shape;137;p18"/>
          <p:cNvSpPr/>
          <p:nvPr/>
        </p:nvSpPr>
        <p:spPr>
          <a:xfrm>
            <a:off x="3590030" y="351430"/>
            <a:ext cx="3877569" cy="1447800"/>
          </a:xfrm>
          <a:prstGeom prst="wedgeEllipseCallout">
            <a:avLst>
              <a:gd fmla="val -53625" name="adj1"/>
              <a:gd fmla="val 45376" name="adj2"/>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Hmm… I wonder…</a:t>
            </a:r>
            <a:endParaRPr/>
          </a:p>
        </p:txBody>
      </p:sp>
      <p:sp>
        <p:nvSpPr>
          <p:cNvPr id="138" name="Google Shape;138;p18"/>
          <p:cNvSpPr/>
          <p:nvPr/>
        </p:nvSpPr>
        <p:spPr>
          <a:xfrm>
            <a:off x="982130" y="3276600"/>
            <a:ext cx="2638607"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cap="none">
                <a:solidFill>
                  <a:srgbClr val="3A1A62"/>
                </a:solidFill>
                <a:latin typeface="Calibri"/>
                <a:ea typeface="Calibri"/>
                <a:cs typeface="Calibri"/>
                <a:sym typeface="Calibri"/>
              </a:rPr>
              <a:t>THEORY:</a:t>
            </a:r>
            <a:endParaRPr/>
          </a:p>
        </p:txBody>
      </p:sp>
      <p:cxnSp>
        <p:nvCxnSpPr>
          <p:cNvPr id="139" name="Google Shape;139;p18"/>
          <p:cNvCxnSpPr/>
          <p:nvPr/>
        </p:nvCxnSpPr>
        <p:spPr>
          <a:xfrm>
            <a:off x="1828800" y="5029200"/>
            <a:ext cx="6248400" cy="0"/>
          </a:xfrm>
          <a:prstGeom prst="straightConnector1">
            <a:avLst/>
          </a:prstGeom>
          <a:noFill/>
          <a:ln cap="flat" cmpd="sng" w="9525">
            <a:solidFill>
              <a:srgbClr val="4A7DBA"/>
            </a:solidFill>
            <a:prstDash val="solid"/>
            <a:round/>
            <a:headEnd len="sm" w="sm" type="none"/>
            <a:tailEnd len="sm" w="sm" type="none"/>
          </a:ln>
        </p:spPr>
      </p:cxnSp>
      <p:sp>
        <p:nvSpPr>
          <p:cNvPr id="140" name="Google Shape;140;p18"/>
          <p:cNvSpPr/>
          <p:nvPr/>
        </p:nvSpPr>
        <p:spPr>
          <a:xfrm>
            <a:off x="2895600" y="6019800"/>
            <a:ext cx="57150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An example of a theory would be the Big Bang theory. </a:t>
            </a:r>
            <a:endParaRPr/>
          </a:p>
        </p:txBody>
      </p:sp>
      <p:sp>
        <p:nvSpPr>
          <p:cNvPr id="141" name="Google Shape;141;p18"/>
          <p:cNvSpPr/>
          <p:nvPr/>
        </p:nvSpPr>
        <p:spPr>
          <a:xfrm>
            <a:off x="3810000" y="3368933"/>
            <a:ext cx="457200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Once a hypothesis has been supported by many experiments, which have been performed by many different scientists, it can be presented as a theory.</a:t>
            </a:r>
            <a:endParaRPr/>
          </a:p>
        </p:txBody>
      </p:sp>
      <p:pic>
        <p:nvPicPr>
          <p:cNvPr id="142" name="Google Shape;142;p18"/>
          <p:cNvPicPr preferRelativeResize="0"/>
          <p:nvPr/>
        </p:nvPicPr>
        <p:blipFill rotWithShape="1">
          <a:blip r:embed="rId4">
            <a:alphaModFix/>
          </a:blip>
          <a:srcRect b="0" l="0" r="0" t="0"/>
          <a:stretch/>
        </p:blipFill>
        <p:spPr>
          <a:xfrm>
            <a:off x="214313" y="6496307"/>
            <a:ext cx="3990975" cy="314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nvSpPr>
        <p:spPr>
          <a:xfrm>
            <a:off x="304800" y="381000"/>
            <a:ext cx="8458200" cy="4062651"/>
          </a:xfrm>
          <a:prstGeom prst="rect">
            <a:avLst/>
          </a:prstGeom>
          <a:solidFill>
            <a:srgbClr val="DAE5F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A scientific law </a:t>
            </a:r>
            <a:r>
              <a:rPr lang="en-US" sz="2400">
                <a:solidFill>
                  <a:schemeClr val="dk1"/>
                </a:solidFill>
                <a:latin typeface="Arial"/>
                <a:ea typeface="Arial"/>
                <a:cs typeface="Arial"/>
                <a:sym typeface="Arial"/>
              </a:rPr>
              <a:t>is a conclusion that is made based on repeated scientific experimentation over many years and has become universally accepted by the scientific community. </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An example of a law would be the law of gravity. </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Laws are descriptions of specific relationships that occur in nature they do not attempt to tell us why these relationships exist just that they do. </a:t>
            </a:r>
            <a:r>
              <a:rPr lang="en-US" sz="2400">
                <a:solidFill>
                  <a:schemeClr val="dk1"/>
                </a:solidFill>
                <a:latin typeface="Calibri"/>
                <a:ea typeface="Calibri"/>
                <a:cs typeface="Calibri"/>
                <a:sym typeface="Calibri"/>
              </a:rPr>
              <a:t>For instance, the law of gravity is universal: What goes up must come down.</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Users\lhelm\AppData\Local\Microsoft\Windows\Temporary Internet Files\Content.IE5\3PI6YZA2\MC900388714[1].wmf" id="148" name="Google Shape;148;p19"/>
          <p:cNvPicPr preferRelativeResize="0"/>
          <p:nvPr/>
        </p:nvPicPr>
        <p:blipFill rotWithShape="1">
          <a:blip r:embed="rId3">
            <a:alphaModFix/>
          </a:blip>
          <a:srcRect b="0" l="0" r="0" t="0"/>
          <a:stretch/>
        </p:blipFill>
        <p:spPr>
          <a:xfrm>
            <a:off x="609600" y="4876800"/>
            <a:ext cx="5181600" cy="2202504"/>
          </a:xfrm>
          <a:prstGeom prst="rect">
            <a:avLst/>
          </a:prstGeom>
          <a:noFill/>
          <a:ln>
            <a:noFill/>
          </a:ln>
        </p:spPr>
      </p:pic>
      <p:pic>
        <p:nvPicPr>
          <p:cNvPr descr="C:\Users\lhelm\AppData\Local\Microsoft\Windows\Temporary Internet Files\Content.IE5\JG69R29L\MM900283031[1].gif" id="149" name="Google Shape;149;p19"/>
          <p:cNvPicPr preferRelativeResize="0"/>
          <p:nvPr/>
        </p:nvPicPr>
        <p:blipFill rotWithShape="1">
          <a:blip r:embed="rId4">
            <a:alphaModFix/>
          </a:blip>
          <a:srcRect b="0" l="0" r="0" t="0"/>
          <a:stretch/>
        </p:blipFill>
        <p:spPr>
          <a:xfrm>
            <a:off x="5029199" y="4370223"/>
            <a:ext cx="2705669" cy="27056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0"/>
          <p:cNvPicPr preferRelativeResize="0"/>
          <p:nvPr/>
        </p:nvPicPr>
        <p:blipFill rotWithShape="1">
          <a:blip r:embed="rId3">
            <a:alphaModFix/>
          </a:blip>
          <a:srcRect b="0" l="0" r="0" t="0"/>
          <a:stretch/>
        </p:blipFill>
        <p:spPr>
          <a:xfrm>
            <a:off x="1157288" y="2133600"/>
            <a:ext cx="6827837" cy="2133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ph type="title"/>
          </p:nvPr>
        </p:nvSpPr>
        <p:spPr>
          <a:xfrm>
            <a:off x="457200" y="-76200"/>
            <a:ext cx="8229600" cy="1143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Models</a:t>
            </a:r>
            <a:endParaRPr/>
          </a:p>
        </p:txBody>
      </p:sp>
      <p:pic>
        <p:nvPicPr>
          <p:cNvPr id="160" name="Google Shape;160;p21"/>
          <p:cNvPicPr preferRelativeResize="0"/>
          <p:nvPr/>
        </p:nvPicPr>
        <p:blipFill rotWithShape="1">
          <a:blip r:embed="rId3">
            <a:alphaModFix/>
          </a:blip>
          <a:srcRect b="0" l="0" r="0" t="0"/>
          <a:stretch/>
        </p:blipFill>
        <p:spPr>
          <a:xfrm>
            <a:off x="0" y="1885950"/>
            <a:ext cx="4676775" cy="1771650"/>
          </a:xfrm>
          <a:prstGeom prst="rect">
            <a:avLst/>
          </a:prstGeom>
          <a:noFill/>
          <a:ln>
            <a:noFill/>
          </a:ln>
        </p:spPr>
      </p:pic>
      <p:pic>
        <p:nvPicPr>
          <p:cNvPr id="161" name="Google Shape;161;p21"/>
          <p:cNvPicPr preferRelativeResize="0"/>
          <p:nvPr/>
        </p:nvPicPr>
        <p:blipFill rotWithShape="1">
          <a:blip r:embed="rId4">
            <a:alphaModFix/>
          </a:blip>
          <a:srcRect b="0" l="0" r="0" t="0"/>
          <a:stretch/>
        </p:blipFill>
        <p:spPr>
          <a:xfrm>
            <a:off x="4620925" y="1609725"/>
            <a:ext cx="4391025" cy="2352675"/>
          </a:xfrm>
          <a:prstGeom prst="rect">
            <a:avLst/>
          </a:prstGeom>
          <a:noFill/>
          <a:ln>
            <a:noFill/>
          </a:ln>
        </p:spPr>
      </p:pic>
      <p:pic>
        <p:nvPicPr>
          <p:cNvPr id="162" name="Google Shape;162;p21"/>
          <p:cNvPicPr preferRelativeResize="0"/>
          <p:nvPr/>
        </p:nvPicPr>
        <p:blipFill rotWithShape="1">
          <a:blip r:embed="rId5">
            <a:alphaModFix/>
          </a:blip>
          <a:srcRect b="0" l="0" r="0" t="0"/>
          <a:stretch/>
        </p:blipFill>
        <p:spPr>
          <a:xfrm>
            <a:off x="1981200" y="4114800"/>
            <a:ext cx="4648200" cy="2324100"/>
          </a:xfrm>
          <a:prstGeom prst="rect">
            <a:avLst/>
          </a:prstGeom>
          <a:noFill/>
          <a:ln>
            <a:noFill/>
          </a:ln>
        </p:spPr>
      </p:pic>
      <p:sp>
        <p:nvSpPr>
          <p:cNvPr id="163" name="Google Shape;163;p21"/>
          <p:cNvSpPr txBox="1"/>
          <p:nvPr/>
        </p:nvSpPr>
        <p:spPr>
          <a:xfrm>
            <a:off x="1524000" y="838200"/>
            <a:ext cx="62484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Models are used to represent things that are very small or very large.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