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71CD181-4BBC-41BE-BC1A-D39FC74DB991}">
  <a:tblStyle styleId="{D71CD181-4BBC-41BE-BC1A-D39FC74DB99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31566a5ff9_0_18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31566a5ff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564945" y="9196826"/>
            <a:ext cx="6653170" cy="378150"/>
            <a:chOff x="931000" y="3282475"/>
            <a:chExt cx="6317100" cy="378150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931000" y="3438325"/>
              <a:ext cx="63171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900">
                  <a:solidFill>
                    <a:schemeClr val="dk1"/>
                  </a:solidFill>
                </a:rPr>
                <a:t>Why do some animals live in groups?</a:t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F0000"/>
                </a:solidFill>
              </a:endParaRPr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36096" y="3282475"/>
              <a:ext cx="1497664" cy="197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671" y="476225"/>
            <a:ext cx="1497664" cy="197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" name="Google Shape;58;p13"/>
          <p:cNvGraphicFramePr/>
          <p:nvPr/>
        </p:nvGraphicFramePr>
        <p:xfrm>
          <a:off x="755800" y="205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{D71CD181-4BBC-41BE-BC1A-D39FC74DB991}</a:tableStyleId>
              </a:tblPr>
              <a:tblGrid>
                <a:gridCol w="1388825"/>
                <a:gridCol w="4882625"/>
              </a:tblGrid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behavior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D1C1D"/>
                          </a:solidFill>
                        </a:rPr>
                        <a:t>t</a:t>
                      </a:r>
                      <a:r>
                        <a:rPr lang="en" sz="1200">
                          <a:solidFill>
                            <a:srgbClr val="1D1C1D"/>
                          </a:solidFill>
                        </a:rPr>
                        <a:t>he actions and reactions of living things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colony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D1C1D"/>
                          </a:solidFill>
                        </a:rPr>
                        <a:t>a</a:t>
                      </a:r>
                      <a:r>
                        <a:rPr lang="en" sz="1200">
                          <a:solidFill>
                            <a:srgbClr val="1D1C1D"/>
                          </a:solidFill>
                        </a:rPr>
                        <a:t> group of animals of the same kind, such as ants, that live and work closely together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communicate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o exchange information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environment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 living thing’s surroundings, including other living things and nonliving parts like soil, water, and air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evidence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nformation that can be used to support or reject an idea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observe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o pay close attention to something</a:t>
                      </a:r>
                      <a:endParaRPr sz="1200">
                        <a:solidFill>
                          <a:srgbClr val="1D1C1D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predator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n animal that hunts and eats other animals</a:t>
                      </a:r>
                      <a:endParaRPr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protection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t</a:t>
                      </a:r>
                      <a:r>
                        <a:rPr lang="en" sz="1200"/>
                        <a:t>he act of keeping something or someone safe</a:t>
                      </a:r>
                      <a:endParaRPr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</a:t>
                      </a:r>
                      <a:r>
                        <a:rPr b="1" lang="en" sz="1200"/>
                        <a:t>ocial behavior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t</a:t>
                      </a:r>
                      <a:r>
                        <a:rPr lang="en" sz="1200"/>
                        <a:t>he behaviors of living things that live in groups</a:t>
                      </a:r>
                      <a:endParaRPr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solitary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l</a:t>
                      </a:r>
                      <a:r>
                        <a:rPr lang="en" sz="1200"/>
                        <a:t>ives mostly alone</a:t>
                      </a:r>
                      <a:endParaRPr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survive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t</a:t>
                      </a:r>
                      <a:r>
                        <a:rPr lang="en" sz="1200"/>
                        <a:t>o stay alive</a:t>
                      </a:r>
                      <a:endParaRPr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413702" y="860625"/>
            <a:ext cx="53904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Lesson: Why do some animals live in groups?</a:t>
            </a:r>
            <a:endParaRPr sz="24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497077" y="1741150"/>
            <a:ext cx="6782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3"/>
          <p:cNvSpPr txBox="1"/>
          <p:nvPr/>
        </p:nvSpPr>
        <p:spPr>
          <a:xfrm>
            <a:off x="413677" y="316675"/>
            <a:ext cx="5956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Vocabulary </a:t>
            </a:r>
            <a:endParaRPr sz="26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