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72" r:id="rId4"/>
    <p:sldId id="290" r:id="rId5"/>
    <p:sldId id="302" r:id="rId6"/>
    <p:sldId id="303" r:id="rId7"/>
    <p:sldId id="304" r:id="rId8"/>
    <p:sldId id="274" r:id="rId9"/>
    <p:sldId id="296" r:id="rId10"/>
    <p:sldId id="277" r:id="rId11"/>
    <p:sldId id="275" r:id="rId12"/>
    <p:sldId id="305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89886" autoAdjust="0"/>
  </p:normalViewPr>
  <p:slideViewPr>
    <p:cSldViewPr snapToGrid="0">
      <p:cViewPr varScale="1">
        <p:scale>
          <a:sx n="57" d="100"/>
          <a:sy n="57" d="100"/>
        </p:scale>
        <p:origin x="10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12/2/2023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12/2/2023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ar-OM" smtClean="0"/>
              <a:t>1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28452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1200" b="1" dirty="0">
                <a:solidFill>
                  <a:schemeClr val="bg1"/>
                </a:solidFill>
                <a:highlight>
                  <a:srgbClr val="FF0000"/>
                </a:highlight>
              </a:rPr>
              <a:t>أهداف التعلم ومعايير النجاح </a:t>
            </a: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r>
              <a:rPr lang="ar-SA" sz="12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3-5) يذكر القانون الأول لكيرشوف ويشرح انه نتيجة لقانون حفظ الشحنة الكهربائية</a:t>
            </a: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r>
              <a:rPr lang="ar-SA" sz="12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(</a:t>
            </a:r>
            <a:r>
              <a:rPr lang="ar-SA" sz="12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3-7)يستخدم قانوني كيرشوف لحل مسائل الدائرة الكهربائية</a:t>
            </a: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r>
              <a:rPr lang="ar-SA" sz="12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r>
              <a:rPr lang="ar-SA" sz="1200" b="1" u="sng" kern="1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معايير النجاح:-</a:t>
            </a:r>
          </a:p>
          <a:p>
            <a:pPr algn="just" rtl="1">
              <a:lnSpc>
                <a:spcPct val="107000"/>
              </a:lnSpc>
              <a:spcAft>
                <a:spcPts val="1000"/>
              </a:spcAft>
            </a:pP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lnSpc>
                <a:spcPct val="107000"/>
              </a:lnSpc>
              <a:buFont typeface="+mj-lt"/>
              <a:buAutoNum type="arabicPeriod"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يذكر نص قانون كيرشوف الأول</a:t>
            </a:r>
          </a:p>
          <a:p>
            <a:pPr marL="0" lvl="0" indent="0" algn="just" rtl="1">
              <a:lnSpc>
                <a:spcPct val="107000"/>
              </a:lnSpc>
              <a:buFont typeface="+mj-lt"/>
              <a:buNone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 rtl="1">
              <a:lnSpc>
                <a:spcPct val="107000"/>
              </a:lnSpc>
              <a:buFont typeface="+mj-lt"/>
              <a:buNone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2-يشرح سبب اعتبار القانون الأول لكيرشوف نتيجة لقانون حفظ الشحنة في الدائرة الكهربائية</a:t>
            </a:r>
          </a:p>
          <a:p>
            <a:pPr marL="0" lvl="0" indent="0" algn="just" rtl="1">
              <a:lnSpc>
                <a:spcPct val="107000"/>
              </a:lnSpc>
              <a:buFont typeface="+mj-lt"/>
              <a:buNone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 rtl="1">
              <a:lnSpc>
                <a:spcPct val="107000"/>
              </a:lnSpc>
              <a:spcAft>
                <a:spcPts val="1000"/>
              </a:spcAft>
              <a:buFont typeface="+mj-lt"/>
              <a:buNone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3- يحدد شدة التيار الكهربائي واتجاهاتها في المكونات والتفرعات والمسارات في الدوائر الموصلة توالي وتوازي  باستخدام القانون الأول </a:t>
            </a:r>
          </a:p>
          <a:p>
            <a:pPr marL="0" lvl="0" indent="0" algn="just" rtl="1">
              <a:lnSpc>
                <a:spcPct val="107000"/>
              </a:lnSpc>
              <a:spcAft>
                <a:spcPts val="1000"/>
              </a:spcAft>
              <a:buFont typeface="+mj-lt"/>
              <a:buNone/>
            </a:pPr>
            <a:r>
              <a:rPr lang="ar-SA" sz="12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akkal Majalla" panose="02000000000000000000" pitchFamily="2" charset="-78"/>
                <a:cs typeface="Arial" panose="020B0604020202020204" pitchFamily="34" charset="0"/>
              </a:rPr>
              <a:t> 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ar-OM" smtClean="0"/>
              <a:t>3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15176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OM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ar-OM" smtClean="0"/>
              <a:t>13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59055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12/2/2023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12/2/2023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r" defTabSz="914400" rtl="1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r" defTabSz="914400" rtl="1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378" y="932714"/>
            <a:ext cx="6291060" cy="2986297"/>
          </a:xfrm>
        </p:spPr>
        <p:txBody>
          <a:bodyPr>
            <a:normAutofit fontScale="90000"/>
          </a:bodyPr>
          <a:lstStyle/>
          <a:p>
            <a:r>
              <a:rPr lang="ar-SA" b="1" dirty="0"/>
              <a:t> الوحدة الخامسة (5-4)المزيد عن القوي علي الموصلات الحاملة لتيار كهربي</a:t>
            </a:r>
            <a:br>
              <a:rPr lang="ar-SA" b="1" dirty="0"/>
            </a:br>
            <a:r>
              <a:rPr lang="ar-SA" b="1" dirty="0"/>
              <a:t> </a:t>
            </a:r>
            <a:br>
              <a:rPr lang="ar-SA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6322" y="3429000"/>
            <a:ext cx="6858002" cy="2496286"/>
          </a:xfrm>
        </p:spPr>
        <p:txBody>
          <a:bodyPr>
            <a:noAutofit/>
          </a:bodyPr>
          <a:lstStyle/>
          <a:p>
            <a:r>
              <a:rPr lang="ar-SA" sz="2800" b="1" dirty="0">
                <a:solidFill>
                  <a:srgbClr val="002060"/>
                </a:solidFill>
              </a:rPr>
              <a:t>أعداد وتقديم أستاذة / أيمان عبدالباسط </a:t>
            </a:r>
          </a:p>
          <a:p>
            <a:endParaRPr lang="ar-SA" sz="2800" b="1" dirty="0">
              <a:solidFill>
                <a:srgbClr val="002060"/>
              </a:solidFill>
            </a:endParaRPr>
          </a:p>
          <a:p>
            <a:r>
              <a:rPr lang="ar-SA" sz="2800" b="1" dirty="0">
                <a:solidFill>
                  <a:srgbClr val="002060"/>
                </a:solidFill>
              </a:rPr>
              <a:t>معلمة فيزياء </a:t>
            </a:r>
          </a:p>
          <a:p>
            <a:endParaRPr lang="ar-SA" sz="2800" b="1" dirty="0">
              <a:solidFill>
                <a:srgbClr val="002060"/>
              </a:solidFill>
            </a:endParaRPr>
          </a:p>
          <a:p>
            <a:r>
              <a:rPr lang="ar-SA" sz="2800" b="1" dirty="0">
                <a:solidFill>
                  <a:srgbClr val="002060"/>
                </a:solidFill>
              </a:rPr>
              <a:t>مدرسة خولة بنت حكيم (10-12)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قلب 7">
            <a:extLst>
              <a:ext uri="{FF2B5EF4-FFF2-40B4-BE49-F238E27FC236}">
                <a16:creationId xmlns:a16="http://schemas.microsoft.com/office/drawing/2014/main" id="{D7D5FABE-2FA2-4407-093C-6E1827FDB630}"/>
              </a:ext>
            </a:extLst>
          </p:cNvPr>
          <p:cNvSpPr/>
          <p:nvPr/>
        </p:nvSpPr>
        <p:spPr>
          <a:xfrm>
            <a:off x="0" y="4302140"/>
            <a:ext cx="3404023" cy="227975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>
              <a:solidFill>
                <a:schemeClr val="tx2">
                  <a:lumMod val="95000"/>
                  <a:lumOff val="5000"/>
                </a:schemeClr>
              </a:solidFill>
              <a:highlight>
                <a:srgbClr val="00FF00"/>
              </a:highlight>
            </a:endParaRPr>
          </a:p>
          <a:p>
            <a:pPr algn="ctr"/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bg1"/>
                </a:solidFill>
                <a:highlight>
                  <a:srgbClr val="FF0000"/>
                </a:highlight>
              </a:rPr>
              <a:t>ولاء وانتماء </a:t>
            </a:r>
            <a:r>
              <a:rPr lang="ar-SA" sz="2800" b="1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  <a:highlight>
                  <a:srgbClr val="FF00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علم وعمل 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)</a:t>
            </a:r>
            <a:endParaRPr lang="ar-OM" sz="28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2" descr="How Does an Electric Motor Work? - Lesson for Kids | Study.com">
            <a:extLst>
              <a:ext uri="{FF2B5EF4-FFF2-40B4-BE49-F238E27FC236}">
                <a16:creationId xmlns:a16="http://schemas.microsoft.com/office/drawing/2014/main" id="{2F4AB1F1-3C92-D68B-04C3-D6C77E361C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928" y="193991"/>
            <a:ext cx="3404023" cy="307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CD40FB03-CE9A-8D4F-1A47-2FA2DEB92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1000" contras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9464" y="3429000"/>
            <a:ext cx="3632536" cy="322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13852" y="175473"/>
            <a:ext cx="10058402" cy="792480"/>
          </a:xfrm>
        </p:spPr>
        <p:txBody>
          <a:bodyPr>
            <a:normAutofit/>
          </a:bodyPr>
          <a:lstStyle/>
          <a:p>
            <a:pPr algn="ctr"/>
            <a:r>
              <a:rPr lang="ar-OM" sz="4400" b="1" dirty="0"/>
              <a:t>التعلم القبلي (رقم)5صفحة 140 ك-ن</a:t>
            </a:r>
            <a:endParaRPr sz="4400" b="1" dirty="0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1B518DA-8826-A74F-D347-929521A92D3D}"/>
              </a:ext>
            </a:extLst>
          </p:cNvPr>
          <p:cNvSpPr/>
          <p:nvPr/>
        </p:nvSpPr>
        <p:spPr>
          <a:xfrm>
            <a:off x="275504" y="1090263"/>
            <a:ext cx="11916496" cy="563102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B70ECF39-5481-4980-8109-B5791D170663}"/>
              </a:ext>
            </a:extLst>
          </p:cNvPr>
          <p:cNvSpPr/>
          <p:nvPr/>
        </p:nvSpPr>
        <p:spPr>
          <a:xfrm>
            <a:off x="2775098" y="0"/>
            <a:ext cx="45719" cy="531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قلب 4">
            <a:extLst>
              <a:ext uri="{FF2B5EF4-FFF2-40B4-BE49-F238E27FC236}">
                <a16:creationId xmlns:a16="http://schemas.microsoft.com/office/drawing/2014/main" id="{2140D4DF-CC06-EBDF-F307-1B986AFE4CD0}"/>
              </a:ext>
            </a:extLst>
          </p:cNvPr>
          <p:cNvSpPr/>
          <p:nvPr/>
        </p:nvSpPr>
        <p:spPr>
          <a:xfrm>
            <a:off x="10498658" y="-257882"/>
            <a:ext cx="2171955" cy="227975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>
              <a:solidFill>
                <a:schemeClr val="tx2">
                  <a:lumMod val="95000"/>
                  <a:lumOff val="5000"/>
                </a:schemeClr>
              </a:solidFill>
              <a:highlight>
                <a:srgbClr val="00FF00"/>
              </a:highlight>
            </a:endParaRPr>
          </a:p>
          <a:p>
            <a:pPr algn="ctr"/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bg1"/>
                </a:solidFill>
                <a:highlight>
                  <a:srgbClr val="FF0000"/>
                </a:highlight>
              </a:rPr>
              <a:t>ولاء وانتماء </a:t>
            </a:r>
            <a:r>
              <a:rPr lang="ar-SA" sz="2800" b="1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  <a:highlight>
                  <a:srgbClr val="FF00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علم وعمل 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)</a:t>
            </a:r>
            <a:endParaRPr lang="ar-OM" sz="28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Picture 2" descr="ساعة (وحدة) - ويكيبيديا">
            <a:extLst>
              <a:ext uri="{FF2B5EF4-FFF2-40B4-BE49-F238E27FC236}">
                <a16:creationId xmlns:a16="http://schemas.microsoft.com/office/drawing/2014/main" id="{5A7BF2D5-CF72-D209-9B44-A7828A6F4A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2" y="41402"/>
            <a:ext cx="2664296" cy="150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0C74333B-AFA9-5A5A-6572-7BDE11294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 contrast="6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50" y="1322611"/>
            <a:ext cx="7032768" cy="5166326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C56E868-6AFB-2580-1F0F-5DB3776DC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" contras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65652" y="2455231"/>
            <a:ext cx="4315386" cy="39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>
            <a:extLst>
              <a:ext uri="{FF2B5EF4-FFF2-40B4-BE49-F238E27FC236}">
                <a16:creationId xmlns:a16="http://schemas.microsoft.com/office/drawing/2014/main" id="{3AD715CD-7271-BA27-6A94-2A74297856A7}"/>
              </a:ext>
            </a:extLst>
          </p:cNvPr>
          <p:cNvSpPr txBox="1">
            <a:spLocks/>
          </p:cNvSpPr>
          <p:nvPr/>
        </p:nvSpPr>
        <p:spPr>
          <a:xfrm>
            <a:off x="1065212" y="0"/>
            <a:ext cx="11126788" cy="1219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4800" b="1" dirty="0">
                <a:solidFill>
                  <a:schemeClr val="bg1"/>
                </a:solidFill>
                <a:highlight>
                  <a:srgbClr val="FF0000"/>
                </a:highlight>
              </a:rPr>
              <a:t>أهداف التعلم ومعايير النجاح </a:t>
            </a:r>
          </a:p>
        </p:txBody>
      </p:sp>
      <p:sp>
        <p:nvSpPr>
          <p:cNvPr id="4" name="قلب 3">
            <a:extLst>
              <a:ext uri="{FF2B5EF4-FFF2-40B4-BE49-F238E27FC236}">
                <a16:creationId xmlns:a16="http://schemas.microsoft.com/office/drawing/2014/main" id="{C7F76D00-84DA-4807-D2CF-42A3F5DAAC78}"/>
              </a:ext>
            </a:extLst>
          </p:cNvPr>
          <p:cNvSpPr/>
          <p:nvPr/>
        </p:nvSpPr>
        <p:spPr>
          <a:xfrm>
            <a:off x="-359551" y="-244549"/>
            <a:ext cx="2849526" cy="2672080"/>
          </a:xfrm>
          <a:prstGeom prst="hear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FF0000"/>
                </a:highlight>
              </a:rPr>
              <a:t>ولاء وانتماء 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ctr"/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FF0000"/>
                </a:highlight>
              </a:rPr>
              <a:t>عمان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 (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  <a:highlight>
                  <a:srgbClr val="00FF00"/>
                </a:highlight>
              </a:rPr>
              <a:t>علم وعمل </a:t>
            </a:r>
            <a:r>
              <a:rPr lang="ar-SA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)</a:t>
            </a:r>
            <a:endParaRPr lang="ar-OM" sz="28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جدول 2">
                <a:extLst>
                  <a:ext uri="{FF2B5EF4-FFF2-40B4-BE49-F238E27FC236}">
                    <a16:creationId xmlns:a16="http://schemas.microsoft.com/office/drawing/2014/main" id="{878C9374-5241-9D1C-3315-4690D309DB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1827900"/>
                  </p:ext>
                </p:extLst>
              </p:nvPr>
            </p:nvGraphicFramePr>
            <p:xfrm>
              <a:off x="1627981" y="609600"/>
              <a:ext cx="10001250" cy="6333681"/>
            </p:xfrm>
            <a:graphic>
              <a:graphicData uri="http://schemas.openxmlformats.org/drawingml/2006/table">
                <a:tbl>
                  <a:tblPr rtl="1"/>
                  <a:tblGrid>
                    <a:gridCol w="10001250">
                      <a:extLst>
                        <a:ext uri="{9D8B030D-6E8A-4147-A177-3AD203B41FA5}">
                          <a16:colId xmlns:a16="http://schemas.microsoft.com/office/drawing/2014/main" val="402870255"/>
                        </a:ext>
                      </a:extLst>
                    </a:gridCol>
                  </a:tblGrid>
                  <a:tr h="5949070">
                    <a:tc>
                      <a:txBody>
                        <a:bodyPr/>
                        <a:lstStyle/>
                        <a:p>
                          <a:pPr algn="just" rtl="1">
                            <a:lnSpc>
                              <a:spcPts val="2200"/>
                            </a:lnSpc>
                            <a:spcAft>
                              <a:spcPts val="800"/>
                            </a:spcAft>
                          </a:pPr>
                          <a:endParaRPr lang="ar-SA" sz="2000" b="1" dirty="0">
                            <a:solidFill>
                              <a:srgbClr val="00206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Sakkal Majalla" panose="02000000000000000000" pitchFamily="2" charset="-78"/>
                          </a:endParaRPr>
                        </a:p>
                        <a:p>
                          <a:pPr marL="0" marR="0" lvl="0" indent="0" algn="just" defTabSz="914400" rtl="1" eaLnBrk="1" fontAlgn="auto" latinLnBrk="0" hangingPunct="1">
                            <a:lnSpc>
                              <a:spcPts val="22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ar-OM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(</a:t>
                          </a:r>
                          <a:r>
                            <a:rPr kumimoji="0" lang="ar-OM" sz="4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5-3)يستخدم المعادلة</a:t>
                          </a:r>
                          <a:r>
                            <a:rPr kumimoji="0" lang="en-US" sz="4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F = BIL sin </a:t>
                          </a:r>
                          <a:r>
                            <a:rPr kumimoji="0" lang="el-GR" sz="4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θ، </a:t>
                          </a:r>
                          <a:endParaRPr kumimoji="0" lang="ar-OM" sz="4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Sakkal Majalla" panose="02000000000000000000" pitchFamily="2" charset="-78"/>
                          </a:endParaRPr>
                        </a:p>
                        <a:p>
                          <a:pPr marL="0" marR="0" lvl="0" indent="0" algn="just" defTabSz="914400" rtl="1" eaLnBrk="1" fontAlgn="auto" latinLnBrk="0" hangingPunct="1">
                            <a:lnSpc>
                              <a:spcPts val="22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ar-OM" sz="4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Sakkal Majalla" panose="02000000000000000000" pitchFamily="2" charset="-78"/>
                          </a:endParaRPr>
                        </a:p>
                        <a:p>
                          <a:pPr marL="0" marR="0" lvl="0" indent="0" algn="just" defTabSz="914400" rtl="1" eaLnBrk="1" fontAlgn="auto" latinLnBrk="0" hangingPunct="1">
                            <a:lnSpc>
                              <a:spcPts val="22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ar-OM" sz="4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ويحدد الاتجاهات باستخدام قاعدة </a:t>
                          </a:r>
                          <a:r>
                            <a:rPr kumimoji="0" lang="ar-OM" sz="4400" b="1" i="0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فليمنج</a:t>
                          </a:r>
                          <a:r>
                            <a:rPr kumimoji="0" lang="ar-OM" sz="44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 لليد اليسرى</a:t>
                          </a:r>
                          <a:r>
                            <a:rPr kumimoji="0" lang="ar-OM" sz="32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Sakkal Majalla" panose="02000000000000000000" pitchFamily="2" charset="-78"/>
                            </a:rPr>
                            <a:t>.</a:t>
                          </a:r>
                          <a:endParaRPr lang="en-US" sz="2000" b="1" dirty="0">
                            <a:solidFill>
                              <a:srgbClr val="00206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Sakkal Majalla" panose="02000000000000000000" pitchFamily="2" charset="-78"/>
                          </a:endParaRPr>
                        </a:p>
                        <a:p>
                          <a:pPr algn="just" rtl="1">
                            <a:lnSpc>
                              <a:spcPct val="106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ar-SA" sz="3600" b="1" u="sng" dirty="0">
                              <a:solidFill>
                                <a:srgbClr val="FF0000"/>
                              </a:solidFill>
                              <a:effectLst/>
                              <a:highlight>
                                <a:srgbClr val="FFFF00"/>
                              </a:highlight>
                              <a:latin typeface="Abadi" panose="020B0604020104020204" pitchFamily="34" charset="0"/>
                              <a:ea typeface="Sakkal Majalla" panose="02000000000000000000" pitchFamily="2" charset="-78"/>
                              <a:cs typeface="Arial" panose="020B0604020202020204" pitchFamily="34" charset="0"/>
                            </a:rPr>
                            <a:t>معايير النجاح:-</a:t>
                          </a:r>
                          <a:endParaRPr lang="en-US" sz="3600" dirty="0">
                            <a:effectLst/>
                            <a:latin typeface="Abadi" panose="020B0604020104020204" pitchFamily="34" charset="0"/>
                            <a:ea typeface="Times New Roman" panose="02020603050405020304" pitchFamily="18" charset="0"/>
                          </a:endParaRPr>
                        </a:p>
                        <a:p>
                          <a:pPr marL="742950" marR="0" lvl="0" indent="-742950" algn="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  <a:buClr>
                              <a:srgbClr val="B31166"/>
                            </a:buClr>
                            <a:buSzPct val="80000"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ar-OM" sz="3600" b="1" dirty="0">
                              <a:solidFill>
                                <a:srgbClr val="FF0000"/>
                              </a:solidFill>
                              <a:effectLst/>
                              <a:latin typeface="Abadi" panose="020B0604020104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●</a:t>
                          </a:r>
                          <a:r>
                            <a:rPr kumimoji="0" lang="ar-SA" sz="3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Arial" panose="020B0604020202020204" pitchFamily="34" charset="0"/>
                            </a:rPr>
                            <a:t>يذكر كيف تحدّد مركبة كثافة الفيض المغناطيسي التي تكون بزاوية قائمة مع التيار الكهربائي.</a:t>
                          </a:r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  <a:p>
                          <a:pPr marL="742950" marR="0" lvl="0" indent="-742950" algn="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  <a:buClr>
                              <a:srgbClr val="B31166"/>
                            </a:buClr>
                            <a:buSzPct val="80000"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kumimoji="0" lang="ar-SA" sz="3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Arial" panose="020B0604020202020204" pitchFamily="34" charset="0"/>
                            </a:rPr>
                            <a:t>يستخدم المعادلة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0" lang="ar-SA" sz="3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75000"/>
                                          <a:lumOff val="25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3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75000"/>
                                          <a:lumOff val="25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𝑭</m:t>
                                  </m:r>
                                  <m:r>
                                    <a:rPr kumimoji="0" lang="en-US" sz="3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75000"/>
                                          <a:lumOff val="25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kumimoji="0" lang="en-US" sz="3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75000"/>
                                          <a:lumOff val="25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𝑩𝑰𝑳</m:t>
                                  </m:r>
                                  <m:func>
                                    <m:funcPr>
                                      <m:ctrlPr>
                                        <a:rPr kumimoji="0" lang="en-US" sz="36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>
                                              <a:lumMod val="75000"/>
                                              <a:lumOff val="25000"/>
                                            </a:prst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kumimoji="0" lang="en-US" sz="36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>
                                              <a:lumMod val="75000"/>
                                              <a:lumOff val="25000"/>
                                            </a:prst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r>
                                        <a:rPr kumimoji="0" lang="en-US" sz="36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>
                                              <a:lumMod val="75000"/>
                                              <a:lumOff val="25000"/>
                                            </a:prst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𝜽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r>
                            <a:rPr kumimoji="0" lang="ar-SA" sz="3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75000"/>
                                  <a:lumOff val="25000"/>
                                </a:prstClr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Arial" panose="020B0604020202020204" pitchFamily="34" charset="0"/>
                            </a:rPr>
                            <a:t>التي تربط القوة المؤثرة على موصل حامل للتيار الكهربائي بكثافة الفيض المغناطيسي (عندما يكون الموصل في أي زاوية مع المجال المغناطيسي) في العمليات الحسابية، ويعيد ترتيب المعادلة حسب الحاجة. </a:t>
                          </a:r>
                          <a:endParaRPr kumimoji="0" lang="en-US" sz="3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  <a:p>
                          <a:pPr algn="just" rtl="1">
                            <a:lnSpc>
                              <a:spcPct val="106000"/>
                            </a:lnSpc>
                            <a:spcAft>
                              <a:spcPts val="1000"/>
                            </a:spcAft>
                          </a:pPr>
                          <a:endParaRPr lang="en-US" sz="3600" dirty="0">
                            <a:effectLst/>
                            <a:latin typeface="Abadi" panose="020B0604020104020204" pitchFamily="34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9054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جدول 2">
                <a:extLst>
                  <a:ext uri="{FF2B5EF4-FFF2-40B4-BE49-F238E27FC236}">
                    <a16:creationId xmlns:a16="http://schemas.microsoft.com/office/drawing/2014/main" id="{878C9374-5241-9D1C-3315-4690D309DB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1827900"/>
                  </p:ext>
                </p:extLst>
              </p:nvPr>
            </p:nvGraphicFramePr>
            <p:xfrm>
              <a:off x="1627981" y="609600"/>
              <a:ext cx="10001250" cy="6333681"/>
            </p:xfrm>
            <a:graphic>
              <a:graphicData uri="http://schemas.openxmlformats.org/drawingml/2006/table">
                <a:tbl>
                  <a:tblPr rtl="1"/>
                  <a:tblGrid>
                    <a:gridCol w="10001250">
                      <a:extLst>
                        <a:ext uri="{9D8B030D-6E8A-4147-A177-3AD203B41FA5}">
                          <a16:colId xmlns:a16="http://schemas.microsoft.com/office/drawing/2014/main" val="402870255"/>
                        </a:ext>
                      </a:extLst>
                    </a:gridCol>
                  </a:tblGrid>
                  <a:tr h="6333681">
                    <a:tc>
                      <a:txBody>
                        <a:bodyPr/>
                        <a:lstStyle/>
                        <a:p>
                          <a:endParaRPr lang="ar-OM"/>
                        </a:p>
                      </a:txBody>
                      <a:tcPr marL="68580" marR="68580" marT="0" marB="0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3" t="-2406" r="-305" b="-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90545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50031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: 7 نقاط 1">
            <a:extLst>
              <a:ext uri="{FF2B5EF4-FFF2-40B4-BE49-F238E27FC236}">
                <a16:creationId xmlns:a16="http://schemas.microsoft.com/office/drawing/2014/main" id="{18DCC5C0-1854-BF8A-74E7-9E183A32F56E}"/>
              </a:ext>
            </a:extLst>
          </p:cNvPr>
          <p:cNvSpPr/>
          <p:nvPr/>
        </p:nvSpPr>
        <p:spPr>
          <a:xfrm>
            <a:off x="6455391" y="-354347"/>
            <a:ext cx="5917837" cy="2681947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800" b="1" dirty="0">
                <a:solidFill>
                  <a:srgbClr val="002060"/>
                </a:solidFill>
              </a:rPr>
              <a:t>التمهيد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B67FF552-EED2-0335-0983-C0023CF65102}"/>
              </a:ext>
            </a:extLst>
          </p:cNvPr>
          <p:cNvSpPr/>
          <p:nvPr/>
        </p:nvSpPr>
        <p:spPr>
          <a:xfrm>
            <a:off x="120304" y="364014"/>
            <a:ext cx="6335087" cy="35571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rgbClr val="002060"/>
                </a:solidFill>
              </a:rPr>
              <a:t>1- ما العوامل المؤثرة علي القوة المغناطيسية؟</a:t>
            </a:r>
          </a:p>
          <a:p>
            <a:pPr algn="ctr"/>
            <a:r>
              <a:rPr lang="ar-OM" sz="4000" b="1" dirty="0">
                <a:solidFill>
                  <a:srgbClr val="002060"/>
                </a:solidFill>
              </a:rPr>
              <a:t>2- متي تكون القوة المغناطيسية اقصي مايمكن؟ومتي صفر؟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89DA1539-1C57-0825-ACC3-3C7EE825F94A}"/>
              </a:ext>
            </a:extLst>
          </p:cNvPr>
          <p:cNvSpPr/>
          <p:nvPr/>
        </p:nvSpPr>
        <p:spPr>
          <a:xfrm>
            <a:off x="5524710" y="3704474"/>
            <a:ext cx="6546986" cy="279146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800" b="1" dirty="0">
              <a:solidFill>
                <a:srgbClr val="002060"/>
              </a:solidFill>
            </a:endParaRPr>
          </a:p>
          <a:p>
            <a:pPr algn="ctr"/>
            <a:r>
              <a:rPr lang="ar-OM" sz="3600" b="1" dirty="0">
                <a:solidFill>
                  <a:srgbClr val="002060"/>
                </a:solidFill>
              </a:rPr>
              <a:t>2- </a:t>
            </a:r>
            <a:r>
              <a:rPr lang="ar-OM" sz="3600" b="1" dirty="0" err="1">
                <a:solidFill>
                  <a:srgbClr val="002060"/>
                </a:solidFill>
                <a:highlight>
                  <a:srgbClr val="FFFF00"/>
                </a:highlight>
              </a:rPr>
              <a:t>القو</a:t>
            </a:r>
            <a:r>
              <a:rPr lang="ar-OM" sz="3600" b="1" dirty="0">
                <a:solidFill>
                  <a:srgbClr val="002060"/>
                </a:solidFill>
                <a:highlight>
                  <a:srgbClr val="FFFF00"/>
                </a:highlight>
              </a:rPr>
              <a:t> اكبر ما يمكن </a:t>
            </a:r>
            <a:r>
              <a:rPr lang="ar-OM" sz="3600" b="1" dirty="0">
                <a:solidFill>
                  <a:srgbClr val="002060"/>
                </a:solidFill>
              </a:rPr>
              <a:t>عند تعامد التيار وكثافة الفيض المغناطيسي</a:t>
            </a:r>
          </a:p>
          <a:p>
            <a:pPr algn="ctr"/>
            <a:r>
              <a:rPr lang="ar-OM" sz="3600" b="1" dirty="0">
                <a:solidFill>
                  <a:srgbClr val="002060"/>
                </a:solidFill>
                <a:highlight>
                  <a:srgbClr val="FFFF00"/>
                </a:highlight>
              </a:rPr>
              <a:t>القوة تنعدم </a:t>
            </a:r>
            <a:r>
              <a:rPr lang="ar-OM" sz="3600" b="1" dirty="0">
                <a:solidFill>
                  <a:srgbClr val="002060"/>
                </a:solidFill>
              </a:rPr>
              <a:t>عند توازي التيار مع خطوط المجال </a:t>
            </a:r>
            <a:endParaRPr lang="en-US" sz="36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5">
                <a:extLst>
                  <a:ext uri="{FF2B5EF4-FFF2-40B4-BE49-F238E27FC236}">
                    <a16:creationId xmlns:a16="http://schemas.microsoft.com/office/drawing/2014/main" id="{8C8EDAB7-ADE5-74DD-FE28-548F46FDEA94}"/>
                  </a:ext>
                </a:extLst>
              </p:cNvPr>
              <p:cNvSpPr/>
              <p:nvPr/>
            </p:nvSpPr>
            <p:spPr>
              <a:xfrm>
                <a:off x="0" y="4608381"/>
                <a:ext cx="5878532" cy="120032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𝑩𝑰𝑳</m:t>
                      </m:r>
                      <m:func>
                        <m:funcPr>
                          <m:ctrlPr>
                            <a:rPr lang="en-US" sz="7200" b="1" i="1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7200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7200" i="1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en-US" sz="7200" b="1" dirty="0">
                  <a:ln w="22225">
                    <a:solidFill>
                      <a:srgbClr val="8CB64A"/>
                    </a:solidFill>
                    <a:prstDash val="solid"/>
                  </a:ln>
                  <a:solidFill>
                    <a:srgbClr val="8CB64A">
                      <a:lumMod val="40000"/>
                      <a:lumOff val="60000"/>
                    </a:srgbClr>
                  </a:solidFill>
                  <a:latin typeface="Gill Sans MT" panose="020B0502020104020203"/>
                </a:endParaRPr>
              </a:p>
            </p:txBody>
          </p:sp>
        </mc:Choice>
        <mc:Fallback xmlns="">
          <p:sp>
            <p:nvSpPr>
              <p:cNvPr id="5" name="Rectangle 5">
                <a:extLst>
                  <a:ext uri="{FF2B5EF4-FFF2-40B4-BE49-F238E27FC236}">
                    <a16:creationId xmlns:a16="http://schemas.microsoft.com/office/drawing/2014/main" id="{8C8EDAB7-ADE5-74DD-FE28-548F46FDEA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8381"/>
                <a:ext cx="5878532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44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6C1A-29B5-9639-C9C0-92B1F0CEBAC8}"/>
              </a:ext>
            </a:extLst>
          </p:cNvPr>
          <p:cNvSpPr txBox="1">
            <a:spLocks/>
          </p:cNvSpPr>
          <p:nvPr/>
        </p:nvSpPr>
        <p:spPr>
          <a:xfrm>
            <a:off x="908304" y="257301"/>
            <a:ext cx="10978896" cy="1067077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rgbClr val="D34817"/>
            </a:solidFill>
            <a:prstDash val="solid"/>
          </a:ln>
          <a:effectLst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5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rgbClr val="FFFF00"/>
                </a:highlight>
                <a:uLnTx/>
                <a:uFillTx/>
                <a:latin typeface="Rockwell" panose="02060603020205020403"/>
                <a:cs typeface="Times New Roman" panose="02020603050405020304" pitchFamily="18" charset="0"/>
              </a:rPr>
              <a:t>عصف </a:t>
            </a:r>
            <a:r>
              <a:rPr lang="ar-OM" b="1" dirty="0">
                <a:solidFill>
                  <a:sysClr val="windowText" lastClr="000000"/>
                </a:solidFill>
                <a:highlight>
                  <a:srgbClr val="FFFF00"/>
                </a:highlight>
                <a:latin typeface="Rockwell" panose="02060603020205020403"/>
                <a:cs typeface="Times New Roman" panose="02020603050405020304" pitchFamily="18" charset="0"/>
              </a:rPr>
              <a:t>ذهني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5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أولاً: ماذا يحدث عندما </a:t>
            </a:r>
            <a:r>
              <a:rPr kumimoji="0" lang="ar-OM" sz="5400" b="1" i="0" u="none" strike="noStrike" kern="1200" cap="all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يمرتيار</a:t>
            </a:r>
            <a:r>
              <a:rPr kumimoji="0" lang="ar-OM" sz="5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  عمودياً في مجال مغناطيسي؟</a:t>
            </a:r>
            <a:endParaRPr kumimoji="0" lang="en-US" sz="54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12AB077-092B-C76C-2310-70757C852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56" y="2092751"/>
            <a:ext cx="6060844" cy="232684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819C1-0722-D026-F369-D270C2E740CC}"/>
              </a:ext>
            </a:extLst>
          </p:cNvPr>
          <p:cNvSpPr txBox="1">
            <a:spLocks/>
          </p:cNvSpPr>
          <p:nvPr/>
        </p:nvSpPr>
        <p:spPr>
          <a:xfrm>
            <a:off x="7204363" y="1557250"/>
            <a:ext cx="4399649" cy="4885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justLow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ar-OM" sz="28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الملاحظات على الشكل (5-17) :</a:t>
            </a:r>
          </a:p>
          <a:p>
            <a:pPr marL="182880" marR="0" lvl="0" indent="-182880" algn="justLow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ar-OM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عندما يقطع تيار كهربائي خطوط المجال المغناطيسي بزوايا قائمة ،تنتج </a:t>
            </a:r>
            <a:r>
              <a:rPr kumimoji="0" lang="ar-OM" sz="28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قوة</a:t>
            </a:r>
            <a:r>
              <a:rPr kumimoji="0" lang="ar-OM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 تُبذل على الموصل الحامل للتيار الكهربائي.</a:t>
            </a:r>
          </a:p>
          <a:p>
            <a:pPr marL="182880" marR="0" lvl="0" indent="-182880" algn="justLow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ar-OM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ckwell" panose="02060603020205020403"/>
              <a:ea typeface="+mn-ea"/>
              <a:cs typeface="Times New Roman" panose="02020603050405020304" pitchFamily="18" charset="0"/>
            </a:endParaRPr>
          </a:p>
          <a:p>
            <a:pPr marL="182880" marR="0" lvl="0" indent="-182880" algn="justLow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ar-OM" sz="2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ckwell" panose="02060603020205020403"/>
              <a:ea typeface="+mn-ea"/>
              <a:cs typeface="Times New Roman" panose="02020603050405020304" pitchFamily="18" charset="0"/>
            </a:endParaRPr>
          </a:p>
          <a:p>
            <a:pPr marL="182880" marR="0" lvl="0" indent="-182880" algn="justLow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ar-OM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لا يتأثر الموصل بأي قوة عندما يكون اتجاه التيار الكهربائي موازياً للمجال المغناطيسي.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1636A0-86CA-E1BF-F6B3-6AAAB866C6DA}"/>
              </a:ext>
            </a:extLst>
          </p:cNvPr>
          <p:cNvSpPr/>
          <p:nvPr/>
        </p:nvSpPr>
        <p:spPr>
          <a:xfrm>
            <a:off x="470101" y="4885343"/>
            <a:ext cx="485100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/>
                <a:cs typeface="Times New Roman" panose="02020603050405020304" pitchFamily="18" charset="0"/>
              </a:rPr>
              <a:t>الشكل(5-17) القوة المؤثرة على موصل </a:t>
            </a:r>
          </a:p>
          <a:p>
            <a:pPr algn="ctr"/>
            <a:r>
              <a:rPr lang="ar-OM" sz="2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/>
                <a:cs typeface="Times New Roman" panose="02020603050405020304" pitchFamily="18" charset="0"/>
              </a:rPr>
              <a:t>حامل لتيار كهربائي قاطعاً مجالاً</a:t>
            </a:r>
          </a:p>
          <a:p>
            <a:pPr algn="ctr"/>
            <a:r>
              <a:rPr lang="ar-OM" sz="2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Rockwell" panose="02060603020205020403"/>
                <a:cs typeface="Times New Roman" panose="02020603050405020304" pitchFamily="18" charset="0"/>
              </a:rPr>
              <a:t>مغناطيسياً بزوايا قائمة</a:t>
            </a:r>
            <a:endParaRPr lang="en-US" sz="28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Rockwell" panose="02060603020205020403"/>
            </a:endParaRPr>
          </a:p>
        </p:txBody>
      </p:sp>
    </p:spTree>
    <p:extLst>
      <p:ext uri="{BB962C8B-B14F-4D97-AF65-F5344CB8AC3E}">
        <p14:creationId xmlns:p14="http://schemas.microsoft.com/office/powerpoint/2010/main" val="299163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DFBDD-32CF-ACB4-2698-E4DAA7874935}"/>
              </a:ext>
            </a:extLst>
          </p:cNvPr>
          <p:cNvSpPr txBox="1">
            <a:spLocks/>
          </p:cNvSpPr>
          <p:nvPr/>
        </p:nvSpPr>
        <p:spPr>
          <a:xfrm>
            <a:off x="937675" y="637032"/>
            <a:ext cx="10058400" cy="1053223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1200" cap="all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Gill Sans MT" panose="020B0502020104020203"/>
                <a:ea typeface="+mj-ea"/>
              </a:rPr>
              <a:t>ثانياً: تيار يمرّ بزاوية غير قائمة على مجال مغناطيسي</a:t>
            </a:r>
            <a:endParaRPr kumimoji="0" lang="en-US" sz="44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Gill Sans MT" panose="020B0502020104020203"/>
              <a:ea typeface="+mj-ea"/>
              <a:cs typeface="+mj-cs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800FB9E2-ECA0-1E3E-D630-ED3BF8286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86" y="2337620"/>
            <a:ext cx="5450640" cy="28029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3D3D1B11-A685-B038-C977-E3C85040F2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88183" y="1898073"/>
                <a:ext cx="5915890" cy="483523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06000" marR="0" lvl="0" indent="-30600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Char char=""/>
                  <a:tabLst/>
                  <a:defRPr/>
                </a:pPr>
                <a:r>
                  <a:rPr kumimoji="0" lang="ar-OM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 panose="020B0502020104020203"/>
                    <a:ea typeface="+mn-ea"/>
                  </a:rPr>
                  <a:t>الملاحظات على الشكل(5-19):</a:t>
                </a:r>
              </a:p>
              <a:p>
                <a:pPr marL="306000" marR="0" lvl="0" indent="-30600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Char char=""/>
                  <a:tabLst/>
                  <a:defRPr/>
                </a:pP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القوة المؤثرة على السلك تصبح أضعف عندما يُحرّك الموصل من الموضع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OA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 إلى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OB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،ومن ثم إلى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OC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وأخيراً إلى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OD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.</a:t>
                </a:r>
              </a:p>
              <a:p>
                <a:pPr marL="306000" marR="0" lvl="0" indent="-30600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Char char=""/>
                  <a:tabLst/>
                  <a:defRPr/>
                </a:pP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تصبح القوة المؤثرة </a:t>
                </a:r>
                <a:r>
                  <a:rPr kumimoji="0" lang="ar-OM" sz="24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 panose="020B0502020104020203"/>
                    <a:ea typeface="+mn-ea"/>
                  </a:rPr>
                  <a:t>صفراً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 على الموصل في الموضع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OD</a:t>
                </a: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 لأنه أصبح موازياً لخطوط المجال المغناطيسي.</a:t>
                </a:r>
              </a:p>
              <a:p>
                <a:pPr marL="306000" marR="0" lvl="0" indent="-30600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Char char=""/>
                  <a:tabLst/>
                  <a:defRPr/>
                </a:pPr>
                <a:endParaRPr kumimoji="0" lang="ar-OM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Gill Sans MT" panose="020B0502020104020203"/>
                  <a:ea typeface="+mn-ea"/>
                </a:endParaRPr>
              </a:p>
              <a:p>
                <a:pPr marL="306000" marR="0" lvl="0" indent="-30600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Char char=""/>
                  <a:tabLst/>
                  <a:defRPr/>
                </a:pPr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لحساب القوة يجب علينا إيجاد مركبة كثافة الفيض المغناطيسي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D3D3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kumimoji="0" lang="ar-OM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3D3D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accPr>
                          <m:e>
                            <m:r>
                              <a:rPr kumimoji="0" 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3D3D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𝑩</m:t>
                            </m:r>
                          </m:e>
                        </m:acc>
                      </m:e>
                    </m:d>
                  </m:oMath>
                </a14:m>
                <a:r>
                  <a:rPr kumimoji="0" lang="ar-OM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3D3D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</a:rPr>
                  <a:t> بزاوية قائمة مع التيار الكهربائي.</a:t>
                </a:r>
              </a:p>
              <a:p>
                <a:pPr marL="0" marR="0" lvl="0" indent="0" algn="r" defTabSz="457200" rtl="1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rgbClr val="8CB64A"/>
                  </a:buClr>
                  <a:buSzPct val="92000"/>
                  <a:buFont typeface="Wingdings 2" panose="05020102010507070707" pitchFamily="18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D3D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D3D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D3D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D3D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⊥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D3D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D3D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D3D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D3D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D3D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3D3D1B11-A685-B038-C977-E3C85040F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183" y="1898073"/>
                <a:ext cx="5915890" cy="4835236"/>
              </a:xfrm>
              <a:prstGeom prst="rect">
                <a:avLst/>
              </a:prstGeom>
              <a:blipFill>
                <a:blip r:embed="rId3"/>
                <a:stretch>
                  <a:fillRect r="-2165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6">
            <a:extLst>
              <a:ext uri="{FF2B5EF4-FFF2-40B4-BE49-F238E27FC236}">
                <a16:creationId xmlns:a16="http://schemas.microsoft.com/office/drawing/2014/main" id="{A0734911-2E44-C821-8C71-44D027DDD502}"/>
              </a:ext>
            </a:extLst>
          </p:cNvPr>
          <p:cNvSpPr/>
          <p:nvPr/>
        </p:nvSpPr>
        <p:spPr>
          <a:xfrm>
            <a:off x="678873" y="5237511"/>
            <a:ext cx="489065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OM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ill Sans MT" panose="020B0502020104020203"/>
              </a:rPr>
              <a:t>الشكل(5-19) تعتمد القوة المؤثرة على موصل </a:t>
            </a:r>
          </a:p>
          <a:p>
            <a:pPr algn="ctr" rtl="1"/>
            <a:r>
              <a:rPr lang="ar-OM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ill Sans MT" panose="020B0502020104020203"/>
              </a:rPr>
              <a:t>حامل لتيار كهربائي على الزاوية التي يصنعها</a:t>
            </a:r>
          </a:p>
          <a:p>
            <a:pPr algn="ctr" rtl="1"/>
            <a:r>
              <a:rPr lang="ar-OM" sz="2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Gill Sans MT" panose="020B0502020104020203"/>
              </a:rPr>
              <a:t>مع خطوط المجال المغناطيسي</a:t>
            </a:r>
            <a:endParaRPr lang="en-US" sz="2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04938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AF98A-7CB9-F968-CAA5-B155B53C96F5}"/>
              </a:ext>
            </a:extLst>
          </p:cNvPr>
          <p:cNvSpPr txBox="1">
            <a:spLocks/>
          </p:cNvSpPr>
          <p:nvPr/>
        </p:nvSpPr>
        <p:spPr>
          <a:xfrm>
            <a:off x="581192" y="702156"/>
            <a:ext cx="11029616" cy="10138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4400" b="1" i="0" u="none" strike="noStrike" kern="1200" cap="all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Gill Sans MT" panose="020B0502020104020203"/>
                <a:ea typeface="+mj-ea"/>
              </a:rPr>
              <a:t>معادلة حساب القوة المؤثرة على موصل يحمل تياراً كهربائياً</a:t>
            </a:r>
            <a:endParaRPr kumimoji="0" lang="en-US" sz="4400" b="1" i="0" u="none" strike="noStrike" kern="1200" cap="all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Gill Sans MT" panose="020B0502020104020203"/>
              <a:ea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5">
                <a:extLst>
                  <a:ext uri="{FF2B5EF4-FFF2-40B4-BE49-F238E27FC236}">
                    <a16:creationId xmlns:a16="http://schemas.microsoft.com/office/drawing/2014/main" id="{244235B8-CEBA-52EE-D2CD-E13379BC4459}"/>
                  </a:ext>
                </a:extLst>
              </p:cNvPr>
              <p:cNvSpPr/>
              <p:nvPr/>
            </p:nvSpPr>
            <p:spPr>
              <a:xfrm>
                <a:off x="3156734" y="2454716"/>
                <a:ext cx="5878532" cy="120032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7200" b="1" i="1" dirty="0" smtClean="0">
                          <a:ln w="22225">
                            <a:solidFill>
                              <a:srgbClr val="8CB64A"/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𝑩𝑰𝑳</m:t>
                      </m:r>
                      <m:func>
                        <m:funcPr>
                          <m:ctrlPr>
                            <a:rPr lang="en-US" sz="7200" b="1" i="1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7200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7200" i="1" dirty="0" smtClean="0">
                              <a:ln w="22225">
                                <a:solidFill>
                                  <a:srgbClr val="8CB64A"/>
                                </a:solidFill>
                                <a:prstDash val="solid"/>
                              </a:ln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</m:oMath>
                  </m:oMathPara>
                </a14:m>
                <a:endParaRPr lang="en-US" sz="7200" b="1" dirty="0">
                  <a:ln w="22225">
                    <a:solidFill>
                      <a:srgbClr val="8CB64A"/>
                    </a:solidFill>
                    <a:prstDash val="solid"/>
                  </a:ln>
                  <a:solidFill>
                    <a:srgbClr val="8CB64A">
                      <a:lumMod val="40000"/>
                      <a:lumOff val="60000"/>
                    </a:srgbClr>
                  </a:solidFill>
                  <a:latin typeface="Gill Sans MT" panose="020B0502020104020203"/>
                </a:endParaRPr>
              </a:p>
            </p:txBody>
          </p:sp>
        </mc:Choice>
        <mc:Fallback xmlns="">
          <p:sp>
            <p:nvSpPr>
              <p:cNvPr id="3" name="Rectangle 5">
                <a:extLst>
                  <a:ext uri="{FF2B5EF4-FFF2-40B4-BE49-F238E27FC236}">
                    <a16:creationId xmlns:a16="http://schemas.microsoft.com/office/drawing/2014/main" id="{244235B8-CEBA-52EE-D2CD-E13379BC44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734" y="2454716"/>
                <a:ext cx="5878532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">
                <a:extLst>
                  <a:ext uri="{FF2B5EF4-FFF2-40B4-BE49-F238E27FC236}">
                    <a16:creationId xmlns:a16="http://schemas.microsoft.com/office/drawing/2014/main" id="{20B7F5C0-4D5A-40F7-C5C9-3759AA080721}"/>
                  </a:ext>
                </a:extLst>
              </p:cNvPr>
              <p:cNvSpPr/>
              <p:nvPr/>
            </p:nvSpPr>
            <p:spPr>
              <a:xfrm>
                <a:off x="1099257" y="4096047"/>
                <a:ext cx="9973556" cy="224676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r" rtl="1"/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حيث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OM" sz="2800" b="1" i="1" smtClean="0">
                            <a:ln w="0"/>
                            <a:solidFill>
                              <a:prstClr val="black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d>
                  </m:oMath>
                </a14:m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:  كثافة الفيض المغناطيسي </a:t>
                </a:r>
                <a:endParaRPr lang="en-US" sz="28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Gill Sans MT" panose="020B0502020104020203"/>
                </a:endParaRPr>
              </a:p>
              <a:p>
                <a:pPr algn="r" rtl="1"/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و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OM" sz="2800" b="1" i="1" smtClean="0">
                            <a:ln w="0"/>
                            <a:solidFill>
                              <a:prstClr val="black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</m:d>
                  </m:oMath>
                </a14:m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:  شدة التيار الكهربائي المار في الموصل</a:t>
                </a:r>
              </a:p>
              <a:p>
                <a:pPr algn="r" rtl="1"/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و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OM" sz="2800" b="1" i="1" smtClean="0">
                            <a:ln w="0"/>
                            <a:solidFill>
                              <a:prstClr val="black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</m:d>
                  </m:oMath>
                </a14:m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: طول الموصل الذي يتقاطع مع خطوط المجال المغناطيسي.</a:t>
                </a:r>
              </a:p>
              <a:p>
                <a:pPr algn="r" rtl="1"/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و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OM" sz="2800" b="1" i="1" smtClean="0">
                            <a:ln w="0"/>
                            <a:solidFill>
                              <a:prstClr val="black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OM" sz="2800" b="1" i="1" smtClean="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: هي الزاوية المحصورة بين اتجاه المجال المغناطيسي </a:t>
                </a:r>
              </a:p>
              <a:p>
                <a:pPr algn="r" rtl="1"/>
                <a:r>
                  <a:rPr lang="ar-OM" sz="2800" b="1" dirty="0">
                    <a:ln w="0"/>
                    <a:solidFill>
                      <a:prstClr val="black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Gill Sans MT" panose="020B0502020104020203"/>
                  </a:rPr>
                  <a:t>      واتجاه التيار الكهربائي أو الموصل</a:t>
                </a:r>
              </a:p>
            </p:txBody>
          </p:sp>
        </mc:Choice>
        <mc:Fallback xmlns="">
          <p:sp>
            <p:nvSpPr>
              <p:cNvPr id="4" name="Rectangle 6">
                <a:extLst>
                  <a:ext uri="{FF2B5EF4-FFF2-40B4-BE49-F238E27FC236}">
                    <a16:creationId xmlns:a16="http://schemas.microsoft.com/office/drawing/2014/main" id="{20B7F5C0-4D5A-40F7-C5C9-3759AA080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57" y="4096047"/>
                <a:ext cx="9973556" cy="2246769"/>
              </a:xfrm>
              <a:prstGeom prst="rect">
                <a:avLst/>
              </a:prstGeom>
              <a:blipFill>
                <a:blip r:embed="rId3"/>
                <a:stretch>
                  <a:fillRect t="-3804" r="-1528" b="-8152"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61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قلب 1">
            <a:extLst>
              <a:ext uri="{FF2B5EF4-FFF2-40B4-BE49-F238E27FC236}">
                <a16:creationId xmlns:a16="http://schemas.microsoft.com/office/drawing/2014/main" id="{CBEB11CA-E75F-8408-04D3-469018FF1DD6}"/>
              </a:ext>
            </a:extLst>
          </p:cNvPr>
          <p:cNvSpPr/>
          <p:nvPr/>
        </p:nvSpPr>
        <p:spPr>
          <a:xfrm>
            <a:off x="9463355" y="3996958"/>
            <a:ext cx="2322867" cy="1915041"/>
          </a:xfrm>
          <a:prstGeom prst="hear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قلب 2">
            <a:extLst>
              <a:ext uri="{FF2B5EF4-FFF2-40B4-BE49-F238E27FC236}">
                <a16:creationId xmlns:a16="http://schemas.microsoft.com/office/drawing/2014/main" id="{7702B1EF-FF39-3CAD-86FD-14EA790ED776}"/>
              </a:ext>
            </a:extLst>
          </p:cNvPr>
          <p:cNvSpPr/>
          <p:nvPr/>
        </p:nvSpPr>
        <p:spPr>
          <a:xfrm>
            <a:off x="6442284" y="3947336"/>
            <a:ext cx="2322867" cy="1915041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4" name="قلب 3">
            <a:extLst>
              <a:ext uri="{FF2B5EF4-FFF2-40B4-BE49-F238E27FC236}">
                <a16:creationId xmlns:a16="http://schemas.microsoft.com/office/drawing/2014/main" id="{016BE0E6-B0BB-DBD3-33CB-23781C816727}"/>
              </a:ext>
            </a:extLst>
          </p:cNvPr>
          <p:cNvSpPr/>
          <p:nvPr/>
        </p:nvSpPr>
        <p:spPr>
          <a:xfrm>
            <a:off x="4759476" y="747233"/>
            <a:ext cx="2322867" cy="1915041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قلب 4">
            <a:extLst>
              <a:ext uri="{FF2B5EF4-FFF2-40B4-BE49-F238E27FC236}">
                <a16:creationId xmlns:a16="http://schemas.microsoft.com/office/drawing/2014/main" id="{FFA4FD47-5A5D-82A5-78CE-CE7D2A3C9537}"/>
              </a:ext>
            </a:extLst>
          </p:cNvPr>
          <p:cNvSpPr/>
          <p:nvPr/>
        </p:nvSpPr>
        <p:spPr>
          <a:xfrm>
            <a:off x="3567453" y="4064590"/>
            <a:ext cx="2322867" cy="1915041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قلب 5">
            <a:extLst>
              <a:ext uri="{FF2B5EF4-FFF2-40B4-BE49-F238E27FC236}">
                <a16:creationId xmlns:a16="http://schemas.microsoft.com/office/drawing/2014/main" id="{E2267284-CB57-CB20-8228-4C2B0FD0212D}"/>
              </a:ext>
            </a:extLst>
          </p:cNvPr>
          <p:cNvSpPr/>
          <p:nvPr/>
        </p:nvSpPr>
        <p:spPr>
          <a:xfrm>
            <a:off x="1108867" y="1025596"/>
            <a:ext cx="2322867" cy="191504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7" name="قلب 6">
            <a:extLst>
              <a:ext uri="{FF2B5EF4-FFF2-40B4-BE49-F238E27FC236}">
                <a16:creationId xmlns:a16="http://schemas.microsoft.com/office/drawing/2014/main" id="{BDB7964D-53D0-BF5C-AA04-18B0590CB4CB}"/>
              </a:ext>
            </a:extLst>
          </p:cNvPr>
          <p:cNvSpPr/>
          <p:nvPr/>
        </p:nvSpPr>
        <p:spPr>
          <a:xfrm>
            <a:off x="359454" y="3996958"/>
            <a:ext cx="2322867" cy="1915041"/>
          </a:xfrm>
          <a:prstGeom prst="hear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8" name="قلب 7">
            <a:extLst>
              <a:ext uri="{FF2B5EF4-FFF2-40B4-BE49-F238E27FC236}">
                <a16:creationId xmlns:a16="http://schemas.microsoft.com/office/drawing/2014/main" id="{57AF5868-410D-4BDD-C145-008D438A2231}"/>
              </a:ext>
            </a:extLst>
          </p:cNvPr>
          <p:cNvSpPr/>
          <p:nvPr/>
        </p:nvSpPr>
        <p:spPr>
          <a:xfrm>
            <a:off x="6391605" y="3673215"/>
            <a:ext cx="2424224" cy="2270092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OM" sz="2400" b="1" dirty="0">
                <a:solidFill>
                  <a:srgbClr val="FFFFFF"/>
                </a:solidFill>
              </a:rPr>
              <a:t>رقم 12 صفحة 153ك-ط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9" name="قلب 8">
            <a:extLst>
              <a:ext uri="{FF2B5EF4-FFF2-40B4-BE49-F238E27FC236}">
                <a16:creationId xmlns:a16="http://schemas.microsoft.com/office/drawing/2014/main" id="{00B83046-7727-A0AA-1D9F-5CB105DB5C2C}"/>
              </a:ext>
            </a:extLst>
          </p:cNvPr>
          <p:cNvSpPr/>
          <p:nvPr/>
        </p:nvSpPr>
        <p:spPr>
          <a:xfrm>
            <a:off x="308776" y="3965651"/>
            <a:ext cx="2424224" cy="1977656"/>
          </a:xfrm>
          <a:prstGeom prst="hear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OM" sz="2400" b="1">
                <a:solidFill>
                  <a:srgbClr val="FFFFFF"/>
                </a:solidFill>
              </a:rPr>
              <a:t>رقم 10 صفحة 151ك-ط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10" name="قلب 9">
            <a:extLst>
              <a:ext uri="{FF2B5EF4-FFF2-40B4-BE49-F238E27FC236}">
                <a16:creationId xmlns:a16="http://schemas.microsoft.com/office/drawing/2014/main" id="{5BF7D3AD-699E-A2B3-E3F9-D9A53431E5B5}"/>
              </a:ext>
            </a:extLst>
          </p:cNvPr>
          <p:cNvSpPr/>
          <p:nvPr/>
        </p:nvSpPr>
        <p:spPr>
          <a:xfrm>
            <a:off x="4694621" y="747232"/>
            <a:ext cx="2424224" cy="1977656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chemeClr val="bg1"/>
                </a:solidFill>
              </a:rPr>
              <a:t>رقم 10 صفحة 151ك-ط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قلب 10">
            <a:extLst>
              <a:ext uri="{FF2B5EF4-FFF2-40B4-BE49-F238E27FC236}">
                <a16:creationId xmlns:a16="http://schemas.microsoft.com/office/drawing/2014/main" id="{B8E8A28F-B96F-2215-CF53-E587C2422813}"/>
              </a:ext>
            </a:extLst>
          </p:cNvPr>
          <p:cNvSpPr/>
          <p:nvPr/>
        </p:nvSpPr>
        <p:spPr>
          <a:xfrm>
            <a:off x="7868093" y="513907"/>
            <a:ext cx="3834809" cy="2668772"/>
          </a:xfrm>
          <a:prstGeom prst="hear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400" b="1" dirty="0">
                <a:solidFill>
                  <a:srgbClr val="002060"/>
                </a:solidFill>
              </a:rPr>
              <a:t>(</a:t>
            </a:r>
            <a:r>
              <a:rPr lang="ar-OM" sz="4000" b="1" dirty="0">
                <a:solidFill>
                  <a:srgbClr val="002060"/>
                </a:solidFill>
                <a:highlight>
                  <a:srgbClr val="FF00FF"/>
                </a:highlight>
              </a:rPr>
              <a:t>البطاقات الملونة</a:t>
            </a:r>
          </a:p>
          <a:p>
            <a:pPr algn="ctr"/>
            <a:r>
              <a:rPr lang="ar-OM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كل مجموعة تختار بطاقة )</a:t>
            </a:r>
          </a:p>
        </p:txBody>
      </p:sp>
      <p:sp>
        <p:nvSpPr>
          <p:cNvPr id="12" name="قلب 11">
            <a:extLst>
              <a:ext uri="{FF2B5EF4-FFF2-40B4-BE49-F238E27FC236}">
                <a16:creationId xmlns:a16="http://schemas.microsoft.com/office/drawing/2014/main" id="{57E16935-38DE-2B80-B207-B94658EA71E7}"/>
              </a:ext>
            </a:extLst>
          </p:cNvPr>
          <p:cNvSpPr/>
          <p:nvPr/>
        </p:nvSpPr>
        <p:spPr>
          <a:xfrm>
            <a:off x="9366355" y="3882949"/>
            <a:ext cx="2516869" cy="2127989"/>
          </a:xfrm>
          <a:prstGeom prst="hear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OM" sz="2400" b="1" dirty="0">
                <a:solidFill>
                  <a:srgbClr val="FFFFFF"/>
                </a:solidFill>
              </a:rPr>
              <a:t>رقم 12 صفحة 153ك-ط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13" name="قلب 12">
            <a:extLst>
              <a:ext uri="{FF2B5EF4-FFF2-40B4-BE49-F238E27FC236}">
                <a16:creationId xmlns:a16="http://schemas.microsoft.com/office/drawing/2014/main" id="{CBF9977B-2300-EAC9-2B68-2787F92900D9}"/>
              </a:ext>
            </a:extLst>
          </p:cNvPr>
          <p:cNvSpPr/>
          <p:nvPr/>
        </p:nvSpPr>
        <p:spPr>
          <a:xfrm>
            <a:off x="990317" y="914692"/>
            <a:ext cx="2423166" cy="213685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OM" sz="2400" b="1" dirty="0">
                <a:solidFill>
                  <a:srgbClr val="FFFFFF"/>
                </a:solidFill>
              </a:rPr>
              <a:t>رقم 11 صفحة 151ك-ط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14" name="قلب 13">
            <a:extLst>
              <a:ext uri="{FF2B5EF4-FFF2-40B4-BE49-F238E27FC236}">
                <a16:creationId xmlns:a16="http://schemas.microsoft.com/office/drawing/2014/main" id="{D9214C2C-2E4A-B1E4-8EDB-5650D6CF3D5B}"/>
              </a:ext>
            </a:extLst>
          </p:cNvPr>
          <p:cNvSpPr/>
          <p:nvPr/>
        </p:nvSpPr>
        <p:spPr>
          <a:xfrm>
            <a:off x="3547364" y="4033282"/>
            <a:ext cx="2424224" cy="1977656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OM" sz="2400" b="1" dirty="0">
                <a:solidFill>
                  <a:schemeClr val="bg2">
                    <a:lumMod val="10000"/>
                  </a:schemeClr>
                </a:solidFill>
              </a:rPr>
              <a:t>رقم 11 صفحة 151ك-ط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60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قلب 5">
            <a:extLst>
              <a:ext uri="{FF2B5EF4-FFF2-40B4-BE49-F238E27FC236}">
                <a16:creationId xmlns:a16="http://schemas.microsoft.com/office/drawing/2014/main" id="{D495E487-C371-3710-329C-93AE181B5CB5}"/>
              </a:ext>
            </a:extLst>
          </p:cNvPr>
          <p:cNvSpPr/>
          <p:nvPr/>
        </p:nvSpPr>
        <p:spPr>
          <a:xfrm>
            <a:off x="6472431" y="4936028"/>
            <a:ext cx="2294673" cy="1921972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400" b="1" dirty="0">
              <a:solidFill>
                <a:schemeClr val="bg1"/>
              </a:solidFill>
            </a:endParaRPr>
          </a:p>
          <a:p>
            <a:pPr algn="ctr"/>
            <a:endParaRPr lang="ar-OM" b="1" dirty="0">
              <a:solidFill>
                <a:schemeClr val="bg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D64C8434-8557-0DB8-BCB4-7F9D5CAE6F56}"/>
              </a:ext>
            </a:extLst>
          </p:cNvPr>
          <p:cNvSpPr/>
          <p:nvPr/>
        </p:nvSpPr>
        <p:spPr>
          <a:xfrm>
            <a:off x="-136534" y="456699"/>
            <a:ext cx="8065051" cy="443794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قلب 4">
            <a:extLst>
              <a:ext uri="{FF2B5EF4-FFF2-40B4-BE49-F238E27FC236}">
                <a16:creationId xmlns:a16="http://schemas.microsoft.com/office/drawing/2014/main" id="{45054FBD-4C66-72B9-467F-1D8E6AB68B2B}"/>
              </a:ext>
            </a:extLst>
          </p:cNvPr>
          <p:cNvSpPr/>
          <p:nvPr/>
        </p:nvSpPr>
        <p:spPr>
          <a:xfrm>
            <a:off x="3979786" y="4718314"/>
            <a:ext cx="2294673" cy="2326250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" name="قلب 3">
            <a:extLst>
              <a:ext uri="{FF2B5EF4-FFF2-40B4-BE49-F238E27FC236}">
                <a16:creationId xmlns:a16="http://schemas.microsoft.com/office/drawing/2014/main" id="{C7ADB489-43EB-B965-43FD-ADF83E074F2B}"/>
              </a:ext>
            </a:extLst>
          </p:cNvPr>
          <p:cNvSpPr/>
          <p:nvPr/>
        </p:nvSpPr>
        <p:spPr>
          <a:xfrm>
            <a:off x="1250457" y="4817444"/>
            <a:ext cx="2424224" cy="1977656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endParaRPr lang="ar-OM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قلب 6">
            <a:extLst>
              <a:ext uri="{FF2B5EF4-FFF2-40B4-BE49-F238E27FC236}">
                <a16:creationId xmlns:a16="http://schemas.microsoft.com/office/drawing/2014/main" id="{C7A8880F-7A8E-1E86-299F-B560BA803C34}"/>
              </a:ext>
            </a:extLst>
          </p:cNvPr>
          <p:cNvSpPr/>
          <p:nvPr/>
        </p:nvSpPr>
        <p:spPr>
          <a:xfrm>
            <a:off x="8965076" y="4817444"/>
            <a:ext cx="2516869" cy="2127989"/>
          </a:xfrm>
          <a:prstGeom prst="hear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8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8D34EE81-644A-448D-4E33-0D9512BC91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35521" y="914401"/>
                <a:ext cx="8065051" cy="285471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5400" kern="1200" cap="all" baseline="0"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r" defTabSz="914400" rtl="1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OM" sz="32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10- سلك طوله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𝟓𝟎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𝒄𝒎</m:t>
                        </m:r>
                      </m:e>
                    </m:d>
                  </m:oMath>
                </a14:m>
                <a:r>
                  <a:rPr kumimoji="0" lang="ar-OM" sz="32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يحمل تياراً كهربائياً شدته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𝟐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𝟒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𝑨</m:t>
                        </m:r>
                      </m:e>
                    </m:d>
                  </m:oMath>
                </a14:m>
                <a:r>
                  <a:rPr kumimoji="0" lang="ar-OM" sz="32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وموضوع بزاوية قائمة مع مجال مغناطيسي كثافة فيضه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𝟓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𝟎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2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𝒎𝑻</m:t>
                        </m:r>
                      </m:e>
                    </m:d>
                  </m:oMath>
                </a14:m>
                <a:r>
                  <a:rPr kumimoji="0" lang="ar-OM" sz="32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.احسب القوة المؤثرة على السلك.</a:t>
                </a:r>
                <a:endParaRPr kumimoji="0" lang="en-US" sz="3200" b="1" i="0" u="none" strike="noStrike" kern="1200" cap="all" spc="0" normalizeH="0" baseline="0" noProof="0" dirty="0">
                  <a:ln>
                    <a:noFill/>
                  </a:ln>
                  <a:blipFill>
                    <a:blip r:embed="rId2">
                      <a:extLst>
                        <a:ext uri="{28A0092B-C50C-407E-A947-70E740481C1C}">
                          <a14:useLocalDpi val="0"/>
                        </a:ext>
                      </a:extLst>
                    </a:blip>
                    <a:tile tx="6350" ty="-127000" sx="65000" sy="64000" flip="none" algn="tl"/>
                  </a:blipFill>
                  <a:effectLst/>
                  <a:uLnTx/>
                  <a:uFillTx/>
                  <a:latin typeface="Rockwell Condensed" panose="02060603050405020104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8D34EE81-644A-448D-4E33-0D9512BC9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5521" y="914401"/>
                <a:ext cx="8065051" cy="28547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تمرير: أفقي 7">
                <a:extLst>
                  <a:ext uri="{FF2B5EF4-FFF2-40B4-BE49-F238E27FC236}">
                    <a16:creationId xmlns:a16="http://schemas.microsoft.com/office/drawing/2014/main" id="{80B5AA52-2750-C0CF-4421-DDBFD6B77DE8}"/>
                  </a:ext>
                </a:extLst>
              </p:cNvPr>
              <p:cNvSpPr/>
              <p:nvPr/>
            </p:nvSpPr>
            <p:spPr>
              <a:xfrm>
                <a:off x="7880339" y="2029788"/>
                <a:ext cx="4164498" cy="4828212"/>
              </a:xfrm>
              <a:prstGeom prst="horizontalScroll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5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𝑭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𝑩𝑰𝑳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𝟎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𝟑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𝟐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𝟒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𝟓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𝟔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sSup>
                        <m:sSup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𝟑</m:t>
                          </m:r>
                        </m:sup>
                      </m:sSup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𝑵</m:t>
                      </m:r>
                    </m:oMath>
                  </m:oMathPara>
                </a14:m>
                <a:endParaRPr kumimoji="0" lang="ar-OM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تمرير: أفقي 7">
                <a:extLst>
                  <a:ext uri="{FF2B5EF4-FFF2-40B4-BE49-F238E27FC236}">
                    <a16:creationId xmlns:a16="http://schemas.microsoft.com/office/drawing/2014/main" id="{80B5AA52-2750-C0CF-4421-DDBFD6B77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339" y="2029788"/>
                <a:ext cx="4164498" cy="4828212"/>
              </a:xfrm>
              <a:prstGeom prst="horizontalScroll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527903A4-07A7-167B-EF0E-2DB23F5E724A}"/>
              </a:ext>
            </a:extLst>
          </p:cNvPr>
          <p:cNvSpPr/>
          <p:nvPr/>
        </p:nvSpPr>
        <p:spPr>
          <a:xfrm>
            <a:off x="7952509" y="0"/>
            <a:ext cx="3668485" cy="2351314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فكر –زاوج –شارك 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highlight>
                  <a:srgbClr val="FFFF00"/>
                </a:highlight>
              </a:rPr>
              <a:t>( رقم</a:t>
            </a:r>
            <a:r>
              <a:rPr lang="ar-OM" sz="2000" b="1" dirty="0">
                <a:solidFill>
                  <a:srgbClr val="002060"/>
                </a:solidFill>
                <a:highlight>
                  <a:srgbClr val="FFFF00"/>
                </a:highlight>
              </a:rPr>
              <a:t>)10 صفحة 151ك-ط</a:t>
            </a:r>
          </a:p>
        </p:txBody>
      </p:sp>
    </p:spTree>
    <p:extLst>
      <p:ext uri="{BB962C8B-B14F-4D97-AF65-F5344CB8AC3E}">
        <p14:creationId xmlns:p14="http://schemas.microsoft.com/office/powerpoint/2010/main" val="213212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7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: زوايا مستديرة 1">
                <a:extLst>
                  <a:ext uri="{FF2B5EF4-FFF2-40B4-BE49-F238E27FC236}">
                    <a16:creationId xmlns:a16="http://schemas.microsoft.com/office/drawing/2014/main" id="{B347B064-FB8C-2672-89DD-D9D915E6FA69}"/>
                  </a:ext>
                </a:extLst>
              </p:cNvPr>
              <p:cNvSpPr/>
              <p:nvPr/>
            </p:nvSpPr>
            <p:spPr>
              <a:xfrm>
                <a:off x="330651" y="0"/>
                <a:ext cx="8010652" cy="3889386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11- يتكون ملف مربع الشكل طول ضلعه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𝟐𝟎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𝒄𝒎</m:t>
                        </m:r>
                      </m:e>
                    </m:d>
                  </m:oMath>
                </a14:m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لمحرك كهربائي من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لفة</m:t>
                        </m:r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 </m:t>
                        </m:r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𝟐𝟎𝟎</m:t>
                        </m:r>
                      </m:e>
                    </m:d>
                  </m:oMath>
                </a14:m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ويحمل تياراً كهربائياً شدته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𝟏</m:t>
                        </m:r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.</m:t>
                        </m:r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𝟎</m:t>
                        </m:r>
                        <m: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 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𝑨</m:t>
                        </m:r>
                      </m:e>
                    </m:d>
                  </m:oMath>
                </a14:m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وموضوع في مجال مغناطيسي </a:t>
                </a:r>
              </a:p>
              <a:p>
                <a:pPr algn="ctr"/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2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كثافة فيضه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𝟎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𝟎𝟓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2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𝑻</m:t>
                        </m:r>
                      </m:e>
                    </m:d>
                  </m:oMath>
                </a14:m>
                <a:endParaRPr lang="ar-OM" dirty="0"/>
              </a:p>
            </p:txBody>
          </p:sp>
        </mc:Choice>
        <mc:Fallback xmlns="">
          <p:sp>
            <p:nvSpPr>
              <p:cNvPr id="2" name="مستطيل: زوايا مستديرة 1">
                <a:extLst>
                  <a:ext uri="{FF2B5EF4-FFF2-40B4-BE49-F238E27FC236}">
                    <a16:creationId xmlns:a16="http://schemas.microsoft.com/office/drawing/2014/main" id="{B347B064-FB8C-2672-89DD-D9D915E6FA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51" y="0"/>
                <a:ext cx="8010652" cy="3889386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انفجار: 14 نقطة 4">
                <a:extLst>
                  <a:ext uri="{FF2B5EF4-FFF2-40B4-BE49-F238E27FC236}">
                    <a16:creationId xmlns:a16="http://schemas.microsoft.com/office/drawing/2014/main" id="{2ACCDFF4-F0F8-4A91-A2E5-D1C770280A59}"/>
                  </a:ext>
                </a:extLst>
              </p:cNvPr>
              <p:cNvSpPr/>
              <p:nvPr/>
            </p:nvSpPr>
            <p:spPr>
              <a:xfrm rot="21342291">
                <a:off x="6727782" y="911265"/>
                <a:ext cx="6876701" cy="6359245"/>
              </a:xfrm>
              <a:prstGeom prst="irregularSeal2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r" rtl="1"/>
                <a:r>
                  <a:rPr lang="ar-OM" sz="2000" b="1" dirty="0">
                    <a:solidFill>
                      <a:schemeClr val="bg1"/>
                    </a:solidFill>
                  </a:rPr>
                  <a:t>أ-</a:t>
                </a:r>
                <a:r>
                  <a:rPr lang="ar-OM" sz="2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𝑵𝑩𝑰𝑳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𝟎𝟓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0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sz="20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𝐍</m:t>
                    </m:r>
                  </m:oMath>
                </a14:m>
                <a:endParaRPr lang="en-US" sz="2000" b="1" dirty="0">
                  <a:solidFill>
                    <a:schemeClr val="bg1"/>
                  </a:solidFill>
                </a:endParaRPr>
              </a:p>
              <a:p>
                <a:pPr algn="r" rtl="1"/>
                <a:endParaRPr lang="ar-OM" sz="2000" dirty="0">
                  <a:solidFill>
                    <a:schemeClr val="bg1"/>
                  </a:solidFill>
                </a:endParaRPr>
              </a:p>
              <a:p>
                <a:pPr algn="r" rtl="1"/>
                <a:r>
                  <a:rPr lang="ar-OM" sz="2000" b="1" dirty="0">
                    <a:solidFill>
                      <a:schemeClr val="bg1"/>
                    </a:solidFill>
                  </a:rPr>
                  <a:t>ب- يكون بوضعية بحيث يدور على طول خط  موازٍ لضلع واحد مع المجال المغناطيسي في المستوى نفسه للملف. </a:t>
                </a:r>
              </a:p>
            </p:txBody>
          </p:sp>
        </mc:Choice>
        <mc:Fallback xmlns="">
          <p:sp>
            <p:nvSpPr>
              <p:cNvPr id="5" name="انفجار: 14 نقطة 4">
                <a:extLst>
                  <a:ext uri="{FF2B5EF4-FFF2-40B4-BE49-F238E27FC236}">
                    <a16:creationId xmlns:a16="http://schemas.microsoft.com/office/drawing/2014/main" id="{2ACCDFF4-F0F8-4A91-A2E5-D1C770280A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42291">
                <a:off x="6727782" y="911265"/>
                <a:ext cx="6876701" cy="6359245"/>
              </a:xfrm>
              <a:prstGeom prst="irregularSeal2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A306D7B5-99A1-6158-0DC7-5F753054A950}"/>
              </a:ext>
            </a:extLst>
          </p:cNvPr>
          <p:cNvSpPr/>
          <p:nvPr/>
        </p:nvSpPr>
        <p:spPr>
          <a:xfrm>
            <a:off x="8437778" y="130746"/>
            <a:ext cx="3668485" cy="2351314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فكر –زاوج –شارك 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highlight>
                  <a:srgbClr val="FFFF00"/>
                </a:highlight>
              </a:rPr>
              <a:t>( رقم11صفحة 151ك-ط</a:t>
            </a:r>
            <a:r>
              <a:rPr lang="ar-OM" sz="2000" b="1" dirty="0">
                <a:solidFill>
                  <a:srgbClr val="002060"/>
                </a:solidFill>
                <a:highlight>
                  <a:srgbClr val="FFFF00"/>
                </a:highlight>
              </a:rPr>
              <a:t>)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9C6638A9-7551-2D1A-77E3-A2AEB3184300}"/>
              </a:ext>
            </a:extLst>
          </p:cNvPr>
          <p:cNvSpPr/>
          <p:nvPr/>
        </p:nvSpPr>
        <p:spPr>
          <a:xfrm>
            <a:off x="234176" y="3889386"/>
            <a:ext cx="8107127" cy="28682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182880" marR="0" lvl="0" indent="-182880" algn="r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ar-OM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أ- احسب أقصى قوة تؤثر على كل ضلع في الملف.</a:t>
            </a:r>
          </a:p>
          <a:p>
            <a:pPr marL="182880" marR="0" lvl="0" indent="-182880" algn="r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ar-OM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Times New Roman" panose="02020603050405020304" pitchFamily="18" charset="0"/>
            </a:endParaRPr>
          </a:p>
          <a:p>
            <a:pPr marL="182880" marR="0" lvl="0" indent="-182880" algn="r" defTabSz="914400" rtl="1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ar-OM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Times New Roman" panose="02020603050405020304" pitchFamily="18" charset="0"/>
              </a:rPr>
              <a:t>ب- في أي وضعية يجب أن يكون الملف لكي يكون لهذه القوة أكبر عزم دوراني؟</a:t>
            </a:r>
          </a:p>
        </p:txBody>
      </p:sp>
    </p:spTree>
    <p:extLst>
      <p:ext uri="{BB962C8B-B14F-4D97-AF65-F5344CB8AC3E}">
        <p14:creationId xmlns:p14="http://schemas.microsoft.com/office/powerpoint/2010/main" val="140704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1CF42596-8F5B-83C2-D5A8-603129D63C46}"/>
              </a:ext>
            </a:extLst>
          </p:cNvPr>
          <p:cNvSpPr/>
          <p:nvPr/>
        </p:nvSpPr>
        <p:spPr>
          <a:xfrm>
            <a:off x="5640522" y="561694"/>
            <a:ext cx="6273713" cy="491746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39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kumimoji="0" lang="ar-OM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12- ما مقدار القوة المؤثرة على سلك يمر فيه تيار كهربائي موضوع في مجال مغناطيسي منتظم عند ثلاثة مواضع مختلفة :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</a:t>
            </a:r>
            <a:r>
              <a:rPr kumimoji="0" lang="ar-OM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 ،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</a:t>
            </a:r>
            <a:r>
              <a:rPr kumimoji="0" lang="ar-OM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 ،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</a:t>
            </a:r>
            <a:r>
              <a:rPr kumimoji="0" lang="ar-OM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 في الشكل(5-20) ؟ حدّد اتجاه القوة في كل موضع.</a:t>
            </a:r>
            <a:endParaRPr lang="ar-OM"/>
          </a:p>
        </p:txBody>
      </p:sp>
      <p:sp>
        <p:nvSpPr>
          <p:cNvPr id="14" name="قلب 13">
            <a:extLst>
              <a:ext uri="{FF2B5EF4-FFF2-40B4-BE49-F238E27FC236}">
                <a16:creationId xmlns:a16="http://schemas.microsoft.com/office/drawing/2014/main" id="{D6D2C023-AF9D-32F7-1020-F2A740D35F0C}"/>
              </a:ext>
            </a:extLst>
          </p:cNvPr>
          <p:cNvSpPr/>
          <p:nvPr/>
        </p:nvSpPr>
        <p:spPr>
          <a:xfrm>
            <a:off x="356012" y="5582749"/>
            <a:ext cx="2207941" cy="2012715"/>
          </a:xfrm>
          <a:prstGeom prst="hear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400" b="1" dirty="0"/>
          </a:p>
        </p:txBody>
      </p:sp>
      <p:sp>
        <p:nvSpPr>
          <p:cNvPr id="19" name="قلب 18">
            <a:extLst>
              <a:ext uri="{FF2B5EF4-FFF2-40B4-BE49-F238E27FC236}">
                <a16:creationId xmlns:a16="http://schemas.microsoft.com/office/drawing/2014/main" id="{A07F3576-4208-ECB0-DFD2-7E1B0770FB55}"/>
              </a:ext>
            </a:extLst>
          </p:cNvPr>
          <p:cNvSpPr/>
          <p:nvPr/>
        </p:nvSpPr>
        <p:spPr>
          <a:xfrm>
            <a:off x="6945997" y="5742687"/>
            <a:ext cx="1708300" cy="1767578"/>
          </a:xfrm>
          <a:prstGeom prst="hear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400" b="1" dirty="0"/>
          </a:p>
        </p:txBody>
      </p:sp>
      <p:sp>
        <p:nvSpPr>
          <p:cNvPr id="20" name="قلب 19">
            <a:extLst>
              <a:ext uri="{FF2B5EF4-FFF2-40B4-BE49-F238E27FC236}">
                <a16:creationId xmlns:a16="http://schemas.microsoft.com/office/drawing/2014/main" id="{771E6597-BFD3-21CD-F1A6-4C812196AE69}"/>
              </a:ext>
            </a:extLst>
          </p:cNvPr>
          <p:cNvSpPr/>
          <p:nvPr/>
        </p:nvSpPr>
        <p:spPr>
          <a:xfrm>
            <a:off x="2784127" y="5455451"/>
            <a:ext cx="2294673" cy="1824820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22" name="قلب 21">
            <a:extLst>
              <a:ext uri="{FF2B5EF4-FFF2-40B4-BE49-F238E27FC236}">
                <a16:creationId xmlns:a16="http://schemas.microsoft.com/office/drawing/2014/main" id="{AD46A0DA-E79B-C750-F585-2FC5E0DB30AA}"/>
              </a:ext>
            </a:extLst>
          </p:cNvPr>
          <p:cNvSpPr/>
          <p:nvPr/>
        </p:nvSpPr>
        <p:spPr>
          <a:xfrm>
            <a:off x="10384064" y="5394292"/>
            <a:ext cx="1708301" cy="1921972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b="1" dirty="0">
              <a:solidFill>
                <a:schemeClr val="bg1"/>
              </a:solidFill>
            </a:endParaRPr>
          </a:p>
        </p:txBody>
      </p:sp>
      <p:sp>
        <p:nvSpPr>
          <p:cNvPr id="25" name="قلب 24">
            <a:extLst>
              <a:ext uri="{FF2B5EF4-FFF2-40B4-BE49-F238E27FC236}">
                <a16:creationId xmlns:a16="http://schemas.microsoft.com/office/drawing/2014/main" id="{4850BF04-C599-9923-D910-0AAF2B9AE7DF}"/>
              </a:ext>
            </a:extLst>
          </p:cNvPr>
          <p:cNvSpPr/>
          <p:nvPr/>
        </p:nvSpPr>
        <p:spPr>
          <a:xfrm>
            <a:off x="8747087" y="5679300"/>
            <a:ext cx="1774407" cy="189608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قلب 25">
            <a:extLst>
              <a:ext uri="{FF2B5EF4-FFF2-40B4-BE49-F238E27FC236}">
                <a16:creationId xmlns:a16="http://schemas.microsoft.com/office/drawing/2014/main" id="{37E72833-945E-6886-D933-F39B68FF7DFE}"/>
              </a:ext>
            </a:extLst>
          </p:cNvPr>
          <p:cNvSpPr/>
          <p:nvPr/>
        </p:nvSpPr>
        <p:spPr>
          <a:xfrm>
            <a:off x="5036522" y="5566998"/>
            <a:ext cx="1952613" cy="1767578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5586F206-990A-D999-0385-A541C2CE79E1}"/>
              </a:ext>
            </a:extLst>
          </p:cNvPr>
          <p:cNvSpPr/>
          <p:nvPr/>
        </p:nvSpPr>
        <p:spPr>
          <a:xfrm>
            <a:off x="30734" y="434765"/>
            <a:ext cx="5506786" cy="530792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39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A1B7E8B1-F3FA-6C7B-D46C-F3454E91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65" y="756148"/>
            <a:ext cx="5069965" cy="3443598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95541E44-F389-2592-E205-97992AFDCEFE}"/>
              </a:ext>
            </a:extLst>
          </p:cNvPr>
          <p:cNvSpPr/>
          <p:nvPr/>
        </p:nvSpPr>
        <p:spPr>
          <a:xfrm>
            <a:off x="852711" y="4255519"/>
            <a:ext cx="3607078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OM" sz="2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lang="ar-OM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لشكل(5-20) ثلاثة مواضع مختلفة لسلك</a:t>
            </a:r>
          </a:p>
          <a:p>
            <a:pPr algn="ctr"/>
            <a:r>
              <a:rPr lang="ar-OM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يمرّ به تيار كهربائي موضوع في </a:t>
            </a:r>
          </a:p>
          <a:p>
            <a:pPr algn="ctr"/>
            <a:r>
              <a:rPr lang="ar-OM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مجال مغناطيسي منتظم</a:t>
            </a:r>
            <a:endParaRPr lang="en-US" sz="20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492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فقاعة التفكير: على شكل سحابة 1">
            <a:extLst>
              <a:ext uri="{FF2B5EF4-FFF2-40B4-BE49-F238E27FC236}">
                <a16:creationId xmlns:a16="http://schemas.microsoft.com/office/drawing/2014/main" id="{6B9E5535-26A9-3AB9-FAD4-95AF4CCA7322}"/>
              </a:ext>
            </a:extLst>
          </p:cNvPr>
          <p:cNvSpPr/>
          <p:nvPr/>
        </p:nvSpPr>
        <p:spPr>
          <a:xfrm>
            <a:off x="8142515" y="-87086"/>
            <a:ext cx="4049485" cy="2797629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نشاط ختامي(استراتيجية الدقيقة الواحدة 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highlight>
                  <a:srgbClr val="FFFF00"/>
                </a:highlight>
              </a:rPr>
              <a:t>( رقم1 صفحة 172ك-ط</a:t>
            </a:r>
            <a:endParaRPr lang="ar-OM" sz="20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pic>
        <p:nvPicPr>
          <p:cNvPr id="4" name="صورة 3" descr="صورة تحتوي على نص, الخط, لقطة شاشة, خط&#10;&#10;تم إنشاء الوصف تلقائياً">
            <a:extLst>
              <a:ext uri="{FF2B5EF4-FFF2-40B4-BE49-F238E27FC236}">
                <a16:creationId xmlns:a16="http://schemas.microsoft.com/office/drawing/2014/main" id="{1015DC93-BF39-C2F1-372C-7FAB8686F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5" y="914401"/>
            <a:ext cx="8711008" cy="5408340"/>
          </a:xfrm>
          <a:prstGeom prst="rect">
            <a:avLst/>
          </a:prstGeom>
        </p:spPr>
      </p:pic>
      <p:sp>
        <p:nvSpPr>
          <p:cNvPr id="5" name="فقاعة التفكير: على شكل سحابة 4">
            <a:extLst>
              <a:ext uri="{FF2B5EF4-FFF2-40B4-BE49-F238E27FC236}">
                <a16:creationId xmlns:a16="http://schemas.microsoft.com/office/drawing/2014/main" id="{754EFB65-E4C6-CA44-6FC2-A23343C55F18}"/>
              </a:ext>
            </a:extLst>
          </p:cNvPr>
          <p:cNvSpPr/>
          <p:nvPr/>
        </p:nvSpPr>
        <p:spPr>
          <a:xfrm>
            <a:off x="9859582" y="3429000"/>
            <a:ext cx="1804593" cy="1812073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rgbClr val="002060"/>
                </a:solidFill>
                <a:highlight>
                  <a:srgbClr val="FFFF00"/>
                </a:highlight>
              </a:rPr>
              <a:t>ب</a:t>
            </a:r>
          </a:p>
        </p:txBody>
      </p:sp>
    </p:spTree>
    <p:extLst>
      <p:ext uri="{BB962C8B-B14F-4D97-AF65-F5344CB8AC3E}">
        <p14:creationId xmlns:p14="http://schemas.microsoft.com/office/powerpoint/2010/main" val="208878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مستطيل: زوايا مستديرة 1">
                <a:extLst>
                  <a:ext uri="{FF2B5EF4-FFF2-40B4-BE49-F238E27FC236}">
                    <a16:creationId xmlns:a16="http://schemas.microsoft.com/office/drawing/2014/main" id="{F2602A85-4E40-906F-AAD1-EC0616459349}"/>
                  </a:ext>
                </a:extLst>
              </p:cNvPr>
              <p:cNvSpPr/>
              <p:nvPr/>
            </p:nvSpPr>
            <p:spPr>
              <a:xfrm>
                <a:off x="261258" y="-87086"/>
                <a:ext cx="7881257" cy="6172200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تمرين : سلك نحاسي يحمل تياراً كهربائيا شدته</a:t>
                </a:r>
              </a:p>
              <a:p>
                <a:pPr algn="ctr"/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تم وضعة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𝟑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.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𝟎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 </m:t>
                        </m:r>
                        <m:r>
                          <a:rPr kumimoji="0" lang="en-US" sz="3600" b="1" i="1" u="none" strike="noStrike" kern="1200" cap="all" spc="0" normalizeH="0" baseline="0" noProof="0" smtClean="0">
                            <a:ln>
                              <a:noFill/>
                            </a:ln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𝒄𝒎</m:t>
                        </m:r>
                      </m:e>
                    </m:d>
                  </m:oMath>
                </a14:m>
                <a:r>
                  <a:rPr lang="ar-OM" sz="3600" b="1" cap="all" dirty="0"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</a:rPr>
                  <a:t> وطولة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OM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cap="all">
                            <a:blipFill>
                              <a:blip r:embed="rId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tile tx="6350" ty="-127000" sx="65000" sy="64000" flip="none" algn="tl"/>
                            </a:blip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d>
                  </m:oMath>
                </a14:m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 </a:t>
                </a:r>
                <a:r>
                  <a:rPr lang="ar-OM" sz="3600" b="1" cap="all" noProof="0" dirty="0"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في </a:t>
                </a:r>
                <a:r>
                  <a:rPr kumimoji="0" lang="ar-OM" sz="3600" b="1" i="0" u="none" strike="noStrike" kern="1200" cap="all" spc="0" normalizeH="0" baseline="0" noProof="0" dirty="0">
                    <a:ln>
                      <a:noFill/>
                    </a:ln>
                    <a:blipFill>
                      <a:blip r:embed="rId3">
                        <a:extLst>
                          <a:ext uri="{28A0092B-C50C-407E-A947-70E740481C1C}">
                            <a14:useLocalDpi val="0"/>
                          </a:ext>
                        </a:extLst>
                      </a:blip>
                      <a:tile tx="6350" ty="-127000" sx="65000" sy="64000" flip="none" algn="tl"/>
                    </a:blipFill>
                    <a:effectLst/>
                    <a:uLnTx/>
                    <a:uFillTx/>
                    <a:latin typeface="Rockwell Condensed" panose="02060603050405020104"/>
                    <a:ea typeface="+mj-ea"/>
                    <a:cs typeface="Times New Roman" panose="02020603050405020304" pitchFamily="18" charset="0"/>
                  </a:rPr>
                  <a:t>مجال مغناطيسي منتظم . كما هو مبيّن في الشكل.</a:t>
                </a:r>
                <a:endParaRPr kumimoji="0" lang="en-US" sz="3600" b="1" i="0" u="none" strike="noStrike" kern="1200" cap="all" spc="0" normalizeH="0" baseline="0" noProof="0" dirty="0">
                  <a:ln>
                    <a:noFill/>
                  </a:ln>
                  <a:blipFill>
                    <a:blip r:embed="rId3">
                      <a:extLst>
                        <a:ext uri="{28A0092B-C50C-407E-A947-70E740481C1C}">
                          <a14:useLocalDpi val="0"/>
                        </a:ext>
                      </a:extLst>
                    </a:blip>
                    <a:tile tx="6350" ty="-127000" sx="65000" sy="64000" flip="none" algn="tl"/>
                  </a:blipFill>
                  <a:effectLst/>
                  <a:uLnTx/>
                  <a:uFillTx/>
                  <a:latin typeface="Rockwell Condensed" panose="02060603050405020104"/>
                  <a:ea typeface="+mj-ea"/>
                  <a:cs typeface="Times New Roman" panose="02020603050405020304" pitchFamily="18" charset="0"/>
                </a:endParaRPr>
              </a:p>
              <a:p>
                <a:pPr marL="182880" marR="0" lvl="0" indent="-182880" algn="r" defTabSz="914400" rtl="1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Char char="§"/>
                  <a:tabLst/>
                  <a:defRPr/>
                </a:pPr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تبلغ القوة المؤثرة على السلك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0" lang="en-US" sz="3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</m:d>
                  </m:oMath>
                </a14:m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 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/>
                </a:endParaRPr>
              </a:p>
              <a:p>
                <a:pPr marL="0" marR="0" lvl="0" indent="0" algn="r" defTabSz="914400" rtl="1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None/>
                  <a:tabLst/>
                  <a:defRPr/>
                </a:pPr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عندما تكون الزاوية بين السلك والمجال المغناطيسي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ar-OM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𝟓𝟎</m:t>
                        </m:r>
                        <m:r>
                          <a:rPr kumimoji="0" lang="en-US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d>
                  </m:oMath>
                </a14:m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 .</a:t>
                </a:r>
              </a:p>
              <a:p>
                <a:pPr marL="182880" marR="0" lvl="0" indent="-182880" algn="r" defTabSz="914400" rtl="1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Char char="§"/>
                  <a:tabLst/>
                  <a:defRPr/>
                </a:pPr>
                <a:endParaRPr kumimoji="0" lang="ar-OM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/>
                  <a:cs typeface="Times New Roman" panose="02020603050405020304" pitchFamily="18" charset="0"/>
                </a:endParaRPr>
              </a:p>
              <a:p>
                <a:pPr marL="182880" marR="0" lvl="0" indent="-182880" algn="r" defTabSz="914400" rtl="1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Char char="§"/>
                  <a:tabLst/>
                  <a:defRPr/>
                </a:pPr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أ- احسب كثافة الفيض المغناطيسي.</a:t>
                </a:r>
              </a:p>
              <a:p>
                <a:pPr marL="182880" marR="0" lvl="0" indent="-182880" algn="r" defTabSz="914400" rtl="1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D34817">
                      <a:lumMod val="75000"/>
                    </a:srgbClr>
                  </a:buClr>
                  <a:buSzPct val="85000"/>
                  <a:buFont typeface="Wingdings" pitchFamily="2" charset="2"/>
                  <a:buChar char="§"/>
                  <a:tabLst/>
                  <a:defRPr/>
                </a:pPr>
                <a:r>
                  <a:rPr kumimoji="0" lang="ar-OM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ckwell" panose="02060603020205020403"/>
                    <a:cs typeface="Times New Roman" panose="02020603050405020304" pitchFamily="18" charset="0"/>
                  </a:rPr>
                  <a:t>ب- ما اتجاه القوة المؤثرة على السلك؟.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/>
                </a:endParaRPr>
              </a:p>
              <a:p>
                <a:pPr algn="ctr"/>
                <a:endParaRPr lang="ar-OM" dirty="0"/>
              </a:p>
            </p:txBody>
          </p:sp>
        </mc:Choice>
        <mc:Fallback xmlns="">
          <p:sp>
            <p:nvSpPr>
              <p:cNvPr id="2" name="مستطيل: زوايا مستديرة 1">
                <a:extLst>
                  <a:ext uri="{FF2B5EF4-FFF2-40B4-BE49-F238E27FC236}">
                    <a16:creationId xmlns:a16="http://schemas.microsoft.com/office/drawing/2014/main" id="{F2602A85-4E40-906F-AAD1-EC06164593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58" y="-87086"/>
                <a:ext cx="7881257" cy="61722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OM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انفجار: 14 نقطة 2">
            <a:extLst>
              <a:ext uri="{FF2B5EF4-FFF2-40B4-BE49-F238E27FC236}">
                <a16:creationId xmlns:a16="http://schemas.microsoft.com/office/drawing/2014/main" id="{632CF302-3B58-21E9-B90B-DCCCDCFAF35C}"/>
              </a:ext>
            </a:extLst>
          </p:cNvPr>
          <p:cNvSpPr/>
          <p:nvPr/>
        </p:nvSpPr>
        <p:spPr>
          <a:xfrm>
            <a:off x="7973786" y="2906486"/>
            <a:ext cx="4005942" cy="3178628"/>
          </a:xfrm>
          <a:prstGeom prst="irregularSeal2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 sz="2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61F186-365F-2B6E-7F4C-A448BE58D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254" y="2757873"/>
            <a:ext cx="4440005" cy="3475853"/>
          </a:xfrm>
          <a:prstGeom prst="rect">
            <a:avLst/>
          </a:prstGeom>
        </p:spPr>
      </p:pic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6FDDDCEA-A779-975D-A2EA-F830627E8D69}"/>
              </a:ext>
            </a:extLst>
          </p:cNvPr>
          <p:cNvSpPr/>
          <p:nvPr/>
        </p:nvSpPr>
        <p:spPr>
          <a:xfrm>
            <a:off x="8226879" y="159737"/>
            <a:ext cx="3668485" cy="2351314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2800" b="1" dirty="0"/>
              <a:t>الواجب  </a:t>
            </a:r>
          </a:p>
          <a:p>
            <a:pPr algn="ctr"/>
            <a:r>
              <a:rPr lang="ar-OM" sz="2800" b="1" dirty="0">
                <a:solidFill>
                  <a:srgbClr val="002060"/>
                </a:solidFill>
                <a:highlight>
                  <a:srgbClr val="FFFF00"/>
                </a:highlight>
              </a:rPr>
              <a:t>( رقم</a:t>
            </a:r>
            <a:r>
              <a:rPr lang="ar-OM" sz="2000" b="1" dirty="0">
                <a:solidFill>
                  <a:srgbClr val="002060"/>
                </a:solidFill>
                <a:highlight>
                  <a:srgbClr val="FFFF00"/>
                </a:highlight>
              </a:rPr>
              <a:t>)5 صفحة 172ك-ط</a:t>
            </a:r>
          </a:p>
        </p:txBody>
      </p:sp>
    </p:spTree>
    <p:extLst>
      <p:ext uri="{BB962C8B-B14F-4D97-AF65-F5344CB8AC3E}">
        <p14:creationId xmlns:p14="http://schemas.microsoft.com/office/powerpoint/2010/main" val="3452690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kk</Template>
  <TotalTime>1319</TotalTime>
  <Words>804</Words>
  <Application>Microsoft Office PowerPoint</Application>
  <PresentationFormat>شاشة عريضة</PresentationFormat>
  <Paragraphs>111</Paragraphs>
  <Slides>13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26" baseType="lpstr">
      <vt:lpstr>Abadi</vt:lpstr>
      <vt:lpstr>Arial</vt:lpstr>
      <vt:lpstr>Calibri</vt:lpstr>
      <vt:lpstr>Calibri Light</vt:lpstr>
      <vt:lpstr>Cambria Math</vt:lpstr>
      <vt:lpstr>Century Gothic</vt:lpstr>
      <vt:lpstr>Gill Sans MT</vt:lpstr>
      <vt:lpstr>Rockwell</vt:lpstr>
      <vt:lpstr>Rockwell Condensed</vt:lpstr>
      <vt:lpstr>Segoe Print</vt:lpstr>
      <vt:lpstr>Wingdings</vt:lpstr>
      <vt:lpstr>Wingdings 2</vt:lpstr>
      <vt:lpstr>Nature Illustration 16x9</vt:lpstr>
      <vt:lpstr> الوحدة الخامسة (5-4)المزيد عن القوي علي الموصلات الحاملة لتيار كهربي   </vt:lpstr>
      <vt:lpstr>التعلم القبلي (رقم)5صفحة 140 ك-ن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(3-3) المقاومة النوعية </dc:title>
  <dc:creator>96892</dc:creator>
  <cp:lastModifiedBy>96892</cp:lastModifiedBy>
  <cp:revision>32</cp:revision>
  <dcterms:created xsi:type="dcterms:W3CDTF">2023-10-07T10:23:43Z</dcterms:created>
  <dcterms:modified xsi:type="dcterms:W3CDTF">2023-12-02T09:02:53Z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af2f3-15c0-42f7-aff1-8120ca254967_Enabled">
    <vt:lpwstr>true</vt:lpwstr>
  </property>
  <property fmtid="{D5CDD505-2E9C-101B-9397-08002B2CF9AE}" pid="3" name="MSIP_Label_c15af2f3-15c0-42f7-aff1-8120ca254967_SetDate">
    <vt:lpwstr>2023-10-07T10:24:05Z</vt:lpwstr>
  </property>
  <property fmtid="{D5CDD505-2E9C-101B-9397-08002B2CF9AE}" pid="4" name="MSIP_Label_c15af2f3-15c0-42f7-aff1-8120ca254967_Method">
    <vt:lpwstr>Standard</vt:lpwstr>
  </property>
  <property fmtid="{D5CDD505-2E9C-101B-9397-08002B2CF9AE}" pid="5" name="MSIP_Label_c15af2f3-15c0-42f7-aff1-8120ca254967_Name">
    <vt:lpwstr>defa4170-0d19-0005-0004-bc88714345d2</vt:lpwstr>
  </property>
  <property fmtid="{D5CDD505-2E9C-101B-9397-08002B2CF9AE}" pid="6" name="MSIP_Label_c15af2f3-15c0-42f7-aff1-8120ca254967_SiteId">
    <vt:lpwstr>04b4cb5d-cc41-401f-bd9d-4ca8a31a5c2f</vt:lpwstr>
  </property>
  <property fmtid="{D5CDD505-2E9C-101B-9397-08002B2CF9AE}" pid="7" name="MSIP_Label_c15af2f3-15c0-42f7-aff1-8120ca254967_ActionId">
    <vt:lpwstr>c33d2554-ce61-479d-a8bf-652e806f7550</vt:lpwstr>
  </property>
  <property fmtid="{D5CDD505-2E9C-101B-9397-08002B2CF9AE}" pid="8" name="MSIP_Label_c15af2f3-15c0-42f7-aff1-8120ca254967_ContentBits">
    <vt:lpwstr>0</vt:lpwstr>
  </property>
</Properties>
</file>