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34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2AFF933-54BE-B970-3728-8BFE09195A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Overcoming Digital Challenges Through Strategic Solutions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6471DD-BA47-940B-8D96-AB01FFF16A1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034040-249B-3B56-16C3-9016800214E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44B52C-7805-5E93-7904-C3EA0C61FB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8FFE17-9249-F5FF-1B19-F438173CD3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93700"/>
            <a:ext cx="10972800" cy="757238"/>
          </a:xfrm>
        </p:spPr>
        <p:txBody>
          <a:bodyPr>
            <a:normAutofit/>
          </a:bodyPr>
          <a:lstStyle/>
          <a:p>
            <a:r>
              <a:rPr lang="en-US" dirty="0"/>
              <a:t>Overcoming Digital Challenges Through Strategic Solutions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EB1A18A-D363-801F-5497-86A6A39633D9}"/>
              </a:ext>
            </a:extLst>
          </p:cNvPr>
          <p:cNvGraphicFramePr>
            <a:graphicFrameLocks noGrp="1"/>
          </p:cNvGraphicFramePr>
          <p:nvPr/>
        </p:nvGraphicFramePr>
        <p:xfrm>
          <a:off x="609598" y="2061948"/>
          <a:ext cx="10972800" cy="2665926"/>
        </p:xfrm>
        <a:graphic>
          <a:graphicData uri="http://schemas.openxmlformats.org/drawingml/2006/table">
            <a:tbl>
              <a:tblPr firstRow="1" bandRow="1"/>
              <a:tblGrid>
                <a:gridCol w="5486400">
                  <a:extLst>
                    <a:ext uri="{9D8B030D-6E8A-4147-A177-3AD203B41FA5}">
                      <a16:colId xmlns:a16="http://schemas.microsoft.com/office/drawing/2014/main" val="2908752078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683587158"/>
                    </a:ext>
                  </a:extLst>
                </a:gridCol>
              </a:tblGrid>
              <a:tr h="444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6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Challenge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600" b="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Digital Solution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0256675"/>
                  </a:ext>
                </a:extLst>
              </a:tr>
              <a:tr h="444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Legacy Infrastructure	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Cloud Migration &amp; Modernization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2143991"/>
                  </a:ext>
                </a:extLst>
              </a:tr>
              <a:tr h="444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Data Silos	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Centralized Data Platforms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253020"/>
                  </a:ext>
                </a:extLst>
              </a:tr>
              <a:tr h="444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Customer Friction	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Omnichannel Digital CX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76720"/>
                  </a:ext>
                </a:extLst>
              </a:tr>
              <a:tr h="444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Cybersecurity Threats	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AI-Powered Security Systems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3587"/>
                  </a:ext>
                </a:extLst>
              </a:tr>
              <a:tr h="4443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</a:rPr>
                        <a:t>Slow Decision-Making	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Montserrat"/>
                        </a:defRPr>
                      </a:lvl9pPr>
                    </a:lstStyle>
                    <a:p>
                      <a:pPr>
                        <a:lnSpc>
                          <a:spcPct val="114000"/>
                        </a:lnSpc>
                      </a:pPr>
                      <a:r>
                        <a:rPr lang="en-US" sz="1400" dirty="0">
                          <a:solidFill>
                            <a:schemeClr val="tx2"/>
                          </a:solidFill>
                          <a:latin typeface="Montserrat SemiBold" pitchFamily="2" charset="0"/>
                        </a:rPr>
                        <a:t>Real-Time Analytics Dashboards</a:t>
                      </a:r>
                    </a:p>
                  </a:txBody>
                  <a:tcPr marL="45720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5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350813"/>
                  </a:ext>
                </a:extLst>
              </a:tr>
            </a:tbl>
          </a:graphicData>
        </a:graphic>
      </p:graphicFrame>
      <p:pic>
        <p:nvPicPr>
          <p:cNvPr id="21" name="Graphic 20">
            <a:extLst>
              <a:ext uri="{FF2B5EF4-FFF2-40B4-BE49-F238E27FC236}">
                <a16:creationId xmlns:a16="http://schemas.microsoft.com/office/drawing/2014/main" id="{CC41B106-10D9-760E-80BE-A55793B0D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0665" y="2142562"/>
            <a:ext cx="228600" cy="2286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CF24AAF1-725B-9BCE-141B-7DD60481B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907482" y="2142562"/>
            <a:ext cx="228600" cy="228600"/>
          </a:xfrm>
          <a:prstGeom prst="rect">
            <a:avLst/>
          </a:prstGeom>
        </p:spPr>
      </p:pic>
      <p:sp>
        <p:nvSpPr>
          <p:cNvPr id="23" name="Isosceles Triangle 47">
            <a:extLst>
              <a:ext uri="{FF2B5EF4-FFF2-40B4-BE49-F238E27FC236}">
                <a16:creationId xmlns:a16="http://schemas.microsoft.com/office/drawing/2014/main" id="{695BBF10-BF62-CEC2-FFFA-68376D8725BB}"/>
              </a:ext>
            </a:extLst>
          </p:cNvPr>
          <p:cNvSpPr/>
          <p:nvPr/>
        </p:nvSpPr>
        <p:spPr>
          <a:xfrm rot="5400000">
            <a:off x="5840920" y="2684351"/>
            <a:ext cx="193827" cy="87733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 w="25400"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Isosceles Triangle 47">
            <a:extLst>
              <a:ext uri="{FF2B5EF4-FFF2-40B4-BE49-F238E27FC236}">
                <a16:creationId xmlns:a16="http://schemas.microsoft.com/office/drawing/2014/main" id="{2E90CEE7-B4EC-9599-4C8C-68C35A4BCD90}"/>
              </a:ext>
            </a:extLst>
          </p:cNvPr>
          <p:cNvSpPr/>
          <p:nvPr/>
        </p:nvSpPr>
        <p:spPr>
          <a:xfrm rot="5400000">
            <a:off x="5840920" y="3126177"/>
            <a:ext cx="193827" cy="87733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 w="25400"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Isosceles Triangle 47">
            <a:extLst>
              <a:ext uri="{FF2B5EF4-FFF2-40B4-BE49-F238E27FC236}">
                <a16:creationId xmlns:a16="http://schemas.microsoft.com/office/drawing/2014/main" id="{CAB2A47D-B8EE-E22F-58E5-9B601EB41856}"/>
              </a:ext>
            </a:extLst>
          </p:cNvPr>
          <p:cNvSpPr/>
          <p:nvPr/>
        </p:nvSpPr>
        <p:spPr>
          <a:xfrm rot="5400000">
            <a:off x="5840920" y="3568003"/>
            <a:ext cx="193827" cy="87733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 w="25400"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Isosceles Triangle 47">
            <a:extLst>
              <a:ext uri="{FF2B5EF4-FFF2-40B4-BE49-F238E27FC236}">
                <a16:creationId xmlns:a16="http://schemas.microsoft.com/office/drawing/2014/main" id="{D4829C2C-0C10-C051-C4BA-2FC0028BA030}"/>
              </a:ext>
            </a:extLst>
          </p:cNvPr>
          <p:cNvSpPr/>
          <p:nvPr/>
        </p:nvSpPr>
        <p:spPr>
          <a:xfrm rot="5400000">
            <a:off x="5840920" y="4009829"/>
            <a:ext cx="193827" cy="87733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 w="25400"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7" name="Isosceles Triangle 47">
            <a:extLst>
              <a:ext uri="{FF2B5EF4-FFF2-40B4-BE49-F238E27FC236}">
                <a16:creationId xmlns:a16="http://schemas.microsoft.com/office/drawing/2014/main" id="{327BBB07-702E-B273-0916-D00BCEA1AEB5}"/>
              </a:ext>
            </a:extLst>
          </p:cNvPr>
          <p:cNvSpPr/>
          <p:nvPr/>
        </p:nvSpPr>
        <p:spPr>
          <a:xfrm rot="5400000">
            <a:off x="5840920" y="4451655"/>
            <a:ext cx="193827" cy="87733"/>
          </a:xfrm>
          <a:custGeom>
            <a:avLst/>
            <a:gdLst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  <a:gd name="connsiteX3" fmla="*/ 0 w 341513"/>
              <a:gd name="connsiteY3" fmla="*/ 294408 h 294408"/>
              <a:gd name="connsiteX0" fmla="*/ 0 w 341513"/>
              <a:gd name="connsiteY0" fmla="*/ 294408 h 385848"/>
              <a:gd name="connsiteX1" fmla="*/ 170757 w 341513"/>
              <a:gd name="connsiteY1" fmla="*/ 0 h 385848"/>
              <a:gd name="connsiteX2" fmla="*/ 341513 w 341513"/>
              <a:gd name="connsiteY2" fmla="*/ 294408 h 385848"/>
              <a:gd name="connsiteX3" fmla="*/ 91440 w 341513"/>
              <a:gd name="connsiteY3" fmla="*/ 385848 h 385848"/>
              <a:gd name="connsiteX0" fmla="*/ 0 w 341513"/>
              <a:gd name="connsiteY0" fmla="*/ 294408 h 294408"/>
              <a:gd name="connsiteX1" fmla="*/ 170757 w 341513"/>
              <a:gd name="connsiteY1" fmla="*/ 0 h 294408"/>
              <a:gd name="connsiteX2" fmla="*/ 341513 w 341513"/>
              <a:gd name="connsiteY2" fmla="*/ 294408 h 29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1513" h="294408">
                <a:moveTo>
                  <a:pt x="0" y="294408"/>
                </a:moveTo>
                <a:lnTo>
                  <a:pt x="170757" y="0"/>
                </a:lnTo>
                <a:lnTo>
                  <a:pt x="341513" y="294408"/>
                </a:lnTo>
              </a:path>
            </a:pathLst>
          </a:custGeom>
          <a:noFill/>
          <a:ln w="25400">
            <a:solidFill>
              <a:schemeClr val="accent4"/>
            </a:solidFill>
            <a:beve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35CA6C-5AC6-6C6A-98E9-88BFA683D192}"/>
              </a:ext>
            </a:extLst>
          </p:cNvPr>
          <p:cNvSpPr txBox="1"/>
          <p:nvPr/>
        </p:nvSpPr>
        <p:spPr>
          <a:xfrm>
            <a:off x="609598" y="5049072"/>
            <a:ext cx="10972802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/>
              <a:t>This performance metrics table compares business outcomes before and after digital transformation initiatives. Notable improvements include a 25% increase in operational efficiency, a 22% boost in customer satisfaction, a dramatic reduction in IT downtime, and a 30% surge in revenue from digital channels.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84C06EFD-5B99-DE1B-9408-BA564E80A1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210302" y="2613918"/>
            <a:ext cx="228600" cy="22860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78E49E09-4B74-A860-1A11-7281F2C6E7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210302" y="3055743"/>
            <a:ext cx="228600" cy="22860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5D19DDD-CA57-FDDB-1DDB-0CB64FB666A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6210302" y="4381221"/>
            <a:ext cx="228600" cy="22860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4D66223C-1805-B5BC-7088-2547E47B89E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-12793" b="-12793"/>
          <a:stretch/>
        </p:blipFill>
        <p:spPr>
          <a:xfrm>
            <a:off x="6213385" y="3914022"/>
            <a:ext cx="222433" cy="279345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AE3508EF-D6C1-082B-6CF5-759989895F5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-12793" b="-12793"/>
          <a:stretch/>
        </p:blipFill>
        <p:spPr>
          <a:xfrm>
            <a:off x="6213385" y="3472196"/>
            <a:ext cx="222433" cy="279345"/>
          </a:xfrm>
          <a:prstGeom prst="rect">
            <a:avLst/>
          </a:prstGeom>
        </p:spPr>
      </p:pic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0A6118FC-DC88-C780-CF5F-7B68202F5342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1800" dirty="0">
                <a:solidFill>
                  <a:srgbClr val="E8E8E8"/>
                </a:solidFill>
                <a:latin typeface="Montserrat SemiBold" pitchFamily="2" charset="0"/>
              </a:rPr>
              <a:t>Addressing Common Barriers with Proven Digital Strategies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452628F-4139-299D-0149-9FB819ECE71A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6C956455-1AF0-58CE-BA23-7AE17821A032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F7E2E95A-D118-DB5F-DE22-5E5C9346B0A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ED2F5B15-33A4-B218-D433-48C7C24B36CF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125777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8738</TotalTime>
  <Words>107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58</cp:revision>
  <dcterms:created xsi:type="dcterms:W3CDTF">2025-04-10T11:11:23Z</dcterms:created>
  <dcterms:modified xsi:type="dcterms:W3CDTF">2025-10-16T08:23:09Z</dcterms:modified>
  <cp:category/>
</cp:coreProperties>
</file>