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embeddedFontLst>
    <p:embeddedFont>
      <p:font typeface="Montserrat SemiBold"/>
      <p:regular r:id="rId15"/>
      <p:bold r:id="rId16"/>
      <p:italic r:id="rId17"/>
      <p:boldItalic r:id="rId18"/>
    </p:embeddedFont>
    <p:embeddedFont>
      <p:font typeface="Montserra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hLhBWi05Mm3FPHDmu8OeNbw0T8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CAFD014-C802-4036-AA0D-BD624B8D898A}">
  <a:tblStyle styleId="{2CAFD014-C802-4036-AA0D-BD624B8D898A}" styleName="Table_0">
    <a:wholeTbl>
      <a:tcTxStyle b="off" i="off">
        <a:font>
          <a:latin typeface="+mn-lt"/>
          <a:ea typeface="+mn-lt"/>
          <a:cs typeface="+mn-lt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94B26969-7472-4B56-9EB0-A1ED57E1D3F8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46F4D995-D7A6-462F-B906-4DC0DB8DBFFF}" styleName="Table_2">
    <a:wholeTbl>
      <a:tcTxStyle b="off" i="off">
        <a:font>
          <a:latin typeface="+mn-lt"/>
          <a:ea typeface="+mn-lt"/>
          <a:cs typeface="+mn-lt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.fntdata"/><Relationship Id="rId11" Type="http://schemas.openxmlformats.org/officeDocument/2006/relationships/slide" Target="slides/slide6.xml"/><Relationship Id="rId22" Type="http://schemas.openxmlformats.org/officeDocument/2006/relationships/font" Target="fonts/Montserrat-boldItalic.fntdata"/><Relationship Id="rId10" Type="http://schemas.openxmlformats.org/officeDocument/2006/relationships/slide" Target="slides/slide5.xml"/><Relationship Id="rId21" Type="http://schemas.openxmlformats.org/officeDocument/2006/relationships/font" Target="fonts/Montserrat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SemiBold-regular.fntdata"/><Relationship Id="rId14" Type="http://schemas.openxmlformats.org/officeDocument/2006/relationships/slide" Target="slides/slide9.xml"/><Relationship Id="rId17" Type="http://schemas.openxmlformats.org/officeDocument/2006/relationships/font" Target="fonts/MontserratSemiBold-italic.fntdata"/><Relationship Id="rId16" Type="http://schemas.openxmlformats.org/officeDocument/2006/relationships/font" Target="fonts/MontserratSemiBold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SemiBold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type="title"/>
          </p:nvPr>
        </p:nvSpPr>
        <p:spPr>
          <a:xfrm>
            <a:off x="628650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" type="body"/>
          </p:nvPr>
        </p:nvSpPr>
        <p:spPr>
          <a:xfrm>
            <a:off x="628650" y="1825627"/>
            <a:ext cx="7886700" cy="4351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628650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96332" y="57945"/>
            <a:ext cx="4351336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623595" y="2285209"/>
            <a:ext cx="5811834" cy="19716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623096" y="370683"/>
            <a:ext cx="5811834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ctrTitle"/>
          </p:nvPr>
        </p:nvSpPr>
        <p:spPr>
          <a:xfrm>
            <a:off x="685800" y="1122361"/>
            <a:ext cx="7772400" cy="2387598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subTitle"/>
          </p:nvPr>
        </p:nvSpPr>
        <p:spPr>
          <a:xfrm>
            <a:off x="1143000" y="3602041"/>
            <a:ext cx="6858000" cy="1655758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title"/>
          </p:nvPr>
        </p:nvSpPr>
        <p:spPr>
          <a:xfrm>
            <a:off x="623885" y="1709735"/>
            <a:ext cx="7886700" cy="2852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623885" y="4589465"/>
            <a:ext cx="78867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628650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628650" y="1825627"/>
            <a:ext cx="3886200" cy="4351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2" type="body"/>
          </p:nvPr>
        </p:nvSpPr>
        <p:spPr>
          <a:xfrm>
            <a:off x="4629149" y="1825627"/>
            <a:ext cx="3886200" cy="4351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629838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629838" y="1681160"/>
            <a:ext cx="3868341" cy="8239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629838" y="2505071"/>
            <a:ext cx="3868341" cy="3684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3" type="body"/>
          </p:nvPr>
        </p:nvSpPr>
        <p:spPr>
          <a:xfrm>
            <a:off x="4629149" y="1681160"/>
            <a:ext cx="3887388" cy="8239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5"/>
          <p:cNvSpPr txBox="1"/>
          <p:nvPr>
            <p:ph idx="4" type="body"/>
          </p:nvPr>
        </p:nvSpPr>
        <p:spPr>
          <a:xfrm>
            <a:off x="4629149" y="2505071"/>
            <a:ext cx="3887388" cy="3684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type="title"/>
          </p:nvPr>
        </p:nvSpPr>
        <p:spPr>
          <a:xfrm>
            <a:off x="628650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629838" y="457200"/>
            <a:ext cx="294917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887388" y="987423"/>
            <a:ext cx="4629149" cy="48736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629838" y="2057400"/>
            <a:ext cx="2949177" cy="3811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629838" y="457200"/>
            <a:ext cx="294917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3887388" y="987423"/>
            <a:ext cx="4629149" cy="487362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629838" y="2057400"/>
            <a:ext cx="2949177" cy="3811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628650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628650" y="1825627"/>
            <a:ext cx="7886700" cy="4351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hyperlink" Target="http://www.nalog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Изображение выглядит как Графика, Шрифт, графический дизайн, символ&#10;&#10;Содержимое, созданное искусственным интеллектом, может быть неверным." id="84" name="Google Shape;84;p1"/>
          <p:cNvPicPr preferRelativeResize="0"/>
          <p:nvPr/>
        </p:nvPicPr>
        <p:blipFill rotWithShape="1">
          <a:blip r:embed="rId3">
            <a:alphaModFix/>
          </a:blip>
          <a:srcRect b="17433" l="0" r="11722" t="0"/>
          <a:stretch/>
        </p:blipFill>
        <p:spPr>
          <a:xfrm>
            <a:off x="4838739" y="2720303"/>
            <a:ext cx="4301291" cy="413474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285228" y="975161"/>
            <a:ext cx="7752530" cy="8976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6355" marR="0" rtl="0" algn="l">
              <a:lnSpc>
                <a:spcPct val="100000"/>
              </a:lnSpc>
              <a:spcBef>
                <a:spcPts val="97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 SemiBold"/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АНКЕТА КАНДИДАТА В ДИЛЕРЫ</a:t>
            </a:r>
            <a:endParaRPr b="1" i="0" sz="2400" u="none" cap="none" strike="noStrike">
              <a:solidFill>
                <a:srgbClr val="00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pic>
        <p:nvPicPr>
          <p:cNvPr descr="Изображение выглядит как Графика, графический дизайн, логотип, символ&#10;&#10;Содержимое, созданное искусственным интеллектом, может быть неверным."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101" y="409578"/>
            <a:ext cx="1672684" cy="34418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7" name="Google Shape;87;p1"/>
          <p:cNvCxnSpPr/>
          <p:nvPr/>
        </p:nvCxnSpPr>
        <p:spPr>
          <a:xfrm flipH="1" rot="10800000">
            <a:off x="412504" y="1873916"/>
            <a:ext cx="5703039" cy="73"/>
          </a:xfrm>
          <a:prstGeom prst="straightConnector1">
            <a:avLst/>
          </a:prstGeom>
          <a:noFill/>
          <a:ln cap="flat" cmpd="sng" w="57150">
            <a:solidFill>
              <a:srgbClr val="C81B37"/>
            </a:solidFill>
            <a:prstDash val="solid"/>
            <a:miter lim="8000"/>
            <a:headEnd len="sm" w="sm" type="none"/>
            <a:tailEnd len="sm" w="sm" type="none"/>
          </a:ln>
        </p:spPr>
      </p:cxnSp>
      <p:graphicFrame>
        <p:nvGraphicFramePr>
          <p:cNvPr id="88" name="Google Shape;88;p1"/>
          <p:cNvGraphicFramePr/>
          <p:nvPr/>
        </p:nvGraphicFramePr>
        <p:xfrm>
          <a:off x="417140" y="259599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{2CAFD014-C802-4036-AA0D-BD624B8D898A}</a:tableStyleId>
              </a:tblPr>
              <a:tblGrid>
                <a:gridCol w="1683800"/>
                <a:gridCol w="6622275"/>
              </a:tblGrid>
              <a:tr h="4515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КОМПАНИЯ</a:t>
                      </a:r>
                      <a:endParaRPr b="0" sz="1400" u="none" cap="none" strike="noStrike">
                        <a:solidFill>
                          <a:srgbClr val="FFFFFF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-1057905" lvl="0" marL="1510661" marR="443227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rgbClr val="FFFFFF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1057905" lvl="0" marL="1510661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15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ГОРОД</a:t>
                      </a:r>
                      <a:endParaRPr b="0" sz="1400" u="none" cap="none" strike="noStrike">
                        <a:solidFill>
                          <a:srgbClr val="FFFFFF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t/>
                      </a:r>
                      <a:endParaRPr b="0" sz="2000" u="none" cap="none" strike="noStrike">
                        <a:solidFill>
                          <a:srgbClr val="FFFFFF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3813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b="1"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15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ДАТА</a:t>
                      </a:r>
                      <a:endParaRPr b="0" sz="1400" u="none" cap="none" strike="noStrike">
                        <a:solidFill>
                          <a:srgbClr val="FFFFFF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3813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Изображение выглядит как Графика, Шрифт, графический дизайн, символ&#10;&#10;Содержимое, созданное искусственным интеллектом, может быть неверным." id="93" name="Google Shape;93;p2"/>
          <p:cNvPicPr preferRelativeResize="0"/>
          <p:nvPr/>
        </p:nvPicPr>
        <p:blipFill rotWithShape="1">
          <a:blip r:embed="rId3">
            <a:alphaModFix/>
          </a:blip>
          <a:srcRect b="17433" l="0" r="11722" t="0"/>
          <a:stretch/>
        </p:blipFill>
        <p:spPr>
          <a:xfrm>
            <a:off x="4844573" y="2726128"/>
            <a:ext cx="4301291" cy="41347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4" name="Google Shape;94;p2"/>
          <p:cNvCxnSpPr/>
          <p:nvPr/>
        </p:nvCxnSpPr>
        <p:spPr>
          <a:xfrm flipH="1" rot="10800000">
            <a:off x="336325" y="1380753"/>
            <a:ext cx="6339343" cy="11658"/>
          </a:xfrm>
          <a:prstGeom prst="straightConnector1">
            <a:avLst/>
          </a:prstGeom>
          <a:noFill/>
          <a:ln cap="flat" cmpd="sng" w="57150">
            <a:solidFill>
              <a:srgbClr val="C81B37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95" name="Google Shape;95;p2"/>
          <p:cNvSpPr txBox="1"/>
          <p:nvPr/>
        </p:nvSpPr>
        <p:spPr>
          <a:xfrm>
            <a:off x="342150" y="1030857"/>
            <a:ext cx="7056781" cy="3324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 SemiBold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ОБЩАЯ ИНФОРМАЦИЯ О КОМПАНИИ</a:t>
            </a:r>
            <a:endParaRPr/>
          </a:p>
        </p:txBody>
      </p:sp>
      <p:graphicFrame>
        <p:nvGraphicFramePr>
          <p:cNvPr id="96" name="Google Shape;96;p2"/>
          <p:cNvGraphicFramePr/>
          <p:nvPr/>
        </p:nvGraphicFramePr>
        <p:xfrm>
          <a:off x="344070" y="159786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{2CAFD014-C802-4036-AA0D-BD624B8D898A}</a:tableStyleId>
              </a:tblPr>
              <a:tblGrid>
                <a:gridCol w="2377450"/>
                <a:gridCol w="1434900"/>
                <a:gridCol w="1218025"/>
                <a:gridCol w="241225"/>
                <a:gridCol w="405875"/>
                <a:gridCol w="1312875"/>
                <a:gridCol w="1383025"/>
              </a:tblGrid>
              <a:tr h="436100">
                <a:tc gridSpan="7">
                  <a:txBody>
                    <a:bodyPr/>
                    <a:lstStyle/>
                    <a:p>
                      <a:pPr indent="0" lvl="0" marL="127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6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КОНТАКТНАЯ ИНФОРМАЦИЯ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595959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365750">
                <a:tc>
                  <a:txBody>
                    <a:bodyPr/>
                    <a:lstStyle/>
                    <a:p>
                      <a:pPr indent="0" lvl="0" marL="86355" marR="576584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Наименование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  <a:tc hMerge="1"/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Адрес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87626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ИНН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87626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Начало деятельности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87626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ОГРН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87626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Контакты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  <a:tc hMerge="1"/>
              </a:tr>
              <a:tr h="2391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FFFF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  <a:tc hMerge="1"/>
              </a:tr>
              <a:tr h="407950">
                <a:tc gridSpan="7">
                  <a:txBody>
                    <a:bodyPr/>
                    <a:lstStyle/>
                    <a:p>
                      <a:pPr indent="0" lvl="0" marL="127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6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МЕНЕДЖЕРЫ ПРОЕКТА</a:t>
                      </a:r>
                      <a:endParaRPr sz="16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95959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Должность</a:t>
                      </a:r>
                      <a:endParaRPr b="1"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3">
                  <a:txBody>
                    <a:bodyPr/>
                    <a:lstStyle/>
                    <a:p>
                      <a:pPr indent="269235" lvl="0" marL="375918" marR="370203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Ф.И.О</a:t>
                      </a:r>
                      <a:endParaRPr sz="18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3">
                  <a:txBody>
                    <a:bodyPr/>
                    <a:lstStyle/>
                    <a:p>
                      <a:pPr indent="0" lvl="0" marL="677542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Контакты</a:t>
                      </a:r>
                      <a:endParaRPr b="1"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3">
                  <a:txBody>
                    <a:bodyPr/>
                    <a:lstStyle/>
                    <a:p>
                      <a:pPr indent="0" lvl="0" marL="87626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Дата рождения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 row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Фото</a:t>
                      </a:r>
                      <a:endParaRPr sz="18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rowSpan="3" hMerge="1"/>
                <a:tc gridSpan="2">
                  <a:txBody>
                    <a:bodyPr/>
                    <a:lstStyle/>
                    <a:p>
                      <a:pPr indent="0" lvl="0" marL="87626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row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Фото</a:t>
                      </a:r>
                      <a:endParaRPr sz="180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 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Образование</a:t>
                      </a:r>
                      <a:endParaRPr b="1"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 vMerge="1"/>
                <a:tc hMerge="1" vMerge="1"/>
                <a:tc gridSpan="2">
                  <a:txBody>
                    <a:bodyPr/>
                    <a:lstStyle/>
                    <a:p>
                      <a:pPr indent="0" lvl="0" marL="87626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vMerge="1"/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Опыт</a:t>
                      </a:r>
                      <a:endParaRPr b="1"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 vMerge="1"/>
                <a:tc hMerge="1" v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vMerge="1"/>
              </a:tr>
            </a:tbl>
          </a:graphicData>
        </a:graphic>
      </p:graphicFrame>
      <p:pic>
        <p:nvPicPr>
          <p:cNvPr descr="Изображение выглядит как Графика, графический дизайн, логотип, символ&#10;&#10;Содержимое, созданное искусственным интеллектом, может быть неверным."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6886" y="365641"/>
            <a:ext cx="1644712" cy="3475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Изображение выглядит как Графика, Шрифт, графический дизайн, символ&#10;&#10;Содержимое, созданное искусственным интеллектом, может быть неверным." id="102" name="Google Shape;102;p3"/>
          <p:cNvPicPr preferRelativeResize="0"/>
          <p:nvPr/>
        </p:nvPicPr>
        <p:blipFill rotWithShape="1">
          <a:blip r:embed="rId3">
            <a:alphaModFix/>
          </a:blip>
          <a:srcRect b="17433" l="0" r="11722" t="0"/>
          <a:stretch/>
        </p:blipFill>
        <p:spPr>
          <a:xfrm>
            <a:off x="4844573" y="2726128"/>
            <a:ext cx="4301291" cy="41347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3" name="Google Shape;103;p3"/>
          <p:cNvCxnSpPr/>
          <p:nvPr/>
        </p:nvCxnSpPr>
        <p:spPr>
          <a:xfrm flipH="1" rot="10800000">
            <a:off x="336325" y="1380753"/>
            <a:ext cx="6339343" cy="11658"/>
          </a:xfrm>
          <a:prstGeom prst="straightConnector1">
            <a:avLst/>
          </a:prstGeom>
          <a:noFill/>
          <a:ln cap="flat" cmpd="sng" w="57150">
            <a:solidFill>
              <a:srgbClr val="C81B37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04" name="Google Shape;104;p3"/>
          <p:cNvSpPr txBox="1"/>
          <p:nvPr/>
        </p:nvSpPr>
        <p:spPr>
          <a:xfrm>
            <a:off x="342150" y="1030857"/>
            <a:ext cx="7056781" cy="3324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 SemiBold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ИНФОРМАЦИЯ ОБ УЧРЕДИТЕЛЯХ</a:t>
            </a:r>
            <a:endParaRPr/>
          </a:p>
        </p:txBody>
      </p:sp>
      <p:graphicFrame>
        <p:nvGraphicFramePr>
          <p:cNvPr id="105" name="Google Shape;105;p3"/>
          <p:cNvGraphicFramePr/>
          <p:nvPr/>
        </p:nvGraphicFramePr>
        <p:xfrm>
          <a:off x="344070" y="159786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{2CAFD014-C802-4036-AA0D-BD624B8D898A}</a:tableStyleId>
              </a:tblPr>
              <a:tblGrid>
                <a:gridCol w="3235575"/>
                <a:gridCol w="1744400"/>
                <a:gridCol w="1744400"/>
                <a:gridCol w="1744400"/>
              </a:tblGrid>
              <a:tr h="493975">
                <a:tc gridSpan="4">
                  <a:txBody>
                    <a:bodyPr/>
                    <a:lstStyle/>
                    <a:p>
                      <a:pPr indent="0" lvl="0" marL="127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6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УЧРЕДИТЕЛИ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95959"/>
                    </a:solidFill>
                  </a:tcPr>
                </a:tc>
                <a:tc hMerge="1"/>
                <a:tc hMerge="1"/>
                <a:tc hMerge="1"/>
              </a:tr>
              <a:tr h="416800">
                <a:tc>
                  <a:txBody>
                    <a:bodyPr/>
                    <a:lstStyle/>
                    <a:p>
                      <a:pPr indent="0" lvl="0" marL="86355" marR="576584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Ф.И.О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680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Дата рождения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680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Сумма уставного капитала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680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Доля в уставном капитале (%)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680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Сфера деятельности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680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Фото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680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  <a:tc vMerge="1"/>
              </a:tr>
              <a:tr h="41680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  <a:tc vMerge="1"/>
              </a:tr>
            </a:tbl>
          </a:graphicData>
        </a:graphic>
      </p:graphicFrame>
      <p:pic>
        <p:nvPicPr>
          <p:cNvPr descr="Изображение выглядит как Графика, графический дизайн, логотип, символ&#10;&#10;Содержимое, созданное искусственным интеллектом, может быть неверным." id="106" name="Google Shape;10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6886" y="365641"/>
            <a:ext cx="1644712" cy="3475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Изображение выглядит как Графика, Шрифт, графический дизайн, символ&#10;&#10;Содержимое, созданное искусственным интеллектом, может быть неверным." id="111" name="Google Shape;111;p4"/>
          <p:cNvPicPr preferRelativeResize="0"/>
          <p:nvPr/>
        </p:nvPicPr>
        <p:blipFill rotWithShape="1">
          <a:blip r:embed="rId3">
            <a:alphaModFix/>
          </a:blip>
          <a:srcRect b="17433" l="0" r="11722" t="0"/>
          <a:stretch/>
        </p:blipFill>
        <p:spPr>
          <a:xfrm>
            <a:off x="4844573" y="2726128"/>
            <a:ext cx="4301291" cy="41347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2" name="Google Shape;112;p4"/>
          <p:cNvCxnSpPr/>
          <p:nvPr/>
        </p:nvCxnSpPr>
        <p:spPr>
          <a:xfrm flipH="1" rot="10800000">
            <a:off x="336325" y="1386587"/>
            <a:ext cx="7622301" cy="5824"/>
          </a:xfrm>
          <a:prstGeom prst="straightConnector1">
            <a:avLst/>
          </a:prstGeom>
          <a:noFill/>
          <a:ln cap="flat" cmpd="sng" w="57150">
            <a:solidFill>
              <a:srgbClr val="C81B37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13" name="Google Shape;113;p4"/>
          <p:cNvSpPr txBox="1"/>
          <p:nvPr/>
        </p:nvSpPr>
        <p:spPr>
          <a:xfrm>
            <a:off x="342150" y="1030857"/>
            <a:ext cx="7599121" cy="670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 SemiBold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ОРГАНИЗАЦИОННАЯ СТРУКТУРА КОМПАНИИ</a:t>
            </a:r>
            <a:endParaRPr/>
          </a:p>
        </p:txBody>
      </p:sp>
      <p:pic>
        <p:nvPicPr>
          <p:cNvPr descr="Изображение выглядит как Графика, графический дизайн, логотип, символ&#10;&#10;Содержимое, созданное искусственным интеллектом, может быть неверным." id="114" name="Google Shape;11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6886" y="365641"/>
            <a:ext cx="1644712" cy="3475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5" name="Google Shape;115;p4"/>
          <p:cNvGrpSpPr/>
          <p:nvPr/>
        </p:nvGrpSpPr>
        <p:grpSpPr>
          <a:xfrm>
            <a:off x="983290" y="2111559"/>
            <a:ext cx="7173907" cy="2538136"/>
            <a:chOff x="983290" y="2111559"/>
            <a:chExt cx="7173907" cy="2538136"/>
          </a:xfrm>
        </p:grpSpPr>
        <p:sp>
          <p:nvSpPr>
            <p:cNvPr id="116" name="Google Shape;116;p4"/>
            <p:cNvSpPr/>
            <p:nvPr/>
          </p:nvSpPr>
          <p:spPr>
            <a:xfrm>
              <a:off x="4570244" y="3160376"/>
              <a:ext cx="2538136" cy="440503"/>
            </a:xfrm>
            <a:custGeom>
              <a:rect b="b" l="l" r="r" t="t"/>
              <a:pathLst>
                <a:path extrusionOk="0" h="440502" w="2538134">
                  <a:moveTo>
                    <a:pt x="0" y="0"/>
                  </a:moveTo>
                  <a:lnTo>
                    <a:pt x="0" y="220251"/>
                  </a:lnTo>
                  <a:lnTo>
                    <a:pt x="2538134" y="220251"/>
                  </a:lnTo>
                  <a:lnTo>
                    <a:pt x="2538134" y="440502"/>
                  </a:lnTo>
                </a:path>
              </a:pathLst>
            </a:custGeom>
            <a:noFill/>
            <a:ln cap="flat" cmpd="sng" w="12700">
              <a:solidFill>
                <a:srgbClr val="B1B1B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4524524" y="3160376"/>
              <a:ext cx="91440" cy="440503"/>
            </a:xfrm>
            <a:custGeom>
              <a:rect b="b" l="l" r="r" t="t"/>
              <a:pathLst>
                <a:path extrusionOk="0" h="440502" w="91440">
                  <a:moveTo>
                    <a:pt x="45720" y="0"/>
                  </a:moveTo>
                  <a:lnTo>
                    <a:pt x="45720" y="440502"/>
                  </a:lnTo>
                </a:path>
              </a:pathLst>
            </a:custGeom>
            <a:noFill/>
            <a:ln cap="flat" cmpd="sng" w="12700">
              <a:solidFill>
                <a:srgbClr val="B1B1B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2032107" y="3160376"/>
              <a:ext cx="2538136" cy="440503"/>
            </a:xfrm>
            <a:custGeom>
              <a:rect b="b" l="l" r="r" t="t"/>
              <a:pathLst>
                <a:path extrusionOk="0" h="440502" w="2538134">
                  <a:moveTo>
                    <a:pt x="2538134" y="0"/>
                  </a:moveTo>
                  <a:lnTo>
                    <a:pt x="2538134" y="220251"/>
                  </a:lnTo>
                  <a:lnTo>
                    <a:pt x="0" y="220251"/>
                  </a:lnTo>
                  <a:lnTo>
                    <a:pt x="0" y="440502"/>
                  </a:lnTo>
                </a:path>
              </a:pathLst>
            </a:custGeom>
            <a:noFill/>
            <a:ln cap="flat" cmpd="sng" w="12700">
              <a:solidFill>
                <a:srgbClr val="B1B1B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3521427" y="2111559"/>
              <a:ext cx="2097633" cy="1048816"/>
            </a:xfrm>
            <a:custGeom>
              <a:rect b="b" l="l" r="r" t="t"/>
              <a:pathLst>
                <a:path extrusionOk="0" h="1048816" w="2097632">
                  <a:moveTo>
                    <a:pt x="0" y="0"/>
                  </a:moveTo>
                  <a:lnTo>
                    <a:pt x="2097632" y="0"/>
                  </a:lnTo>
                  <a:lnTo>
                    <a:pt x="2097632" y="1048816"/>
                  </a:lnTo>
                  <a:lnTo>
                    <a:pt x="0" y="10488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8383"/>
            </a:solidFill>
            <a:ln cap="flat" cmpd="sng" w="127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1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Montserrat SemiBold"/>
                <a:buNone/>
              </a:pPr>
              <a:r>
                <a:rPr b="0" i="0" lang="ru-RU" sz="1800" u="none" cap="none" strike="noStrike">
                  <a:solidFill>
                    <a:srgbClr val="000000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Генеральный директор</a:t>
              </a:r>
              <a:r>
                <a:rPr b="0" i="0" lang="ru-RU" sz="2000" u="none" cap="none" strike="noStrike">
                  <a:solidFill>
                    <a:srgbClr val="FFFFFF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</a:t>
              </a: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983290" y="3600879"/>
              <a:ext cx="2097633" cy="1048816"/>
            </a:xfrm>
            <a:custGeom>
              <a:rect b="b" l="l" r="r" t="t"/>
              <a:pathLst>
                <a:path extrusionOk="0" h="1048816" w="2097632">
                  <a:moveTo>
                    <a:pt x="0" y="0"/>
                  </a:moveTo>
                  <a:lnTo>
                    <a:pt x="2097632" y="0"/>
                  </a:lnTo>
                  <a:lnTo>
                    <a:pt x="2097632" y="1048816"/>
                  </a:lnTo>
                  <a:lnTo>
                    <a:pt x="0" y="10488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9595"/>
            </a:solidFill>
            <a:ln cap="flat" cmpd="sng" w="127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1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Montserrat"/>
                <a:buNone/>
              </a:pPr>
              <a:r>
                <a:rPr b="0" i="0" lang="ru-RU" sz="1400" u="none" cap="none" strike="noStrik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Департамент</a:t>
              </a: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3521427" y="3600879"/>
              <a:ext cx="2097633" cy="1048816"/>
            </a:xfrm>
            <a:custGeom>
              <a:rect b="b" l="l" r="r" t="t"/>
              <a:pathLst>
                <a:path extrusionOk="0" h="1048816" w="2097632">
                  <a:moveTo>
                    <a:pt x="0" y="0"/>
                  </a:moveTo>
                  <a:lnTo>
                    <a:pt x="2097632" y="0"/>
                  </a:lnTo>
                  <a:lnTo>
                    <a:pt x="2097632" y="1048816"/>
                  </a:lnTo>
                  <a:lnTo>
                    <a:pt x="0" y="10488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9595"/>
            </a:solidFill>
            <a:ln cap="flat" cmpd="sng" w="127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1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Montserrat"/>
                <a:buNone/>
              </a:pPr>
              <a:r>
                <a:rPr b="0" i="0" lang="ru-RU" sz="1400" u="none" cap="none" strike="noStrik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Департамент</a:t>
              </a: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6059564" y="3600879"/>
              <a:ext cx="2097633" cy="1048816"/>
            </a:xfrm>
            <a:custGeom>
              <a:rect b="b" l="l" r="r" t="t"/>
              <a:pathLst>
                <a:path extrusionOk="0" h="1048816" w="2097632">
                  <a:moveTo>
                    <a:pt x="0" y="0"/>
                  </a:moveTo>
                  <a:lnTo>
                    <a:pt x="2097632" y="0"/>
                  </a:lnTo>
                  <a:lnTo>
                    <a:pt x="2097632" y="1048816"/>
                  </a:lnTo>
                  <a:lnTo>
                    <a:pt x="0" y="10488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9595"/>
            </a:solidFill>
            <a:ln cap="flat" cmpd="sng" w="127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1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Montserrat"/>
                <a:buNone/>
              </a:pPr>
              <a:r>
                <a:rPr b="0" i="0" lang="ru-RU" sz="1400" u="none" cap="none" strike="noStrike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Департамент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7" name="Google Shape;127;p5"/>
          <p:cNvCxnSpPr/>
          <p:nvPr/>
        </p:nvCxnSpPr>
        <p:spPr>
          <a:xfrm flipH="1" rot="10800000">
            <a:off x="336325" y="1275780"/>
            <a:ext cx="7062460" cy="17492"/>
          </a:xfrm>
          <a:prstGeom prst="straightConnector1">
            <a:avLst/>
          </a:prstGeom>
          <a:noFill/>
          <a:ln cap="flat" cmpd="sng" w="57150">
            <a:solidFill>
              <a:srgbClr val="C81B37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28" name="Google Shape;128;p5"/>
          <p:cNvSpPr txBox="1"/>
          <p:nvPr/>
        </p:nvSpPr>
        <p:spPr>
          <a:xfrm>
            <a:off x="342150" y="914226"/>
            <a:ext cx="7056781" cy="3324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 SemiBold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ДАННЫЕ ПО СУЩЕСТВУЮЩЕМУ БИЗНЕСУ</a:t>
            </a:r>
            <a:endParaRPr/>
          </a:p>
        </p:txBody>
      </p:sp>
      <p:pic>
        <p:nvPicPr>
          <p:cNvPr descr="Изображение выглядит как Графика, графический дизайн, логотип, символ&#10;&#10;Содержимое, созданное искусственным интеллектом, может быть неверным." id="129" name="Google Shape;12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6886" y="365641"/>
            <a:ext cx="1644712" cy="3475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0" name="Google Shape;130;p5"/>
          <p:cNvGraphicFramePr/>
          <p:nvPr/>
        </p:nvGraphicFramePr>
        <p:xfrm>
          <a:off x="348569" y="153023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{2CAFD014-C802-4036-AA0D-BD624B8D898A}</a:tableStyleId>
              </a:tblPr>
              <a:tblGrid>
                <a:gridCol w="3779450"/>
                <a:gridCol w="1176350"/>
                <a:gridCol w="1176350"/>
                <a:gridCol w="1176350"/>
                <a:gridCol w="1176350"/>
              </a:tblGrid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Бренды в портфолио кандидата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Вид деятельности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Площадь шоурума и сервиса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Тип дилерского центра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27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90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Продажи 2022, шт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90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Продажи 2023, шт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90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Продажи 2024, шт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90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Количество сотрудников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63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1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Суммарный оборот компании</a:t>
                      </a:r>
                      <a:b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</a:b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за предыдущий год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1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Оборот сервиса компании</a:t>
                      </a:r>
                      <a:b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</a:b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за предыдущий год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27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90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542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1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Сбыт запасных частей</a:t>
                      </a:r>
                      <a:b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</a:b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за предыдущий год</a:t>
                      </a:r>
                      <a:endParaRPr b="0" sz="12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27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901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542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1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Наличие  инвестиционных обязательств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1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Ключевые партнеры / клиенты компании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Google Shape;135;p6"/>
          <p:cNvCxnSpPr/>
          <p:nvPr/>
        </p:nvCxnSpPr>
        <p:spPr>
          <a:xfrm>
            <a:off x="330491" y="1264121"/>
            <a:ext cx="7447349" cy="11659"/>
          </a:xfrm>
          <a:prstGeom prst="straightConnector1">
            <a:avLst/>
          </a:prstGeom>
          <a:noFill/>
          <a:ln cap="flat" cmpd="sng" w="57150">
            <a:solidFill>
              <a:srgbClr val="C81B37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36" name="Google Shape;136;p6"/>
          <p:cNvSpPr txBox="1"/>
          <p:nvPr/>
        </p:nvSpPr>
        <p:spPr>
          <a:xfrm>
            <a:off x="347984" y="867573"/>
            <a:ext cx="7470830" cy="3693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 SemiBold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БИЗНЕС ПЛАН (продажи, сервис, маркетинг)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Изображение выглядит как Графика, графический дизайн, логотип, символ&#10;&#10;Содержимое, созданное искусственным интеллектом, может быть неверным." id="137" name="Google Shape;13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6886" y="365641"/>
            <a:ext cx="1644712" cy="3475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8" name="Google Shape;138;p6"/>
          <p:cNvGraphicFramePr/>
          <p:nvPr/>
        </p:nvGraphicFramePr>
        <p:xfrm>
          <a:off x="327620" y="149094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{2CAFD014-C802-4036-AA0D-BD624B8D898A}</a:tableStyleId>
              </a:tblPr>
              <a:tblGrid>
                <a:gridCol w="2505975"/>
                <a:gridCol w="1955400"/>
                <a:gridCol w="1941350"/>
                <a:gridCol w="1942600"/>
              </a:tblGrid>
              <a:tr h="379000">
                <a:tc gridSpan="4"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Прогноз продаж новых автомобилей NORMAX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95959"/>
                    </a:solidFill>
                  </a:tcPr>
                </a:tc>
                <a:tc hMerge="1"/>
                <a:tc hMerge="1"/>
                <a:tc hMerge="1"/>
              </a:tr>
              <a:tr h="2813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Период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2025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2026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2027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425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Продажи NORMAX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  </a:t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39" name="Google Shape;139;p6"/>
          <p:cNvGraphicFramePr/>
          <p:nvPr/>
        </p:nvGraphicFramePr>
        <p:xfrm>
          <a:off x="327620" y="256979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{2CAFD014-C802-4036-AA0D-BD624B8D898A}</a:tableStyleId>
              </a:tblPr>
              <a:tblGrid>
                <a:gridCol w="2505975"/>
                <a:gridCol w="1955400"/>
                <a:gridCol w="1941350"/>
                <a:gridCol w="1942600"/>
              </a:tblGrid>
              <a:tr h="379000">
                <a:tc gridSpan="4"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Прогноз продажи запасных частей</a:t>
                      </a:r>
                      <a:endParaRPr b="1" sz="1400" u="none" cap="none" strike="noStrike">
                        <a:solidFill>
                          <a:srgbClr val="FFFFFF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95959"/>
                    </a:solidFill>
                  </a:tcPr>
                </a:tc>
                <a:tc hMerge="1"/>
                <a:tc hMerge="1"/>
                <a:tc hMerge="1"/>
              </a:tr>
              <a:tr h="2813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Период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2025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2026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2027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425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Запасные части (руб.)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  </a:t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40" name="Google Shape;140;p6"/>
          <p:cNvGraphicFramePr/>
          <p:nvPr/>
        </p:nvGraphicFramePr>
        <p:xfrm>
          <a:off x="327620" y="364864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{2CAFD014-C802-4036-AA0D-BD624B8D898A}</a:tableStyleId>
              </a:tblPr>
              <a:tblGrid>
                <a:gridCol w="2505975"/>
                <a:gridCol w="1955400"/>
                <a:gridCol w="1941350"/>
                <a:gridCol w="1942600"/>
              </a:tblGrid>
              <a:tr h="379000">
                <a:tc gridSpan="4"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Прогноз выработки норма часов в сервисе</a:t>
                      </a:r>
                      <a:endParaRPr b="1" sz="1400" u="none" cap="none" strike="noStrike">
                        <a:solidFill>
                          <a:srgbClr val="FFFFFF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95959"/>
                    </a:solidFill>
                  </a:tcPr>
                </a:tc>
                <a:tc hMerge="1"/>
                <a:tc hMerge="1"/>
                <a:tc hMerge="1"/>
              </a:tr>
              <a:tr h="2813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Период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2025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2026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2027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425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Всего (н/ч)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  </a:t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425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Слесарный ремонт (н/ч)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425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Кузовной ремонт (н/ч)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41" name="Google Shape;141;p6"/>
          <p:cNvGraphicFramePr/>
          <p:nvPr/>
        </p:nvGraphicFramePr>
        <p:xfrm>
          <a:off x="327620" y="535148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{2CAFD014-C802-4036-AA0D-BD624B8D898A}</a:tableStyleId>
              </a:tblPr>
              <a:tblGrid>
                <a:gridCol w="2505975"/>
                <a:gridCol w="1955400"/>
                <a:gridCol w="1941350"/>
                <a:gridCol w="1942600"/>
              </a:tblGrid>
              <a:tr h="379000">
                <a:tc gridSpan="4"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FFFFFF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Планируемый бюджет на маркетинг</a:t>
                      </a:r>
                      <a:endParaRPr b="1" sz="1400" u="none" cap="none" strike="noStrike">
                        <a:solidFill>
                          <a:srgbClr val="FFFFFF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95959"/>
                    </a:solidFill>
                  </a:tcPr>
                </a:tc>
                <a:tc hMerge="1"/>
                <a:tc hMerge="1"/>
                <a:tc hMerge="1"/>
              </a:tr>
              <a:tr h="281350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Период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2025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2026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8635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 SemiBold"/>
                        <a:buNone/>
                      </a:pPr>
                      <a:r>
                        <a:rPr b="1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2027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425">
                <a:tc>
                  <a:txBody>
                    <a:bodyPr/>
                    <a:lstStyle/>
                    <a:p>
                      <a:pPr indent="0" lvl="0" marL="863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Всего (руб.)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  </a:t>
                      </a:r>
                      <a:endParaRPr/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E7E7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Изображение выглядит как Графика, Шрифт, графический дизайн, символ&#10;&#10;Содержимое, созданное искусственным интеллектом, может быть неверным." id="146" name="Google Shape;146;p7"/>
          <p:cNvPicPr preferRelativeResize="0"/>
          <p:nvPr/>
        </p:nvPicPr>
        <p:blipFill rotWithShape="1">
          <a:blip r:embed="rId3">
            <a:alphaModFix/>
          </a:blip>
          <a:srcRect b="17433" l="0" r="11722" t="0"/>
          <a:stretch/>
        </p:blipFill>
        <p:spPr>
          <a:xfrm>
            <a:off x="4844573" y="2726128"/>
            <a:ext cx="4301291" cy="41347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7" name="Google Shape;147;p7"/>
          <p:cNvCxnSpPr/>
          <p:nvPr/>
        </p:nvCxnSpPr>
        <p:spPr>
          <a:xfrm flipH="1" rot="10800000">
            <a:off x="336316" y="1252453"/>
            <a:ext cx="5651211" cy="11668"/>
          </a:xfrm>
          <a:prstGeom prst="straightConnector1">
            <a:avLst/>
          </a:prstGeom>
          <a:noFill/>
          <a:ln cap="flat" cmpd="sng" w="57150">
            <a:solidFill>
              <a:srgbClr val="C81B37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8" name="Google Shape;148;p7"/>
          <p:cNvSpPr txBox="1"/>
          <p:nvPr/>
        </p:nvSpPr>
        <p:spPr>
          <a:xfrm>
            <a:off x="347984" y="867573"/>
            <a:ext cx="7470830" cy="3693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 SemiBold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ИНФОРМАЦИЯ О ПРЕДЛОЖЕНИИ ​</a:t>
            </a:r>
            <a:endParaRPr/>
          </a:p>
        </p:txBody>
      </p:sp>
      <p:pic>
        <p:nvPicPr>
          <p:cNvPr descr="Изображение выглядит как Графика, графический дизайн, логотип, символ&#10;&#10;Содержимое, созданное искусственным интеллектом, может быть неверным." id="149" name="Google Shape;149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6886" y="365641"/>
            <a:ext cx="1644712" cy="3475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0" name="Google Shape;150;p7"/>
          <p:cNvGraphicFramePr/>
          <p:nvPr/>
        </p:nvGraphicFramePr>
        <p:xfrm>
          <a:off x="333865" y="14821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{94B26969-7472-4B56-9EB0-A1ED57E1D3F8}</a:tableStyleId>
              </a:tblPr>
              <a:tblGrid>
                <a:gridCol w="1223375"/>
                <a:gridCol w="3443100"/>
                <a:gridCol w="3540000"/>
              </a:tblGrid>
              <a:tr h="459250">
                <a:tc gridSpan="2">
                  <a:txBody>
                    <a:bodyPr/>
                    <a:lstStyle/>
                    <a:p>
                      <a:pPr indent="0" lvl="0" marL="82552" marR="887096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Тип дилерского центра (нужное  подчеркнуть)</a:t>
                      </a:r>
                      <a:endParaRPr b="0" sz="14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266703" marR="887096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 Моно-бренд  / Мульти-бренд </a:t>
                      </a:r>
                      <a:endParaRPr/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250">
                <a:tc rowSpan="8">
                  <a:txBody>
                    <a:bodyPr/>
                    <a:lstStyle/>
                    <a:p>
                      <a:pPr indent="0" lvl="0" marL="82552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Данные по  помещению</a:t>
                      </a:r>
                      <a:endParaRPr b="1"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9207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Адрес центра</a:t>
                      </a:r>
                      <a:endParaRPr/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250">
                <a:tc vMerge="1"/>
                <a:tc>
                  <a:txBody>
                    <a:bodyPr/>
                    <a:lstStyle/>
                    <a:p>
                      <a:pPr indent="0" lvl="0" marL="9207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Статус собственности</a:t>
                      </a:r>
                      <a:endParaRPr/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250">
                <a:tc vMerge="1"/>
                <a:tc>
                  <a:txBody>
                    <a:bodyPr/>
                    <a:lstStyle/>
                    <a:p>
                      <a:pPr indent="0" lvl="0" marL="9207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Размер земельного участка</a:t>
                      </a:r>
                      <a:endParaRPr/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250">
                <a:tc vMerge="1"/>
                <a:tc>
                  <a:txBody>
                    <a:bodyPr/>
                    <a:lstStyle/>
                    <a:p>
                      <a:pPr indent="0" lvl="0" marL="9207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Демонстрационный зал крытый (площадь)</a:t>
                      </a:r>
                      <a:endParaRPr b="0"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250">
                <a:tc vMerge="1"/>
                <a:tc>
                  <a:txBody>
                    <a:bodyPr/>
                    <a:lstStyle/>
                    <a:p>
                      <a:pPr indent="0" lvl="0" marL="9207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Площадка для хранения а/м (площадь)</a:t>
                      </a:r>
                      <a:endParaRPr/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250">
                <a:tc vMerge="1"/>
                <a:tc>
                  <a:txBody>
                    <a:bodyPr/>
                    <a:lstStyle/>
                    <a:p>
                      <a:pPr indent="0" lvl="0" marL="9207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Слесаный цех (площадь)</a:t>
                      </a:r>
                      <a:endParaRPr b="0"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250">
                <a:tc vMerge="1"/>
                <a:tc>
                  <a:txBody>
                    <a:bodyPr/>
                    <a:lstStyle/>
                    <a:p>
                      <a:pPr indent="0" lvl="0" marL="920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ontserrat SemiBold"/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Кузовной цех (площадь)</a:t>
                      </a:r>
                      <a:endParaRPr b="0" sz="1200" u="none" cap="none" strike="noStrike">
                        <a:solidFill>
                          <a:srgbClr val="000000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250">
                <a:tc vMerge="1"/>
                <a:tc>
                  <a:txBody>
                    <a:bodyPr/>
                    <a:lstStyle/>
                    <a:p>
                      <a:pPr indent="0" lvl="0" marL="93341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Склад  з/ч (площадь)</a:t>
                      </a:r>
                      <a:endParaRPr b="0"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250">
                <a:tc gridSpan="2">
                  <a:txBody>
                    <a:bodyPr/>
                    <a:lstStyle/>
                    <a:p>
                      <a:pPr indent="0" lvl="0" marL="82552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200" u="none" cap="none" strike="noStrike">
                          <a:solidFill>
                            <a:srgbClr val="000000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Срок готовности к запуску центра</a:t>
                      </a:r>
                      <a:endParaRPr b="0"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FABAB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5700" marB="0" marR="5700" marL="57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Изображение выглядит как Графика, Шрифт, графический дизайн, символ&#10;&#10;Содержимое, созданное искусственным интеллектом, может быть неверным." id="155" name="Google Shape;155;p8"/>
          <p:cNvPicPr preferRelativeResize="0"/>
          <p:nvPr/>
        </p:nvPicPr>
        <p:blipFill rotWithShape="1">
          <a:blip r:embed="rId3">
            <a:alphaModFix/>
          </a:blip>
          <a:srcRect b="17433" l="0" r="11722" t="0"/>
          <a:stretch/>
        </p:blipFill>
        <p:spPr>
          <a:xfrm>
            <a:off x="4844573" y="2726128"/>
            <a:ext cx="4301291" cy="41347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6" name="Google Shape;156;p8"/>
          <p:cNvCxnSpPr/>
          <p:nvPr/>
        </p:nvCxnSpPr>
        <p:spPr>
          <a:xfrm flipH="1" rot="10800000">
            <a:off x="347984" y="1264121"/>
            <a:ext cx="5196343" cy="11659"/>
          </a:xfrm>
          <a:prstGeom prst="straightConnector1">
            <a:avLst/>
          </a:prstGeom>
          <a:noFill/>
          <a:ln cap="flat" cmpd="sng" w="57150">
            <a:solidFill>
              <a:srgbClr val="C81B37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57" name="Google Shape;157;p8"/>
          <p:cNvSpPr txBox="1"/>
          <p:nvPr/>
        </p:nvSpPr>
        <p:spPr>
          <a:xfrm>
            <a:off x="347984" y="867573"/>
            <a:ext cx="7470830" cy="3693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 SemiBold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СУЩЕСТВУЮЩИЙ ВИД (ФОТО) ​</a:t>
            </a:r>
            <a:endParaRPr/>
          </a:p>
        </p:txBody>
      </p:sp>
      <p:pic>
        <p:nvPicPr>
          <p:cNvPr descr="Изображение выглядит как Графика, графический дизайн, логотип, символ&#10;&#10;Содержимое, созданное искусственным интеллектом, может быть неверным." id="158" name="Google Shape;15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6886" y="365641"/>
            <a:ext cx="1644712" cy="3475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9" name="Google Shape;159;p8"/>
          <p:cNvGraphicFramePr/>
          <p:nvPr/>
        </p:nvGraphicFramePr>
        <p:xfrm>
          <a:off x="346246" y="15838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{46F4D995-D7A6-462F-B906-4DC0DB8DBFFF}</a:tableStyleId>
              </a:tblPr>
              <a:tblGrid>
                <a:gridCol w="2083375"/>
                <a:gridCol w="2083375"/>
                <a:gridCol w="2083375"/>
                <a:gridCol w="2083375"/>
              </a:tblGrid>
              <a:tr h="2430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ФАСАД</a:t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ОТКРЫТАЯ ПЛОЩАДКА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ДЕМОНСТРАЦИОННЫЙ ЗАЛ</a:t>
                      </a:r>
                      <a:endParaRPr sz="11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ЗОНА ОТДЕЛА ПРОДАЖ</a:t>
                      </a:r>
                      <a:endParaRPr sz="1200" u="none" cap="none" strike="noStrike"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30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СЕРВИСНАЯ ЗОНА</a:t>
                      </a:r>
                      <a:r>
                        <a:rPr lang="ru-RU" sz="14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 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МОЙКА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СКЛАД ЗАПАСНЫХ ЧАСТЕЙ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cap="none" strike="noStrike"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КЛИЕНТСКАЯ ЗОНА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Изображение выглядит как Графика, Шрифт, графический дизайн, символ&#10;&#10;Содержимое, созданное искусственным интеллектом, может быть неверным." id="164" name="Google Shape;164;p9"/>
          <p:cNvPicPr preferRelativeResize="0"/>
          <p:nvPr/>
        </p:nvPicPr>
        <p:blipFill rotWithShape="1">
          <a:blip r:embed="rId3">
            <a:alphaModFix/>
          </a:blip>
          <a:srcRect b="17433" l="0" r="11722" t="0"/>
          <a:stretch/>
        </p:blipFill>
        <p:spPr>
          <a:xfrm>
            <a:off x="4844573" y="2726128"/>
            <a:ext cx="4301291" cy="41347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5" name="Google Shape;165;p9"/>
          <p:cNvCxnSpPr/>
          <p:nvPr/>
        </p:nvCxnSpPr>
        <p:spPr>
          <a:xfrm flipH="1" rot="10800000">
            <a:off x="342150" y="1252453"/>
            <a:ext cx="6648419" cy="17502"/>
          </a:xfrm>
          <a:prstGeom prst="straightConnector1">
            <a:avLst/>
          </a:prstGeom>
          <a:noFill/>
          <a:ln cap="flat" cmpd="sng" w="57150">
            <a:solidFill>
              <a:srgbClr val="C81B37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66" name="Google Shape;166;p9"/>
          <p:cNvSpPr txBox="1"/>
          <p:nvPr/>
        </p:nvSpPr>
        <p:spPr>
          <a:xfrm>
            <a:off x="347984" y="867573"/>
            <a:ext cx="7470830" cy="3693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ontserrat SemiBold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СПИСОК НЕОБХОДИМЫХ ДОКУМЕНТОВ ​</a:t>
            </a:r>
            <a:endParaRPr/>
          </a:p>
        </p:txBody>
      </p:sp>
      <p:pic>
        <p:nvPicPr>
          <p:cNvPr descr="Изображение выглядит как Графика, графический дизайн, логотип, символ&#10;&#10;Содержимое, созданное искусственным интеллектом, может быть неверным." id="167" name="Google Shape;16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6886" y="365641"/>
            <a:ext cx="1644712" cy="347563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9"/>
          <p:cNvSpPr txBox="1"/>
          <p:nvPr/>
        </p:nvSpPr>
        <p:spPr>
          <a:xfrm>
            <a:off x="325407" y="1468407"/>
            <a:ext cx="8195776" cy="3416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1. Cвидетельство о регистрации;​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2. Cвидетельство о постановке на налоговый учет;​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3. Устав;​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4. Документ, подтверждающий полномочия генерального директора (например, Решение участника, Протокол избрания);​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5. Паспорт генерального директора (страницы с фото и регистрацией);​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6. Выписка из ЕГРЮЛ (оригинал или копия с ЭЦП с сайта </a:t>
            </a:r>
            <a:r>
              <a:rPr b="0" i="0" lang="ru-RU" sz="1200" u="sng" cap="none" strike="noStrike">
                <a:solidFill>
                  <a:srgbClr val="0563C1"/>
                </a:solidFill>
                <a:latin typeface="Montserrat"/>
                <a:ea typeface="Montserrat"/>
                <a:cs typeface="Montserrat"/>
                <a:sym typeface="Montserrat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www.nalog.ru</a:t>
            </a: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давностью не позднее 30 дней);​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7. Свидетельства или листы записи о регистрации изменений в учредительных документах или ЕГРЮЛ; ​8. Документы, подтверждающие владение земельным участком и помещением, на территории которых расположен дилерский центр (например, Свидетельство на право собственности, договор аренды и т.д.)​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9. Бухгалтерский баланс, отчет о прибылях и убытках (формы №№ 1, 2) за последний отчетный период;​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10. Налоговая декларация по налогу на прибыль за последний отчетный (налоговый) период с отметкой налогового органа о принятии/уведомлением об отправке; ​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11. Налоговая декларация по НДС за последний отчетный (налоговый) период с отметкой налогового органа о принятии/уведомлением об отправке;​</a:t>
            </a:r>
            <a:endParaRPr/>
          </a:p>
        </p:txBody>
      </p:sp>
      <p:sp>
        <p:nvSpPr>
          <p:cNvPr id="169" name="Google Shape;169;p9"/>
          <p:cNvSpPr txBox="1"/>
          <p:nvPr/>
        </p:nvSpPr>
        <p:spPr>
          <a:xfrm>
            <a:off x="390201" y="6016294"/>
            <a:ext cx="8341312" cy="597596"/>
          </a:xfrm>
          <a:prstGeom prst="rect">
            <a:avLst/>
          </a:prstGeom>
          <a:noFill/>
          <a:ln cap="flat" cmpd="sng" w="190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17775">
            <a:spAutoFit/>
          </a:bodyPr>
          <a:lstStyle/>
          <a:p>
            <a:pPr indent="0" lvl="0" marL="7746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77467" marR="0" rtl="0" algn="l">
              <a:lnSpc>
                <a:spcPct val="100000"/>
              </a:lnSpc>
              <a:spcBef>
                <a:spcPts val="1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ontserrat SemiBold"/>
              <a:buNone/>
            </a:pPr>
            <a:r>
              <a:rPr b="0" i="0" lang="ru-RU" sz="12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Ссылка на Яндекс диск с документами:</a:t>
            </a:r>
            <a:endParaRPr b="0" i="0" sz="12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77467" marR="0" rtl="0" algn="l">
              <a:lnSpc>
                <a:spcPct val="100000"/>
              </a:lnSpc>
              <a:spcBef>
                <a:spcPts val="1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2024-02-06T11:53:44Z</dcterms:created>
  <dc:creator>Денис Пивоваров</dc:creator>
</cp:coreProperties>
</file>