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41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5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4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5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43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9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44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45.xml"/>
  <Override ContentType="application/vnd.openxmlformats-officedocument.presentationml.notesSlide+xml" PartName="/ppt/notesSlides/notesSlide4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47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48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49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40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43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17.xml"/>
  <Override ContentType="application/vnd.openxmlformats-officedocument.presentationml.slide+xml" PartName="/ppt/slides/slide42.xml"/>
  <Override ContentType="application/vnd.openxmlformats-officedocument.presentationml.slide+xml" PartName="/ppt/slides/slide25.xml"/>
  <Override ContentType="application/vnd.openxmlformats-officedocument.presentationml.slide+xml" PartName="/ppt/slides/slide50.xml"/>
  <Override ContentType="application/vnd.openxmlformats-officedocument.presentationml.slide+xml" PartName="/ppt/slides/slide34.xml"/>
  <Override ContentType="application/vnd.openxmlformats-officedocument.presentationml.slide+xml" PartName="/ppt/slides/slide33.xml"/>
  <Override ContentType="application/vnd.openxmlformats-officedocument.presentationml.slide+xml" PartName="/ppt/slides/slide51.xml"/>
  <Override ContentType="application/vnd.openxmlformats-officedocument.presentationml.slide+xml" PartName="/ppt/slides/slide16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7.xml"/>
  <Override ContentType="application/vnd.openxmlformats-officedocument.presentationml.slide+xml" PartName="/ppt/slides/slide41.xml"/>
  <Override ContentType="application/vnd.openxmlformats-officedocument.presentationml.slide+xml" PartName="/ppt/slides/slide7.xml"/>
  <Override ContentType="application/vnd.openxmlformats-officedocument.presentationml.slide+xml" PartName="/ppt/slides/slide36.xml"/>
  <Override ContentType="application/vnd.openxmlformats-officedocument.presentationml.slide+xml" PartName="/ppt/slides/slide23.xml"/>
  <Override ContentType="application/vnd.openxmlformats-officedocument.presentationml.slide+xml" PartName="/ppt/slides/slide49.xml"/>
  <Override ContentType="application/vnd.openxmlformats-officedocument.presentationml.slide+xml" PartName="/ppt/slides/slide10.xml"/>
  <Override ContentType="application/vnd.openxmlformats-officedocument.presentationml.slide+xml" PartName="/ppt/slides/slide6.xml"/>
  <Override ContentType="application/vnd.openxmlformats-officedocument.presentationml.slide+xml" PartName="/ppt/slides/slide40.xml"/>
  <Override ContentType="application/vnd.openxmlformats-officedocument.presentationml.slide+xml" PartName="/ppt/slides/slide4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9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12.xml"/>
  <Override ContentType="application/vnd.openxmlformats-officedocument.presentationml.slide+xml" PartName="/ppt/slides/slide4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8.xml"/>
  <Override ContentType="application/vnd.openxmlformats-officedocument.presentationml.slide+xml" PartName="/ppt/slides/slide4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32.xml"/>
  <Override ContentType="application/vnd.openxmlformats-officedocument.presentationml.slide+xml" PartName="/ppt/slides/slide1.xml"/>
  <Override ContentType="application/vnd.openxmlformats-officedocument.presentationml.slide+xml" PartName="/ppt/slides/slide45.xml"/>
  <Override ContentType="application/vnd.openxmlformats-officedocument.presentationml.slide+xml" PartName="/ppt/slides/slide28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7.xml"/>
  <Override ContentType="application/vnd.openxmlformats-officedocument.presentationml.slide+xml" PartName="/ppt/slides/slide2.xml"/>
  <Override ContentType="application/vnd.openxmlformats-officedocument.presentationml.slide+xml" PartName="/ppt/slides/slide44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04" r:id="rId53"/>
    <p:sldId id="305" r:id="rId54"/>
    <p:sldId id="306" r:id="rId55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44" Type="http://schemas.openxmlformats.org/officeDocument/2006/relationships/slide" Target="slides/slide40.xml"/><Relationship Id="rId43" Type="http://schemas.openxmlformats.org/officeDocument/2006/relationships/slide" Target="slides/slide39.xml"/><Relationship Id="rId46" Type="http://schemas.openxmlformats.org/officeDocument/2006/relationships/slide" Target="slides/slide42.xml"/><Relationship Id="rId45" Type="http://schemas.openxmlformats.org/officeDocument/2006/relationships/slide" Target="slides/slide41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48" Type="http://schemas.openxmlformats.org/officeDocument/2006/relationships/slide" Target="slides/slide44.xml"/><Relationship Id="rId47" Type="http://schemas.openxmlformats.org/officeDocument/2006/relationships/slide" Target="slides/slide43.xml"/><Relationship Id="rId49" Type="http://schemas.openxmlformats.org/officeDocument/2006/relationships/slide" Target="slides/slide4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3" Type="http://schemas.openxmlformats.org/officeDocument/2006/relationships/slide" Target="slides/slide29.xml"/><Relationship Id="rId32" Type="http://schemas.openxmlformats.org/officeDocument/2006/relationships/slide" Target="slides/slide28.xml"/><Relationship Id="rId35" Type="http://schemas.openxmlformats.org/officeDocument/2006/relationships/slide" Target="slides/slide31.xml"/><Relationship Id="rId34" Type="http://schemas.openxmlformats.org/officeDocument/2006/relationships/slide" Target="slides/slide30.xml"/><Relationship Id="rId37" Type="http://schemas.openxmlformats.org/officeDocument/2006/relationships/slide" Target="slides/slide33.xml"/><Relationship Id="rId36" Type="http://schemas.openxmlformats.org/officeDocument/2006/relationships/slide" Target="slides/slide32.xml"/><Relationship Id="rId39" Type="http://schemas.openxmlformats.org/officeDocument/2006/relationships/slide" Target="slides/slide35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9" Type="http://schemas.openxmlformats.org/officeDocument/2006/relationships/slide" Target="slides/slide25.xml"/><Relationship Id="rId51" Type="http://schemas.openxmlformats.org/officeDocument/2006/relationships/slide" Target="slides/slide47.xml"/><Relationship Id="rId50" Type="http://schemas.openxmlformats.org/officeDocument/2006/relationships/slide" Target="slides/slide46.xml"/><Relationship Id="rId53" Type="http://schemas.openxmlformats.org/officeDocument/2006/relationships/slide" Target="slides/slide49.xml"/><Relationship Id="rId52" Type="http://schemas.openxmlformats.org/officeDocument/2006/relationships/slide" Target="slides/slide48.xml"/><Relationship Id="rId11" Type="http://schemas.openxmlformats.org/officeDocument/2006/relationships/slide" Target="slides/slide7.xml"/><Relationship Id="rId55" Type="http://schemas.openxmlformats.org/officeDocument/2006/relationships/slide" Target="slides/slide51.xml"/><Relationship Id="rId10" Type="http://schemas.openxmlformats.org/officeDocument/2006/relationships/slide" Target="slides/slide6.xml"/><Relationship Id="rId54" Type="http://schemas.openxmlformats.org/officeDocument/2006/relationships/slide" Target="slides/slide5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20f08d5f6c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20f08d5f6c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g20f08d5f6c_0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0f08d5f6c_0_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0f08d5f6c_0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20f08d5f6c_0_3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1ce8e88951_0_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1ce8e88951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g1ce8e88951_0_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ce8e88951_0_15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ce8e88951_0_15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g1ce8e88951_0_15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1ce8e88951_0_21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1ce8e88951_0_2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g1ce8e88951_0_21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1ce8e88951_0_2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1ce8e88951_0_2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g1ce8e88951_0_27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cec1eb8ca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cec1eb8ca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g1cec1eb8ca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20f08d5f6c_0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5" name="Google Shape;195;g20f08d5f6c_0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6" name="Google Shape;196;g20f08d5f6c_0_3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1cebe919bc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1cebe919bc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g1cebe919bc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1cebe919bc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9" name="Google Shape;209;g1cebe919bc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g1cebe919bc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0f08d5f6c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20f08d5f6c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0f08d5f6c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4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g1cebe919bc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6" name="Google Shape;216;g1cebe919bc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g1cebe919bc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20f394c7f5_2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20f394c7f5_2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g20f394c7f5_2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d09acb350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d09acb350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g1d09acb350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1d09acb350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7" name="Google Shape;237;g1d09acb350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g1d09acb350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g1cec1eb8ca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4" name="Google Shape;244;g1cec1eb8ca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g1cec1eb8ca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g1cec1eb8ca_0_2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1" name="Google Shape;251;g1cec1eb8ca_0_2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g1cec1eb8ca_0_2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cec1eb8ca_0_3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cec1eb8ca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g1cec1eb8ca_0_3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20f394c7f5_2_10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20f394c7f5_2_10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g20f394c7f5_2_10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g1cec1eb8ca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2" name="Google Shape;272;g1cec1eb8ca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g1cec1eb8ca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g1cec1eb8ca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9" name="Google Shape;279;g1cec1eb8ca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g1cec1eb8ca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0f08d5f6c_0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0f08d5f6c_0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g20f08d5f6c_0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g1d09acb350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6" name="Google Shape;286;g1d09acb350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g1d09acb350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0f394c7f5_2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0f394c7f5_2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g20f394c7f5_2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20f394c7f5_2_1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20f394c7f5_2_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g20f394c7f5_2_1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20f394c7f5_2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20f394c7f5_2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g20f394c7f5_2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1d09acb350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1d09acb350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g1d09acb350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g1de8045aad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1" name="Google Shape;321;g1de8045aa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g1de8045aad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6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g1de8045aad_0_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8" name="Google Shape;328;g1de8045aad_0_7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g1de8045aad_0_7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g20f394c7f5_2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5" name="Google Shape;335;g20f394c7f5_2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g20f394c7f5_2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20f394c7f5_2_3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20f394c7f5_2_3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g20f394c7f5_2_3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g20f394c7f5_2_3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9" name="Google Shape;349;g20f394c7f5_2_3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g20f394c7f5_2_3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1ceffa0469_0_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6" name="Google Shape;356;g1ceffa0469_0_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g1ceffa0469_0_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20f394c7f5_2_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20f394c7f5_2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g20f394c7f5_2_4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g1d09acb350_0_2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0" name="Google Shape;370;g1d09acb350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g1d09acb350_0_2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ceffa0469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ceffa0469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g1ceffa0469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2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g20f394c7f5_2_4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4" name="Google Shape;384;g20f394c7f5_2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g20f394c7f5_2_4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89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g20f394c7f5_2_5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1" name="Google Shape;391;g20f394c7f5_2_5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2" name="Google Shape;392;g20f394c7f5_2_5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96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g20f394c7f5_2_6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8" name="Google Shape;398;g20f394c7f5_2_6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g20f394c7f5_2_6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3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20f394c7f5_2_6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20f394c7f5_2_6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g20f394c7f5_2_6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0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20f394c7f5_2_7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20f394c7f5_2_7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g20f394c7f5_2_7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7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g20f394c7f5_2_84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9" name="Google Shape;419;g20f394c7f5_2_8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g20f394c7f5_2_84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7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20f394c7f5_2_9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20f394c7f5_2_9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g20f394c7f5_2_9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g20f394c7f5_2_96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3" name="Google Shape;433;g20f394c7f5_2_9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g20f394c7f5_2_96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1ce8e88951_0_0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1ce8e88951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g1ce8e88951_0_0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0f08d5f6c_0_42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0f08d5f6c_0_4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g20f08d5f6c_0_42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0f08d5f6c_0_18:notes"/>
          <p:cNvSpPr/>
          <p:nvPr>
            <p:ph idx="2" type="sldImg"/>
          </p:nvPr>
        </p:nvSpPr>
        <p:spPr>
          <a:xfrm>
            <a:off x="1371600" y="1143000"/>
            <a:ext cx="41148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0f08d5f6c_0_1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20f08d5f6c_0_18:notes"/>
          <p:cNvSpPr txBox="1"/>
          <p:nvPr>
            <p:ph idx="12" type="sldNum"/>
          </p:nvPr>
        </p:nvSpPr>
        <p:spPr>
          <a:xfrm>
            <a:off x="3884612" y="8685212"/>
            <a:ext cx="2971800" cy="458700"/>
          </a:xfrm>
          <a:prstGeom prst="rect">
            <a:avLst/>
          </a:prstGeom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 sz="1400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2"/>
          <p:cNvSpPr txBox="1"/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" type="subTitle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6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" type="body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4" name="Google Shape;84;p12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5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5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6"/>
          <p:cNvSpPr/>
          <p:nvPr>
            <p:ph idx="2" type="pic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6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Google Shape;45;p6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7"/>
          <p:cNvSpPr txBox="1"/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2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1" type="body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2" type="body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1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/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0"/>
          <p:cNvSpPr txBox="1"/>
          <p:nvPr>
            <p:ph idx="2" type="body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 txBox="1"/>
          <p:nvPr>
            <p:ph idx="3" type="body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4" type="body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9.xml"/><Relationship Id="rId10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0.xml"/><Relationship Id="rId1" Type="http://schemas.openxmlformats.org/officeDocument/2006/relationships/image" Target="../media/image1.jpg"/><Relationship Id="rId2" Type="http://schemas.openxmlformats.org/officeDocument/2006/relationships/hyperlink" Target="http://www.free-power-point-templates.com/" TargetMode="External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9" Type="http://schemas.openxmlformats.org/officeDocument/2006/relationships/slideLayout" Target="../slideLayouts/slideLayout7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000000"/>
              </a:solidFill>
            </a:endParaRPr>
          </a:p>
        </p:txBody>
      </p:sp>
      <p:sp>
        <p:nvSpPr>
          <p:cNvPr id="15" name="Google Shape;15;p1"/>
          <p:cNvSpPr txBox="1"/>
          <p:nvPr/>
        </p:nvSpPr>
        <p:spPr>
          <a:xfrm>
            <a:off x="0" y="6858000"/>
            <a:ext cx="5364162" cy="2762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b="0" i="0" lang="en-US" sz="12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http://www.free-power-point-templates.com</a:t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/ppt/slides/slide3.xml"/><Relationship Id="rId4" Type="http://schemas.openxmlformats.org/officeDocument/2006/relationships/slide" Target="/ppt/slides/slide9.xml"/><Relationship Id="rId5" Type="http://schemas.openxmlformats.org/officeDocument/2006/relationships/slide" Target="/ppt/slides/slide18.xml"/><Relationship Id="rId6" Type="http://schemas.openxmlformats.org/officeDocument/2006/relationships/slide" Target="/ppt/slides/slide44.xml"/><Relationship Id="rId7" Type="http://schemas.openxmlformats.org/officeDocument/2006/relationships/slide" Target="/ppt/slides/slide48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3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4.xml"/></Relationships>
</file>

<file path=ppt/slides/_rels/slide4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8.xml"/></Relationships>
</file>

<file path=ppt/slides/_rels/slide4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hyperlink" Target="http://www.pristupnost-informaci.cz" TargetMode="External"/><Relationship Id="rId4" Type="http://schemas.openxmlformats.org/officeDocument/2006/relationships/hyperlink" Target="http://www.digiczech.eu" TargetMode="External"/><Relationship Id="rId5" Type="http://schemas.openxmlformats.org/officeDocument/2006/relationships/hyperlink" Target="http://czgaf.site44.com" TargetMode="External"/><Relationship Id="rId6" Type="http://schemas.openxmlformats.org/officeDocument/2006/relationships/hyperlink" Target="http://www.blindfriendly.cz" TargetMode="External"/><Relationship Id="rId7" Type="http://schemas.openxmlformats.org/officeDocument/2006/relationships/hyperlink" Target="mailto:michal.rada@mvcr.cz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type="ctrTitle"/>
          </p:nvPr>
        </p:nvSpPr>
        <p:spPr>
          <a:xfrm>
            <a:off x="237375" y="4162300"/>
            <a:ext cx="5184900" cy="123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4400">
                <a:solidFill>
                  <a:schemeClr val="lt1"/>
                </a:solidFill>
              </a:rPr>
              <a:t>Přístupnost informací</a:t>
            </a:r>
            <a:endParaRPr/>
          </a:p>
        </p:txBody>
      </p:sp>
      <p:sp>
        <p:nvSpPr>
          <p:cNvPr id="90" name="Google Shape;90;p13"/>
          <p:cNvSpPr txBox="1"/>
          <p:nvPr/>
        </p:nvSpPr>
        <p:spPr>
          <a:xfrm>
            <a:off x="323850" y="5516541"/>
            <a:ext cx="3714000" cy="93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Úvod do problematiky</a:t>
            </a:r>
            <a:endParaRPr b="1"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800">
                <a:solidFill>
                  <a:schemeClr val="lt1"/>
                </a:solidFill>
              </a:rPr>
              <a:t>verze 2.2 z 9.5.2017</a:t>
            </a:r>
            <a:endParaRPr b="1" sz="1800"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lang="en-US" sz="1500">
                <a:solidFill>
                  <a:schemeClr val="lt1"/>
                </a:solidFill>
              </a:rPr>
              <a:t>© 2017 Michal Rada + Radek Pavlíček</a:t>
            </a:r>
            <a:endParaRPr b="1" sz="15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Proč to řešit</a:t>
            </a:r>
            <a:endParaRPr/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Přístupnost zajistí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k informacím měli přístup všichni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služby byly pro všechny využitelné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Abychom nikoho nediskriminovali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Aby prezentace našich informací byla lepší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Přístupné prostředí v práci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OZP</a:t>
            </a:r>
            <a:endParaRPr/>
          </a:p>
        </p:txBody>
      </p:sp>
      <p:sp>
        <p:nvSpPr>
          <p:cNvPr id="157" name="Google Shape;157;p2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zdravotním postižením: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musí mít možnost přístupu k informacím na rovnoprávném základě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musí mít možnost využívat elektronické služby se stejnými právy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nesmí být diskriminováni technickým řešením a nepřístupností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Druhy bariér</a:t>
            </a:r>
            <a:endParaRPr/>
          </a:p>
        </p:txBody>
      </p:sp>
      <p:sp>
        <p:nvSpPr>
          <p:cNvPr id="164" name="Google Shape;164;p2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Obecně lze rozlišit bariéry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Fyzické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Sociální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Komunikační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Ekonomické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71" name="Google Shape;171;p2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zrakovým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Nemožnost vnímat vizuální informaci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Snížená schopnost vizuálně vnímat strukturu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statických ovládacích prvků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Dostupnost pouze textových informací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vizuální úpravy a kontrastu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Problematická orientace ve velkém množství informací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78" name="Google Shape;178;p2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se sluchovým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Rozdílné druhy hendikepu a možností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Neschopnost vnímat zvukové informace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přepisování či překladu do znakového jazyka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některé je čeština cizím jazykem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Nejnákladnější realizace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Nejistý dopad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2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85" name="Google Shape;185;p2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Osoby s pohybovým postižením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Omezené schopnosti ovládání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Potřeba čistého rozhraní s velkými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Nutnost udržovat konzistenci ovládání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Problémy</a:t>
            </a:r>
            <a:endParaRPr/>
          </a:p>
        </p:txBody>
      </p:sp>
      <p:sp>
        <p:nvSpPr>
          <p:cNvPr id="192" name="Google Shape;192;p2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Osoby s kognitivními poruchami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nekonzistentní prostředí (například blok s navigací pokaždé na jiném místě)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nemožnost přizpůsobit si obsah svým potřebám (zvětšit, změnit barvy…)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informace jsou nabízeny jen prostřednictvím jednoho média (například video)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problémy s porozuměním prezentovaným informacím</a:t>
            </a:r>
            <a:endParaRPr sz="3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Google Shape;198;p2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pracují</a:t>
            </a:r>
            <a:endParaRPr/>
          </a:p>
        </p:txBody>
      </p:sp>
      <p:sp>
        <p:nvSpPr>
          <p:cNvPr id="199" name="Google Shape;199;p2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zrakově postižení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odečítačem obrazovky (braillský či hlasový výstup)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se zvětšovacím softwarem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jinou formou prezentace informací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sluchově postižení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titulky či přepisem hlasu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 vizualizací zvuků</a:t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30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prakticky</a:t>
            </a:r>
            <a:endParaRPr/>
          </a:p>
        </p:txBody>
      </p:sp>
      <p:sp>
        <p:nvSpPr>
          <p:cNvPr id="206" name="Google Shape;206;p30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3</a:t>
            </a:r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3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pro...</a:t>
            </a:r>
            <a:endParaRPr/>
          </a:p>
        </p:txBody>
      </p:sp>
      <p:sp>
        <p:nvSpPr>
          <p:cNvPr id="213" name="Google Shape;213;p3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Přístupnost je třeba zajistit pro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aplikace a informační systémy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digitální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aplikace (mobilní i desktopové)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 terminály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Obsah</a:t>
            </a:r>
            <a:endParaRPr/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Prezentace je velice široká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/>
              <a:t>Obsah částí:</a:t>
            </a:r>
            <a:endParaRPr b="1"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3"/>
              </a:rPr>
              <a:t>Zasaďme to do kontextu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4"/>
              </a:rPr>
              <a:t>Pro koho a proč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5"/>
              </a:rPr>
              <a:t>Přístupnost prakticky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6"/>
              </a:rPr>
              <a:t>Ve veřejné správě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 u="sng">
                <a:solidFill>
                  <a:schemeClr val="hlink"/>
                </a:solidFill>
                <a:hlinkClick action="ppaction://hlinksldjump" r:id="rId7"/>
              </a:rPr>
              <a:t>Zabýváme se tím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3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Základní principy</a:t>
            </a:r>
            <a:endParaRPr/>
          </a:p>
        </p:txBody>
      </p:sp>
      <p:sp>
        <p:nvSpPr>
          <p:cNvPr id="220" name="Google Shape;220;p3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Popsat netextové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Strukturovat pomocí nadpisů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Srozumitelná navigace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Popsány a vysvětleny ovládací prvky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Neměnit svévolně obsah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Předvídatelný vzhled a chování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Pravidla vzhledu a kontrastů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Popsaná média</a:t>
            </a:r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3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webů</a:t>
            </a:r>
            <a:endParaRPr/>
          </a:p>
        </p:txBody>
      </p:sp>
      <p:sp>
        <p:nvSpPr>
          <p:cNvPr id="227" name="Google Shape;227;p3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Webové stránky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e-shopy a e-services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klientské systémy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sociální sítě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informační zdroje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pracovní systémy</a:t>
            </a:r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se staví web</a:t>
            </a:r>
            <a:endParaRPr/>
          </a:p>
        </p:txBody>
      </p:sp>
      <p:sp>
        <p:nvSpPr>
          <p:cNvPr id="234" name="Google Shape;234;p3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Způsoby tvorby webu jsou vesměs následující: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Napsání na zelené louce (HTML/skripty psané od základů)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Využití redakčního systému (WordPress/Joomla/cokoliv)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Použití webového frameworku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Generování ze systému či OCS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Dynamická aplikace</a:t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9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3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a jak?</a:t>
            </a:r>
            <a:endParaRPr/>
          </a:p>
        </p:txBody>
      </p:sp>
      <p:sp>
        <p:nvSpPr>
          <p:cNvPr id="241" name="Google Shape;241;p3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800"/>
              <a:t>Je dobré to řešit komplexně, ale zejména:</a:t>
            </a:r>
            <a:endParaRPr sz="2800"/>
          </a:p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Vědět, v jaké technologii web tvořím a zda generuje přístupný výsledek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Mít vyřešenu přístupnost v šablonách designu webu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Správně řešit přístupnost při grafickém návrhu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Nezapomenout na přístupnost obsahu jednotlivých stránek</a:t>
            </a:r>
            <a:endParaRPr sz="2800"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Vhodné je mít přístupné rozhraní pro správce a editory</a:t>
            </a:r>
            <a:endParaRPr sz="2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1/3</a:t>
            </a:r>
            <a:endParaRPr/>
          </a:p>
        </p:txBody>
      </p:sp>
      <p:sp>
        <p:nvSpPr>
          <p:cNvPr id="248" name="Google Shape;248;p3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doporučení pracovní skupiny WAI konsorcia W3C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ISO/IEC 40500:2012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celosvětově uznávané, transpozice do řady národních legislativ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z roku 2008, ale stále aktuální, protože je postavena primárně na principech, ne pravidlech</a:t>
            </a:r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2/3</a:t>
            </a:r>
            <a:endParaRPr/>
          </a:p>
        </p:txBody>
      </p:sp>
      <p:sp>
        <p:nvSpPr>
          <p:cNvPr id="255" name="Google Shape;255;p3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Princip – pravidlo – kritérium – technika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b="1" lang="en-US"/>
              <a:t>4 principy</a:t>
            </a:r>
            <a:endParaRPr b="1"/>
          </a:p>
          <a:p>
            <a:pPr indent="-431800" lvl="0" marL="9144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Vnímatelnost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Ovladatelnost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Srozumitelnost</a:t>
            </a:r>
            <a:endParaRPr/>
          </a:p>
          <a:p>
            <a:pPr indent="-431800" lvl="0" marL="9144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Robustnost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0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3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WCAG 2.0 3/3</a:t>
            </a:r>
            <a:endParaRPr/>
          </a:p>
        </p:txBody>
      </p:sp>
      <p:sp>
        <p:nvSpPr>
          <p:cNvPr id="262" name="Google Shape;262;p3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Každý princip je dále členěn na několik pravidel (celkem je jich 12).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Každé pravidlo má několik kritérií, které mají opět přiřazeny priority (A, AA, AAA) a jejich ne/splnění lze ověřit.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K pravidlům a kritériím jsou přiřazeny techniky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postačující,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poradenské.</a:t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3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Jak na WCAG</a:t>
            </a:r>
            <a:endParaRPr/>
          </a:p>
        </p:txBody>
      </p:sp>
      <p:sp>
        <p:nvSpPr>
          <p:cNvPr id="269" name="Google Shape;269;p3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Norma WCAG 2.0 je dobrým návodem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součástí jsou metodiky a techniky (v angličtině)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češtině jsou: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WCAG overview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WCAG checklist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Informace na portálu PI</a:t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WAI-ARIA 1.0</a:t>
            </a:r>
            <a:endParaRPr/>
          </a:p>
        </p:txBody>
      </p:sp>
      <p:sp>
        <p:nvSpPr>
          <p:cNvPr id="276" name="Google Shape;276;p4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pomáhá zlepšit sémantiku webu či webové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poskytuje asistivním technologiím informace, které jim nemůže nabídnout HTML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snadná implementace do již existujících řešení (weby, webové aplikace)</a:t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4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Odkazy na zdroje </a:t>
            </a:r>
            <a:endParaRPr/>
          </a:p>
        </p:txBody>
      </p:sp>
      <p:sp>
        <p:nvSpPr>
          <p:cNvPr id="283" name="Google Shape;283;p4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https://www.w3.org/TR/WCAG20/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https://www.w3.org/TR/wai-aria/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http://webaim.org/articles/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http://www.iheni.com/mobile-accessibility-guidelines/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http://blindfriendly.cz/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5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Zasaďme to do kontextu</a:t>
            </a:r>
            <a:endParaRPr/>
          </a:p>
        </p:txBody>
      </p:sp>
      <p:sp>
        <p:nvSpPr>
          <p:cNvPr id="104" name="Google Shape;104;p15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1</a:t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4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Myslete na to</a:t>
            </a:r>
            <a:endParaRPr/>
          </a:p>
        </p:txBody>
      </p:sp>
      <p:sp>
        <p:nvSpPr>
          <p:cNvPr id="290" name="Google Shape;290;p4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Je dobré na přístupnost myslet již od začátku, a hlavně ji brát jako povinnou součást projektu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Řešit potřeby již při návrhu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Používat přístupné technologie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Dodržovat základy přístupnosti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Alespoň základně si to otestovat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Brát to jako kontinuální proces</a:t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5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4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mobilních aplikací</a:t>
            </a:r>
            <a:endParaRPr/>
          </a:p>
        </p:txBody>
      </p:sp>
      <p:sp>
        <p:nvSpPr>
          <p:cNvPr id="297" name="Google Shape;297;p4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Mobilní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Navigace a dopravní služby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Aplikace služeb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Klientské aplikace</a:t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Nejčastější platformy</a:t>
            </a:r>
            <a:endParaRPr/>
          </a:p>
        </p:txBody>
      </p:sp>
      <p:sp>
        <p:nvSpPr>
          <p:cNvPr id="304" name="Google Shape;304;p4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Mobilních platforem je více, nejčastějšími jsou: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Android (Google, otevřená)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OS (Apple, uzavřená)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Windows 10 mobile (Microsoft, uzavřená)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ChromeOS (Google, končící)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FirefoxOS (Mozilla, polootevřená)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Web (univerzální)</a:t>
            </a:r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4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 rámci platforem</a:t>
            </a:r>
            <a:endParaRPr/>
          </a:p>
        </p:txBody>
      </p:sp>
      <p:sp>
        <p:nvSpPr>
          <p:cNvPr id="311" name="Google Shape;311;p4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06400" lvl="0" marL="457200" rtl="0" algn="l">
              <a:spcBef>
                <a:spcPts val="64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Android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Obsahuje odečítač a zvětšovač, k dispozici jsou i alternativy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iOS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Obsahuje odečítač a zvětšovač, alternativy nejsou</a:t>
            </a:r>
            <a:endParaRPr/>
          </a:p>
          <a:p>
            <a:pPr indent="-406400" lvl="0" marL="457200" rtl="0" algn="l">
              <a:spcBef>
                <a:spcPts val="0"/>
              </a:spcBef>
              <a:spcAft>
                <a:spcPts val="0"/>
              </a:spcAft>
              <a:buSzPts val="2800"/>
              <a:buChar char="●"/>
            </a:pPr>
            <a:r>
              <a:rPr lang="en-US" sz="2800"/>
              <a:t>Windows 10 mobile</a:t>
            </a:r>
            <a:endParaRPr sz="2800"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Neobsahuje asistivní software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Pro desktop Windows 10 existují odečítače i zvětšovače</a:t>
            </a:r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4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Formy mobilních aplikací</a:t>
            </a:r>
            <a:endParaRPr/>
          </a:p>
        </p:txBody>
      </p:sp>
      <p:sp>
        <p:nvSpPr>
          <p:cNvPr id="318" name="Google Shape;318;p46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K mobilní aplikaci se můžeme dostat třemi způsoby: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Nativní mobilní aplikace (naprogramovaná pro danou platformu)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Aplikace vygenerovaná MAP (Mobile app platform - stejná pro více platforem)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AutoNum type="arabicPeriod"/>
            </a:pPr>
            <a:r>
              <a:rPr lang="en-US"/>
              <a:t>Webová stránka (pouze překreslená jakoby aplikace)</a:t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4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řešit přístupnost?</a:t>
            </a:r>
            <a:endParaRPr/>
          </a:p>
        </p:txBody>
      </p:sp>
      <p:sp>
        <p:nvSpPr>
          <p:cNvPr id="325" name="Google Shape;325;p4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Není to jen o aplikaci. V rámci aplikací je nutno zajistit: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samotné aplikace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jejího obsahu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Přístupnost kanálu pro získání a správu aplikace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Přístupnou dokumentaci a nápovědu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Přístupné informace o aktualizacích a změnách v aplikaci</a:t>
            </a:r>
            <a:endParaRPr sz="30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4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Principy MAAP</a:t>
            </a:r>
            <a:endParaRPr/>
          </a:p>
        </p:txBody>
      </p:sp>
      <p:sp>
        <p:nvSpPr>
          <p:cNvPr id="332" name="Google Shape;332;p48"/>
          <p:cNvSpPr txBox="1"/>
          <p:nvPr>
            <p:ph idx="1" type="body"/>
          </p:nvPr>
        </p:nvSpPr>
        <p:spPr>
          <a:xfrm>
            <a:off x="457200" y="1600200"/>
            <a:ext cx="8229600" cy="48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1700"/>
              <a:t>Existují základní principy pro přístupné aplikace (Mobile applications accessibility principles):</a:t>
            </a:r>
            <a:endParaRPr sz="1700"/>
          </a:p>
          <a:p>
            <a:pPr indent="-336550" lvl="0" marL="457200" rtl="0" algn="l">
              <a:spcBef>
                <a:spcPts val="64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Veškeré prvky aplikace musejí být popsány dle jejich významu, kromě ryze designových prvků.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Ovládací prvky aplikace musejí mít vždy jasnou svoji funkci.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ovladatelná standardními metodami.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plně funkční i s asistivními technologiemi a odečítači obrazovky.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Informace a objekty v aplikaci musejí být vždy dobře čitelné a designované s ohledem na přístupnost a univerzalitu.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musí být ovladatelná klávesnicí či obdobnými hardwarovými prostředky.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se musí chovat předvídatelně.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Aplikace nesmí měnit sdělované informace a obsah bez vědomí uživatele.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U funkcí aplikace, jež nelze udělat přístupnými, to musí být uživateli sděleno.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AutoNum type="arabicPeriod"/>
            </a:pPr>
            <a:r>
              <a:rPr lang="en-US" sz="1700"/>
              <a:t>Jakýkoliv reklamní obsah v aplikaci nesmí omezovat přístupnost a použitelnost aplikace.</a:t>
            </a:r>
            <a:endParaRPr sz="170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4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Normy a rámce</a:t>
            </a:r>
            <a:endParaRPr/>
          </a:p>
        </p:txBody>
      </p:sp>
      <p:sp>
        <p:nvSpPr>
          <p:cNvPr id="339" name="Google Shape;339;p4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Neexistují technické normy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rámci WCAG 2.0 jsou i praktiky pro mobilní aplikace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Existují guidelines pro jednotlivé platformy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Požadavky společné, ale programátorské techniky různé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4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5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Přístupnost dokumentů</a:t>
            </a:r>
            <a:endParaRPr/>
          </a:p>
        </p:txBody>
      </p:sp>
      <p:sp>
        <p:nvSpPr>
          <p:cNvPr id="346" name="Google Shape;346;p5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Digitální statické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Zejména dokumenty veřejné správy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Technická a obsahová přístupnost</a:t>
            </a:r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5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Proč?</a:t>
            </a:r>
            <a:endParaRPr/>
          </a:p>
        </p:txBody>
      </p:sp>
      <p:sp>
        <p:nvSpPr>
          <p:cNvPr id="353" name="Google Shape;353;p5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Časté otázky jsou, proč se tím zabývat?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Nepřístupnost dokumentu je přímou diskriminací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Dokumenty jsou nosiči rozhodování o právech a povinnostech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 na rovnoprávném základě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Mělo by se týkat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všech zveřejněných dokumentů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dokumentů účastníkům a klientům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Co je to </a:t>
            </a:r>
            <a:r>
              <a:rPr b="1" lang="en-US"/>
              <a:t>přístupnost</a:t>
            </a:r>
            <a:r>
              <a:rPr lang="en-US"/>
              <a:t>?</a:t>
            </a:r>
            <a:endParaRPr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Lidsky řečeno, “přístupnost” je “dělat věci tak, aby byly přístupné a použitelné pro všechny.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Informace přístupné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Služby použitelné</a:t>
            </a:r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5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Je to složitější</a:t>
            </a:r>
            <a:endParaRPr/>
          </a:p>
        </p:txBody>
      </p:sp>
      <p:sp>
        <p:nvSpPr>
          <p:cNvPr id="360" name="Google Shape;360;p5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Narozdíl od webů je tvorba dokumentů složitější: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Způsobů jak se tvoří dokumenty je mnoho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kancelářský software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spisová služby informační systémy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výstupy portálů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Neexistuje jednotný postup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Nejhorší je skenování</a:t>
            </a:r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5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Nejčastější formáty</a:t>
            </a:r>
            <a:endParaRPr/>
          </a:p>
        </p:txBody>
      </p:sp>
      <p:sp>
        <p:nvSpPr>
          <p:cNvPr id="367" name="Google Shape;367;p5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3000"/>
              <a:t>V prostoru veřejné správy jsou nejčastějšími formáty:</a:t>
            </a:r>
            <a:endParaRPr sz="3000"/>
          </a:p>
          <a:p>
            <a:pPr indent="-419100" lvl="0" marL="457200" rtl="0" algn="l">
              <a:spcBef>
                <a:spcPts val="64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PDF a PDF/A1x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Microsoft office (DOC/DOC(X)/XLS(X)/PPT(X))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Open document formats (ODT, ODS, ODP)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Pro grafické dokumenty JPEG/TIFF/PNG/GIF</a:t>
            </a:r>
            <a:endParaRPr sz="3000"/>
          </a:p>
          <a:p>
            <a:pPr indent="-419100" lvl="0" marL="45720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V ČR Existuje povinnost výstupních formátů</a:t>
            </a:r>
            <a:endParaRPr sz="3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5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Zvykněte si dělat</a:t>
            </a:r>
            <a:endParaRPr/>
          </a:p>
        </p:txBody>
      </p:sp>
      <p:sp>
        <p:nvSpPr>
          <p:cNvPr id="374" name="Google Shape;374;p54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900"/>
              <a:t>Pokud vytváříte dokument v jakémkoliv prostředí či editoru, osvojte si základní návyky:</a:t>
            </a:r>
            <a:endParaRPr sz="2900"/>
          </a:p>
          <a:p>
            <a:pPr indent="-412750" lvl="0" marL="457200" rtl="0" algn="l">
              <a:spcBef>
                <a:spcPts val="64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Nadpisy opravdu jako technické nadpisy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Netextové prvky a obrázky pojmenovat a popsat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Objektům dávat titulky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Interaktivní obsah u rozsáhlejšího dokumentu</a:t>
            </a:r>
            <a:endParaRPr sz="2900"/>
          </a:p>
          <a:p>
            <a:pPr indent="-412750" lvl="0" marL="457200" rtl="0" algn="l">
              <a:spcBef>
                <a:spcPts val="0"/>
              </a:spcBef>
              <a:spcAft>
                <a:spcPts val="0"/>
              </a:spcAft>
              <a:buSzPts val="2900"/>
              <a:buChar char="●"/>
            </a:pPr>
            <a:r>
              <a:rPr lang="en-US" sz="2900"/>
              <a:t>Nezamykat dokument pro úpravy a používání</a:t>
            </a:r>
            <a:endParaRPr sz="29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9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p5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Návody</a:t>
            </a:r>
            <a:endParaRPr/>
          </a:p>
        </p:txBody>
      </p:sp>
      <p:sp>
        <p:nvSpPr>
          <p:cNvPr id="381" name="Google Shape;381;p5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Neexistuje jednotná norma, ale…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U jednotlivých formátů jsou accessibility guidelines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WCAG 2.0 má i část pro dokumenty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MV vydalo “Sedmero zásad pro přístupné dokumenty”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86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56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Ve veřejné správě</a:t>
            </a:r>
            <a:endParaRPr/>
          </a:p>
        </p:txBody>
      </p:sp>
      <p:sp>
        <p:nvSpPr>
          <p:cNvPr id="388" name="Google Shape;388;p56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4</a:t>
            </a:r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5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Současná legislativa</a:t>
            </a:r>
            <a:endParaRPr/>
          </a:p>
        </p:txBody>
      </p:sp>
      <p:sp>
        <p:nvSpPr>
          <p:cNvPr id="395" name="Google Shape;395;p57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1000" lvl="0" marL="457200" rtl="0" algn="l">
              <a:spcBef>
                <a:spcPts val="64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Úmluva o právech OZP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Článek 15 nařízení eIDAS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Zákon 365/2000 o informačních systémech veřejné správy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povinnost přístupnosti zveřejňovaných informací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vztahuje se (nejen) na internetové stránky a zveřejňované informace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za splnění se považuje naplnění pravidel ve vyhlášce</a:t>
            </a:r>
            <a:endParaRPr sz="2400"/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-US" sz="2400"/>
              <a:t>Vyhláška 64/2008 o přístupnosti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Stanovuje jednotlivá pravidla</a:t>
            </a:r>
            <a:endParaRPr sz="2400"/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-US" sz="2400"/>
              <a:t>Technologicky zastaralá</a:t>
            </a:r>
            <a:endParaRPr sz="240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0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p5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Nová legislativa</a:t>
            </a:r>
            <a:endParaRPr/>
          </a:p>
        </p:txBody>
      </p:sp>
      <p:sp>
        <p:nvSpPr>
          <p:cNvPr id="402" name="Google Shape;402;p58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500"/>
              <a:t>EU přijala směrnici WMAA</a:t>
            </a:r>
            <a:endParaRPr sz="2500"/>
          </a:p>
          <a:p>
            <a:pPr indent="-387350" lvl="0" marL="457200" rtl="0" algn="l">
              <a:spcBef>
                <a:spcPts val="64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Bude transponována novým zákonem o přístupnosti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Řeší oblasti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webových stránek a jejich obsahu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dokumentů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přístupnost mobilních aplikací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monitoring přístupnosti</a:t>
            </a:r>
            <a:endParaRPr sz="2500"/>
          </a:p>
          <a:p>
            <a:pPr indent="-387350" lvl="1" marL="914400" rtl="0" algn="l">
              <a:spcBef>
                <a:spcPts val="0"/>
              </a:spcBef>
              <a:spcAft>
                <a:spcPts val="0"/>
              </a:spcAft>
              <a:buSzPts val="2500"/>
              <a:buChar char="○"/>
            </a:pPr>
            <a:r>
              <a:rPr lang="en-US" sz="2500"/>
              <a:t>osvěta, reakce, spory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řeší pracovní tým na MV</a:t>
            </a:r>
            <a:endParaRPr sz="2500"/>
          </a:p>
          <a:p>
            <a:pPr indent="-387350" lvl="0" marL="457200" rtl="0" algn="l">
              <a:spcBef>
                <a:spcPts val="0"/>
              </a:spcBef>
              <a:spcAft>
                <a:spcPts val="0"/>
              </a:spcAft>
              <a:buSzPts val="2500"/>
              <a:buChar char="●"/>
            </a:pPr>
            <a:r>
              <a:rPr lang="en-US" sz="2500"/>
              <a:t>Nová legislativa od srpna 2018</a:t>
            </a:r>
            <a:endParaRPr sz="25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07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5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Harmonogram WMAA</a:t>
            </a:r>
            <a:endParaRPr/>
          </a:p>
        </p:txBody>
      </p:sp>
      <p:sp>
        <p:nvSpPr>
          <p:cNvPr id="409" name="Google Shape;409;p5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Harmonogram je následující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10/2016: Vyhlášena směrnice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 6/2017: Tvorba zákona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6-9/2017: Meziresortní řízení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 12/2017: Schválení vládou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8/2018: Schválení a platnost zákona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9/2019: Povinnosti pro nové weby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9/2020: Povinnost pro všechny weby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12/2021: První monitoring</a:t>
            </a:r>
            <a:endParaRPr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4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Google Shape;415;p60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Zabýváme se tím</a:t>
            </a:r>
            <a:endParaRPr/>
          </a:p>
        </p:txBody>
      </p:sp>
      <p:sp>
        <p:nvSpPr>
          <p:cNvPr id="416" name="Google Shape;416;p60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5</a:t>
            </a:r>
            <a:endParaRPr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6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Kdo to řeší</a:t>
            </a:r>
            <a:endParaRPr/>
          </a:p>
        </p:txBody>
      </p:sp>
      <p:sp>
        <p:nvSpPr>
          <p:cNvPr id="423" name="Google Shape;423;p61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oblast veřejné správy je gestorem MV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existuje Pracovní skupina pro přístupnost informací (MV a další resorty a odborníci)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Pro komerční sektor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konzultace možné u Michala Rady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spolugestor nově Koordinátor digitální agendy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Je to součást governance accessibility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○"/>
            </a:pPr>
            <a:r>
              <a:rPr lang="en-US"/>
              <a:t>Odborná pracovní skupina pro GA pod vládním výborem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7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Historie “accessibility”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7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 sz="3000"/>
              <a:t>Pojem “accessibility” měl v různé době různé významy a vnímání: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Nejdřív “abych se k tomu dostal”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vůbec načetlo”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zobrazilo správně”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Potom “aby se to zobrazilo a dalo se s tím pracovat”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Pak “aby s tím mohli pracovat všichni”</a:t>
            </a:r>
            <a:endParaRPr sz="3000"/>
          </a:p>
          <a:p>
            <a:pPr indent="-419100" lvl="0" marL="457200" marR="0" rtl="0" algn="l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-US" sz="3000"/>
              <a:t>Dnes “aby to bylo přístupné a použitelné všem”</a:t>
            </a:r>
            <a:endParaRPr sz="300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8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6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Opatření a úkoly</a:t>
            </a:r>
            <a:endParaRPr/>
          </a:p>
        </p:txBody>
      </p:sp>
      <p:sp>
        <p:nvSpPr>
          <p:cNvPr id="430" name="Google Shape;430;p62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Opatření k přístupnosti jsou součástí opatření ke governance accessibility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Dostává se to do vládních dokumentů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Národní plán rovných příležitostí OZP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Akční plán pro rozvoj digitálního trhu</a:t>
            </a:r>
            <a:endParaRPr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Google Shape;436;p6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Kde hledat informace</a:t>
            </a:r>
            <a:endParaRPr/>
          </a:p>
        </p:txBody>
      </p:sp>
      <p:sp>
        <p:nvSpPr>
          <p:cNvPr id="437" name="Google Shape;437;p63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Více informací můžete najít na</a:t>
            </a:r>
            <a:endParaRPr/>
          </a:p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●"/>
            </a:pPr>
            <a:r>
              <a:rPr lang="en-US" u="sng">
                <a:solidFill>
                  <a:schemeClr val="hlink"/>
                </a:solidFill>
                <a:hlinkClick r:id="rId3"/>
              </a:rPr>
              <a:t>www.pristupnost-informaci.cz</a:t>
            </a:r>
            <a:r>
              <a:rPr lang="en-US"/>
              <a:t>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V sekci na webu </a:t>
            </a:r>
            <a:r>
              <a:rPr lang="en-US" u="sng">
                <a:solidFill>
                  <a:schemeClr val="hlink"/>
                </a:solidFill>
                <a:hlinkClick r:id="rId4"/>
              </a:rPr>
              <a:t>www.digiczech.eu</a:t>
            </a:r>
            <a:r>
              <a:rPr lang="en-US"/>
              <a:t>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na </a:t>
            </a:r>
            <a:r>
              <a:rPr lang="en-US" u="sng">
                <a:solidFill>
                  <a:schemeClr val="hlink"/>
                </a:solidFill>
                <a:hlinkClick r:id="rId5"/>
              </a:rPr>
              <a:t>czgaf.site44.com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 u="sng">
                <a:solidFill>
                  <a:schemeClr val="hlink"/>
                </a:solidFill>
                <a:hlinkClick r:id="rId6"/>
              </a:rPr>
              <a:t>www.blindfriendly.cz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Kontakt: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/>
              <a:t>Michal Rada (</a:t>
            </a:r>
            <a:r>
              <a:rPr lang="en-US" u="sng">
                <a:solidFill>
                  <a:schemeClr val="hlink"/>
                </a:solidFill>
                <a:hlinkClick r:id="rId7"/>
              </a:rPr>
              <a:t>michal.rada@mvcr.cz</a:t>
            </a:r>
            <a:r>
              <a:rPr lang="en-US"/>
              <a:t>)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Různé významy “přístupného”</a:t>
            </a:r>
            <a:endParaRPr b="0" i="0" sz="44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8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397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lang="en-US"/>
              <a:t>Zejména český pojem “přístupné” má ale více výrazů: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Dostupné, abych s tím mohl pracovat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Přístupné mně jako oprávněnému subjektu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Mohu se do toho / tam dostat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b="1" lang="en-US" u="sng"/>
              <a:t>Přístupné všem i OZP</a:t>
            </a:r>
            <a:endParaRPr/>
          </a:p>
          <a:p>
            <a:pPr indent="-431800" lvl="0" marL="457200" marR="0" rtl="0" algn="l">
              <a:spcBef>
                <a:spcPts val="0"/>
              </a:spcBef>
              <a:spcAft>
                <a:spcPts val="0"/>
              </a:spcAft>
              <a:buSzPts val="3200"/>
              <a:buChar char="●"/>
            </a:pPr>
            <a:r>
              <a:rPr lang="en-US"/>
              <a:t>Otevřené každému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Desatero GA</a:t>
            </a:r>
            <a:endParaRPr/>
          </a:p>
        </p:txBody>
      </p:sp>
      <p:sp>
        <p:nvSpPr>
          <p:cNvPr id="129" name="Google Shape;129;p19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300"/>
              <a:t>Existuje deset evropských principů </a:t>
            </a:r>
            <a:r>
              <a:rPr b="1" lang="en-US" sz="2300"/>
              <a:t>governance accessibility</a:t>
            </a:r>
            <a:r>
              <a:rPr lang="en-US" sz="2300"/>
              <a:t>:</a:t>
            </a:r>
            <a:endParaRPr sz="2300"/>
          </a:p>
          <a:p>
            <a:pPr indent="-374650" lvl="0" marL="457200" rtl="0" algn="l">
              <a:spcBef>
                <a:spcPts val="64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Rovné šance a rovný přístup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Rovné možnosti práva a jeho dosažení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Rovný přístup k veřejným i komerčním službám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Liniová bezbariérovost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Bezbariérová doprava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Přístupné informace nejen veřejné správy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Přístupné a použitelné služby včetně těch elektronických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Podpora osob se zdravotním postižením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Zabránění a předcházení diskriminaci</a:t>
            </a:r>
            <a:endParaRPr sz="2300"/>
          </a:p>
          <a:p>
            <a:pPr indent="-374650" lvl="0" marL="457200" rtl="0" algn="l">
              <a:spcBef>
                <a:spcPts val="0"/>
              </a:spcBef>
              <a:spcAft>
                <a:spcPts val="0"/>
              </a:spcAft>
              <a:buSzPts val="2300"/>
              <a:buAutoNum type="arabicPeriod"/>
            </a:pPr>
            <a:r>
              <a:rPr lang="en-US" sz="2300"/>
              <a:t>Pozitivní kompenzace a integrace</a:t>
            </a:r>
            <a:endParaRPr sz="2300"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23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Povinnost či dobrovolnost</a:t>
            </a:r>
            <a:endParaRPr/>
          </a:p>
        </p:txBody>
      </p:sp>
      <p:sp>
        <p:nvSpPr>
          <p:cNvPr id="136" name="Google Shape;136;p2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en-US" sz="2600"/>
              <a:t>Přístupnost je de facto povinností:</a:t>
            </a:r>
            <a:endParaRPr sz="2600"/>
          </a:p>
          <a:p>
            <a:pPr indent="-393700" lvl="0" marL="457200" rtl="0" algn="l">
              <a:spcBef>
                <a:spcPts val="64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pro veřejný sektor zákonná povinnost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je svázán technickými pravidly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připravuje se nový rámec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kontroluje MV ČR</a:t>
            </a:r>
            <a:endParaRPr sz="2600"/>
          </a:p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Char char="●"/>
            </a:pPr>
            <a:r>
              <a:rPr lang="en-US" sz="2600"/>
              <a:t>pro komerční sektor nepřímá povinnost a nediskriminace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nemá stanovená pravidla řešení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je vymahatelné, ale obtížně</a:t>
            </a:r>
            <a:endParaRPr sz="2600"/>
          </a:p>
          <a:p>
            <a:pPr indent="-393700" lvl="1" marL="914400" rtl="0" algn="l">
              <a:spcBef>
                <a:spcPts val="0"/>
              </a:spcBef>
              <a:spcAft>
                <a:spcPts val="0"/>
              </a:spcAft>
              <a:buSzPts val="2600"/>
              <a:buChar char="○"/>
            </a:pPr>
            <a:r>
              <a:rPr lang="en-US" sz="2600"/>
              <a:t>sociálně odpovědný přístup</a:t>
            </a:r>
            <a:endParaRPr sz="26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1"/>
          <p:cNvSpPr txBox="1"/>
          <p:nvPr>
            <p:ph type="title"/>
          </p:nvPr>
        </p:nvSpPr>
        <p:spPr>
          <a:xfrm>
            <a:off x="623888" y="1709738"/>
            <a:ext cx="7886700" cy="285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Pro koho a proč</a:t>
            </a:r>
            <a:endParaRPr/>
          </a:p>
        </p:txBody>
      </p:sp>
      <p:sp>
        <p:nvSpPr>
          <p:cNvPr id="143" name="Google Shape;143;p21"/>
          <p:cNvSpPr txBox="1"/>
          <p:nvPr>
            <p:ph idx="1" type="body"/>
          </p:nvPr>
        </p:nvSpPr>
        <p:spPr>
          <a:xfrm>
            <a:off x="623888" y="4589463"/>
            <a:ext cx="7886700" cy="150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480"/>
              </a:spcBef>
              <a:spcAft>
                <a:spcPts val="0"/>
              </a:spcAft>
              <a:buNone/>
            </a:pPr>
            <a:r>
              <a:rPr lang="en-US"/>
              <a:t>Část 2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iseño predeterminado">
  <a:themeElements>
    <a:clrScheme name="Custom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AEB8B2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