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625cb50a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625cb50a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6277157695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277157695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e665771ad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e665771ad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627715769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27715769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627715769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27715769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27715769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27715769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6277157695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6277157695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6277157695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6277157695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627715769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627715769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627715769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627715769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74154c286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4154c286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625cb50af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625cb50af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74154c2866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4154c2866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7b63f07c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7b63f07c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625cb50afa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25cb50afa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625cb50afa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625cb50afa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e4c77e13a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e4c77e13a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625cb50afa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25cb50afa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627715769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27715769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627715769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27715769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627715769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27715769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hyperlink" Target="https://www.mndor.state.mn.us/tp/eservices/_/" TargetMode="External"/><Relationship Id="rId6" Type="http://schemas.openxmlformats.org/officeDocument/2006/relationships/image" Target="../media/image2.png"/><Relationship Id="rId7"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hyperlink" Target="https://www.mndor.state.mn.us/tp/eservices/_/" TargetMode="External"/><Relationship Id="rId7"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hyperlink" Target="https://www.salestaxandmore.com/" TargetMode="External"/><Relationship Id="rId5" Type="http://schemas.openxmlformats.org/officeDocument/2006/relationships/image" Target="../media/image2.png"/><Relationship Id="rId6"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 Id="rId7" Type="http://schemas.openxmlformats.org/officeDocument/2006/relationships/hyperlink" Target="https://www.census.gov/naic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8.png"/><Relationship Id="rId5" Type="http://schemas.openxmlformats.org/officeDocument/2006/relationships/hyperlink" Target="https://www.salestaxandmore.com/" TargetMode="External"/><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43575"/>
            <a:ext cx="8520600" cy="4738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t>Disclaimer:</a:t>
            </a:r>
            <a:r>
              <a:rPr lang="en" sz="2200"/>
              <a:t> The information in the following slides are a guide to assist in the Sales Tax Registration Process. At the end of the registration process, there will be a submit button. Once submit is clicked, the business has registered with the state and is obligated to the state filing frequencies and, if any, fees and penalties. Businesses should contact Sales Tax and More before hitting submit if questions arise. Unfortunately, your registration process will need to start over as states typically have a timeout period.  There is a fee associated with the assistance of the registration. If the slides show information that is not consistent with what is shown on the website, please contact us, and we will correct this information as quickly as possible.  Call Sales Tax and More at (972) 737-4559 or email info@salestaxandmore.com</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46" name="Shape 146"/>
        <p:cNvGrpSpPr/>
        <p:nvPr/>
      </p:nvGrpSpPr>
      <p:grpSpPr>
        <a:xfrm>
          <a:off x="0" y="0"/>
          <a:ext cx="0" cy="0"/>
          <a:chOff x="0" y="0"/>
          <a:chExt cx="0" cy="0"/>
        </a:xfrm>
      </p:grpSpPr>
      <p:pic>
        <p:nvPicPr>
          <p:cNvPr id="147" name="Google Shape;147;p22"/>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48" name="Google Shape;148;p22"/>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49" name="Google Shape;149;p22"/>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50" name="Google Shape;150;p22"/>
          <p:cNvPicPr preferRelativeResize="0"/>
          <p:nvPr/>
        </p:nvPicPr>
        <p:blipFill>
          <a:blip r:embed="rId5">
            <a:alphaModFix/>
          </a:blip>
          <a:stretch>
            <a:fillRect/>
          </a:stretch>
        </p:blipFill>
        <p:spPr>
          <a:xfrm>
            <a:off x="3689900" y="3731825"/>
            <a:ext cx="1761100" cy="1273425"/>
          </a:xfrm>
          <a:prstGeom prst="rect">
            <a:avLst/>
          </a:prstGeom>
          <a:noFill/>
          <a:ln>
            <a:noFill/>
          </a:ln>
        </p:spPr>
      </p:pic>
      <p:cxnSp>
        <p:nvCxnSpPr>
          <p:cNvPr id="151" name="Google Shape;151;p22"/>
          <p:cNvCxnSpPr/>
          <p:nvPr/>
        </p:nvCxnSpPr>
        <p:spPr>
          <a:xfrm flipH="1">
            <a:off x="3404100" y="2714925"/>
            <a:ext cx="1134900" cy="286200"/>
          </a:xfrm>
          <a:prstGeom prst="straightConnector1">
            <a:avLst/>
          </a:prstGeom>
          <a:noFill/>
          <a:ln cap="flat" cmpd="sng" w="38100">
            <a:solidFill>
              <a:srgbClr val="FF0000"/>
            </a:solidFill>
            <a:prstDash val="solid"/>
            <a:round/>
            <a:headEnd len="med" w="med" type="none"/>
            <a:tailEnd len="med" w="med" type="stealth"/>
          </a:ln>
        </p:spPr>
      </p:cxnSp>
      <p:sp>
        <p:nvSpPr>
          <p:cNvPr id="152" name="Google Shape;152;p22"/>
          <p:cNvSpPr/>
          <p:nvPr/>
        </p:nvSpPr>
        <p:spPr>
          <a:xfrm>
            <a:off x="4326900" y="2310750"/>
            <a:ext cx="3033000" cy="619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7</a:t>
            </a:r>
            <a:endParaRPr/>
          </a:p>
          <a:p>
            <a:pPr indent="0" lvl="0" marL="0" rtl="0" algn="l">
              <a:lnSpc>
                <a:spcPct val="140000"/>
              </a:lnSpc>
              <a:spcBef>
                <a:spcPts val="0"/>
              </a:spcBef>
              <a:spcAft>
                <a:spcPts val="0"/>
              </a:spcAft>
              <a:buClr>
                <a:schemeClr val="dk1"/>
              </a:buClr>
              <a:buSzPts val="1100"/>
              <a:buFont typeface="Arial"/>
              <a:buNone/>
            </a:pPr>
            <a:r>
              <a:rPr b="1" lang="en" sz="1800">
                <a:solidFill>
                  <a:srgbClr val="444444"/>
                </a:solidFill>
                <a:highlight>
                  <a:srgbClr val="FFFFFF"/>
                </a:highlight>
                <a:latin typeface="Roboto"/>
                <a:ea typeface="Roboto"/>
                <a:cs typeface="Roboto"/>
                <a:sym typeface="Roboto"/>
              </a:rPr>
              <a:t>Owner, Officer or Trustee / Personal Representative Information: Click the +Add</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t/>
            </a:r>
            <a:endParaRPr i="1"/>
          </a:p>
        </p:txBody>
      </p:sp>
      <p:pic>
        <p:nvPicPr>
          <p:cNvPr id="153" name="Google Shape;153;p22"/>
          <p:cNvPicPr preferRelativeResize="0"/>
          <p:nvPr/>
        </p:nvPicPr>
        <p:blipFill>
          <a:blip r:embed="rId6">
            <a:alphaModFix/>
          </a:blip>
          <a:stretch>
            <a:fillRect/>
          </a:stretch>
        </p:blipFill>
        <p:spPr>
          <a:xfrm>
            <a:off x="152400" y="636900"/>
            <a:ext cx="3357579" cy="1925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57" name="Shape 157"/>
        <p:cNvGrpSpPr/>
        <p:nvPr/>
      </p:nvGrpSpPr>
      <p:grpSpPr>
        <a:xfrm>
          <a:off x="0" y="0"/>
          <a:ext cx="0" cy="0"/>
          <a:chOff x="0" y="0"/>
          <a:chExt cx="0" cy="0"/>
        </a:xfrm>
      </p:grpSpPr>
      <p:pic>
        <p:nvPicPr>
          <p:cNvPr id="158" name="Google Shape;158;p23"/>
          <p:cNvPicPr preferRelativeResize="0"/>
          <p:nvPr/>
        </p:nvPicPr>
        <p:blipFill>
          <a:blip r:embed="rId3">
            <a:alphaModFix/>
          </a:blip>
          <a:stretch>
            <a:fillRect/>
          </a:stretch>
        </p:blipFill>
        <p:spPr>
          <a:xfrm>
            <a:off x="152400" y="636900"/>
            <a:ext cx="3897466" cy="3094926"/>
          </a:xfrm>
          <a:prstGeom prst="rect">
            <a:avLst/>
          </a:prstGeom>
          <a:noFill/>
          <a:ln>
            <a:noFill/>
          </a:ln>
        </p:spPr>
      </p:pic>
      <p:pic>
        <p:nvPicPr>
          <p:cNvPr id="159" name="Google Shape;159;p23"/>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160" name="Google Shape;160;p23"/>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61" name="Google Shape;161;p23"/>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162" name="Google Shape;162;p23"/>
          <p:cNvPicPr preferRelativeResize="0"/>
          <p:nvPr/>
        </p:nvPicPr>
        <p:blipFill>
          <a:blip r:embed="rId6">
            <a:alphaModFix/>
          </a:blip>
          <a:stretch>
            <a:fillRect/>
          </a:stretch>
        </p:blipFill>
        <p:spPr>
          <a:xfrm>
            <a:off x="3689900" y="3731825"/>
            <a:ext cx="1761100" cy="1273425"/>
          </a:xfrm>
          <a:prstGeom prst="rect">
            <a:avLst/>
          </a:prstGeom>
          <a:noFill/>
          <a:ln>
            <a:noFill/>
          </a:ln>
        </p:spPr>
      </p:pic>
      <p:cxnSp>
        <p:nvCxnSpPr>
          <p:cNvPr id="163" name="Google Shape;163;p23"/>
          <p:cNvCxnSpPr/>
          <p:nvPr/>
        </p:nvCxnSpPr>
        <p:spPr>
          <a:xfrm flipH="1">
            <a:off x="3862625" y="3313000"/>
            <a:ext cx="1134900" cy="286200"/>
          </a:xfrm>
          <a:prstGeom prst="straightConnector1">
            <a:avLst/>
          </a:prstGeom>
          <a:noFill/>
          <a:ln cap="flat" cmpd="sng" w="38100">
            <a:solidFill>
              <a:srgbClr val="FF0000"/>
            </a:solidFill>
            <a:prstDash val="solid"/>
            <a:round/>
            <a:headEnd len="med" w="med" type="none"/>
            <a:tailEnd len="med" w="med" type="stealth"/>
          </a:ln>
        </p:spPr>
      </p:cxnSp>
      <p:sp>
        <p:nvSpPr>
          <p:cNvPr id="164" name="Google Shape;164;p23"/>
          <p:cNvSpPr/>
          <p:nvPr/>
        </p:nvSpPr>
        <p:spPr>
          <a:xfrm>
            <a:off x="4356800" y="566050"/>
            <a:ext cx="3837900" cy="38322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t>Step 8: </a:t>
            </a:r>
            <a:r>
              <a:rPr b="1" lang="en" sz="1800">
                <a:solidFill>
                  <a:srgbClr val="444444"/>
                </a:solidFill>
                <a:highlight>
                  <a:srgbClr val="FFFFFF"/>
                </a:highlight>
                <a:latin typeface="Roboto"/>
                <a:ea typeface="Roboto"/>
                <a:cs typeface="Roboto"/>
                <a:sym typeface="Roboto"/>
              </a:rPr>
              <a:t>Owner, Officer or Trustee / Personal Representative Information: </a:t>
            </a:r>
            <a:endParaRPr b="1" sz="1800">
              <a:solidFill>
                <a:srgbClr val="444444"/>
              </a:solidFill>
              <a:highlight>
                <a:srgbClr val="FFFFFF"/>
              </a:highlight>
              <a:latin typeface="Roboto"/>
              <a:ea typeface="Roboto"/>
              <a:cs typeface="Roboto"/>
              <a:sym typeface="Roboto"/>
            </a:endParaRPr>
          </a:p>
          <a:p>
            <a:pPr indent="457200" lvl="0" marL="0" rtl="0" algn="l">
              <a:spcBef>
                <a:spcPts val="0"/>
              </a:spcBef>
              <a:spcAft>
                <a:spcPts val="0"/>
              </a:spcAft>
              <a:buNone/>
            </a:pPr>
            <a:r>
              <a:rPr b="1" lang="en" sz="1800">
                <a:solidFill>
                  <a:srgbClr val="444444"/>
                </a:solidFill>
                <a:highlight>
                  <a:srgbClr val="FFFFFF"/>
                </a:highlight>
                <a:latin typeface="Roboto"/>
                <a:ea typeface="Roboto"/>
                <a:cs typeface="Roboto"/>
                <a:sym typeface="Roboto"/>
              </a:rPr>
              <a:t>A)Choose start date from the calendar  B)Type in SSN and re type in SSN under confirm SSN</a:t>
            </a:r>
            <a:endParaRPr b="1" sz="1800">
              <a:solidFill>
                <a:srgbClr val="444444"/>
              </a:solidFill>
              <a:highlight>
                <a:srgbClr val="FFFFFF"/>
              </a:highlight>
              <a:latin typeface="Roboto"/>
              <a:ea typeface="Roboto"/>
              <a:cs typeface="Roboto"/>
              <a:sym typeface="Roboto"/>
            </a:endParaRPr>
          </a:p>
          <a:p>
            <a:pPr indent="457200" lvl="0" marL="0" rtl="0" algn="l">
              <a:spcBef>
                <a:spcPts val="0"/>
              </a:spcBef>
              <a:spcAft>
                <a:spcPts val="0"/>
              </a:spcAft>
              <a:buNone/>
            </a:pPr>
            <a:r>
              <a:rPr b="1" lang="en" sz="1800">
                <a:solidFill>
                  <a:srgbClr val="444444"/>
                </a:solidFill>
                <a:highlight>
                  <a:srgbClr val="FFFFFF"/>
                </a:highlight>
                <a:latin typeface="Roboto"/>
                <a:ea typeface="Roboto"/>
                <a:cs typeface="Roboto"/>
                <a:sym typeface="Roboto"/>
              </a:rPr>
              <a:t>C)Type in </a:t>
            </a:r>
            <a:r>
              <a:rPr lang="en" sz="1100">
                <a:solidFill>
                  <a:srgbClr val="444444"/>
                </a:solidFill>
                <a:highlight>
                  <a:srgbClr val="FFFFFF"/>
                </a:highlight>
                <a:latin typeface="Roboto"/>
                <a:ea typeface="Roboto"/>
                <a:cs typeface="Roboto"/>
                <a:sym typeface="Roboto"/>
              </a:rPr>
              <a:t>Date of Birth D)</a:t>
            </a:r>
            <a:r>
              <a:rPr b="1" lang="en" sz="1800">
                <a:solidFill>
                  <a:srgbClr val="444444"/>
                </a:solidFill>
                <a:highlight>
                  <a:srgbClr val="FFFFFF"/>
                </a:highlight>
                <a:latin typeface="Roboto"/>
                <a:ea typeface="Roboto"/>
                <a:cs typeface="Roboto"/>
                <a:sym typeface="Roboto"/>
              </a:rPr>
              <a:t>Type in First and Last name </a:t>
            </a:r>
            <a:endParaRPr b="1" sz="1800">
              <a:solidFill>
                <a:srgbClr val="444444"/>
              </a:solidFill>
              <a:highlight>
                <a:srgbClr val="FFFFFF"/>
              </a:highlight>
              <a:latin typeface="Roboto"/>
              <a:ea typeface="Roboto"/>
              <a:cs typeface="Roboto"/>
              <a:sym typeface="Roboto"/>
            </a:endParaRPr>
          </a:p>
          <a:p>
            <a:pPr indent="457200" lvl="0" marL="0" rtl="0" algn="l">
              <a:spcBef>
                <a:spcPts val="0"/>
              </a:spcBef>
              <a:spcAft>
                <a:spcPts val="0"/>
              </a:spcAft>
              <a:buNone/>
            </a:pPr>
            <a:r>
              <a:rPr b="1" lang="en" sz="1800">
                <a:solidFill>
                  <a:srgbClr val="444444"/>
                </a:solidFill>
                <a:highlight>
                  <a:srgbClr val="FFFFFF"/>
                </a:highlight>
                <a:latin typeface="Roboto"/>
                <a:ea typeface="Roboto"/>
                <a:cs typeface="Roboto"/>
                <a:sym typeface="Roboto"/>
              </a:rPr>
              <a:t>E) Type in home address and verify address </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rPr b="1" lang="en" sz="1800">
                <a:solidFill>
                  <a:srgbClr val="444444"/>
                </a:solidFill>
                <a:highlight>
                  <a:srgbClr val="FFFFFF"/>
                </a:highlight>
                <a:latin typeface="Roboto"/>
                <a:ea typeface="Roboto"/>
                <a:cs typeface="Roboto"/>
                <a:sym typeface="Roboto"/>
              </a:rPr>
              <a:t>Click ADD</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i="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68" name="Shape 168"/>
        <p:cNvGrpSpPr/>
        <p:nvPr/>
      </p:nvGrpSpPr>
      <p:grpSpPr>
        <a:xfrm>
          <a:off x="0" y="0"/>
          <a:ext cx="0" cy="0"/>
          <a:chOff x="0" y="0"/>
          <a:chExt cx="0" cy="0"/>
        </a:xfrm>
      </p:grpSpPr>
      <p:pic>
        <p:nvPicPr>
          <p:cNvPr id="169" name="Google Shape;169;p24"/>
          <p:cNvPicPr preferRelativeResize="0"/>
          <p:nvPr/>
        </p:nvPicPr>
        <p:blipFill>
          <a:blip r:embed="rId3">
            <a:alphaModFix/>
          </a:blip>
          <a:stretch>
            <a:fillRect/>
          </a:stretch>
        </p:blipFill>
        <p:spPr>
          <a:xfrm>
            <a:off x="152400" y="636900"/>
            <a:ext cx="3210139" cy="2875750"/>
          </a:xfrm>
          <a:prstGeom prst="rect">
            <a:avLst/>
          </a:prstGeom>
          <a:noFill/>
          <a:ln>
            <a:noFill/>
          </a:ln>
        </p:spPr>
      </p:pic>
      <p:pic>
        <p:nvPicPr>
          <p:cNvPr id="170" name="Google Shape;170;p24"/>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171" name="Google Shape;171;p24"/>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72" name="Google Shape;172;p24"/>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173" name="Google Shape;173;p24"/>
          <p:cNvPicPr preferRelativeResize="0"/>
          <p:nvPr/>
        </p:nvPicPr>
        <p:blipFill>
          <a:blip r:embed="rId6">
            <a:alphaModFix/>
          </a:blip>
          <a:stretch>
            <a:fillRect/>
          </a:stretch>
        </p:blipFill>
        <p:spPr>
          <a:xfrm>
            <a:off x="3689900" y="3731825"/>
            <a:ext cx="1761100" cy="1273425"/>
          </a:xfrm>
          <a:prstGeom prst="rect">
            <a:avLst/>
          </a:prstGeom>
          <a:noFill/>
          <a:ln>
            <a:noFill/>
          </a:ln>
        </p:spPr>
      </p:pic>
      <p:cxnSp>
        <p:nvCxnSpPr>
          <p:cNvPr id="174" name="Google Shape;174;p24"/>
          <p:cNvCxnSpPr/>
          <p:nvPr/>
        </p:nvCxnSpPr>
        <p:spPr>
          <a:xfrm rot="10800000">
            <a:off x="764900" y="1542975"/>
            <a:ext cx="4599000" cy="652200"/>
          </a:xfrm>
          <a:prstGeom prst="straightConnector1">
            <a:avLst/>
          </a:prstGeom>
          <a:noFill/>
          <a:ln cap="flat" cmpd="sng" w="38100">
            <a:solidFill>
              <a:srgbClr val="FF0000"/>
            </a:solidFill>
            <a:prstDash val="solid"/>
            <a:round/>
            <a:headEnd len="med" w="med" type="none"/>
            <a:tailEnd len="med" w="med" type="stealth"/>
          </a:ln>
        </p:spPr>
      </p:cxnSp>
      <p:sp>
        <p:nvSpPr>
          <p:cNvPr id="175" name="Google Shape;175;p24"/>
          <p:cNvSpPr/>
          <p:nvPr/>
        </p:nvSpPr>
        <p:spPr>
          <a:xfrm>
            <a:off x="5502350" y="636900"/>
            <a:ext cx="2775000" cy="2664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9  Choose Sales and Use Tax only and Click NEXT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79" name="Shape 179"/>
        <p:cNvGrpSpPr/>
        <p:nvPr/>
      </p:nvGrpSpPr>
      <p:grpSpPr>
        <a:xfrm>
          <a:off x="0" y="0"/>
          <a:ext cx="0" cy="0"/>
          <a:chOff x="0" y="0"/>
          <a:chExt cx="0" cy="0"/>
        </a:xfrm>
      </p:grpSpPr>
      <p:pic>
        <p:nvPicPr>
          <p:cNvPr id="180" name="Google Shape;180;p25"/>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81" name="Google Shape;181;p25"/>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82" name="Google Shape;182;p25"/>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83" name="Google Shape;183;p25"/>
          <p:cNvPicPr preferRelativeResize="0"/>
          <p:nvPr/>
        </p:nvPicPr>
        <p:blipFill>
          <a:blip r:embed="rId5">
            <a:alphaModFix/>
          </a:blip>
          <a:stretch>
            <a:fillRect/>
          </a:stretch>
        </p:blipFill>
        <p:spPr>
          <a:xfrm>
            <a:off x="3689900" y="3731825"/>
            <a:ext cx="1761100" cy="1273425"/>
          </a:xfrm>
          <a:prstGeom prst="rect">
            <a:avLst/>
          </a:prstGeom>
          <a:noFill/>
          <a:ln>
            <a:noFill/>
          </a:ln>
        </p:spPr>
      </p:pic>
      <p:cxnSp>
        <p:nvCxnSpPr>
          <p:cNvPr id="184" name="Google Shape;184;p25"/>
          <p:cNvCxnSpPr/>
          <p:nvPr/>
        </p:nvCxnSpPr>
        <p:spPr>
          <a:xfrm flipH="1">
            <a:off x="3955725" y="1601375"/>
            <a:ext cx="2057400" cy="190800"/>
          </a:xfrm>
          <a:prstGeom prst="straightConnector1">
            <a:avLst/>
          </a:prstGeom>
          <a:noFill/>
          <a:ln cap="flat" cmpd="sng" w="38100">
            <a:solidFill>
              <a:srgbClr val="FF0000"/>
            </a:solidFill>
            <a:prstDash val="solid"/>
            <a:round/>
            <a:headEnd len="med" w="med" type="none"/>
            <a:tailEnd len="med" w="med" type="stealth"/>
          </a:ln>
        </p:spPr>
      </p:cxnSp>
      <p:sp>
        <p:nvSpPr>
          <p:cNvPr id="185" name="Google Shape;185;p25"/>
          <p:cNvSpPr/>
          <p:nvPr/>
        </p:nvSpPr>
        <p:spPr>
          <a:xfrm>
            <a:off x="4367100" y="1049900"/>
            <a:ext cx="4704900" cy="17949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10</a:t>
            </a:r>
            <a:endParaRPr b="1"/>
          </a:p>
          <a:p>
            <a:pPr indent="0" lvl="0" marL="0" rtl="0" algn="l">
              <a:lnSpc>
                <a:spcPct val="140000"/>
              </a:lnSpc>
              <a:spcBef>
                <a:spcPts val="0"/>
              </a:spcBef>
              <a:spcAft>
                <a:spcPts val="0"/>
              </a:spcAft>
              <a:buNone/>
            </a:pPr>
            <a:r>
              <a:rPr b="1" lang="en" sz="1800">
                <a:solidFill>
                  <a:srgbClr val="444444"/>
                </a:solidFill>
                <a:highlight>
                  <a:srgbClr val="FFFFFF"/>
                </a:highlight>
                <a:latin typeface="Roboto"/>
                <a:ea typeface="Roboto"/>
                <a:cs typeface="Roboto"/>
                <a:sym typeface="Roboto"/>
              </a:rPr>
              <a:t>Sales and Use</a:t>
            </a:r>
            <a:endParaRPr b="1" sz="1800">
              <a:solidFill>
                <a:srgbClr val="444444"/>
              </a:solidFill>
              <a:highlight>
                <a:srgbClr val="FFFFFF"/>
              </a:highlight>
              <a:latin typeface="Roboto"/>
              <a:ea typeface="Roboto"/>
              <a:cs typeface="Roboto"/>
              <a:sym typeface="Roboto"/>
            </a:endParaRPr>
          </a:p>
          <a:p>
            <a:pPr indent="457200" lvl="0" marL="0" rtl="0" algn="l">
              <a:lnSpc>
                <a:spcPct val="140000"/>
              </a:lnSpc>
              <a:spcBef>
                <a:spcPts val="0"/>
              </a:spcBef>
              <a:spcAft>
                <a:spcPts val="0"/>
              </a:spcAft>
              <a:buNone/>
            </a:pPr>
            <a:r>
              <a:rPr lang="en" sz="1100">
                <a:solidFill>
                  <a:srgbClr val="444444"/>
                </a:solidFill>
                <a:highlight>
                  <a:srgbClr val="FFFFFF"/>
                </a:highlight>
                <a:latin typeface="Roboto"/>
                <a:ea typeface="Roboto"/>
                <a:cs typeface="Roboto"/>
                <a:sym typeface="Roboto"/>
              </a:rPr>
              <a:t>Sales and Use Begin Date: Choose Month and Year</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lang="en" sz="1100">
                <a:solidFill>
                  <a:srgbClr val="444444"/>
                </a:solidFill>
                <a:highlight>
                  <a:srgbClr val="FFFFFF"/>
                </a:highlight>
                <a:latin typeface="Roboto"/>
                <a:ea typeface="Roboto"/>
                <a:cs typeface="Roboto"/>
                <a:sym typeface="Roboto"/>
              </a:rPr>
              <a:t>Do you make taxable sales from more than one physical location? NO</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lang="en" sz="1100">
                <a:solidFill>
                  <a:srgbClr val="444444"/>
                </a:solidFill>
                <a:highlight>
                  <a:srgbClr val="FFFFFF"/>
                </a:highlight>
                <a:latin typeface="Roboto"/>
                <a:ea typeface="Roboto"/>
                <a:cs typeface="Roboto"/>
                <a:sym typeface="Roboto"/>
              </a:rPr>
              <a:t>Would you like to add Sales and Use Tax contact information? Choose Yes or No</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Clr>
                <a:schemeClr val="dk1"/>
              </a:buClr>
              <a:buSzPts val="1100"/>
              <a:buFont typeface="Arial"/>
              <a:buNone/>
            </a:pPr>
            <a:r>
              <a:rPr b="1" lang="en" sz="1800">
                <a:solidFill>
                  <a:srgbClr val="444444"/>
                </a:solidFill>
                <a:highlight>
                  <a:srgbClr val="FFFFFF"/>
                </a:highlight>
                <a:latin typeface="Roboto"/>
                <a:ea typeface="Roboto"/>
                <a:cs typeface="Roboto"/>
                <a:sym typeface="Roboto"/>
              </a:rPr>
              <a:t>Filing Frequency</a:t>
            </a:r>
            <a:endParaRPr b="1" sz="18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lang="en" sz="1100">
                <a:solidFill>
                  <a:srgbClr val="444444"/>
                </a:solidFill>
                <a:highlight>
                  <a:srgbClr val="FFFFFF"/>
                </a:highlight>
                <a:latin typeface="Roboto"/>
                <a:ea typeface="Roboto"/>
                <a:cs typeface="Roboto"/>
                <a:sym typeface="Roboto"/>
              </a:rPr>
              <a:t>	Choose the </a:t>
            </a:r>
            <a:r>
              <a:rPr lang="en" sz="1100">
                <a:solidFill>
                  <a:srgbClr val="444444"/>
                </a:solidFill>
                <a:highlight>
                  <a:srgbClr val="FFFFFF"/>
                </a:highlight>
                <a:latin typeface="Roboto"/>
                <a:ea typeface="Roboto"/>
                <a:cs typeface="Roboto"/>
                <a:sym typeface="Roboto"/>
              </a:rPr>
              <a:t>applicable</a:t>
            </a:r>
            <a:r>
              <a:rPr lang="en" sz="1100">
                <a:solidFill>
                  <a:srgbClr val="444444"/>
                </a:solidFill>
                <a:highlight>
                  <a:srgbClr val="FFFFFF"/>
                </a:highlight>
                <a:latin typeface="Roboto"/>
                <a:ea typeface="Roboto"/>
                <a:cs typeface="Roboto"/>
                <a:sym typeface="Roboto"/>
              </a:rPr>
              <a:t> filing frequency </a:t>
            </a:r>
            <a:r>
              <a:rPr b="1" lang="en" sz="1200">
                <a:solidFill>
                  <a:srgbClr val="444444"/>
                </a:solidFill>
                <a:highlight>
                  <a:srgbClr val="FFFFFF"/>
                </a:highlight>
                <a:latin typeface="Roboto"/>
                <a:ea typeface="Roboto"/>
                <a:cs typeface="Roboto"/>
                <a:sym typeface="Roboto"/>
              </a:rPr>
              <a:t> based on your average estimated monthly sales and use tax.</a:t>
            </a:r>
            <a:endParaRPr b="1" sz="12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b="1" lang="en" sz="1800">
                <a:solidFill>
                  <a:srgbClr val="444444"/>
                </a:solidFill>
                <a:highlight>
                  <a:srgbClr val="FFFFFF"/>
                </a:highlight>
                <a:latin typeface="Roboto"/>
                <a:ea typeface="Roboto"/>
                <a:cs typeface="Roboto"/>
                <a:sym typeface="Roboto"/>
              </a:rPr>
              <a:t>Accounting Method: Choose Accural</a:t>
            </a:r>
            <a:endParaRPr b="1" sz="18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b="1" lang="en" sz="1800">
                <a:solidFill>
                  <a:srgbClr val="444444"/>
                </a:solidFill>
                <a:highlight>
                  <a:srgbClr val="FFFFFF"/>
                </a:highlight>
                <a:latin typeface="Roboto"/>
                <a:ea typeface="Roboto"/>
                <a:cs typeface="Roboto"/>
                <a:sym typeface="Roboto"/>
              </a:rPr>
              <a:t>Indian Reservations</a:t>
            </a:r>
            <a:endParaRPr b="1" sz="18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b="1" lang="en" sz="1800">
                <a:solidFill>
                  <a:srgbClr val="444444"/>
                </a:solidFill>
                <a:highlight>
                  <a:srgbClr val="FFFFFF"/>
                </a:highlight>
                <a:latin typeface="Roboto"/>
                <a:ea typeface="Roboto"/>
                <a:cs typeface="Roboto"/>
                <a:sym typeface="Roboto"/>
              </a:rPr>
              <a:t>	</a:t>
            </a:r>
            <a:r>
              <a:rPr lang="en" sz="1100">
                <a:solidFill>
                  <a:srgbClr val="444444"/>
                </a:solidFill>
                <a:highlight>
                  <a:srgbClr val="FFFFFF"/>
                </a:highlight>
                <a:latin typeface="Roboto"/>
                <a:ea typeface="Roboto"/>
                <a:cs typeface="Roboto"/>
                <a:sym typeface="Roboto"/>
              </a:rPr>
              <a:t>Is your business located on a Minnesota Indian reservation?NO</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b="1" lang="en" sz="1800">
                <a:solidFill>
                  <a:srgbClr val="444444"/>
                </a:solidFill>
                <a:highlight>
                  <a:srgbClr val="FFFFFF"/>
                </a:highlight>
                <a:latin typeface="Roboto"/>
                <a:ea typeface="Roboto"/>
                <a:cs typeface="Roboto"/>
                <a:sym typeface="Roboto"/>
              </a:rPr>
              <a:t>Remote Seller</a:t>
            </a:r>
            <a:endParaRPr b="1" sz="18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rPr lang="en" sz="1100">
                <a:solidFill>
                  <a:srgbClr val="444444"/>
                </a:solidFill>
                <a:highlight>
                  <a:srgbClr val="FFFFFF"/>
                </a:highlight>
                <a:latin typeface="Roboto"/>
                <a:ea typeface="Roboto"/>
                <a:cs typeface="Roboto"/>
                <a:sym typeface="Roboto"/>
              </a:rPr>
              <a:t>	Are you a remote seller? YES </a:t>
            </a:r>
            <a:endParaRPr sz="1100">
              <a:solidFill>
                <a:srgbClr val="444444"/>
              </a:solidFill>
              <a:highlight>
                <a:srgbClr val="FFFFFF"/>
              </a:highlight>
              <a:latin typeface="Roboto"/>
              <a:ea typeface="Roboto"/>
              <a:cs typeface="Roboto"/>
              <a:sym typeface="Roboto"/>
            </a:endParaRPr>
          </a:p>
          <a:p>
            <a:pPr indent="457200" lvl="0" marL="0" rtl="0" algn="l">
              <a:lnSpc>
                <a:spcPct val="140000"/>
              </a:lnSpc>
              <a:spcBef>
                <a:spcPts val="0"/>
              </a:spcBef>
              <a:spcAft>
                <a:spcPts val="0"/>
              </a:spcAft>
              <a:buNone/>
            </a:pPr>
            <a:r>
              <a:rPr lang="en" sz="1100">
                <a:solidFill>
                  <a:srgbClr val="444444"/>
                </a:solidFill>
                <a:highlight>
                  <a:srgbClr val="FFFFFF"/>
                </a:highlight>
                <a:latin typeface="Roboto"/>
                <a:ea typeface="Roboto"/>
                <a:cs typeface="Roboto"/>
                <a:sym typeface="Roboto"/>
              </a:rPr>
              <a:t>Begin Date: should auto populate and will match the date above that was </a:t>
            </a:r>
            <a:r>
              <a:rPr lang="en" sz="1100">
                <a:solidFill>
                  <a:srgbClr val="444444"/>
                </a:solidFill>
                <a:highlight>
                  <a:srgbClr val="FFFFFF"/>
                </a:highlight>
                <a:latin typeface="Roboto"/>
                <a:ea typeface="Roboto"/>
                <a:cs typeface="Roboto"/>
                <a:sym typeface="Roboto"/>
              </a:rPr>
              <a:t>chosen</a:t>
            </a:r>
            <a:r>
              <a:rPr lang="en" sz="1100">
                <a:solidFill>
                  <a:srgbClr val="444444"/>
                </a:solidFill>
                <a:highlight>
                  <a:srgbClr val="FFFFFF"/>
                </a:highlight>
                <a:latin typeface="Roboto"/>
                <a:ea typeface="Roboto"/>
                <a:cs typeface="Roboto"/>
                <a:sym typeface="Roboto"/>
              </a:rPr>
              <a:t> previously</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Clr>
                <a:schemeClr val="dk1"/>
              </a:buClr>
              <a:buSzPts val="1100"/>
              <a:buFont typeface="Arial"/>
              <a:buNone/>
            </a:pPr>
            <a:r>
              <a:rPr lang="en" sz="1100">
                <a:solidFill>
                  <a:srgbClr val="444444"/>
                </a:solidFill>
                <a:highlight>
                  <a:srgbClr val="FFFFFF"/>
                </a:highlight>
                <a:latin typeface="Roboto"/>
                <a:ea typeface="Roboto"/>
                <a:cs typeface="Roboto"/>
                <a:sym typeface="Roboto"/>
              </a:rPr>
              <a:t>Click NEXT</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None/>
            </a:pPr>
            <a:r>
              <a:t/>
            </a:r>
            <a:endParaRPr b="1" sz="1200">
              <a:solidFill>
                <a:srgbClr val="444444"/>
              </a:solidFill>
              <a:highlight>
                <a:srgbClr val="FFFFFF"/>
              </a:highlight>
              <a:latin typeface="Roboto"/>
              <a:ea typeface="Roboto"/>
              <a:cs typeface="Roboto"/>
              <a:sym typeface="Roboto"/>
            </a:endParaRPr>
          </a:p>
          <a:p>
            <a:pPr indent="0" lvl="0" marL="0" rtl="0" algn="l">
              <a:lnSpc>
                <a:spcPct val="140000"/>
              </a:lnSpc>
              <a:spcBef>
                <a:spcPts val="1100"/>
              </a:spcBef>
              <a:spcAft>
                <a:spcPts val="0"/>
              </a:spcAft>
              <a:buNone/>
            </a:pPr>
            <a:r>
              <a:t/>
            </a:r>
            <a:endParaRPr sz="1100">
              <a:solidFill>
                <a:srgbClr val="444444"/>
              </a:solidFill>
              <a:highlight>
                <a:srgbClr val="FFFFFF"/>
              </a:highlight>
              <a:latin typeface="Roboto"/>
              <a:ea typeface="Roboto"/>
              <a:cs typeface="Roboto"/>
              <a:sym typeface="Roboto"/>
            </a:endParaRPr>
          </a:p>
          <a:p>
            <a:pPr indent="0" lvl="0" marL="0" rtl="0" algn="l">
              <a:spcBef>
                <a:spcPts val="200"/>
              </a:spcBef>
              <a:spcAft>
                <a:spcPts val="0"/>
              </a:spcAft>
              <a:buNone/>
            </a:pPr>
            <a:r>
              <a:t/>
            </a:r>
            <a:endParaRPr i="1"/>
          </a:p>
        </p:txBody>
      </p:sp>
      <p:pic>
        <p:nvPicPr>
          <p:cNvPr id="186" name="Google Shape;186;p25"/>
          <p:cNvPicPr preferRelativeResize="0"/>
          <p:nvPr/>
        </p:nvPicPr>
        <p:blipFill>
          <a:blip r:embed="rId6">
            <a:alphaModFix/>
          </a:blip>
          <a:stretch>
            <a:fillRect/>
          </a:stretch>
        </p:blipFill>
        <p:spPr>
          <a:xfrm>
            <a:off x="152400" y="636900"/>
            <a:ext cx="3044912" cy="287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90" name="Shape 190"/>
        <p:cNvGrpSpPr/>
        <p:nvPr/>
      </p:nvGrpSpPr>
      <p:grpSpPr>
        <a:xfrm>
          <a:off x="0" y="0"/>
          <a:ext cx="0" cy="0"/>
          <a:chOff x="0" y="0"/>
          <a:chExt cx="0" cy="0"/>
        </a:xfrm>
      </p:grpSpPr>
      <p:pic>
        <p:nvPicPr>
          <p:cNvPr id="191" name="Google Shape;191;p26"/>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92" name="Google Shape;192;p26"/>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93" name="Google Shape;193;p26"/>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94" name="Google Shape;194;p26"/>
          <p:cNvPicPr preferRelativeResize="0"/>
          <p:nvPr/>
        </p:nvPicPr>
        <p:blipFill>
          <a:blip r:embed="rId5">
            <a:alphaModFix/>
          </a:blip>
          <a:stretch>
            <a:fillRect/>
          </a:stretch>
        </p:blipFill>
        <p:spPr>
          <a:xfrm>
            <a:off x="3689900" y="3731825"/>
            <a:ext cx="1761100" cy="1273425"/>
          </a:xfrm>
          <a:prstGeom prst="rect">
            <a:avLst/>
          </a:prstGeom>
          <a:noFill/>
          <a:ln>
            <a:noFill/>
          </a:ln>
        </p:spPr>
      </p:pic>
      <p:cxnSp>
        <p:nvCxnSpPr>
          <p:cNvPr id="195" name="Google Shape;195;p26"/>
          <p:cNvCxnSpPr/>
          <p:nvPr/>
        </p:nvCxnSpPr>
        <p:spPr>
          <a:xfrm flipH="1">
            <a:off x="3563350" y="2407375"/>
            <a:ext cx="848400" cy="402900"/>
          </a:xfrm>
          <a:prstGeom prst="straightConnector1">
            <a:avLst/>
          </a:prstGeom>
          <a:noFill/>
          <a:ln cap="flat" cmpd="sng" w="38100">
            <a:solidFill>
              <a:srgbClr val="FF0000"/>
            </a:solidFill>
            <a:prstDash val="solid"/>
            <a:round/>
            <a:headEnd len="med" w="med" type="none"/>
            <a:tailEnd len="med" w="med" type="stealth"/>
          </a:ln>
        </p:spPr>
      </p:cxnSp>
      <p:sp>
        <p:nvSpPr>
          <p:cNvPr id="196" name="Google Shape;196;p26"/>
          <p:cNvSpPr/>
          <p:nvPr/>
        </p:nvSpPr>
        <p:spPr>
          <a:xfrm>
            <a:off x="4157225" y="1792275"/>
            <a:ext cx="2493300" cy="943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11: </a:t>
            </a:r>
            <a:r>
              <a:rPr b="1" lang="en" sz="1800">
                <a:solidFill>
                  <a:srgbClr val="444444"/>
                </a:solidFill>
                <a:highlight>
                  <a:srgbClr val="FFFFFF"/>
                </a:highlight>
                <a:latin typeface="Roboto"/>
                <a:ea typeface="Roboto"/>
                <a:cs typeface="Roboto"/>
                <a:sym typeface="Roboto"/>
              </a:rPr>
              <a:t>Sales and/or Use Tax - Active Months</a:t>
            </a:r>
            <a:endParaRPr b="1" sz="1800">
              <a:solidFill>
                <a:srgbClr val="444444"/>
              </a:solidFill>
              <a:highlight>
                <a:srgbClr val="FFFFFF"/>
              </a:highlight>
              <a:latin typeface="Roboto"/>
              <a:ea typeface="Roboto"/>
              <a:cs typeface="Roboto"/>
              <a:sym typeface="Roboto"/>
            </a:endParaRPr>
          </a:p>
          <a:p>
            <a:pPr indent="0" lvl="0" marL="0" rtl="0" algn="l">
              <a:lnSpc>
                <a:spcPct val="140000"/>
              </a:lnSpc>
              <a:spcBef>
                <a:spcPts val="1100"/>
              </a:spcBef>
              <a:spcAft>
                <a:spcPts val="0"/>
              </a:spcAft>
              <a:buNone/>
            </a:pPr>
            <a:r>
              <a:rPr lang="en" sz="1100">
                <a:solidFill>
                  <a:srgbClr val="444444"/>
                </a:solidFill>
                <a:highlight>
                  <a:srgbClr val="FFFFFF"/>
                </a:highlight>
                <a:latin typeface="Roboto"/>
                <a:ea typeface="Roboto"/>
                <a:cs typeface="Roboto"/>
                <a:sym typeface="Roboto"/>
              </a:rPr>
              <a:t>Is your business open all year? Should Auto </a:t>
            </a:r>
            <a:r>
              <a:rPr lang="en" sz="1100">
                <a:solidFill>
                  <a:srgbClr val="444444"/>
                </a:solidFill>
                <a:highlight>
                  <a:srgbClr val="FFFFFF"/>
                </a:highlight>
                <a:latin typeface="Roboto"/>
                <a:ea typeface="Roboto"/>
                <a:cs typeface="Roboto"/>
                <a:sym typeface="Roboto"/>
              </a:rPr>
              <a:t>populate</a:t>
            </a:r>
            <a:r>
              <a:rPr lang="en" sz="1100">
                <a:solidFill>
                  <a:srgbClr val="444444"/>
                </a:solidFill>
                <a:highlight>
                  <a:srgbClr val="FFFFFF"/>
                </a:highlight>
                <a:latin typeface="Roboto"/>
                <a:ea typeface="Roboto"/>
                <a:cs typeface="Roboto"/>
                <a:sym typeface="Roboto"/>
              </a:rPr>
              <a:t> answer: YES</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1100"/>
              </a:spcBef>
              <a:spcAft>
                <a:spcPts val="0"/>
              </a:spcAft>
              <a:buClr>
                <a:schemeClr val="dk1"/>
              </a:buClr>
              <a:buSzPts val="1100"/>
              <a:buFont typeface="Arial"/>
              <a:buNone/>
            </a:pPr>
            <a:r>
              <a:rPr lang="en" sz="1100">
                <a:solidFill>
                  <a:srgbClr val="444444"/>
                </a:solidFill>
                <a:highlight>
                  <a:srgbClr val="FFFFFF"/>
                </a:highlight>
                <a:latin typeface="Roboto"/>
                <a:ea typeface="Roboto"/>
                <a:cs typeface="Roboto"/>
                <a:sym typeface="Roboto"/>
              </a:rPr>
              <a:t>Click NEXT</a:t>
            </a:r>
            <a:endParaRPr sz="1100">
              <a:solidFill>
                <a:srgbClr val="444444"/>
              </a:solidFill>
              <a:highlight>
                <a:srgbClr val="FFFFFF"/>
              </a:highlight>
              <a:latin typeface="Roboto"/>
              <a:ea typeface="Roboto"/>
              <a:cs typeface="Roboto"/>
              <a:sym typeface="Roboto"/>
            </a:endParaRPr>
          </a:p>
          <a:p>
            <a:pPr indent="0" lvl="0" marL="0" rtl="0" algn="l">
              <a:spcBef>
                <a:spcPts val="200"/>
              </a:spcBef>
              <a:spcAft>
                <a:spcPts val="0"/>
              </a:spcAft>
              <a:buNone/>
            </a:pPr>
            <a:r>
              <a:t/>
            </a:r>
            <a:endParaRPr b="1"/>
          </a:p>
        </p:txBody>
      </p:sp>
      <p:pic>
        <p:nvPicPr>
          <p:cNvPr id="197" name="Google Shape;197;p26"/>
          <p:cNvPicPr preferRelativeResize="0"/>
          <p:nvPr/>
        </p:nvPicPr>
        <p:blipFill>
          <a:blip r:embed="rId6">
            <a:alphaModFix/>
          </a:blip>
          <a:stretch>
            <a:fillRect/>
          </a:stretch>
        </p:blipFill>
        <p:spPr>
          <a:xfrm>
            <a:off x="152400" y="636900"/>
            <a:ext cx="3194963" cy="1618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01" name="Shape 201"/>
        <p:cNvGrpSpPr/>
        <p:nvPr/>
      </p:nvGrpSpPr>
      <p:grpSpPr>
        <a:xfrm>
          <a:off x="0" y="0"/>
          <a:ext cx="0" cy="0"/>
          <a:chOff x="0" y="0"/>
          <a:chExt cx="0" cy="0"/>
        </a:xfrm>
      </p:grpSpPr>
      <p:pic>
        <p:nvPicPr>
          <p:cNvPr id="202" name="Google Shape;202;p27"/>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203" name="Google Shape;203;p27"/>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204" name="Google Shape;204;p27"/>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05" name="Google Shape;205;p27"/>
          <p:cNvPicPr preferRelativeResize="0"/>
          <p:nvPr/>
        </p:nvPicPr>
        <p:blipFill>
          <a:blip r:embed="rId5">
            <a:alphaModFix/>
          </a:blip>
          <a:stretch>
            <a:fillRect/>
          </a:stretch>
        </p:blipFill>
        <p:spPr>
          <a:xfrm>
            <a:off x="3689900" y="3731825"/>
            <a:ext cx="1761100" cy="1273425"/>
          </a:xfrm>
          <a:prstGeom prst="rect">
            <a:avLst/>
          </a:prstGeom>
          <a:noFill/>
          <a:ln>
            <a:noFill/>
          </a:ln>
        </p:spPr>
      </p:pic>
      <p:cxnSp>
        <p:nvCxnSpPr>
          <p:cNvPr id="206" name="Google Shape;206;p27"/>
          <p:cNvCxnSpPr/>
          <p:nvPr/>
        </p:nvCxnSpPr>
        <p:spPr>
          <a:xfrm flipH="1">
            <a:off x="3496625" y="1611075"/>
            <a:ext cx="2434500" cy="179100"/>
          </a:xfrm>
          <a:prstGeom prst="straightConnector1">
            <a:avLst/>
          </a:prstGeom>
          <a:noFill/>
          <a:ln cap="flat" cmpd="sng" w="38100">
            <a:solidFill>
              <a:srgbClr val="FF0000"/>
            </a:solidFill>
            <a:prstDash val="solid"/>
            <a:round/>
            <a:headEnd len="med" w="med" type="none"/>
            <a:tailEnd len="med" w="med" type="stealth"/>
          </a:ln>
        </p:spPr>
      </p:cxnSp>
      <p:sp>
        <p:nvSpPr>
          <p:cNvPr id="207" name="Google Shape;207;p27"/>
          <p:cNvSpPr/>
          <p:nvPr/>
        </p:nvSpPr>
        <p:spPr>
          <a:xfrm>
            <a:off x="5620850" y="818625"/>
            <a:ext cx="2656500" cy="23445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12: </a:t>
            </a:r>
            <a:r>
              <a:rPr b="1" lang="en" sz="1800">
                <a:solidFill>
                  <a:srgbClr val="444444"/>
                </a:solidFill>
                <a:highlight>
                  <a:srgbClr val="FFFFFF"/>
                </a:highlight>
                <a:latin typeface="Roboto"/>
                <a:ea typeface="Roboto"/>
                <a:cs typeface="Roboto"/>
                <a:sym typeface="Roboto"/>
              </a:rPr>
              <a:t>Interstate Motor Carrier</a:t>
            </a:r>
            <a:endParaRPr sz="1200">
              <a:solidFill>
                <a:srgbClr val="444444"/>
              </a:solidFill>
              <a:highlight>
                <a:srgbClr val="FFFFFF"/>
              </a:highlight>
              <a:latin typeface="Roboto"/>
              <a:ea typeface="Roboto"/>
              <a:cs typeface="Roboto"/>
              <a:sym typeface="Roboto"/>
            </a:endParaRPr>
          </a:p>
          <a:p>
            <a:pPr indent="0" lvl="0" marL="0" rtl="0" algn="l">
              <a:lnSpc>
                <a:spcPct val="140000"/>
              </a:lnSpc>
              <a:spcBef>
                <a:spcPts val="1100"/>
              </a:spcBef>
              <a:spcAft>
                <a:spcPts val="0"/>
              </a:spcAft>
              <a:buNone/>
            </a:pPr>
            <a:r>
              <a:rPr lang="en" sz="1100">
                <a:solidFill>
                  <a:srgbClr val="444444"/>
                </a:solidFill>
                <a:highlight>
                  <a:srgbClr val="FFFFFF"/>
                </a:highlight>
                <a:latin typeface="Roboto"/>
                <a:ea typeface="Roboto"/>
                <a:cs typeface="Roboto"/>
                <a:sym typeface="Roboto"/>
              </a:rPr>
              <a:t>Are you an Interstate Motor Carrier? NO </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1100"/>
              </a:spcBef>
              <a:spcAft>
                <a:spcPts val="0"/>
              </a:spcAft>
              <a:buNone/>
            </a:pPr>
            <a:r>
              <a:rPr lang="en" sz="1100">
                <a:solidFill>
                  <a:srgbClr val="444444"/>
                </a:solidFill>
                <a:highlight>
                  <a:srgbClr val="FFFFFF"/>
                </a:highlight>
                <a:latin typeface="Roboto"/>
                <a:ea typeface="Roboto"/>
                <a:cs typeface="Roboto"/>
                <a:sym typeface="Roboto"/>
              </a:rPr>
              <a:t>Click NEXT</a:t>
            </a:r>
            <a:endParaRPr sz="1100">
              <a:solidFill>
                <a:srgbClr val="444444"/>
              </a:solidFill>
              <a:highlight>
                <a:srgbClr val="FFFFFF"/>
              </a:highlight>
              <a:latin typeface="Roboto"/>
              <a:ea typeface="Roboto"/>
              <a:cs typeface="Roboto"/>
              <a:sym typeface="Roboto"/>
            </a:endParaRPr>
          </a:p>
          <a:p>
            <a:pPr indent="0" lvl="0" marL="0" rtl="0" algn="l">
              <a:lnSpc>
                <a:spcPct val="140000"/>
              </a:lnSpc>
              <a:spcBef>
                <a:spcPts val="1100"/>
              </a:spcBef>
              <a:spcAft>
                <a:spcPts val="0"/>
              </a:spcAft>
              <a:buNone/>
            </a:pPr>
            <a:r>
              <a:t/>
            </a:r>
            <a:endParaRPr sz="1100">
              <a:solidFill>
                <a:srgbClr val="444444"/>
              </a:solidFill>
              <a:highlight>
                <a:srgbClr val="FFFFFF"/>
              </a:highlight>
              <a:latin typeface="Roboto"/>
              <a:ea typeface="Roboto"/>
              <a:cs typeface="Roboto"/>
              <a:sym typeface="Roboto"/>
            </a:endParaRPr>
          </a:p>
          <a:p>
            <a:pPr indent="0" lvl="0" marL="0" rtl="0" algn="l">
              <a:spcBef>
                <a:spcPts val="200"/>
              </a:spcBef>
              <a:spcAft>
                <a:spcPts val="0"/>
              </a:spcAft>
              <a:buNone/>
            </a:pPr>
            <a:r>
              <a:t/>
            </a:r>
            <a:endParaRPr b="1"/>
          </a:p>
        </p:txBody>
      </p:sp>
      <p:pic>
        <p:nvPicPr>
          <p:cNvPr id="208" name="Google Shape;208;p27"/>
          <p:cNvPicPr preferRelativeResize="0"/>
          <p:nvPr/>
        </p:nvPicPr>
        <p:blipFill>
          <a:blip r:embed="rId6">
            <a:alphaModFix/>
          </a:blip>
          <a:stretch>
            <a:fillRect/>
          </a:stretch>
        </p:blipFill>
        <p:spPr>
          <a:xfrm>
            <a:off x="152400" y="636900"/>
            <a:ext cx="3191824" cy="19358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12" name="Shape 212"/>
        <p:cNvGrpSpPr/>
        <p:nvPr/>
      </p:nvGrpSpPr>
      <p:grpSpPr>
        <a:xfrm>
          <a:off x="0" y="0"/>
          <a:ext cx="0" cy="0"/>
          <a:chOff x="0" y="0"/>
          <a:chExt cx="0" cy="0"/>
        </a:xfrm>
      </p:grpSpPr>
      <p:pic>
        <p:nvPicPr>
          <p:cNvPr id="213" name="Google Shape;213;p28"/>
          <p:cNvPicPr preferRelativeResize="0"/>
          <p:nvPr/>
        </p:nvPicPr>
        <p:blipFill>
          <a:blip r:embed="rId3">
            <a:alphaModFix/>
          </a:blip>
          <a:stretch>
            <a:fillRect/>
          </a:stretch>
        </p:blipFill>
        <p:spPr>
          <a:xfrm>
            <a:off x="152400" y="636900"/>
            <a:ext cx="3716626" cy="2784349"/>
          </a:xfrm>
          <a:prstGeom prst="rect">
            <a:avLst/>
          </a:prstGeom>
          <a:noFill/>
          <a:ln>
            <a:noFill/>
          </a:ln>
        </p:spPr>
      </p:pic>
      <p:pic>
        <p:nvPicPr>
          <p:cNvPr id="214" name="Google Shape;214;p28"/>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215" name="Google Shape;215;p28"/>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216" name="Google Shape;216;p28"/>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217" name="Google Shape;217;p28"/>
          <p:cNvPicPr preferRelativeResize="0"/>
          <p:nvPr/>
        </p:nvPicPr>
        <p:blipFill>
          <a:blip r:embed="rId6">
            <a:alphaModFix/>
          </a:blip>
          <a:stretch>
            <a:fillRect/>
          </a:stretch>
        </p:blipFill>
        <p:spPr>
          <a:xfrm>
            <a:off x="3689900" y="3731825"/>
            <a:ext cx="1761100" cy="1273425"/>
          </a:xfrm>
          <a:prstGeom prst="rect">
            <a:avLst/>
          </a:prstGeom>
          <a:noFill/>
          <a:ln>
            <a:noFill/>
          </a:ln>
        </p:spPr>
      </p:pic>
      <p:cxnSp>
        <p:nvCxnSpPr>
          <p:cNvPr id="218" name="Google Shape;218;p28"/>
          <p:cNvCxnSpPr/>
          <p:nvPr/>
        </p:nvCxnSpPr>
        <p:spPr>
          <a:xfrm flipH="1">
            <a:off x="3148500" y="2746650"/>
            <a:ext cx="1423500" cy="538200"/>
          </a:xfrm>
          <a:prstGeom prst="straightConnector1">
            <a:avLst/>
          </a:prstGeom>
          <a:noFill/>
          <a:ln cap="flat" cmpd="sng" w="38100">
            <a:solidFill>
              <a:srgbClr val="FF0000"/>
            </a:solidFill>
            <a:prstDash val="solid"/>
            <a:round/>
            <a:headEnd len="med" w="med" type="none"/>
            <a:tailEnd len="med" w="med" type="stealth"/>
          </a:ln>
        </p:spPr>
      </p:cxnSp>
      <p:sp>
        <p:nvSpPr>
          <p:cNvPr id="219" name="Google Shape;219;p28"/>
          <p:cNvSpPr/>
          <p:nvPr/>
        </p:nvSpPr>
        <p:spPr>
          <a:xfrm>
            <a:off x="4322125" y="2006850"/>
            <a:ext cx="3086100" cy="7398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13</a:t>
            </a:r>
            <a:r>
              <a:rPr lang="en"/>
              <a:t>: Skip and Just Click NEXT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23" name="Shape 223"/>
        <p:cNvGrpSpPr/>
        <p:nvPr/>
      </p:nvGrpSpPr>
      <p:grpSpPr>
        <a:xfrm>
          <a:off x="0" y="0"/>
          <a:ext cx="0" cy="0"/>
          <a:chOff x="0" y="0"/>
          <a:chExt cx="0" cy="0"/>
        </a:xfrm>
      </p:grpSpPr>
      <p:pic>
        <p:nvPicPr>
          <p:cNvPr id="224" name="Google Shape;224;p29"/>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225" name="Google Shape;225;p29"/>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226" name="Google Shape;226;p29"/>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27" name="Google Shape;227;p29"/>
          <p:cNvPicPr preferRelativeResize="0"/>
          <p:nvPr/>
        </p:nvPicPr>
        <p:blipFill>
          <a:blip r:embed="rId5">
            <a:alphaModFix/>
          </a:blip>
          <a:stretch>
            <a:fillRect/>
          </a:stretch>
        </p:blipFill>
        <p:spPr>
          <a:xfrm>
            <a:off x="3689900" y="3731825"/>
            <a:ext cx="1761100" cy="1273425"/>
          </a:xfrm>
          <a:prstGeom prst="rect">
            <a:avLst/>
          </a:prstGeom>
          <a:noFill/>
          <a:ln>
            <a:noFill/>
          </a:ln>
        </p:spPr>
      </p:pic>
      <p:cxnSp>
        <p:nvCxnSpPr>
          <p:cNvPr id="228" name="Google Shape;228;p29"/>
          <p:cNvCxnSpPr/>
          <p:nvPr/>
        </p:nvCxnSpPr>
        <p:spPr>
          <a:xfrm flipH="1">
            <a:off x="3830850" y="1515600"/>
            <a:ext cx="2529900" cy="417600"/>
          </a:xfrm>
          <a:prstGeom prst="straightConnector1">
            <a:avLst/>
          </a:prstGeom>
          <a:noFill/>
          <a:ln cap="flat" cmpd="sng" w="38100">
            <a:solidFill>
              <a:srgbClr val="FF0000"/>
            </a:solidFill>
            <a:prstDash val="solid"/>
            <a:round/>
            <a:headEnd len="med" w="med" type="none"/>
            <a:tailEnd len="med" w="med" type="stealth"/>
          </a:ln>
        </p:spPr>
      </p:cxnSp>
      <p:sp>
        <p:nvSpPr>
          <p:cNvPr id="229" name="Google Shape;229;p29"/>
          <p:cNvSpPr/>
          <p:nvPr/>
        </p:nvSpPr>
        <p:spPr>
          <a:xfrm>
            <a:off x="6098200" y="930850"/>
            <a:ext cx="2193900" cy="20883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14</a:t>
            </a:r>
            <a:endParaRPr/>
          </a:p>
          <a:p>
            <a:pPr indent="0" lvl="0" marL="0" rtl="0" algn="l">
              <a:spcBef>
                <a:spcPts val="0"/>
              </a:spcBef>
              <a:spcAft>
                <a:spcPts val="0"/>
              </a:spcAft>
              <a:buNone/>
            </a:pPr>
            <a:r>
              <a:rPr i="1" lang="en"/>
              <a:t>Type</a:t>
            </a:r>
            <a:r>
              <a:rPr lang="en"/>
              <a:t> - Web login information, name, pick username, password (2x’s), secret question, secret answer (write down)</a:t>
            </a:r>
            <a:endParaRPr/>
          </a:p>
          <a:p>
            <a:pPr indent="0" lvl="0" marL="0" rtl="0" algn="l">
              <a:spcBef>
                <a:spcPts val="0"/>
              </a:spcBef>
              <a:spcAft>
                <a:spcPts val="0"/>
              </a:spcAft>
              <a:buNone/>
            </a:pPr>
            <a:r>
              <a:rPr i="1" lang="en"/>
              <a:t>Click </a:t>
            </a:r>
            <a:r>
              <a:rPr lang="en"/>
              <a:t>- Next</a:t>
            </a:r>
            <a:endParaRPr/>
          </a:p>
        </p:txBody>
      </p:sp>
      <p:pic>
        <p:nvPicPr>
          <p:cNvPr id="230" name="Google Shape;230;p29"/>
          <p:cNvPicPr preferRelativeResize="0"/>
          <p:nvPr/>
        </p:nvPicPr>
        <p:blipFill>
          <a:blip r:embed="rId6">
            <a:alphaModFix/>
          </a:blip>
          <a:stretch>
            <a:fillRect/>
          </a:stretch>
        </p:blipFill>
        <p:spPr>
          <a:xfrm>
            <a:off x="152400" y="636900"/>
            <a:ext cx="3526049" cy="2771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34" name="Shape 234"/>
        <p:cNvGrpSpPr/>
        <p:nvPr/>
      </p:nvGrpSpPr>
      <p:grpSpPr>
        <a:xfrm>
          <a:off x="0" y="0"/>
          <a:ext cx="0" cy="0"/>
          <a:chOff x="0" y="0"/>
          <a:chExt cx="0" cy="0"/>
        </a:xfrm>
      </p:grpSpPr>
      <p:pic>
        <p:nvPicPr>
          <p:cNvPr id="235" name="Google Shape;235;p30"/>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236" name="Google Shape;236;p30"/>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237" name="Google Shape;237;p30"/>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38" name="Google Shape;238;p30"/>
          <p:cNvPicPr preferRelativeResize="0"/>
          <p:nvPr/>
        </p:nvPicPr>
        <p:blipFill>
          <a:blip r:embed="rId5">
            <a:alphaModFix/>
          </a:blip>
          <a:stretch>
            <a:fillRect/>
          </a:stretch>
        </p:blipFill>
        <p:spPr>
          <a:xfrm>
            <a:off x="3689900" y="3731825"/>
            <a:ext cx="1761100" cy="1273425"/>
          </a:xfrm>
          <a:prstGeom prst="rect">
            <a:avLst/>
          </a:prstGeom>
          <a:noFill/>
          <a:ln>
            <a:noFill/>
          </a:ln>
        </p:spPr>
      </p:pic>
      <p:cxnSp>
        <p:nvCxnSpPr>
          <p:cNvPr id="239" name="Google Shape;239;p30"/>
          <p:cNvCxnSpPr/>
          <p:nvPr/>
        </p:nvCxnSpPr>
        <p:spPr>
          <a:xfrm flipH="1">
            <a:off x="2715200" y="2356450"/>
            <a:ext cx="2177100" cy="669900"/>
          </a:xfrm>
          <a:prstGeom prst="straightConnector1">
            <a:avLst/>
          </a:prstGeom>
          <a:noFill/>
          <a:ln cap="flat" cmpd="sng" w="38100">
            <a:solidFill>
              <a:srgbClr val="FF0000"/>
            </a:solidFill>
            <a:prstDash val="solid"/>
            <a:round/>
            <a:headEnd len="med" w="med" type="none"/>
            <a:tailEnd len="med" w="med" type="stealth"/>
          </a:ln>
        </p:spPr>
      </p:cxnSp>
      <p:sp>
        <p:nvSpPr>
          <p:cNvPr id="240" name="Google Shape;240;p30"/>
          <p:cNvSpPr/>
          <p:nvPr/>
        </p:nvSpPr>
        <p:spPr>
          <a:xfrm>
            <a:off x="4617200" y="1961700"/>
            <a:ext cx="3198900" cy="8373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15</a:t>
            </a:r>
            <a:r>
              <a:rPr lang="en"/>
              <a:t>: Review information: </a:t>
            </a:r>
            <a:r>
              <a:rPr b="1" lang="en" sz="1800">
                <a:solidFill>
                  <a:srgbClr val="444444"/>
                </a:solidFill>
                <a:highlight>
                  <a:srgbClr val="FFFFFF"/>
                </a:highlight>
                <a:latin typeface="Roboto"/>
                <a:ea typeface="Roboto"/>
                <a:cs typeface="Roboto"/>
                <a:sym typeface="Roboto"/>
              </a:rPr>
              <a:t>Business Tax Information</a:t>
            </a:r>
            <a:endParaRPr b="1" sz="1800">
              <a:solidFill>
                <a:srgbClr val="444444"/>
              </a:solidFill>
              <a:highlight>
                <a:srgbClr val="FFFFFF"/>
              </a:highlight>
              <a:latin typeface="Roboto"/>
              <a:ea typeface="Roboto"/>
              <a:cs typeface="Roboto"/>
              <a:sym typeface="Roboto"/>
            </a:endParaRPr>
          </a:p>
          <a:p>
            <a:pPr indent="0" lvl="0" marL="0" marR="101600" rtl="0" algn="l">
              <a:lnSpc>
                <a:spcPct val="140000"/>
              </a:lnSpc>
              <a:spcBef>
                <a:spcPts val="1100"/>
              </a:spcBef>
              <a:spcAft>
                <a:spcPts val="0"/>
              </a:spcAft>
              <a:buNone/>
            </a:pPr>
            <a:r>
              <a:rPr lang="en" sz="1200">
                <a:solidFill>
                  <a:srgbClr val="444444"/>
                </a:solidFill>
                <a:highlight>
                  <a:srgbClr val="FFFFFF"/>
                </a:highlight>
                <a:latin typeface="Roboto"/>
                <a:ea typeface="Roboto"/>
                <a:cs typeface="Roboto"/>
                <a:sym typeface="Roboto"/>
              </a:rPr>
              <a:t>Legal Organization Type</a:t>
            </a:r>
            <a:endParaRPr sz="12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444444"/>
                </a:solidFill>
                <a:highlight>
                  <a:srgbClr val="FFFFFF"/>
                </a:highlight>
                <a:latin typeface="Roboto"/>
                <a:ea typeface="Roboto"/>
                <a:cs typeface="Roboto"/>
                <a:sym typeface="Roboto"/>
              </a:rPr>
              <a:t>Date of Incorporation/Formation</a:t>
            </a:r>
            <a:endParaRPr sz="12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444444"/>
                </a:solidFill>
                <a:highlight>
                  <a:srgbClr val="FFFFFF"/>
                </a:highlight>
                <a:latin typeface="Roboto"/>
                <a:ea typeface="Roboto"/>
                <a:cs typeface="Roboto"/>
                <a:sym typeface="Roboto"/>
              </a:rPr>
              <a:t>Name</a:t>
            </a:r>
            <a:endParaRPr sz="12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444444"/>
                </a:solidFill>
                <a:highlight>
                  <a:srgbClr val="FFFFFF"/>
                </a:highlight>
                <a:latin typeface="Roboto"/>
                <a:ea typeface="Roboto"/>
                <a:cs typeface="Roboto"/>
                <a:sym typeface="Roboto"/>
              </a:rPr>
              <a:t>FEIN</a:t>
            </a:r>
            <a:endParaRPr sz="12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444444"/>
                </a:solidFill>
                <a:highlight>
                  <a:srgbClr val="FFFFFF"/>
                </a:highlight>
                <a:latin typeface="Roboto"/>
                <a:ea typeface="Roboto"/>
                <a:cs typeface="Roboto"/>
                <a:sym typeface="Roboto"/>
              </a:rPr>
              <a:t>Address</a:t>
            </a:r>
            <a:endParaRPr sz="1200">
              <a:solidFill>
                <a:srgbClr val="444444"/>
              </a:solidFill>
              <a:highlight>
                <a:srgbClr val="FFFFFF"/>
              </a:highlight>
              <a:latin typeface="Roboto"/>
              <a:ea typeface="Roboto"/>
              <a:cs typeface="Roboto"/>
              <a:sym typeface="Roboto"/>
            </a:endParaRPr>
          </a:p>
          <a:p>
            <a:pPr indent="0" lvl="0" marL="0" rtl="0" algn="l">
              <a:lnSpc>
                <a:spcPct val="140000"/>
              </a:lnSpc>
              <a:spcBef>
                <a:spcPts val="0"/>
              </a:spcBef>
              <a:spcAft>
                <a:spcPts val="0"/>
              </a:spcAft>
              <a:buClr>
                <a:schemeClr val="dk1"/>
              </a:buClr>
              <a:buSzPts val="1100"/>
              <a:buFont typeface="Arial"/>
              <a:buNone/>
            </a:pPr>
            <a:r>
              <a:rPr b="1" lang="en" sz="1800">
                <a:solidFill>
                  <a:srgbClr val="444444"/>
                </a:solidFill>
                <a:highlight>
                  <a:srgbClr val="FFFFFF"/>
                </a:highlight>
                <a:latin typeface="Roboto"/>
                <a:ea typeface="Roboto"/>
                <a:cs typeface="Roboto"/>
                <a:sym typeface="Roboto"/>
              </a:rPr>
              <a:t>Tax Types</a:t>
            </a:r>
            <a:endParaRPr b="1" sz="1800">
              <a:solidFill>
                <a:srgbClr val="444444"/>
              </a:solidFill>
              <a:highlight>
                <a:srgbClr val="FFFFFF"/>
              </a:highlight>
              <a:latin typeface="Roboto"/>
              <a:ea typeface="Roboto"/>
              <a:cs typeface="Roboto"/>
              <a:sym typeface="Roboto"/>
            </a:endParaRPr>
          </a:p>
          <a:p>
            <a:pPr indent="457200" lvl="0" marL="0" marR="101600" rtl="0" algn="l">
              <a:lnSpc>
                <a:spcPct val="140000"/>
              </a:lnSpc>
              <a:spcBef>
                <a:spcPts val="1100"/>
              </a:spcBef>
              <a:spcAft>
                <a:spcPts val="0"/>
              </a:spcAft>
              <a:buNone/>
            </a:pPr>
            <a:r>
              <a:rPr lang="en" sz="1200">
                <a:solidFill>
                  <a:srgbClr val="444444"/>
                </a:solidFill>
                <a:highlight>
                  <a:srgbClr val="FFFFFF"/>
                </a:highlight>
                <a:latin typeface="Roboto"/>
                <a:ea typeface="Roboto"/>
                <a:cs typeface="Roboto"/>
                <a:sym typeface="Roboto"/>
              </a:rPr>
              <a:t>Sales and Use Begin Date: </a:t>
            </a:r>
            <a:endParaRPr sz="1200">
              <a:solidFill>
                <a:srgbClr val="444444"/>
              </a:solidFill>
              <a:highlight>
                <a:srgbClr val="FFFFFF"/>
              </a:highlight>
              <a:latin typeface="Roboto"/>
              <a:ea typeface="Roboto"/>
              <a:cs typeface="Roboto"/>
              <a:sym typeface="Roboto"/>
            </a:endParaRPr>
          </a:p>
          <a:p>
            <a:pPr indent="0" lvl="0" marL="0" marR="101600" rtl="0" algn="l">
              <a:lnSpc>
                <a:spcPct val="140000"/>
              </a:lnSpc>
              <a:spcBef>
                <a:spcPts val="1100"/>
              </a:spcBef>
              <a:spcAft>
                <a:spcPts val="0"/>
              </a:spcAft>
              <a:buClr>
                <a:schemeClr val="dk1"/>
              </a:buClr>
              <a:buSzPts val="1100"/>
              <a:buFont typeface="Arial"/>
              <a:buNone/>
            </a:pPr>
            <a:r>
              <a:rPr lang="en" sz="1200">
                <a:solidFill>
                  <a:srgbClr val="444444"/>
                </a:solidFill>
                <a:highlight>
                  <a:srgbClr val="FFFFFF"/>
                </a:highlight>
                <a:latin typeface="Roboto"/>
                <a:ea typeface="Roboto"/>
                <a:cs typeface="Roboto"/>
                <a:sym typeface="Roboto"/>
              </a:rPr>
              <a:t>Once Reviewed Click SUBMIT</a:t>
            </a:r>
            <a:endParaRPr sz="12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200">
              <a:solidFill>
                <a:srgbClr val="444444"/>
              </a:solidFill>
              <a:highlight>
                <a:srgbClr val="FFFFFF"/>
              </a:highlight>
              <a:latin typeface="Roboto"/>
              <a:ea typeface="Roboto"/>
              <a:cs typeface="Roboto"/>
              <a:sym typeface="Roboto"/>
            </a:endParaRPr>
          </a:p>
        </p:txBody>
      </p:sp>
      <p:pic>
        <p:nvPicPr>
          <p:cNvPr id="241" name="Google Shape;241;p30"/>
          <p:cNvPicPr preferRelativeResize="0"/>
          <p:nvPr/>
        </p:nvPicPr>
        <p:blipFill>
          <a:blip r:embed="rId6">
            <a:alphaModFix/>
          </a:blip>
          <a:stretch>
            <a:fillRect/>
          </a:stretch>
        </p:blipFill>
        <p:spPr>
          <a:xfrm>
            <a:off x="152400" y="636900"/>
            <a:ext cx="3882393" cy="28782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45" name="Shape 245"/>
        <p:cNvGrpSpPr/>
        <p:nvPr/>
      </p:nvGrpSpPr>
      <p:grpSpPr>
        <a:xfrm>
          <a:off x="0" y="0"/>
          <a:ext cx="0" cy="0"/>
          <a:chOff x="0" y="0"/>
          <a:chExt cx="0" cy="0"/>
        </a:xfrm>
      </p:grpSpPr>
      <p:pic>
        <p:nvPicPr>
          <p:cNvPr id="246" name="Google Shape;246;p31"/>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247" name="Google Shape;247;p31"/>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248" name="Google Shape;248;p31"/>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49" name="Google Shape;249;p31"/>
          <p:cNvPicPr preferRelativeResize="0"/>
          <p:nvPr/>
        </p:nvPicPr>
        <p:blipFill>
          <a:blip r:embed="rId5">
            <a:alphaModFix/>
          </a:blip>
          <a:stretch>
            <a:fillRect/>
          </a:stretch>
        </p:blipFill>
        <p:spPr>
          <a:xfrm>
            <a:off x="3689900" y="3731825"/>
            <a:ext cx="1761100" cy="1273425"/>
          </a:xfrm>
          <a:prstGeom prst="rect">
            <a:avLst/>
          </a:prstGeom>
          <a:noFill/>
          <a:ln>
            <a:noFill/>
          </a:ln>
        </p:spPr>
      </p:pic>
      <p:pic>
        <p:nvPicPr>
          <p:cNvPr id="250" name="Google Shape;250;p31"/>
          <p:cNvPicPr preferRelativeResize="0"/>
          <p:nvPr/>
        </p:nvPicPr>
        <p:blipFill>
          <a:blip r:embed="rId6">
            <a:alphaModFix/>
          </a:blip>
          <a:stretch>
            <a:fillRect/>
          </a:stretch>
        </p:blipFill>
        <p:spPr>
          <a:xfrm>
            <a:off x="508000" y="636900"/>
            <a:ext cx="8159750" cy="2942526"/>
          </a:xfrm>
          <a:prstGeom prst="rect">
            <a:avLst/>
          </a:prstGeom>
          <a:noFill/>
          <a:ln>
            <a:noFill/>
          </a:ln>
        </p:spPr>
      </p:pic>
      <p:sp>
        <p:nvSpPr>
          <p:cNvPr id="251" name="Google Shape;251;p31"/>
          <p:cNvSpPr/>
          <p:nvPr/>
        </p:nvSpPr>
        <p:spPr>
          <a:xfrm>
            <a:off x="5867450" y="2113625"/>
            <a:ext cx="2623500" cy="613800"/>
          </a:xfrm>
          <a:prstGeom prst="roundRect">
            <a:avLst>
              <a:gd fmla="val 16667" name="adj"/>
            </a:avLst>
          </a:prstGeom>
          <a:solidFill>
            <a:srgbClr val="FFAB4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Registration Complete. </a:t>
            </a:r>
            <a:endParaRPr/>
          </a:p>
        </p:txBody>
      </p:sp>
      <p:sp>
        <p:nvSpPr>
          <p:cNvPr id="252" name="Google Shape;252;p31"/>
          <p:cNvSpPr/>
          <p:nvPr/>
        </p:nvSpPr>
        <p:spPr>
          <a:xfrm>
            <a:off x="3206750" y="2497675"/>
            <a:ext cx="846600" cy="741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1"/>
          <p:cNvSpPr/>
          <p:nvPr/>
        </p:nvSpPr>
        <p:spPr>
          <a:xfrm>
            <a:off x="2201325" y="2243675"/>
            <a:ext cx="772500" cy="12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1"/>
          <p:cNvSpPr/>
          <p:nvPr/>
        </p:nvSpPr>
        <p:spPr>
          <a:xfrm>
            <a:off x="5143500" y="861600"/>
            <a:ext cx="3029700" cy="1107000"/>
          </a:xfrm>
          <a:prstGeom prst="roundRect">
            <a:avLst>
              <a:gd fmla="val 16667" name="adj"/>
            </a:avLst>
          </a:prstGeom>
          <a:solidFill>
            <a:srgbClr val="FF00FF"/>
          </a:solidFill>
          <a:ln cap="flat" cmpd="sng" w="38100">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rgbClr val="FFFFFF"/>
                </a:solidFill>
                <a:latin typeface="Georgia"/>
                <a:ea typeface="Georgia"/>
                <a:cs typeface="Georgia"/>
                <a:sym typeface="Georgia"/>
              </a:rPr>
              <a:t>Check your Email, may take 24 - 48 hours (next slide)</a:t>
            </a:r>
            <a:endParaRPr sz="2400">
              <a:solidFill>
                <a:srgbClr val="FFFFFF"/>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60" name="Google Shape;60;p14"/>
          <p:cNvSpPr txBox="1"/>
          <p:nvPr/>
        </p:nvSpPr>
        <p:spPr>
          <a:xfrm>
            <a:off x="591075" y="568400"/>
            <a:ext cx="7903200" cy="5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Minnesota Sales Tax Registration Instructions</a:t>
            </a:r>
            <a:endParaRPr sz="2400"/>
          </a:p>
        </p:txBody>
      </p:sp>
      <p:sp>
        <p:nvSpPr>
          <p:cNvPr id="61" name="Google Shape;61;p14"/>
          <p:cNvSpPr txBox="1"/>
          <p:nvPr/>
        </p:nvSpPr>
        <p:spPr>
          <a:xfrm>
            <a:off x="3219375" y="1309375"/>
            <a:ext cx="5781600" cy="8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3600">
              <a:solidFill>
                <a:srgbClr val="0000FF"/>
              </a:solidFill>
            </a:endParaRPr>
          </a:p>
        </p:txBody>
      </p:sp>
      <p:sp>
        <p:nvSpPr>
          <p:cNvPr id="62" name="Google Shape;62;p14"/>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sp>
        <p:nvSpPr>
          <p:cNvPr id="63" name="Google Shape;63;p14"/>
          <p:cNvSpPr/>
          <p:nvPr/>
        </p:nvSpPr>
        <p:spPr>
          <a:xfrm>
            <a:off x="4123125" y="2248591"/>
            <a:ext cx="4614909" cy="954825"/>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EEEEEE"/>
                </a:solidFill>
                <a:latin typeface="Arial"/>
              </a:rPr>
              <a:t>Tax Type: </a:t>
            </a:r>
            <a:br>
              <a:rPr b="0" i="0">
                <a:ln cap="flat" cmpd="sng" w="9525">
                  <a:solidFill>
                    <a:srgbClr val="595959"/>
                  </a:solidFill>
                  <a:prstDash val="solid"/>
                  <a:round/>
                  <a:headEnd len="sm" w="sm" type="none"/>
                  <a:tailEnd len="sm" w="sm" type="none"/>
                </a:ln>
                <a:solidFill>
                  <a:srgbClr val="EEEEEE"/>
                </a:solidFill>
                <a:latin typeface="Arial"/>
              </a:rPr>
            </a:br>
            <a:r>
              <a:rPr b="0" i="0">
                <a:ln cap="flat" cmpd="sng" w="9525">
                  <a:solidFill>
                    <a:srgbClr val="595959"/>
                  </a:solidFill>
                  <a:prstDash val="solid"/>
                  <a:round/>
                  <a:headEnd len="sm" w="sm" type="none"/>
                  <a:tailEnd len="sm" w="sm" type="none"/>
                </a:ln>
                <a:solidFill>
                  <a:srgbClr val="EEEEEE"/>
                </a:solidFill>
                <a:latin typeface="Arial"/>
              </a:rPr>
              <a:t>Sales &amp; Use Tax</a:t>
            </a:r>
          </a:p>
        </p:txBody>
      </p:sp>
      <p:sp>
        <p:nvSpPr>
          <p:cNvPr id="64" name="Google Shape;64;p14"/>
          <p:cNvSpPr txBox="1"/>
          <p:nvPr/>
        </p:nvSpPr>
        <p:spPr>
          <a:xfrm>
            <a:off x="3751725" y="1451400"/>
            <a:ext cx="5357700" cy="49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900" u="sng">
                <a:solidFill>
                  <a:srgbClr val="0000FF"/>
                </a:solidFill>
                <a:hlinkClick r:id="rId5">
                  <a:extLst>
                    <a:ext uri="{A12FA001-AC4F-418D-AE19-62706E023703}">
                      <ahyp:hlinkClr val="tx"/>
                    </a:ext>
                  </a:extLst>
                </a:hlinkClick>
              </a:rPr>
              <a:t>https://www.mndor.state.mn.us/tp/eservices/_/</a:t>
            </a:r>
            <a:endParaRPr sz="2700">
              <a:solidFill>
                <a:srgbClr val="0000FF"/>
              </a:solidFill>
            </a:endParaRPr>
          </a:p>
        </p:txBody>
      </p:sp>
      <p:pic>
        <p:nvPicPr>
          <p:cNvPr id="65" name="Google Shape;65;p14"/>
          <p:cNvPicPr preferRelativeResize="0"/>
          <p:nvPr/>
        </p:nvPicPr>
        <p:blipFill>
          <a:blip r:embed="rId6">
            <a:alphaModFix/>
          </a:blip>
          <a:stretch>
            <a:fillRect/>
          </a:stretch>
        </p:blipFill>
        <p:spPr>
          <a:xfrm>
            <a:off x="3817800" y="3731825"/>
            <a:ext cx="1771875" cy="1273425"/>
          </a:xfrm>
          <a:prstGeom prst="rect">
            <a:avLst/>
          </a:prstGeom>
          <a:noFill/>
          <a:ln>
            <a:noFill/>
          </a:ln>
        </p:spPr>
      </p:pic>
      <p:pic>
        <p:nvPicPr>
          <p:cNvPr id="66" name="Google Shape;66;p14"/>
          <p:cNvPicPr preferRelativeResize="0"/>
          <p:nvPr/>
        </p:nvPicPr>
        <p:blipFill>
          <a:blip r:embed="rId7">
            <a:alphaModFix/>
          </a:blip>
          <a:stretch>
            <a:fillRect/>
          </a:stretch>
        </p:blipFill>
        <p:spPr>
          <a:xfrm>
            <a:off x="1000425" y="1304600"/>
            <a:ext cx="1939403" cy="22080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58" name="Shape 258"/>
        <p:cNvGrpSpPr/>
        <p:nvPr/>
      </p:nvGrpSpPr>
      <p:grpSpPr>
        <a:xfrm>
          <a:off x="0" y="0"/>
          <a:ext cx="0" cy="0"/>
          <a:chOff x="0" y="0"/>
          <a:chExt cx="0" cy="0"/>
        </a:xfrm>
      </p:grpSpPr>
      <p:pic>
        <p:nvPicPr>
          <p:cNvPr id="259" name="Google Shape;259;p32"/>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260" name="Google Shape;260;p32"/>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261" name="Google Shape;261;p32"/>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62" name="Google Shape;262;p32"/>
          <p:cNvPicPr preferRelativeResize="0"/>
          <p:nvPr/>
        </p:nvPicPr>
        <p:blipFill>
          <a:blip r:embed="rId5">
            <a:alphaModFix/>
          </a:blip>
          <a:stretch>
            <a:fillRect/>
          </a:stretch>
        </p:blipFill>
        <p:spPr>
          <a:xfrm>
            <a:off x="3689900" y="3731825"/>
            <a:ext cx="1761100" cy="1273425"/>
          </a:xfrm>
          <a:prstGeom prst="rect">
            <a:avLst/>
          </a:prstGeom>
          <a:noFill/>
          <a:ln>
            <a:noFill/>
          </a:ln>
        </p:spPr>
      </p:pic>
      <p:pic>
        <p:nvPicPr>
          <p:cNvPr id="263" name="Google Shape;263;p32"/>
          <p:cNvPicPr preferRelativeResize="0"/>
          <p:nvPr/>
        </p:nvPicPr>
        <p:blipFill>
          <a:blip r:embed="rId6">
            <a:alphaModFix/>
          </a:blip>
          <a:stretch>
            <a:fillRect/>
          </a:stretch>
        </p:blipFill>
        <p:spPr>
          <a:xfrm>
            <a:off x="492150" y="636900"/>
            <a:ext cx="7777974" cy="2942525"/>
          </a:xfrm>
          <a:prstGeom prst="rect">
            <a:avLst/>
          </a:prstGeom>
          <a:noFill/>
          <a:ln>
            <a:noFill/>
          </a:ln>
        </p:spPr>
      </p:pic>
      <p:sp>
        <p:nvSpPr>
          <p:cNvPr id="264" name="Google Shape;264;p32"/>
          <p:cNvSpPr/>
          <p:nvPr/>
        </p:nvSpPr>
        <p:spPr>
          <a:xfrm>
            <a:off x="4979450" y="723750"/>
            <a:ext cx="3039900" cy="1702200"/>
          </a:xfrm>
          <a:prstGeom prst="roundRect">
            <a:avLst>
              <a:gd fmla="val 16667" name="adj"/>
            </a:avLst>
          </a:prstGeom>
          <a:solidFill>
            <a:srgbClr val="FFAB4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Keep your MN ID, this is your permit #.</a:t>
            </a:r>
            <a:endParaRPr/>
          </a:p>
          <a:p>
            <a:pPr indent="0" lvl="0" marL="0" rtl="0" algn="l">
              <a:spcBef>
                <a:spcPts val="0"/>
              </a:spcBef>
              <a:spcAft>
                <a:spcPts val="0"/>
              </a:spcAft>
              <a:buNone/>
            </a:pPr>
            <a:r>
              <a:rPr lang="en"/>
              <a:t>Keep your verification code, this will be needed when you log into the MN Revenue online. You are now set up with a MN online revenue account.</a:t>
            </a:r>
            <a:endParaRPr/>
          </a:p>
        </p:txBody>
      </p:sp>
      <p:cxnSp>
        <p:nvCxnSpPr>
          <p:cNvPr id="265" name="Google Shape;265;p32"/>
          <p:cNvCxnSpPr/>
          <p:nvPr/>
        </p:nvCxnSpPr>
        <p:spPr>
          <a:xfrm flipH="1">
            <a:off x="2547550" y="1196600"/>
            <a:ext cx="2412600" cy="916800"/>
          </a:xfrm>
          <a:prstGeom prst="straightConnector1">
            <a:avLst/>
          </a:prstGeom>
          <a:noFill/>
          <a:ln cap="flat" cmpd="sng" w="38100">
            <a:solidFill>
              <a:srgbClr val="FF0000"/>
            </a:solidFill>
            <a:prstDash val="solid"/>
            <a:round/>
            <a:headEnd len="med" w="med" type="none"/>
            <a:tailEnd len="med" w="med" type="stealth"/>
          </a:ln>
        </p:spPr>
      </p:cxnSp>
      <p:cxnSp>
        <p:nvCxnSpPr>
          <p:cNvPr id="266" name="Google Shape;266;p32"/>
          <p:cNvCxnSpPr/>
          <p:nvPr/>
        </p:nvCxnSpPr>
        <p:spPr>
          <a:xfrm flipH="1">
            <a:off x="3435350" y="1568000"/>
            <a:ext cx="1544100" cy="642000"/>
          </a:xfrm>
          <a:prstGeom prst="straightConnector1">
            <a:avLst/>
          </a:prstGeom>
          <a:noFill/>
          <a:ln cap="flat" cmpd="sng" w="38100">
            <a:solidFill>
              <a:srgbClr val="FF0000"/>
            </a:solidFill>
            <a:prstDash val="solid"/>
            <a:round/>
            <a:headEnd len="med" w="med" type="none"/>
            <a:tailEnd len="med" w="med" type="stealth"/>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70" name="Shape 270"/>
        <p:cNvGrpSpPr/>
        <p:nvPr/>
      </p:nvGrpSpPr>
      <p:grpSpPr>
        <a:xfrm>
          <a:off x="0" y="0"/>
          <a:ext cx="0" cy="0"/>
          <a:chOff x="0" y="0"/>
          <a:chExt cx="0" cy="0"/>
        </a:xfrm>
      </p:grpSpPr>
      <p:pic>
        <p:nvPicPr>
          <p:cNvPr id="271" name="Google Shape;271;p33"/>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272" name="Google Shape;272;p33"/>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273" name="Google Shape;273;p33"/>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274" name="Google Shape;274;p33"/>
          <p:cNvPicPr preferRelativeResize="0"/>
          <p:nvPr/>
        </p:nvPicPr>
        <p:blipFill>
          <a:blip r:embed="rId5">
            <a:alphaModFix/>
          </a:blip>
          <a:stretch>
            <a:fillRect/>
          </a:stretch>
        </p:blipFill>
        <p:spPr>
          <a:xfrm>
            <a:off x="3689900" y="3731825"/>
            <a:ext cx="1761100" cy="1273425"/>
          </a:xfrm>
          <a:prstGeom prst="rect">
            <a:avLst/>
          </a:prstGeom>
          <a:noFill/>
          <a:ln>
            <a:noFill/>
          </a:ln>
        </p:spPr>
      </p:pic>
      <p:sp>
        <p:nvSpPr>
          <p:cNvPr id="275" name="Google Shape;275;p33"/>
          <p:cNvSpPr txBox="1"/>
          <p:nvPr/>
        </p:nvSpPr>
        <p:spPr>
          <a:xfrm>
            <a:off x="982175" y="665050"/>
            <a:ext cx="4468800" cy="3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rgbClr val="0000FF"/>
                </a:solidFill>
                <a:latin typeface="Times New Roman"/>
                <a:ea typeface="Times New Roman"/>
                <a:cs typeface="Times New Roman"/>
                <a:sym typeface="Times New Roman"/>
                <a:hlinkClick r:id="rId6">
                  <a:extLst>
                    <a:ext uri="{A12FA001-AC4F-418D-AE19-62706E023703}">
                      <ahyp:hlinkClr val="tx"/>
                    </a:ext>
                  </a:extLst>
                </a:hlinkClick>
              </a:rPr>
              <a:t>https://www.mndor.state.mn.us/tp/eservices/_/</a:t>
            </a:r>
            <a:endParaRPr sz="1800">
              <a:solidFill>
                <a:srgbClr val="0000FF"/>
              </a:solidFill>
              <a:latin typeface="Times New Roman"/>
              <a:ea typeface="Times New Roman"/>
              <a:cs typeface="Times New Roman"/>
              <a:sym typeface="Times New Roman"/>
            </a:endParaRPr>
          </a:p>
        </p:txBody>
      </p:sp>
      <p:cxnSp>
        <p:nvCxnSpPr>
          <p:cNvPr id="276" name="Google Shape;276;p33"/>
          <p:cNvCxnSpPr/>
          <p:nvPr/>
        </p:nvCxnSpPr>
        <p:spPr>
          <a:xfrm rot="10800000">
            <a:off x="3062875" y="2313900"/>
            <a:ext cx="2042100" cy="336000"/>
          </a:xfrm>
          <a:prstGeom prst="straightConnector1">
            <a:avLst/>
          </a:prstGeom>
          <a:noFill/>
          <a:ln cap="flat" cmpd="sng" w="38100">
            <a:solidFill>
              <a:srgbClr val="FF0000"/>
            </a:solidFill>
            <a:prstDash val="solid"/>
            <a:round/>
            <a:headEnd len="med" w="med" type="none"/>
            <a:tailEnd len="med" w="med" type="triangle"/>
          </a:ln>
        </p:spPr>
      </p:cxnSp>
      <p:sp>
        <p:nvSpPr>
          <p:cNvPr id="277" name="Google Shape;277;p33"/>
          <p:cNvSpPr/>
          <p:nvPr/>
        </p:nvSpPr>
        <p:spPr>
          <a:xfrm>
            <a:off x="4572000" y="2157588"/>
            <a:ext cx="3182400" cy="15075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i="1" lang="en"/>
              <a:t>Type</a:t>
            </a:r>
            <a:r>
              <a:rPr lang="en"/>
              <a:t> - User name created earlier</a:t>
            </a:r>
            <a:endParaRPr/>
          </a:p>
          <a:p>
            <a:pPr indent="0" lvl="0" marL="0" rtl="0" algn="l">
              <a:spcBef>
                <a:spcPts val="0"/>
              </a:spcBef>
              <a:spcAft>
                <a:spcPts val="0"/>
              </a:spcAft>
              <a:buNone/>
            </a:pPr>
            <a:r>
              <a:rPr i="1" lang="en"/>
              <a:t>Type </a:t>
            </a:r>
            <a:r>
              <a:rPr lang="en"/>
              <a:t>- Password created earlier</a:t>
            </a:r>
            <a:endParaRPr/>
          </a:p>
          <a:p>
            <a:pPr indent="0" lvl="0" marL="0" rtl="0" algn="l">
              <a:spcBef>
                <a:spcPts val="0"/>
              </a:spcBef>
              <a:spcAft>
                <a:spcPts val="0"/>
              </a:spcAft>
              <a:buNone/>
            </a:pPr>
            <a:r>
              <a:rPr i="1" lang="en"/>
              <a:t>Click</a:t>
            </a:r>
            <a:r>
              <a:rPr lang="en"/>
              <a:t> - Log in</a:t>
            </a:r>
            <a:endParaRPr/>
          </a:p>
          <a:p>
            <a:pPr indent="0" lvl="0" marL="0" rtl="0" algn="l">
              <a:spcBef>
                <a:spcPts val="0"/>
              </a:spcBef>
              <a:spcAft>
                <a:spcPts val="0"/>
              </a:spcAft>
              <a:buNone/>
            </a:pPr>
            <a:r>
              <a:rPr lang="en"/>
              <a:t>On the next page will need to enter verification code</a:t>
            </a:r>
            <a:endParaRPr/>
          </a:p>
          <a:p>
            <a:pPr indent="0" lvl="0" marL="0" rtl="0" algn="l">
              <a:spcBef>
                <a:spcPts val="0"/>
              </a:spcBef>
              <a:spcAft>
                <a:spcPts val="0"/>
              </a:spcAft>
              <a:buNone/>
            </a:pPr>
            <a:r>
              <a:t/>
            </a:r>
            <a:endParaRPr/>
          </a:p>
        </p:txBody>
      </p:sp>
      <p:pic>
        <p:nvPicPr>
          <p:cNvPr id="278" name="Google Shape;278;p33"/>
          <p:cNvPicPr preferRelativeResize="0"/>
          <p:nvPr/>
        </p:nvPicPr>
        <p:blipFill>
          <a:blip r:embed="rId7">
            <a:alphaModFix/>
          </a:blip>
          <a:stretch>
            <a:fillRect/>
          </a:stretch>
        </p:blipFill>
        <p:spPr>
          <a:xfrm>
            <a:off x="152400" y="1214050"/>
            <a:ext cx="2758075" cy="19229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476824" y="484500"/>
            <a:ext cx="7189599" cy="3664425"/>
          </a:xfrm>
          <a:prstGeom prst="rect">
            <a:avLst/>
          </a:prstGeom>
          <a:noFill/>
          <a:ln>
            <a:noFill/>
          </a:ln>
        </p:spPr>
      </p:pic>
      <p:pic>
        <p:nvPicPr>
          <p:cNvPr id="72" name="Google Shape;72;p15"/>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73" name="Google Shape;73;p15"/>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74" name="Google Shape;74;p15"/>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75" name="Google Shape;75;p15"/>
          <p:cNvPicPr preferRelativeResize="0"/>
          <p:nvPr/>
        </p:nvPicPr>
        <p:blipFill>
          <a:blip r:embed="rId6">
            <a:alphaModFix/>
          </a:blip>
          <a:stretch>
            <a:fillRect/>
          </a:stretch>
        </p:blipFill>
        <p:spPr>
          <a:xfrm>
            <a:off x="3817800" y="3731825"/>
            <a:ext cx="1771875" cy="1273425"/>
          </a:xfrm>
          <a:prstGeom prst="rect">
            <a:avLst/>
          </a:prstGeom>
          <a:noFill/>
          <a:ln>
            <a:noFill/>
          </a:ln>
        </p:spPr>
      </p:pic>
      <p:cxnSp>
        <p:nvCxnSpPr>
          <p:cNvPr id="76" name="Google Shape;76;p15"/>
          <p:cNvCxnSpPr/>
          <p:nvPr/>
        </p:nvCxnSpPr>
        <p:spPr>
          <a:xfrm flipH="1">
            <a:off x="6440375" y="1715375"/>
            <a:ext cx="985200" cy="320400"/>
          </a:xfrm>
          <a:prstGeom prst="straightConnector1">
            <a:avLst/>
          </a:prstGeom>
          <a:noFill/>
          <a:ln cap="flat" cmpd="sng" w="38100">
            <a:solidFill>
              <a:srgbClr val="FF0000"/>
            </a:solidFill>
            <a:prstDash val="solid"/>
            <a:round/>
            <a:headEnd len="med" w="med" type="none"/>
            <a:tailEnd len="med" w="med" type="stealth"/>
          </a:ln>
        </p:spPr>
      </p:cxnSp>
      <p:sp>
        <p:nvSpPr>
          <p:cNvPr id="77" name="Google Shape;77;p15"/>
          <p:cNvSpPr/>
          <p:nvPr/>
        </p:nvSpPr>
        <p:spPr>
          <a:xfrm>
            <a:off x="6818350" y="759850"/>
            <a:ext cx="2423700" cy="8856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1</a:t>
            </a:r>
            <a:endParaRPr/>
          </a:p>
          <a:p>
            <a:pPr indent="0" lvl="0" marL="0" rtl="0" algn="l">
              <a:spcBef>
                <a:spcPts val="0"/>
              </a:spcBef>
              <a:spcAft>
                <a:spcPts val="0"/>
              </a:spcAft>
              <a:buNone/>
            </a:pPr>
            <a:r>
              <a:rPr i="1" lang="en"/>
              <a:t>Click</a:t>
            </a:r>
            <a:r>
              <a:rPr lang="en"/>
              <a:t> -  Create Username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81" name="Shape 81"/>
        <p:cNvGrpSpPr/>
        <p:nvPr/>
      </p:nvGrpSpPr>
      <p:grpSpPr>
        <a:xfrm>
          <a:off x="0" y="0"/>
          <a:ext cx="0" cy="0"/>
          <a:chOff x="0" y="0"/>
          <a:chExt cx="0" cy="0"/>
        </a:xfrm>
      </p:grpSpPr>
      <p:pic>
        <p:nvPicPr>
          <p:cNvPr id="82" name="Google Shape;82;p16"/>
          <p:cNvPicPr preferRelativeResize="0"/>
          <p:nvPr/>
        </p:nvPicPr>
        <p:blipFill>
          <a:blip r:embed="rId3">
            <a:alphaModFix/>
          </a:blip>
          <a:stretch>
            <a:fillRect/>
          </a:stretch>
        </p:blipFill>
        <p:spPr>
          <a:xfrm>
            <a:off x="270250" y="435250"/>
            <a:ext cx="7276649" cy="3614000"/>
          </a:xfrm>
          <a:prstGeom prst="rect">
            <a:avLst/>
          </a:prstGeom>
          <a:noFill/>
          <a:ln>
            <a:noFill/>
          </a:ln>
        </p:spPr>
      </p:pic>
      <p:pic>
        <p:nvPicPr>
          <p:cNvPr id="83" name="Google Shape;83;p16"/>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84" name="Google Shape;84;p16"/>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85" name="Google Shape;85;p16"/>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86" name="Google Shape;86;p16"/>
          <p:cNvPicPr preferRelativeResize="0"/>
          <p:nvPr/>
        </p:nvPicPr>
        <p:blipFill>
          <a:blip r:embed="rId6">
            <a:alphaModFix/>
          </a:blip>
          <a:stretch>
            <a:fillRect/>
          </a:stretch>
        </p:blipFill>
        <p:spPr>
          <a:xfrm>
            <a:off x="3817800" y="3731825"/>
            <a:ext cx="1633200" cy="1273425"/>
          </a:xfrm>
          <a:prstGeom prst="rect">
            <a:avLst/>
          </a:prstGeom>
          <a:noFill/>
          <a:ln>
            <a:noFill/>
          </a:ln>
        </p:spPr>
      </p:pic>
      <p:cxnSp>
        <p:nvCxnSpPr>
          <p:cNvPr id="87" name="Google Shape;87;p16"/>
          <p:cNvCxnSpPr>
            <a:stCxn id="88" idx="1"/>
          </p:cNvCxnSpPr>
          <p:nvPr/>
        </p:nvCxnSpPr>
        <p:spPr>
          <a:xfrm flipH="1">
            <a:off x="1749375" y="2034973"/>
            <a:ext cx="2704800" cy="897000"/>
          </a:xfrm>
          <a:prstGeom prst="straightConnector1">
            <a:avLst/>
          </a:prstGeom>
          <a:noFill/>
          <a:ln cap="flat" cmpd="sng" w="38100">
            <a:solidFill>
              <a:srgbClr val="FF0000"/>
            </a:solidFill>
            <a:prstDash val="solid"/>
            <a:round/>
            <a:headEnd len="med" w="med" type="none"/>
            <a:tailEnd len="med" w="med" type="stealth"/>
          </a:ln>
        </p:spPr>
      </p:cxnSp>
      <p:sp>
        <p:nvSpPr>
          <p:cNvPr id="88" name="Google Shape;88;p16"/>
          <p:cNvSpPr/>
          <p:nvPr/>
        </p:nvSpPr>
        <p:spPr>
          <a:xfrm>
            <a:off x="4454175" y="1665523"/>
            <a:ext cx="2407200" cy="7389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2</a:t>
            </a:r>
            <a:endParaRPr b="1"/>
          </a:p>
          <a:p>
            <a:pPr indent="0" lvl="0" marL="0" rtl="0" algn="l">
              <a:spcBef>
                <a:spcPts val="0"/>
              </a:spcBef>
              <a:spcAft>
                <a:spcPts val="0"/>
              </a:spcAft>
              <a:buNone/>
            </a:pPr>
            <a:r>
              <a:rPr b="1" lang="en"/>
              <a:t>Click- Get a Minnesota ID Number</a:t>
            </a:r>
            <a:endParaRPr b="1"/>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92" name="Shape 92"/>
        <p:cNvGrpSpPr/>
        <p:nvPr/>
      </p:nvGrpSpPr>
      <p:grpSpPr>
        <a:xfrm>
          <a:off x="0" y="0"/>
          <a:ext cx="0" cy="0"/>
          <a:chOff x="0" y="0"/>
          <a:chExt cx="0" cy="0"/>
        </a:xfrm>
      </p:grpSpPr>
      <p:pic>
        <p:nvPicPr>
          <p:cNvPr id="93" name="Google Shape;93;p17"/>
          <p:cNvPicPr preferRelativeResize="0"/>
          <p:nvPr/>
        </p:nvPicPr>
        <p:blipFill>
          <a:blip r:embed="rId3">
            <a:alphaModFix/>
          </a:blip>
          <a:stretch>
            <a:fillRect/>
          </a:stretch>
        </p:blipFill>
        <p:spPr>
          <a:xfrm>
            <a:off x="152400" y="636900"/>
            <a:ext cx="6916026" cy="3831300"/>
          </a:xfrm>
          <a:prstGeom prst="rect">
            <a:avLst/>
          </a:prstGeom>
          <a:noFill/>
          <a:ln>
            <a:noFill/>
          </a:ln>
        </p:spPr>
      </p:pic>
      <p:pic>
        <p:nvPicPr>
          <p:cNvPr id="94" name="Google Shape;94;p17"/>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95" name="Google Shape;95;p17"/>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96" name="Google Shape;96;p17"/>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97" name="Google Shape;97;p17"/>
          <p:cNvPicPr preferRelativeResize="0"/>
          <p:nvPr/>
        </p:nvPicPr>
        <p:blipFill>
          <a:blip r:embed="rId6">
            <a:alphaModFix/>
          </a:blip>
          <a:stretch>
            <a:fillRect/>
          </a:stretch>
        </p:blipFill>
        <p:spPr>
          <a:xfrm>
            <a:off x="3817800" y="3731825"/>
            <a:ext cx="1633200" cy="1273425"/>
          </a:xfrm>
          <a:prstGeom prst="rect">
            <a:avLst/>
          </a:prstGeom>
          <a:noFill/>
          <a:ln>
            <a:noFill/>
          </a:ln>
        </p:spPr>
      </p:pic>
      <p:cxnSp>
        <p:nvCxnSpPr>
          <p:cNvPr id="98" name="Google Shape;98;p17"/>
          <p:cNvCxnSpPr/>
          <p:nvPr/>
        </p:nvCxnSpPr>
        <p:spPr>
          <a:xfrm rot="10800000">
            <a:off x="6563900" y="4336738"/>
            <a:ext cx="816600" cy="63600"/>
          </a:xfrm>
          <a:prstGeom prst="straightConnector1">
            <a:avLst/>
          </a:prstGeom>
          <a:noFill/>
          <a:ln cap="flat" cmpd="sng" w="38100">
            <a:solidFill>
              <a:srgbClr val="FF0000"/>
            </a:solidFill>
            <a:prstDash val="solid"/>
            <a:round/>
            <a:headEnd len="med" w="med" type="none"/>
            <a:tailEnd len="med" w="med" type="stealth"/>
          </a:ln>
        </p:spPr>
      </p:cxnSp>
      <p:sp>
        <p:nvSpPr>
          <p:cNvPr id="99" name="Google Shape;99;p17"/>
          <p:cNvSpPr/>
          <p:nvPr/>
        </p:nvSpPr>
        <p:spPr>
          <a:xfrm>
            <a:off x="6970375" y="3479723"/>
            <a:ext cx="2407200" cy="7389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Step3</a:t>
            </a:r>
            <a:endParaRPr/>
          </a:p>
          <a:p>
            <a:pPr indent="0" lvl="0" marL="0" rtl="0" algn="l">
              <a:spcBef>
                <a:spcPts val="0"/>
              </a:spcBef>
              <a:spcAft>
                <a:spcPts val="0"/>
              </a:spcAft>
              <a:buNone/>
            </a:pPr>
            <a:r>
              <a:rPr i="1" lang="en"/>
              <a:t>Click</a:t>
            </a:r>
            <a:r>
              <a:rPr lang="en"/>
              <a:t> - Just click Next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03" name="Shape 103"/>
        <p:cNvGrpSpPr/>
        <p:nvPr/>
      </p:nvGrpSpPr>
      <p:grpSpPr>
        <a:xfrm>
          <a:off x="0" y="0"/>
          <a:ext cx="0" cy="0"/>
          <a:chOff x="0" y="0"/>
          <a:chExt cx="0" cy="0"/>
        </a:xfrm>
      </p:grpSpPr>
      <p:pic>
        <p:nvPicPr>
          <p:cNvPr id="104" name="Google Shape;104;p18"/>
          <p:cNvPicPr preferRelativeResize="0"/>
          <p:nvPr/>
        </p:nvPicPr>
        <p:blipFill>
          <a:blip r:embed="rId3">
            <a:alphaModFix/>
          </a:blip>
          <a:stretch>
            <a:fillRect/>
          </a:stretch>
        </p:blipFill>
        <p:spPr>
          <a:xfrm>
            <a:off x="104525" y="3665050"/>
            <a:ext cx="2193902" cy="1702076"/>
          </a:xfrm>
          <a:prstGeom prst="rect">
            <a:avLst/>
          </a:prstGeom>
          <a:noFill/>
          <a:ln>
            <a:noFill/>
          </a:ln>
        </p:spPr>
      </p:pic>
      <p:sp>
        <p:nvSpPr>
          <p:cNvPr id="105" name="Google Shape;105;p18"/>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06" name="Google Shape;106;p18"/>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4">
                  <a:extLst>
                    <a:ext uri="{A12FA001-AC4F-418D-AE19-62706E023703}">
                      <ahyp:hlinkClr val="tx"/>
                    </a:ext>
                  </a:extLst>
                </a:hlinkClick>
              </a:rPr>
              <a:t>https://www.salestaxandmore.com/</a:t>
            </a:r>
            <a:endParaRPr>
              <a:solidFill>
                <a:srgbClr val="0000FF"/>
              </a:solidFill>
            </a:endParaRPr>
          </a:p>
        </p:txBody>
      </p:sp>
      <p:pic>
        <p:nvPicPr>
          <p:cNvPr id="107" name="Google Shape;107;p18"/>
          <p:cNvPicPr preferRelativeResize="0"/>
          <p:nvPr/>
        </p:nvPicPr>
        <p:blipFill>
          <a:blip r:embed="rId5">
            <a:alphaModFix/>
          </a:blip>
          <a:stretch>
            <a:fillRect/>
          </a:stretch>
        </p:blipFill>
        <p:spPr>
          <a:xfrm>
            <a:off x="3689900" y="3731825"/>
            <a:ext cx="1761100" cy="1273425"/>
          </a:xfrm>
          <a:prstGeom prst="rect">
            <a:avLst/>
          </a:prstGeom>
          <a:noFill/>
          <a:ln>
            <a:noFill/>
          </a:ln>
        </p:spPr>
      </p:pic>
      <p:cxnSp>
        <p:nvCxnSpPr>
          <p:cNvPr id="108" name="Google Shape;108;p18"/>
          <p:cNvCxnSpPr/>
          <p:nvPr/>
        </p:nvCxnSpPr>
        <p:spPr>
          <a:xfrm flipH="1">
            <a:off x="4994950" y="1580175"/>
            <a:ext cx="869700" cy="148500"/>
          </a:xfrm>
          <a:prstGeom prst="straightConnector1">
            <a:avLst/>
          </a:prstGeom>
          <a:noFill/>
          <a:ln cap="flat" cmpd="sng" w="38100">
            <a:solidFill>
              <a:srgbClr val="FF0000"/>
            </a:solidFill>
            <a:prstDash val="solid"/>
            <a:round/>
            <a:headEnd len="med" w="med" type="none"/>
            <a:tailEnd len="med" w="med" type="stealth"/>
          </a:ln>
        </p:spPr>
      </p:cxnSp>
      <p:sp>
        <p:nvSpPr>
          <p:cNvPr id="109" name="Google Shape;109;p18"/>
          <p:cNvSpPr/>
          <p:nvPr/>
        </p:nvSpPr>
        <p:spPr>
          <a:xfrm>
            <a:off x="5737400" y="636900"/>
            <a:ext cx="2804400" cy="27921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3</a:t>
            </a:r>
            <a:endParaRPr b="1"/>
          </a:p>
          <a:p>
            <a:pPr indent="-317500" lvl="0" marL="457200" rtl="0" algn="l">
              <a:spcBef>
                <a:spcPts val="0"/>
              </a:spcBef>
              <a:spcAft>
                <a:spcPts val="0"/>
              </a:spcAft>
              <a:buSzPts val="1400"/>
              <a:buAutoNum type="alphaLcParenR"/>
            </a:pPr>
            <a:r>
              <a:rPr i="1" lang="en"/>
              <a:t>Drop down menu</a:t>
            </a:r>
            <a:r>
              <a:rPr lang="en"/>
              <a:t> - Type of organization</a:t>
            </a:r>
            <a:endParaRPr/>
          </a:p>
          <a:p>
            <a:pPr indent="0" lvl="0" marL="457200" rtl="0" algn="l">
              <a:spcBef>
                <a:spcPts val="0"/>
              </a:spcBef>
              <a:spcAft>
                <a:spcPts val="0"/>
              </a:spcAft>
              <a:buNone/>
            </a:pPr>
            <a:r>
              <a:t/>
            </a:r>
            <a:endParaRPr/>
          </a:p>
        </p:txBody>
      </p:sp>
      <p:pic>
        <p:nvPicPr>
          <p:cNvPr id="110" name="Google Shape;110;p18"/>
          <p:cNvPicPr preferRelativeResize="0"/>
          <p:nvPr/>
        </p:nvPicPr>
        <p:blipFill>
          <a:blip r:embed="rId6">
            <a:alphaModFix/>
          </a:blip>
          <a:stretch>
            <a:fillRect/>
          </a:stretch>
        </p:blipFill>
        <p:spPr>
          <a:xfrm>
            <a:off x="152400" y="636900"/>
            <a:ext cx="4690148" cy="24659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14" name="Shape 114"/>
        <p:cNvGrpSpPr/>
        <p:nvPr/>
      </p:nvGrpSpPr>
      <p:grpSpPr>
        <a:xfrm>
          <a:off x="0" y="0"/>
          <a:ext cx="0" cy="0"/>
          <a:chOff x="0" y="0"/>
          <a:chExt cx="0" cy="0"/>
        </a:xfrm>
      </p:grpSpPr>
      <p:pic>
        <p:nvPicPr>
          <p:cNvPr id="115" name="Google Shape;115;p19"/>
          <p:cNvPicPr preferRelativeResize="0"/>
          <p:nvPr/>
        </p:nvPicPr>
        <p:blipFill>
          <a:blip r:embed="rId3">
            <a:alphaModFix/>
          </a:blip>
          <a:stretch>
            <a:fillRect/>
          </a:stretch>
        </p:blipFill>
        <p:spPr>
          <a:xfrm>
            <a:off x="1426800" y="611188"/>
            <a:ext cx="4814276" cy="2993950"/>
          </a:xfrm>
          <a:prstGeom prst="rect">
            <a:avLst/>
          </a:prstGeom>
          <a:noFill/>
          <a:ln>
            <a:noFill/>
          </a:ln>
        </p:spPr>
      </p:pic>
      <p:pic>
        <p:nvPicPr>
          <p:cNvPr id="116" name="Google Shape;116;p19"/>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117" name="Google Shape;117;p19"/>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18" name="Google Shape;118;p19"/>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119" name="Google Shape;119;p19"/>
          <p:cNvPicPr preferRelativeResize="0"/>
          <p:nvPr/>
        </p:nvPicPr>
        <p:blipFill>
          <a:blip r:embed="rId6">
            <a:alphaModFix/>
          </a:blip>
          <a:stretch>
            <a:fillRect/>
          </a:stretch>
        </p:blipFill>
        <p:spPr>
          <a:xfrm>
            <a:off x="3689900" y="3731825"/>
            <a:ext cx="1761100" cy="1273425"/>
          </a:xfrm>
          <a:prstGeom prst="rect">
            <a:avLst/>
          </a:prstGeom>
          <a:noFill/>
          <a:ln>
            <a:noFill/>
          </a:ln>
        </p:spPr>
      </p:pic>
      <p:cxnSp>
        <p:nvCxnSpPr>
          <p:cNvPr id="120" name="Google Shape;120;p19"/>
          <p:cNvCxnSpPr/>
          <p:nvPr/>
        </p:nvCxnSpPr>
        <p:spPr>
          <a:xfrm flipH="1">
            <a:off x="2396625" y="1283225"/>
            <a:ext cx="3224100" cy="498600"/>
          </a:xfrm>
          <a:prstGeom prst="straightConnector1">
            <a:avLst/>
          </a:prstGeom>
          <a:noFill/>
          <a:ln cap="flat" cmpd="sng" w="38100">
            <a:solidFill>
              <a:srgbClr val="FF0000"/>
            </a:solidFill>
            <a:prstDash val="solid"/>
            <a:round/>
            <a:headEnd len="med" w="med" type="none"/>
            <a:tailEnd len="med" w="med" type="stealth"/>
          </a:ln>
        </p:spPr>
      </p:cxnSp>
      <p:sp>
        <p:nvSpPr>
          <p:cNvPr id="121" name="Google Shape;121;p19"/>
          <p:cNvSpPr/>
          <p:nvPr/>
        </p:nvSpPr>
        <p:spPr>
          <a:xfrm>
            <a:off x="5504075" y="816600"/>
            <a:ext cx="2110500" cy="758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4</a:t>
            </a:r>
            <a:endParaRPr/>
          </a:p>
          <a:p>
            <a:pPr indent="-317500" lvl="0" marL="457200" rtl="0" algn="l">
              <a:spcBef>
                <a:spcPts val="0"/>
              </a:spcBef>
              <a:spcAft>
                <a:spcPts val="0"/>
              </a:spcAft>
              <a:buSzPts val="1400"/>
              <a:buAutoNum type="alphaUcParenR"/>
            </a:pPr>
            <a:r>
              <a:rPr i="1" lang="en"/>
              <a:t>Date of Incorporation/formation</a:t>
            </a:r>
            <a:endParaRPr i="1"/>
          </a:p>
          <a:p>
            <a:pPr indent="-317500" lvl="0" marL="457200" rtl="0" algn="l">
              <a:spcBef>
                <a:spcPts val="0"/>
              </a:spcBef>
              <a:spcAft>
                <a:spcPts val="0"/>
              </a:spcAft>
              <a:buSzPts val="1400"/>
              <a:buAutoNum type="alphaUcParenR"/>
            </a:pPr>
            <a:r>
              <a:rPr lang="en"/>
              <a:t>State of formation</a:t>
            </a:r>
            <a:endParaRPr/>
          </a:p>
          <a:p>
            <a:pPr indent="-317500" lvl="0" marL="457200" rtl="0" algn="l">
              <a:spcBef>
                <a:spcPts val="0"/>
              </a:spcBef>
              <a:spcAft>
                <a:spcPts val="0"/>
              </a:spcAft>
              <a:buSzPts val="1400"/>
              <a:buAutoNum type="alphaUcParenR"/>
            </a:pPr>
            <a:r>
              <a:rPr lang="en" sz="1100">
                <a:solidFill>
                  <a:srgbClr val="444444"/>
                </a:solidFill>
                <a:highlight>
                  <a:srgbClr val="FFFFFF"/>
                </a:highlight>
                <a:latin typeface="Roboto"/>
                <a:ea typeface="Roboto"/>
                <a:cs typeface="Roboto"/>
                <a:sym typeface="Roboto"/>
              </a:rPr>
              <a:t>Are you liable for Minnesota corporation franchise tax? NO</a:t>
            </a:r>
            <a:endParaRPr sz="1100">
              <a:solidFill>
                <a:srgbClr val="444444"/>
              </a:solidFill>
              <a:highlight>
                <a:srgbClr val="FFFFFF"/>
              </a:highlight>
              <a:latin typeface="Roboto"/>
              <a:ea typeface="Roboto"/>
              <a:cs typeface="Roboto"/>
              <a:sym typeface="Roboto"/>
            </a:endParaRPr>
          </a:p>
          <a:p>
            <a:pPr indent="-317500" lvl="0" marL="457200" rtl="0" algn="l">
              <a:lnSpc>
                <a:spcPct val="140000"/>
              </a:lnSpc>
              <a:spcBef>
                <a:spcPts val="0"/>
              </a:spcBef>
              <a:spcAft>
                <a:spcPts val="0"/>
              </a:spcAft>
              <a:buSzPts val="1400"/>
              <a:buAutoNum type="alphaUcParenR"/>
            </a:pPr>
            <a:r>
              <a:rPr lang="en" sz="1100">
                <a:solidFill>
                  <a:srgbClr val="444444"/>
                </a:solidFill>
                <a:highlight>
                  <a:srgbClr val="FFFFFF"/>
                </a:highlight>
                <a:latin typeface="Roboto"/>
                <a:ea typeface="Roboto"/>
                <a:cs typeface="Roboto"/>
                <a:sym typeface="Roboto"/>
              </a:rPr>
              <a:t>Tax Year Ending Month</a:t>
            </a:r>
            <a:endParaRPr sz="1100">
              <a:solidFill>
                <a:srgbClr val="444444"/>
              </a:solidFill>
              <a:highlight>
                <a:srgbClr val="FFFFFF"/>
              </a:highlight>
              <a:latin typeface="Roboto"/>
              <a:ea typeface="Roboto"/>
              <a:cs typeface="Roboto"/>
              <a:sym typeface="Roboto"/>
            </a:endParaRPr>
          </a:p>
          <a:p>
            <a:pPr indent="0" lvl="0" marL="457200" rtl="0" algn="l">
              <a:lnSpc>
                <a:spcPct val="115000"/>
              </a:lnSpc>
              <a:spcBef>
                <a:spcPts val="0"/>
              </a:spcBef>
              <a:spcAft>
                <a:spcPts val="0"/>
              </a:spcAft>
              <a:buNone/>
            </a:pPr>
            <a:r>
              <a:rPr lang="en" sz="1100">
                <a:solidFill>
                  <a:schemeClr val="dk1"/>
                </a:solidFill>
              </a:rPr>
              <a:t>Click NEXT</a:t>
            </a:r>
            <a:r>
              <a:rPr lang="en"/>
              <a:t> </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3">
            <a:alphaModFix/>
          </a:blip>
          <a:stretch>
            <a:fillRect/>
          </a:stretch>
        </p:blipFill>
        <p:spPr>
          <a:xfrm>
            <a:off x="152400" y="1286350"/>
            <a:ext cx="2529766" cy="2226299"/>
          </a:xfrm>
          <a:prstGeom prst="rect">
            <a:avLst/>
          </a:prstGeom>
          <a:noFill/>
          <a:ln>
            <a:noFill/>
          </a:ln>
        </p:spPr>
      </p:pic>
      <p:pic>
        <p:nvPicPr>
          <p:cNvPr id="127" name="Google Shape;127;p20"/>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128" name="Google Shape;128;p20"/>
          <p:cNvSpPr txBox="1"/>
          <p:nvPr/>
        </p:nvSpPr>
        <p:spPr>
          <a:xfrm>
            <a:off x="0" y="0"/>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29" name="Google Shape;129;p20"/>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130" name="Google Shape;130;p20"/>
          <p:cNvPicPr preferRelativeResize="0"/>
          <p:nvPr/>
        </p:nvPicPr>
        <p:blipFill>
          <a:blip r:embed="rId6">
            <a:alphaModFix/>
          </a:blip>
          <a:stretch>
            <a:fillRect/>
          </a:stretch>
        </p:blipFill>
        <p:spPr>
          <a:xfrm>
            <a:off x="3689900" y="3731825"/>
            <a:ext cx="1761100" cy="1273425"/>
          </a:xfrm>
          <a:prstGeom prst="rect">
            <a:avLst/>
          </a:prstGeom>
          <a:noFill/>
          <a:ln>
            <a:noFill/>
          </a:ln>
        </p:spPr>
      </p:pic>
      <p:sp>
        <p:nvSpPr>
          <p:cNvPr id="131" name="Google Shape;131;p20"/>
          <p:cNvSpPr/>
          <p:nvPr/>
        </p:nvSpPr>
        <p:spPr>
          <a:xfrm>
            <a:off x="4043025" y="562200"/>
            <a:ext cx="4617300" cy="26967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5</a:t>
            </a:r>
            <a:endParaRPr b="1"/>
          </a:p>
          <a:p>
            <a:pPr indent="-317500" lvl="0" marL="457200" rtl="0" algn="l">
              <a:lnSpc>
                <a:spcPct val="140000"/>
              </a:lnSpc>
              <a:spcBef>
                <a:spcPts val="0"/>
              </a:spcBef>
              <a:spcAft>
                <a:spcPts val="0"/>
              </a:spcAft>
              <a:buSzPts val="1400"/>
              <a:buAutoNum type="alphaLcParenR"/>
            </a:pPr>
            <a:r>
              <a:rPr b="1" lang="en" sz="1800">
                <a:solidFill>
                  <a:srgbClr val="444444"/>
                </a:solidFill>
                <a:highlight>
                  <a:srgbClr val="FFFFFF"/>
                </a:highlight>
                <a:latin typeface="Roboto"/>
                <a:ea typeface="Roboto"/>
                <a:cs typeface="Roboto"/>
                <a:sym typeface="Roboto"/>
              </a:rPr>
              <a:t>Business Tax Information- Type in FEIN and then type it in again under Confirm FEIN </a:t>
            </a:r>
            <a:endParaRPr i="1"/>
          </a:p>
          <a:p>
            <a:pPr indent="-317500" lvl="0" marL="457200" rtl="0" algn="l">
              <a:lnSpc>
                <a:spcPct val="140000"/>
              </a:lnSpc>
              <a:spcBef>
                <a:spcPts val="0"/>
              </a:spcBef>
              <a:spcAft>
                <a:spcPts val="0"/>
              </a:spcAft>
              <a:buSzPts val="1400"/>
              <a:buAutoNum type="alphaLcParenR"/>
            </a:pPr>
            <a:r>
              <a:rPr lang="en" sz="1100">
                <a:solidFill>
                  <a:srgbClr val="444444"/>
                </a:solidFill>
                <a:highlight>
                  <a:srgbClr val="FFFFFF"/>
                </a:highlight>
                <a:latin typeface="Roboto"/>
                <a:ea typeface="Roboto"/>
                <a:cs typeface="Roboto"/>
                <a:sym typeface="Roboto"/>
              </a:rPr>
              <a:t>Legal Name- Type in Legal Name </a:t>
            </a:r>
            <a:endParaRPr sz="1100">
              <a:solidFill>
                <a:srgbClr val="444444"/>
              </a:solidFill>
              <a:highlight>
                <a:srgbClr val="FFFFFF"/>
              </a:highlight>
              <a:latin typeface="Roboto"/>
              <a:ea typeface="Roboto"/>
              <a:cs typeface="Roboto"/>
              <a:sym typeface="Roboto"/>
            </a:endParaRPr>
          </a:p>
          <a:p>
            <a:pPr indent="-317500" lvl="0" marL="457200" rtl="0" algn="l">
              <a:lnSpc>
                <a:spcPct val="140000"/>
              </a:lnSpc>
              <a:spcBef>
                <a:spcPts val="0"/>
              </a:spcBef>
              <a:spcAft>
                <a:spcPts val="0"/>
              </a:spcAft>
              <a:buSzPts val="1400"/>
              <a:buAutoNum type="alphaLcParenR"/>
            </a:pPr>
            <a:r>
              <a:rPr lang="en" sz="1100">
                <a:solidFill>
                  <a:srgbClr val="444444"/>
                </a:solidFill>
                <a:highlight>
                  <a:srgbClr val="FFFFFF"/>
                </a:highlight>
                <a:latin typeface="Roboto"/>
                <a:ea typeface="Roboto"/>
                <a:cs typeface="Roboto"/>
                <a:sym typeface="Roboto"/>
              </a:rPr>
              <a:t>Business Name (Different from Legal)- Type in DBA</a:t>
            </a:r>
            <a:endParaRPr sz="1100">
              <a:solidFill>
                <a:srgbClr val="444444"/>
              </a:solidFill>
              <a:highlight>
                <a:srgbClr val="FFFFFF"/>
              </a:highlight>
              <a:latin typeface="Roboto"/>
              <a:ea typeface="Roboto"/>
              <a:cs typeface="Roboto"/>
              <a:sym typeface="Roboto"/>
            </a:endParaRPr>
          </a:p>
          <a:p>
            <a:pPr indent="-317500" lvl="0" marL="457200" rtl="0" algn="l">
              <a:lnSpc>
                <a:spcPct val="140000"/>
              </a:lnSpc>
              <a:spcBef>
                <a:spcPts val="0"/>
              </a:spcBef>
              <a:spcAft>
                <a:spcPts val="0"/>
              </a:spcAft>
              <a:buSzPts val="1400"/>
              <a:buAutoNum type="alphaLcParenR"/>
            </a:pPr>
            <a:r>
              <a:rPr b="1" lang="en" sz="1800">
                <a:solidFill>
                  <a:srgbClr val="444444"/>
                </a:solidFill>
                <a:highlight>
                  <a:srgbClr val="FFFFFF"/>
                </a:highlight>
                <a:latin typeface="Roboto"/>
                <a:ea typeface="Roboto"/>
                <a:cs typeface="Roboto"/>
                <a:sym typeface="Roboto"/>
              </a:rPr>
              <a:t>NAICS Code(s): Click on </a:t>
            </a:r>
            <a:r>
              <a:rPr lang="en" sz="1200" u="sng">
                <a:solidFill>
                  <a:srgbClr val="0066B3"/>
                </a:solidFill>
                <a:highlight>
                  <a:srgbClr val="FFFFFF"/>
                </a:highlight>
                <a:latin typeface="Roboto"/>
                <a:ea typeface="Roboto"/>
                <a:cs typeface="Roboto"/>
                <a:sym typeface="Roboto"/>
                <a:hlinkClick r:id="rId7">
                  <a:extLst>
                    <a:ext uri="{A12FA001-AC4F-418D-AE19-62706E023703}">
                      <ahyp:hlinkClr val="tx"/>
                    </a:ext>
                  </a:extLst>
                </a:hlinkClick>
              </a:rPr>
              <a:t>Search for your 2022 NAICS code</a:t>
            </a:r>
            <a:r>
              <a:rPr lang="en" sz="1100">
                <a:solidFill>
                  <a:schemeClr val="dk1"/>
                </a:solidFill>
              </a:rPr>
              <a:t> and choose the </a:t>
            </a:r>
            <a:r>
              <a:rPr lang="en" sz="1100">
                <a:solidFill>
                  <a:schemeClr val="dk1"/>
                </a:solidFill>
              </a:rPr>
              <a:t>appropriate</a:t>
            </a:r>
            <a:r>
              <a:rPr lang="en" sz="1100">
                <a:solidFill>
                  <a:schemeClr val="dk1"/>
                </a:solidFill>
              </a:rPr>
              <a:t> code</a:t>
            </a:r>
            <a:endParaRPr sz="1100">
              <a:solidFill>
                <a:schemeClr val="dk1"/>
              </a:solidFill>
            </a:endParaRPr>
          </a:p>
          <a:p>
            <a:pPr indent="-317500" lvl="0" marL="457200" rtl="0" algn="l">
              <a:lnSpc>
                <a:spcPct val="140000"/>
              </a:lnSpc>
              <a:spcBef>
                <a:spcPts val="0"/>
              </a:spcBef>
              <a:spcAft>
                <a:spcPts val="0"/>
              </a:spcAft>
              <a:buSzPts val="1400"/>
              <a:buAutoNum type="alphaLcParenR"/>
            </a:pPr>
            <a:r>
              <a:rPr b="1" lang="en" sz="1800">
                <a:solidFill>
                  <a:srgbClr val="444444"/>
                </a:solidFill>
                <a:highlight>
                  <a:srgbClr val="FFFFFF"/>
                </a:highlight>
                <a:latin typeface="Roboto"/>
                <a:ea typeface="Roboto"/>
                <a:cs typeface="Roboto"/>
                <a:sym typeface="Roboto"/>
              </a:rPr>
              <a:t>Contact Information: Choose Contact Type from the drop down; Type in Contact Name; and Contact </a:t>
            </a:r>
            <a:r>
              <a:rPr lang="en" sz="1100">
                <a:solidFill>
                  <a:srgbClr val="444444"/>
                </a:solidFill>
                <a:highlight>
                  <a:srgbClr val="FFFFFF"/>
                </a:highlight>
                <a:latin typeface="Roboto"/>
                <a:ea typeface="Roboto"/>
                <a:cs typeface="Roboto"/>
                <a:sym typeface="Roboto"/>
              </a:rPr>
              <a:t>Telephone Number</a:t>
            </a:r>
            <a:endParaRPr i="1"/>
          </a:p>
          <a:p>
            <a:pPr indent="-317500" lvl="0" marL="457200" rtl="0" algn="l">
              <a:spcBef>
                <a:spcPts val="0"/>
              </a:spcBef>
              <a:spcAft>
                <a:spcPts val="0"/>
              </a:spcAft>
              <a:buSzPts val="1400"/>
              <a:buAutoNum type="alphaLcParenR"/>
            </a:pPr>
            <a:r>
              <a:rPr b="1" lang="en" sz="1200">
                <a:solidFill>
                  <a:srgbClr val="444444"/>
                </a:solidFill>
                <a:highlight>
                  <a:srgbClr val="FFFFFF"/>
                </a:highlight>
                <a:latin typeface="Roboto"/>
                <a:ea typeface="Roboto"/>
                <a:cs typeface="Roboto"/>
                <a:sym typeface="Roboto"/>
              </a:rPr>
              <a:t>Your primary email address will be used by the Department of Revenue to send your MN Tax ID number: </a:t>
            </a:r>
            <a:r>
              <a:rPr b="1" lang="en" sz="1800">
                <a:solidFill>
                  <a:srgbClr val="444444"/>
                </a:solidFill>
                <a:highlight>
                  <a:srgbClr val="FFFFFF"/>
                </a:highlight>
                <a:latin typeface="Roboto"/>
                <a:ea typeface="Roboto"/>
                <a:cs typeface="Roboto"/>
                <a:sym typeface="Roboto"/>
              </a:rPr>
              <a:t>Type in primary email address and then type it in again under Confirm primary email address</a:t>
            </a:r>
            <a:endParaRPr b="1" sz="1800">
              <a:solidFill>
                <a:srgbClr val="444444"/>
              </a:solidFill>
              <a:highlight>
                <a:srgbClr val="FFFFFF"/>
              </a:highlight>
              <a:latin typeface="Roboto"/>
              <a:ea typeface="Roboto"/>
              <a:cs typeface="Roboto"/>
              <a:sym typeface="Roboto"/>
            </a:endParaRPr>
          </a:p>
          <a:p>
            <a:pPr indent="0" lvl="0" marL="457200" rtl="0" algn="l">
              <a:spcBef>
                <a:spcPts val="0"/>
              </a:spcBef>
              <a:spcAft>
                <a:spcPts val="0"/>
              </a:spcAft>
              <a:buNone/>
            </a:pPr>
            <a:r>
              <a:rPr b="1" lang="en" sz="1800">
                <a:solidFill>
                  <a:srgbClr val="444444"/>
                </a:solidFill>
                <a:highlight>
                  <a:srgbClr val="FFFFFF"/>
                </a:highlight>
                <a:latin typeface="Roboto"/>
                <a:ea typeface="Roboto"/>
                <a:cs typeface="Roboto"/>
                <a:sym typeface="Roboto"/>
              </a:rPr>
              <a:t>Click NEXT</a:t>
            </a:r>
            <a:endParaRPr b="1" sz="1800">
              <a:solidFill>
                <a:srgbClr val="444444"/>
              </a:solidFill>
              <a:highlight>
                <a:srgbClr val="FFFFFF"/>
              </a:highlight>
              <a:latin typeface="Roboto"/>
              <a:ea typeface="Roboto"/>
              <a:cs typeface="Roboto"/>
              <a:sym typeface="Roboto"/>
            </a:endParaRPr>
          </a:p>
        </p:txBody>
      </p:sp>
      <p:cxnSp>
        <p:nvCxnSpPr>
          <p:cNvPr id="132" name="Google Shape;132;p20"/>
          <p:cNvCxnSpPr/>
          <p:nvPr/>
        </p:nvCxnSpPr>
        <p:spPr>
          <a:xfrm flipH="1">
            <a:off x="1896325" y="1057750"/>
            <a:ext cx="2157600" cy="762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136" name="Shape 136"/>
        <p:cNvGrpSpPr/>
        <p:nvPr/>
      </p:nvGrpSpPr>
      <p:grpSpPr>
        <a:xfrm>
          <a:off x="0" y="0"/>
          <a:ext cx="0" cy="0"/>
          <a:chOff x="0" y="0"/>
          <a:chExt cx="0" cy="0"/>
        </a:xfrm>
      </p:grpSpPr>
      <p:pic>
        <p:nvPicPr>
          <p:cNvPr id="137" name="Google Shape;137;p21"/>
          <p:cNvPicPr preferRelativeResize="0"/>
          <p:nvPr/>
        </p:nvPicPr>
        <p:blipFill>
          <a:blip r:embed="rId3">
            <a:alphaModFix/>
          </a:blip>
          <a:stretch>
            <a:fillRect/>
          </a:stretch>
        </p:blipFill>
        <p:spPr>
          <a:xfrm>
            <a:off x="0" y="709950"/>
            <a:ext cx="4976449" cy="4151074"/>
          </a:xfrm>
          <a:prstGeom prst="rect">
            <a:avLst/>
          </a:prstGeom>
          <a:noFill/>
          <a:ln>
            <a:noFill/>
          </a:ln>
        </p:spPr>
      </p:pic>
      <p:pic>
        <p:nvPicPr>
          <p:cNvPr id="138" name="Google Shape;138;p21"/>
          <p:cNvPicPr preferRelativeResize="0"/>
          <p:nvPr/>
        </p:nvPicPr>
        <p:blipFill>
          <a:blip r:embed="rId4">
            <a:alphaModFix/>
          </a:blip>
          <a:stretch>
            <a:fillRect/>
          </a:stretch>
        </p:blipFill>
        <p:spPr>
          <a:xfrm>
            <a:off x="104525" y="3665050"/>
            <a:ext cx="2193902" cy="1702076"/>
          </a:xfrm>
          <a:prstGeom prst="rect">
            <a:avLst/>
          </a:prstGeom>
          <a:noFill/>
          <a:ln>
            <a:noFill/>
          </a:ln>
        </p:spPr>
      </p:pic>
      <p:sp>
        <p:nvSpPr>
          <p:cNvPr id="139" name="Google Shape;139;p21"/>
          <p:cNvSpPr txBox="1"/>
          <p:nvPr/>
        </p:nvSpPr>
        <p:spPr>
          <a:xfrm>
            <a:off x="0" y="-79725"/>
            <a:ext cx="9032100" cy="484500"/>
          </a:xfrm>
          <a:prstGeom prst="rect">
            <a:avLst/>
          </a:prstGeom>
          <a:noFill/>
          <a:ln>
            <a:noFill/>
          </a:ln>
        </p:spPr>
        <p:txBody>
          <a:bodyPr anchorCtr="0" anchor="t" bIns="91425" lIns="91425" spcFirstLastPara="1" rIns="91425" wrap="square" tIns="91425">
            <a:noAutofit/>
          </a:bodyPr>
          <a:lstStyle/>
          <a:p>
            <a:pPr indent="0" lvl="0" marL="457200" rtl="0" algn="ctr">
              <a:lnSpc>
                <a:spcPct val="110000"/>
              </a:lnSpc>
              <a:spcBef>
                <a:spcPts val="0"/>
              </a:spcBef>
              <a:spcAft>
                <a:spcPts val="4000"/>
              </a:spcAft>
              <a:buNone/>
            </a:pPr>
            <a:r>
              <a:rPr b="1" lang="en" sz="2400">
                <a:solidFill>
                  <a:srgbClr val="FAFAFF"/>
                </a:solidFill>
              </a:rPr>
              <a:t>Sales Tax and More - MN Registration</a:t>
            </a:r>
            <a:endParaRPr b="1" sz="2400">
              <a:solidFill>
                <a:srgbClr val="FAFAFF"/>
              </a:solidFill>
            </a:endParaRPr>
          </a:p>
        </p:txBody>
      </p:sp>
      <p:sp>
        <p:nvSpPr>
          <p:cNvPr id="140" name="Google Shape;140;p21"/>
          <p:cNvSpPr txBox="1"/>
          <p:nvPr/>
        </p:nvSpPr>
        <p:spPr>
          <a:xfrm>
            <a:off x="5589675" y="4746900"/>
            <a:ext cx="3411300" cy="396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u="sng">
                <a:solidFill>
                  <a:srgbClr val="0000FF"/>
                </a:solidFill>
                <a:hlinkClick r:id="rId5">
                  <a:extLst>
                    <a:ext uri="{A12FA001-AC4F-418D-AE19-62706E023703}">
                      <ahyp:hlinkClr val="tx"/>
                    </a:ext>
                  </a:extLst>
                </a:hlinkClick>
              </a:rPr>
              <a:t>https://www.salestaxandmore.com/</a:t>
            </a:r>
            <a:endParaRPr>
              <a:solidFill>
                <a:srgbClr val="0000FF"/>
              </a:solidFill>
            </a:endParaRPr>
          </a:p>
        </p:txBody>
      </p:sp>
      <p:pic>
        <p:nvPicPr>
          <p:cNvPr id="141" name="Google Shape;141;p21"/>
          <p:cNvPicPr preferRelativeResize="0"/>
          <p:nvPr/>
        </p:nvPicPr>
        <p:blipFill>
          <a:blip r:embed="rId6">
            <a:alphaModFix/>
          </a:blip>
          <a:stretch>
            <a:fillRect/>
          </a:stretch>
        </p:blipFill>
        <p:spPr>
          <a:xfrm>
            <a:off x="3689900" y="3731825"/>
            <a:ext cx="1761100" cy="1273425"/>
          </a:xfrm>
          <a:prstGeom prst="rect">
            <a:avLst/>
          </a:prstGeom>
          <a:noFill/>
          <a:ln>
            <a:noFill/>
          </a:ln>
        </p:spPr>
      </p:pic>
      <p:sp>
        <p:nvSpPr>
          <p:cNvPr id="142" name="Google Shape;142;p21"/>
          <p:cNvSpPr/>
          <p:nvPr/>
        </p:nvSpPr>
        <p:spPr>
          <a:xfrm>
            <a:off x="4378850" y="973275"/>
            <a:ext cx="4274400" cy="22884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t>Step 6</a:t>
            </a:r>
            <a:r>
              <a:rPr lang="en"/>
              <a:t> Type in </a:t>
            </a:r>
            <a:r>
              <a:rPr b="1" lang="en" sz="1800">
                <a:solidFill>
                  <a:srgbClr val="444444"/>
                </a:solidFill>
                <a:highlight>
                  <a:srgbClr val="FFFFFF"/>
                </a:highlight>
                <a:latin typeface="Roboto"/>
                <a:ea typeface="Roboto"/>
                <a:cs typeface="Roboto"/>
                <a:sym typeface="Roboto"/>
              </a:rPr>
              <a:t>Physical Business Address; Click Verify Address</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rPr b="1" lang="en" sz="1800">
                <a:solidFill>
                  <a:srgbClr val="444444"/>
                </a:solidFill>
                <a:highlight>
                  <a:srgbClr val="FFFFFF"/>
                </a:highlight>
                <a:latin typeface="Roboto"/>
                <a:ea typeface="Roboto"/>
                <a:cs typeface="Roboto"/>
                <a:sym typeface="Roboto"/>
              </a:rPr>
              <a:t>Check the Box if your business mailing address is different from above. If you do choose to list a different mailing address then the page will drop down and just type in the mailing address and don’t forget to </a:t>
            </a:r>
            <a:r>
              <a:rPr b="1" lang="en" sz="1800">
                <a:solidFill>
                  <a:srgbClr val="444444"/>
                </a:solidFill>
                <a:highlight>
                  <a:srgbClr val="FFFFFF"/>
                </a:highlight>
                <a:latin typeface="Roboto"/>
                <a:ea typeface="Roboto"/>
                <a:cs typeface="Roboto"/>
                <a:sym typeface="Roboto"/>
              </a:rPr>
              <a:t>Click Verify Address</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rPr b="1" lang="en" sz="1800">
                <a:solidFill>
                  <a:srgbClr val="444444"/>
                </a:solidFill>
                <a:highlight>
                  <a:srgbClr val="FFFFFF"/>
                </a:highlight>
                <a:latin typeface="Roboto"/>
                <a:ea typeface="Roboto"/>
                <a:cs typeface="Roboto"/>
                <a:sym typeface="Roboto"/>
              </a:rPr>
              <a:t>Click NEXT</a:t>
            </a:r>
            <a:endParaRPr b="1" sz="1800">
              <a:solidFill>
                <a:srgbClr val="44444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