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  <p:sldMasterId id="2147483772" r:id="rId10"/>
    <p:sldMasterId id="2147483784" r:id="rId11"/>
  </p:sldMasterIdLst>
  <p:notesMasterIdLst>
    <p:notesMasterId r:id="rId73"/>
  </p:notesMasterIdLst>
  <p:sldIdLst>
    <p:sldId id="256" r:id="rId12"/>
    <p:sldId id="1029" r:id="rId13"/>
    <p:sldId id="705" r:id="rId14"/>
    <p:sldId id="847" r:id="rId15"/>
    <p:sldId id="1038" r:id="rId16"/>
    <p:sldId id="864" r:id="rId17"/>
    <p:sldId id="779" r:id="rId18"/>
    <p:sldId id="1131" r:id="rId19"/>
    <p:sldId id="1048" r:id="rId20"/>
    <p:sldId id="1132" r:id="rId21"/>
    <p:sldId id="1101" r:id="rId22"/>
    <p:sldId id="780" r:id="rId23"/>
    <p:sldId id="884" r:id="rId24"/>
    <p:sldId id="1043" r:id="rId25"/>
    <p:sldId id="1123" r:id="rId26"/>
    <p:sldId id="887" r:id="rId27"/>
    <p:sldId id="1066" r:id="rId28"/>
    <p:sldId id="1106" r:id="rId29"/>
    <p:sldId id="800" r:id="rId30"/>
    <p:sldId id="814" r:id="rId31"/>
    <p:sldId id="819" r:id="rId32"/>
    <p:sldId id="820" r:id="rId33"/>
    <p:sldId id="1069" r:id="rId34"/>
    <p:sldId id="1126" r:id="rId35"/>
    <p:sldId id="1127" r:id="rId36"/>
    <p:sldId id="1128" r:id="rId37"/>
    <p:sldId id="1129" r:id="rId38"/>
    <p:sldId id="1056" r:id="rId39"/>
    <p:sldId id="1057" r:id="rId40"/>
    <p:sldId id="1130" r:id="rId41"/>
    <p:sldId id="855" r:id="rId42"/>
    <p:sldId id="831" r:id="rId43"/>
    <p:sldId id="856" r:id="rId44"/>
    <p:sldId id="1050" r:id="rId45"/>
    <p:sldId id="805" r:id="rId46"/>
    <p:sldId id="653" r:id="rId47"/>
    <p:sldId id="835" r:id="rId48"/>
    <p:sldId id="1044" r:id="rId49"/>
    <p:sldId id="1045" r:id="rId50"/>
    <p:sldId id="1046" r:id="rId51"/>
    <p:sldId id="1047" r:id="rId52"/>
    <p:sldId id="1088" r:id="rId53"/>
    <p:sldId id="1089" r:id="rId54"/>
    <p:sldId id="1090" r:id="rId55"/>
    <p:sldId id="1091" r:id="rId56"/>
    <p:sldId id="1092" r:id="rId57"/>
    <p:sldId id="1093" r:id="rId58"/>
    <p:sldId id="1094" r:id="rId59"/>
    <p:sldId id="1095" r:id="rId60"/>
    <p:sldId id="1110" r:id="rId61"/>
    <p:sldId id="1111" r:id="rId62"/>
    <p:sldId id="1112" r:id="rId63"/>
    <p:sldId id="1113" r:id="rId64"/>
    <p:sldId id="1114" r:id="rId65"/>
    <p:sldId id="1115" r:id="rId66"/>
    <p:sldId id="1116" r:id="rId67"/>
    <p:sldId id="1117" r:id="rId68"/>
    <p:sldId id="817" r:id="rId69"/>
    <p:sldId id="818" r:id="rId70"/>
    <p:sldId id="1122" r:id="rId71"/>
    <p:sldId id="679" r:id="rId72"/>
  </p:sldIdLst>
  <p:sldSz cx="9144000" cy="6858000" type="screen4x3"/>
  <p:notesSz cx="6735763" cy="9866313"/>
  <p:embeddedFontLst>
    <p:embeddedFont>
      <p:font typeface="Dosis" pitchFamily="2" charset="0"/>
      <p:regular r:id="rId74"/>
      <p:bold r:id="rId75"/>
    </p:embeddedFont>
    <p:embeddedFont>
      <p:font typeface="Dosis ExtraBold" pitchFamily="2" charset="0"/>
      <p:bold r:id="rId76"/>
    </p:embeddedFont>
    <p:embeddedFont>
      <p:font typeface="Dosis Medium" pitchFamily="2" charset="0"/>
      <p:regular r:id="rId77"/>
      <p:bold r:id="rId78"/>
    </p:embeddedFont>
    <p:embeddedFont>
      <p:font typeface="Dosis SemiBold" pitchFamily="2" charset="0"/>
      <p:regular r:id="rId79"/>
      <p:bold r:id="rId80"/>
    </p:embeddedFont>
    <p:embeddedFont>
      <p:font typeface="Mistral" panose="03090702030407020403" pitchFamily="66" charset="0"/>
      <p:regular r:id="rId8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3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DA4"/>
    <a:srgbClr val="565F88"/>
    <a:srgbClr val="00ACA4"/>
    <a:srgbClr val="445C7E"/>
    <a:srgbClr val="424D7B"/>
    <a:srgbClr val="E9E8E8"/>
    <a:srgbClr val="E13B82"/>
    <a:srgbClr val="E84234"/>
    <a:srgbClr val="F26553"/>
    <a:srgbClr val="FEF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8" autoAdjust="0"/>
    <p:restoredTop sz="94620" autoAdjust="0"/>
  </p:normalViewPr>
  <p:slideViewPr>
    <p:cSldViewPr snapToGrid="0">
      <p:cViewPr varScale="1">
        <p:scale>
          <a:sx n="77" d="100"/>
          <a:sy n="77" d="100"/>
        </p:scale>
        <p:origin x="648" y="45"/>
      </p:cViewPr>
      <p:guideLst>
        <p:guide pos="5239"/>
        <p:guide pos="45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font" Target="fonts/font3.fntdata"/><Relationship Id="rId8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82" Type="http://schemas.openxmlformats.org/officeDocument/2006/relationships/presProps" Target="presProps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font" Target="fonts/font4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font" Target="fonts/font7.fntdata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font" Target="fonts/font2.fntdata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1F854F-C2FC-AF4D-25B0-67E7B3309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4691"/>
          <a:stretch>
            <a:fillRect/>
          </a:stretch>
        </p:blipFill>
        <p:spPr>
          <a:xfrm>
            <a:off x="0" y="3048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3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D8A3F1A0-5401-5371-C464-CD8FCF11AD6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4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02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514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845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07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69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77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115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63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139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983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200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4718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3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72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85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38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0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5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42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1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89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1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6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9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2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2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68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39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05/04/2026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8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14184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49316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4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image" Target="../media/image4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image" Target="../media/image6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3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34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26BC89-9DAB-48D9-9AF0-72D2DCC5A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D1F53DE-C122-4ABC-AFA9-8DC8DC5A0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1798059"/>
            <a:ext cx="1810043" cy="198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1096CB8-F043-4D93-B4B6-DC8598DC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17" y="1798059"/>
            <a:ext cx="1810043" cy="198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7755D22-97A5-4176-9B58-C28ECACB2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1798059"/>
            <a:ext cx="1810043" cy="198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7AF8F89-880E-4C7B-88FC-A78877D51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4100420"/>
            <a:ext cx="1810043" cy="19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60AA8F4-61AF-488B-845C-7BF7B0598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85" y="4134139"/>
            <a:ext cx="1810043" cy="198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85CC7CE-1E4A-4C76-BBC8-37A68D804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7" y="4134139"/>
            <a:ext cx="1810043" cy="198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909" y="755999"/>
            <a:ext cx="692356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mécanicien – La viande – Un chien – Un panier – Un lion – Un vieux.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5165" y="3744756"/>
            <a:ext cx="2028918" cy="35132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mécanicien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 </a:t>
            </a:r>
            <a:r>
              <a:rPr lang="fr-MA" dirty="0">
                <a:latin typeface="Dosis SemiBold" pitchFamily="2" charset="0"/>
              </a:rPr>
              <a:t>viande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chien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27208" y="6113710"/>
            <a:ext cx="2014697" cy="34421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vieux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939047" y="6085132"/>
            <a:ext cx="219885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panier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lion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5BBFC9D-CD52-4DBE-B367-60225D75030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1E32E42-1F35-4D2D-836F-24F34325A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4FB998-ECFB-4F94-88AD-F43CF0D86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0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1019C7-7BE1-4E6A-A3CB-DD95C4A24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1798059"/>
            <a:ext cx="1810043" cy="198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90037-55F8-4F07-B6C7-AAFBE3798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17" y="1798059"/>
            <a:ext cx="1810043" cy="19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413F8D-A837-433D-B0FA-C413CC1B4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1798059"/>
            <a:ext cx="1810043" cy="19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061758-8F54-4C86-AAF0-DA5D39F06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3" y="4100420"/>
            <a:ext cx="1810043" cy="198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9DF4BBD-50EC-4BCB-9437-DABCBC7CE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85" y="4134139"/>
            <a:ext cx="1810043" cy="19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7F8451E-8338-4DA9-B861-6255083DC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7" y="4134139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D12FC85F">
            <a:hlinkClick r:id="" action="ppaction://media"/>
            <a:extLst>
              <a:ext uri="{FF2B5EF4-FFF2-40B4-BE49-F238E27FC236}">
                <a16:creationId xmlns:a16="http://schemas.microsoft.com/office/drawing/2014/main" id="{70B68B1D-ACBF-499B-B13E-EC3C3D83DAF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0788"/>
            <a:ext cx="7559675" cy="3297237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53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E66F81-8F0E-C786-E7F8-FF8A400799CB}"/>
              </a:ext>
            </a:extLst>
          </p:cNvPr>
          <p:cNvSpPr/>
          <p:nvPr/>
        </p:nvSpPr>
        <p:spPr>
          <a:xfrm>
            <a:off x="1332089" y="2449688"/>
            <a:ext cx="6611252" cy="2348089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43ABAB-21E5-E70C-FEF4-442F21C09674}"/>
              </a:ext>
            </a:extLst>
          </p:cNvPr>
          <p:cNvSpPr txBox="1"/>
          <p:nvPr/>
        </p:nvSpPr>
        <p:spPr>
          <a:xfrm>
            <a:off x="1692000" y="3037177"/>
            <a:ext cx="5967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  <a:defRPr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Tu fais quoi après l’école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4D573D7-27A8-4B35-CA94-21A1E230E2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2E2BD4C-8801-647D-33BD-54C2E00D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3BDFBA-BD64-B0BE-E2DF-045433B61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7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un autre exemple.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E66F81-8F0E-C786-E7F8-FF8A400799CB}"/>
              </a:ext>
            </a:extLst>
          </p:cNvPr>
          <p:cNvSpPr/>
          <p:nvPr/>
        </p:nvSpPr>
        <p:spPr>
          <a:xfrm>
            <a:off x="1487277" y="2449688"/>
            <a:ext cx="6615630" cy="2348089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43ABAB-21E5-E70C-FEF4-442F21C09674}"/>
              </a:ext>
            </a:extLst>
          </p:cNvPr>
          <p:cNvSpPr txBox="1"/>
          <p:nvPr/>
        </p:nvSpPr>
        <p:spPr>
          <a:xfrm>
            <a:off x="936093" y="2967335"/>
            <a:ext cx="7455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  <a:defRPr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Tu fais quoi après le sport</a:t>
            </a:r>
            <a:r>
              <a:rPr lang="fr-FR" sz="3200" b="1" dirty="0">
                <a:solidFill>
                  <a:srgbClr val="00ADA4"/>
                </a:solidFill>
                <a:latin typeface="Dosis SemiBold" pitchFamily="2" charset="0"/>
              </a:rPr>
              <a:t> 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4D573D7-27A8-4B35-CA94-21A1E230E2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2E2BD4C-8801-647D-33BD-54C2E00D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3BDFBA-BD64-B0BE-E2DF-045433B61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66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483973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3948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Qui veut poser la question en français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314" y="217892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1080896" y="3592294"/>
            <a:ext cx="185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Tu fais quoi après _________? </a:t>
            </a:r>
            <a:endParaRPr lang="fr-FR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F837FB-06C8-43D1-BCE6-BE87B8C9F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285" y="4472724"/>
            <a:ext cx="1213333" cy="11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98166" y="2554622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poser la question en français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8DEE68-5807-4D4B-906B-964C03D1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6505">
            <a:off x="5645738" y="1538866"/>
            <a:ext cx="1219370" cy="10860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89FB33-3D09-4FA2-A273-73621C6F563E}"/>
              </a:ext>
            </a:extLst>
          </p:cNvPr>
          <p:cNvSpPr txBox="1"/>
          <p:nvPr/>
        </p:nvSpPr>
        <p:spPr>
          <a:xfrm>
            <a:off x="6048263" y="3323612"/>
            <a:ext cx="1753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 Tu fais quoi après _________? </a:t>
            </a:r>
          </a:p>
          <a:p>
            <a:pPr lvl="0" algn="ctr">
              <a:defRPr/>
            </a:pPr>
            <a:endParaRPr lang="fr-FR" sz="2000" b="1" dirty="0">
              <a:solidFill>
                <a:srgbClr val="8D6F91"/>
              </a:solidFill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47CE8A-7922-4725-BC29-8E048473F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459" y="4072039"/>
            <a:ext cx="1213333" cy="11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pose la question à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562217" y="3909351"/>
            <a:ext cx="1879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445C80"/>
                </a:solidFill>
                <a:latin typeface="Dosis SemiBold" pitchFamily="2" charset="0"/>
              </a:rPr>
              <a:t>Tu fais quoi après _________?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92FB28-B074-4016-A096-09346620A126}"/>
              </a:ext>
            </a:extLst>
          </p:cNvPr>
          <p:cNvSpPr txBox="1"/>
          <p:nvPr/>
        </p:nvSpPr>
        <p:spPr>
          <a:xfrm>
            <a:off x="6441272" y="3931728"/>
            <a:ext cx="1746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Tu fais quoi après _________?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8A3CF62-190D-4A62-819A-E9E7491344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314" y="2178926"/>
            <a:ext cx="1218404" cy="11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51838" y="2522109"/>
            <a:ext cx="5334127" cy="756000"/>
          </a:xfrm>
        </p:spPr>
        <p:txBody>
          <a:bodyPr/>
          <a:lstStyle/>
          <a:p>
            <a:r>
              <a:rPr lang="fr-FR" sz="1400" dirty="0"/>
              <a:t>Acte de parole 1 : Poser la question « Tu fais quoi après l’école ? »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</a:t>
            </a:r>
            <a:r>
              <a:rPr lang="de-DE" sz="1400" dirty="0"/>
              <a:t>des graphèmes (</a:t>
            </a:r>
            <a:r>
              <a:rPr lang="nl-NL" sz="1400" dirty="0" err="1"/>
              <a:t>ian</a:t>
            </a:r>
            <a:r>
              <a:rPr lang="nl-NL" sz="1400" dirty="0"/>
              <a:t> - ion - </a:t>
            </a:r>
            <a:r>
              <a:rPr lang="nl-NL" sz="1400" dirty="0" err="1"/>
              <a:t>ien</a:t>
            </a:r>
            <a:r>
              <a:rPr lang="nl-NL" sz="1400" dirty="0"/>
              <a:t> - </a:t>
            </a:r>
            <a:r>
              <a:rPr lang="nl-NL" sz="1400" dirty="0" err="1"/>
              <a:t>ieu</a:t>
            </a:r>
            <a:r>
              <a:rPr lang="nl-NL" sz="1400" dirty="0"/>
              <a:t> - </a:t>
            </a:r>
            <a:r>
              <a:rPr lang="nl-NL" sz="1400" dirty="0" err="1"/>
              <a:t>ier</a:t>
            </a:r>
            <a:r>
              <a:rPr lang="de-DE" sz="1400" dirty="0"/>
              <a:t>) </a:t>
            </a:r>
            <a:endParaRPr lang="fr-FR" sz="1400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3818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1DD40-054A-528A-8462-7044DD136166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53">
            <a:extLst>
              <a:ext uri="{FF2B5EF4-FFF2-40B4-BE49-F238E27FC236}">
                <a16:creationId xmlns:a16="http://schemas.microsoft.com/office/drawing/2014/main" id="{907FE046-5696-C52D-8AF7-1B1048345393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</a:t>
            </a:r>
            <a:r>
              <a:rPr lang="fr-MA" sz="1800" i="1">
                <a:solidFill>
                  <a:schemeClr val="accent5">
                    <a:lumMod val="50000"/>
                  </a:schemeClr>
                </a:solidFill>
              </a:rPr>
              <a:t>à l’enseignant</a:t>
            </a:r>
            <a:endParaRPr lang="fr-MA" sz="18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386091-248F-0AF0-716E-499B747E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17" y="3477125"/>
            <a:ext cx="6254069" cy="144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B9F6EE-46D2-DD08-C94A-D892BC9EE5B8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2A10B64-20BD-651A-DC75-1E1F65DC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03858"/>
            <a:ext cx="540000" cy="540000"/>
          </a:xfrm>
          <a:prstGeom prst="rect">
            <a:avLst/>
          </a:prstGeom>
          <a:noFill/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395960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</a:t>
            </a:r>
            <a:r>
              <a:rPr lang="de-DE" sz="1400" dirty="0"/>
              <a:t>des graphèmes (</a:t>
            </a:r>
            <a:r>
              <a:rPr lang="nl-NL" sz="1400" dirty="0" err="1"/>
              <a:t>ian</a:t>
            </a:r>
            <a:r>
              <a:rPr lang="nl-NL" sz="1400" dirty="0"/>
              <a:t> - ion - </a:t>
            </a:r>
            <a:r>
              <a:rPr lang="nl-NL" sz="1400" dirty="0" err="1"/>
              <a:t>ien</a:t>
            </a:r>
            <a:r>
              <a:rPr lang="nl-NL" sz="1400" dirty="0"/>
              <a:t> - </a:t>
            </a:r>
            <a:r>
              <a:rPr lang="nl-NL" sz="1400" dirty="0" err="1"/>
              <a:t>ieu</a:t>
            </a:r>
            <a:r>
              <a:rPr lang="nl-NL" sz="1400" dirty="0"/>
              <a:t> - </a:t>
            </a:r>
            <a:r>
              <a:rPr lang="nl-NL" sz="1400" dirty="0" err="1"/>
              <a:t>ier</a:t>
            </a:r>
            <a:r>
              <a:rPr lang="de-DE" sz="1400" dirty="0"/>
              <a:t>) </a:t>
            </a:r>
            <a:endParaRPr lang="fr-FR" sz="1400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D18D97-4F54-0E99-EBE3-1DD3290C468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C0F2F7-2FDC-7FD1-02A2-1CCCA48D72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D59273-7495-8C69-A272-F8CFED3AEBF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id="{DE6F9AD4-3D56-1FFE-9D4C-3B82EF9134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</a:t>
              </a:r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à l’enseignant </a:t>
              </a:r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</a:t>
              </a: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à l’enseignant </a:t>
              </a: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544" y="769328"/>
            <a:ext cx="7081272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les graphèmes « 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ian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ion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ieu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fr-FR" dirty="0"/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E3F7E-9242-42C6-E679-D27AD3FD55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B62CCD5-9959-E7BB-342C-7F16E2C498C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EA5794-3DBA-943E-D32F-D3727C3D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165F4EA-60B0-96C5-A79E-E6632B9EA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7" y="6110355"/>
            <a:ext cx="812539" cy="812539"/>
          </a:xfrm>
          <a:prstGeom prst="rect">
            <a:avLst/>
          </a:prstGeom>
        </p:spPr>
      </p:pic>
      <p:pic>
        <p:nvPicPr>
          <p:cNvPr id="2" name="55AA7463">
            <a:hlinkClick r:id="" action="ppaction://media"/>
            <a:extLst>
              <a:ext uri="{FF2B5EF4-FFF2-40B4-BE49-F238E27FC236}">
                <a16:creationId xmlns:a16="http://schemas.microsoft.com/office/drawing/2014/main" id="{437ACCA3-4FC0-4ABD-B260-0057B4850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609" y="2116015"/>
            <a:ext cx="7932781" cy="41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8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9E6B5CA-39CD-6825-2950-4FD13D3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: «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ian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ion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ieu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ier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55E95-1923-1BD9-7590-355C1EE52FF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54D4B4D-D289-D5A2-9927-F2943D50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7DE250-9CD7-0FA7-248B-6A1FAFD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DF1B9D4-69C6-0182-69CF-A053C7996D00}"/>
              </a:ext>
            </a:extLst>
          </p:cNvPr>
          <p:cNvSpPr txBox="1"/>
          <p:nvPr/>
        </p:nvSpPr>
        <p:spPr>
          <a:xfrm>
            <a:off x="1608769" y="2391871"/>
            <a:ext cx="59264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8000" b="1" dirty="0" err="1">
                <a:solidFill>
                  <a:srgbClr val="424D7B"/>
                </a:solidFill>
                <a:latin typeface="Dosis SemiBold" pitchFamily="2" charset="0"/>
              </a:rPr>
              <a:t>ian</a:t>
            </a:r>
            <a:r>
              <a:rPr lang="nl-NL" sz="8000" b="1" dirty="0">
                <a:solidFill>
                  <a:srgbClr val="424D7B"/>
                </a:solidFill>
                <a:latin typeface="Dosis SemiBold" pitchFamily="2" charset="0"/>
              </a:rPr>
              <a:t>     ion    </a:t>
            </a:r>
            <a:r>
              <a:rPr lang="nl-NL" sz="8000" b="1" dirty="0" err="1">
                <a:solidFill>
                  <a:srgbClr val="424D7B"/>
                </a:solidFill>
                <a:latin typeface="Dosis SemiBold" pitchFamily="2" charset="0"/>
              </a:rPr>
              <a:t>ien</a:t>
            </a:r>
            <a:r>
              <a:rPr lang="nl-NL" sz="8000" b="1" dirty="0">
                <a:solidFill>
                  <a:srgbClr val="424D7B"/>
                </a:solidFill>
                <a:latin typeface="Dosis SemiBold" pitchFamily="2" charset="0"/>
              </a:rPr>
              <a:t>  </a:t>
            </a:r>
            <a:r>
              <a:rPr lang="nl-NL" sz="8000" b="1" dirty="0" err="1">
                <a:solidFill>
                  <a:srgbClr val="424D7B"/>
                </a:solidFill>
                <a:latin typeface="Dosis SemiBold" pitchFamily="2" charset="0"/>
              </a:rPr>
              <a:t>ieu</a:t>
            </a:r>
            <a:r>
              <a:rPr lang="nl-NL" sz="8000" b="1" dirty="0">
                <a:solidFill>
                  <a:srgbClr val="424D7B"/>
                </a:solidFill>
                <a:latin typeface="Dosis SemiBold" pitchFamily="2" charset="0"/>
              </a:rPr>
              <a:t>    </a:t>
            </a:r>
            <a:r>
              <a:rPr lang="nl-NL" sz="8000" b="1" dirty="0" err="1">
                <a:solidFill>
                  <a:srgbClr val="424D7B"/>
                </a:solidFill>
                <a:latin typeface="Dosis SemiBold" pitchFamily="2" charset="0"/>
              </a:rPr>
              <a:t>ier</a:t>
            </a:r>
            <a:endParaRPr lang="fr-FR" sz="8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 err="1">
                <a:solidFill>
                  <a:srgbClr val="00ACA4"/>
                </a:solidFill>
                <a:latin typeface="Dosis" pitchFamily="2" charset="0"/>
              </a:rPr>
              <a:t>ian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gn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œu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qu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ion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ACA4"/>
                </a:solidFill>
                <a:latin typeface="Dosis" pitchFamily="2" charset="0"/>
              </a:rPr>
              <a:t>ion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ion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ion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gn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4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 err="1">
                <a:solidFill>
                  <a:srgbClr val="00ACA4"/>
                </a:solidFill>
                <a:latin typeface="Dosis" pitchFamily="2" charset="0"/>
              </a:rPr>
              <a:t>ien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ain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ein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7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ieu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 err="1">
                <a:solidFill>
                  <a:srgbClr val="00ACA4"/>
                </a:solidFill>
                <a:latin typeface="Dosis" pitchFamily="2" charset="0"/>
              </a:rPr>
              <a:t>ieu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ein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ieu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eim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ieu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3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 err="1">
                <a:solidFill>
                  <a:srgbClr val="00ACA4"/>
                </a:solidFill>
                <a:latin typeface="Dosis" pitchFamily="2" charset="0"/>
              </a:rPr>
              <a:t>ier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er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ier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om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gn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ier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C926-4E02-0A09-036F-3C1E180D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88253F-E0EE-2C50-00DE-EC73DAC0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ED1CF0-4CE7-85F2-E677-3CFB112C1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17079D-A405-4384-88EF-9BF59A0E8C4E}"/>
              </a:ext>
            </a:extLst>
          </p:cNvPr>
          <p:cNvGrpSpPr/>
          <p:nvPr/>
        </p:nvGrpSpPr>
        <p:grpSpPr>
          <a:xfrm>
            <a:off x="586298" y="3082817"/>
            <a:ext cx="7971405" cy="692365"/>
            <a:chOff x="1168584" y="3110203"/>
            <a:chExt cx="7971405" cy="69236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389C88D-C40C-4C29-88B6-2A7CC93CFA59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17EB9A66-7416-4CFC-A86A-ABABC7722C5C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ain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CB6C3A-88D9-4C66-8FA8-0E2370027C1F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eu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41B2BF4B-CAE2-49E2-BD17-ADBC9300656F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ian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D18E1DAD-DAF6-41E5-9902-B087D225F476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qu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B6CDC900-5DD8-4448-8FC3-47EACEFE18FF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ph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0E0D03F-FAC7-4DB0-9B15-673A21B1EFF9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ien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039CB81-394A-4013-8228-026FEFD36B2E}"/>
                </a:ext>
              </a:extLst>
            </p:cNvPr>
            <p:cNvSpPr/>
            <p:nvPr/>
          </p:nvSpPr>
          <p:spPr>
            <a:xfrm>
              <a:off x="8156028" y="312014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ph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aim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ieu</a:t>
                </a:r>
                <a:endParaRPr lang="fr-FR" sz="2800" kern="0" dirty="0">
                  <a:solidFill>
                    <a:srgbClr val="424D7B"/>
                  </a:solidFill>
                  <a:latin typeface="Dosis SemiBold" pitchFamily="2" charset="0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ein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ion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gn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9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</a:t>
              </a:r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à l’enseignant </a:t>
              </a:r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qu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ian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eu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ein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isa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gn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ier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2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1003-5CE1-2348-C6A4-D517D64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05B5E2-80B9-8071-855C-F77D0640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votre livret à la page 98.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2AE176-B015-68E7-B711-B29DC4C98C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62938A5-8B9C-39CF-651B-722838F2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DDFA69-FBDD-6E6A-4976-DE502E49D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EA40D28-FB4E-4BB3-B1C0-888ADDA9C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62" y="1615550"/>
            <a:ext cx="3266475" cy="501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Qui veut expliquer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consigne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dans sa langue ?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6421CD-D269-A6CF-4763-8677358CD44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D788BA2-2550-EC40-715A-C5312618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6886D1-F02B-B055-1888-BC2B6C2F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CFCE01D-AAB3-4935-A729-460BC7C13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43" y="1615550"/>
            <a:ext cx="3290472" cy="5047129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86C039-0B11-4A5C-8BD0-389B8E14323F}"/>
              </a:ext>
            </a:extLst>
          </p:cNvPr>
          <p:cNvSpPr/>
          <p:nvPr/>
        </p:nvSpPr>
        <p:spPr>
          <a:xfrm>
            <a:off x="3073138" y="2347274"/>
            <a:ext cx="2912883" cy="6881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90E-193A-482D-F5DC-DAA9E966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45E387-F98B-4F74-964C-899E820AB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" y="2881631"/>
            <a:ext cx="4620356" cy="143331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AA40599-C3EF-D46F-531F-6797C80B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vous allez travailler en binômes. Comparez et discutez vos réponses avec votre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797614D-AA1C-14F5-840B-237B5BF2844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926093A-9096-3DD6-2083-FCEAAC6C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AD3B02-86CE-40C0-D94A-BE0AFF2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D6B7F70-2B51-DFA7-769A-4422D6EFAA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59"/>
          <a:stretch>
            <a:fillRect/>
          </a:stretch>
        </p:blipFill>
        <p:spPr>
          <a:xfrm>
            <a:off x="5439970" y="2802801"/>
            <a:ext cx="2934010" cy="225003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1FD024-DB59-478F-9E52-86D2257A9F09}"/>
              </a:ext>
            </a:extLst>
          </p:cNvPr>
          <p:cNvSpPr/>
          <p:nvPr/>
        </p:nvSpPr>
        <p:spPr>
          <a:xfrm>
            <a:off x="674370" y="2881631"/>
            <a:ext cx="4620356" cy="14274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C6862F37-EDD5-4D42-9700-57F006844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14914" r="8938" b="72537"/>
          <a:stretch/>
        </p:blipFill>
        <p:spPr>
          <a:xfrm>
            <a:off x="401362" y="2334268"/>
            <a:ext cx="8341273" cy="381266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0BAE655-12D9-4F32-A507-861B75630D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169DA7B-4674-4A95-870F-5B69672A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25A6F7-5ED8-4E41-9A44-65D5B3D16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E0A00353-0DE7-4E85-84BB-54F0B3CE1C18}"/>
              </a:ext>
            </a:extLst>
          </p:cNvPr>
          <p:cNvSpPr/>
          <p:nvPr/>
        </p:nvSpPr>
        <p:spPr>
          <a:xfrm>
            <a:off x="851835" y="3635815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7E74302-0B61-40BD-82AB-28D26DDE2982}"/>
              </a:ext>
            </a:extLst>
          </p:cNvPr>
          <p:cNvSpPr/>
          <p:nvPr/>
        </p:nvSpPr>
        <p:spPr>
          <a:xfrm>
            <a:off x="3698222" y="3673476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778FAE-4DFB-454D-9C38-0284164F97CB}"/>
              </a:ext>
            </a:extLst>
          </p:cNvPr>
          <p:cNvSpPr/>
          <p:nvPr/>
        </p:nvSpPr>
        <p:spPr>
          <a:xfrm>
            <a:off x="4396066" y="4412438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9185067-F80A-4EB1-8B33-F16B2256968C}"/>
              </a:ext>
            </a:extLst>
          </p:cNvPr>
          <p:cNvSpPr/>
          <p:nvPr/>
        </p:nvSpPr>
        <p:spPr>
          <a:xfrm>
            <a:off x="6544609" y="3604104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765CFEC-FD8A-4E64-9D65-9CF631568016}"/>
              </a:ext>
            </a:extLst>
          </p:cNvPr>
          <p:cNvSpPr/>
          <p:nvPr/>
        </p:nvSpPr>
        <p:spPr>
          <a:xfrm>
            <a:off x="862074" y="4412438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576C99F-1AFF-4D20-9016-F6C76626E1EF}"/>
              </a:ext>
            </a:extLst>
          </p:cNvPr>
          <p:cNvSpPr/>
          <p:nvPr/>
        </p:nvSpPr>
        <p:spPr>
          <a:xfrm>
            <a:off x="8015470" y="4412438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46609D3-0F80-4B0F-9B71-0F835358D359}"/>
              </a:ext>
            </a:extLst>
          </p:cNvPr>
          <p:cNvSpPr/>
          <p:nvPr/>
        </p:nvSpPr>
        <p:spPr>
          <a:xfrm>
            <a:off x="851835" y="5189031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9A64DD4-7868-413C-93DB-0B659EDC4D2C}"/>
              </a:ext>
            </a:extLst>
          </p:cNvPr>
          <p:cNvSpPr/>
          <p:nvPr/>
        </p:nvSpPr>
        <p:spPr>
          <a:xfrm>
            <a:off x="2976469" y="5176791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2256725-CF7C-4AF5-A8F1-A45D0960D89B}"/>
              </a:ext>
            </a:extLst>
          </p:cNvPr>
          <p:cNvSpPr/>
          <p:nvPr/>
        </p:nvSpPr>
        <p:spPr>
          <a:xfrm>
            <a:off x="5847398" y="4412438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661B033-C623-4790-A5B3-2CB48547593F}"/>
              </a:ext>
            </a:extLst>
          </p:cNvPr>
          <p:cNvSpPr/>
          <p:nvPr/>
        </p:nvSpPr>
        <p:spPr>
          <a:xfrm>
            <a:off x="7252635" y="5176791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7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</a:t>
            </a:r>
            <a:r>
              <a:rPr lang="de-DE" sz="1400" dirty="0"/>
              <a:t>des graphèmes (</a:t>
            </a:r>
            <a:r>
              <a:rPr lang="nl-NL" sz="1400" dirty="0" err="1"/>
              <a:t>ian</a:t>
            </a:r>
            <a:r>
              <a:rPr lang="nl-NL" sz="1400" dirty="0"/>
              <a:t> - ion - </a:t>
            </a:r>
            <a:r>
              <a:rPr lang="nl-NL" sz="1400" dirty="0" err="1"/>
              <a:t>ien</a:t>
            </a:r>
            <a:r>
              <a:rPr lang="nl-NL" sz="1400" dirty="0"/>
              <a:t> - </a:t>
            </a:r>
            <a:r>
              <a:rPr lang="nl-NL" sz="1400" dirty="0" err="1"/>
              <a:t>ieu</a:t>
            </a:r>
            <a:r>
              <a:rPr lang="nl-NL" sz="1400" dirty="0"/>
              <a:t> - </a:t>
            </a:r>
            <a:r>
              <a:rPr lang="nl-NL" sz="1400" dirty="0" err="1"/>
              <a:t>ier</a:t>
            </a:r>
            <a:r>
              <a:rPr lang="de-DE" sz="1400" dirty="0"/>
              <a:t>) </a:t>
            </a:r>
            <a:endParaRPr lang="fr-FR" sz="1400" dirty="0"/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9638" y="2522109"/>
            <a:ext cx="5598886" cy="756000"/>
          </a:xfrm>
        </p:spPr>
        <p:txBody>
          <a:bodyPr/>
          <a:lstStyle/>
          <a:p>
            <a:r>
              <a:rPr lang="fr-FR" sz="1400" dirty="0"/>
              <a:t>Acte de parole 1 : Poser la question « Tu fais quoi après l’école ?  » 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BBFE6241-3026-2F81-6968-41A8BAAC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1DF7D4-06FF-49B4-564F-3062F64D9E5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47D42-3283-A7B7-5411-DB01DA09A80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053D5-8355-C0A4-6EE0-7FA8A9FDFB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6FCDF0C3-19F7-DAFA-CBBC-75C8D0753F6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</a:t>
              </a:r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à l’enseignant </a:t>
              </a:r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7FFC25E-F031-BF41-858D-B38AFCC9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7BF1CE-DD39-BE66-EC09-257F2C06C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797" y="5694739"/>
            <a:ext cx="2696837" cy="495369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09" y="553416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</a:t>
            </a:r>
            <a:r>
              <a:rPr lang="de-DE" sz="1400" dirty="0"/>
              <a:t>des graphèmes (</a:t>
            </a:r>
            <a:r>
              <a:rPr lang="nl-NL" sz="1400" dirty="0" err="1"/>
              <a:t>ian</a:t>
            </a:r>
            <a:r>
              <a:rPr lang="nl-NL" sz="1400" dirty="0"/>
              <a:t> - ion - </a:t>
            </a:r>
            <a:r>
              <a:rPr lang="nl-NL" sz="1400" dirty="0" err="1"/>
              <a:t>ien</a:t>
            </a:r>
            <a:r>
              <a:rPr lang="nl-NL" sz="1400" dirty="0"/>
              <a:t> - </a:t>
            </a:r>
            <a:r>
              <a:rPr lang="nl-NL" sz="1400" dirty="0" err="1"/>
              <a:t>ieu</a:t>
            </a:r>
            <a:r>
              <a:rPr lang="nl-NL" sz="1400" dirty="0"/>
              <a:t> - </a:t>
            </a:r>
            <a:r>
              <a:rPr lang="nl-NL" sz="1400" dirty="0" err="1"/>
              <a:t>ier</a:t>
            </a:r>
            <a:r>
              <a:rPr lang="de-DE" sz="1400" dirty="0"/>
              <a:t>) </a:t>
            </a:r>
            <a:endParaRPr lang="fr-FR" sz="1400" dirty="0"/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13168"/>
            <a:ext cx="540000" cy="540000"/>
          </a:xfrm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5" y="756000"/>
            <a:ext cx="68627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 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ian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ion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ieu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Soyez attentifs.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8126D7-9DE3-8132-4816-018D3A36C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208" y="2276375"/>
            <a:ext cx="4565583" cy="30437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8956C94-909F-E36A-BEE8-57D5E83A94C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C588BC-3529-2AB2-7E57-9BB68C1B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AAAE2-1D0E-D8D9-7185-AD76953B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435288-5949-07DA-5D6D-82338074F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89BA62F-55A8-4DE2-DE45-818331D984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79FF2E1-01CD-1BC4-473F-C3FB1775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F833D4-E3EA-32FA-1369-68F1C487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viande 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ian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i, a et 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2527" y="3429000"/>
            <a:ext cx="3845531" cy="662104"/>
          </a:xfrm>
        </p:spPr>
        <p:txBody>
          <a:bodyPr/>
          <a:lstStyle/>
          <a:p>
            <a:pPr lvl="0"/>
            <a:r>
              <a:rPr lang="fr-FR" sz="7200" b="0" dirty="0" err="1">
                <a:latin typeface="Dosis SemiBold" pitchFamily="2" charset="0"/>
              </a:rPr>
              <a:t>v</a:t>
            </a:r>
            <a:r>
              <a:rPr lang="fr-FR" sz="7200" b="0" dirty="0" err="1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kumimoji="0" lang="fr-FR" sz="7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de</a:t>
            </a:r>
            <a:endParaRPr lang="fr-FR" sz="7200" b="0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E3F9B5-AB8B-90E3-2AAD-3B8CB5D07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52" y="2662558"/>
            <a:ext cx="2279650" cy="249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AC88E6D8-3732-AEB4-CE24-20E28CC04B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2527" y="3429000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v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____</a:t>
            </a:r>
            <a:r>
              <a:rPr kumimoji="0" lang="fr-FR" sz="7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de</a:t>
            </a:r>
            <a:endParaRPr lang="fr-FR" sz="7200" b="0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C71E10-5C90-9F4F-99FB-97E9086AA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52" y="2662558"/>
            <a:ext cx="2279650" cy="249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49ABCF0-1662-417C-9C37-8AE250333D56}"/>
              </a:ext>
            </a:extLst>
          </p:cNvPr>
          <p:cNvGrpSpPr/>
          <p:nvPr/>
        </p:nvGrpSpPr>
        <p:grpSpPr>
          <a:xfrm>
            <a:off x="3652640" y="2598456"/>
            <a:ext cx="3321202" cy="3132001"/>
            <a:chOff x="100932" y="-41564"/>
            <a:chExt cx="8907789" cy="6858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25615B0-630E-4733-BBF9-0EB5DA33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32" y="-41564"/>
              <a:ext cx="4471068" cy="6858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D6DB90F-BA25-4B0F-BD6C-165C8EC30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653" y="-41564"/>
              <a:ext cx="4471068" cy="68580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3668728-50F1-44CC-8594-FDC8C94115DC}"/>
              </a:ext>
            </a:extLst>
          </p:cNvPr>
          <p:cNvGrpSpPr/>
          <p:nvPr/>
        </p:nvGrpSpPr>
        <p:grpSpPr>
          <a:xfrm>
            <a:off x="323699" y="2598456"/>
            <a:ext cx="3321202" cy="3132001"/>
            <a:chOff x="-4886013" y="0"/>
            <a:chExt cx="8927385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E99062D-2FEE-46D1-ABA1-A85027FF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86013" y="0"/>
              <a:ext cx="4471068" cy="6858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57A0AF3-9EF2-4184-B90D-61D9F3270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9696" y="0"/>
              <a:ext cx="4471068" cy="6858000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A163C04-595D-48AE-93B1-3F1C92B14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42" y="2598456"/>
            <a:ext cx="1787462" cy="31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8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7C0C76C2-7A8F-6FA7-DD67-1404DE3B53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2527" y="3429000"/>
            <a:ext cx="3845531" cy="662104"/>
          </a:xfrm>
        </p:spPr>
        <p:txBody>
          <a:bodyPr/>
          <a:lstStyle/>
          <a:p>
            <a:pPr lvl="0"/>
            <a:r>
              <a:rPr lang="fr-FR" sz="7200" b="0" dirty="0" err="1">
                <a:latin typeface="Dosis SemiBold" pitchFamily="2" charset="0"/>
              </a:rPr>
              <a:t>v</a:t>
            </a:r>
            <a:r>
              <a:rPr lang="fr-FR" sz="7200" b="0" dirty="0" err="1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kumimoji="0" lang="fr-FR" sz="7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de</a:t>
            </a:r>
            <a:endParaRPr lang="fr-FR" sz="7200" b="0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50F1D6-1EA1-70E7-871A-A81585AC0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52" y="2662558"/>
            <a:ext cx="2279650" cy="249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lion ». Le son « ion » s’écrit avec les lettres i, o et 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ion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89F846-D766-4A9F-9B83-996D7D4B7A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1" y="2068052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11751AAD-3875-46F8-A15E-61E27C9449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29000"/>
            <a:ext cx="4067667" cy="662104"/>
          </a:xfrm>
        </p:spPr>
        <p:txBody>
          <a:bodyPr/>
          <a:lstStyle/>
          <a:p>
            <a:pPr lvl="0" rtl="1"/>
            <a:r>
              <a:rPr lang="fr-FR" sz="7200" b="0" dirty="0">
                <a:latin typeface="Dosis SemiBold" pitchFamily="2" charset="0"/>
              </a:rPr>
              <a:t>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____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C3B16F3-18F6-4C76-9BC5-A6AB07019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1" y="2068052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837" y="756000"/>
            <a:ext cx="690116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3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5BA5DEF3-15D8-4122-93D6-87A22CAFEF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ion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225C3E5-9F52-4F93-A784-45AFEC10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1" y="2068052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mécanicien 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i, e et 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mécanic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9D4D4C-87BD-50DF-EDF5-13982620B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65" y="2539840"/>
            <a:ext cx="2230946" cy="2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0795F325-F5D9-F2F1-0A37-789BBDA6B8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 err="1">
                <a:latin typeface="Dosis SemiBold" pitchFamily="2" charset="0"/>
              </a:rPr>
              <a:t>mécanic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_____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BC0E63-9366-4151-1542-DC460640B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65" y="2539840"/>
            <a:ext cx="2230946" cy="2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897" y="756000"/>
            <a:ext cx="697510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2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E1E363C2-C5DC-6D80-F01B-844A61C266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mécanic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DB1C26-1217-8EF6-5CD2-1764A4B4C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65" y="2539840"/>
            <a:ext cx="2230946" cy="2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00" y="1119413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</a:t>
            </a:r>
            <a:r>
              <a:rPr kumimoji="0" lang="fr-MA" sz="1800" b="1" i="1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à l’enseignant  </a:t>
            </a: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13576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A0C4F78-66B1-85DB-62FE-AB32821E248D}"/>
              </a:ext>
            </a:extLst>
          </p:cNvPr>
          <p:cNvSpPr/>
          <p:nvPr/>
        </p:nvSpPr>
        <p:spPr>
          <a:xfrm>
            <a:off x="828000" y="3797892"/>
            <a:ext cx="3420000" cy="889829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814762" y="3887784"/>
            <a:ext cx="3613238" cy="810588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Oral – Acte de parole</a:t>
            </a:r>
          </a:p>
          <a:p>
            <a:pPr lvl="0">
              <a:defRPr/>
            </a:pPr>
            <a:r>
              <a:rPr lang="fr-FR" dirty="0"/>
              <a:t>Lecture – Graphème : </a:t>
            </a:r>
            <a:r>
              <a:rPr lang="nl-NL" dirty="0" err="1"/>
              <a:t>ian</a:t>
            </a:r>
            <a:r>
              <a:rPr lang="nl-NL" dirty="0"/>
              <a:t> - ion - </a:t>
            </a:r>
            <a:r>
              <a:rPr lang="nl-NL" dirty="0" err="1"/>
              <a:t>ien</a:t>
            </a:r>
            <a:r>
              <a:rPr lang="nl-NL" dirty="0"/>
              <a:t> - </a:t>
            </a:r>
            <a:r>
              <a:rPr lang="nl-NL" dirty="0" err="1"/>
              <a:t>ieu</a:t>
            </a:r>
            <a:r>
              <a:rPr lang="nl-NL" dirty="0"/>
              <a:t> - </a:t>
            </a:r>
            <a:r>
              <a:rPr lang="nl-NL" dirty="0" err="1"/>
              <a:t>ier</a:t>
            </a:r>
            <a:r>
              <a:rPr lang="fr-FR" dirty="0"/>
              <a:t>. </a:t>
            </a:r>
          </a:p>
          <a:p>
            <a:pPr lvl="0">
              <a:defRPr/>
            </a:pPr>
            <a:r>
              <a:rPr lang="fr-FR" dirty="0"/>
              <a:t>Écriture – Graphème : </a:t>
            </a:r>
            <a:r>
              <a:rPr lang="nl-NL" dirty="0" err="1"/>
              <a:t>ian</a:t>
            </a:r>
            <a:r>
              <a:rPr lang="nl-NL" dirty="0"/>
              <a:t> - ion - </a:t>
            </a:r>
            <a:r>
              <a:rPr lang="nl-NL" dirty="0" err="1"/>
              <a:t>ien</a:t>
            </a:r>
            <a:r>
              <a:rPr lang="nl-NL" dirty="0"/>
              <a:t> - </a:t>
            </a:r>
            <a:r>
              <a:rPr lang="nl-NL" dirty="0" err="1"/>
              <a:t>ieu</a:t>
            </a:r>
            <a:r>
              <a:rPr lang="nl-NL" dirty="0"/>
              <a:t> - </a:t>
            </a:r>
            <a:r>
              <a:rPr lang="nl-NL" dirty="0" err="1"/>
              <a:t>ier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panier 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i, e et 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pan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ier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05FE56-D37C-0D17-6173-1583B5B0D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02" y="2602795"/>
            <a:ext cx="2311493" cy="25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19EDABFC-D456-4DC1-AEDE-A49B66A563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pan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____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403ABD-13B1-FC93-8219-9DB953CBC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02" y="2602795"/>
            <a:ext cx="2311493" cy="25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897" y="756000"/>
            <a:ext cx="697510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13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B0491FDC-92EC-47F9-853B-090EA105E9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pan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ier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518B1C-BC14-AF53-01EF-103E0CD84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02" y="2602795"/>
            <a:ext cx="2311493" cy="25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7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vieux 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ieu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i, e et u.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v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fr-FR" sz="6000" b="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x</a:t>
            </a:r>
            <a:endParaRPr lang="fr-FR" sz="7200" b="0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7069E3-0738-4326-86C4-4C3FB00B3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1695385"/>
            <a:ext cx="2460226" cy="42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07BC1D17-9F58-4668-80D3-17CB1C218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 err="1">
                <a:latin typeface="Dosis SemiBold" pitchFamily="2" charset="0"/>
              </a:rPr>
              <a:t>v</a:t>
            </a:r>
            <a:r>
              <a:rPr lang="fr-FR" sz="6000" b="0" dirty="0" err="1">
                <a:solidFill>
                  <a:srgbClr val="00ACA4"/>
                </a:solidFill>
                <a:latin typeface="Dosis SemiBold" pitchFamily="2" charset="0"/>
              </a:rPr>
              <a:t>____</a:t>
            </a:r>
            <a:r>
              <a:rPr lang="fr-FR" sz="6000" b="0" dirty="0" err="1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x</a:t>
            </a:r>
            <a:endParaRPr lang="fr-FR" sz="7200" b="0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0D4EF17-46AF-43EA-BFAD-C81C91F5A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1695385"/>
            <a:ext cx="2460226" cy="42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897" y="756000"/>
            <a:ext cx="697510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2F7772A-7C76-4170-A114-7525E9399D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v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fr-FR" sz="6000" b="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x</a:t>
            </a:r>
            <a:endParaRPr lang="fr-FR" sz="7200" b="0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9391C11-EE5B-4F68-8856-6609374C4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1695385"/>
            <a:ext cx="2460226" cy="42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100.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2EF51F-0DF1-9B61-B1F1-181CDB0F637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56DFEF-7137-D082-2558-93D3A028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2B03E2-55DB-D2EF-E330-25605E51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9B63770-1CC7-4252-8018-3A5716BB3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20" y="1624585"/>
            <a:ext cx="3196960" cy="490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781682-2243-4C3B-8956-9A853096B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15" y="2729838"/>
            <a:ext cx="4519980" cy="1857343"/>
          </a:xfrm>
          <a:prstGeom prst="rect">
            <a:avLst/>
          </a:prstGeom>
        </p:spPr>
      </p:pic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556897" y="777385"/>
            <a:ext cx="696443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Je vais expliquer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consigne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7034357-F5D7-AA5B-9E68-144310622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66" y="2123712"/>
            <a:ext cx="3006113" cy="3006113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D0B5543-74E9-471E-8B91-78E78CB3AD17}"/>
              </a:ext>
            </a:extLst>
          </p:cNvPr>
          <p:cNvSpPr/>
          <p:nvPr/>
        </p:nvSpPr>
        <p:spPr>
          <a:xfrm>
            <a:off x="409757" y="2729838"/>
            <a:ext cx="4797891" cy="18573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293755-6AF3-429E-701A-AC3A2F60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192797" y="21524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Acte de parole 1 : Poser la question « Tu fais quoi après l’école ? 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</a:t>
              </a:r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à l’enseignant </a:t>
              </a:r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(e)</a:t>
              </a:r>
            </a:p>
          </p:txBody>
        </p:sp>
      </p:grp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892EE380-A38B-92FB-E143-31DDD68E72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Lecture des graphèmes (</a:t>
            </a:r>
            <a:r>
              <a:rPr lang="nl-NL" sz="1400" dirty="0" err="1"/>
              <a:t>ian</a:t>
            </a:r>
            <a:r>
              <a:rPr lang="nl-NL" sz="1400" dirty="0"/>
              <a:t> - ion - </a:t>
            </a:r>
            <a:r>
              <a:rPr lang="nl-NL" sz="1400" dirty="0" err="1"/>
              <a:t>ien</a:t>
            </a:r>
            <a:r>
              <a:rPr lang="nl-NL" sz="1400" dirty="0"/>
              <a:t> - </a:t>
            </a:r>
            <a:r>
              <a:rPr lang="nl-NL" sz="1400" dirty="0" err="1"/>
              <a:t>ieu</a:t>
            </a:r>
            <a:r>
              <a:rPr lang="nl-NL" sz="1400" dirty="0"/>
              <a:t> - </a:t>
            </a:r>
            <a:r>
              <a:rPr lang="nl-NL" sz="1400" dirty="0" err="1"/>
              <a:t>ier</a:t>
            </a:r>
            <a:r>
              <a:rPr lang="fr-FR" sz="1400" dirty="0"/>
              <a:t>) </a:t>
            </a:r>
            <a:endParaRPr lang="fr-MA" sz="1400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94B371D-3E1D-2CD2-1782-B60D9F8EB0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 des graphèmes  (</a:t>
            </a:r>
            <a:r>
              <a:rPr lang="nl-NL" sz="1400" dirty="0" err="1"/>
              <a:t>ian</a:t>
            </a:r>
            <a:r>
              <a:rPr lang="nl-NL" sz="1400" dirty="0"/>
              <a:t> - ion - </a:t>
            </a:r>
            <a:r>
              <a:rPr lang="nl-NL" sz="1400" dirty="0" err="1"/>
              <a:t>ien</a:t>
            </a:r>
            <a:r>
              <a:rPr lang="nl-NL" sz="1400" dirty="0"/>
              <a:t> - </a:t>
            </a:r>
            <a:r>
              <a:rPr lang="nl-NL" sz="1400" dirty="0" err="1"/>
              <a:t>ieu</a:t>
            </a:r>
            <a:r>
              <a:rPr lang="nl-NL" sz="1400" dirty="0"/>
              <a:t> - </a:t>
            </a:r>
            <a:r>
              <a:rPr lang="nl-NL" sz="1400" dirty="0" err="1"/>
              <a:t>ier</a:t>
            </a:r>
            <a:r>
              <a:rPr lang="fr-FR" sz="1400" dirty="0"/>
              <a:t>)</a:t>
            </a:r>
            <a:endParaRPr lang="fr-MA" sz="1400" dirty="0"/>
          </a:p>
        </p:txBody>
      </p:sp>
      <p:pic>
        <p:nvPicPr>
          <p:cNvPr id="10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2DEA49F-63D4-2615-D31E-4269C8DC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6691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609A70-9F39-495A-B30C-3053702C1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78" y="2098579"/>
            <a:ext cx="7972243" cy="3736606"/>
          </a:xfrm>
          <a:prstGeom prst="rect">
            <a:avLst/>
          </a:prstGeom>
        </p:spPr>
      </p:pic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DE4410-2C85-36FB-DB4D-AE8488C901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8FE3F3-5CEF-E26A-FB54-C97D9B83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0AF2237-7FDF-01CF-0043-F2129871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2B1C4C0-D1FA-496B-A777-7EC2E3DC210D}"/>
              </a:ext>
            </a:extLst>
          </p:cNvPr>
          <p:cNvGrpSpPr/>
          <p:nvPr/>
        </p:nvGrpSpPr>
        <p:grpSpPr>
          <a:xfrm>
            <a:off x="1961360" y="5034784"/>
            <a:ext cx="5990108" cy="461666"/>
            <a:chOff x="1961360" y="5034784"/>
            <a:chExt cx="5990108" cy="461666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0E0EC35-807E-4C55-BF31-C0F072281EAC}"/>
                </a:ext>
              </a:extLst>
            </p:cNvPr>
            <p:cNvSpPr txBox="1"/>
            <p:nvPr/>
          </p:nvSpPr>
          <p:spPr>
            <a:xfrm>
              <a:off x="1961360" y="5034785"/>
              <a:ext cx="617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err="1">
                  <a:solidFill>
                    <a:srgbClr val="C00000"/>
                  </a:solidFill>
                  <a:latin typeface="Dosis ExtraBold" pitchFamily="2" charset="0"/>
                </a:rPr>
                <a:t>ieu</a:t>
              </a:r>
              <a:endParaRPr lang="fr-FR" dirty="0">
                <a:solidFill>
                  <a:srgbClr val="C00000"/>
                </a:solidFill>
                <a:latin typeface="Dosis ExtraBold" pitchFamily="2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845B8B8-89CA-47BA-AAEC-1C1510C17532}"/>
                </a:ext>
              </a:extLst>
            </p:cNvPr>
            <p:cNvSpPr txBox="1"/>
            <p:nvPr/>
          </p:nvSpPr>
          <p:spPr>
            <a:xfrm>
              <a:off x="4643717" y="5034785"/>
              <a:ext cx="660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400" dirty="0" err="1">
                  <a:solidFill>
                    <a:srgbClr val="C00000"/>
                  </a:solidFill>
                  <a:latin typeface="Dosis ExtraBold" pitchFamily="2" charset="0"/>
                </a:rPr>
                <a:t>ien</a:t>
              </a:r>
              <a:endParaRPr lang="fr-FR" sz="2000" dirty="0">
                <a:solidFill>
                  <a:srgbClr val="C00000"/>
                </a:solidFill>
                <a:latin typeface="Dosis ExtraBold" pitchFamily="2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F944690-9034-4ADC-981D-83870F20BBBA}"/>
                </a:ext>
              </a:extLst>
            </p:cNvPr>
            <p:cNvSpPr txBox="1"/>
            <p:nvPr/>
          </p:nvSpPr>
          <p:spPr>
            <a:xfrm>
              <a:off x="7287425" y="5034784"/>
              <a:ext cx="664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ExtraBold" pitchFamily="2" charset="0"/>
                </a:rPr>
                <a:t>in</a:t>
              </a:r>
              <a:endParaRPr lang="fr-FR" dirty="0">
                <a:solidFill>
                  <a:srgbClr val="C00000"/>
                </a:solidFill>
                <a:latin typeface="Dosis Extra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6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61D264-138F-779B-378B-8BABAFBD5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2A8F124B-1ACA-2A4F-B73F-637A10D03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id="{9FFD65ED-C090-0BEA-8460-79F862CD21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4AF7DE-C021-1CBB-B7DD-52C9EFC764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6F25FE5-0F71-6D01-C44B-A4FC4190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ED0E36-872A-7A15-81B2-A0F5AA001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EC4D6E69-4F26-42D4-A0E6-3B58DDB1A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1850882"/>
            <a:ext cx="1810042" cy="198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97CA828-43D9-42E2-8D38-FCAA5BCE5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4112376"/>
            <a:ext cx="1810042" cy="19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D5F1816-1E7F-4ABF-84B0-8291D0297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1850882"/>
            <a:ext cx="1810042" cy="198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0965ED0-C3C8-48EF-9124-6976190E9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4112376"/>
            <a:ext cx="1810042" cy="198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816E911-B099-4EB0-B8FF-34123572D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4112376"/>
            <a:ext cx="1810042" cy="1980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EEC66CA-6ABD-4C17-AE73-58581ECB7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1850882"/>
            <a:ext cx="1810042" cy="198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6" y="765624"/>
            <a:ext cx="7230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Cache-cache – Sauter – La corde à sauter – Des dessins animés – Un camion – Un avion.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5228" y="3697072"/>
            <a:ext cx="2072671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Cache-cache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Sauter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34228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corde à sauter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avion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88158" y="6085132"/>
            <a:ext cx="2696066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Des dessins animés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latin typeface="Dosis SemiBold" pitchFamily="2" charset="0"/>
              </a:rPr>
              <a:t> camion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70AFBFE-56B5-49FC-85B2-41CF7B028C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94EAFAF-22F9-45B9-8C5A-9A43E1A62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0AC6C4-E227-4453-8162-D9DE7864D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5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07F9140-4BE7-4113-92A5-C6E5D0BA0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1850882"/>
            <a:ext cx="1810042" cy="198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C876396-CC67-41C2-995B-C00C44750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4112376"/>
            <a:ext cx="1810042" cy="19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4D31798-4FA1-4D1A-965C-E70770315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1850882"/>
            <a:ext cx="1810042" cy="19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616EE6-849E-4852-B827-A4C45362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4" y="4112376"/>
            <a:ext cx="1810042" cy="198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9CC4F07-8443-4D41-85E6-AF6FD6A77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84" y="4112376"/>
            <a:ext cx="1810042" cy="19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FDB3F83-7234-42D5-916A-EACEC2F08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1850882"/>
            <a:ext cx="181004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ABE855-8BB2-429D-A116-664B8BBEE7D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2E6AA07-77C3-43AE-A96A-3665FF5A6A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42A20C-6713-4306-AF06-F55A46A249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15222</TotalTime>
  <Words>1071</Words>
  <PresentationFormat>Affichage à l'écran (4:3)</PresentationFormat>
  <Paragraphs>202</Paragraphs>
  <Slides>61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61</vt:i4>
      </vt:variant>
    </vt:vector>
  </HeadingPairs>
  <TitlesOfParts>
    <vt:vector size="79" baseType="lpstr">
      <vt:lpstr>Dosis Medium</vt:lpstr>
      <vt:lpstr>Mistral</vt:lpstr>
      <vt:lpstr>Aptos</vt:lpstr>
      <vt:lpstr>Wingdings</vt:lpstr>
      <vt:lpstr>Calibri</vt:lpstr>
      <vt:lpstr>Arial</vt:lpstr>
      <vt:lpstr>Dosis</vt:lpstr>
      <vt:lpstr>Dosis SemiBold</vt:lpstr>
      <vt:lpstr>Dosis ExtraBold</vt:lpstr>
      <vt:lpstr>Aptos Display</vt:lpstr>
      <vt:lpstr>2_Conception personnalisée</vt:lpstr>
      <vt:lpstr>00_Env-Enseignant</vt:lpstr>
      <vt:lpstr>Oral</vt:lpstr>
      <vt:lpstr>Lecture</vt:lpstr>
      <vt:lpstr>Ecriture</vt:lpstr>
      <vt:lpstr>02_New Voc_01-Présentation</vt:lpstr>
      <vt:lpstr>Thème Office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La leçon de français commence maintenant. Soyez attentifs.</vt:lpstr>
      <vt:lpstr>Répétons ensemble :  Cache-cache – Sauter – La corde à sauter – Des dessins animés – Un camion – Un avion.</vt:lpstr>
      <vt:lpstr>Qui veut passer au tableau pour nommer les images ? </vt:lpstr>
      <vt:lpstr>Répétons ensemble : Un mécanicien – La viande – Un chien – Un panier – Un lion – Un vieux.</vt:lpstr>
      <vt:lpstr>Qui veut passer au tableau pour nommer les images ? </vt:lpstr>
      <vt:lpstr>Maintenant, on passe à l’activité de l’oral. Nous allons apprendre à poser une question avec Majd et Nada. </vt:lpstr>
      <vt:lpstr>Lecture de la vidéo. </vt:lpstr>
      <vt:lpstr>Répétons ensemble. </vt:lpstr>
      <vt:lpstr>Voici un autre exemple. </vt:lpstr>
      <vt:lpstr>Présentation PowerPoint</vt:lpstr>
      <vt:lpstr>Présentation PowerPoint</vt:lpstr>
      <vt:lpstr>Chacun pose la question à son voisin. </vt:lpstr>
      <vt:lpstr>Plan de la séance 2</vt:lpstr>
      <vt:lpstr>Maintenant, on va faire de la lecture. On va apprendre à lire les graphèmes « ian - ion - ien - ieu - ier ».  Soyez attentifs.</vt:lpstr>
      <vt:lpstr>Lecture de la vidéo. </vt:lpstr>
      <vt:lpstr>Lisons ensemble : « ian - ion - ien - ieu - ier ». </vt:lpstr>
      <vt:lpstr>Qui veut passer au tableau pour montrer les cartes qui font le son « ian »  ?</vt:lpstr>
      <vt:lpstr>Qui veut passer au tableau pour montrer les cartes qui font le son « ion »  ?</vt:lpstr>
      <vt:lpstr>Qui veut passer au tableau pour montrer les cartes qui font le son « ien »  ?</vt:lpstr>
      <vt:lpstr>Qui veut passer au tableau pour montrer les cartes qui font le son « ieu »  ?</vt:lpstr>
      <vt:lpstr>Qui veut passer au tableau pour montrer les cartes qui font le son « ier »  ?</vt:lpstr>
      <vt:lpstr>Qui veut passer au tableau pour lire ?</vt:lpstr>
      <vt:lpstr>Qui veut passer au tableau pour lire ?</vt:lpstr>
      <vt:lpstr>Qui veut passer au tableau pour lire ?</vt:lpstr>
      <vt:lpstr>Ouvrez votre livret à la page 98. </vt:lpstr>
      <vt:lpstr>Vous allez faire l’activité 1. Qui veut expliquer la consigne dans sa langue ? </vt:lpstr>
      <vt:lpstr>Maintenant vous allez travailler en binômes. Comparez et discutez vos réponses avec votre voisin. </vt:lpstr>
      <vt:lpstr>Corrigez.</vt:lpstr>
      <vt:lpstr>Plan de la séance 2</vt:lpstr>
      <vt:lpstr>Maintenant, nous allons écrire des mots avec les sons « ian - ion - ien - ieu - ier ». Soyez attentifs.</vt:lpstr>
      <vt:lpstr>Prenez vos ardoises.</vt:lpstr>
      <vt:lpstr>Observez le mot « viande ». Le son « ian » s’écrit avec les lettres i, a et n. </vt:lpstr>
      <vt:lpstr>Écrivez le mot complet sur vos ardoises.</vt:lpstr>
      <vt:lpstr>Levez vos ardoises. </vt:lpstr>
      <vt:lpstr>Corrigez. </vt:lpstr>
      <vt:lpstr>Observez le mot « lion ». Le son « ion » s’écrit avec les lettres i, o et n. </vt:lpstr>
      <vt:lpstr>Écrivez le mot complet sur vos ardoises.</vt:lpstr>
      <vt:lpstr>Levez vos ardoises. </vt:lpstr>
      <vt:lpstr>Corrigez. </vt:lpstr>
      <vt:lpstr>Observez le mot « mécanicien ». Le son « ien » s’écrit avec les lettres i, e et n. </vt:lpstr>
      <vt:lpstr>Écrivez le mot complet sur vos ardoises.</vt:lpstr>
      <vt:lpstr>Levez vos ardoises. </vt:lpstr>
      <vt:lpstr>Corrigez. </vt:lpstr>
      <vt:lpstr>Observez le mot « panier ». Le son « ier » s’écrit avec les lettres i, e et r. </vt:lpstr>
      <vt:lpstr>Écrivez le mot complet sur vos ardoises.</vt:lpstr>
      <vt:lpstr>Levez vos ardoises. </vt:lpstr>
      <vt:lpstr>Corrigez. </vt:lpstr>
      <vt:lpstr>Observez le mot « vieux ». Le son « ieu » s’écrit avec les lettres i, e et u. </vt:lpstr>
      <vt:lpstr>Écrivez le mot complet sur vos ardoises.</vt:lpstr>
      <vt:lpstr>Levez vos ardoises. </vt:lpstr>
      <vt:lpstr>Corrigez. </vt:lpstr>
      <vt:lpstr>Prenez vos livrets à la page 100.</vt:lpstr>
      <vt:lpstr>Présentation PowerPoint</vt:lpstr>
      <vt:lpstr>Présentation PowerPoint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2026-04-04T23:44:58Z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