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7560000" cx="10692000"/>
  <p:notesSz cx="7560000" cy="10692000"/>
  <p:embeddedFontLst>
    <p:embeddedFont>
      <p:font typeface="Public Sans"/>
      <p:regular r:id="rId7"/>
      <p:bold r:id="rId8"/>
      <p:italic r:id="rId9"/>
      <p:boldItalic r:id="rId10"/>
    </p:embeddedFont>
    <p:embeddedFont>
      <p:font typeface="Public Sans Light"/>
      <p:regular r:id="rId11"/>
      <p:bold r:id="rId12"/>
      <p:italic r:id="rId13"/>
      <p:boldItalic r:id="rId14"/>
    </p:embeddedFont>
    <p:embeddedFont>
      <p:font typeface="Edu NSW ACT Foundation SemiBold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17" roundtripDataSignature="AMtx7mgQFJhcXQGLMe214xwg3A8T4QU9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ublicSansLight-regular.fntdata"/><Relationship Id="rId10" Type="http://schemas.openxmlformats.org/officeDocument/2006/relationships/font" Target="fonts/PublicSans-boldItalic.fntdata"/><Relationship Id="rId13" Type="http://schemas.openxmlformats.org/officeDocument/2006/relationships/font" Target="fonts/PublicSansLight-italic.fntdata"/><Relationship Id="rId12" Type="http://schemas.openxmlformats.org/officeDocument/2006/relationships/font" Target="fonts/PublicSans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ublicSans-italic.fntdata"/><Relationship Id="rId15" Type="http://schemas.openxmlformats.org/officeDocument/2006/relationships/font" Target="fonts/EduNSWACTFoundationSemiBold-regular.fntdata"/><Relationship Id="rId14" Type="http://schemas.openxmlformats.org/officeDocument/2006/relationships/font" Target="fonts/PublicSansLight-boldItalic.fntdata"/><Relationship Id="rId17" Type="http://customschemas.google.com/relationships/presentationmetadata" Target="metadata"/><Relationship Id="rId16" Type="http://schemas.openxmlformats.org/officeDocument/2006/relationships/font" Target="fonts/EduNSWACTFoundation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ublicSans-regular.fntdata"/><Relationship Id="rId8" Type="http://schemas.openxmlformats.org/officeDocument/2006/relationships/font" Target="fonts/PublicSan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rive.google.com/file/d/1EYh_hrBkoTkF5COIT6_qY-rrsr8gs5f0/view?usp=share_link" TargetMode="External"/><Relationship Id="rId3" Type="http://schemas.openxmlformats.org/officeDocument/2006/relationships/hyperlink" Target="https://drive.google.com/file/d/1A_Gme3J-s89TBubsxdZlBq-LL1zyaIhf/view?usp=share_link" TargetMode="External"/><Relationship Id="rId4" Type="http://schemas.openxmlformats.org/officeDocument/2006/relationships/hyperlink" Target="https://drive.google.com/file/d/1G0q6IyLBUFosUYVXO9zmP1_6Vu1OVRgW/view?usp=share_link" TargetMode="External"/><Relationship Id="rId9" Type="http://schemas.openxmlformats.org/officeDocument/2006/relationships/hyperlink" Target="https://drive.google.com/file/d/1YERJttP3vifBqdLvaF-i4sgRS0GNyTfj/view?usp=share_link" TargetMode="External"/><Relationship Id="rId5" Type="http://schemas.openxmlformats.org/officeDocument/2006/relationships/hyperlink" Target="https://drive.google.com/file/d/1_4jLHPvEGft9whsbgagvuBe2OMmCn6ai/view?usp=share_link" TargetMode="External"/><Relationship Id="rId6" Type="http://schemas.openxmlformats.org/officeDocument/2006/relationships/hyperlink" Target="https://drive.google.com/file/d/1xF4P76_E0wLd4LnC0Jq17hkUP7TrZxpt/view?usp=share_link" TargetMode="External"/><Relationship Id="rId7" Type="http://schemas.openxmlformats.org/officeDocument/2006/relationships/hyperlink" Target="https://drive.google.com/file/d/1cpqisAVt6OBLw7c1nOcJTYCiDQ9swKie/view?usp=share_link" TargetMode="External"/><Relationship Id="rId8" Type="http://schemas.openxmlformats.org/officeDocument/2006/relationships/hyperlink" Target="https://drive.google.com/file/d/1aURBX6-fiIHkLsKJZSp7cH6YrGN8mREz/view?usp=share_link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f65e9917a3_0_0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1f65e9917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H5P Interactive - Offline Option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6. Memory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**There should be 2 of every icon**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Images: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Cat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2"/>
              </a:rPr>
              <a:t>https://drive.google.com/file/d/1EYh_hrBkoTkF5COIT6_qY-rrsr8gs5f0/view?usp=share_link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Pig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https://drive.google.com/file/d/1A_Gme3J-s89TBubsxdZlBq-LL1zyaIhf/view?usp=share_link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Net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4"/>
              </a:rPr>
              <a:t>https://drive.google.com/file/d/1G0q6IyLBUFosUYVXO9zmP1_6Vu1OVRgW/view?usp=share_link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Frog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5"/>
              </a:rPr>
              <a:t>https://drive.google.com/file/d/1_4jLHPvEGft9whsbgagvuBe2OMmCn6ai/view?usp=share_link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Hat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6"/>
              </a:rPr>
              <a:t>https://drive.google.com/file/d/1xF4P76_E0wLd4LnC0Jq17hkUP7TrZxpt/view?usp=share_link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Fox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7"/>
              </a:rPr>
              <a:t>https://drive.google.com/file/d/1cpqisAVt6OBLw7c1nOcJTYCiDQ9swKie/view?usp=share_link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Wet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8"/>
              </a:rPr>
              <a:t>https://drive.google.com/file/d/1aURBX6-fiIHkLsKJZSp7cH6YrGN8mREz/view?usp=share_link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Dog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9"/>
              </a:rPr>
              <a:t>https://drive.google.com/file/d/1YERJttP3vifBqdLvaF-i4sgRS0GNyTfj/view?usp=share_link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1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9a47fdb1db_0_30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1" name="Google Shape;11;g19a47fdb1db_0_30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35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3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4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44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44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3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3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4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3.png"/><Relationship Id="rId13" Type="http://schemas.openxmlformats.org/officeDocument/2006/relationships/image" Target="../media/image1.png"/><Relationship Id="rId12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f65e9917a3_0_0"/>
          <p:cNvSpPr txBox="1"/>
          <p:nvPr>
            <p:ph idx="4294967295" type="ctrTitle"/>
          </p:nvPr>
        </p:nvSpPr>
        <p:spPr>
          <a:xfrm>
            <a:off x="459600" y="285400"/>
            <a:ext cx="9772800" cy="5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Let’s </a:t>
            </a:r>
            <a:r>
              <a:rPr lang="en" sz="2100"/>
              <a:t>p</a:t>
            </a: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lay </a:t>
            </a:r>
            <a:r>
              <a:rPr lang="en" sz="2100"/>
              <a:t>–</a:t>
            </a: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2100"/>
              <a:t>Rhyming words m</a:t>
            </a: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emory</a:t>
            </a:r>
            <a:endParaRPr b="1" i="0" sz="2100" u="none" cap="none" strike="noStrike">
              <a:solidFill>
                <a:srgbClr val="1A71D8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" name="Google Shape;51;g1f65e9917a3_0_0"/>
          <p:cNvSpPr txBox="1"/>
          <p:nvPr/>
        </p:nvSpPr>
        <p:spPr>
          <a:xfrm>
            <a:off x="501475" y="836225"/>
            <a:ext cx="9772800" cy="7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Cut out the cards. Spread them out and turn them face down. Flip two at a time to match a pair of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rhyming words. Play the game with a partner. 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2" name="Google Shape;52;g1f65e9917a3_0_0" title="Illustration of a dashed line box "/>
          <p:cNvSpPr/>
          <p:nvPr/>
        </p:nvSpPr>
        <p:spPr>
          <a:xfrm>
            <a:off x="425270" y="18775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cat</a:t>
            </a:r>
            <a:endParaRPr i="0" sz="2200" u="none" cap="none" strike="noStrike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00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53" name="Google Shape;53;g1f65e9917a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2976" y="2003351"/>
            <a:ext cx="1789826" cy="1789826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54" name="Google Shape;54;g1f65e9917a3_0_0" title="Illustration of a dashed line box "/>
          <p:cNvSpPr/>
          <p:nvPr/>
        </p:nvSpPr>
        <p:spPr>
          <a:xfrm>
            <a:off x="2963520" y="18775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box</a:t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00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55" name="Google Shape;55;g1f65e9917a3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4988" y="1980200"/>
            <a:ext cx="1789826" cy="1789826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56" name="Google Shape;56;g1f65e9917a3_0_0" title="Illustration of a dashed line box "/>
          <p:cNvSpPr/>
          <p:nvPr/>
        </p:nvSpPr>
        <p:spPr>
          <a:xfrm>
            <a:off x="5501770" y="18775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bear</a:t>
            </a:r>
            <a:endParaRPr sz="2200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00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grpSp>
        <p:nvGrpSpPr>
          <p:cNvPr id="57" name="Google Shape;57;g1f65e9917a3_0_0"/>
          <p:cNvGrpSpPr/>
          <p:nvPr/>
        </p:nvGrpSpPr>
        <p:grpSpPr>
          <a:xfrm>
            <a:off x="5731525" y="1892450"/>
            <a:ext cx="2011600" cy="2011601"/>
            <a:chOff x="5731525" y="1892450"/>
            <a:chExt cx="2011600" cy="2011601"/>
          </a:xfrm>
        </p:grpSpPr>
        <p:pic>
          <p:nvPicPr>
            <p:cNvPr id="58" name="Google Shape;58;g1f65e9917a3_0_0"/>
            <p:cNvPicPr preferRelativeResize="0"/>
            <p:nvPr/>
          </p:nvPicPr>
          <p:blipFill rotWithShape="1">
            <a:blip r:embed="rId5">
              <a:alphaModFix/>
            </a:blip>
            <a:srcRect b="0" l="39" r="29" t="0"/>
            <a:stretch/>
          </p:blipFill>
          <p:spPr>
            <a:xfrm>
              <a:off x="5731525" y="1892450"/>
              <a:ext cx="2011600" cy="2011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g1f65e9917a3_0_0"/>
            <p:cNvSpPr/>
            <p:nvPr/>
          </p:nvSpPr>
          <p:spPr>
            <a:xfrm>
              <a:off x="6478100" y="2481245"/>
              <a:ext cx="83400" cy="107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g1f65e9917a3_0_0"/>
            <p:cNvSpPr/>
            <p:nvPr/>
          </p:nvSpPr>
          <p:spPr>
            <a:xfrm>
              <a:off x="6994523" y="2481245"/>
              <a:ext cx="83400" cy="107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Illustration of a dashed black line box. Box is empty" id="61" name="Google Shape;61;g1f65e9917a3_0_0" title="Illustration of a dashed line box "/>
          <p:cNvSpPr/>
          <p:nvPr/>
        </p:nvSpPr>
        <p:spPr>
          <a:xfrm>
            <a:off x="8067770" y="18775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frog</a:t>
            </a:r>
            <a:endParaRPr sz="2200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62" name="Google Shape;62;g1f65e9917a3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69825" y="1941601"/>
            <a:ext cx="1867000" cy="1867024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63" name="Google Shape;63;g1f65e9917a3_0_0" title="Illustration of a dashed line box "/>
          <p:cNvSpPr/>
          <p:nvPr/>
        </p:nvSpPr>
        <p:spPr>
          <a:xfrm>
            <a:off x="425270" y="42966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hat</a:t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00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64" name="Google Shape;64;g1f65e9917a3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8325" y="4043525"/>
            <a:ext cx="2225001" cy="22250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65" name="Google Shape;65;g1f65e9917a3_0_0" title="Illustration of a dashed line box "/>
          <p:cNvSpPr/>
          <p:nvPr/>
        </p:nvSpPr>
        <p:spPr>
          <a:xfrm>
            <a:off x="2963520" y="42966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fox</a:t>
            </a:r>
            <a:endParaRPr sz="2200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i="0" sz="2200" u="none" cap="none" strike="noStrike">
              <a:solidFill>
                <a:srgbClr val="00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grpSp>
        <p:nvGrpSpPr>
          <p:cNvPr id="66" name="Google Shape;66;g1f65e9917a3_0_0"/>
          <p:cNvGrpSpPr/>
          <p:nvPr/>
        </p:nvGrpSpPr>
        <p:grpSpPr>
          <a:xfrm>
            <a:off x="3262588" y="4373363"/>
            <a:ext cx="1867000" cy="1867000"/>
            <a:chOff x="3262588" y="4373363"/>
            <a:chExt cx="1867000" cy="1867000"/>
          </a:xfrm>
        </p:grpSpPr>
        <p:pic>
          <p:nvPicPr>
            <p:cNvPr id="67" name="Google Shape;67;g1f65e9917a3_0_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262588" y="4373363"/>
              <a:ext cx="1867000" cy="1867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" name="Google Shape;68;g1f65e9917a3_0_0"/>
            <p:cNvSpPr/>
            <p:nvPr/>
          </p:nvSpPr>
          <p:spPr>
            <a:xfrm>
              <a:off x="3702250" y="4994075"/>
              <a:ext cx="29700" cy="38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g1f65e9917a3_0_0"/>
            <p:cNvSpPr/>
            <p:nvPr/>
          </p:nvSpPr>
          <p:spPr>
            <a:xfrm>
              <a:off x="4279700" y="4994075"/>
              <a:ext cx="29700" cy="38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Illustration of a dashed black line box. Box is empty" id="70" name="Google Shape;70;g1f65e9917a3_0_0" title="Illustration of a dashed line box "/>
          <p:cNvSpPr/>
          <p:nvPr/>
        </p:nvSpPr>
        <p:spPr>
          <a:xfrm>
            <a:off x="5501770" y="42966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chair</a:t>
            </a:r>
            <a:endParaRPr sz="2200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71" name="Google Shape;71;g1f65e9917a3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95388" y="4324275"/>
            <a:ext cx="1885451" cy="1885451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72" name="Google Shape;72;g1f65e9917a3_0_0" title="Illustration of a dashed line box "/>
          <p:cNvSpPr/>
          <p:nvPr/>
        </p:nvSpPr>
        <p:spPr>
          <a:xfrm>
            <a:off x="8067770" y="4296651"/>
            <a:ext cx="2471100" cy="2317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dog</a:t>
            </a:r>
            <a:endParaRPr sz="2200">
              <a:solidFill>
                <a:srgbClr val="FF0000"/>
              </a:solidFill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73" name="Google Shape;73;g1f65e9917a3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46650" y="4296650"/>
            <a:ext cx="1885452" cy="18854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 line illustration of scissors" id="74" name="Google Shape;74;g1f65e9917a3_0_0" title="Icon line illustration of scissors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-10334055">
            <a:off x="115682" y="6388339"/>
            <a:ext cx="947586" cy="9475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g1f65e9917a3_0_0"/>
          <p:cNvGrpSpPr/>
          <p:nvPr/>
        </p:nvGrpSpPr>
        <p:grpSpPr>
          <a:xfrm>
            <a:off x="56813" y="7273900"/>
            <a:ext cx="10685687" cy="286200"/>
            <a:chOff x="56813" y="7273900"/>
            <a:chExt cx="10685687" cy="286200"/>
          </a:xfrm>
        </p:grpSpPr>
        <p:sp>
          <p:nvSpPr>
            <p:cNvPr id="76" name="Google Shape;76;g1f65e9917a3_0_0"/>
            <p:cNvSpPr txBox="1"/>
            <p:nvPr/>
          </p:nvSpPr>
          <p:spPr>
            <a:xfrm>
              <a:off x="754300" y="7273900"/>
              <a:ext cx="99882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50" lIns="87050" spcFirstLastPara="1" rIns="87050" wrap="square" tIns="87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i="0" lang="en" sz="65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© State of New South Wales (Department of Education), 2022. Except for the Department of Education logo, other logos and trademark-protected material, this resource is licensed under the </a:t>
              </a:r>
              <a:r>
                <a:rPr i="0" lang="en" sz="650" u="sng" cap="none" strike="noStrike">
                  <a:solidFill>
                    <a:srgbClr val="0A7A52"/>
                  </a:solidFill>
                  <a:latin typeface="Public Sans"/>
                  <a:ea typeface="Public Sans"/>
                  <a:cs typeface="Public Sans"/>
                  <a:sym typeface="Public Sans"/>
                  <a:hlinkClick r:id="rId1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Creative Commons Attribution 4.0 International Licence</a:t>
              </a:r>
              <a:endParaRPr i="0" sz="6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</p:txBody>
        </p:sp>
        <p:pic>
          <p:nvPicPr>
            <p:cNvPr id="77" name="Google Shape;77;g1f65e9917a3_0_0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6813" y="7346302"/>
              <a:ext cx="758952" cy="1463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