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30" r:id="rId3"/>
    <p:sldId id="379" r:id="rId4"/>
    <p:sldId id="457" r:id="rId5"/>
    <p:sldId id="365" r:id="rId6"/>
    <p:sldId id="366" r:id="rId7"/>
    <p:sldId id="470" r:id="rId8"/>
    <p:sldId id="369" r:id="rId9"/>
    <p:sldId id="458" r:id="rId10"/>
    <p:sldId id="406" r:id="rId11"/>
    <p:sldId id="407" r:id="rId12"/>
    <p:sldId id="408" r:id="rId13"/>
    <p:sldId id="412" r:id="rId14"/>
    <p:sldId id="459" r:id="rId15"/>
    <p:sldId id="433" r:id="rId16"/>
    <p:sldId id="435" r:id="rId17"/>
    <p:sldId id="378" r:id="rId18"/>
    <p:sldId id="370" r:id="rId19"/>
    <p:sldId id="415" r:id="rId20"/>
    <p:sldId id="460" r:id="rId21"/>
    <p:sldId id="413" r:id="rId22"/>
    <p:sldId id="463" r:id="rId23"/>
    <p:sldId id="414" r:id="rId24"/>
    <p:sldId id="461" r:id="rId25"/>
    <p:sldId id="471" r:id="rId26"/>
    <p:sldId id="372" r:id="rId27"/>
    <p:sldId id="375" r:id="rId28"/>
    <p:sldId id="376" r:id="rId29"/>
    <p:sldId id="377" r:id="rId30"/>
    <p:sldId id="454" r:id="rId31"/>
    <p:sldId id="410" r:id="rId32"/>
    <p:sldId id="439" r:id="rId33"/>
    <p:sldId id="384" r:id="rId34"/>
    <p:sldId id="396" r:id="rId35"/>
    <p:sldId id="465" r:id="rId36"/>
    <p:sldId id="466" r:id="rId37"/>
    <p:sldId id="464" r:id="rId38"/>
    <p:sldId id="462" r:id="rId39"/>
    <p:sldId id="468" r:id="rId40"/>
    <p:sldId id="440" r:id="rId41"/>
    <p:sldId id="401" r:id="rId42"/>
    <p:sldId id="404" r:id="rId43"/>
    <p:sldId id="405" r:id="rId44"/>
    <p:sldId id="450" r:id="rId45"/>
    <p:sldId id="449" r:id="rId46"/>
    <p:sldId id="441" r:id="rId47"/>
    <p:sldId id="456" r:id="rId48"/>
    <p:sldId id="467" r:id="rId49"/>
    <p:sldId id="444" r:id="rId50"/>
    <p:sldId id="445" r:id="rId51"/>
    <p:sldId id="432" r:id="rId52"/>
    <p:sldId id="442" r:id="rId53"/>
    <p:sldId id="455" r:id="rId54"/>
    <p:sldId id="427" r:id="rId55"/>
    <p:sldId id="469" r:id="rId5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FF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09" autoAdjust="0"/>
    <p:restoredTop sz="94580" autoAdjust="0"/>
  </p:normalViewPr>
  <p:slideViewPr>
    <p:cSldViewPr snapToGrid="0">
      <p:cViewPr>
        <p:scale>
          <a:sx n="99" d="100"/>
          <a:sy n="99" d="100"/>
        </p:scale>
        <p:origin x="86"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6C827F8-46C0-46E7-BCBE-2BFAD7560769}" type="datetimeFigureOut">
              <a:rPr lang="en-US" smtClean="0"/>
              <a:t>10/13/2021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26B7C3E-3D61-492D-AC24-9EB39996EE22}" type="slidenum">
              <a:rPr lang="en-US" smtClean="0"/>
              <a:t>‹#›</a:t>
            </a:fld>
            <a:endParaRPr lang="en-US"/>
          </a:p>
        </p:txBody>
      </p:sp>
    </p:spTree>
    <p:extLst>
      <p:ext uri="{BB962C8B-B14F-4D97-AF65-F5344CB8AC3E}">
        <p14:creationId xmlns:p14="http://schemas.microsoft.com/office/powerpoint/2010/main" val="200494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6B7C3E-3D61-492D-AC24-9EB39996EE22}" type="slidenum">
              <a:rPr lang="en-US" smtClean="0"/>
              <a:t>7</a:t>
            </a:fld>
            <a:endParaRPr lang="en-US"/>
          </a:p>
        </p:txBody>
      </p:sp>
    </p:spTree>
    <p:extLst>
      <p:ext uri="{BB962C8B-B14F-4D97-AF65-F5344CB8AC3E}">
        <p14:creationId xmlns:p14="http://schemas.microsoft.com/office/powerpoint/2010/main" val="993402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29</a:t>
            </a:fld>
            <a:endParaRPr lang="en-US"/>
          </a:p>
        </p:txBody>
      </p:sp>
    </p:spTree>
    <p:extLst>
      <p:ext uri="{BB962C8B-B14F-4D97-AF65-F5344CB8AC3E}">
        <p14:creationId xmlns:p14="http://schemas.microsoft.com/office/powerpoint/2010/main" val="2750823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30</a:t>
            </a:fld>
            <a:endParaRPr lang="en-US"/>
          </a:p>
        </p:txBody>
      </p:sp>
    </p:spTree>
    <p:extLst>
      <p:ext uri="{BB962C8B-B14F-4D97-AF65-F5344CB8AC3E}">
        <p14:creationId xmlns:p14="http://schemas.microsoft.com/office/powerpoint/2010/main" val="156701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18</a:t>
            </a:fld>
            <a:endParaRPr lang="en-US"/>
          </a:p>
        </p:txBody>
      </p:sp>
    </p:spTree>
    <p:extLst>
      <p:ext uri="{BB962C8B-B14F-4D97-AF65-F5344CB8AC3E}">
        <p14:creationId xmlns:p14="http://schemas.microsoft.com/office/powerpoint/2010/main" val="325287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21</a:t>
            </a:fld>
            <a:endParaRPr lang="en-US"/>
          </a:p>
        </p:txBody>
      </p:sp>
    </p:spTree>
    <p:extLst>
      <p:ext uri="{BB962C8B-B14F-4D97-AF65-F5344CB8AC3E}">
        <p14:creationId xmlns:p14="http://schemas.microsoft.com/office/powerpoint/2010/main" val="205569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22</a:t>
            </a:fld>
            <a:endParaRPr lang="en-US"/>
          </a:p>
        </p:txBody>
      </p:sp>
    </p:spTree>
    <p:extLst>
      <p:ext uri="{BB962C8B-B14F-4D97-AF65-F5344CB8AC3E}">
        <p14:creationId xmlns:p14="http://schemas.microsoft.com/office/powerpoint/2010/main" val="71710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23</a:t>
            </a:fld>
            <a:endParaRPr lang="en-US"/>
          </a:p>
        </p:txBody>
      </p:sp>
    </p:spTree>
    <p:extLst>
      <p:ext uri="{BB962C8B-B14F-4D97-AF65-F5344CB8AC3E}">
        <p14:creationId xmlns:p14="http://schemas.microsoft.com/office/powerpoint/2010/main" val="276468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25</a:t>
            </a:fld>
            <a:endParaRPr lang="en-US"/>
          </a:p>
        </p:txBody>
      </p:sp>
    </p:spTree>
    <p:extLst>
      <p:ext uri="{BB962C8B-B14F-4D97-AF65-F5344CB8AC3E}">
        <p14:creationId xmlns:p14="http://schemas.microsoft.com/office/powerpoint/2010/main" val="371028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26</a:t>
            </a:fld>
            <a:endParaRPr lang="en-US"/>
          </a:p>
        </p:txBody>
      </p:sp>
    </p:spTree>
    <p:extLst>
      <p:ext uri="{BB962C8B-B14F-4D97-AF65-F5344CB8AC3E}">
        <p14:creationId xmlns:p14="http://schemas.microsoft.com/office/powerpoint/2010/main" val="3349992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27</a:t>
            </a:fld>
            <a:endParaRPr lang="en-US"/>
          </a:p>
        </p:txBody>
      </p:sp>
    </p:spTree>
    <p:extLst>
      <p:ext uri="{BB962C8B-B14F-4D97-AF65-F5344CB8AC3E}">
        <p14:creationId xmlns:p14="http://schemas.microsoft.com/office/powerpoint/2010/main" val="142631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DBB8-7283-4FE6-AEA4-CF4A132878DB}" type="slidenum">
              <a:rPr lang="en-US" smtClean="0"/>
              <a:t>28</a:t>
            </a:fld>
            <a:endParaRPr lang="en-US"/>
          </a:p>
        </p:txBody>
      </p:sp>
    </p:spTree>
    <p:extLst>
      <p:ext uri="{BB962C8B-B14F-4D97-AF65-F5344CB8AC3E}">
        <p14:creationId xmlns:p14="http://schemas.microsoft.com/office/powerpoint/2010/main" val="2122356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7256F2-7EF7-42F8-B9FA-A3B0A7B3537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38114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421482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12114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7256F2-7EF7-42F8-B9FA-A3B0A7B3537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222023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56F2-7EF7-42F8-B9FA-A3B0A7B35370}"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937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7256F2-7EF7-42F8-B9FA-A3B0A7B3537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78356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7256F2-7EF7-42F8-B9FA-A3B0A7B35370}"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85068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7256F2-7EF7-42F8-B9FA-A3B0A7B35370}"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11938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256F2-7EF7-42F8-B9FA-A3B0A7B35370}"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09237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180645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7256F2-7EF7-42F8-B9FA-A3B0A7B35370}"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4E278-2D7E-4A48-A42A-26410041B621}" type="slidenum">
              <a:rPr lang="en-US" smtClean="0"/>
              <a:t>‹#›</a:t>
            </a:fld>
            <a:endParaRPr lang="en-US"/>
          </a:p>
        </p:txBody>
      </p:sp>
    </p:spTree>
    <p:extLst>
      <p:ext uri="{BB962C8B-B14F-4D97-AF65-F5344CB8AC3E}">
        <p14:creationId xmlns:p14="http://schemas.microsoft.com/office/powerpoint/2010/main" val="3927861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256F2-7EF7-42F8-B9FA-A3B0A7B35370}"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4E278-2D7E-4A48-A42A-26410041B621}" type="slidenum">
              <a:rPr lang="en-US" smtClean="0"/>
              <a:t>‹#›</a:t>
            </a:fld>
            <a:endParaRPr lang="en-US"/>
          </a:p>
        </p:txBody>
      </p:sp>
    </p:spTree>
    <p:extLst>
      <p:ext uri="{BB962C8B-B14F-4D97-AF65-F5344CB8AC3E}">
        <p14:creationId xmlns:p14="http://schemas.microsoft.com/office/powerpoint/2010/main" val="406640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15.pn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image" Target="../media/image1.jpeg"/><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58.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Ph-7tQuIbz4?t=292" TargetMode="Externa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1.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160.png"/><Relationship Id="rId7" Type="http://schemas.openxmlformats.org/officeDocument/2006/relationships/image" Target="../media/image20.png"/><Relationship Id="rId12" Type="http://schemas.openxmlformats.org/officeDocument/2006/relationships/image" Target="../media/image25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0.png"/><Relationship Id="rId11" Type="http://schemas.openxmlformats.org/officeDocument/2006/relationships/image" Target="../media/image240.png"/><Relationship Id="rId5" Type="http://schemas.openxmlformats.org/officeDocument/2006/relationships/image" Target="../media/image180.png"/><Relationship Id="rId10" Type="http://schemas.openxmlformats.org/officeDocument/2006/relationships/image" Target="../media/image230.png"/><Relationship Id="rId4" Type="http://schemas.openxmlformats.org/officeDocument/2006/relationships/image" Target="../media/image170.png"/><Relationship Id="rId9" Type="http://schemas.openxmlformats.org/officeDocument/2006/relationships/image" Target="../media/image220.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28.png"/><Relationship Id="rId21" Type="http://schemas.openxmlformats.org/officeDocument/2006/relationships/image" Target="../media/image113.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5" Type="http://schemas.openxmlformats.org/officeDocument/2006/relationships/image" Target="../media/image134.png"/><Relationship Id="rId2" Type="http://schemas.openxmlformats.org/officeDocument/2006/relationships/notesSlide" Target="../notesSlides/notesSlide3.xml"/><Relationship Id="rId16" Type="http://schemas.openxmlformats.org/officeDocument/2006/relationships/image" Target="../media/image125.png"/><Relationship Id="rId20" Type="http://schemas.openxmlformats.org/officeDocument/2006/relationships/image" Target="../media/image106.png"/><Relationship Id="rId29"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115.png"/><Relationship Id="rId11" Type="http://schemas.openxmlformats.org/officeDocument/2006/relationships/image" Target="../media/image120.png"/><Relationship Id="rId24" Type="http://schemas.openxmlformats.org/officeDocument/2006/relationships/image" Target="../media/image133.png"/><Relationship Id="rId5" Type="http://schemas.openxmlformats.org/officeDocument/2006/relationships/image" Target="../media/image1140.png"/><Relationship Id="rId15" Type="http://schemas.openxmlformats.org/officeDocument/2006/relationships/image" Target="../media/image124.png"/><Relationship Id="rId23" Type="http://schemas.openxmlformats.org/officeDocument/2006/relationships/image" Target="../media/image132.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29.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s>
</file>

<file path=ppt/slides/_rels/slide22.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26" Type="http://schemas.openxmlformats.org/officeDocument/2006/relationships/image" Target="../media/image30.png"/><Relationship Id="rId3" Type="http://schemas.openxmlformats.org/officeDocument/2006/relationships/image" Target="../media/image28.png"/><Relationship Id="rId21" Type="http://schemas.openxmlformats.org/officeDocument/2006/relationships/image" Target="../media/image113.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5" Type="http://schemas.openxmlformats.org/officeDocument/2006/relationships/image" Target="../media/image134.png"/><Relationship Id="rId2" Type="http://schemas.openxmlformats.org/officeDocument/2006/relationships/notesSlide" Target="../notesSlides/notesSlide4.xml"/><Relationship Id="rId16" Type="http://schemas.openxmlformats.org/officeDocument/2006/relationships/image" Target="../media/image125.png"/><Relationship Id="rId20" Type="http://schemas.openxmlformats.org/officeDocument/2006/relationships/image" Target="../media/image106.png"/><Relationship Id="rId29"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115.png"/><Relationship Id="rId11" Type="http://schemas.openxmlformats.org/officeDocument/2006/relationships/image" Target="../media/image120.png"/><Relationship Id="rId24" Type="http://schemas.openxmlformats.org/officeDocument/2006/relationships/image" Target="../media/image133.png"/><Relationship Id="rId5" Type="http://schemas.openxmlformats.org/officeDocument/2006/relationships/image" Target="../media/image1140.png"/><Relationship Id="rId15" Type="http://schemas.openxmlformats.org/officeDocument/2006/relationships/image" Target="../media/image124.png"/><Relationship Id="rId23" Type="http://schemas.openxmlformats.org/officeDocument/2006/relationships/image" Target="../media/image132.png"/><Relationship Id="rId28" Type="http://schemas.openxmlformats.org/officeDocument/2006/relationships/image" Target="../media/image32.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29.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 Id="rId27"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26" Type="http://schemas.openxmlformats.org/officeDocument/2006/relationships/image" Target="../media/image291.png"/><Relationship Id="rId3" Type="http://schemas.openxmlformats.org/officeDocument/2006/relationships/image" Target="../media/image28.png"/><Relationship Id="rId21" Type="http://schemas.openxmlformats.org/officeDocument/2006/relationships/image" Target="../media/image142.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5" Type="http://schemas.openxmlformats.org/officeDocument/2006/relationships/image" Target="../media/image134.png"/><Relationship Id="rId2" Type="http://schemas.openxmlformats.org/officeDocument/2006/relationships/notesSlide" Target="../notesSlides/notesSlide5.xml"/><Relationship Id="rId16" Type="http://schemas.openxmlformats.org/officeDocument/2006/relationships/image" Target="../media/image125.png"/><Relationship Id="rId20" Type="http://schemas.openxmlformats.org/officeDocument/2006/relationships/image" Target="../media/image141.png"/><Relationship Id="rId1" Type="http://schemas.openxmlformats.org/officeDocument/2006/relationships/slideLayout" Target="../slideLayouts/slideLayout6.xml"/><Relationship Id="rId6" Type="http://schemas.openxmlformats.org/officeDocument/2006/relationships/image" Target="../media/image115.png"/><Relationship Id="rId11" Type="http://schemas.openxmlformats.org/officeDocument/2006/relationships/image" Target="../media/image138.png"/><Relationship Id="rId24" Type="http://schemas.openxmlformats.org/officeDocument/2006/relationships/image" Target="../media/image133.png"/><Relationship Id="rId5" Type="http://schemas.openxmlformats.org/officeDocument/2006/relationships/image" Target="../media/image1140.png"/><Relationship Id="rId15" Type="http://schemas.openxmlformats.org/officeDocument/2006/relationships/image" Target="../media/image139.png"/><Relationship Id="rId23" Type="http://schemas.openxmlformats.org/officeDocument/2006/relationships/image" Target="../media/image132.png"/><Relationship Id="rId10" Type="http://schemas.openxmlformats.org/officeDocument/2006/relationships/image" Target="../media/image119.png"/><Relationship Id="rId19" Type="http://schemas.openxmlformats.org/officeDocument/2006/relationships/image" Target="../media/image128.png"/><Relationship Id="rId4" Type="http://schemas.openxmlformats.org/officeDocument/2006/relationships/image" Target="../media/image29.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71.png"/><Relationship Id="rId5" Type="http://schemas.openxmlformats.org/officeDocument/2006/relationships/image" Target="../media/image361.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81.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30.png"/><Relationship Id="rId4" Type="http://schemas.openxmlformats.org/officeDocument/2006/relationships/image" Target="../media/image320.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30.png"/><Relationship Id="rId4" Type="http://schemas.openxmlformats.org/officeDocument/2006/relationships/image" Target="../media/image320.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30.png"/><Relationship Id="rId4" Type="http://schemas.openxmlformats.org/officeDocument/2006/relationships/image" Target="../media/image320.png"/></Relationships>
</file>

<file path=ppt/slides/_rels/slide29.xml.rels><?xml version="1.0" encoding="UTF-8" standalone="yes"?>
<Relationships xmlns="http://schemas.openxmlformats.org/package/2006/relationships"><Relationship Id="rId8" Type="http://schemas.openxmlformats.org/officeDocument/2006/relationships/image" Target="../media/image331.png"/><Relationship Id="rId3" Type="http://schemas.openxmlformats.org/officeDocument/2006/relationships/image" Target="../media/image30.jpe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30.png"/><Relationship Id="rId4" Type="http://schemas.openxmlformats.org/officeDocument/2006/relationships/image" Target="../media/image320.png"/><Relationship Id="rId9" Type="http://schemas.openxmlformats.org/officeDocument/2006/relationships/image" Target="../media/image3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0.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50.png"/><Relationship Id="rId4" Type="http://schemas.openxmlformats.org/officeDocument/2006/relationships/image" Target="../media/image440.pn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13" Type="http://schemas.openxmlformats.org/officeDocument/2006/relationships/image" Target="../media/image48.png"/><Relationship Id="rId12" Type="http://schemas.openxmlformats.org/officeDocument/2006/relationships/image" Target="../media/image471.png"/><Relationship Id="rId1" Type="http://schemas.openxmlformats.org/officeDocument/2006/relationships/slideLayout" Target="../slideLayouts/slideLayout6.xml"/><Relationship Id="rId6" Type="http://schemas.openxmlformats.org/officeDocument/2006/relationships/image" Target="../media/image493.png"/><Relationship Id="rId11" Type="http://schemas.openxmlformats.org/officeDocument/2006/relationships/image" Target="../media/image47.png"/><Relationship Id="rId5" Type="http://schemas.openxmlformats.org/officeDocument/2006/relationships/image" Target="../media/image431.png"/><Relationship Id="rId10" Type="http://schemas.openxmlformats.org/officeDocument/2006/relationships/image" Target="../media/image46.jpeg"/><Relationship Id="rId9" Type="http://schemas.openxmlformats.org/officeDocument/2006/relationships/image" Target="../media/image95.png"/></Relationships>
</file>

<file path=ppt/slides/_rels/slide36.xml.rels><?xml version="1.0" encoding="UTF-8" standalone="yes"?>
<Relationships xmlns="http://schemas.openxmlformats.org/package/2006/relationships"><Relationship Id="rId13" Type="http://schemas.openxmlformats.org/officeDocument/2006/relationships/image" Target="../media/image48.png"/><Relationship Id="rId12" Type="http://schemas.openxmlformats.org/officeDocument/2006/relationships/image" Target="../media/image471.png"/><Relationship Id="rId1" Type="http://schemas.openxmlformats.org/officeDocument/2006/relationships/slideLayout" Target="../slideLayouts/slideLayout6.xml"/><Relationship Id="rId6" Type="http://schemas.openxmlformats.org/officeDocument/2006/relationships/image" Target="../media/image493.png"/><Relationship Id="rId11" Type="http://schemas.openxmlformats.org/officeDocument/2006/relationships/image" Target="../media/image47.png"/><Relationship Id="rId5" Type="http://schemas.openxmlformats.org/officeDocument/2006/relationships/image" Target="../media/image431.png"/><Relationship Id="rId10" Type="http://schemas.openxmlformats.org/officeDocument/2006/relationships/image" Target="../media/image46.jpeg"/><Relationship Id="rId9" Type="http://schemas.openxmlformats.org/officeDocument/2006/relationships/image" Target="../media/image95.png"/></Relationships>
</file>

<file path=ppt/slides/_rels/slide37.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70.png"/><Relationship Id="rId2" Type="http://schemas.openxmlformats.org/officeDocument/2006/relationships/image" Target="../media/image88.png"/><Relationship Id="rId1" Type="http://schemas.openxmlformats.org/officeDocument/2006/relationships/slideLayout" Target="../slideLayouts/slideLayout6.xml"/><Relationship Id="rId6" Type="http://schemas.openxmlformats.org/officeDocument/2006/relationships/image" Target="../media/image493.png"/><Relationship Id="rId11" Type="http://schemas.openxmlformats.org/officeDocument/2006/relationships/image" Target="../media/image50.png"/><Relationship Id="rId5" Type="http://schemas.openxmlformats.org/officeDocument/2006/relationships/image" Target="../media/image431.png"/><Relationship Id="rId10" Type="http://schemas.openxmlformats.org/officeDocument/2006/relationships/image" Target="../media/image46.jpeg"/><Relationship Id="rId4" Type="http://schemas.openxmlformats.org/officeDocument/2006/relationships/image" Target="../media/image481.png"/><Relationship Id="rId9" Type="http://schemas.openxmlformats.org/officeDocument/2006/relationships/image" Target="../media/image9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Ph-7tQuIbz4" TargetMode="External"/><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30.png"/><Relationship Id="rId5" Type="http://schemas.openxmlformats.org/officeDocument/2006/relationships/image" Target="../media/image100.png"/><Relationship Id="rId4" Type="http://schemas.openxmlformats.org/officeDocument/2006/relationships/image" Target="../media/image510.png"/></Relationships>
</file>

<file path=ppt/slides/_rels/slide42.xml.rels><?xml version="1.0" encoding="UTF-8" standalone="yes"?>
<Relationships xmlns="http://schemas.openxmlformats.org/package/2006/relationships"><Relationship Id="rId8" Type="http://schemas.openxmlformats.org/officeDocument/2006/relationships/image" Target="../media/image521.png"/><Relationship Id="rId3" Type="http://schemas.openxmlformats.org/officeDocument/2006/relationships/image" Target="../media/image98.png"/><Relationship Id="rId7" Type="http://schemas.openxmlformats.org/officeDocument/2006/relationships/image" Target="../media/image103.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100.png"/><Relationship Id="rId9" Type="http://schemas.openxmlformats.org/officeDocument/2006/relationships/image" Target="../media/image480.png"/></Relationships>
</file>

<file path=ppt/slides/_rels/slide43.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53.png"/><Relationship Id="rId1" Type="http://schemas.openxmlformats.org/officeDocument/2006/relationships/slideLayout" Target="../slideLayouts/slideLayout6.xml"/><Relationship Id="rId10" Type="http://schemas.openxmlformats.org/officeDocument/2006/relationships/image" Target="../media/image501.png"/><Relationship Id="rId4" Type="http://schemas.openxmlformats.org/officeDocument/2006/relationships/image" Target="../media/image491.png"/><Relationship Id="rId9" Type="http://schemas.openxmlformats.org/officeDocument/2006/relationships/image" Target="../media/image490.png"/></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3.png"/><Relationship Id="rId1" Type="http://schemas.openxmlformats.org/officeDocument/2006/relationships/slideLayout" Target="../slideLayouts/slideLayout6.xml"/><Relationship Id="rId11" Type="http://schemas.openxmlformats.org/officeDocument/2006/relationships/image" Target="../media/image532.png"/><Relationship Id="rId5" Type="http://schemas.openxmlformats.org/officeDocument/2006/relationships/image" Target="../media/image520.png"/><Relationship Id="rId10" Type="http://schemas.openxmlformats.org/officeDocument/2006/relationships/image" Target="../media/image501.png"/><Relationship Id="rId4" Type="http://schemas.openxmlformats.org/officeDocument/2006/relationships/image" Target="../media/image511.png"/></Relationships>
</file>

<file path=ppt/slides/_rels/slide4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20.png"/><Relationship Id="rId11"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01.png"/><Relationship Id="rId4" Type="http://schemas.openxmlformats.org/officeDocument/2006/relationships/image" Target="../media/image511.png"/></Relationships>
</file>

<file path=ppt/slides/_rels/slide46.xml.rels><?xml version="1.0" encoding="UTF-8" standalone="yes"?>
<Relationships xmlns="http://schemas.openxmlformats.org/package/2006/relationships"><Relationship Id="rId8" Type="http://schemas.openxmlformats.org/officeDocument/2006/relationships/image" Target="../media/image1040.png"/><Relationship Id="rId13" Type="http://schemas.openxmlformats.org/officeDocument/2006/relationships/image" Target="../media/image1090.png"/><Relationship Id="rId3" Type="http://schemas.openxmlformats.org/officeDocument/2006/relationships/image" Target="../media/image990.png"/><Relationship Id="rId7" Type="http://schemas.openxmlformats.org/officeDocument/2006/relationships/image" Target="../media/image56.png"/><Relationship Id="rId12" Type="http://schemas.openxmlformats.org/officeDocument/2006/relationships/image" Target="../media/image1080.png"/><Relationship Id="rId2" Type="http://schemas.openxmlformats.org/officeDocument/2006/relationships/image" Target="../media/image980.png"/><Relationship Id="rId1" Type="http://schemas.openxmlformats.org/officeDocument/2006/relationships/slideLayout" Target="../slideLayouts/slideLayout6.xml"/><Relationship Id="rId6" Type="http://schemas.openxmlformats.org/officeDocument/2006/relationships/image" Target="../media/image300.png"/><Relationship Id="rId11" Type="http://schemas.openxmlformats.org/officeDocument/2006/relationships/image" Target="../media/image1070.png"/><Relationship Id="rId5" Type="http://schemas.openxmlformats.org/officeDocument/2006/relationships/image" Target="../media/image290.png"/><Relationship Id="rId15" Type="http://schemas.openxmlformats.org/officeDocument/2006/relationships/image" Target="../media/image112.png"/><Relationship Id="rId10" Type="http://schemas.openxmlformats.org/officeDocument/2006/relationships/image" Target="../media/image1060.png"/><Relationship Id="rId4" Type="http://schemas.openxmlformats.org/officeDocument/2006/relationships/image" Target="../media/image280.png"/><Relationship Id="rId9" Type="http://schemas.openxmlformats.org/officeDocument/2006/relationships/image" Target="../media/image1050.png"/><Relationship Id="rId14" Type="http://schemas.openxmlformats.org/officeDocument/2006/relationships/image" Target="../media/image1110.png"/></Relationships>
</file>

<file path=ppt/slides/_rels/slide47.xml.rels><?xml version="1.0" encoding="UTF-8" standalone="yes"?>
<Relationships xmlns="http://schemas.openxmlformats.org/package/2006/relationships"><Relationship Id="rId8" Type="http://schemas.openxmlformats.org/officeDocument/2006/relationships/image" Target="../media/image1040.png"/><Relationship Id="rId3" Type="http://schemas.openxmlformats.org/officeDocument/2006/relationships/image" Target="../media/image990.png"/><Relationship Id="rId2" Type="http://schemas.openxmlformats.org/officeDocument/2006/relationships/image" Target="../media/image980.png"/><Relationship Id="rId1" Type="http://schemas.openxmlformats.org/officeDocument/2006/relationships/slideLayout" Target="../slideLayouts/slideLayout6.xml"/><Relationship Id="rId11" Type="http://schemas.openxmlformats.org/officeDocument/2006/relationships/image" Target="../media/image572.png"/><Relationship Id="rId10" Type="http://schemas.openxmlformats.org/officeDocument/2006/relationships/image" Target="../media/image562.png"/><Relationship Id="rId4" Type="http://schemas.openxmlformats.org/officeDocument/2006/relationships/image" Target="../media/image57.png"/><Relationship Id="rId9" Type="http://schemas.openxmlformats.org/officeDocument/2006/relationships/image" Target="../media/image1050.png"/></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png"/><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hyperlink" Target="https://www.youtube.com/watch?v=Ph-7tQuIbz4"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Ph-7tQuIbz4?t=914" TargetMode="External"/><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youtu.be/Ph-7tQuIbz4?t=914" TargetMode="External"/><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980.png"/><Relationship Id="rId1" Type="http://schemas.openxmlformats.org/officeDocument/2006/relationships/slideLayout" Target="../slideLayouts/slideLayout6.xml"/><Relationship Id="rId6" Type="http://schemas.openxmlformats.org/officeDocument/2006/relationships/image" Target="../media/image560.png"/><Relationship Id="rId5" Type="http://schemas.openxmlformats.org/officeDocument/2006/relationships/image" Target="../media/image760.png"/><Relationship Id="rId4" Type="http://schemas.openxmlformats.org/officeDocument/2006/relationships/image" Target="../media/image540.png"/></Relationships>
</file>

<file path=ppt/slides/_rels/slide52.xml.rels><?xml version="1.0" encoding="UTF-8" standalone="yes"?>
<Relationships xmlns="http://schemas.openxmlformats.org/package/2006/relationships"><Relationship Id="rId3" Type="http://schemas.openxmlformats.org/officeDocument/2006/relationships/image" Target="../media/image551.png"/><Relationship Id="rId7" Type="http://schemas.openxmlformats.org/officeDocument/2006/relationships/image" Target="../media/image570.png"/><Relationship Id="rId2" Type="http://schemas.openxmlformats.org/officeDocument/2006/relationships/image" Target="../media/image77.emf"/><Relationship Id="rId1" Type="http://schemas.openxmlformats.org/officeDocument/2006/relationships/slideLayout" Target="../slideLayouts/slideLayout6.xml"/><Relationship Id="rId6" Type="http://schemas.openxmlformats.org/officeDocument/2006/relationships/image" Target="../media/image561.png"/><Relationship Id="rId5" Type="http://schemas.openxmlformats.org/officeDocument/2006/relationships/image" Target="../media/image610.png"/><Relationship Id="rId4" Type="http://schemas.openxmlformats.org/officeDocument/2006/relationships/image" Target="../media/image321.png"/></Relationships>
</file>

<file path=ppt/slides/_rels/slide53.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10.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png"/><Relationship Id="rId5" Type="http://schemas.openxmlformats.org/officeDocument/2006/relationships/image" Target="../media/image310.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11.png"/><Relationship Id="rId13" Type="http://schemas.openxmlformats.org/officeDocument/2006/relationships/image" Target="../media/image140.png"/><Relationship Id="rId3" Type="http://schemas.openxmlformats.org/officeDocument/2006/relationships/image" Target="../media/image512.png"/><Relationship Id="rId7" Type="http://schemas.openxmlformats.org/officeDocument/2006/relationships/image" Target="../media/image101.png"/><Relationship Id="rId12" Type="http://schemas.openxmlformats.org/officeDocument/2006/relationships/image" Target="../media/image26.png"/><Relationship Id="rId2" Type="http://schemas.openxmlformats.org/officeDocument/2006/relationships/image" Target="../media/image210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14.png"/><Relationship Id="rId5" Type="http://schemas.openxmlformats.org/officeDocument/2006/relationships/image" Target="../media/image82.png"/><Relationship Id="rId10" Type="http://schemas.openxmlformats.org/officeDocument/2006/relationships/image" Target="../media/image130.png"/><Relationship Id="rId4" Type="http://schemas.openxmlformats.org/officeDocument/2006/relationships/image" Target="../media/image710.png"/><Relationship Id="rId9" Type="http://schemas.openxmlformats.org/officeDocument/2006/relationships/image" Target="../media/image12.png"/><Relationship Id="rId14" Type="http://schemas.openxmlformats.org/officeDocument/2006/relationships/image" Target="../media/image3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Water and soils</a:t>
            </a:r>
          </a:p>
        </p:txBody>
      </p:sp>
      <p:sp>
        <p:nvSpPr>
          <p:cNvPr id="4" name="Rectangle 3">
            <a:extLst>
              <a:ext uri="{FF2B5EF4-FFF2-40B4-BE49-F238E27FC236}">
                <a16:creationId xmlns:a16="http://schemas.microsoft.com/office/drawing/2014/main" id="{AD9FBD64-BDF3-4654-9A15-7550468DCA81}"/>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C141F5C-802C-4B11-B8E2-31F726680AFD}" type="slidenum">
              <a:rPr lang="en-US" smtClean="0">
                <a:solidFill>
                  <a:schemeClr val="tx1"/>
                </a:solidFill>
              </a:rPr>
              <a:t>1</a:t>
            </a:fld>
            <a:endParaRPr lang="en-US" dirty="0">
              <a:solidFill>
                <a:schemeClr val="tx1"/>
              </a:solidFill>
            </a:endParaRPr>
          </a:p>
        </p:txBody>
      </p:sp>
      <p:grpSp>
        <p:nvGrpSpPr>
          <p:cNvPr id="5" name="Group 4">
            <a:extLst>
              <a:ext uri="{FF2B5EF4-FFF2-40B4-BE49-F238E27FC236}">
                <a16:creationId xmlns:a16="http://schemas.microsoft.com/office/drawing/2014/main" id="{5CA0EB1F-6B90-4CDE-837C-C17122504C51}"/>
              </a:ext>
            </a:extLst>
          </p:cNvPr>
          <p:cNvGrpSpPr/>
          <p:nvPr/>
        </p:nvGrpSpPr>
        <p:grpSpPr>
          <a:xfrm>
            <a:off x="539961" y="29029"/>
            <a:ext cx="4109668" cy="1031631"/>
            <a:chOff x="550984" y="-11723"/>
            <a:chExt cx="4109668" cy="1031631"/>
          </a:xfrm>
        </p:grpSpPr>
        <p:sp>
          <p:nvSpPr>
            <p:cNvPr id="6" name="Rectangle 5">
              <a:extLst>
                <a:ext uri="{FF2B5EF4-FFF2-40B4-BE49-F238E27FC236}">
                  <a16:creationId xmlns:a16="http://schemas.microsoft.com/office/drawing/2014/main" id="{CBE63E28-7B78-4F16-895D-39BBDB9A8264}"/>
                </a:ext>
              </a:extLst>
            </p:cNvPr>
            <p:cNvSpPr/>
            <p:nvPr/>
          </p:nvSpPr>
          <p:spPr>
            <a:xfrm>
              <a:off x="1542313" y="-11723"/>
              <a:ext cx="3118339" cy="1031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Slides for each module are numbered for easier cross-referencing with class notes</a:t>
              </a:r>
            </a:p>
          </p:txBody>
        </p:sp>
        <p:sp>
          <p:nvSpPr>
            <p:cNvPr id="7" name="Right Arrow 3">
              <a:extLst>
                <a:ext uri="{FF2B5EF4-FFF2-40B4-BE49-F238E27FC236}">
                  <a16:creationId xmlns:a16="http://schemas.microsoft.com/office/drawing/2014/main" id="{79975522-B472-4239-8D97-989730939B74}"/>
                </a:ext>
              </a:extLst>
            </p:cNvPr>
            <p:cNvSpPr/>
            <p:nvPr/>
          </p:nvSpPr>
          <p:spPr>
            <a:xfrm rot="10800000">
              <a:off x="550984" y="117231"/>
              <a:ext cx="1025875" cy="597877"/>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CAB0F614-7526-46B7-8128-737EFFB5FF25}"/>
              </a:ext>
            </a:extLst>
          </p:cNvPr>
          <p:cNvSpPr/>
          <p:nvPr/>
        </p:nvSpPr>
        <p:spPr>
          <a:xfrm>
            <a:off x="4463144" y="4854192"/>
            <a:ext cx="3760700" cy="1786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My slides have TONS of animations and building graphics.  These do not translate well to D2L, so it is best to download the power point to work through the logic behind the animations</a:t>
            </a:r>
          </a:p>
        </p:txBody>
      </p:sp>
    </p:spTree>
    <p:extLst>
      <p:ext uri="{BB962C8B-B14F-4D97-AF65-F5344CB8AC3E}">
        <p14:creationId xmlns:p14="http://schemas.microsoft.com/office/powerpoint/2010/main" val="2858810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7"/>
            <a:ext cx="10515600" cy="1325563"/>
          </a:xfrm>
        </p:spPr>
        <p:txBody>
          <a:bodyPr/>
          <a:lstStyle/>
          <a:p>
            <a:r>
              <a:rPr lang="en-US" dirty="0"/>
              <a:t>Soil water: water content measurement</a:t>
            </a:r>
          </a:p>
        </p:txBody>
      </p:sp>
      <p:pic>
        <p:nvPicPr>
          <p:cNvPr id="1026" name="Picture 2" descr="http://biocare.net/wp-content/uploads/DRY2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4" y="945328"/>
            <a:ext cx="3861949" cy="28964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12300" y="3793150"/>
            <a:ext cx="2562202" cy="2554545"/>
          </a:xfrm>
          <a:prstGeom prst="rect">
            <a:avLst/>
          </a:prstGeom>
          <a:noFill/>
        </p:spPr>
        <p:txBody>
          <a:bodyPr wrap="square" rtlCol="0">
            <a:spAutoFit/>
          </a:bodyPr>
          <a:lstStyle/>
          <a:p>
            <a:r>
              <a:rPr lang="en-US" sz="2000" b="1" dirty="0"/>
              <a:t>By weight (in lab):</a:t>
            </a:r>
          </a:p>
          <a:p>
            <a:pPr marL="233363" indent="-233363">
              <a:spcBef>
                <a:spcPts val="600"/>
              </a:spcBef>
            </a:pPr>
            <a:r>
              <a:rPr lang="en-US" sz="2000" dirty="0"/>
              <a:t>1. Sample a known soil volume</a:t>
            </a:r>
          </a:p>
          <a:p>
            <a:pPr marL="233363" indent="-233363">
              <a:spcBef>
                <a:spcPts val="600"/>
              </a:spcBef>
            </a:pPr>
            <a:r>
              <a:rPr lang="en-US" sz="2000" dirty="0"/>
              <a:t>2. Weigh wet bulk sample </a:t>
            </a:r>
          </a:p>
          <a:p>
            <a:pPr marL="233363" indent="-233363">
              <a:spcBef>
                <a:spcPts val="600"/>
              </a:spcBef>
            </a:pPr>
            <a:r>
              <a:rPr lang="en-US" sz="2000" dirty="0"/>
              <a:t>3. Dry sample in oven</a:t>
            </a:r>
          </a:p>
          <a:p>
            <a:pPr marL="233363" indent="-233363">
              <a:spcBef>
                <a:spcPts val="600"/>
              </a:spcBef>
            </a:pPr>
            <a:r>
              <a:rPr lang="en-US" sz="2000" dirty="0"/>
              <a:t>4. Weigh dried sample</a:t>
            </a:r>
          </a:p>
        </p:txBody>
      </p:sp>
      <mc:AlternateContent xmlns:mc="http://schemas.openxmlformats.org/markup-compatibility/2006" xmlns:a14="http://schemas.microsoft.com/office/drawing/2010/main">
        <mc:Choice Requires="a14">
          <p:sp>
            <p:nvSpPr>
              <p:cNvPr id="4" name="TextBox 3"/>
              <p:cNvSpPr txBox="1"/>
              <p:nvPr/>
            </p:nvSpPr>
            <p:spPr>
              <a:xfrm>
                <a:off x="3771556" y="2493468"/>
                <a:ext cx="6739794" cy="461665"/>
              </a:xfrm>
              <a:prstGeom prst="rect">
                <a:avLst/>
              </a:prstGeom>
              <a:noFill/>
            </p:spPr>
            <p:txBody>
              <a:bodyPr wrap="none" rtlCol="0">
                <a:spAutoFit/>
              </a:bodyPr>
              <a:lstStyle/>
              <a:p>
                <a:r>
                  <a:rPr lang="en-US" sz="2400" dirty="0"/>
                  <a:t>Intact soil core,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oMath>
                </a14:m>
                <a:r>
                  <a:rPr lang="en-US" sz="2400" dirty="0"/>
                  <a:t> = 1500 cm</a:t>
                </a:r>
                <a:r>
                  <a:rPr lang="en-US" sz="2400" baseline="30000" dirty="0"/>
                  <a:t>3</a:t>
                </a:r>
                <a:r>
                  <a:rPr lang="en-US" sz="2400" dirty="0"/>
                  <a:t> = 0.0015 m</a:t>
                </a:r>
                <a:r>
                  <a:rPr lang="en-US" sz="2400" baseline="30000" dirty="0"/>
                  <a:t>3</a:t>
                </a:r>
              </a:p>
            </p:txBody>
          </p:sp>
        </mc:Choice>
        <mc:Fallback xmlns="">
          <p:sp>
            <p:nvSpPr>
              <p:cNvPr id="4" name="TextBox 3"/>
              <p:cNvSpPr txBox="1">
                <a:spLocks noRot="1" noChangeAspect="1" noMove="1" noResize="1" noEditPoints="1" noAdjustHandles="1" noChangeArrowheads="1" noChangeShapeType="1" noTextEdit="1"/>
              </p:cNvSpPr>
              <p:nvPr/>
            </p:nvSpPr>
            <p:spPr>
              <a:xfrm>
                <a:off x="3771556" y="2493468"/>
                <a:ext cx="6739794" cy="461665"/>
              </a:xfrm>
              <a:prstGeom prst="rect">
                <a:avLst/>
              </a:prstGeom>
              <a:blipFill rotWithShape="0">
                <a:blip r:embed="rId3"/>
                <a:stretch>
                  <a:fillRect l="-1448"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50259" y="2940359"/>
                <a:ext cx="5804538" cy="461665"/>
              </a:xfrm>
              <a:prstGeom prst="rect">
                <a:avLst/>
              </a:prstGeom>
              <a:noFill/>
            </p:spPr>
            <p:txBody>
              <a:bodyPr wrap="none" rtlCol="0">
                <a:spAutoFit/>
              </a:bodyPr>
              <a:lstStyle/>
              <a:p>
                <a:r>
                  <a:rPr lang="en-US" sz="2400" dirty="0"/>
                  <a:t>Wet weight (mass)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𝑆</m:t>
                        </m:r>
                      </m:sub>
                    </m:sSub>
                    <m:r>
                      <a:rPr lang="en-US" sz="2400" b="0" i="1" smtClean="0">
                        <a:latin typeface="Cambria Math" panose="02040503050406030204" pitchFamily="18" charset="0"/>
                      </a:rPr>
                      <m:t>=3.2 </m:t>
                    </m:r>
                    <m:r>
                      <m:rPr>
                        <m:sty m:val="p"/>
                      </m:rPr>
                      <a:rPr lang="en-US" sz="2400" b="0" i="0" smtClean="0">
                        <a:latin typeface="Cambria Math" panose="02040503050406030204" pitchFamily="18" charset="0"/>
                      </a:rPr>
                      <m:t>kg</m:t>
                    </m:r>
                  </m:oMath>
                </a14:m>
                <a:endParaRPr lang="en-US" sz="2400"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650259" y="2940359"/>
                <a:ext cx="5804538" cy="461665"/>
              </a:xfrm>
              <a:prstGeom prst="rect">
                <a:avLst/>
              </a:prstGeom>
              <a:blipFill rotWithShape="0">
                <a:blip r:embed="rId4"/>
                <a:stretch>
                  <a:fillRect l="-1681"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693732" y="4452281"/>
                <a:ext cx="5085110" cy="461665"/>
              </a:xfrm>
              <a:prstGeom prst="rect">
                <a:avLst/>
              </a:prstGeom>
              <a:noFill/>
            </p:spPr>
            <p:txBody>
              <a:bodyPr wrap="none" rtlCol="0">
                <a:spAutoFit/>
              </a:bodyPr>
              <a:lstStyle/>
              <a:p>
                <a:r>
                  <a:rPr lang="en-US" sz="2400" dirty="0"/>
                  <a:t>Dry weight (mass)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𝑆</m:t>
                        </m:r>
                      </m:sub>
                    </m:sSub>
                    <m:r>
                      <a:rPr lang="en-US" sz="2400" b="0" i="1" smtClean="0">
                        <a:latin typeface="Cambria Math" panose="02040503050406030204" pitchFamily="18" charset="0"/>
                      </a:rPr>
                      <m:t>=</m:t>
                    </m:r>
                    <m:r>
                      <a:rPr lang="en-US" sz="2400" b="0" i="0" smtClean="0">
                        <a:latin typeface="Cambria Math" panose="02040503050406030204" pitchFamily="18" charset="0"/>
                      </a:rPr>
                      <m:t>2.8 </m:t>
                    </m:r>
                    <m:r>
                      <m:rPr>
                        <m:sty m:val="p"/>
                      </m:rPr>
                      <a:rPr lang="en-US" sz="2400" b="0" i="0" smtClean="0">
                        <a:latin typeface="Cambria Math" panose="02040503050406030204" pitchFamily="18" charset="0"/>
                      </a:rPr>
                      <m:t>kg</m:t>
                    </m:r>
                  </m:oMath>
                </a14:m>
                <a:endParaRPr lang="en-US" sz="2400" baseline="30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693732" y="4452281"/>
                <a:ext cx="5085110" cy="461665"/>
              </a:xfrm>
              <a:prstGeom prst="rect">
                <a:avLst/>
              </a:prstGeom>
              <a:blipFill rotWithShape="0">
                <a:blip r:embed="rId5"/>
                <a:stretch>
                  <a:fillRect l="-1918" t="-10526" r="-12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1556" y="1115644"/>
                <a:ext cx="5817555" cy="461665"/>
              </a:xfrm>
              <a:prstGeom prst="rect">
                <a:avLst/>
              </a:prstGeom>
              <a:noFill/>
            </p:spPr>
            <p:txBody>
              <a:bodyPr wrap="none" rtlCol="0">
                <a:spAutoFit/>
              </a:bodyPr>
              <a:lstStyle/>
              <a:p>
                <a:r>
                  <a:rPr lang="en-US" sz="2400" dirty="0"/>
                  <a:t>Density of solids,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𝑆</m:t>
                        </m:r>
                      </m:sub>
                    </m:sSub>
                  </m:oMath>
                </a14:m>
                <a:r>
                  <a:rPr lang="en-US" sz="2400" dirty="0"/>
                  <a:t> = 2800 kg m</a:t>
                </a:r>
                <a:r>
                  <a:rPr lang="en-US" sz="2400" baseline="30000" dirty="0"/>
                  <a:t>-3</a:t>
                </a:r>
              </a:p>
            </p:txBody>
          </p:sp>
        </mc:Choice>
        <mc:Fallback xmlns="">
          <p:sp>
            <p:nvSpPr>
              <p:cNvPr id="14" name="TextBox 13"/>
              <p:cNvSpPr txBox="1">
                <a:spLocks noRot="1" noChangeAspect="1" noMove="1" noResize="1" noEditPoints="1" noAdjustHandles="1" noChangeArrowheads="1" noChangeShapeType="1" noTextEdit="1"/>
              </p:cNvSpPr>
              <p:nvPr/>
            </p:nvSpPr>
            <p:spPr>
              <a:xfrm>
                <a:off x="3771556" y="1115644"/>
                <a:ext cx="5817555" cy="461665"/>
              </a:xfrm>
              <a:prstGeom prst="rect">
                <a:avLst/>
              </a:prstGeom>
              <a:blipFill rotWithShape="0">
                <a:blip r:embed="rId6"/>
                <a:stretch>
                  <a:fillRect l="-16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71556" y="1553209"/>
                <a:ext cx="5814477" cy="461665"/>
              </a:xfrm>
              <a:prstGeom prst="rect">
                <a:avLst/>
              </a:prstGeom>
              <a:noFill/>
            </p:spPr>
            <p:txBody>
              <a:bodyPr wrap="none" rtlCol="0">
                <a:spAutoFit/>
              </a:bodyPr>
              <a:lstStyle/>
              <a:p>
                <a:r>
                  <a:rPr lang="en-US" sz="2400" dirty="0"/>
                  <a:t>Density of water,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𝑊</m:t>
                        </m:r>
                      </m:sub>
                    </m:sSub>
                  </m:oMath>
                </a14:m>
                <a:r>
                  <a:rPr lang="en-US" sz="2400" dirty="0"/>
                  <a:t> = 1000 kg m</a:t>
                </a:r>
                <a:r>
                  <a:rPr lang="en-US" sz="2400" baseline="30000" dirty="0"/>
                  <a:t>-3</a:t>
                </a:r>
              </a:p>
            </p:txBody>
          </p:sp>
        </mc:Choice>
        <mc:Fallback xmlns="">
          <p:sp>
            <p:nvSpPr>
              <p:cNvPr id="15" name="TextBox 14"/>
              <p:cNvSpPr txBox="1">
                <a:spLocks noRot="1" noChangeAspect="1" noMove="1" noResize="1" noEditPoints="1" noAdjustHandles="1" noChangeArrowheads="1" noChangeShapeType="1" noTextEdit="1"/>
              </p:cNvSpPr>
              <p:nvPr/>
            </p:nvSpPr>
            <p:spPr>
              <a:xfrm>
                <a:off x="3771556" y="1553209"/>
                <a:ext cx="5814477" cy="461665"/>
              </a:xfrm>
              <a:prstGeom prst="rect">
                <a:avLst/>
              </a:prstGeom>
              <a:blipFill rotWithShape="0">
                <a:blip r:embed="rId7"/>
                <a:stretch>
                  <a:fillRect l="-16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631591" y="3367794"/>
                <a:ext cx="8637557" cy="677943"/>
              </a:xfrm>
              <a:prstGeom prst="rect">
                <a:avLst/>
              </a:prstGeom>
              <a:noFill/>
            </p:spPr>
            <p:txBody>
              <a:bodyPr wrap="none" rtlCol="0">
                <a:spAutoFit/>
              </a:bodyPr>
              <a:lstStyle/>
              <a:p>
                <a:r>
                  <a:rPr lang="en-US" sz="2400" dirty="0"/>
                  <a:t>Wet bulk density (mass)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𝑊</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𝑆</m:t>
                            </m:r>
                          </m:sub>
                        </m:sSub>
                      </m:num>
                      <m:den>
                        <m:sSub>
                          <m:sSubPr>
                            <m:ctrlPr>
                              <a:rPr lang="en-US" sz="2400" b="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0" i="0" smtClean="0">
                            <a:latin typeface="Cambria Math" panose="02040503050406030204" pitchFamily="18" charset="0"/>
                          </a:rPr>
                          <m:t>3.2 </m:t>
                        </m:r>
                        <m:r>
                          <m:rPr>
                            <m:sty m:val="p"/>
                          </m:rPr>
                          <a:rPr lang="en-US" sz="2400" b="0" i="0" smtClean="0">
                            <a:latin typeface="Cambria Math" panose="02040503050406030204" pitchFamily="18" charset="0"/>
                          </a:rPr>
                          <m:t>kg</m:t>
                        </m:r>
                      </m:num>
                      <m:den>
                        <m:r>
                          <a:rPr lang="en-US" sz="2400" b="0" i="0" smtClean="0">
                            <a:latin typeface="Cambria Math" panose="02040503050406030204" pitchFamily="18" charset="0"/>
                          </a:rPr>
                          <m:t>0.0015 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den>
                    </m:f>
                    <m:r>
                      <a:rPr lang="en-US" sz="2400" b="0" i="0" smtClean="0">
                        <a:latin typeface="Cambria Math" panose="02040503050406030204" pitchFamily="18" charset="0"/>
                      </a:rPr>
                      <m:t>=2133 </m:t>
                    </m:r>
                    <m:r>
                      <m:rPr>
                        <m:sty m:val="p"/>
                      </m:rPr>
                      <a:rPr lang="en-US" sz="2400" b="0" i="0" smtClean="0">
                        <a:latin typeface="Cambria Math" panose="02040503050406030204" pitchFamily="18" charset="0"/>
                      </a:rPr>
                      <m:t>kg</m:t>
                    </m: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oMath>
                </a14:m>
                <a:endParaRPr lang="en-US" sz="2400" baseline="30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631591" y="3367794"/>
                <a:ext cx="8637557" cy="677943"/>
              </a:xfrm>
              <a:prstGeom prst="rect">
                <a:avLst/>
              </a:prstGeom>
              <a:blipFill rotWithShape="0">
                <a:blip r:embed="rId8"/>
                <a:stretch>
                  <a:fillRect l="-1129"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00189" y="4911076"/>
                <a:ext cx="6613542" cy="461665"/>
              </a:xfrm>
              <a:prstGeom prst="rect">
                <a:avLst/>
              </a:prstGeom>
              <a:noFill/>
            </p:spPr>
            <p:txBody>
              <a:bodyPr wrap="none" rtlCol="0">
                <a:spAutoFit/>
              </a:bodyPr>
              <a:lstStyle/>
              <a:p>
                <a:r>
                  <a:rPr lang="en-US" sz="2400" dirty="0"/>
                  <a:t>Water weight (mass)           </a:t>
                </a:r>
                <a14:m>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𝑊</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i="1">
                                <a:latin typeface="Cambria Math" panose="02040503050406030204" pitchFamily="18" charset="0"/>
                              </a:rPr>
                              <m:t>𝑆</m:t>
                            </m:r>
                          </m:sub>
                        </m:sSub>
                      </m:e>
                    </m:d>
                    <m:r>
                      <a:rPr lang="en-US" sz="2400" b="0" i="0"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𝑆</m:t>
                        </m:r>
                      </m:sub>
                    </m:sSub>
                  </m:oMath>
                </a14:m>
                <a:endParaRPr lang="en-US" sz="2400" baseline="30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00189" y="4911076"/>
                <a:ext cx="6613542" cy="461665"/>
              </a:xfrm>
              <a:prstGeom prst="rect">
                <a:avLst/>
              </a:prstGeom>
              <a:blipFill rotWithShape="0">
                <a:blip r:embed="rId9"/>
                <a:stretch>
                  <a:fillRect l="-1475" t="-10667" b="-30667"/>
                </a:stretch>
              </a:blipFill>
            </p:spPr>
            <p:txBody>
              <a:bodyPr/>
              <a:lstStyle/>
              <a:p>
                <a:r>
                  <a:rPr lang="en-US">
                    <a:noFill/>
                  </a:rPr>
                  <a:t> </a:t>
                </a:r>
              </a:p>
            </p:txBody>
          </p:sp>
        </mc:Fallback>
      </mc:AlternateContent>
      <p:sp>
        <p:nvSpPr>
          <p:cNvPr id="18" name="TextBox 17"/>
          <p:cNvSpPr txBox="1"/>
          <p:nvPr/>
        </p:nvSpPr>
        <p:spPr>
          <a:xfrm>
            <a:off x="3693732" y="5570101"/>
            <a:ext cx="2029210" cy="461665"/>
          </a:xfrm>
          <a:prstGeom prst="rect">
            <a:avLst/>
          </a:prstGeom>
          <a:noFill/>
        </p:spPr>
        <p:txBody>
          <a:bodyPr wrap="none" rtlCol="0">
            <a:spAutoFit/>
          </a:bodyPr>
          <a:lstStyle/>
          <a:p>
            <a:r>
              <a:rPr lang="en-US" sz="2400" dirty="0"/>
              <a:t>Water volume</a:t>
            </a:r>
            <a:endParaRPr lang="en-US" sz="2400" baseline="30000" dirty="0"/>
          </a:p>
        </p:txBody>
      </p:sp>
      <mc:AlternateContent xmlns:mc="http://schemas.openxmlformats.org/markup-compatibility/2006" xmlns:a14="http://schemas.microsoft.com/office/drawing/2010/main">
        <mc:Choice Requires="a14">
          <p:sp>
            <p:nvSpPr>
              <p:cNvPr id="5" name="Rectangle 4"/>
              <p:cNvSpPr/>
              <p:nvPr/>
            </p:nvSpPr>
            <p:spPr>
              <a:xfrm>
                <a:off x="7465313" y="5425560"/>
                <a:ext cx="4540282" cy="730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𝑊</m:t>
                          </m:r>
                        </m:sub>
                      </m:sSub>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𝑀</m:t>
                              </m:r>
                            </m:e>
                            <m:sub>
                              <m:r>
                                <a:rPr lang="en-US" sz="2000" i="1">
                                  <a:latin typeface="Cambria Math" panose="02040503050406030204" pitchFamily="18" charset="0"/>
                                  <a:ea typeface="Cambria Math" panose="02040503050406030204" pitchFamily="18" charset="0"/>
                                </a:rPr>
                                <m:t>𝑊</m:t>
                              </m:r>
                            </m:sub>
                          </m:sSub>
                        </m:num>
                        <m:den>
                          <m:sSub>
                            <m:sSubPr>
                              <m:ctrlPr>
                                <a:rPr lang="el-GR"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ea typeface="Cambria Math" panose="02040503050406030204" pitchFamily="18" charset="0"/>
                                </a:rPr>
                                <m:t>𝑊</m:t>
                              </m:r>
                            </m:sub>
                          </m:sSub>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a:latin typeface="Cambria Math" panose="02040503050406030204" pitchFamily="18" charset="0"/>
                              <a:ea typeface="Cambria Math" panose="02040503050406030204" pitchFamily="18" charset="0"/>
                            </a:rPr>
                            <m:t>0.4 </m:t>
                          </m:r>
                          <m:r>
                            <m:rPr>
                              <m:sty m:val="p"/>
                            </m:rPr>
                            <a:rPr lang="en-US" sz="2000">
                              <a:latin typeface="Cambria Math" panose="02040503050406030204" pitchFamily="18" charset="0"/>
                              <a:ea typeface="Cambria Math" panose="02040503050406030204" pitchFamily="18" charset="0"/>
                            </a:rPr>
                            <m:t>kg</m:t>
                          </m:r>
                        </m:num>
                        <m:den>
                          <m:r>
                            <a:rPr lang="en-US" sz="2000" b="0" i="0" smtClean="0">
                              <a:latin typeface="Cambria Math" panose="02040503050406030204" pitchFamily="18" charset="0"/>
                              <a:ea typeface="Cambria Math" panose="02040503050406030204" pitchFamily="18" charset="0"/>
                            </a:rPr>
                            <m:t>1000</m:t>
                          </m:r>
                          <m:r>
                            <a:rPr lang="en-US" sz="2000">
                              <a:latin typeface="Cambria Math" panose="02040503050406030204" pitchFamily="18" charset="0"/>
                              <a:ea typeface="Cambria Math" panose="02040503050406030204" pitchFamily="18" charset="0"/>
                            </a:rPr>
                            <m:t> </m:t>
                          </m:r>
                          <m:r>
                            <m:rPr>
                              <m:sty m:val="p"/>
                            </m:rPr>
                            <a:rPr lang="en-US" sz="2000" b="0" i="0" smtClean="0">
                              <a:latin typeface="Cambria Math" panose="02040503050406030204" pitchFamily="18" charset="0"/>
                              <a:ea typeface="Cambria Math" panose="02040503050406030204" pitchFamily="18" charset="0"/>
                            </a:rPr>
                            <m:t>kg</m:t>
                          </m:r>
                          <m:r>
                            <a:rPr lang="en-US" sz="2000" b="0" i="0" smtClean="0">
                              <a:latin typeface="Cambria Math" panose="02040503050406030204" pitchFamily="18" charset="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m:rPr>
                                  <m:sty m:val="p"/>
                                </m:rPr>
                                <a:rPr lang="en-US" sz="2000">
                                  <a:latin typeface="Cambria Math" panose="02040503050406030204" pitchFamily="18" charset="0"/>
                                  <a:ea typeface="Cambria Math" panose="02040503050406030204" pitchFamily="18" charset="0"/>
                                </a:rPr>
                                <m:t>m</m:t>
                              </m:r>
                            </m:e>
                            <m:sup>
                              <m:r>
                                <a:rPr lang="en-US" sz="2000" b="0" i="0" smtClean="0">
                                  <a:latin typeface="Cambria Math" panose="02040503050406030204" pitchFamily="18" charset="0"/>
                                  <a:ea typeface="Cambria Math" panose="02040503050406030204" pitchFamily="18" charset="0"/>
                                </a:rPr>
                                <m:t>−</m:t>
                              </m:r>
                              <m:r>
                                <a:rPr lang="en-US" sz="2000">
                                  <a:latin typeface="Cambria Math" panose="02040503050406030204" pitchFamily="18" charset="0"/>
                                  <a:ea typeface="Cambria Math" panose="02040503050406030204" pitchFamily="18" charset="0"/>
                                </a:rPr>
                                <m:t>3</m:t>
                              </m:r>
                            </m:sup>
                          </m:sSup>
                        </m:den>
                      </m:f>
                      <m:r>
                        <a:rPr lang="en-US" sz="2000" b="0" i="1" smtClean="0">
                          <a:latin typeface="Cambria Math" panose="02040503050406030204" pitchFamily="18" charset="0"/>
                          <a:ea typeface="Cambria Math" panose="02040503050406030204" pitchFamily="18" charset="0"/>
                        </a:rPr>
                        <m:t>=</m:t>
                      </m:r>
                      <m:r>
                        <a:rPr lang="en-US" sz="2000" b="0" i="0" smtClean="0">
                          <a:latin typeface="Cambria Math" panose="02040503050406030204" pitchFamily="18" charset="0"/>
                          <a:ea typeface="Cambria Math" panose="02040503050406030204" pitchFamily="18" charset="0"/>
                        </a:rPr>
                        <m:t>0.0004 </m:t>
                      </m:r>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m</m:t>
                          </m:r>
                        </m:e>
                        <m:sup>
                          <m:r>
                            <a:rPr lang="en-US" sz="2000" b="0" i="0" smtClean="0">
                              <a:latin typeface="Cambria Math" panose="02040503050406030204" pitchFamily="18" charset="0"/>
                              <a:ea typeface="Cambria Math" panose="02040503050406030204" pitchFamily="18" charset="0"/>
                            </a:rPr>
                            <m:t>3</m:t>
                          </m:r>
                        </m:sup>
                      </m:sSup>
                    </m:oMath>
                  </m:oMathPara>
                </a14:m>
                <a:endParaRPr lang="en-US" sz="2000" dirty="0"/>
              </a:p>
            </p:txBody>
          </p:sp>
        </mc:Choice>
        <mc:Fallback xmlns="">
          <p:sp>
            <p:nvSpPr>
              <p:cNvPr id="5" name="Rectangle 4"/>
              <p:cNvSpPr>
                <a:spLocks noRot="1" noChangeAspect="1" noMove="1" noResize="1" noEditPoints="1" noAdjustHandles="1" noChangeArrowheads="1" noChangeShapeType="1" noTextEdit="1"/>
              </p:cNvSpPr>
              <p:nvPr/>
            </p:nvSpPr>
            <p:spPr>
              <a:xfrm>
                <a:off x="7465313" y="5425560"/>
                <a:ext cx="4540282" cy="730777"/>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53773" y="5425560"/>
                <a:ext cx="1294393" cy="720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sz="2000" b="0" i="1" smtClean="0">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𝜌</m:t>
                          </m:r>
                        </m:e>
                        <m:sub>
                          <m:r>
                            <a:rPr lang="en-US" sz="2000" b="0" i="1" smtClean="0">
                              <a:latin typeface="Cambria Math" panose="02040503050406030204" pitchFamily="18" charset="0"/>
                              <a:ea typeface="Cambria Math" panose="02040503050406030204" pitchFamily="18" charset="0"/>
                            </a:rPr>
                            <m:t>𝑊</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𝑀</m:t>
                              </m:r>
                            </m:e>
                            <m:sub>
                              <m:r>
                                <a:rPr lang="en-US" sz="2000" b="0" i="1" smtClean="0">
                                  <a:latin typeface="Cambria Math" panose="02040503050406030204" pitchFamily="18" charset="0"/>
                                  <a:ea typeface="Cambria Math" panose="02040503050406030204" pitchFamily="18" charset="0"/>
                                </a:rPr>
                                <m:t>𝑊</m:t>
                              </m:r>
                            </m:sub>
                          </m:sSub>
                        </m:num>
                        <m:den>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𝑊</m:t>
                              </m:r>
                            </m:sub>
                          </m:sSub>
                        </m:den>
                      </m:f>
                    </m:oMath>
                  </m:oMathPara>
                </a14:m>
                <a:endParaRPr lang="en-US" sz="2000" baseline="30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953773" y="5425560"/>
                <a:ext cx="1294393" cy="720262"/>
              </a:xfrm>
              <a:prstGeom prst="rect">
                <a:avLst/>
              </a:prstGeom>
              <a:blipFill rotWithShape="0">
                <a:blip r:embed="rId11"/>
                <a:stretch>
                  <a:fillRect/>
                </a:stretch>
              </a:blipFill>
            </p:spPr>
            <p:txBody>
              <a:bodyPr/>
              <a:lstStyle/>
              <a:p>
                <a:r>
                  <a:rPr lang="en-US">
                    <a:noFill/>
                  </a:rPr>
                  <a:t> </a:t>
                </a:r>
              </a:p>
            </p:txBody>
          </p:sp>
        </mc:Fallback>
      </mc:AlternateContent>
      <p:cxnSp>
        <p:nvCxnSpPr>
          <p:cNvPr id="10" name="Straight Connector 9"/>
          <p:cNvCxnSpPr/>
          <p:nvPr/>
        </p:nvCxnSpPr>
        <p:spPr>
          <a:xfrm flipV="1">
            <a:off x="8851809" y="5029095"/>
            <a:ext cx="520801" cy="2467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735454" y="5029095"/>
            <a:ext cx="520801" cy="2467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10313731" y="4925878"/>
                <a:ext cx="132651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r>
                        <a:rPr lang="en-US" sz="2400" b="0" i="0" smtClean="0">
                          <a:latin typeface="Cambria Math" panose="02040503050406030204" pitchFamily="18" charset="0"/>
                        </a:rPr>
                        <m:t>0.4 </m:t>
                      </m:r>
                      <m:r>
                        <m:rPr>
                          <m:sty m:val="p"/>
                        </m:rPr>
                        <a:rPr lang="en-US" sz="2400" b="0" i="0" smtClean="0">
                          <a:latin typeface="Cambria Math" panose="02040503050406030204" pitchFamily="18" charset="0"/>
                        </a:rPr>
                        <m:t>kg</m:t>
                      </m:r>
                    </m:oMath>
                  </m:oMathPara>
                </a14:m>
                <a:endParaRPr lang="en-US" sz="2400" baseline="300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0313731" y="4925878"/>
                <a:ext cx="1326517" cy="453137"/>
              </a:xfrm>
              <a:prstGeom prst="rect">
                <a:avLst/>
              </a:prstGeom>
              <a:blipFill rotWithShape="0">
                <a:blip r:embed="rId12"/>
                <a:stretch>
                  <a:fillRect r="-2304" b="-21622"/>
                </a:stretch>
              </a:blipFill>
            </p:spPr>
            <p:txBody>
              <a:bodyPr/>
              <a:lstStyle/>
              <a:p>
                <a:r>
                  <a:rPr lang="en-US">
                    <a:noFill/>
                  </a:rPr>
                  <a:t> </a:t>
                </a:r>
              </a:p>
            </p:txBody>
          </p:sp>
        </mc:Fallback>
      </mc:AlternateContent>
      <p:sp>
        <p:nvSpPr>
          <p:cNvPr id="19" name="Rectangle 1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E6C6B27-BC96-4B27-B5EF-319E40F15220}" type="slidenum">
              <a:rPr lang="en-US" smtClean="0">
                <a:solidFill>
                  <a:schemeClr val="tx1"/>
                </a:solidFill>
              </a:rPr>
              <a:t>10</a:t>
            </a:fld>
            <a:endParaRPr lang="en-US" dirty="0">
              <a:solidFill>
                <a:schemeClr val="tx1"/>
              </a:solidFill>
            </a:endParaRPr>
          </a:p>
        </p:txBody>
      </p:sp>
      <p:cxnSp>
        <p:nvCxnSpPr>
          <p:cNvPr id="21" name="Straight Connector 20"/>
          <p:cNvCxnSpPr/>
          <p:nvPr/>
        </p:nvCxnSpPr>
        <p:spPr>
          <a:xfrm flipV="1">
            <a:off x="9792930" y="5570101"/>
            <a:ext cx="202924" cy="1340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638253" y="5947017"/>
            <a:ext cx="202924" cy="13404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87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wipe(left)">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1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fade">
                                      <p:cBhvr>
                                        <p:cTn id="83" dur="500"/>
                                        <p:tgtEl>
                                          <p:spTgt spid="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par>
                                <p:cTn id="89" presetID="10"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15" grpId="0"/>
      <p:bldP spid="16" grpId="0"/>
      <p:bldP spid="17" grpId="0"/>
      <p:bldP spid="18" grpId="0"/>
      <p:bldP spid="5" grpId="0"/>
      <p:bldP spid="20"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7"/>
            <a:ext cx="10515600" cy="1325563"/>
          </a:xfrm>
        </p:spPr>
        <p:txBody>
          <a:bodyPr/>
          <a:lstStyle/>
          <a:p>
            <a:r>
              <a:rPr lang="en-US" dirty="0"/>
              <a:t>Soil water: water content measurement</a:t>
            </a:r>
          </a:p>
        </p:txBody>
      </p:sp>
      <p:pic>
        <p:nvPicPr>
          <p:cNvPr id="1026" name="Picture 2" descr="http://biocare.net/wp-content/uploads/DRY2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4" y="945328"/>
            <a:ext cx="3861949" cy="28964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12300" y="3793150"/>
            <a:ext cx="2562202" cy="2246769"/>
          </a:xfrm>
          <a:prstGeom prst="rect">
            <a:avLst/>
          </a:prstGeom>
          <a:noFill/>
        </p:spPr>
        <p:txBody>
          <a:bodyPr wrap="square" rtlCol="0">
            <a:spAutoFit/>
          </a:bodyPr>
          <a:lstStyle/>
          <a:p>
            <a:r>
              <a:rPr lang="en-US" sz="2000" b="1" dirty="0"/>
              <a:t>By weight (in lab):</a:t>
            </a:r>
          </a:p>
          <a:p>
            <a:pPr marL="233363" indent="-233363">
              <a:spcBef>
                <a:spcPts val="600"/>
              </a:spcBef>
            </a:pPr>
            <a:r>
              <a:rPr lang="en-US" sz="2000" dirty="0"/>
              <a:t>1. Sample a known soil volume</a:t>
            </a:r>
          </a:p>
          <a:p>
            <a:pPr marL="233363" indent="-233363">
              <a:spcBef>
                <a:spcPts val="600"/>
              </a:spcBef>
            </a:pPr>
            <a:r>
              <a:rPr lang="en-US" sz="2000" dirty="0"/>
              <a:t>2. Weigh bulk sample</a:t>
            </a:r>
          </a:p>
          <a:p>
            <a:pPr marL="233363" indent="-233363">
              <a:spcBef>
                <a:spcPts val="600"/>
              </a:spcBef>
            </a:pPr>
            <a:r>
              <a:rPr lang="en-US" sz="2000" dirty="0"/>
              <a:t>3. Dry sample in oven</a:t>
            </a:r>
          </a:p>
          <a:p>
            <a:pPr marL="233363" indent="-233363">
              <a:spcBef>
                <a:spcPts val="600"/>
              </a:spcBef>
            </a:pPr>
            <a:r>
              <a:rPr lang="en-US" sz="2000" dirty="0"/>
              <a:t>4. Weigh dried sample</a:t>
            </a:r>
          </a:p>
        </p:txBody>
      </p:sp>
      <mc:AlternateContent xmlns:mc="http://schemas.openxmlformats.org/markup-compatibility/2006" xmlns:a14="http://schemas.microsoft.com/office/drawing/2010/main">
        <mc:Choice Requires="a14">
          <p:sp>
            <p:nvSpPr>
              <p:cNvPr id="4" name="TextBox 3"/>
              <p:cNvSpPr txBox="1"/>
              <p:nvPr/>
            </p:nvSpPr>
            <p:spPr>
              <a:xfrm>
                <a:off x="3768339" y="1932364"/>
                <a:ext cx="2329740" cy="4605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=0.0015</m:t>
                      </m:r>
                      <m:sSup>
                        <m:sSupPr>
                          <m:ctrlPr>
                            <a:rPr lang="en-US" sz="2400" i="1">
                              <a:latin typeface="Cambria Math" panose="02040503050406030204" pitchFamily="18" charset="0"/>
                              <a:ea typeface="Cambria Math" panose="02040503050406030204" pitchFamily="18" charset="0"/>
                            </a:rPr>
                          </m:ctrlPr>
                        </m:sSupPr>
                        <m:e>
                          <m:r>
                            <a:rPr lang="en-US" sz="2400" b="0" i="0" smtClean="0">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m</m:t>
                          </m:r>
                        </m:e>
                        <m:sup>
                          <m:r>
                            <a:rPr lang="en-US" sz="2400">
                              <a:latin typeface="Cambria Math" panose="02040503050406030204" pitchFamily="18" charset="0"/>
                              <a:ea typeface="Cambria Math" panose="02040503050406030204" pitchFamily="18" charset="0"/>
                            </a:rPr>
                            <m:t>3</m:t>
                          </m:r>
                        </m:sup>
                      </m:sSup>
                    </m:oMath>
                  </m:oMathPara>
                </a14:m>
                <a:endParaRPr lang="en-US" sz="2400" baseline="30000" dirty="0"/>
              </a:p>
            </p:txBody>
          </p:sp>
        </mc:Choice>
        <mc:Fallback xmlns="">
          <p:sp>
            <p:nvSpPr>
              <p:cNvPr id="4" name="TextBox 3"/>
              <p:cNvSpPr txBox="1">
                <a:spLocks noRot="1" noChangeAspect="1" noMove="1" noResize="1" noEditPoints="1" noAdjustHandles="1" noChangeArrowheads="1" noChangeShapeType="1" noTextEdit="1"/>
              </p:cNvSpPr>
              <p:nvPr/>
            </p:nvSpPr>
            <p:spPr>
              <a:xfrm>
                <a:off x="3768339" y="1932364"/>
                <a:ext cx="2329740" cy="460575"/>
              </a:xfrm>
              <a:prstGeom prst="rect">
                <a:avLst/>
              </a:prstGeom>
              <a:blipFill rotWithShape="0">
                <a:blip r:embed="rId3"/>
                <a:stretch>
                  <a:fillRect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71556" y="1057277"/>
                <a:ext cx="5817555" cy="461665"/>
              </a:xfrm>
              <a:prstGeom prst="rect">
                <a:avLst/>
              </a:prstGeom>
              <a:noFill/>
            </p:spPr>
            <p:txBody>
              <a:bodyPr wrap="none" rtlCol="0">
                <a:spAutoFit/>
              </a:bodyPr>
              <a:lstStyle/>
              <a:p>
                <a:r>
                  <a:rPr lang="en-US" sz="2400" dirty="0"/>
                  <a:t>Density of solids,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𝑆</m:t>
                        </m:r>
                      </m:sub>
                    </m:sSub>
                  </m:oMath>
                </a14:m>
                <a:r>
                  <a:rPr lang="en-US" sz="2400" dirty="0"/>
                  <a:t> = 2800 kg m</a:t>
                </a:r>
                <a:r>
                  <a:rPr lang="en-US" sz="2400" baseline="30000" dirty="0"/>
                  <a:t>-3</a:t>
                </a:r>
              </a:p>
            </p:txBody>
          </p:sp>
        </mc:Choice>
        <mc:Fallback xmlns="">
          <p:sp>
            <p:nvSpPr>
              <p:cNvPr id="14" name="TextBox 13"/>
              <p:cNvSpPr txBox="1">
                <a:spLocks noRot="1" noChangeAspect="1" noMove="1" noResize="1" noEditPoints="1" noAdjustHandles="1" noChangeArrowheads="1" noChangeShapeType="1" noTextEdit="1"/>
              </p:cNvSpPr>
              <p:nvPr/>
            </p:nvSpPr>
            <p:spPr>
              <a:xfrm>
                <a:off x="3771556" y="1057277"/>
                <a:ext cx="5817555" cy="461665"/>
              </a:xfrm>
              <a:prstGeom prst="rect">
                <a:avLst/>
              </a:prstGeom>
              <a:blipFill rotWithShape="0">
                <a:blip r:embed="rId4"/>
                <a:stretch>
                  <a:fillRect l="-16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71556" y="1494842"/>
                <a:ext cx="5814477" cy="461665"/>
              </a:xfrm>
              <a:prstGeom prst="rect">
                <a:avLst/>
              </a:prstGeom>
              <a:noFill/>
            </p:spPr>
            <p:txBody>
              <a:bodyPr wrap="none" rtlCol="0">
                <a:spAutoFit/>
              </a:bodyPr>
              <a:lstStyle/>
              <a:p>
                <a:r>
                  <a:rPr lang="en-US" sz="2400" dirty="0"/>
                  <a:t>Density of water,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𝑊</m:t>
                        </m:r>
                      </m:sub>
                    </m:sSub>
                  </m:oMath>
                </a14:m>
                <a:r>
                  <a:rPr lang="en-US" sz="2400" dirty="0"/>
                  <a:t> = 1000 kg m</a:t>
                </a:r>
                <a:r>
                  <a:rPr lang="en-US" sz="2400" baseline="30000" dirty="0"/>
                  <a:t>-3</a:t>
                </a:r>
              </a:p>
            </p:txBody>
          </p:sp>
        </mc:Choice>
        <mc:Fallback xmlns="">
          <p:sp>
            <p:nvSpPr>
              <p:cNvPr id="15" name="TextBox 14"/>
              <p:cNvSpPr txBox="1">
                <a:spLocks noRot="1" noChangeAspect="1" noMove="1" noResize="1" noEditPoints="1" noAdjustHandles="1" noChangeArrowheads="1" noChangeShapeType="1" noTextEdit="1"/>
              </p:cNvSpPr>
              <p:nvPr/>
            </p:nvSpPr>
            <p:spPr>
              <a:xfrm>
                <a:off x="3771556" y="1494842"/>
                <a:ext cx="5814477" cy="461665"/>
              </a:xfrm>
              <a:prstGeom prst="rect">
                <a:avLst/>
              </a:prstGeom>
              <a:blipFill rotWithShape="0">
                <a:blip r:embed="rId5"/>
                <a:stretch>
                  <a:fillRect l="-16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193700" y="1912193"/>
                <a:ext cx="2650982" cy="4605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m:t>
                      </m:r>
                      <m:r>
                        <a:rPr lang="en-US" sz="2400" b="0" i="0" smtClean="0">
                          <a:latin typeface="Cambria Math" panose="02040503050406030204" pitchFamily="18" charset="0"/>
                        </a:rPr>
                        <m:t>2133 </m:t>
                      </m:r>
                      <m:r>
                        <m:rPr>
                          <m:sty m:val="p"/>
                        </m:rPr>
                        <a:rPr lang="en-US" sz="2400" b="0" i="0" smtClean="0">
                          <a:latin typeface="Cambria Math" panose="02040503050406030204" pitchFamily="18" charset="0"/>
                        </a:rPr>
                        <m:t>kg</m:t>
                      </m:r>
                      <m:r>
                        <a:rPr lang="en-US" sz="2400" b="0" i="0" smtClean="0">
                          <a:latin typeface="Cambria Math" panose="02040503050406030204" pitchFamily="18" charset="0"/>
                        </a:rPr>
                        <m:t>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m</m:t>
                          </m:r>
                        </m:e>
                        <m:sup>
                          <m:r>
                            <a:rPr lang="en-US" sz="2400" b="0" i="0" smtClean="0">
                              <a:latin typeface="Cambria Math" panose="02040503050406030204" pitchFamily="18" charset="0"/>
                            </a:rPr>
                            <m:t>−3</m:t>
                          </m:r>
                        </m:sup>
                      </m:sSup>
                    </m:oMath>
                  </m:oMathPara>
                </a14:m>
                <a:endParaRPr lang="en-US" sz="2400" baseline="30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193700" y="1912193"/>
                <a:ext cx="2650982" cy="460575"/>
              </a:xfrm>
              <a:prstGeom prst="rect">
                <a:avLst/>
              </a:prstGeom>
              <a:blipFill rotWithShape="0">
                <a:blip r:embed="rId6"/>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40255" y="2414489"/>
                <a:ext cx="242053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𝑉</m:t>
                          </m:r>
                        </m:e>
                        <m:sub>
                          <m:r>
                            <a:rPr lang="en-US" sz="2400" i="1">
                              <a:latin typeface="Cambria Math" panose="02040503050406030204" pitchFamily="18" charset="0"/>
                              <a:ea typeface="Cambria Math" panose="02040503050406030204" pitchFamily="18" charset="0"/>
                            </a:rPr>
                            <m:t>𝑊</m:t>
                          </m:r>
                        </m:sub>
                      </m:sSub>
                      <m:r>
                        <a:rPr lang="en-US" sz="2400" b="0" i="1" smtClean="0">
                          <a:latin typeface="Cambria Math" panose="02040503050406030204" pitchFamily="18" charset="0"/>
                          <a:ea typeface="Cambria Math" panose="02040503050406030204" pitchFamily="18" charset="0"/>
                        </a:rPr>
                        <m:t>=</m:t>
                      </m:r>
                      <m:r>
                        <a:rPr lang="en-US" sz="2400" b="0" i="0" smtClean="0">
                          <a:latin typeface="Cambria Math" panose="02040503050406030204" pitchFamily="18" charset="0"/>
                          <a:ea typeface="Cambria Math" panose="02040503050406030204" pitchFamily="18" charset="0"/>
                        </a:rPr>
                        <m:t>0.0004 </m:t>
                      </m:r>
                      <m:sSup>
                        <m:sSupPr>
                          <m:ctrlPr>
                            <a:rPr lang="en-US" sz="2400" b="0" i="1" smtClean="0">
                              <a:latin typeface="Cambria Math" panose="02040503050406030204" pitchFamily="18" charset="0"/>
                              <a:ea typeface="Cambria Math" panose="02040503050406030204" pitchFamily="18" charset="0"/>
                            </a:rPr>
                          </m:ctrlPr>
                        </m:sSupPr>
                        <m:e>
                          <m:r>
                            <m:rPr>
                              <m:sty m:val="p"/>
                            </m:rPr>
                            <a:rPr lang="en-US" sz="2400" b="0" i="0" smtClean="0">
                              <a:latin typeface="Cambria Math" panose="02040503050406030204" pitchFamily="18" charset="0"/>
                              <a:ea typeface="Cambria Math" panose="02040503050406030204" pitchFamily="18" charset="0"/>
                            </a:rPr>
                            <m:t>m</m:t>
                          </m:r>
                        </m:e>
                        <m:sup>
                          <m:r>
                            <a:rPr lang="en-US" sz="2400" b="0" i="0" smtClean="0">
                              <a:latin typeface="Cambria Math" panose="02040503050406030204" pitchFamily="18" charset="0"/>
                              <a:ea typeface="Cambria Math" panose="02040503050406030204" pitchFamily="18" charset="0"/>
                            </a:rPr>
                            <m:t>3</m:t>
                          </m:r>
                        </m:sup>
                      </m:sSup>
                    </m:oMath>
                  </m:oMathPara>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3740255" y="2414489"/>
                <a:ext cx="2420534" cy="461665"/>
              </a:xfrm>
              <a:prstGeom prst="rect">
                <a:avLst/>
              </a:prstGeom>
              <a:blipFill rotWithShape="0">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768339" y="3177553"/>
                <a:ext cx="2580899" cy="461665"/>
              </a:xfrm>
              <a:prstGeom prst="rect">
                <a:avLst/>
              </a:prstGeom>
              <a:noFill/>
            </p:spPr>
            <p:txBody>
              <a:bodyPr wrap="none" rtlCol="0">
                <a:spAutoFit/>
              </a:bodyPr>
              <a:lstStyle/>
              <a:p>
                <a:r>
                  <a:rPr lang="en-US" sz="2400" dirty="0"/>
                  <a:t>Water content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oMath>
                </a14:m>
                <a:endParaRPr lang="en-US" sz="2400" baseline="30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768339" y="3177553"/>
                <a:ext cx="2580899" cy="461665"/>
              </a:xfrm>
              <a:prstGeom prst="rect">
                <a:avLst/>
              </a:prstGeom>
              <a:blipFill rotWithShape="0">
                <a:blip r:embed="rId8"/>
                <a:stretch>
                  <a:fillRect l="-3538"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185961" y="3038526"/>
                <a:ext cx="811632" cy="7202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𝑊</m:t>
                              </m:r>
                            </m:sub>
                          </m:sSub>
                        </m:num>
                        <m:den>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𝑇</m:t>
                              </m:r>
                            </m:sub>
                          </m:sSub>
                        </m:den>
                      </m:f>
                    </m:oMath>
                  </m:oMathPara>
                </a14:m>
                <a:endParaRPr lang="en-US" sz="2000" baseline="30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185961" y="3038526"/>
                <a:ext cx="811632" cy="72026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863655" y="3006050"/>
                <a:ext cx="3514488" cy="709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0.0004</m:t>
                          </m:r>
                          <m:sSup>
                            <m:sSupPr>
                              <m:ctrlPr>
                                <a:rPr lang="en-US" sz="2000" i="1">
                                  <a:latin typeface="Cambria Math" panose="02040503050406030204" pitchFamily="18" charset="0"/>
                                  <a:ea typeface="Cambria Math" panose="02040503050406030204" pitchFamily="18" charset="0"/>
                                </a:rPr>
                              </m:ctrlPr>
                            </m:sSupPr>
                            <m:e>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m</m:t>
                              </m:r>
                            </m:e>
                            <m:sup>
                              <m:r>
                                <a:rPr lang="en-US" sz="2000">
                                  <a:latin typeface="Cambria Math" panose="02040503050406030204" pitchFamily="18" charset="0"/>
                                  <a:ea typeface="Cambria Math" panose="02040503050406030204" pitchFamily="18" charset="0"/>
                                </a:rPr>
                                <m:t>3</m:t>
                              </m:r>
                            </m:sup>
                          </m:sSup>
                        </m:num>
                        <m:den>
                          <m:r>
                            <a:rPr lang="en-US" sz="2000" b="0" i="1" smtClean="0">
                              <a:latin typeface="Cambria Math" panose="02040503050406030204" pitchFamily="18" charset="0"/>
                              <a:ea typeface="Cambria Math" panose="02040503050406030204" pitchFamily="18" charset="0"/>
                            </a:rPr>
                            <m:t>0.0015</m:t>
                          </m:r>
                          <m:sSup>
                            <m:sSupPr>
                              <m:ctrlPr>
                                <a:rPr lang="en-US" sz="2000" i="1">
                                  <a:latin typeface="Cambria Math" panose="02040503050406030204" pitchFamily="18" charset="0"/>
                                  <a:ea typeface="Cambria Math" panose="02040503050406030204" pitchFamily="18" charset="0"/>
                                </a:rPr>
                              </m:ctrlPr>
                            </m:sSupPr>
                            <m:e>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m</m:t>
                              </m:r>
                            </m:e>
                            <m:sup>
                              <m:r>
                                <a:rPr lang="en-US" sz="2000">
                                  <a:latin typeface="Cambria Math" panose="02040503050406030204" pitchFamily="18" charset="0"/>
                                  <a:ea typeface="Cambria Math" panose="02040503050406030204" pitchFamily="18" charset="0"/>
                                </a:rPr>
                                <m:t>3</m:t>
                              </m:r>
                            </m:sup>
                          </m:sSup>
                        </m:den>
                      </m:f>
                      <m:r>
                        <a:rPr lang="en-US" sz="2000" b="0" i="1" smtClean="0">
                          <a:latin typeface="Cambria Math" panose="02040503050406030204" pitchFamily="18" charset="0"/>
                          <a:ea typeface="Cambria Math" panose="02040503050406030204" pitchFamily="18" charset="0"/>
                        </a:rPr>
                        <m:t>=0.267</m:t>
                      </m:r>
                      <m:sSup>
                        <m:sSupPr>
                          <m:ctrlPr>
                            <a:rPr lang="en-US" sz="2000" i="1">
                              <a:latin typeface="Cambria Math" panose="02040503050406030204" pitchFamily="18" charset="0"/>
                              <a:ea typeface="Cambria Math" panose="02040503050406030204" pitchFamily="18" charset="0"/>
                            </a:rPr>
                          </m:ctrlPr>
                        </m:sSupPr>
                        <m:e>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m</m:t>
                          </m:r>
                        </m:e>
                        <m:sup>
                          <m:r>
                            <a:rPr lang="en-US" sz="2000">
                              <a:latin typeface="Cambria Math" panose="02040503050406030204" pitchFamily="18" charset="0"/>
                              <a:ea typeface="Cambria Math" panose="02040503050406030204" pitchFamily="18" charset="0"/>
                            </a:rPr>
                            <m:t>3</m:t>
                          </m:r>
                        </m:sup>
                      </m:sSup>
                      <m:sSup>
                        <m:sSupPr>
                          <m:ctrlPr>
                            <a:rPr lang="en-US" sz="2000" i="1">
                              <a:latin typeface="Cambria Math" panose="02040503050406030204" pitchFamily="18" charset="0"/>
                              <a:ea typeface="Cambria Math" panose="02040503050406030204" pitchFamily="18" charset="0"/>
                            </a:rPr>
                          </m:ctrlPr>
                        </m:sSupPr>
                        <m:e>
                          <m:r>
                            <a:rPr lang="en-US" sz="200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ea typeface="Cambria Math" panose="02040503050406030204" pitchFamily="18" charset="0"/>
                            </a:rPr>
                            <m:t>m</m:t>
                          </m:r>
                        </m:e>
                        <m:sup>
                          <m:r>
                            <a:rPr lang="en-US" sz="2000" b="0" i="0" smtClean="0">
                              <a:latin typeface="Cambria Math" panose="02040503050406030204" pitchFamily="18" charset="0"/>
                              <a:ea typeface="Cambria Math" panose="02040503050406030204" pitchFamily="18" charset="0"/>
                            </a:rPr>
                            <m:t>−</m:t>
                          </m:r>
                          <m:r>
                            <a:rPr lang="en-US" sz="2000">
                              <a:latin typeface="Cambria Math" panose="02040503050406030204" pitchFamily="18" charset="0"/>
                              <a:ea typeface="Cambria Math" panose="02040503050406030204" pitchFamily="18" charset="0"/>
                            </a:rPr>
                            <m:t>3</m:t>
                          </m:r>
                        </m:sup>
                      </m:sSup>
                    </m:oMath>
                  </m:oMathPara>
                </a14:m>
                <a:endParaRPr lang="en-US" sz="2000" baseline="30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863655" y="3006050"/>
                <a:ext cx="3514488" cy="709938"/>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44026" y="4202845"/>
                <a:ext cx="3175165" cy="461665"/>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𝑇</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𝜙</m:t>
                        </m:r>
                      </m:e>
                    </m:d>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𝑆</m:t>
                        </m:r>
                      </m:sub>
                    </m:sSub>
                    <m:r>
                      <a:rPr lang="en-US" sz="2400" b="0" i="1" smtClean="0">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𝜃</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𝑊</m:t>
                        </m:r>
                      </m:sub>
                    </m:sSub>
                  </m:oMath>
                </a14:m>
                <a:endParaRPr lang="en-US" sz="2400" i="1" dirty="0">
                  <a:latin typeface="Cambria Math" panose="020405030504060302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44026" y="4202845"/>
                <a:ext cx="3175165" cy="461665"/>
              </a:xfrm>
              <a:prstGeom prst="rect">
                <a:avLst/>
              </a:prstGeom>
              <a:blipFill rotWithShape="0">
                <a:blip r:embed="rId11"/>
                <a:stretch>
                  <a:fillRect l="-576" b="-17105"/>
                </a:stretch>
              </a:blipFill>
            </p:spPr>
            <p:txBody>
              <a:bodyPr/>
              <a:lstStyle/>
              <a:p>
                <a:r>
                  <a:rPr lang="en-US">
                    <a:noFill/>
                  </a:rPr>
                  <a:t> </a:t>
                </a:r>
              </a:p>
            </p:txBody>
          </p:sp>
        </mc:Fallback>
      </mc:AlternateContent>
      <p:grpSp>
        <p:nvGrpSpPr>
          <p:cNvPr id="24" name="Group 23"/>
          <p:cNvGrpSpPr/>
          <p:nvPr/>
        </p:nvGrpSpPr>
        <p:grpSpPr>
          <a:xfrm>
            <a:off x="5344026" y="2349758"/>
            <a:ext cx="1961446" cy="2475161"/>
            <a:chOff x="5344026" y="2349758"/>
            <a:chExt cx="1961446" cy="2475161"/>
          </a:xfrm>
        </p:grpSpPr>
        <p:sp>
          <p:nvSpPr>
            <p:cNvPr id="7" name="Oval 6"/>
            <p:cNvSpPr/>
            <p:nvPr/>
          </p:nvSpPr>
          <p:spPr>
            <a:xfrm>
              <a:off x="5344026" y="4134255"/>
              <a:ext cx="492570" cy="6906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7" idx="7"/>
            </p:cNvCxnSpPr>
            <p:nvPr/>
          </p:nvCxnSpPr>
          <p:spPr>
            <a:xfrm flipV="1">
              <a:off x="5764461" y="2349758"/>
              <a:ext cx="1541011" cy="18856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7043066" y="1518942"/>
            <a:ext cx="492570" cy="3305977"/>
            <a:chOff x="5344026" y="1518942"/>
            <a:chExt cx="492570" cy="3305977"/>
          </a:xfrm>
        </p:grpSpPr>
        <p:sp>
          <p:nvSpPr>
            <p:cNvPr id="28" name="Oval 27"/>
            <p:cNvSpPr/>
            <p:nvPr/>
          </p:nvSpPr>
          <p:spPr>
            <a:xfrm>
              <a:off x="5344026" y="4134255"/>
              <a:ext cx="492570" cy="6906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8" idx="0"/>
            </p:cNvCxnSpPr>
            <p:nvPr/>
          </p:nvCxnSpPr>
          <p:spPr>
            <a:xfrm flipV="1">
              <a:off x="5590311" y="1518942"/>
              <a:ext cx="129742" cy="26153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6242800" y="3533959"/>
            <a:ext cx="1821430" cy="1266860"/>
            <a:chOff x="3955375" y="3558059"/>
            <a:chExt cx="1821430" cy="1266860"/>
          </a:xfrm>
        </p:grpSpPr>
        <p:sp>
          <p:nvSpPr>
            <p:cNvPr id="33" name="Oval 32"/>
            <p:cNvSpPr/>
            <p:nvPr/>
          </p:nvSpPr>
          <p:spPr>
            <a:xfrm>
              <a:off x="5438482" y="4134255"/>
              <a:ext cx="338323" cy="6906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a:stCxn id="33" idx="1"/>
            </p:cNvCxnSpPr>
            <p:nvPr/>
          </p:nvCxnSpPr>
          <p:spPr>
            <a:xfrm flipH="1" flipV="1">
              <a:off x="3955375" y="3558059"/>
              <a:ext cx="1532653" cy="6773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535636" y="1956507"/>
            <a:ext cx="898774" cy="2868412"/>
            <a:chOff x="4937822" y="1956507"/>
            <a:chExt cx="898774" cy="2868412"/>
          </a:xfrm>
        </p:grpSpPr>
        <p:sp>
          <p:nvSpPr>
            <p:cNvPr id="40" name="Oval 39"/>
            <p:cNvSpPr/>
            <p:nvPr/>
          </p:nvSpPr>
          <p:spPr>
            <a:xfrm>
              <a:off x="5344026" y="4134255"/>
              <a:ext cx="492570" cy="6906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a:stCxn id="40" idx="0"/>
            </p:cNvCxnSpPr>
            <p:nvPr/>
          </p:nvCxnSpPr>
          <p:spPr>
            <a:xfrm flipH="1" flipV="1">
              <a:off x="4937822" y="1956507"/>
              <a:ext cx="652489" cy="21777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777396" y="4110155"/>
            <a:ext cx="3409728" cy="1278391"/>
            <a:chOff x="2426868" y="4134255"/>
            <a:chExt cx="3409728" cy="1278391"/>
          </a:xfrm>
        </p:grpSpPr>
        <p:sp>
          <p:nvSpPr>
            <p:cNvPr id="46" name="Oval 45"/>
            <p:cNvSpPr/>
            <p:nvPr/>
          </p:nvSpPr>
          <p:spPr>
            <a:xfrm>
              <a:off x="5344026" y="4134255"/>
              <a:ext cx="492570" cy="6906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stCxn id="46" idx="3"/>
            </p:cNvCxnSpPr>
            <p:nvPr/>
          </p:nvCxnSpPr>
          <p:spPr>
            <a:xfrm flipH="1">
              <a:off x="2426868" y="4723774"/>
              <a:ext cx="2989293" cy="6888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0" name="TextBox 49"/>
              <p:cNvSpPr txBox="1"/>
              <p:nvPr/>
            </p:nvSpPr>
            <p:spPr>
              <a:xfrm>
                <a:off x="3349951" y="5244876"/>
                <a:ext cx="2274789" cy="7255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𝜙</m:t>
                      </m:r>
                      <m:r>
                        <a:rPr lang="en-US" sz="2000" b="0" i="1" smtClean="0">
                          <a:latin typeface="Cambria Math" panose="02040503050406030204" pitchFamily="18" charset="0"/>
                          <a:ea typeface="Cambria Math" panose="02040503050406030204" pitchFamily="18" charset="0"/>
                        </a:rPr>
                        <m:t>=1−</m:t>
                      </m:r>
                      <m:f>
                        <m:fPr>
                          <m:ctrlPr>
                            <a:rPr lang="en-US" sz="2000" i="1" smtClean="0">
                              <a:latin typeface="Cambria Math" panose="02040503050406030204" pitchFamily="18" charset="0"/>
                              <a:ea typeface="Cambria Math" panose="02040503050406030204" pitchFamily="18" charset="0"/>
                            </a:rPr>
                          </m:ctrlPr>
                        </m:fPr>
                        <m:num>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ea typeface="Cambria Math" panose="02040503050406030204" pitchFamily="18" charset="0"/>
                                </a:rPr>
                                <m:t>𝑇</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𝜃</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ea typeface="Cambria Math" panose="02040503050406030204" pitchFamily="18" charset="0"/>
                                </a:rPr>
                                <m:t>𝑊</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𝜌</m:t>
                              </m:r>
                            </m:e>
                            <m:sub>
                              <m:r>
                                <a:rPr lang="en-US" sz="2000" i="1">
                                  <a:latin typeface="Cambria Math" panose="02040503050406030204" pitchFamily="18" charset="0"/>
                                  <a:ea typeface="Cambria Math" panose="02040503050406030204" pitchFamily="18" charset="0"/>
                                </a:rPr>
                                <m:t>𝑆</m:t>
                              </m:r>
                            </m:sub>
                          </m:sSub>
                        </m:den>
                      </m:f>
                    </m:oMath>
                  </m:oMathPara>
                </a14:m>
                <a:endParaRPr lang="en-US" sz="2000" i="1" dirty="0">
                  <a:latin typeface="Cambria Math" panose="02040503050406030204" pitchFamily="18"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349951" y="5244876"/>
                <a:ext cx="2274789" cy="725520"/>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482064" y="5216274"/>
                <a:ext cx="5877955" cy="7638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=1−</m:t>
                      </m:r>
                      <m:f>
                        <m:fPr>
                          <m:ctrlPr>
                            <a:rPr lang="en-US" sz="200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2133</m:t>
                          </m:r>
                          <m:r>
                            <a:rPr lang="en-US" sz="2000" b="0" i="0" smtClean="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rPr>
                            <m:t>kg</m:t>
                          </m:r>
                          <m:r>
                            <a:rPr lang="en-US" sz="200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m</m:t>
                              </m:r>
                            </m:e>
                            <m:sup>
                              <m:r>
                                <a:rPr lang="en-US" sz="2000">
                                  <a:latin typeface="Cambria Math" panose="02040503050406030204" pitchFamily="18" charset="0"/>
                                </a:rPr>
                                <m:t>−3</m:t>
                              </m:r>
                            </m:sup>
                          </m:sSup>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0.267</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1000</m:t>
                              </m:r>
                              <m:r>
                                <a:rPr lang="en-US" sz="2000" b="0" i="0" smtClean="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rPr>
                                <m:t>kg</m:t>
                              </m:r>
                              <m:r>
                                <a:rPr lang="en-US" sz="200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m</m:t>
                                  </m:r>
                                </m:e>
                                <m:sup>
                                  <m:r>
                                    <a:rPr lang="en-US" sz="2000">
                                      <a:latin typeface="Cambria Math" panose="02040503050406030204" pitchFamily="18" charset="0"/>
                                    </a:rPr>
                                    <m:t>−3</m:t>
                                  </m:r>
                                </m:sup>
                              </m:sSup>
                            </m:e>
                          </m:d>
                        </m:num>
                        <m:den>
                          <m:r>
                            <a:rPr lang="en-US" sz="2000" b="0" i="1" smtClean="0">
                              <a:latin typeface="Cambria Math" panose="02040503050406030204" pitchFamily="18" charset="0"/>
                              <a:ea typeface="Cambria Math" panose="02040503050406030204" pitchFamily="18" charset="0"/>
                            </a:rPr>
                            <m:t>2800</m:t>
                          </m:r>
                          <m:r>
                            <a:rPr lang="en-US" sz="2000" b="0" i="0" smtClean="0">
                              <a:latin typeface="Cambria Math" panose="02040503050406030204" pitchFamily="18" charset="0"/>
                              <a:ea typeface="Cambria Math" panose="02040503050406030204" pitchFamily="18" charset="0"/>
                            </a:rPr>
                            <m:t> </m:t>
                          </m:r>
                          <m:r>
                            <m:rPr>
                              <m:sty m:val="p"/>
                            </m:rPr>
                            <a:rPr lang="en-US" sz="2000">
                              <a:latin typeface="Cambria Math" panose="02040503050406030204" pitchFamily="18" charset="0"/>
                            </a:rPr>
                            <m:t>kg</m:t>
                          </m:r>
                          <m:r>
                            <a:rPr lang="en-US" sz="200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m</m:t>
                              </m:r>
                            </m:e>
                            <m:sup>
                              <m:r>
                                <a:rPr lang="en-US" sz="2000">
                                  <a:latin typeface="Cambria Math" panose="02040503050406030204" pitchFamily="18" charset="0"/>
                                </a:rPr>
                                <m:t>−3</m:t>
                              </m:r>
                            </m:sup>
                          </m:sSup>
                        </m:den>
                      </m:f>
                      <m:r>
                        <a:rPr lang="en-US" sz="2000" b="0" i="1" smtClean="0">
                          <a:latin typeface="Cambria Math" panose="02040503050406030204" pitchFamily="18" charset="0"/>
                          <a:ea typeface="Cambria Math" panose="02040503050406030204" pitchFamily="18" charset="0"/>
                        </a:rPr>
                        <m:t>=0.334</m:t>
                      </m:r>
                    </m:oMath>
                  </m:oMathPara>
                </a14:m>
                <a:endParaRPr lang="en-US" sz="2000" i="1" dirty="0">
                  <a:latin typeface="Cambria Math" panose="02040503050406030204" pitchFamily="18" charset="0"/>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482064" y="5216274"/>
                <a:ext cx="5877955" cy="763863"/>
              </a:xfrm>
              <a:prstGeom prst="rect">
                <a:avLst/>
              </a:prstGeom>
              <a:blipFill rotWithShape="0">
                <a:blip r:embed="rId13"/>
                <a:stretch>
                  <a:fillRect/>
                </a:stretch>
              </a:blipFill>
            </p:spPr>
            <p:txBody>
              <a:bodyPr/>
              <a:lstStyle/>
              <a:p>
                <a:r>
                  <a:rPr lang="en-US">
                    <a:noFill/>
                  </a:rPr>
                  <a:t> </a:t>
                </a:r>
              </a:p>
            </p:txBody>
          </p:sp>
        </mc:Fallback>
      </mc:AlternateContent>
      <p:grpSp>
        <p:nvGrpSpPr>
          <p:cNvPr id="61" name="Group 60"/>
          <p:cNvGrpSpPr/>
          <p:nvPr/>
        </p:nvGrpSpPr>
        <p:grpSpPr>
          <a:xfrm>
            <a:off x="6940839" y="5244877"/>
            <a:ext cx="3187543" cy="735260"/>
            <a:chOff x="6940839" y="5244877"/>
            <a:chExt cx="3187543" cy="735260"/>
          </a:xfrm>
        </p:grpSpPr>
        <p:cxnSp>
          <p:nvCxnSpPr>
            <p:cNvPr id="59" name="Straight Connector 58"/>
            <p:cNvCxnSpPr/>
            <p:nvPr/>
          </p:nvCxnSpPr>
          <p:spPr>
            <a:xfrm flipV="1">
              <a:off x="6940839" y="5244877"/>
              <a:ext cx="785068" cy="347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9343314" y="5244877"/>
              <a:ext cx="785068" cy="347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8228365" y="5632677"/>
              <a:ext cx="785068" cy="347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6" name="TextBox 65"/>
              <p:cNvSpPr txBox="1"/>
              <p:nvPr/>
            </p:nvSpPr>
            <p:spPr>
              <a:xfrm>
                <a:off x="5490897" y="5998998"/>
                <a:ext cx="1079463" cy="7250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𝑆</m:t>
                          </m:r>
                        </m:e>
                        <m:sub>
                          <m:r>
                            <a:rPr lang="en-US" sz="2000" b="0" i="1" smtClean="0">
                              <a:latin typeface="Cambria Math" panose="02040503050406030204" pitchFamily="18" charset="0"/>
                              <a:ea typeface="Cambria Math" panose="02040503050406030204" pitchFamily="18" charset="0"/>
                            </a:rPr>
                            <m:t>𝑊</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𝜃</m:t>
                          </m:r>
                        </m:num>
                        <m:den>
                          <m:r>
                            <a:rPr lang="en-US" sz="2000" i="1">
                              <a:latin typeface="Cambria Math" panose="02040503050406030204" pitchFamily="18" charset="0"/>
                              <a:ea typeface="Cambria Math" panose="02040503050406030204" pitchFamily="18" charset="0"/>
                            </a:rPr>
                            <m:t>𝜙</m:t>
                          </m:r>
                        </m:den>
                      </m:f>
                    </m:oMath>
                  </m:oMathPara>
                </a14:m>
                <a:endParaRPr lang="en-US" sz="2000" i="1" dirty="0">
                  <a:latin typeface="Cambria Math"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5490897" y="5998998"/>
                <a:ext cx="1079463" cy="725007"/>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534966" y="5999551"/>
                <a:ext cx="2086340"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0.267</m:t>
                          </m:r>
                        </m:num>
                        <m:den>
                          <m:r>
                            <a:rPr lang="en-US" sz="2000" b="0" i="1" smtClean="0">
                              <a:latin typeface="Cambria Math" panose="02040503050406030204" pitchFamily="18" charset="0"/>
                              <a:ea typeface="Cambria Math" panose="02040503050406030204" pitchFamily="18" charset="0"/>
                            </a:rPr>
                            <m:t>0.334</m:t>
                          </m:r>
                        </m:den>
                      </m:f>
                      <m:r>
                        <a:rPr lang="en-US" sz="2000" b="0" i="1" smtClean="0">
                          <a:latin typeface="Cambria Math" panose="02040503050406030204" pitchFamily="18" charset="0"/>
                          <a:ea typeface="Cambria Math" panose="02040503050406030204" pitchFamily="18" charset="0"/>
                        </a:rPr>
                        <m:t>=0.799</m:t>
                      </m:r>
                    </m:oMath>
                  </m:oMathPara>
                </a14:m>
                <a:endParaRPr lang="en-US" sz="2000" i="1" dirty="0">
                  <a:latin typeface="Cambria Math"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6534966" y="5999551"/>
                <a:ext cx="2086340" cy="670568"/>
              </a:xfrm>
              <a:prstGeom prst="rect">
                <a:avLst/>
              </a:prstGeom>
              <a:blipFill rotWithShape="0">
                <a:blip r:embed="rId15"/>
                <a:stretch>
                  <a:fillRect/>
                </a:stretch>
              </a:blipFill>
            </p:spPr>
            <p:txBody>
              <a:bodyPr/>
              <a:lstStyle/>
              <a:p>
                <a:r>
                  <a:rPr lang="en-US">
                    <a:noFill/>
                  </a:rPr>
                  <a:t> </a:t>
                </a:r>
              </a:p>
            </p:txBody>
          </p:sp>
        </mc:Fallback>
      </mc:AlternateContent>
      <p:sp>
        <p:nvSpPr>
          <p:cNvPr id="64" name="Oval 63"/>
          <p:cNvSpPr/>
          <p:nvPr/>
        </p:nvSpPr>
        <p:spPr>
          <a:xfrm>
            <a:off x="7043066" y="1057277"/>
            <a:ext cx="818814" cy="15880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1F6331F-58F5-4110-A6A9-C69528BD62A5}" type="slidenum">
              <a:rPr lang="en-US" smtClean="0">
                <a:solidFill>
                  <a:schemeClr val="tx1"/>
                </a:solidFill>
              </a:rPr>
              <a:t>11</a:t>
            </a:fld>
            <a:endParaRPr lang="en-US" dirty="0">
              <a:solidFill>
                <a:schemeClr val="tx1"/>
              </a:solidFill>
            </a:endParaRPr>
          </a:p>
        </p:txBody>
      </p:sp>
      <mc:AlternateContent xmlns:mc="http://schemas.openxmlformats.org/markup-compatibility/2006" xmlns:a14="http://schemas.microsoft.com/office/drawing/2010/main">
        <mc:Choice Requires="a14">
          <p:sp>
            <p:nvSpPr>
              <p:cNvPr id="42" name="TextBox 41"/>
              <p:cNvSpPr txBox="1"/>
              <p:nvPr/>
            </p:nvSpPr>
            <p:spPr>
              <a:xfrm>
                <a:off x="4011739" y="4180796"/>
                <a:ext cx="668453" cy="523220"/>
              </a:xfrm>
              <a:prstGeom prst="rect">
                <a:avLst/>
              </a:prstGeom>
              <a:noFill/>
            </p:spPr>
            <p:txBody>
              <a:bodyPr wrap="none" rtlCol="0">
                <a:spAutoFit/>
              </a:bodyPr>
              <a:lstStyle/>
              <a:p>
                <a14:m>
                  <m:oMath xmlns:m="http://schemas.openxmlformats.org/officeDocument/2006/math">
                    <m:r>
                      <a:rPr lang="en-US" sz="2800" b="0" i="1" smtClean="0">
                        <a:latin typeface="Cambria Math" panose="02040503050406030204" pitchFamily="18" charset="0"/>
                      </a:rPr>
                      <m:t>𝜙</m:t>
                    </m:r>
                  </m:oMath>
                </a14:m>
                <a:r>
                  <a:rPr lang="en-US" sz="2800" dirty="0">
                    <a:latin typeface="Cambria Math" panose="02040503050406030204" pitchFamily="18" charset="0"/>
                  </a:rPr>
                  <a:t> ?</a:t>
                </a:r>
              </a:p>
            </p:txBody>
          </p:sp>
        </mc:Choice>
        <mc:Fallback xmlns="">
          <p:sp>
            <p:nvSpPr>
              <p:cNvPr id="42" name="TextBox 41"/>
              <p:cNvSpPr txBox="1">
                <a:spLocks noRot="1" noChangeAspect="1" noMove="1" noResize="1" noEditPoints="1" noAdjustHandles="1" noChangeArrowheads="1" noChangeShapeType="1" noTextEdit="1"/>
              </p:cNvSpPr>
              <p:nvPr/>
            </p:nvSpPr>
            <p:spPr>
              <a:xfrm>
                <a:off x="4011739" y="4180796"/>
                <a:ext cx="668453" cy="523220"/>
              </a:xfrm>
              <a:prstGeom prst="rect">
                <a:avLst/>
              </a:prstGeom>
              <a:blipFill rotWithShape="0">
                <a:blip r:embed="rId16"/>
                <a:stretch>
                  <a:fillRect t="-12791" r="-18182" b="-31395"/>
                </a:stretch>
              </a:blipFill>
            </p:spPr>
            <p:txBody>
              <a:bodyPr/>
              <a:lstStyle/>
              <a:p>
                <a:r>
                  <a:rPr lang="en-US">
                    <a:noFill/>
                  </a:rPr>
                  <a:t> </a:t>
                </a:r>
              </a:p>
            </p:txBody>
          </p:sp>
        </mc:Fallback>
      </mc:AlternateContent>
    </p:spTree>
    <p:extLst>
      <p:ext uri="{BB962C8B-B14F-4D97-AF65-F5344CB8AC3E}">
        <p14:creationId xmlns:p14="http://schemas.microsoft.com/office/powerpoint/2010/main" val="4681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xit" presetSubtype="0" fill="hold" grpId="1" nodeType="withEffect">
                                  <p:stCondLst>
                                    <p:cond delay="0"/>
                                  </p:stCondLst>
                                  <p:childTnLst>
                                    <p:animEffect transition="out" filter="fade">
                                      <p:cBhvr>
                                        <p:cTn id="37" dur="500"/>
                                        <p:tgtEl>
                                          <p:spTgt spid="64"/>
                                        </p:tgtEl>
                                      </p:cBhvr>
                                    </p:animEffect>
                                    <p:set>
                                      <p:cBhvr>
                                        <p:cTn id="38" dur="1" fill="hold">
                                          <p:stCondLst>
                                            <p:cond delay="499"/>
                                          </p:stCondLst>
                                        </p:cTn>
                                        <p:tgtEl>
                                          <p:spTgt spid="6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xit" presetSubtype="0" fill="hold" nodeType="withEffect">
                                  <p:stCondLst>
                                    <p:cond delay="0"/>
                                  </p:stCondLst>
                                  <p:childTnLst>
                                    <p:animEffect transition="out" filter="fade">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par>
                                <p:cTn id="52" presetID="10" presetClass="exit" presetSubtype="0" fill="hold" nodeType="withEffect">
                                  <p:stCondLst>
                                    <p:cond delay="0"/>
                                  </p:stCondLst>
                                  <p:childTnLst>
                                    <p:animEffect transition="out" filter="fade">
                                      <p:cBhvr>
                                        <p:cTn id="53" dur="500"/>
                                        <p:tgtEl>
                                          <p:spTgt spid="27"/>
                                        </p:tgtEl>
                                      </p:cBhvr>
                                    </p:animEffect>
                                    <p:set>
                                      <p:cBhvr>
                                        <p:cTn id="54" dur="1" fill="hold">
                                          <p:stCondLst>
                                            <p:cond delay="499"/>
                                          </p:stCondLst>
                                        </p:cTn>
                                        <p:tgtEl>
                                          <p:spTgt spid="2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xit" presetSubtype="0" fill="hold" nodeType="withEffect">
                                  <p:stCondLst>
                                    <p:cond delay="0"/>
                                  </p:stCondLst>
                                  <p:childTnLst>
                                    <p:animEffect transition="out" filter="fade">
                                      <p:cBhvr>
                                        <p:cTn id="61" dur="500"/>
                                        <p:tgtEl>
                                          <p:spTgt spid="32"/>
                                        </p:tgtEl>
                                      </p:cBhvr>
                                    </p:animEffect>
                                    <p:set>
                                      <p:cBhvr>
                                        <p:cTn id="62" dur="1" fill="hold">
                                          <p:stCondLst>
                                            <p:cond delay="499"/>
                                          </p:stCondLst>
                                        </p:cTn>
                                        <p:tgtEl>
                                          <p:spTgt spid="3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par>
                                <p:cTn id="68" presetID="10" presetClass="exit" presetSubtype="0" fill="hold" nodeType="withEffect">
                                  <p:stCondLst>
                                    <p:cond delay="0"/>
                                  </p:stCondLst>
                                  <p:childTnLst>
                                    <p:animEffect transition="out" filter="fade">
                                      <p:cBhvr>
                                        <p:cTn id="69" dur="500"/>
                                        <p:tgtEl>
                                          <p:spTgt spid="39"/>
                                        </p:tgtEl>
                                      </p:cBhvr>
                                    </p:animEffect>
                                    <p:set>
                                      <p:cBhvr>
                                        <p:cTn id="70" dur="1" fill="hold">
                                          <p:stCondLst>
                                            <p:cond delay="499"/>
                                          </p:stCondLst>
                                        </p:cTn>
                                        <p:tgtEl>
                                          <p:spTgt spid="39"/>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fade">
                                      <p:cBhvr>
                                        <p:cTn id="9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50" grpId="0"/>
      <p:bldP spid="51" grpId="0"/>
      <p:bldP spid="66" grpId="0"/>
      <p:bldP spid="67" grpId="0"/>
      <p:bldP spid="64" grpId="0" animBg="1"/>
      <p:bldP spid="64" grpId="1" animBg="1"/>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7"/>
            <a:ext cx="10515600" cy="1325563"/>
          </a:xfrm>
        </p:spPr>
        <p:txBody>
          <a:bodyPr/>
          <a:lstStyle/>
          <a:p>
            <a:r>
              <a:rPr lang="en-US" dirty="0"/>
              <a:t>Soil water: water content measurement</a:t>
            </a:r>
          </a:p>
        </p:txBody>
      </p:sp>
      <p:pic>
        <p:nvPicPr>
          <p:cNvPr id="1026" name="Picture 2" descr="http://biocare.net/wp-content/uploads/DRY2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4" y="945328"/>
            <a:ext cx="3861949" cy="289646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12300" y="3793150"/>
            <a:ext cx="2562202" cy="2246769"/>
          </a:xfrm>
          <a:prstGeom prst="rect">
            <a:avLst/>
          </a:prstGeom>
          <a:noFill/>
        </p:spPr>
        <p:txBody>
          <a:bodyPr wrap="square" rtlCol="0">
            <a:spAutoFit/>
          </a:bodyPr>
          <a:lstStyle/>
          <a:p>
            <a:r>
              <a:rPr lang="en-US" sz="2000" b="1" dirty="0"/>
              <a:t>By weight (in lab):</a:t>
            </a:r>
          </a:p>
          <a:p>
            <a:pPr marL="233363" indent="-233363">
              <a:spcBef>
                <a:spcPts val="600"/>
              </a:spcBef>
            </a:pPr>
            <a:r>
              <a:rPr lang="en-US" sz="2000" dirty="0"/>
              <a:t>1. Sample a known soil volume</a:t>
            </a:r>
          </a:p>
          <a:p>
            <a:pPr marL="233363" indent="-233363">
              <a:spcBef>
                <a:spcPts val="600"/>
              </a:spcBef>
            </a:pPr>
            <a:r>
              <a:rPr lang="en-US" sz="2000" dirty="0"/>
              <a:t>2. Weigh bulk sample</a:t>
            </a:r>
          </a:p>
          <a:p>
            <a:pPr marL="233363" indent="-233363">
              <a:spcBef>
                <a:spcPts val="600"/>
              </a:spcBef>
            </a:pPr>
            <a:r>
              <a:rPr lang="en-US" sz="2000" dirty="0"/>
              <a:t>3. Dry sample in oven</a:t>
            </a:r>
          </a:p>
          <a:p>
            <a:pPr marL="233363" indent="-233363">
              <a:spcBef>
                <a:spcPts val="600"/>
              </a:spcBef>
            </a:pPr>
            <a:r>
              <a:rPr lang="en-US" sz="2000" dirty="0"/>
              <a:t>4. Weigh dried sample</a:t>
            </a:r>
          </a:p>
        </p:txBody>
      </p:sp>
      <p:sp>
        <p:nvSpPr>
          <p:cNvPr id="71" name="TextBox 70"/>
          <p:cNvSpPr txBox="1"/>
          <p:nvPr/>
        </p:nvSpPr>
        <p:spPr>
          <a:xfrm>
            <a:off x="3355247" y="3705601"/>
            <a:ext cx="2774263" cy="2785378"/>
          </a:xfrm>
          <a:prstGeom prst="rect">
            <a:avLst/>
          </a:prstGeom>
          <a:noFill/>
        </p:spPr>
        <p:txBody>
          <a:bodyPr wrap="square" rtlCol="0">
            <a:spAutoFit/>
          </a:bodyPr>
          <a:lstStyle/>
          <a:p>
            <a:r>
              <a:rPr lang="en-US" sz="2000" b="1" dirty="0"/>
              <a:t>Neutron probe </a:t>
            </a:r>
            <a:br>
              <a:rPr lang="en-US" sz="2000" b="1" dirty="0"/>
            </a:br>
            <a:r>
              <a:rPr lang="en-US" sz="2000" b="1" dirty="0"/>
              <a:t>(in field):</a:t>
            </a:r>
          </a:p>
          <a:p>
            <a:pPr marL="233363" indent="-233363">
              <a:spcBef>
                <a:spcPts val="600"/>
              </a:spcBef>
            </a:pPr>
            <a:r>
              <a:rPr lang="en-US" sz="2000" dirty="0"/>
              <a:t>1. Emits “fast” neutrons</a:t>
            </a:r>
          </a:p>
          <a:p>
            <a:pPr marL="233363" indent="-233363">
              <a:spcBef>
                <a:spcPts val="600"/>
              </a:spcBef>
            </a:pPr>
            <a:r>
              <a:rPr lang="en-US" sz="2000" dirty="0"/>
              <a:t>2. Return of “slow” neutrons determined by hydrogen atoms</a:t>
            </a:r>
          </a:p>
          <a:p>
            <a:pPr marL="233363" indent="-233363">
              <a:spcBef>
                <a:spcPts val="600"/>
              </a:spcBef>
            </a:pPr>
            <a:r>
              <a:rPr lang="en-US" sz="2000" dirty="0"/>
              <a:t>3. Infer water content from hydrogen atoms</a:t>
            </a:r>
          </a:p>
        </p:txBody>
      </p:sp>
      <p:pic>
        <p:nvPicPr>
          <p:cNvPr id="1032" name="Picture 8" descr="neutron probe 4-29-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010" y="1193408"/>
            <a:ext cx="2857500" cy="24003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s://s.campbellsci.com/images/6-488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45471">
            <a:off x="7332284" y="862779"/>
            <a:ext cx="10287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74" name="TextBox 73"/>
          <p:cNvSpPr txBox="1"/>
          <p:nvPr/>
        </p:nvSpPr>
        <p:spPr>
          <a:xfrm>
            <a:off x="6408702" y="3691550"/>
            <a:ext cx="2774263" cy="2708434"/>
          </a:xfrm>
          <a:prstGeom prst="rect">
            <a:avLst/>
          </a:prstGeom>
          <a:noFill/>
        </p:spPr>
        <p:txBody>
          <a:bodyPr wrap="square" rtlCol="0">
            <a:spAutoFit/>
          </a:bodyPr>
          <a:lstStyle/>
          <a:p>
            <a:r>
              <a:rPr lang="en-US" sz="2000" b="1" dirty="0"/>
              <a:t>Electrical properties</a:t>
            </a:r>
            <a:br>
              <a:rPr lang="en-US" sz="2000" b="1" dirty="0"/>
            </a:br>
            <a:r>
              <a:rPr lang="en-US" sz="2000" b="1" dirty="0"/>
              <a:t>(in field):</a:t>
            </a:r>
          </a:p>
          <a:p>
            <a:pPr marL="233363" indent="-233363">
              <a:spcBef>
                <a:spcPts val="600"/>
              </a:spcBef>
            </a:pPr>
            <a:r>
              <a:rPr lang="en-US" sz="2000" dirty="0"/>
              <a:t>1. Electrical conductivity or resistivity</a:t>
            </a:r>
          </a:p>
          <a:p>
            <a:pPr marL="233363" indent="-233363">
              <a:spcBef>
                <a:spcPts val="600"/>
              </a:spcBef>
            </a:pPr>
            <a:r>
              <a:rPr lang="en-US" sz="2000" dirty="0"/>
              <a:t>2. Electrical permittivity (e.g. measured by Time Domain Reflectometry (TDR))</a:t>
            </a:r>
          </a:p>
        </p:txBody>
      </p:sp>
      <p:pic>
        <p:nvPicPr>
          <p:cNvPr id="1036" name="Picture 12" descr="http://smsc.cnes.fr/IcSMOS/satellite_smos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2754" y="1146120"/>
            <a:ext cx="2829142" cy="2273670"/>
          </a:xfrm>
          <a:prstGeom prst="rect">
            <a:avLst/>
          </a:prstGeom>
          <a:noFill/>
          <a:extLst>
            <a:ext uri="{909E8E84-426E-40dd-AFC4-6F175D3DCCD1}">
              <a14:hiddenFill xmlns:a14="http://schemas.microsoft.com/office/drawing/2010/main" xmlns="">
                <a:solidFill>
                  <a:srgbClr val="FFFFFF"/>
                </a:solidFill>
              </a14:hiddenFill>
            </a:ext>
          </a:extLst>
        </p:spPr>
      </p:pic>
      <p:sp>
        <p:nvSpPr>
          <p:cNvPr id="75" name="TextBox 74"/>
          <p:cNvSpPr txBox="1"/>
          <p:nvPr/>
        </p:nvSpPr>
        <p:spPr>
          <a:xfrm>
            <a:off x="9417737" y="3676299"/>
            <a:ext cx="2774263" cy="1092607"/>
          </a:xfrm>
          <a:prstGeom prst="rect">
            <a:avLst/>
          </a:prstGeom>
          <a:noFill/>
        </p:spPr>
        <p:txBody>
          <a:bodyPr wrap="square" rtlCol="0">
            <a:spAutoFit/>
          </a:bodyPr>
          <a:lstStyle/>
          <a:p>
            <a:r>
              <a:rPr lang="en-US" sz="2000" b="1" dirty="0"/>
              <a:t>Emission of radiation</a:t>
            </a:r>
            <a:br>
              <a:rPr lang="en-US" sz="2000" b="1" dirty="0"/>
            </a:br>
            <a:r>
              <a:rPr lang="en-US" sz="2000" b="1" dirty="0"/>
              <a:t>(remote sensing):</a:t>
            </a:r>
          </a:p>
          <a:p>
            <a:pPr marL="233363" indent="-233363">
              <a:spcBef>
                <a:spcPts val="600"/>
              </a:spcBef>
            </a:pPr>
            <a:r>
              <a:rPr lang="en-US" sz="2000" dirty="0"/>
              <a:t>1. Microwaves</a:t>
            </a:r>
          </a:p>
        </p:txBody>
      </p:sp>
      <p:sp>
        <p:nvSpPr>
          <p:cNvPr id="11" name="Rectangle 10"/>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692DB88E-5BEF-477A-B126-35A30BF5A0E6}"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4383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nodeType="withEffect">
                                  <p:stCondLst>
                                    <p:cond delay="0"/>
                                  </p:stCondLst>
                                  <p:childTnLst>
                                    <p:set>
                                      <p:cBhvr>
                                        <p:cTn id="9" dur="1" fill="hold">
                                          <p:stCondLst>
                                            <p:cond delay="0"/>
                                          </p:stCondLst>
                                        </p:cTn>
                                        <p:tgtEl>
                                          <p:spTgt spid="71">
                                            <p:txEl>
                                              <p:pRg st="0" end="0"/>
                                            </p:txEl>
                                          </p:spTgt>
                                        </p:tgtEl>
                                        <p:attrNameLst>
                                          <p:attrName>style.visibility</p:attrName>
                                        </p:attrNameLst>
                                      </p:cBhvr>
                                      <p:to>
                                        <p:strVal val="visible"/>
                                      </p:to>
                                    </p:set>
                                    <p:animEffect transition="in" filter="fade">
                                      <p:cBhvr>
                                        <p:cTn id="10" dur="500"/>
                                        <p:tgtEl>
                                          <p:spTgt spid="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1">
                                            <p:txEl>
                                              <p:pRg st="1" end="1"/>
                                            </p:txEl>
                                          </p:spTgt>
                                        </p:tgtEl>
                                        <p:attrNameLst>
                                          <p:attrName>style.visibility</p:attrName>
                                        </p:attrNameLst>
                                      </p:cBhvr>
                                      <p:to>
                                        <p:strVal val="visible"/>
                                      </p:to>
                                    </p:set>
                                    <p:animEffect transition="in" filter="wipe(left)">
                                      <p:cBhvr>
                                        <p:cTn id="15" dur="1000"/>
                                        <p:tgtEl>
                                          <p:spTgt spid="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1">
                                            <p:txEl>
                                              <p:pRg st="2" end="2"/>
                                            </p:txEl>
                                          </p:spTgt>
                                        </p:tgtEl>
                                        <p:attrNameLst>
                                          <p:attrName>style.visibility</p:attrName>
                                        </p:attrNameLst>
                                      </p:cBhvr>
                                      <p:to>
                                        <p:strVal val="visible"/>
                                      </p:to>
                                    </p:set>
                                    <p:animEffect transition="in" filter="wipe(left)">
                                      <p:cBhvr>
                                        <p:cTn id="20" dur="1000"/>
                                        <p:tgtEl>
                                          <p:spTgt spid="7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1">
                                            <p:txEl>
                                              <p:pRg st="3" end="3"/>
                                            </p:txEl>
                                          </p:spTgt>
                                        </p:tgtEl>
                                        <p:attrNameLst>
                                          <p:attrName>style.visibility</p:attrName>
                                        </p:attrNameLst>
                                      </p:cBhvr>
                                      <p:to>
                                        <p:strVal val="visible"/>
                                      </p:to>
                                    </p:set>
                                    <p:animEffect transition="in" filter="wipe(left)">
                                      <p:cBhvr>
                                        <p:cTn id="25" dur="1000"/>
                                        <p:tgtEl>
                                          <p:spTgt spid="7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fade">
                                      <p:cBhvr>
                                        <p:cTn id="30" dur="500"/>
                                        <p:tgtEl>
                                          <p:spTgt spid="1034"/>
                                        </p:tgtEl>
                                      </p:cBhvr>
                                    </p:animEffect>
                                  </p:childTnLst>
                                </p:cTn>
                              </p:par>
                              <p:par>
                                <p:cTn id="31" presetID="10" presetClass="entr" presetSubtype="0" fill="hold" nodeType="withEffect">
                                  <p:stCondLst>
                                    <p:cond delay="0"/>
                                  </p:stCondLst>
                                  <p:childTnLst>
                                    <p:set>
                                      <p:cBhvr>
                                        <p:cTn id="32" dur="1" fill="hold">
                                          <p:stCondLst>
                                            <p:cond delay="0"/>
                                          </p:stCondLst>
                                        </p:cTn>
                                        <p:tgtEl>
                                          <p:spTgt spid="74">
                                            <p:txEl>
                                              <p:pRg st="0" end="0"/>
                                            </p:txEl>
                                          </p:spTgt>
                                        </p:tgtEl>
                                        <p:attrNameLst>
                                          <p:attrName>style.visibility</p:attrName>
                                        </p:attrNameLst>
                                      </p:cBhvr>
                                      <p:to>
                                        <p:strVal val="visible"/>
                                      </p:to>
                                    </p:set>
                                    <p:animEffect transition="in" filter="fade">
                                      <p:cBhvr>
                                        <p:cTn id="33" dur="500"/>
                                        <p:tgtEl>
                                          <p:spTgt spid="7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4">
                                            <p:txEl>
                                              <p:pRg st="1" end="1"/>
                                            </p:txEl>
                                          </p:spTgt>
                                        </p:tgtEl>
                                        <p:attrNameLst>
                                          <p:attrName>style.visibility</p:attrName>
                                        </p:attrNameLst>
                                      </p:cBhvr>
                                      <p:to>
                                        <p:strVal val="visible"/>
                                      </p:to>
                                    </p:set>
                                    <p:animEffect transition="in" filter="wipe(left)">
                                      <p:cBhvr>
                                        <p:cTn id="38" dur="1000"/>
                                        <p:tgtEl>
                                          <p:spTgt spid="7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4">
                                            <p:txEl>
                                              <p:pRg st="2" end="2"/>
                                            </p:txEl>
                                          </p:spTgt>
                                        </p:tgtEl>
                                        <p:attrNameLst>
                                          <p:attrName>style.visibility</p:attrName>
                                        </p:attrNameLst>
                                      </p:cBhvr>
                                      <p:to>
                                        <p:strVal val="visible"/>
                                      </p:to>
                                    </p:set>
                                    <p:animEffect transition="in" filter="wipe(left)">
                                      <p:cBhvr>
                                        <p:cTn id="43" dur="1000"/>
                                        <p:tgtEl>
                                          <p:spTgt spid="7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36"/>
                                        </p:tgtEl>
                                        <p:attrNameLst>
                                          <p:attrName>style.visibility</p:attrName>
                                        </p:attrNameLst>
                                      </p:cBhvr>
                                      <p:to>
                                        <p:strVal val="visible"/>
                                      </p:to>
                                    </p:set>
                                    <p:animEffect transition="in" filter="fade">
                                      <p:cBhvr>
                                        <p:cTn id="48" dur="500"/>
                                        <p:tgtEl>
                                          <p:spTgt spid="1036"/>
                                        </p:tgtEl>
                                      </p:cBhvr>
                                    </p:animEffect>
                                  </p:childTnLst>
                                </p:cTn>
                              </p:par>
                              <p:par>
                                <p:cTn id="49" presetID="10" presetClass="entr" presetSubtype="0" fill="hold" nodeType="withEffect">
                                  <p:stCondLst>
                                    <p:cond delay="0"/>
                                  </p:stCondLst>
                                  <p:childTnLst>
                                    <p:set>
                                      <p:cBhvr>
                                        <p:cTn id="50" dur="1" fill="hold">
                                          <p:stCondLst>
                                            <p:cond delay="0"/>
                                          </p:stCondLst>
                                        </p:cTn>
                                        <p:tgtEl>
                                          <p:spTgt spid="75">
                                            <p:txEl>
                                              <p:pRg st="0" end="0"/>
                                            </p:txEl>
                                          </p:spTgt>
                                        </p:tgtEl>
                                        <p:attrNameLst>
                                          <p:attrName>style.visibility</p:attrName>
                                        </p:attrNameLst>
                                      </p:cBhvr>
                                      <p:to>
                                        <p:strVal val="visible"/>
                                      </p:to>
                                    </p:set>
                                    <p:animEffect transition="in" filter="fade">
                                      <p:cBhvr>
                                        <p:cTn id="51" dur="500"/>
                                        <p:tgtEl>
                                          <p:spTgt spid="7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5">
                                            <p:txEl>
                                              <p:pRg st="1" end="1"/>
                                            </p:txEl>
                                          </p:spTgt>
                                        </p:tgtEl>
                                        <p:attrNameLst>
                                          <p:attrName>style.visibility</p:attrName>
                                        </p:attrNameLst>
                                      </p:cBhvr>
                                      <p:to>
                                        <p:strVal val="visible"/>
                                      </p:to>
                                    </p:set>
                                    <p:animEffect transition="in" filter="wipe(left)">
                                      <p:cBhvr>
                                        <p:cTn id="56" dur="1000"/>
                                        <p:tgtEl>
                                          <p:spTgt spid="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5001530" y="3180976"/>
            <a:ext cx="1465467" cy="1584766"/>
            <a:chOff x="1417237" y="3190547"/>
            <a:chExt cx="1465467" cy="1584766"/>
          </a:xfrm>
        </p:grpSpPr>
        <p:sp>
          <p:nvSpPr>
            <p:cNvPr id="65" name="Freeform 64"/>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8200" y="6907"/>
            <a:ext cx="10515600" cy="1325563"/>
          </a:xfrm>
        </p:spPr>
        <p:txBody>
          <a:bodyPr/>
          <a:lstStyle/>
          <a:p>
            <a:r>
              <a:rPr lang="en-US" dirty="0"/>
              <a:t>Soil physics: critical hydraulic thresholds</a:t>
            </a:r>
          </a:p>
        </p:txBody>
      </p:sp>
      <p:sp>
        <p:nvSpPr>
          <p:cNvPr id="3" name="Oval 2"/>
          <p:cNvSpPr/>
          <p:nvPr/>
        </p:nvSpPr>
        <p:spPr>
          <a:xfrm>
            <a:off x="1104634"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14872"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04813"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37510"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19886"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16999"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28380"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5142"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4418026" y="2488679"/>
            <a:ext cx="2477252" cy="3077110"/>
            <a:chOff x="4418026" y="2488679"/>
            <a:chExt cx="2477252" cy="3077110"/>
          </a:xfrm>
        </p:grpSpPr>
        <p:sp>
          <p:nvSpPr>
            <p:cNvPr id="18" name="Oval 17"/>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403850" y="3108325"/>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022850" y="3908425"/>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30850" y="3895725"/>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892800" y="3133725"/>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197600" y="3425825"/>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359525" y="3778250"/>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321300" y="3524250"/>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435722" y="4574599"/>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000750" y="4577059"/>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943586" y="3834851"/>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66394" y="5402080"/>
            <a:ext cx="1428374" cy="137260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Soil (solid) particles</a:t>
            </a:r>
          </a:p>
        </p:txBody>
      </p:sp>
      <p:sp>
        <p:nvSpPr>
          <p:cNvPr id="38" name="Freeform 37"/>
          <p:cNvSpPr/>
          <p:nvPr/>
        </p:nvSpPr>
        <p:spPr>
          <a:xfrm>
            <a:off x="5957824" y="5810812"/>
            <a:ext cx="992076" cy="488892"/>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83261" y="6115038"/>
            <a:ext cx="1347677" cy="369332"/>
          </a:xfrm>
          <a:prstGeom prst="rect">
            <a:avLst/>
          </a:prstGeom>
          <a:noFill/>
        </p:spPr>
        <p:txBody>
          <a:bodyPr wrap="none" rtlCol="0">
            <a:spAutoFit/>
          </a:bodyPr>
          <a:lstStyle/>
          <a:p>
            <a:r>
              <a:rPr lang="en-US" dirty="0"/>
              <a:t>Liquid water</a:t>
            </a:r>
          </a:p>
        </p:txBody>
      </p:sp>
      <p:grpSp>
        <p:nvGrpSpPr>
          <p:cNvPr id="40" name="Group 39"/>
          <p:cNvGrpSpPr/>
          <p:nvPr/>
        </p:nvGrpSpPr>
        <p:grpSpPr>
          <a:xfrm>
            <a:off x="1277537" y="3190547"/>
            <a:ext cx="1465467" cy="1584766"/>
            <a:chOff x="1417237" y="3190547"/>
            <a:chExt cx="1465467" cy="1584766"/>
          </a:xfrm>
        </p:grpSpPr>
        <p:sp>
          <p:nvSpPr>
            <p:cNvPr id="4" name="Freeform 3"/>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492244" y="1757789"/>
            <a:ext cx="856325" cy="4053023"/>
            <a:chOff x="3530344" y="1757789"/>
            <a:chExt cx="856325" cy="3614311"/>
          </a:xfrm>
        </p:grpSpPr>
        <p:cxnSp>
          <p:nvCxnSpPr>
            <p:cNvPr id="42" name="Straight Connector 41"/>
            <p:cNvCxnSpPr/>
            <p:nvPr/>
          </p:nvCxnSpPr>
          <p:spPr>
            <a:xfrm>
              <a:off x="3959258" y="2422689"/>
              <a:ext cx="9426" cy="2949411"/>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530344" y="1757789"/>
              <a:ext cx="856325" cy="646331"/>
            </a:xfrm>
            <a:prstGeom prst="rect">
              <a:avLst/>
            </a:prstGeom>
            <a:noFill/>
          </p:spPr>
          <p:txBody>
            <a:bodyPr wrap="none" rtlCol="0">
              <a:spAutoFit/>
            </a:bodyPr>
            <a:lstStyle/>
            <a:p>
              <a:pPr algn="ctr"/>
              <a:r>
                <a:rPr lang="en-US" dirty="0"/>
                <a:t>Wilting</a:t>
              </a:r>
            </a:p>
            <a:p>
              <a:pPr algn="ctr"/>
              <a:r>
                <a:rPr lang="en-US" dirty="0"/>
                <a:t>point</a:t>
              </a:r>
            </a:p>
          </p:txBody>
        </p:sp>
      </p:grpSp>
      <p:grpSp>
        <p:nvGrpSpPr>
          <p:cNvPr id="44" name="Group 43"/>
          <p:cNvGrpSpPr/>
          <p:nvPr/>
        </p:nvGrpSpPr>
        <p:grpSpPr>
          <a:xfrm>
            <a:off x="814182" y="1519190"/>
            <a:ext cx="2452595" cy="760065"/>
            <a:chOff x="953882" y="1519190"/>
            <a:chExt cx="2452595" cy="760065"/>
          </a:xfrm>
        </p:grpSpPr>
        <p:sp>
          <p:nvSpPr>
            <p:cNvPr id="74" name="TextBox 73"/>
            <p:cNvSpPr txBox="1"/>
            <p:nvPr/>
          </p:nvSpPr>
          <p:spPr>
            <a:xfrm>
              <a:off x="1329441" y="1519190"/>
              <a:ext cx="1715149" cy="369332"/>
            </a:xfrm>
            <a:prstGeom prst="rect">
              <a:avLst/>
            </a:prstGeom>
            <a:noFill/>
          </p:spPr>
          <p:txBody>
            <a:bodyPr wrap="none" rtlCol="0">
              <a:spAutoFit/>
            </a:bodyPr>
            <a:lstStyle/>
            <a:p>
              <a:pPr algn="ctr"/>
              <a:r>
                <a:rPr lang="en-US" dirty="0"/>
                <a:t>No transpiration</a:t>
              </a:r>
            </a:p>
          </p:txBody>
        </p:sp>
        <p:sp>
          <p:nvSpPr>
            <p:cNvPr id="75" name="TextBox 74"/>
            <p:cNvSpPr txBox="1"/>
            <p:nvPr/>
          </p:nvSpPr>
          <p:spPr>
            <a:xfrm>
              <a:off x="953882" y="1909923"/>
              <a:ext cx="2452595" cy="369332"/>
            </a:xfrm>
            <a:prstGeom prst="rect">
              <a:avLst/>
            </a:prstGeom>
            <a:noFill/>
          </p:spPr>
          <p:txBody>
            <a:bodyPr wrap="none" rtlCol="0">
              <a:spAutoFit/>
            </a:bodyPr>
            <a:lstStyle/>
            <a:p>
              <a:pPr algn="ctr"/>
              <a:r>
                <a:rPr lang="en-US" dirty="0"/>
                <a:t>No infiltration by gravity</a:t>
              </a:r>
            </a:p>
          </p:txBody>
        </p:sp>
      </p:grpSp>
      <p:grpSp>
        <p:nvGrpSpPr>
          <p:cNvPr id="77" name="Group 76"/>
          <p:cNvGrpSpPr/>
          <p:nvPr/>
        </p:nvGrpSpPr>
        <p:grpSpPr>
          <a:xfrm>
            <a:off x="4561241" y="1521041"/>
            <a:ext cx="2452595" cy="760065"/>
            <a:chOff x="953882" y="1519190"/>
            <a:chExt cx="2452595" cy="760065"/>
          </a:xfrm>
        </p:grpSpPr>
        <p:sp>
          <p:nvSpPr>
            <p:cNvPr id="78" name="TextBox 77"/>
            <p:cNvSpPr txBox="1"/>
            <p:nvPr/>
          </p:nvSpPr>
          <p:spPr>
            <a:xfrm>
              <a:off x="1314469" y="1519190"/>
              <a:ext cx="1745093" cy="369332"/>
            </a:xfrm>
            <a:prstGeom prst="rect">
              <a:avLst/>
            </a:prstGeom>
            <a:noFill/>
          </p:spPr>
          <p:txBody>
            <a:bodyPr wrap="none" rtlCol="0">
              <a:spAutoFit/>
            </a:bodyPr>
            <a:lstStyle/>
            <a:p>
              <a:pPr algn="ctr"/>
              <a:r>
                <a:rPr lang="en-US" dirty="0"/>
                <a:t>Yes transpiration</a:t>
              </a:r>
            </a:p>
          </p:txBody>
        </p:sp>
        <p:sp>
          <p:nvSpPr>
            <p:cNvPr id="79" name="TextBox 78"/>
            <p:cNvSpPr txBox="1"/>
            <p:nvPr/>
          </p:nvSpPr>
          <p:spPr>
            <a:xfrm>
              <a:off x="953882" y="1909923"/>
              <a:ext cx="2452595" cy="369332"/>
            </a:xfrm>
            <a:prstGeom prst="rect">
              <a:avLst/>
            </a:prstGeom>
            <a:noFill/>
          </p:spPr>
          <p:txBody>
            <a:bodyPr wrap="none" rtlCol="0">
              <a:spAutoFit/>
            </a:bodyPr>
            <a:lstStyle/>
            <a:p>
              <a:pPr algn="ctr"/>
              <a:r>
                <a:rPr lang="en-US" dirty="0"/>
                <a:t>No infiltration by gravity</a:t>
              </a:r>
            </a:p>
          </p:txBody>
        </p:sp>
      </p:grpSp>
      <p:grpSp>
        <p:nvGrpSpPr>
          <p:cNvPr id="45" name="Group 44"/>
          <p:cNvGrpSpPr/>
          <p:nvPr/>
        </p:nvGrpSpPr>
        <p:grpSpPr>
          <a:xfrm>
            <a:off x="8468253" y="2449979"/>
            <a:ext cx="2477252" cy="3077110"/>
            <a:chOff x="8023753" y="2449979"/>
            <a:chExt cx="2477252" cy="3077110"/>
          </a:xfrm>
        </p:grpSpPr>
        <p:grpSp>
          <p:nvGrpSpPr>
            <p:cNvPr id="80" name="Group 79"/>
            <p:cNvGrpSpPr/>
            <p:nvPr/>
          </p:nvGrpSpPr>
          <p:grpSpPr>
            <a:xfrm>
              <a:off x="8607257" y="3142276"/>
              <a:ext cx="1465467" cy="1584766"/>
              <a:chOff x="1417237" y="3190547"/>
              <a:chExt cx="1465467" cy="1584766"/>
            </a:xfrm>
          </p:grpSpPr>
          <p:sp>
            <p:nvSpPr>
              <p:cNvPr id="81" name="Freeform 80"/>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8023753" y="2449979"/>
              <a:ext cx="2477252" cy="3077110"/>
              <a:chOff x="4418026" y="2488679"/>
              <a:chExt cx="2477252" cy="3077110"/>
            </a:xfrm>
          </p:grpSpPr>
          <p:sp>
            <p:nvSpPr>
              <p:cNvPr id="87" name="Oval 86"/>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Freeform 94"/>
            <p:cNvSpPr/>
            <p:nvPr/>
          </p:nvSpPr>
          <p:spPr>
            <a:xfrm>
              <a:off x="9009577" y="3069625"/>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8628577" y="3869725"/>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9136577" y="3857025"/>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9498527" y="3095025"/>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9803327" y="3387125"/>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9965252" y="3739550"/>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8927027" y="3485550"/>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9041449" y="4535899"/>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9606477" y="4538359"/>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9549313" y="3796151"/>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reeform 35"/>
          <p:cNvSpPr/>
          <p:nvPr/>
        </p:nvSpPr>
        <p:spPr>
          <a:xfrm>
            <a:off x="8837995" y="2553055"/>
            <a:ext cx="1452778" cy="2971257"/>
          </a:xfrm>
          <a:custGeom>
            <a:avLst/>
            <a:gdLst>
              <a:gd name="connsiteX0" fmla="*/ 1329641 w 1452778"/>
              <a:gd name="connsiteY0" fmla="*/ 718251 h 2971257"/>
              <a:gd name="connsiteX1" fmla="*/ 1320214 w 1452778"/>
              <a:gd name="connsiteY1" fmla="*/ 652263 h 2971257"/>
              <a:gd name="connsiteX2" fmla="*/ 1273080 w 1452778"/>
              <a:gd name="connsiteY2" fmla="*/ 605129 h 2971257"/>
              <a:gd name="connsiteX3" fmla="*/ 1150531 w 1452778"/>
              <a:gd name="connsiteY3" fmla="*/ 529715 h 2971257"/>
              <a:gd name="connsiteX4" fmla="*/ 1065690 w 1452778"/>
              <a:gd name="connsiteY4" fmla="*/ 378886 h 2971257"/>
              <a:gd name="connsiteX5" fmla="*/ 1075117 w 1452778"/>
              <a:gd name="connsiteY5" fmla="*/ 237484 h 2971257"/>
              <a:gd name="connsiteX6" fmla="*/ 1122251 w 1452778"/>
              <a:gd name="connsiteY6" fmla="*/ 105509 h 2971257"/>
              <a:gd name="connsiteX7" fmla="*/ 1254226 w 1452778"/>
              <a:gd name="connsiteY7" fmla="*/ 20667 h 2971257"/>
              <a:gd name="connsiteX8" fmla="*/ 1103397 w 1452778"/>
              <a:gd name="connsiteY8" fmla="*/ 1814 h 2971257"/>
              <a:gd name="connsiteX9" fmla="*/ 924288 w 1452778"/>
              <a:gd name="connsiteY9" fmla="*/ 1814 h 2971257"/>
              <a:gd name="connsiteX10" fmla="*/ 848874 w 1452778"/>
              <a:gd name="connsiteY10" fmla="*/ 11240 h 2971257"/>
              <a:gd name="connsiteX11" fmla="*/ 877154 w 1452778"/>
              <a:gd name="connsiteY11" fmla="*/ 20667 h 2971257"/>
              <a:gd name="connsiteX12" fmla="*/ 896008 w 1452778"/>
              <a:gd name="connsiteY12" fmla="*/ 30094 h 2971257"/>
              <a:gd name="connsiteX13" fmla="*/ 980849 w 1452778"/>
              <a:gd name="connsiteY13" fmla="*/ 152643 h 2971257"/>
              <a:gd name="connsiteX14" fmla="*/ 1009129 w 1452778"/>
              <a:gd name="connsiteY14" fmla="*/ 284618 h 2971257"/>
              <a:gd name="connsiteX15" fmla="*/ 990276 w 1452778"/>
              <a:gd name="connsiteY15" fmla="*/ 435447 h 2971257"/>
              <a:gd name="connsiteX16" fmla="*/ 943142 w 1452778"/>
              <a:gd name="connsiteY16" fmla="*/ 548568 h 2971257"/>
              <a:gd name="connsiteX17" fmla="*/ 877154 w 1452778"/>
              <a:gd name="connsiteY17" fmla="*/ 614556 h 2971257"/>
              <a:gd name="connsiteX18" fmla="*/ 782886 w 1452778"/>
              <a:gd name="connsiteY18" fmla="*/ 699397 h 2971257"/>
              <a:gd name="connsiteX19" fmla="*/ 622630 w 1452778"/>
              <a:gd name="connsiteY19" fmla="*/ 746531 h 2971257"/>
              <a:gd name="connsiteX20" fmla="*/ 509509 w 1452778"/>
              <a:gd name="connsiteY20" fmla="*/ 755958 h 2971257"/>
              <a:gd name="connsiteX21" fmla="*/ 349253 w 1452778"/>
              <a:gd name="connsiteY21" fmla="*/ 718251 h 2971257"/>
              <a:gd name="connsiteX22" fmla="*/ 283265 w 1452778"/>
              <a:gd name="connsiteY22" fmla="*/ 680544 h 2971257"/>
              <a:gd name="connsiteX23" fmla="*/ 198424 w 1452778"/>
              <a:gd name="connsiteY23" fmla="*/ 652263 h 2971257"/>
              <a:gd name="connsiteX24" fmla="*/ 151290 w 1452778"/>
              <a:gd name="connsiteY24" fmla="*/ 576849 h 2971257"/>
              <a:gd name="connsiteX25" fmla="*/ 94729 w 1452778"/>
              <a:gd name="connsiteY25" fmla="*/ 510861 h 2971257"/>
              <a:gd name="connsiteX26" fmla="*/ 75876 w 1452778"/>
              <a:gd name="connsiteY26" fmla="*/ 576849 h 2971257"/>
              <a:gd name="connsiteX27" fmla="*/ 66449 w 1452778"/>
              <a:gd name="connsiteY27" fmla="*/ 652263 h 2971257"/>
              <a:gd name="connsiteX28" fmla="*/ 461 w 1452778"/>
              <a:gd name="connsiteY28" fmla="*/ 680544 h 2971257"/>
              <a:gd name="connsiteX29" fmla="*/ 104156 w 1452778"/>
              <a:gd name="connsiteY29" fmla="*/ 680544 h 2971257"/>
              <a:gd name="connsiteX30" fmla="*/ 245558 w 1452778"/>
              <a:gd name="connsiteY30" fmla="*/ 708824 h 2971257"/>
              <a:gd name="connsiteX31" fmla="*/ 368107 w 1452778"/>
              <a:gd name="connsiteY31" fmla="*/ 746531 h 2971257"/>
              <a:gd name="connsiteX32" fmla="*/ 452948 w 1452778"/>
              <a:gd name="connsiteY32" fmla="*/ 803092 h 2971257"/>
              <a:gd name="connsiteX33" fmla="*/ 490655 w 1452778"/>
              <a:gd name="connsiteY33" fmla="*/ 850226 h 2971257"/>
              <a:gd name="connsiteX34" fmla="*/ 547216 w 1452778"/>
              <a:gd name="connsiteY34" fmla="*/ 916214 h 2971257"/>
              <a:gd name="connsiteX35" fmla="*/ 603777 w 1452778"/>
              <a:gd name="connsiteY35" fmla="*/ 1067043 h 2971257"/>
              <a:gd name="connsiteX36" fmla="*/ 584923 w 1452778"/>
              <a:gd name="connsiteY36" fmla="*/ 1133030 h 2971257"/>
              <a:gd name="connsiteX37" fmla="*/ 566070 w 1452778"/>
              <a:gd name="connsiteY37" fmla="*/ 1246152 h 2971257"/>
              <a:gd name="connsiteX38" fmla="*/ 509509 w 1452778"/>
              <a:gd name="connsiteY38" fmla="*/ 1330993 h 2971257"/>
              <a:gd name="connsiteX39" fmla="*/ 434094 w 1452778"/>
              <a:gd name="connsiteY39" fmla="*/ 1406407 h 2971257"/>
              <a:gd name="connsiteX40" fmla="*/ 415241 w 1452778"/>
              <a:gd name="connsiteY40" fmla="*/ 1425261 h 2971257"/>
              <a:gd name="connsiteX41" fmla="*/ 377534 w 1452778"/>
              <a:gd name="connsiteY41" fmla="*/ 1472395 h 2971257"/>
              <a:gd name="connsiteX42" fmla="*/ 273839 w 1452778"/>
              <a:gd name="connsiteY42" fmla="*/ 1519529 h 2971257"/>
              <a:gd name="connsiteX43" fmla="*/ 160717 w 1452778"/>
              <a:gd name="connsiteY43" fmla="*/ 1538383 h 2971257"/>
              <a:gd name="connsiteX44" fmla="*/ 19315 w 1452778"/>
              <a:gd name="connsiteY44" fmla="*/ 1538383 h 2971257"/>
              <a:gd name="connsiteX45" fmla="*/ 94729 w 1452778"/>
              <a:gd name="connsiteY45" fmla="*/ 1585517 h 2971257"/>
              <a:gd name="connsiteX46" fmla="*/ 160717 w 1452778"/>
              <a:gd name="connsiteY46" fmla="*/ 1613797 h 2971257"/>
              <a:gd name="connsiteX47" fmla="*/ 179571 w 1452778"/>
              <a:gd name="connsiteY47" fmla="*/ 1670358 h 2971257"/>
              <a:gd name="connsiteX48" fmla="*/ 254985 w 1452778"/>
              <a:gd name="connsiteY48" fmla="*/ 1726919 h 2971257"/>
              <a:gd name="connsiteX49" fmla="*/ 292692 w 1452778"/>
              <a:gd name="connsiteY49" fmla="*/ 1623224 h 2971257"/>
              <a:gd name="connsiteX50" fmla="*/ 339826 w 1452778"/>
              <a:gd name="connsiteY50" fmla="*/ 1528956 h 2971257"/>
              <a:gd name="connsiteX51" fmla="*/ 462375 w 1452778"/>
              <a:gd name="connsiteY51" fmla="*/ 1396981 h 2971257"/>
              <a:gd name="connsiteX52" fmla="*/ 566070 w 1452778"/>
              <a:gd name="connsiteY52" fmla="*/ 1359273 h 2971257"/>
              <a:gd name="connsiteX53" fmla="*/ 716898 w 1452778"/>
              <a:gd name="connsiteY53" fmla="*/ 1359273 h 2971257"/>
              <a:gd name="connsiteX54" fmla="*/ 905435 w 1452778"/>
              <a:gd name="connsiteY54" fmla="*/ 1415834 h 2971257"/>
              <a:gd name="connsiteX55" fmla="*/ 971422 w 1452778"/>
              <a:gd name="connsiteY55" fmla="*/ 1472395 h 2971257"/>
              <a:gd name="connsiteX56" fmla="*/ 1084544 w 1452778"/>
              <a:gd name="connsiteY56" fmla="*/ 1689212 h 2971257"/>
              <a:gd name="connsiteX57" fmla="*/ 1075117 w 1452778"/>
              <a:gd name="connsiteY57" fmla="*/ 1821187 h 2971257"/>
              <a:gd name="connsiteX58" fmla="*/ 1056263 w 1452778"/>
              <a:gd name="connsiteY58" fmla="*/ 1953162 h 2971257"/>
              <a:gd name="connsiteX59" fmla="*/ 1018556 w 1452778"/>
              <a:gd name="connsiteY59" fmla="*/ 2000296 h 2971257"/>
              <a:gd name="connsiteX60" fmla="*/ 933715 w 1452778"/>
              <a:gd name="connsiteY60" fmla="*/ 2056857 h 2971257"/>
              <a:gd name="connsiteX61" fmla="*/ 754606 w 1452778"/>
              <a:gd name="connsiteY61" fmla="*/ 2169979 h 2971257"/>
              <a:gd name="connsiteX62" fmla="*/ 603777 w 1452778"/>
              <a:gd name="connsiteY62" fmla="*/ 2198259 h 2971257"/>
              <a:gd name="connsiteX63" fmla="*/ 424668 w 1452778"/>
              <a:gd name="connsiteY63" fmla="*/ 2085137 h 2971257"/>
              <a:gd name="connsiteX64" fmla="*/ 377534 w 1452778"/>
              <a:gd name="connsiteY64" fmla="*/ 2349088 h 2971257"/>
              <a:gd name="connsiteX65" fmla="*/ 368107 w 1452778"/>
              <a:gd name="connsiteY65" fmla="*/ 2603612 h 2971257"/>
              <a:gd name="connsiteX66" fmla="*/ 339826 w 1452778"/>
              <a:gd name="connsiteY66" fmla="*/ 2895843 h 2971257"/>
              <a:gd name="connsiteX67" fmla="*/ 1075117 w 1452778"/>
              <a:gd name="connsiteY67" fmla="*/ 2971257 h 2971257"/>
              <a:gd name="connsiteX68" fmla="*/ 820593 w 1452778"/>
              <a:gd name="connsiteY68" fmla="*/ 2895843 h 2971257"/>
              <a:gd name="connsiteX69" fmla="*/ 698045 w 1452778"/>
              <a:gd name="connsiteY69" fmla="*/ 2584758 h 2971257"/>
              <a:gd name="connsiteX70" fmla="*/ 716898 w 1452778"/>
              <a:gd name="connsiteY70" fmla="*/ 2301954 h 2971257"/>
              <a:gd name="connsiteX71" fmla="*/ 839447 w 1452778"/>
              <a:gd name="connsiteY71" fmla="*/ 2188832 h 2971257"/>
              <a:gd name="connsiteX72" fmla="*/ 943142 w 1452778"/>
              <a:gd name="connsiteY72" fmla="*/ 2122845 h 2971257"/>
              <a:gd name="connsiteX73" fmla="*/ 1075117 w 1452778"/>
              <a:gd name="connsiteY73" fmla="*/ 2066284 h 2971257"/>
              <a:gd name="connsiteX74" fmla="*/ 1150531 w 1452778"/>
              <a:gd name="connsiteY74" fmla="*/ 2066284 h 2971257"/>
              <a:gd name="connsiteX75" fmla="*/ 1320214 w 1452778"/>
              <a:gd name="connsiteY75" fmla="*/ 2113418 h 2971257"/>
              <a:gd name="connsiteX76" fmla="*/ 1423909 w 1452778"/>
              <a:gd name="connsiteY76" fmla="*/ 2207686 h 2971257"/>
              <a:gd name="connsiteX77" fmla="*/ 1452189 w 1452778"/>
              <a:gd name="connsiteY77" fmla="*/ 2151125 h 2971257"/>
              <a:gd name="connsiteX78" fmla="*/ 1405055 w 1452778"/>
              <a:gd name="connsiteY78" fmla="*/ 2113418 h 2971257"/>
              <a:gd name="connsiteX79" fmla="*/ 1291934 w 1452778"/>
              <a:gd name="connsiteY79" fmla="*/ 2028577 h 2971257"/>
              <a:gd name="connsiteX80" fmla="*/ 1207092 w 1452778"/>
              <a:gd name="connsiteY80" fmla="*/ 1896601 h 2971257"/>
              <a:gd name="connsiteX81" fmla="*/ 1178812 w 1452778"/>
              <a:gd name="connsiteY81" fmla="*/ 1717492 h 2971257"/>
              <a:gd name="connsiteX82" fmla="*/ 1188239 w 1452778"/>
              <a:gd name="connsiteY82" fmla="*/ 1528956 h 2971257"/>
              <a:gd name="connsiteX83" fmla="*/ 1291934 w 1452778"/>
              <a:gd name="connsiteY83" fmla="*/ 1425261 h 2971257"/>
              <a:gd name="connsiteX84" fmla="*/ 1263653 w 1452778"/>
              <a:gd name="connsiteY84" fmla="*/ 1359273 h 2971257"/>
              <a:gd name="connsiteX85" fmla="*/ 1197665 w 1452778"/>
              <a:gd name="connsiteY85" fmla="*/ 1406407 h 2971257"/>
              <a:gd name="connsiteX86" fmla="*/ 1037410 w 1452778"/>
              <a:gd name="connsiteY86" fmla="*/ 1396981 h 2971257"/>
              <a:gd name="connsiteX87" fmla="*/ 999703 w 1452778"/>
              <a:gd name="connsiteY87" fmla="*/ 1415834 h 2971257"/>
              <a:gd name="connsiteX88" fmla="*/ 754606 w 1452778"/>
              <a:gd name="connsiteY88" fmla="*/ 1312139 h 2971257"/>
              <a:gd name="connsiteX89" fmla="*/ 669764 w 1452778"/>
              <a:gd name="connsiteY89" fmla="*/ 1151884 h 2971257"/>
              <a:gd name="connsiteX90" fmla="*/ 669764 w 1452778"/>
              <a:gd name="connsiteY90" fmla="*/ 916214 h 2971257"/>
              <a:gd name="connsiteX91" fmla="*/ 726325 w 1452778"/>
              <a:gd name="connsiteY91" fmla="*/ 765385 h 2971257"/>
              <a:gd name="connsiteX92" fmla="*/ 830020 w 1452778"/>
              <a:gd name="connsiteY92" fmla="*/ 689970 h 2971257"/>
              <a:gd name="connsiteX93" fmla="*/ 943142 w 1452778"/>
              <a:gd name="connsiteY93" fmla="*/ 633410 h 2971257"/>
              <a:gd name="connsiteX94" fmla="*/ 1065690 w 1452778"/>
              <a:gd name="connsiteY94" fmla="*/ 614556 h 2971257"/>
              <a:gd name="connsiteX95" fmla="*/ 1207092 w 1452778"/>
              <a:gd name="connsiteY95" fmla="*/ 642836 h 2971257"/>
              <a:gd name="connsiteX96" fmla="*/ 1329641 w 1452778"/>
              <a:gd name="connsiteY96" fmla="*/ 718251 h 29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452778" h="2971257">
                <a:moveTo>
                  <a:pt x="1329641" y="718251"/>
                </a:moveTo>
                <a:cubicBezTo>
                  <a:pt x="1348495" y="719822"/>
                  <a:pt x="1329641" y="671117"/>
                  <a:pt x="1320214" y="652263"/>
                </a:cubicBezTo>
                <a:cubicBezTo>
                  <a:pt x="1310787" y="633409"/>
                  <a:pt x="1301360" y="625554"/>
                  <a:pt x="1273080" y="605129"/>
                </a:cubicBezTo>
                <a:cubicBezTo>
                  <a:pt x="1244800" y="584704"/>
                  <a:pt x="1185096" y="567422"/>
                  <a:pt x="1150531" y="529715"/>
                </a:cubicBezTo>
                <a:cubicBezTo>
                  <a:pt x="1115966" y="492008"/>
                  <a:pt x="1078259" y="427591"/>
                  <a:pt x="1065690" y="378886"/>
                </a:cubicBezTo>
                <a:cubicBezTo>
                  <a:pt x="1053121" y="330181"/>
                  <a:pt x="1065690" y="283047"/>
                  <a:pt x="1075117" y="237484"/>
                </a:cubicBezTo>
                <a:cubicBezTo>
                  <a:pt x="1084544" y="191921"/>
                  <a:pt x="1092400" y="141645"/>
                  <a:pt x="1122251" y="105509"/>
                </a:cubicBezTo>
                <a:cubicBezTo>
                  <a:pt x="1152102" y="69373"/>
                  <a:pt x="1257368" y="37949"/>
                  <a:pt x="1254226" y="20667"/>
                </a:cubicBezTo>
                <a:cubicBezTo>
                  <a:pt x="1251084" y="3384"/>
                  <a:pt x="1158387" y="4956"/>
                  <a:pt x="1103397" y="1814"/>
                </a:cubicBezTo>
                <a:cubicBezTo>
                  <a:pt x="1048407" y="-1328"/>
                  <a:pt x="966708" y="243"/>
                  <a:pt x="924288" y="1814"/>
                </a:cubicBezTo>
                <a:cubicBezTo>
                  <a:pt x="881868" y="3385"/>
                  <a:pt x="856730" y="8098"/>
                  <a:pt x="848874" y="11240"/>
                </a:cubicBezTo>
                <a:cubicBezTo>
                  <a:pt x="841018" y="14382"/>
                  <a:pt x="869298" y="17525"/>
                  <a:pt x="877154" y="20667"/>
                </a:cubicBezTo>
                <a:cubicBezTo>
                  <a:pt x="885010" y="23809"/>
                  <a:pt x="878726" y="8098"/>
                  <a:pt x="896008" y="30094"/>
                </a:cubicBezTo>
                <a:cubicBezTo>
                  <a:pt x="913290" y="52090"/>
                  <a:pt x="961995" y="110222"/>
                  <a:pt x="980849" y="152643"/>
                </a:cubicBezTo>
                <a:cubicBezTo>
                  <a:pt x="999703" y="195064"/>
                  <a:pt x="1007558" y="237484"/>
                  <a:pt x="1009129" y="284618"/>
                </a:cubicBezTo>
                <a:cubicBezTo>
                  <a:pt x="1010700" y="331752"/>
                  <a:pt x="1001274" y="391455"/>
                  <a:pt x="990276" y="435447"/>
                </a:cubicBezTo>
                <a:cubicBezTo>
                  <a:pt x="979278" y="479439"/>
                  <a:pt x="961996" y="518717"/>
                  <a:pt x="943142" y="548568"/>
                </a:cubicBezTo>
                <a:cubicBezTo>
                  <a:pt x="924288" y="578419"/>
                  <a:pt x="903863" y="589418"/>
                  <a:pt x="877154" y="614556"/>
                </a:cubicBezTo>
                <a:cubicBezTo>
                  <a:pt x="850445" y="639694"/>
                  <a:pt x="825307" y="677401"/>
                  <a:pt x="782886" y="699397"/>
                </a:cubicBezTo>
                <a:cubicBezTo>
                  <a:pt x="740465" y="721393"/>
                  <a:pt x="668193" y="737104"/>
                  <a:pt x="622630" y="746531"/>
                </a:cubicBezTo>
                <a:cubicBezTo>
                  <a:pt x="577067" y="755958"/>
                  <a:pt x="555072" y="760671"/>
                  <a:pt x="509509" y="755958"/>
                </a:cubicBezTo>
                <a:cubicBezTo>
                  <a:pt x="463946" y="751245"/>
                  <a:pt x="386960" y="730820"/>
                  <a:pt x="349253" y="718251"/>
                </a:cubicBezTo>
                <a:cubicBezTo>
                  <a:pt x="311546" y="705682"/>
                  <a:pt x="308403" y="691542"/>
                  <a:pt x="283265" y="680544"/>
                </a:cubicBezTo>
                <a:cubicBezTo>
                  <a:pt x="258127" y="669546"/>
                  <a:pt x="220420" y="669545"/>
                  <a:pt x="198424" y="652263"/>
                </a:cubicBezTo>
                <a:cubicBezTo>
                  <a:pt x="176428" y="634981"/>
                  <a:pt x="168572" y="600416"/>
                  <a:pt x="151290" y="576849"/>
                </a:cubicBezTo>
                <a:cubicBezTo>
                  <a:pt x="134008" y="553282"/>
                  <a:pt x="107298" y="510861"/>
                  <a:pt x="94729" y="510861"/>
                </a:cubicBezTo>
                <a:cubicBezTo>
                  <a:pt x="82160" y="510861"/>
                  <a:pt x="80589" y="553282"/>
                  <a:pt x="75876" y="576849"/>
                </a:cubicBezTo>
                <a:cubicBezTo>
                  <a:pt x="71163" y="600416"/>
                  <a:pt x="79018" y="634981"/>
                  <a:pt x="66449" y="652263"/>
                </a:cubicBezTo>
                <a:cubicBezTo>
                  <a:pt x="53880" y="669545"/>
                  <a:pt x="-5824" y="675830"/>
                  <a:pt x="461" y="680544"/>
                </a:cubicBezTo>
                <a:cubicBezTo>
                  <a:pt x="6745" y="685257"/>
                  <a:pt x="63307" y="675831"/>
                  <a:pt x="104156" y="680544"/>
                </a:cubicBezTo>
                <a:cubicBezTo>
                  <a:pt x="145005" y="685257"/>
                  <a:pt x="201566" y="697826"/>
                  <a:pt x="245558" y="708824"/>
                </a:cubicBezTo>
                <a:cubicBezTo>
                  <a:pt x="289550" y="719822"/>
                  <a:pt x="333542" y="730820"/>
                  <a:pt x="368107" y="746531"/>
                </a:cubicBezTo>
                <a:cubicBezTo>
                  <a:pt x="402672" y="762242"/>
                  <a:pt x="432523" y="785810"/>
                  <a:pt x="452948" y="803092"/>
                </a:cubicBezTo>
                <a:cubicBezTo>
                  <a:pt x="473373" y="820374"/>
                  <a:pt x="474944" y="831372"/>
                  <a:pt x="490655" y="850226"/>
                </a:cubicBezTo>
                <a:cubicBezTo>
                  <a:pt x="506366" y="869080"/>
                  <a:pt x="528362" y="880078"/>
                  <a:pt x="547216" y="916214"/>
                </a:cubicBezTo>
                <a:cubicBezTo>
                  <a:pt x="566070" y="952350"/>
                  <a:pt x="597492" y="1030907"/>
                  <a:pt x="603777" y="1067043"/>
                </a:cubicBezTo>
                <a:cubicBezTo>
                  <a:pt x="610061" y="1103179"/>
                  <a:pt x="591207" y="1103179"/>
                  <a:pt x="584923" y="1133030"/>
                </a:cubicBezTo>
                <a:cubicBezTo>
                  <a:pt x="578639" y="1162881"/>
                  <a:pt x="578639" y="1213158"/>
                  <a:pt x="566070" y="1246152"/>
                </a:cubicBezTo>
                <a:cubicBezTo>
                  <a:pt x="553501" y="1279146"/>
                  <a:pt x="531505" y="1304284"/>
                  <a:pt x="509509" y="1330993"/>
                </a:cubicBezTo>
                <a:cubicBezTo>
                  <a:pt x="487513" y="1357702"/>
                  <a:pt x="434094" y="1406407"/>
                  <a:pt x="434094" y="1406407"/>
                </a:cubicBezTo>
                <a:cubicBezTo>
                  <a:pt x="418383" y="1422118"/>
                  <a:pt x="424668" y="1414263"/>
                  <a:pt x="415241" y="1425261"/>
                </a:cubicBezTo>
                <a:cubicBezTo>
                  <a:pt x="405814" y="1436259"/>
                  <a:pt x="401101" y="1456684"/>
                  <a:pt x="377534" y="1472395"/>
                </a:cubicBezTo>
                <a:cubicBezTo>
                  <a:pt x="353967" y="1488106"/>
                  <a:pt x="309975" y="1508531"/>
                  <a:pt x="273839" y="1519529"/>
                </a:cubicBezTo>
                <a:cubicBezTo>
                  <a:pt x="237703" y="1530527"/>
                  <a:pt x="203138" y="1535241"/>
                  <a:pt x="160717" y="1538383"/>
                </a:cubicBezTo>
                <a:cubicBezTo>
                  <a:pt x="118296" y="1541525"/>
                  <a:pt x="30313" y="1530527"/>
                  <a:pt x="19315" y="1538383"/>
                </a:cubicBezTo>
                <a:cubicBezTo>
                  <a:pt x="8317" y="1546239"/>
                  <a:pt x="71162" y="1572948"/>
                  <a:pt x="94729" y="1585517"/>
                </a:cubicBezTo>
                <a:cubicBezTo>
                  <a:pt x="118296" y="1598086"/>
                  <a:pt x="146577" y="1599657"/>
                  <a:pt x="160717" y="1613797"/>
                </a:cubicBezTo>
                <a:cubicBezTo>
                  <a:pt x="174857" y="1627937"/>
                  <a:pt x="163860" y="1651504"/>
                  <a:pt x="179571" y="1670358"/>
                </a:cubicBezTo>
                <a:cubicBezTo>
                  <a:pt x="195282" y="1689212"/>
                  <a:pt x="236132" y="1734775"/>
                  <a:pt x="254985" y="1726919"/>
                </a:cubicBezTo>
                <a:cubicBezTo>
                  <a:pt x="273838" y="1719063"/>
                  <a:pt x="278552" y="1656218"/>
                  <a:pt x="292692" y="1623224"/>
                </a:cubicBezTo>
                <a:cubicBezTo>
                  <a:pt x="306832" y="1590230"/>
                  <a:pt x="311546" y="1566663"/>
                  <a:pt x="339826" y="1528956"/>
                </a:cubicBezTo>
                <a:cubicBezTo>
                  <a:pt x="368106" y="1491249"/>
                  <a:pt x="424668" y="1425261"/>
                  <a:pt x="462375" y="1396981"/>
                </a:cubicBezTo>
                <a:cubicBezTo>
                  <a:pt x="500082" y="1368701"/>
                  <a:pt x="523650" y="1365558"/>
                  <a:pt x="566070" y="1359273"/>
                </a:cubicBezTo>
                <a:cubicBezTo>
                  <a:pt x="608490" y="1352988"/>
                  <a:pt x="660337" y="1349846"/>
                  <a:pt x="716898" y="1359273"/>
                </a:cubicBezTo>
                <a:cubicBezTo>
                  <a:pt x="773459" y="1368700"/>
                  <a:pt x="863014" y="1396980"/>
                  <a:pt x="905435" y="1415834"/>
                </a:cubicBezTo>
                <a:cubicBezTo>
                  <a:pt x="947856" y="1434688"/>
                  <a:pt x="941570" y="1426832"/>
                  <a:pt x="971422" y="1472395"/>
                </a:cubicBezTo>
                <a:cubicBezTo>
                  <a:pt x="1001273" y="1517958"/>
                  <a:pt x="1067261" y="1631080"/>
                  <a:pt x="1084544" y="1689212"/>
                </a:cubicBezTo>
                <a:cubicBezTo>
                  <a:pt x="1101827" y="1747344"/>
                  <a:pt x="1079830" y="1777195"/>
                  <a:pt x="1075117" y="1821187"/>
                </a:cubicBezTo>
                <a:cubicBezTo>
                  <a:pt x="1070404" y="1865179"/>
                  <a:pt x="1065690" y="1923311"/>
                  <a:pt x="1056263" y="1953162"/>
                </a:cubicBezTo>
                <a:cubicBezTo>
                  <a:pt x="1046836" y="1983014"/>
                  <a:pt x="1038981" y="1983014"/>
                  <a:pt x="1018556" y="2000296"/>
                </a:cubicBezTo>
                <a:cubicBezTo>
                  <a:pt x="998131" y="2017578"/>
                  <a:pt x="977707" y="2028577"/>
                  <a:pt x="933715" y="2056857"/>
                </a:cubicBezTo>
                <a:cubicBezTo>
                  <a:pt x="889723" y="2085137"/>
                  <a:pt x="809596" y="2146412"/>
                  <a:pt x="754606" y="2169979"/>
                </a:cubicBezTo>
                <a:cubicBezTo>
                  <a:pt x="699616" y="2193546"/>
                  <a:pt x="658767" y="2212399"/>
                  <a:pt x="603777" y="2198259"/>
                </a:cubicBezTo>
                <a:cubicBezTo>
                  <a:pt x="548787" y="2184119"/>
                  <a:pt x="462375" y="2059999"/>
                  <a:pt x="424668" y="2085137"/>
                </a:cubicBezTo>
                <a:cubicBezTo>
                  <a:pt x="386961" y="2110275"/>
                  <a:pt x="386961" y="2262676"/>
                  <a:pt x="377534" y="2349088"/>
                </a:cubicBezTo>
                <a:cubicBezTo>
                  <a:pt x="368107" y="2435500"/>
                  <a:pt x="374392" y="2512486"/>
                  <a:pt x="368107" y="2603612"/>
                </a:cubicBezTo>
                <a:cubicBezTo>
                  <a:pt x="361822" y="2694738"/>
                  <a:pt x="221991" y="2834569"/>
                  <a:pt x="339826" y="2895843"/>
                </a:cubicBezTo>
                <a:cubicBezTo>
                  <a:pt x="457661" y="2957117"/>
                  <a:pt x="994989" y="2971257"/>
                  <a:pt x="1075117" y="2971257"/>
                </a:cubicBezTo>
                <a:cubicBezTo>
                  <a:pt x="1155245" y="2971257"/>
                  <a:pt x="883438" y="2960259"/>
                  <a:pt x="820593" y="2895843"/>
                </a:cubicBezTo>
                <a:cubicBezTo>
                  <a:pt x="757748" y="2831427"/>
                  <a:pt x="715328" y="2683740"/>
                  <a:pt x="698045" y="2584758"/>
                </a:cubicBezTo>
                <a:cubicBezTo>
                  <a:pt x="680762" y="2485776"/>
                  <a:pt x="693331" y="2367942"/>
                  <a:pt x="716898" y="2301954"/>
                </a:cubicBezTo>
                <a:cubicBezTo>
                  <a:pt x="740465" y="2235966"/>
                  <a:pt x="801740" y="2218683"/>
                  <a:pt x="839447" y="2188832"/>
                </a:cubicBezTo>
                <a:cubicBezTo>
                  <a:pt x="877154" y="2158981"/>
                  <a:pt x="903864" y="2143270"/>
                  <a:pt x="943142" y="2122845"/>
                </a:cubicBezTo>
                <a:cubicBezTo>
                  <a:pt x="982420" y="2102420"/>
                  <a:pt x="1040552" y="2075711"/>
                  <a:pt x="1075117" y="2066284"/>
                </a:cubicBezTo>
                <a:cubicBezTo>
                  <a:pt x="1109682" y="2056857"/>
                  <a:pt x="1109681" y="2058428"/>
                  <a:pt x="1150531" y="2066284"/>
                </a:cubicBezTo>
                <a:cubicBezTo>
                  <a:pt x="1191381" y="2074140"/>
                  <a:pt x="1274651" y="2089851"/>
                  <a:pt x="1320214" y="2113418"/>
                </a:cubicBezTo>
                <a:cubicBezTo>
                  <a:pt x="1365777" y="2136985"/>
                  <a:pt x="1401913" y="2201402"/>
                  <a:pt x="1423909" y="2207686"/>
                </a:cubicBezTo>
                <a:cubicBezTo>
                  <a:pt x="1445905" y="2213970"/>
                  <a:pt x="1455331" y="2166836"/>
                  <a:pt x="1452189" y="2151125"/>
                </a:cubicBezTo>
                <a:cubicBezTo>
                  <a:pt x="1449047" y="2135414"/>
                  <a:pt x="1431764" y="2133843"/>
                  <a:pt x="1405055" y="2113418"/>
                </a:cubicBezTo>
                <a:cubicBezTo>
                  <a:pt x="1378346" y="2092993"/>
                  <a:pt x="1324928" y="2064713"/>
                  <a:pt x="1291934" y="2028577"/>
                </a:cubicBezTo>
                <a:cubicBezTo>
                  <a:pt x="1258940" y="1992441"/>
                  <a:pt x="1225946" y="1948448"/>
                  <a:pt x="1207092" y="1896601"/>
                </a:cubicBezTo>
                <a:cubicBezTo>
                  <a:pt x="1188238" y="1844754"/>
                  <a:pt x="1181954" y="1778766"/>
                  <a:pt x="1178812" y="1717492"/>
                </a:cubicBezTo>
                <a:cubicBezTo>
                  <a:pt x="1175670" y="1656218"/>
                  <a:pt x="1169385" y="1577661"/>
                  <a:pt x="1188239" y="1528956"/>
                </a:cubicBezTo>
                <a:cubicBezTo>
                  <a:pt x="1207093" y="1480251"/>
                  <a:pt x="1279365" y="1453542"/>
                  <a:pt x="1291934" y="1425261"/>
                </a:cubicBezTo>
                <a:cubicBezTo>
                  <a:pt x="1304503" y="1396981"/>
                  <a:pt x="1279364" y="1362415"/>
                  <a:pt x="1263653" y="1359273"/>
                </a:cubicBezTo>
                <a:cubicBezTo>
                  <a:pt x="1247942" y="1356131"/>
                  <a:pt x="1235372" y="1400122"/>
                  <a:pt x="1197665" y="1406407"/>
                </a:cubicBezTo>
                <a:cubicBezTo>
                  <a:pt x="1159958" y="1412692"/>
                  <a:pt x="1070404" y="1395410"/>
                  <a:pt x="1037410" y="1396981"/>
                </a:cubicBezTo>
                <a:cubicBezTo>
                  <a:pt x="1004416" y="1398552"/>
                  <a:pt x="1046837" y="1429974"/>
                  <a:pt x="999703" y="1415834"/>
                </a:cubicBezTo>
                <a:cubicBezTo>
                  <a:pt x="952569" y="1401694"/>
                  <a:pt x="809596" y="1356131"/>
                  <a:pt x="754606" y="1312139"/>
                </a:cubicBezTo>
                <a:cubicBezTo>
                  <a:pt x="699616" y="1268147"/>
                  <a:pt x="683904" y="1217872"/>
                  <a:pt x="669764" y="1151884"/>
                </a:cubicBezTo>
                <a:cubicBezTo>
                  <a:pt x="655624" y="1085897"/>
                  <a:pt x="660337" y="980631"/>
                  <a:pt x="669764" y="916214"/>
                </a:cubicBezTo>
                <a:cubicBezTo>
                  <a:pt x="679191" y="851797"/>
                  <a:pt x="699616" y="803092"/>
                  <a:pt x="726325" y="765385"/>
                </a:cubicBezTo>
                <a:cubicBezTo>
                  <a:pt x="753034" y="727678"/>
                  <a:pt x="793884" y="711966"/>
                  <a:pt x="830020" y="689970"/>
                </a:cubicBezTo>
                <a:cubicBezTo>
                  <a:pt x="866156" y="667974"/>
                  <a:pt x="903864" y="645979"/>
                  <a:pt x="943142" y="633410"/>
                </a:cubicBezTo>
                <a:cubicBezTo>
                  <a:pt x="982420" y="620841"/>
                  <a:pt x="1021698" y="612985"/>
                  <a:pt x="1065690" y="614556"/>
                </a:cubicBezTo>
                <a:cubicBezTo>
                  <a:pt x="1109682" y="616127"/>
                  <a:pt x="1167814" y="627125"/>
                  <a:pt x="1207092" y="642836"/>
                </a:cubicBezTo>
                <a:cubicBezTo>
                  <a:pt x="1246370" y="658547"/>
                  <a:pt x="1310787" y="716680"/>
                  <a:pt x="1329641" y="71825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9397001" y="2545095"/>
            <a:ext cx="604389" cy="2922310"/>
          </a:xfrm>
          <a:custGeom>
            <a:avLst/>
            <a:gdLst>
              <a:gd name="connsiteX0" fmla="*/ 495551 w 604389"/>
              <a:gd name="connsiteY0" fmla="*/ 0 h 2922310"/>
              <a:gd name="connsiteX1" fmla="*/ 495551 w 604389"/>
              <a:gd name="connsiteY1" fmla="*/ 207390 h 2922310"/>
              <a:gd name="connsiteX2" fmla="*/ 495551 w 604389"/>
              <a:gd name="connsiteY2" fmla="*/ 414780 h 2922310"/>
              <a:gd name="connsiteX3" fmla="*/ 457844 w 604389"/>
              <a:gd name="connsiteY3" fmla="*/ 527902 h 2922310"/>
              <a:gd name="connsiteX4" fmla="*/ 344722 w 604389"/>
              <a:gd name="connsiteY4" fmla="*/ 622170 h 2922310"/>
              <a:gd name="connsiteX5" fmla="*/ 146759 w 604389"/>
              <a:gd name="connsiteY5" fmla="*/ 754145 h 2922310"/>
              <a:gd name="connsiteX6" fmla="*/ 80771 w 604389"/>
              <a:gd name="connsiteY6" fmla="*/ 980388 h 2922310"/>
              <a:gd name="connsiteX7" fmla="*/ 127905 w 604389"/>
              <a:gd name="connsiteY7" fmla="*/ 1282046 h 2922310"/>
              <a:gd name="connsiteX8" fmla="*/ 278734 w 604389"/>
              <a:gd name="connsiteY8" fmla="*/ 1366887 h 2922310"/>
              <a:gd name="connsiteX9" fmla="*/ 476697 w 604389"/>
              <a:gd name="connsiteY9" fmla="*/ 1451728 h 2922310"/>
              <a:gd name="connsiteX10" fmla="*/ 599246 w 604389"/>
              <a:gd name="connsiteY10" fmla="*/ 1593130 h 2922310"/>
              <a:gd name="connsiteX11" fmla="*/ 580392 w 604389"/>
              <a:gd name="connsiteY11" fmla="*/ 1857081 h 2922310"/>
              <a:gd name="connsiteX12" fmla="*/ 570965 w 604389"/>
              <a:gd name="connsiteY12" fmla="*/ 1979629 h 2922310"/>
              <a:gd name="connsiteX13" fmla="*/ 325868 w 604389"/>
              <a:gd name="connsiteY13" fmla="*/ 2139885 h 2922310"/>
              <a:gd name="connsiteX14" fmla="*/ 109052 w 604389"/>
              <a:gd name="connsiteY14" fmla="*/ 2262433 h 2922310"/>
              <a:gd name="connsiteX15" fmla="*/ 5357 w 604389"/>
              <a:gd name="connsiteY15" fmla="*/ 2677213 h 2922310"/>
              <a:gd name="connsiteX16" fmla="*/ 24211 w 604389"/>
              <a:gd name="connsiteY16" fmla="*/ 2922310 h 292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4389" h="2922310">
                <a:moveTo>
                  <a:pt x="495551" y="0"/>
                </a:moveTo>
                <a:lnTo>
                  <a:pt x="495551" y="207390"/>
                </a:lnTo>
                <a:cubicBezTo>
                  <a:pt x="495551" y="276520"/>
                  <a:pt x="501836" y="361361"/>
                  <a:pt x="495551" y="414780"/>
                </a:cubicBezTo>
                <a:cubicBezTo>
                  <a:pt x="489266" y="468199"/>
                  <a:pt x="482982" y="493337"/>
                  <a:pt x="457844" y="527902"/>
                </a:cubicBezTo>
                <a:cubicBezTo>
                  <a:pt x="432706" y="562467"/>
                  <a:pt x="396569" y="584463"/>
                  <a:pt x="344722" y="622170"/>
                </a:cubicBezTo>
                <a:cubicBezTo>
                  <a:pt x="292874" y="659877"/>
                  <a:pt x="190751" y="694442"/>
                  <a:pt x="146759" y="754145"/>
                </a:cubicBezTo>
                <a:cubicBezTo>
                  <a:pt x="102767" y="813848"/>
                  <a:pt x="83913" y="892405"/>
                  <a:pt x="80771" y="980388"/>
                </a:cubicBezTo>
                <a:cubicBezTo>
                  <a:pt x="77629" y="1068371"/>
                  <a:pt x="94911" y="1217630"/>
                  <a:pt x="127905" y="1282046"/>
                </a:cubicBezTo>
                <a:cubicBezTo>
                  <a:pt x="160899" y="1346463"/>
                  <a:pt x="220602" y="1338607"/>
                  <a:pt x="278734" y="1366887"/>
                </a:cubicBezTo>
                <a:cubicBezTo>
                  <a:pt x="336866" y="1395167"/>
                  <a:pt x="423278" y="1414021"/>
                  <a:pt x="476697" y="1451728"/>
                </a:cubicBezTo>
                <a:cubicBezTo>
                  <a:pt x="530116" y="1489435"/>
                  <a:pt x="581964" y="1525571"/>
                  <a:pt x="599246" y="1593130"/>
                </a:cubicBezTo>
                <a:cubicBezTo>
                  <a:pt x="616528" y="1660689"/>
                  <a:pt x="585106" y="1792665"/>
                  <a:pt x="580392" y="1857081"/>
                </a:cubicBezTo>
                <a:cubicBezTo>
                  <a:pt x="575679" y="1921498"/>
                  <a:pt x="613386" y="1932495"/>
                  <a:pt x="570965" y="1979629"/>
                </a:cubicBezTo>
                <a:cubicBezTo>
                  <a:pt x="528544" y="2026763"/>
                  <a:pt x="402853" y="2092751"/>
                  <a:pt x="325868" y="2139885"/>
                </a:cubicBezTo>
                <a:cubicBezTo>
                  <a:pt x="248882" y="2187019"/>
                  <a:pt x="162470" y="2172878"/>
                  <a:pt x="109052" y="2262433"/>
                </a:cubicBezTo>
                <a:cubicBezTo>
                  <a:pt x="55634" y="2351988"/>
                  <a:pt x="19497" y="2567234"/>
                  <a:pt x="5357" y="2677213"/>
                </a:cubicBezTo>
                <a:cubicBezTo>
                  <a:pt x="-8783" y="2787193"/>
                  <a:pt x="7714" y="2854751"/>
                  <a:pt x="24211" y="2922310"/>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7213704" y="1757789"/>
            <a:ext cx="955390" cy="4023043"/>
            <a:chOff x="3480812" y="1757789"/>
            <a:chExt cx="955390" cy="4023043"/>
          </a:xfrm>
        </p:grpSpPr>
        <p:cxnSp>
          <p:nvCxnSpPr>
            <p:cNvPr id="125" name="Straight Connector 124"/>
            <p:cNvCxnSpPr/>
            <p:nvPr/>
          </p:nvCxnSpPr>
          <p:spPr>
            <a:xfrm>
              <a:off x="3959258" y="2422689"/>
              <a:ext cx="30322" cy="3358143"/>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480812" y="1757789"/>
              <a:ext cx="955390" cy="646331"/>
            </a:xfrm>
            <a:prstGeom prst="rect">
              <a:avLst/>
            </a:prstGeom>
            <a:noFill/>
          </p:spPr>
          <p:txBody>
            <a:bodyPr wrap="none" rtlCol="0">
              <a:spAutoFit/>
            </a:bodyPr>
            <a:lstStyle/>
            <a:p>
              <a:pPr algn="ctr"/>
              <a:r>
                <a:rPr lang="en-US" dirty="0"/>
                <a:t>Field</a:t>
              </a:r>
            </a:p>
            <a:p>
              <a:pPr algn="ctr"/>
              <a:r>
                <a:rPr lang="en-US" dirty="0"/>
                <a:t>capacity</a:t>
              </a:r>
            </a:p>
          </p:txBody>
        </p:sp>
      </p:grpSp>
      <p:grpSp>
        <p:nvGrpSpPr>
          <p:cNvPr id="127" name="Group 126"/>
          <p:cNvGrpSpPr/>
          <p:nvPr/>
        </p:nvGrpSpPr>
        <p:grpSpPr>
          <a:xfrm>
            <a:off x="8545413" y="1519190"/>
            <a:ext cx="2482539" cy="760065"/>
            <a:chOff x="938910" y="1519190"/>
            <a:chExt cx="2482539" cy="760065"/>
          </a:xfrm>
        </p:grpSpPr>
        <p:sp>
          <p:nvSpPr>
            <p:cNvPr id="128" name="TextBox 127"/>
            <p:cNvSpPr txBox="1"/>
            <p:nvPr/>
          </p:nvSpPr>
          <p:spPr>
            <a:xfrm>
              <a:off x="1314469" y="1519190"/>
              <a:ext cx="1745093" cy="369332"/>
            </a:xfrm>
            <a:prstGeom prst="rect">
              <a:avLst/>
            </a:prstGeom>
            <a:noFill/>
          </p:spPr>
          <p:txBody>
            <a:bodyPr wrap="none" rtlCol="0">
              <a:spAutoFit/>
            </a:bodyPr>
            <a:lstStyle/>
            <a:p>
              <a:pPr algn="ctr"/>
              <a:r>
                <a:rPr lang="en-US" dirty="0"/>
                <a:t>Yes transpiration</a:t>
              </a:r>
            </a:p>
          </p:txBody>
        </p:sp>
        <p:sp>
          <p:nvSpPr>
            <p:cNvPr id="129" name="TextBox 128"/>
            <p:cNvSpPr txBox="1"/>
            <p:nvPr/>
          </p:nvSpPr>
          <p:spPr>
            <a:xfrm>
              <a:off x="938910" y="1909923"/>
              <a:ext cx="2482539" cy="369332"/>
            </a:xfrm>
            <a:prstGeom prst="rect">
              <a:avLst/>
            </a:prstGeom>
            <a:noFill/>
          </p:spPr>
          <p:txBody>
            <a:bodyPr wrap="none" rtlCol="0">
              <a:spAutoFit/>
            </a:bodyPr>
            <a:lstStyle/>
            <a:p>
              <a:pPr algn="ctr"/>
              <a:r>
                <a:rPr lang="en-US" dirty="0"/>
                <a:t>Yes infiltration by gravity</a:t>
              </a:r>
            </a:p>
          </p:txBody>
        </p:sp>
      </p:grpSp>
      <p:sp>
        <p:nvSpPr>
          <p:cNvPr id="100" name="Rectangle 9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04FAB91F-4DAE-46AE-94C3-CC322ABFAC9D}" type="slidenum">
              <a:rPr lang="en-US" smtClean="0">
                <a:solidFill>
                  <a:schemeClr val="tx1"/>
                </a:solidFill>
              </a:rPr>
              <a:t>13</a:t>
            </a:fld>
            <a:endParaRPr lang="en-US" dirty="0">
              <a:solidFill>
                <a:schemeClr val="tx1"/>
              </a:solidFill>
            </a:endParaRPr>
          </a:p>
        </p:txBody>
      </p:sp>
      <mc:AlternateContent xmlns:mc="http://schemas.openxmlformats.org/markup-compatibility/2006" xmlns:a14="http://schemas.microsoft.com/office/drawing/2010/main">
        <mc:Choice Requires="a14">
          <p:sp>
            <p:nvSpPr>
              <p:cNvPr id="101" name="TextBox 100"/>
              <p:cNvSpPr txBox="1"/>
              <p:nvPr/>
            </p:nvSpPr>
            <p:spPr>
              <a:xfrm>
                <a:off x="3532891" y="1180532"/>
                <a:ext cx="842154" cy="556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𝜃</m:t>
                          </m:r>
                        </m:e>
                        <m:sub>
                          <m:r>
                            <a:rPr lang="en-US" sz="2800" b="0" i="1" smtClean="0">
                              <a:solidFill>
                                <a:srgbClr val="FF0000"/>
                              </a:solidFill>
                              <a:latin typeface="Cambria Math" panose="02040503050406030204" pitchFamily="18" charset="0"/>
                            </a:rPr>
                            <m:t>𝑤𝑝</m:t>
                          </m:r>
                        </m:sub>
                      </m:sSub>
                    </m:oMath>
                  </m:oMathPara>
                </a14:m>
                <a:endParaRPr lang="en-US" sz="2800" dirty="0">
                  <a:solidFill>
                    <a:srgbClr val="FF0000"/>
                  </a:solidFill>
                  <a:latin typeface="Cambria Math" panose="02040503050406030204" pitchFamily="18" charset="0"/>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3532891" y="1180532"/>
                <a:ext cx="842154" cy="55643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7298315" y="1180532"/>
                <a:ext cx="744114" cy="557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FF0000"/>
                              </a:solidFill>
                              <a:latin typeface="Cambria Math" panose="02040503050406030204" pitchFamily="18" charset="0"/>
                            </a:rPr>
                          </m:ctrlPr>
                        </m:sSubPr>
                        <m:e>
                          <m:r>
                            <a:rPr lang="en-US" sz="2800" b="0" i="1" smtClean="0">
                              <a:solidFill>
                                <a:srgbClr val="FF0000"/>
                              </a:solidFill>
                              <a:latin typeface="Cambria Math" panose="02040503050406030204" pitchFamily="18" charset="0"/>
                            </a:rPr>
                            <m:t>𝜃</m:t>
                          </m:r>
                        </m:e>
                        <m:sub>
                          <m:r>
                            <a:rPr lang="en-US" sz="2800" b="0" i="1" smtClean="0">
                              <a:solidFill>
                                <a:srgbClr val="FF0000"/>
                              </a:solidFill>
                              <a:latin typeface="Cambria Math" panose="02040503050406030204" pitchFamily="18" charset="0"/>
                            </a:rPr>
                            <m:t>𝑓𝑐</m:t>
                          </m:r>
                        </m:sub>
                      </m:sSub>
                    </m:oMath>
                  </m:oMathPara>
                </a14:m>
                <a:endParaRPr lang="en-US" sz="2800" dirty="0">
                  <a:solidFill>
                    <a:srgbClr val="FF0000"/>
                  </a:solidFill>
                  <a:latin typeface="Cambria Math" panose="02040503050406030204" pitchFamily="18" charset="0"/>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7298315" y="1180532"/>
                <a:ext cx="744114" cy="55771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448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t>Capillarity and negative pressure head:</a:t>
            </a:r>
            <a:r>
              <a:rPr lang="en-US" dirty="0"/>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solidFill>
                  <a:schemeClr val="accent3">
                    <a:lumMod val="60000"/>
                    <a:lumOff val="40000"/>
                  </a:schemeClr>
                </a:solidFill>
              </a:rPr>
              <a:t>Water in unsaturated porous substrate:</a:t>
            </a:r>
            <a:r>
              <a:rPr lang="en-US" dirty="0">
                <a:solidFill>
                  <a:schemeClr val="accent3">
                    <a:lumMod val="60000"/>
                    <a:lumOff val="40000"/>
                  </a:schemeClr>
                </a:solidFill>
              </a:rPr>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Soil water flux:</a:t>
            </a:r>
            <a:r>
              <a:rPr lang="en-US" dirty="0">
                <a:solidFill>
                  <a:schemeClr val="accent3">
                    <a:lumMod val="60000"/>
                    <a:lumOff val="40000"/>
                  </a:schemeClr>
                </a:solidFill>
              </a:rPr>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Predicting infiltration rates:</a:t>
            </a:r>
            <a:r>
              <a:rPr lang="en-US" dirty="0">
                <a:solidFill>
                  <a:schemeClr val="accent3">
                    <a:lumMod val="60000"/>
                    <a:lumOff val="40000"/>
                  </a:schemeClr>
                </a:solidFill>
              </a:rPr>
              <a:t> a simpler perspective on predicting infiltration rates based on Green-</a:t>
            </a:r>
            <a:r>
              <a:rPr lang="en-US" dirty="0" err="1">
                <a:solidFill>
                  <a:schemeClr val="accent3">
                    <a:lumMod val="60000"/>
                    <a:lumOff val="40000"/>
                  </a:schemeClr>
                </a:solidFill>
              </a:rPr>
              <a:t>Ampt</a:t>
            </a:r>
            <a:r>
              <a:rPr lang="en-US" dirty="0">
                <a:solidFill>
                  <a:schemeClr val="accent3">
                    <a:lumMod val="60000"/>
                    <a:lumOff val="40000"/>
                  </a:schemeClr>
                </a:solidFill>
              </a:rPr>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Measuring water content:</a:t>
            </a:r>
            <a:r>
              <a:rPr lang="en-US" dirty="0">
                <a:solidFill>
                  <a:schemeClr val="accent3">
                    <a:lumMod val="60000"/>
                    <a:lumOff val="40000"/>
                  </a:schemeClr>
                </a:solidFill>
              </a:rPr>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Direction of soil water movement:</a:t>
            </a:r>
            <a:r>
              <a:rPr lang="en-US" dirty="0">
                <a:solidFill>
                  <a:schemeClr val="accent3">
                    <a:lumMod val="60000"/>
                    <a:lumOff val="40000"/>
                  </a:schemeClr>
                </a:solidFill>
              </a:rPr>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710328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pillari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146" y="1032669"/>
            <a:ext cx="7023054" cy="52672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6907"/>
            <a:ext cx="10515600" cy="1325563"/>
          </a:xfrm>
        </p:spPr>
        <p:txBody>
          <a:bodyPr/>
          <a:lstStyle/>
          <a:p>
            <a:r>
              <a:rPr lang="en-US" dirty="0"/>
              <a:t>Soil physics: surface tension and capillarity</a:t>
            </a:r>
          </a:p>
        </p:txBody>
      </p:sp>
      <p:sp>
        <p:nvSpPr>
          <p:cNvPr id="4" name="TextBox 3"/>
          <p:cNvSpPr txBox="1"/>
          <p:nvPr/>
        </p:nvSpPr>
        <p:spPr>
          <a:xfrm>
            <a:off x="7522464" y="3185400"/>
            <a:ext cx="4669536" cy="646331"/>
          </a:xfrm>
          <a:prstGeom prst="rect">
            <a:avLst/>
          </a:prstGeom>
          <a:noFill/>
        </p:spPr>
        <p:txBody>
          <a:bodyPr wrap="square" rtlCol="0">
            <a:spAutoFit/>
          </a:bodyPr>
          <a:lstStyle/>
          <a:p>
            <a:pPr algn="ctr"/>
            <a:r>
              <a:rPr lang="en-US" dirty="0"/>
              <a:t>Surface tension of water (20 </a:t>
            </a:r>
            <a:r>
              <a:rPr lang="en-US" dirty="0">
                <a:latin typeface="Calibri" panose="020F0502020204030204" pitchFamily="34" charset="0"/>
              </a:rPr>
              <a:t>°C) = </a:t>
            </a:r>
            <a:r>
              <a:rPr lang="en-US" dirty="0"/>
              <a:t>73 </a:t>
            </a:r>
            <a:r>
              <a:rPr lang="en-US" dirty="0" err="1"/>
              <a:t>mN</a:t>
            </a:r>
            <a:r>
              <a:rPr lang="en-US" dirty="0"/>
              <a:t> m</a:t>
            </a:r>
            <a:r>
              <a:rPr lang="en-US" baseline="30000" dirty="0"/>
              <a:t>-1</a:t>
            </a:r>
            <a:endParaRPr lang="en-US" dirty="0"/>
          </a:p>
          <a:p>
            <a:pPr algn="ctr"/>
            <a:r>
              <a:rPr lang="en-US" dirty="0"/>
              <a:t>Surface tension of ethanol = 22 </a:t>
            </a:r>
            <a:r>
              <a:rPr lang="en-US" dirty="0" err="1"/>
              <a:t>mN</a:t>
            </a:r>
            <a:r>
              <a:rPr lang="en-US" dirty="0"/>
              <a:t> m</a:t>
            </a:r>
            <a:r>
              <a:rPr lang="en-US" baseline="30000" dirty="0"/>
              <a:t>-1</a:t>
            </a:r>
            <a:endParaRPr lang="en-US" dirty="0"/>
          </a:p>
        </p:txBody>
      </p:sp>
      <p:sp>
        <p:nvSpPr>
          <p:cNvPr id="2" name="Rectangle 1"/>
          <p:cNvSpPr/>
          <p:nvPr/>
        </p:nvSpPr>
        <p:spPr>
          <a:xfrm>
            <a:off x="1117600" y="6299960"/>
            <a:ext cx="5711692" cy="369332"/>
          </a:xfrm>
          <a:prstGeom prst="rect">
            <a:avLst/>
          </a:prstGeom>
        </p:spPr>
        <p:txBody>
          <a:bodyPr wrap="none">
            <a:spAutoFit/>
          </a:bodyPr>
          <a:lstStyle/>
          <a:p>
            <a:r>
              <a:rPr lang="en-US" dirty="0"/>
              <a:t>http://web.mit.edu/nnf/education/wettability/gravity.html</a:t>
            </a:r>
          </a:p>
        </p:txBody>
      </p:sp>
      <p:cxnSp>
        <p:nvCxnSpPr>
          <p:cNvPr id="6" name="Straight Connector 5"/>
          <p:cNvCxnSpPr/>
          <p:nvPr/>
        </p:nvCxnSpPr>
        <p:spPr>
          <a:xfrm>
            <a:off x="1692322" y="3707794"/>
            <a:ext cx="4903741" cy="824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E3095FD-1EF0-4B11-B669-11A429175DD4}" type="slidenum">
              <a:rPr lang="en-US" smtClean="0">
                <a:solidFill>
                  <a:schemeClr val="tx1"/>
                </a:solidFill>
              </a:rPr>
              <a:t>15</a:t>
            </a:fld>
            <a:endParaRPr lang="en-US" dirty="0">
              <a:solidFill>
                <a:schemeClr val="tx1"/>
              </a:solidFill>
            </a:endParaRPr>
          </a:p>
        </p:txBody>
      </p:sp>
      <p:sp>
        <p:nvSpPr>
          <p:cNvPr id="8" name="Rectangle 7"/>
          <p:cNvSpPr/>
          <p:nvPr/>
        </p:nvSpPr>
        <p:spPr>
          <a:xfrm>
            <a:off x="8347520" y="1636751"/>
            <a:ext cx="3019424" cy="1452976"/>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Hydrogen bonding results in high internal tension</a:t>
            </a:r>
          </a:p>
        </p:txBody>
      </p:sp>
    </p:spTree>
    <p:extLst>
      <p:ext uri="{BB962C8B-B14F-4D97-AF65-F5344CB8AC3E}">
        <p14:creationId xmlns:p14="http://schemas.microsoft.com/office/powerpoint/2010/main" val="215900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20" t="12592" r="64375" b="26297"/>
          <a:stretch/>
        </p:blipFill>
        <p:spPr>
          <a:xfrm>
            <a:off x="114300" y="342900"/>
            <a:ext cx="11925300" cy="6286500"/>
          </a:xfrm>
          <a:prstGeom prst="rect">
            <a:avLst/>
          </a:prstGeom>
        </p:spPr>
      </p:pic>
      <p:sp>
        <p:nvSpPr>
          <p:cNvPr id="4" name="Rectangle 3"/>
          <p:cNvSpPr/>
          <p:nvPr/>
        </p:nvSpPr>
        <p:spPr>
          <a:xfrm>
            <a:off x="9620250" y="4562475"/>
            <a:ext cx="2124075"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Source of water (water table) is at bottom of columns</a:t>
            </a:r>
          </a:p>
        </p:txBody>
      </p:sp>
      <p:sp>
        <p:nvSpPr>
          <p:cNvPr id="5" name="Down Arrow 4"/>
          <p:cNvSpPr/>
          <p:nvPr/>
        </p:nvSpPr>
        <p:spPr>
          <a:xfrm>
            <a:off x="10372724" y="5848350"/>
            <a:ext cx="619125" cy="600075"/>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905625" y="5010150"/>
            <a:ext cx="1628775" cy="1905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648075" y="1257301"/>
            <a:ext cx="1685925" cy="9524"/>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47650" y="2276475"/>
            <a:ext cx="2124075"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Clay is finer than sand</a:t>
            </a:r>
          </a:p>
        </p:txBody>
      </p:sp>
      <p:sp>
        <p:nvSpPr>
          <p:cNvPr id="15" name="Down Arrow 14"/>
          <p:cNvSpPr/>
          <p:nvPr/>
        </p:nvSpPr>
        <p:spPr>
          <a:xfrm rot="13700798">
            <a:off x="2064590" y="1790656"/>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20248" y="2320708"/>
            <a:ext cx="2124075"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Sand is coarser than clay</a:t>
            </a:r>
          </a:p>
        </p:txBody>
      </p:sp>
      <p:sp>
        <p:nvSpPr>
          <p:cNvPr id="17" name="Down Arrow 16"/>
          <p:cNvSpPr/>
          <p:nvPr/>
        </p:nvSpPr>
        <p:spPr>
          <a:xfrm rot="8554613">
            <a:off x="9310688" y="1864832"/>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0803" y="4323903"/>
            <a:ext cx="3240147" cy="20578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Capillary forces in finer sediments can lift water higher than in coarser sediments</a:t>
            </a:r>
          </a:p>
          <a:p>
            <a:pPr algn="ctr"/>
            <a:endParaRPr lang="en-US" dirty="0">
              <a:solidFill>
                <a:schemeClr val="tx1"/>
              </a:solidFill>
            </a:endParaRPr>
          </a:p>
          <a:p>
            <a:pPr algn="ctr"/>
            <a:r>
              <a:rPr lang="en-US" dirty="0">
                <a:solidFill>
                  <a:schemeClr val="tx1"/>
                </a:solidFill>
              </a:rPr>
              <a:t>For the same water content, tension tends to be higher in soils with smaller pores</a:t>
            </a:r>
          </a:p>
        </p:txBody>
      </p:sp>
      <p:sp>
        <p:nvSpPr>
          <p:cNvPr id="2" name="Rectangle 1"/>
          <p:cNvSpPr/>
          <p:nvPr/>
        </p:nvSpPr>
        <p:spPr>
          <a:xfrm>
            <a:off x="8289243" y="512416"/>
            <a:ext cx="3654014" cy="369332"/>
          </a:xfrm>
          <a:prstGeom prst="rect">
            <a:avLst/>
          </a:prstGeom>
          <a:solidFill>
            <a:schemeClr val="bg1"/>
          </a:solidFill>
        </p:spPr>
        <p:txBody>
          <a:bodyPr wrap="none">
            <a:spAutoFit/>
          </a:bodyPr>
          <a:lstStyle/>
          <a:p>
            <a:r>
              <a:rPr lang="en-US" dirty="0">
                <a:hlinkClick r:id="rId3"/>
              </a:rPr>
              <a:t>https://youtu.be/Ph-7tQuIbz4?t=292</a:t>
            </a:r>
            <a:endParaRPr lang="en-US" dirty="0"/>
          </a:p>
        </p:txBody>
      </p:sp>
      <p:sp>
        <p:nvSpPr>
          <p:cNvPr id="13" name="Rectangle 1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B2D70B6-2147-48A7-BC73-7C1E897CD451}"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08787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9150" y="283350"/>
            <a:ext cx="4257675" cy="1325563"/>
          </a:xfrm>
        </p:spPr>
        <p:txBody>
          <a:bodyPr/>
          <a:lstStyle/>
          <a:p>
            <a:r>
              <a:rPr lang="en-US" dirty="0"/>
              <a:t>Soil physics: critical thresholds</a:t>
            </a:r>
          </a:p>
        </p:txBody>
      </p:sp>
      <mc:AlternateContent xmlns:mc="http://schemas.openxmlformats.org/markup-compatibility/2006" xmlns:a14="http://schemas.microsoft.com/office/drawing/2010/main">
        <mc:Choice Requires="a14">
          <p:sp>
            <p:nvSpPr>
              <p:cNvPr id="5" name="TextBox 4"/>
              <p:cNvSpPr txBox="1"/>
              <p:nvPr/>
            </p:nvSpPr>
            <p:spPr>
              <a:xfrm>
                <a:off x="1857913" y="2456432"/>
                <a:ext cx="2180148" cy="4912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rPr>
                        <m:t>&gt;</m:t>
                      </m:r>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𝑓𝑐</m:t>
                          </m:r>
                        </m:sub>
                      </m:sSub>
                      <m:r>
                        <a:rPr lang="en-US" sz="2400" b="0" i="1" smtClean="0">
                          <a:latin typeface="Cambria Math" panose="02040503050406030204" pitchFamily="18" charset="0"/>
                          <a:ea typeface="Cambria Math" panose="02040503050406030204" pitchFamily="18" charset="0"/>
                        </a:rPr>
                        <m:t>&gt;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𝜃</m:t>
                          </m:r>
                        </m:e>
                        <m:sub>
                          <m:r>
                            <a:rPr lang="en-US" sz="2400" b="0" i="1" smtClean="0">
                              <a:latin typeface="Cambria Math" panose="02040503050406030204" pitchFamily="18" charset="0"/>
                              <a:ea typeface="Cambria Math" panose="02040503050406030204" pitchFamily="18" charset="0"/>
                            </a:rPr>
                            <m:t>𝑤𝑝</m:t>
                          </m:r>
                        </m:sub>
                      </m:sSub>
                    </m:oMath>
                  </m:oMathPara>
                </a14:m>
                <a:endParaRPr lang="en-US" sz="2400" i="1" dirty="0">
                  <a:latin typeface="Cambria Math" panose="020405030504060302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57913" y="2456432"/>
                <a:ext cx="2180148" cy="491288"/>
              </a:xfrm>
              <a:prstGeom prst="rect">
                <a:avLst/>
              </a:prstGeom>
              <a:blipFill rotWithShape="0">
                <a:blip r:embed="rId3"/>
                <a:stretch>
                  <a:fillRect l="-280" b="-11111"/>
                </a:stretch>
              </a:blipFill>
            </p:spPr>
            <p:txBody>
              <a:bodyPr/>
              <a:lstStyle/>
              <a:p>
                <a:r>
                  <a:rPr lang="en-US">
                    <a:noFill/>
                  </a:rPr>
                  <a:t> </a:t>
                </a:r>
              </a:p>
            </p:txBody>
          </p:sp>
        </mc:Fallback>
      </mc:AlternateContent>
      <p:sp>
        <p:nvSpPr>
          <p:cNvPr id="6" name="TextBox 5"/>
          <p:cNvSpPr txBox="1"/>
          <p:nvPr/>
        </p:nvSpPr>
        <p:spPr>
          <a:xfrm>
            <a:off x="376379" y="2021663"/>
            <a:ext cx="5438027" cy="461665"/>
          </a:xfrm>
          <a:prstGeom prst="rect">
            <a:avLst/>
          </a:prstGeom>
          <a:noFill/>
        </p:spPr>
        <p:txBody>
          <a:bodyPr wrap="none" rtlCol="0">
            <a:spAutoFit/>
          </a:bodyPr>
          <a:lstStyle/>
          <a:p>
            <a:r>
              <a:rPr lang="en-US" sz="2400" dirty="0">
                <a:latin typeface="Cambria Math" panose="02040503050406030204" pitchFamily="18" charset="0"/>
              </a:rPr>
              <a:t>porosity &gt; field capacity &gt; wilting point</a:t>
            </a:r>
          </a:p>
        </p:txBody>
      </p:sp>
      <p:sp>
        <p:nvSpPr>
          <p:cNvPr id="7" name="TextBox 6"/>
          <p:cNvSpPr txBox="1"/>
          <p:nvPr/>
        </p:nvSpPr>
        <p:spPr>
          <a:xfrm>
            <a:off x="2907982" y="6229904"/>
            <a:ext cx="3650808" cy="461665"/>
          </a:xfrm>
          <a:prstGeom prst="rect">
            <a:avLst/>
          </a:prstGeom>
          <a:noFill/>
        </p:spPr>
        <p:txBody>
          <a:bodyPr wrap="none" rtlCol="0">
            <a:spAutoFit/>
          </a:bodyPr>
          <a:lstStyle/>
          <a:p>
            <a:r>
              <a:rPr lang="en-US" sz="2400" dirty="0">
                <a:latin typeface="Cambria Math" panose="02040503050406030204" pitchFamily="18" charset="0"/>
              </a:rPr>
              <a:t>Figure 7.6 in </a:t>
            </a:r>
            <a:r>
              <a:rPr lang="en-US" sz="2400" dirty="0" err="1">
                <a:latin typeface="Cambria Math" panose="02040503050406030204" pitchFamily="18" charset="0"/>
              </a:rPr>
              <a:t>Dingman</a:t>
            </a:r>
            <a:r>
              <a:rPr lang="en-US" sz="2400" dirty="0">
                <a:latin typeface="Cambria Math" panose="02040503050406030204" pitchFamily="18" charset="0"/>
              </a:rPr>
              <a:t> text</a:t>
            </a:r>
          </a:p>
        </p:txBody>
      </p:sp>
      <p:grpSp>
        <p:nvGrpSpPr>
          <p:cNvPr id="13" name="Group 12"/>
          <p:cNvGrpSpPr/>
          <p:nvPr/>
        </p:nvGrpSpPr>
        <p:grpSpPr>
          <a:xfrm>
            <a:off x="6025048" y="283350"/>
            <a:ext cx="5766903" cy="6577829"/>
            <a:chOff x="6025048" y="283350"/>
            <a:chExt cx="5766903" cy="6577829"/>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51987" y="283350"/>
              <a:ext cx="5239964" cy="6577829"/>
            </a:xfrm>
            <a:prstGeom prst="rect">
              <a:avLst/>
            </a:prstGeom>
          </p:spPr>
        </p:pic>
        <p:grpSp>
          <p:nvGrpSpPr>
            <p:cNvPr id="10" name="Group 9"/>
            <p:cNvGrpSpPr/>
            <p:nvPr/>
          </p:nvGrpSpPr>
          <p:grpSpPr>
            <a:xfrm>
              <a:off x="6025048" y="398834"/>
              <a:ext cx="5468239" cy="369332"/>
              <a:chOff x="6025048" y="398834"/>
              <a:chExt cx="5468239" cy="369332"/>
            </a:xfrm>
          </p:grpSpPr>
          <p:sp>
            <p:nvSpPr>
              <p:cNvPr id="2" name="Left-Right Arrow 1"/>
              <p:cNvSpPr/>
              <p:nvPr/>
            </p:nvSpPr>
            <p:spPr>
              <a:xfrm>
                <a:off x="7208196" y="398834"/>
                <a:ext cx="3550595" cy="291830"/>
              </a:xfrm>
              <a:prstGeom prst="lef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25048" y="398834"/>
                <a:ext cx="1053878" cy="369332"/>
              </a:xfrm>
              <a:prstGeom prst="rect">
                <a:avLst/>
              </a:prstGeom>
              <a:noFill/>
            </p:spPr>
            <p:txBody>
              <a:bodyPr wrap="none" rtlCol="0">
                <a:spAutoFit/>
              </a:bodyPr>
              <a:lstStyle/>
              <a:p>
                <a:r>
                  <a:rPr lang="en-US" dirty="0">
                    <a:solidFill>
                      <a:srgbClr val="FF0000"/>
                    </a:solidFill>
                  </a:rPr>
                  <a:t>COARSER</a:t>
                </a:r>
              </a:p>
            </p:txBody>
          </p:sp>
          <p:sp>
            <p:nvSpPr>
              <p:cNvPr id="9" name="TextBox 8"/>
              <p:cNvSpPr txBox="1"/>
              <p:nvPr/>
            </p:nvSpPr>
            <p:spPr>
              <a:xfrm>
                <a:off x="10758791" y="398834"/>
                <a:ext cx="734496" cy="369332"/>
              </a:xfrm>
              <a:prstGeom prst="rect">
                <a:avLst/>
              </a:prstGeom>
              <a:noFill/>
            </p:spPr>
            <p:txBody>
              <a:bodyPr wrap="none" rtlCol="0">
                <a:spAutoFit/>
              </a:bodyPr>
              <a:lstStyle/>
              <a:p>
                <a:r>
                  <a:rPr lang="en-US" dirty="0">
                    <a:solidFill>
                      <a:srgbClr val="FF0000"/>
                    </a:solidFill>
                  </a:rPr>
                  <a:t>FINER</a:t>
                </a:r>
              </a:p>
            </p:txBody>
          </p:sp>
        </p:grpSp>
      </p:grpSp>
      <p:sp>
        <p:nvSpPr>
          <p:cNvPr id="11" name="Freeform 10"/>
          <p:cNvSpPr/>
          <p:nvPr/>
        </p:nvSpPr>
        <p:spPr>
          <a:xfrm>
            <a:off x="7496175" y="2571750"/>
            <a:ext cx="3200400" cy="2371725"/>
          </a:xfrm>
          <a:custGeom>
            <a:avLst/>
            <a:gdLst>
              <a:gd name="connsiteX0" fmla="*/ 0 w 3200400"/>
              <a:gd name="connsiteY0" fmla="*/ 2371725 h 2371725"/>
              <a:gd name="connsiteX1" fmla="*/ 523875 w 3200400"/>
              <a:gd name="connsiteY1" fmla="*/ 1809750 h 2371725"/>
              <a:gd name="connsiteX2" fmla="*/ 1724025 w 3200400"/>
              <a:gd name="connsiteY2" fmla="*/ 790575 h 2371725"/>
              <a:gd name="connsiteX3" fmla="*/ 2800350 w 3200400"/>
              <a:gd name="connsiteY3" fmla="*/ 152400 h 2371725"/>
              <a:gd name="connsiteX4" fmla="*/ 3200400 w 3200400"/>
              <a:gd name="connsiteY4" fmla="*/ 0 h 2371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2371725">
                <a:moveTo>
                  <a:pt x="0" y="2371725"/>
                </a:moveTo>
                <a:cubicBezTo>
                  <a:pt x="118269" y="2222500"/>
                  <a:pt x="236538" y="2073275"/>
                  <a:pt x="523875" y="1809750"/>
                </a:cubicBezTo>
                <a:cubicBezTo>
                  <a:pt x="811212" y="1546225"/>
                  <a:pt x="1344613" y="1066800"/>
                  <a:pt x="1724025" y="790575"/>
                </a:cubicBezTo>
                <a:cubicBezTo>
                  <a:pt x="2103437" y="514350"/>
                  <a:pt x="2554288" y="284162"/>
                  <a:pt x="2800350" y="152400"/>
                </a:cubicBezTo>
                <a:cubicBezTo>
                  <a:pt x="3046413" y="20637"/>
                  <a:pt x="3123406" y="10318"/>
                  <a:pt x="3200400" y="0"/>
                </a:cubicBezTo>
              </a:path>
            </a:pathLst>
          </a:cu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6379" y="3156765"/>
            <a:ext cx="5340693" cy="830997"/>
          </a:xfrm>
          <a:prstGeom prst="rect">
            <a:avLst/>
          </a:prstGeom>
          <a:noFill/>
        </p:spPr>
        <p:txBody>
          <a:bodyPr wrap="none" rtlCol="0">
            <a:spAutoFit/>
          </a:bodyPr>
          <a:lstStyle/>
          <a:p>
            <a:r>
              <a:rPr lang="en-US" sz="2400" dirty="0">
                <a:latin typeface="Cambria Math" panose="02040503050406030204" pitchFamily="18" charset="0"/>
              </a:rPr>
              <a:t>The ability of soil to hold water against </a:t>
            </a:r>
            <a:br>
              <a:rPr lang="en-US" sz="2400" dirty="0">
                <a:latin typeface="Cambria Math" panose="02040503050406030204" pitchFamily="18" charset="0"/>
              </a:rPr>
            </a:br>
            <a:r>
              <a:rPr lang="en-US" sz="2400" dirty="0">
                <a:latin typeface="Cambria Math" panose="02040503050406030204" pitchFamily="18" charset="0"/>
              </a:rPr>
              <a:t>gravity is called </a:t>
            </a:r>
            <a:r>
              <a:rPr lang="en-US" sz="2400" i="1" dirty="0">
                <a:solidFill>
                  <a:srgbClr val="FF0000"/>
                </a:solidFill>
                <a:latin typeface="Cambria Math" panose="02040503050406030204" pitchFamily="18" charset="0"/>
              </a:rPr>
              <a:t>capillarity</a:t>
            </a:r>
          </a:p>
        </p:txBody>
      </p:sp>
      <p:sp>
        <p:nvSpPr>
          <p:cNvPr id="15" name="TextBox 14"/>
          <p:cNvSpPr txBox="1"/>
          <p:nvPr/>
        </p:nvSpPr>
        <p:spPr>
          <a:xfrm>
            <a:off x="376379" y="4110206"/>
            <a:ext cx="5805345" cy="1200329"/>
          </a:xfrm>
          <a:prstGeom prst="rect">
            <a:avLst/>
          </a:prstGeom>
          <a:noFill/>
        </p:spPr>
        <p:txBody>
          <a:bodyPr wrap="square" rtlCol="0">
            <a:spAutoFit/>
          </a:bodyPr>
          <a:lstStyle/>
          <a:p>
            <a:r>
              <a:rPr lang="en-US" sz="2400" dirty="0">
                <a:latin typeface="Cambria Math" panose="02040503050406030204" pitchFamily="18" charset="0"/>
              </a:rPr>
              <a:t>Capillarity is caused by cohesive and adhesive forces creating </a:t>
            </a:r>
            <a:r>
              <a:rPr lang="en-US" sz="2400" i="1" dirty="0">
                <a:solidFill>
                  <a:srgbClr val="FF0000"/>
                </a:solidFill>
                <a:latin typeface="Cambria Math" panose="02040503050406030204" pitchFamily="18" charset="0"/>
              </a:rPr>
              <a:t>tension</a:t>
            </a:r>
            <a:r>
              <a:rPr lang="en-US" sz="2400" dirty="0">
                <a:latin typeface="Cambria Math" panose="02040503050406030204" pitchFamily="18" charset="0"/>
              </a:rPr>
              <a:t> on water molecules</a:t>
            </a:r>
          </a:p>
        </p:txBody>
      </p:sp>
      <p:sp>
        <p:nvSpPr>
          <p:cNvPr id="14" name="TextBox 13"/>
          <p:cNvSpPr txBox="1"/>
          <p:nvPr/>
        </p:nvSpPr>
        <p:spPr>
          <a:xfrm>
            <a:off x="376379" y="5310535"/>
            <a:ext cx="5805345" cy="830997"/>
          </a:xfrm>
          <a:prstGeom prst="rect">
            <a:avLst/>
          </a:prstGeom>
          <a:noFill/>
        </p:spPr>
        <p:txBody>
          <a:bodyPr wrap="square" rtlCol="0">
            <a:spAutoFit/>
          </a:bodyPr>
          <a:lstStyle/>
          <a:p>
            <a:r>
              <a:rPr lang="en-US" sz="2400" dirty="0">
                <a:latin typeface="Cambria Math" panose="02040503050406030204" pitchFamily="18" charset="0"/>
              </a:rPr>
              <a:t>Capillarity (or tension) </a:t>
            </a:r>
            <a:r>
              <a:rPr lang="en-US" sz="2400" i="1" dirty="0">
                <a:solidFill>
                  <a:srgbClr val="FF0000"/>
                </a:solidFill>
                <a:latin typeface="Cambria Math" panose="02040503050406030204" pitchFamily="18" charset="0"/>
              </a:rPr>
              <a:t>increases</a:t>
            </a:r>
            <a:r>
              <a:rPr lang="en-US" sz="2400" dirty="0">
                <a:latin typeface="Cambria Math" panose="02040503050406030204" pitchFamily="18" charset="0"/>
              </a:rPr>
              <a:t> as sediment/pore size </a:t>
            </a:r>
            <a:r>
              <a:rPr lang="en-US" sz="2400" i="1" dirty="0">
                <a:solidFill>
                  <a:srgbClr val="FF0000"/>
                </a:solidFill>
                <a:latin typeface="Cambria Math" panose="02040503050406030204" pitchFamily="18" charset="0"/>
              </a:rPr>
              <a:t>decreases</a:t>
            </a:r>
          </a:p>
        </p:txBody>
      </p:sp>
      <p:sp>
        <p:nvSpPr>
          <p:cNvPr id="16" name="Rectangle 15"/>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77331E81-DBF3-421C-A0B9-4C0202CDEEF8}" type="slidenum">
              <a:rPr lang="en-US" smtClean="0">
                <a:solidFill>
                  <a:schemeClr val="tx1"/>
                </a:solidFill>
              </a:rPr>
              <a:t>17</a:t>
            </a:fld>
            <a:endParaRPr lang="en-US" dirty="0">
              <a:solidFill>
                <a:schemeClr val="tx1"/>
              </a:solidFill>
            </a:endParaRPr>
          </a:p>
        </p:txBody>
      </p:sp>
      <p:sp>
        <p:nvSpPr>
          <p:cNvPr id="17" name="Freeform: Shape 16">
            <a:extLst>
              <a:ext uri="{FF2B5EF4-FFF2-40B4-BE49-F238E27FC236}">
                <a16:creationId xmlns:a16="http://schemas.microsoft.com/office/drawing/2014/main" id="{4ACE92C1-DF70-4784-A3C3-9315D651A011}"/>
              </a:ext>
            </a:extLst>
          </p:cNvPr>
          <p:cNvSpPr/>
          <p:nvPr/>
        </p:nvSpPr>
        <p:spPr>
          <a:xfrm>
            <a:off x="7408718" y="924791"/>
            <a:ext cx="3231573" cy="1080654"/>
          </a:xfrm>
          <a:custGeom>
            <a:avLst/>
            <a:gdLst>
              <a:gd name="connsiteX0" fmla="*/ 0 w 3231573"/>
              <a:gd name="connsiteY0" fmla="*/ 1080654 h 1080654"/>
              <a:gd name="connsiteX1" fmla="*/ 1309255 w 3231573"/>
              <a:gd name="connsiteY1" fmla="*/ 852054 h 1080654"/>
              <a:gd name="connsiteX2" fmla="*/ 2576946 w 3231573"/>
              <a:gd name="connsiteY2" fmla="*/ 446809 h 1080654"/>
              <a:gd name="connsiteX3" fmla="*/ 3231573 w 3231573"/>
              <a:gd name="connsiteY3" fmla="*/ 0 h 1080654"/>
            </a:gdLst>
            <a:ahLst/>
            <a:cxnLst>
              <a:cxn ang="0">
                <a:pos x="connsiteX0" y="connsiteY0"/>
              </a:cxn>
              <a:cxn ang="0">
                <a:pos x="connsiteX1" y="connsiteY1"/>
              </a:cxn>
              <a:cxn ang="0">
                <a:pos x="connsiteX2" y="connsiteY2"/>
              </a:cxn>
              <a:cxn ang="0">
                <a:pos x="connsiteX3" y="connsiteY3"/>
              </a:cxn>
            </a:cxnLst>
            <a:rect l="l" t="t" r="r" b="b"/>
            <a:pathLst>
              <a:path w="3231573" h="1080654">
                <a:moveTo>
                  <a:pt x="0" y="1080654"/>
                </a:moveTo>
                <a:cubicBezTo>
                  <a:pt x="439882" y="1019174"/>
                  <a:pt x="879764" y="957695"/>
                  <a:pt x="1309255" y="852054"/>
                </a:cubicBezTo>
                <a:cubicBezTo>
                  <a:pt x="1738746" y="746413"/>
                  <a:pt x="2256560" y="588818"/>
                  <a:pt x="2576946" y="446809"/>
                </a:cubicBezTo>
                <a:cubicBezTo>
                  <a:pt x="2897332" y="304800"/>
                  <a:pt x="3064452" y="152400"/>
                  <a:pt x="3231573" y="0"/>
                </a:cubicBezTo>
              </a:path>
            </a:pathLst>
          </a:custGeom>
          <a:noFill/>
          <a:ln w="762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A907CF7-360E-4F37-81FB-09F9D47B5F91}"/>
              </a:ext>
            </a:extLst>
          </p:cNvPr>
          <p:cNvSpPr txBox="1"/>
          <p:nvPr/>
        </p:nvSpPr>
        <p:spPr>
          <a:xfrm>
            <a:off x="10696575" y="924791"/>
            <a:ext cx="1374094" cy="646331"/>
          </a:xfrm>
          <a:prstGeom prst="rect">
            <a:avLst/>
          </a:prstGeom>
          <a:noFill/>
        </p:spPr>
        <p:txBody>
          <a:bodyPr wrap="none" rtlCol="0">
            <a:spAutoFit/>
          </a:bodyPr>
          <a:lstStyle/>
          <a:p>
            <a:r>
              <a:rPr lang="en-US" dirty="0">
                <a:solidFill>
                  <a:srgbClr val="FF0000"/>
                </a:solidFill>
              </a:rPr>
              <a:t>NOT </a:t>
            </a:r>
            <a:br>
              <a:rPr lang="en-US" dirty="0">
                <a:solidFill>
                  <a:srgbClr val="FF0000"/>
                </a:solidFill>
              </a:rPr>
            </a:br>
            <a:r>
              <a:rPr lang="en-US" dirty="0">
                <a:solidFill>
                  <a:srgbClr val="FF0000"/>
                </a:solidFill>
              </a:rPr>
              <a:t>permeability</a:t>
            </a:r>
          </a:p>
        </p:txBody>
      </p:sp>
    </p:spTree>
    <p:extLst>
      <p:ext uri="{BB962C8B-B14F-4D97-AF65-F5344CB8AC3E}">
        <p14:creationId xmlns:p14="http://schemas.microsoft.com/office/powerpoint/2010/main" val="15703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3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p:bldP spid="15" grpId="0"/>
      <p:bldP spid="14" grpId="0"/>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10515600" cy="69930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Soil physics: revisit hydraulic gradient and head</a:t>
            </a:r>
          </a:p>
        </p:txBody>
      </p:sp>
      <p:sp>
        <p:nvSpPr>
          <p:cNvPr id="3" name="TextBox 2"/>
          <p:cNvSpPr txBox="1"/>
          <p:nvPr/>
        </p:nvSpPr>
        <p:spPr>
          <a:xfrm>
            <a:off x="1333322" y="1086221"/>
            <a:ext cx="9420079" cy="461665"/>
          </a:xfrm>
          <a:prstGeom prst="rect">
            <a:avLst/>
          </a:prstGeom>
          <a:noFill/>
        </p:spPr>
        <p:txBody>
          <a:bodyPr wrap="none" rtlCol="0">
            <a:spAutoFit/>
          </a:bodyPr>
          <a:lstStyle/>
          <a:p>
            <a:r>
              <a:rPr lang="en-US" sz="2400" dirty="0"/>
              <a:t>Hydraulic gradient – change in hydraulic head per unit length of flow path </a:t>
            </a:r>
          </a:p>
        </p:txBody>
      </p:sp>
      <p:sp>
        <p:nvSpPr>
          <p:cNvPr id="53" name="TextBox 52"/>
          <p:cNvSpPr txBox="1"/>
          <p:nvPr/>
        </p:nvSpPr>
        <p:spPr>
          <a:xfrm>
            <a:off x="1357856" y="1682085"/>
            <a:ext cx="8969443" cy="461665"/>
          </a:xfrm>
          <a:prstGeom prst="rect">
            <a:avLst/>
          </a:prstGeom>
          <a:noFill/>
        </p:spPr>
        <p:txBody>
          <a:bodyPr wrap="none" rtlCol="0">
            <a:spAutoFit/>
          </a:bodyPr>
          <a:lstStyle/>
          <a:p>
            <a:r>
              <a:rPr lang="en-US" sz="2400" dirty="0"/>
              <a:t>Hydraulic head – potential mechanical energy of water per unit weight</a:t>
            </a:r>
          </a:p>
        </p:txBody>
      </p:sp>
      <mc:AlternateContent xmlns:mc="http://schemas.openxmlformats.org/markup-compatibility/2006" xmlns:a14="http://schemas.microsoft.com/office/drawing/2010/main">
        <mc:Choice Requires="a14">
          <p:sp>
            <p:nvSpPr>
              <p:cNvPr id="54" name="TextBox 53"/>
              <p:cNvSpPr txBox="1"/>
              <p:nvPr/>
            </p:nvSpPr>
            <p:spPr>
              <a:xfrm>
                <a:off x="1333322" y="3254333"/>
                <a:ext cx="8026685" cy="461665"/>
              </a:xfrm>
              <a:prstGeom prst="rect">
                <a:avLst/>
              </a:prstGeom>
              <a:noFill/>
            </p:spPr>
            <p:txBody>
              <a:bodyPr wrap="none" rtlCol="0">
                <a:spAutoFit/>
              </a:bodyPr>
              <a:lstStyle/>
              <a:p>
                <a:r>
                  <a:rPr lang="en-US" sz="2400" dirty="0"/>
                  <a:t>Elevation head (</a:t>
                </a:r>
                <a14:m>
                  <m:oMath xmlns:m="http://schemas.openxmlformats.org/officeDocument/2006/math">
                    <m:r>
                      <a:rPr lang="en-US" sz="2400" i="1">
                        <a:latin typeface="Cambria Math" panose="02040503050406030204" pitchFamily="18" charset="0"/>
                        <a:ea typeface="Cambria Math" panose="02040503050406030204" pitchFamily="18" charset="0"/>
                      </a:rPr>
                      <m:t>𝑧</m:t>
                    </m:r>
                  </m:oMath>
                </a14:m>
                <a:r>
                  <a:rPr lang="en-US" sz="2400" dirty="0"/>
                  <a:t>) – potential mechanical energy due to gravity</a:t>
                </a:r>
              </a:p>
            </p:txBody>
          </p:sp>
        </mc:Choice>
        <mc:Fallback xmlns="">
          <p:sp>
            <p:nvSpPr>
              <p:cNvPr id="54" name="TextBox 53"/>
              <p:cNvSpPr txBox="1">
                <a:spLocks noRot="1" noChangeAspect="1" noMove="1" noResize="1" noEditPoints="1" noAdjustHandles="1" noChangeArrowheads="1" noChangeShapeType="1" noTextEdit="1"/>
              </p:cNvSpPr>
              <p:nvPr/>
            </p:nvSpPr>
            <p:spPr>
              <a:xfrm>
                <a:off x="1333322" y="3254333"/>
                <a:ext cx="8026685" cy="461665"/>
              </a:xfrm>
              <a:prstGeom prst="rect">
                <a:avLst/>
              </a:prstGeom>
              <a:blipFill rotWithShape="0">
                <a:blip r:embed="rId3"/>
                <a:stretch>
                  <a:fillRect l="-1216" t="-10526" r="-608"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121533" y="2256093"/>
                <a:ext cx="569387" cy="7344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d>
                            <m:dPr>
                              <m:begChr m:val="["/>
                              <m:endChr m:val="]"/>
                              <m:ctrlPr>
                                <a:rPr lang="en-US" sz="2000" i="1" smtClean="0">
                                  <a:latin typeface="Cambria Math" panose="02040503050406030204" pitchFamily="18" charset="0"/>
                                </a:rPr>
                              </m:ctrlPr>
                            </m:dPr>
                            <m:e>
                              <m:r>
                                <m:rPr>
                                  <m:sty m:val="p"/>
                                </m:rPr>
                                <a:rPr lang="en-US" sz="2000" b="0" i="0" smtClean="0">
                                  <a:latin typeface="Cambria Math" panose="02040503050406030204" pitchFamily="18" charset="0"/>
                                </a:rPr>
                                <m:t>E</m:t>
                              </m:r>
                            </m:e>
                          </m:d>
                        </m:num>
                        <m:den>
                          <m:d>
                            <m:dPr>
                              <m:begChr m:val="["/>
                              <m:endChr m:val="]"/>
                              <m:ctrlPr>
                                <a:rPr lang="en-US" sz="2000" i="1" smtClean="0">
                                  <a:latin typeface="Cambria Math" panose="02040503050406030204" pitchFamily="18" charset="0"/>
                                </a:rPr>
                              </m:ctrlPr>
                            </m:dPr>
                            <m:e>
                              <m:r>
                                <m:rPr>
                                  <m:sty m:val="p"/>
                                </m:rPr>
                                <a:rPr lang="en-US" sz="2000" b="0" i="0" smtClean="0">
                                  <a:latin typeface="Cambria Math" panose="02040503050406030204" pitchFamily="18" charset="0"/>
                                </a:rPr>
                                <m:t>F</m:t>
                              </m:r>
                            </m:e>
                          </m:d>
                        </m:den>
                      </m:f>
                    </m:oMath>
                  </m:oMathPara>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2121533" y="2256093"/>
                <a:ext cx="569387" cy="7344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560041" y="2255136"/>
                <a:ext cx="1017330" cy="7344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a:latin typeface="Cambria Math" panose="02040503050406030204" pitchFamily="18" charset="0"/>
                        </a:rPr>
                        <m:t>=</m:t>
                      </m:r>
                      <m:f>
                        <m:fPr>
                          <m:ctrlPr>
                            <a:rPr lang="en-US" sz="2000" i="1">
                              <a:latin typeface="Cambria Math" panose="02040503050406030204" pitchFamily="18" charset="0"/>
                            </a:rPr>
                          </m:ctrlPr>
                        </m:fPr>
                        <m:num>
                          <m:d>
                            <m:dPr>
                              <m:begChr m:val="["/>
                              <m:endChr m:val="]"/>
                              <m:ctrlPr>
                                <a:rPr lang="en-US" sz="2000" i="1">
                                  <a:latin typeface="Cambria Math" panose="02040503050406030204" pitchFamily="18" charset="0"/>
                                </a:rPr>
                              </m:ctrlPr>
                            </m:dPr>
                            <m:e>
                              <m:r>
                                <m:rPr>
                                  <m:sty m:val="p"/>
                                </m:rPr>
                                <a:rPr lang="en-US" sz="2000">
                                  <a:latin typeface="Cambria Math" panose="02040503050406030204" pitchFamily="18" charset="0"/>
                                </a:rPr>
                                <m:t>F</m:t>
                              </m:r>
                              <m:r>
                                <a:rPr lang="en-US" sz="2000">
                                  <a:latin typeface="Cambria Math" panose="02040503050406030204" pitchFamily="18" charset="0"/>
                                </a:rPr>
                                <m:t> </m:t>
                              </m:r>
                              <m:r>
                                <m:rPr>
                                  <m:sty m:val="p"/>
                                </m:rPr>
                                <a:rPr lang="en-US" sz="2000">
                                  <a:latin typeface="Cambria Math" panose="02040503050406030204" pitchFamily="18" charset="0"/>
                                </a:rPr>
                                <m:t>L</m:t>
                              </m:r>
                            </m:e>
                          </m:d>
                        </m:num>
                        <m:den>
                          <m:d>
                            <m:dPr>
                              <m:begChr m:val="["/>
                              <m:endChr m:val="]"/>
                              <m:ctrlPr>
                                <a:rPr lang="en-US" sz="2000" i="1">
                                  <a:latin typeface="Cambria Math" panose="02040503050406030204" pitchFamily="18" charset="0"/>
                                </a:rPr>
                              </m:ctrlPr>
                            </m:dPr>
                            <m:e>
                              <m:r>
                                <m:rPr>
                                  <m:sty m:val="p"/>
                                </m:rPr>
                                <a:rPr lang="en-US" sz="2000">
                                  <a:latin typeface="Cambria Math" panose="02040503050406030204" pitchFamily="18" charset="0"/>
                                </a:rPr>
                                <m:t>F</m:t>
                              </m:r>
                            </m:e>
                          </m:d>
                        </m:den>
                      </m:f>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2560041" y="2255136"/>
                <a:ext cx="1017330" cy="7344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436443" y="2408515"/>
                <a:ext cx="94884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d>
                        <m:dPr>
                          <m:begChr m:val="["/>
                          <m:endChr m:val="]"/>
                          <m:ctrlPr>
                            <a:rPr lang="en-US" sz="2400" i="1">
                              <a:latin typeface="Cambria Math" panose="02040503050406030204" pitchFamily="18" charset="0"/>
                            </a:rPr>
                          </m:ctrlPr>
                        </m:dPr>
                        <m:e>
                          <m:r>
                            <m:rPr>
                              <m:sty m:val="p"/>
                            </m:rPr>
                            <a:rPr lang="en-US" sz="2400">
                              <a:latin typeface="Cambria Math" panose="02040503050406030204" pitchFamily="18" charset="0"/>
                            </a:rPr>
                            <m:t>L</m:t>
                          </m:r>
                        </m:e>
                      </m:d>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436443" y="2408515"/>
                <a:ext cx="948849"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333322" y="3869318"/>
                <a:ext cx="9842053" cy="461665"/>
              </a:xfrm>
              <a:prstGeom prst="rect">
                <a:avLst/>
              </a:prstGeom>
              <a:noFill/>
            </p:spPr>
            <p:txBody>
              <a:bodyPr wrap="none" rtlCol="0">
                <a:spAutoFit/>
              </a:bodyPr>
              <a:lstStyle/>
              <a:p>
                <a:r>
                  <a:rPr lang="en-US" sz="2400" dirty="0"/>
                  <a:t>Pressure head (</a:t>
                </a:r>
                <a14:m>
                  <m:oMath xmlns:m="http://schemas.openxmlformats.org/officeDocument/2006/math">
                    <m:r>
                      <a:rPr lang="el-GR" sz="2400" i="1">
                        <a:latin typeface="Cambria Math" panose="02040503050406030204" pitchFamily="18" charset="0"/>
                        <a:ea typeface="Cambria Math" panose="02040503050406030204" pitchFamily="18" charset="0"/>
                      </a:rPr>
                      <m:t>𝜓</m:t>
                    </m:r>
                  </m:oMath>
                </a14:m>
                <a:r>
                  <a:rPr lang="en-US" sz="2400" dirty="0"/>
                  <a:t>) – potential mechanical energy due to compression/tension</a:t>
                </a:r>
              </a:p>
            </p:txBody>
          </p:sp>
        </mc:Choice>
        <mc:Fallback xmlns="">
          <p:sp>
            <p:nvSpPr>
              <p:cNvPr id="11" name="TextBox 10"/>
              <p:cNvSpPr txBox="1">
                <a:spLocks noRot="1" noChangeAspect="1" noMove="1" noResize="1" noEditPoints="1" noAdjustHandles="1" noChangeArrowheads="1" noChangeShapeType="1" noTextEdit="1"/>
              </p:cNvSpPr>
              <p:nvPr/>
            </p:nvSpPr>
            <p:spPr>
              <a:xfrm>
                <a:off x="1333322" y="3869318"/>
                <a:ext cx="9842053" cy="461665"/>
              </a:xfrm>
              <a:prstGeom prst="rect">
                <a:avLst/>
              </a:prstGeom>
              <a:blipFill rotWithShape="0">
                <a:blip r:embed="rId7"/>
                <a:stretch>
                  <a:fillRect l="-991"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121533" y="4597425"/>
                <a:ext cx="1086323" cy="6711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00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𝛾</m:t>
                              </m:r>
                            </m:e>
                            <m:sub>
                              <m:r>
                                <a:rPr lang="en-US" sz="2000" b="0" i="1" smtClean="0">
                                  <a:latin typeface="Cambria Math" panose="02040503050406030204" pitchFamily="18" charset="0"/>
                                  <a:ea typeface="Cambria Math" panose="02040503050406030204" pitchFamily="18" charset="0"/>
                                </a:rPr>
                                <m:t>𝑊</m:t>
                              </m:r>
                            </m:sub>
                          </m:sSub>
                        </m:den>
                      </m:f>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121533" y="4597425"/>
                <a:ext cx="1086323" cy="671146"/>
              </a:xfrm>
              <a:prstGeom prst="rect">
                <a:avLst/>
              </a:prstGeom>
              <a:blipFill rotWithShape="0">
                <a:blip r:embed="rId8"/>
                <a:stretch>
                  <a:fillRect/>
                </a:stretch>
              </a:blipFill>
            </p:spPr>
            <p:txBody>
              <a:bodyPr/>
              <a:lstStyle/>
              <a:p>
                <a:r>
                  <a:rPr lang="en-US">
                    <a:noFill/>
                  </a:rPr>
                  <a:t> </a:t>
                </a:r>
              </a:p>
            </p:txBody>
          </p:sp>
        </mc:Fallback>
      </mc:AlternateContent>
      <p:grpSp>
        <p:nvGrpSpPr>
          <p:cNvPr id="8" name="Group 7"/>
          <p:cNvGrpSpPr/>
          <p:nvPr/>
        </p:nvGrpSpPr>
        <p:grpSpPr>
          <a:xfrm>
            <a:off x="3144122" y="4379545"/>
            <a:ext cx="1948297" cy="461665"/>
            <a:chOff x="3021572" y="4921157"/>
            <a:chExt cx="1948297" cy="461665"/>
          </a:xfrm>
        </p:grpSpPr>
        <p:sp>
          <p:nvSpPr>
            <p:cNvPr id="5" name="Rectangle 4"/>
            <p:cNvSpPr/>
            <p:nvPr/>
          </p:nvSpPr>
          <p:spPr>
            <a:xfrm>
              <a:off x="3706446" y="4921157"/>
              <a:ext cx="1263423" cy="461665"/>
            </a:xfrm>
            <a:prstGeom prst="rect">
              <a:avLst/>
            </a:prstGeom>
          </p:spPr>
          <p:txBody>
            <a:bodyPr wrap="none">
              <a:spAutoFit/>
            </a:bodyPr>
            <a:lstStyle/>
            <a:p>
              <a:r>
                <a:rPr lang="en-US" sz="2400" dirty="0"/>
                <a:t>pressure</a:t>
              </a:r>
            </a:p>
          </p:txBody>
        </p:sp>
        <p:cxnSp>
          <p:nvCxnSpPr>
            <p:cNvPr id="7" name="Straight Arrow Connector 6"/>
            <p:cNvCxnSpPr>
              <a:stCxn id="5" idx="1"/>
            </p:cNvCxnSpPr>
            <p:nvPr/>
          </p:nvCxnSpPr>
          <p:spPr>
            <a:xfrm flipH="1">
              <a:off x="3021572" y="5151990"/>
              <a:ext cx="684874" cy="10816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3138282" y="4979901"/>
            <a:ext cx="2711034" cy="461665"/>
            <a:chOff x="3006732" y="4921157"/>
            <a:chExt cx="2711034" cy="461665"/>
          </a:xfrm>
        </p:grpSpPr>
        <p:sp>
          <p:nvSpPr>
            <p:cNvPr id="18" name="Rectangle 17"/>
            <p:cNvSpPr/>
            <p:nvPr/>
          </p:nvSpPr>
          <p:spPr>
            <a:xfrm>
              <a:off x="3706446" y="4921157"/>
              <a:ext cx="2011320" cy="461665"/>
            </a:xfrm>
            <a:prstGeom prst="rect">
              <a:avLst/>
            </a:prstGeom>
          </p:spPr>
          <p:txBody>
            <a:bodyPr wrap="none">
              <a:spAutoFit/>
            </a:bodyPr>
            <a:lstStyle/>
            <a:p>
              <a:r>
                <a:rPr lang="en-US" sz="2400" dirty="0"/>
                <a:t>weight density</a:t>
              </a:r>
            </a:p>
          </p:txBody>
        </p:sp>
        <p:cxnSp>
          <p:nvCxnSpPr>
            <p:cNvPr id="19" name="Straight Arrow Connector 18"/>
            <p:cNvCxnSpPr>
              <a:stCxn id="18" idx="1"/>
            </p:cNvCxnSpPr>
            <p:nvPr/>
          </p:nvCxnSpPr>
          <p:spPr>
            <a:xfrm flipH="1" flipV="1">
              <a:off x="3006732" y="5048908"/>
              <a:ext cx="699714" cy="10308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p:cNvSpPr txBox="1"/>
              <p:nvPr/>
            </p:nvSpPr>
            <p:spPr>
              <a:xfrm>
                <a:off x="6845933" y="4565782"/>
                <a:ext cx="988989"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d>
                            <m:dPr>
                              <m:begChr m:val="["/>
                              <m:endChr m:val="]"/>
                              <m:ctrlPr>
                                <a:rPr lang="en-US" sz="2000" i="1" smtClean="0">
                                  <a:latin typeface="Cambria Math" panose="02040503050406030204" pitchFamily="18" charset="0"/>
                                </a:rPr>
                              </m:ctrlPr>
                            </m:dPr>
                            <m:e>
                              <m:r>
                                <m:rPr>
                                  <m:sty m:val="p"/>
                                </m:rPr>
                                <a:rPr lang="en-US" sz="2000" b="0" i="0" smtClean="0">
                                  <a:latin typeface="Cambria Math" panose="02040503050406030204" pitchFamily="18" charset="0"/>
                                </a:rPr>
                                <m:t>F</m:t>
                              </m:r>
                              <m:r>
                                <a:rPr lang="en-US" sz="2000" b="0" i="0" smtClean="0">
                                  <a:latin typeface="Cambria Math" panose="02040503050406030204" pitchFamily="18" charset="0"/>
                                </a:rPr>
                                <m:t> </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L</m:t>
                                  </m:r>
                                </m:e>
                                <m:sup>
                                  <m:r>
                                    <a:rPr lang="en-US" sz="2000" b="0" i="0" smtClean="0">
                                      <a:latin typeface="Cambria Math" panose="02040503050406030204" pitchFamily="18" charset="0"/>
                                    </a:rPr>
                                    <m:t>−2</m:t>
                                  </m:r>
                                </m:sup>
                              </m:sSup>
                            </m:e>
                          </m:d>
                        </m:num>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845933" y="4565782"/>
                <a:ext cx="988989" cy="707886"/>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845932" y="4982397"/>
                <a:ext cx="98898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r>
                            <m:rPr>
                              <m:sty m:val="p"/>
                            </m:rPr>
                            <a:rPr lang="en-US" sz="2000">
                              <a:latin typeface="Cambria Math" panose="02040503050406030204" pitchFamily="18" charset="0"/>
                            </a:rPr>
                            <m:t>F</m:t>
                          </m:r>
                          <m:r>
                            <a:rPr lang="en-US" sz="200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L</m:t>
                              </m:r>
                            </m:e>
                            <m:sup>
                              <m:r>
                                <a:rPr lang="en-US" sz="2000">
                                  <a:latin typeface="Cambria Math" panose="02040503050406030204" pitchFamily="18" charset="0"/>
                                </a:rPr>
                                <m:t>−</m:t>
                              </m:r>
                              <m:r>
                                <a:rPr lang="en-US" sz="2000" b="0" i="1" smtClean="0">
                                  <a:latin typeface="Cambria Math" panose="02040503050406030204" pitchFamily="18" charset="0"/>
                                </a:rPr>
                                <m:t>3</m:t>
                              </m:r>
                            </m:sup>
                          </m:sSup>
                        </m:e>
                      </m:d>
                    </m:oMath>
                  </m:oMathPara>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6845932" y="4982397"/>
                <a:ext cx="988989" cy="400110"/>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7927187" y="4789840"/>
                <a:ext cx="82336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d>
                        <m:dPr>
                          <m:begChr m:val="["/>
                          <m:endChr m:val="]"/>
                          <m:ctrlPr>
                            <a:rPr lang="en-US" sz="2000" i="1" smtClean="0">
                              <a:latin typeface="Cambria Math" panose="02040503050406030204" pitchFamily="18" charset="0"/>
                            </a:rPr>
                          </m:ctrlPr>
                        </m:dPr>
                        <m:e>
                          <m:r>
                            <m:rPr>
                              <m:sty m:val="p"/>
                            </m:rPr>
                            <a:rPr lang="en-US" sz="2000">
                              <a:latin typeface="Cambria Math" panose="02040503050406030204" pitchFamily="18" charset="0"/>
                            </a:rPr>
                            <m:t>L</m:t>
                          </m:r>
                        </m:e>
                      </m:d>
                    </m:oMath>
                  </m:oMathPara>
                </a14:m>
                <a:endParaRPr lang="en-US" sz="2000" dirty="0"/>
              </a:p>
            </p:txBody>
          </p:sp>
        </mc:Choice>
        <mc:Fallback xmlns="">
          <p:sp>
            <p:nvSpPr>
              <p:cNvPr id="23" name="TextBox 22"/>
              <p:cNvSpPr txBox="1">
                <a:spLocks noRot="1" noChangeAspect="1" noMove="1" noResize="1" noEditPoints="1" noAdjustHandles="1" noChangeArrowheads="1" noChangeShapeType="1" noTextEdit="1"/>
              </p:cNvSpPr>
              <p:nvPr/>
            </p:nvSpPr>
            <p:spPr>
              <a:xfrm>
                <a:off x="7927187" y="4789840"/>
                <a:ext cx="823366" cy="400110"/>
              </a:xfrm>
              <a:prstGeom prst="rect">
                <a:avLst/>
              </a:prstGeom>
              <a:blipFill rotWithShape="0">
                <a:blip r:embed="rId11"/>
                <a:stretch>
                  <a:fillRect/>
                </a:stretch>
              </a:blipFill>
            </p:spPr>
            <p:txBody>
              <a:bodyPr/>
              <a:lstStyle/>
              <a:p>
                <a:r>
                  <a:rPr lang="en-US">
                    <a:noFill/>
                  </a:rPr>
                  <a:t> </a:t>
                </a:r>
              </a:p>
            </p:txBody>
          </p:sp>
        </mc:Fallback>
      </mc:AlternateContent>
      <p:sp>
        <p:nvSpPr>
          <p:cNvPr id="24" name="TextBox 23"/>
          <p:cNvSpPr txBox="1"/>
          <p:nvPr/>
        </p:nvSpPr>
        <p:spPr>
          <a:xfrm>
            <a:off x="1366026" y="6101943"/>
            <a:ext cx="4403193" cy="461665"/>
          </a:xfrm>
          <a:prstGeom prst="rect">
            <a:avLst/>
          </a:prstGeom>
          <a:noFill/>
        </p:spPr>
        <p:txBody>
          <a:bodyPr wrap="none" rtlCol="0">
            <a:spAutoFit/>
          </a:bodyPr>
          <a:lstStyle/>
          <a:p>
            <a:r>
              <a:rPr lang="en-US" sz="2400" dirty="0"/>
              <a:t>Total hydraulic head (hydrostatic):</a:t>
            </a:r>
          </a:p>
        </p:txBody>
      </p:sp>
      <mc:AlternateContent xmlns:mc="http://schemas.openxmlformats.org/markup-compatibility/2006" xmlns:a14="http://schemas.microsoft.com/office/drawing/2010/main">
        <mc:Choice Requires="a14">
          <p:sp>
            <p:nvSpPr>
              <p:cNvPr id="25" name="TextBox 24"/>
              <p:cNvSpPr txBox="1"/>
              <p:nvPr/>
            </p:nvSpPr>
            <p:spPr>
              <a:xfrm>
                <a:off x="5769219" y="6031136"/>
                <a:ext cx="2437077" cy="6711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r>
                        <a:rPr lang="el-GR" sz="200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𝛾</m:t>
                              </m:r>
                            </m:e>
                            <m:sub>
                              <m:r>
                                <a:rPr lang="en-US" sz="2000" b="0" i="1" smtClean="0">
                                  <a:latin typeface="Cambria Math" panose="02040503050406030204" pitchFamily="18" charset="0"/>
                                  <a:ea typeface="Cambria Math" panose="02040503050406030204" pitchFamily="18" charset="0"/>
                                </a:rPr>
                                <m:t>𝑊</m:t>
                              </m:r>
                            </m:sub>
                          </m:sSub>
                        </m:den>
                      </m:f>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769219" y="6031136"/>
                <a:ext cx="2437077" cy="671146"/>
              </a:xfrm>
              <a:prstGeom prst="rect">
                <a:avLst/>
              </a:prstGeom>
              <a:blipFill rotWithShape="0">
                <a:blip r:embed="rId12"/>
                <a:stretch>
                  <a:fillRect/>
                </a:stretch>
              </a:blipFill>
            </p:spPr>
            <p:txBody>
              <a:bodyPr/>
              <a:lstStyle/>
              <a:p>
                <a:r>
                  <a:rPr lang="en-US">
                    <a:noFill/>
                  </a:rPr>
                  <a:t> </a:t>
                </a:r>
              </a:p>
            </p:txBody>
          </p:sp>
        </mc:Fallback>
      </mc:AlternateContent>
      <p:sp>
        <p:nvSpPr>
          <p:cNvPr id="26" name="TextBox 25"/>
          <p:cNvSpPr txBox="1"/>
          <p:nvPr/>
        </p:nvSpPr>
        <p:spPr>
          <a:xfrm>
            <a:off x="9305747" y="3254333"/>
            <a:ext cx="2622256" cy="461665"/>
          </a:xfrm>
          <a:prstGeom prst="rect">
            <a:avLst/>
          </a:prstGeom>
          <a:noFill/>
        </p:spPr>
        <p:txBody>
          <a:bodyPr wrap="none" rtlCol="0">
            <a:spAutoFit/>
          </a:bodyPr>
          <a:lstStyle/>
          <a:p>
            <a:r>
              <a:rPr lang="en-US" sz="2400" dirty="0"/>
              <a:t>(gravitational head)</a:t>
            </a:r>
          </a:p>
        </p:txBody>
      </p:sp>
      <p:sp>
        <p:nvSpPr>
          <p:cNvPr id="6" name="TextBox 5"/>
          <p:cNvSpPr txBox="1"/>
          <p:nvPr/>
        </p:nvSpPr>
        <p:spPr>
          <a:xfrm>
            <a:off x="8918861" y="4174368"/>
            <a:ext cx="441146" cy="369332"/>
          </a:xfrm>
          <a:prstGeom prst="rect">
            <a:avLst/>
          </a:prstGeom>
          <a:noFill/>
        </p:spPr>
        <p:txBody>
          <a:bodyPr wrap="none" rtlCol="0">
            <a:spAutoFit/>
          </a:bodyPr>
          <a:lstStyle/>
          <a:p>
            <a:r>
              <a:rPr lang="en-US" dirty="0"/>
              <a:t>(+)</a:t>
            </a:r>
          </a:p>
        </p:txBody>
      </p:sp>
      <p:sp>
        <p:nvSpPr>
          <p:cNvPr id="27" name="TextBox 26"/>
          <p:cNvSpPr txBox="1"/>
          <p:nvPr/>
        </p:nvSpPr>
        <p:spPr>
          <a:xfrm>
            <a:off x="10242836" y="4170598"/>
            <a:ext cx="396262" cy="369332"/>
          </a:xfrm>
          <a:prstGeom prst="rect">
            <a:avLst/>
          </a:prstGeom>
          <a:noFill/>
        </p:spPr>
        <p:txBody>
          <a:bodyPr wrap="none" rtlCol="0">
            <a:spAutoFit/>
          </a:bodyPr>
          <a:lstStyle/>
          <a:p>
            <a:r>
              <a:rPr lang="en-US" dirty="0"/>
              <a:t>(-)</a:t>
            </a:r>
          </a:p>
        </p:txBody>
      </p:sp>
      <p:sp>
        <p:nvSpPr>
          <p:cNvPr id="28" name="TextBox 27"/>
          <p:cNvSpPr txBox="1"/>
          <p:nvPr/>
        </p:nvSpPr>
        <p:spPr>
          <a:xfrm>
            <a:off x="186533" y="5463417"/>
            <a:ext cx="12135630" cy="461665"/>
          </a:xfrm>
          <a:prstGeom prst="rect">
            <a:avLst/>
          </a:prstGeom>
          <a:noFill/>
        </p:spPr>
        <p:txBody>
          <a:bodyPr wrap="none" rtlCol="0">
            <a:spAutoFit/>
          </a:bodyPr>
          <a:lstStyle/>
          <a:p>
            <a:r>
              <a:rPr lang="en-US" sz="2400" dirty="0"/>
              <a:t>(negative pressure head: matric potential, moisture tension, soil water potential, suction head)</a:t>
            </a:r>
          </a:p>
        </p:txBody>
      </p:sp>
      <p:sp>
        <p:nvSpPr>
          <p:cNvPr id="30" name="Rectangle 2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0B1264E1-3ACB-4AF9-B498-E15A30DB1073}" type="slidenum">
              <a:rPr lang="en-US" smtClean="0">
                <a:solidFill>
                  <a:schemeClr val="tx1"/>
                </a:solidFill>
              </a:rPr>
              <a:t>18</a:t>
            </a:fld>
            <a:endParaRPr lang="en-US" dirty="0">
              <a:solidFill>
                <a:schemeClr val="tx1"/>
              </a:solidFill>
            </a:endParaRPr>
          </a:p>
        </p:txBody>
      </p:sp>
      <p:sp>
        <p:nvSpPr>
          <p:cNvPr id="9" name="Rectangle 8">
            <a:extLst>
              <a:ext uri="{FF2B5EF4-FFF2-40B4-BE49-F238E27FC236}">
                <a16:creationId xmlns:a16="http://schemas.microsoft.com/office/drawing/2014/main" id="{081524E3-811C-4AAC-965A-14EA3610E4E3}"/>
              </a:ext>
            </a:extLst>
          </p:cNvPr>
          <p:cNvSpPr/>
          <p:nvPr/>
        </p:nvSpPr>
        <p:spPr>
          <a:xfrm>
            <a:off x="9985829" y="3869318"/>
            <a:ext cx="1045028" cy="6706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68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2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20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20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2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22" grpId="0"/>
      <p:bldP spid="23" grpId="0"/>
      <p:bldP spid="24" grpId="0"/>
      <p:bldP spid="25" grpId="0"/>
      <p:bldP spid="6" grpId="0"/>
      <p:bldP spid="27" grpId="0"/>
      <p:bldP spid="2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7"/>
            <a:ext cx="10515600" cy="1325563"/>
          </a:xfrm>
        </p:spPr>
        <p:txBody>
          <a:bodyPr/>
          <a:lstStyle/>
          <a:p>
            <a:r>
              <a:rPr lang="en-US" dirty="0"/>
              <a:t>Soil water: water potential measurement</a:t>
            </a:r>
          </a:p>
        </p:txBody>
      </p:sp>
      <p:sp>
        <p:nvSpPr>
          <p:cNvPr id="3" name="TextBox 2"/>
          <p:cNvSpPr txBox="1"/>
          <p:nvPr/>
        </p:nvSpPr>
        <p:spPr>
          <a:xfrm>
            <a:off x="412300" y="3793150"/>
            <a:ext cx="3486600" cy="2708434"/>
          </a:xfrm>
          <a:prstGeom prst="rect">
            <a:avLst/>
          </a:prstGeom>
          <a:noFill/>
        </p:spPr>
        <p:txBody>
          <a:bodyPr wrap="square" rtlCol="0">
            <a:spAutoFit/>
          </a:bodyPr>
          <a:lstStyle/>
          <a:p>
            <a:r>
              <a:rPr lang="en-US" sz="2000" b="1" dirty="0"/>
              <a:t>Tensiometer:</a:t>
            </a:r>
          </a:p>
          <a:p>
            <a:pPr marL="233363" indent="-233363">
              <a:spcBef>
                <a:spcPts val="600"/>
              </a:spcBef>
            </a:pPr>
            <a:r>
              <a:rPr lang="en-US" sz="2000" dirty="0"/>
              <a:t>1. Sealed water-filled chamber with pressure gauge connected to soil by porous cup</a:t>
            </a:r>
          </a:p>
          <a:p>
            <a:pPr marL="233363" indent="-233363">
              <a:spcBef>
                <a:spcPts val="600"/>
              </a:spcBef>
            </a:pPr>
            <a:r>
              <a:rPr lang="en-US" sz="2000" dirty="0"/>
              <a:t>2. At equilibrium, pressure in chamber is equal to pressure head in soil</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38200" y="971896"/>
            <a:ext cx="1636773" cy="2621813"/>
          </a:xfrm>
          <a:prstGeom prst="rect">
            <a:avLst/>
          </a:prstGeom>
        </p:spPr>
      </p:pic>
      <p:pic>
        <p:nvPicPr>
          <p:cNvPr id="2052" name="Picture 4" descr="http://www.lodigrowers.com/wp-content/uploads/2014/04/Resistance-Block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475" y="1007751"/>
            <a:ext cx="2181225" cy="2624742"/>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14" name="TextBox 13"/>
              <p:cNvSpPr txBox="1"/>
              <p:nvPr/>
            </p:nvSpPr>
            <p:spPr>
              <a:xfrm>
                <a:off x="4958900" y="3793150"/>
                <a:ext cx="3486600" cy="2708434"/>
              </a:xfrm>
              <a:prstGeom prst="rect">
                <a:avLst/>
              </a:prstGeom>
              <a:noFill/>
            </p:spPr>
            <p:txBody>
              <a:bodyPr wrap="square" rtlCol="0">
                <a:spAutoFit/>
              </a:bodyPr>
              <a:lstStyle/>
              <a:p>
                <a:r>
                  <a:rPr lang="en-US" sz="2000" b="1" dirty="0"/>
                  <a:t>Resistivity block:</a:t>
                </a:r>
              </a:p>
              <a:p>
                <a:pPr marL="233363" indent="-233363">
                  <a:spcBef>
                    <a:spcPts val="600"/>
                  </a:spcBef>
                </a:pPr>
                <a:r>
                  <a:rPr lang="en-US" sz="2000" dirty="0"/>
                  <a:t>1. Block with known </a:t>
                </a:r>
                <a14:m>
                  <m:oMath xmlns:m="http://schemas.openxmlformats.org/officeDocument/2006/math">
                    <m:r>
                      <a:rPr lang="el-GR" sz="2000" i="1">
                        <a:latin typeface="Cambria Math" panose="02040503050406030204" pitchFamily="18" charset="0"/>
                        <a:ea typeface="Cambria Math" panose="02040503050406030204" pitchFamily="18" charset="0"/>
                      </a:rPr>
                      <m:t>𝜓</m:t>
                    </m:r>
                  </m:oMath>
                </a14:m>
                <a:r>
                  <a:rPr lang="en-US" sz="2000" dirty="0"/>
                  <a:t> vs.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r>
                  <a:rPr lang="en-US" sz="2000" dirty="0"/>
                  <a:t> relationship (typically gypsum)</a:t>
                </a:r>
              </a:p>
              <a:p>
                <a:pPr marL="233363" indent="-233363">
                  <a:spcBef>
                    <a:spcPts val="600"/>
                  </a:spcBef>
                </a:pPr>
                <a:r>
                  <a:rPr lang="en-US" sz="2000" dirty="0"/>
                  <a:t>2. At equilibrium, pressure head inferred from water content, which is inferred from electrical resistance</a:t>
                </a:r>
              </a:p>
            </p:txBody>
          </p:sp>
        </mc:Choice>
        <mc:Fallback xmlns="">
          <p:sp>
            <p:nvSpPr>
              <p:cNvPr id="14" name="TextBox 13"/>
              <p:cNvSpPr txBox="1">
                <a:spLocks noRot="1" noChangeAspect="1" noMove="1" noResize="1" noEditPoints="1" noAdjustHandles="1" noChangeArrowheads="1" noChangeShapeType="1" noTextEdit="1"/>
              </p:cNvSpPr>
              <p:nvPr/>
            </p:nvSpPr>
            <p:spPr>
              <a:xfrm>
                <a:off x="4958900" y="3793150"/>
                <a:ext cx="3486600" cy="2708434"/>
              </a:xfrm>
              <a:prstGeom prst="rect">
                <a:avLst/>
              </a:prstGeom>
              <a:blipFill>
                <a:blip r:embed="rId4"/>
                <a:stretch>
                  <a:fillRect l="-1748" t="-1124" b="-2921"/>
                </a:stretch>
              </a:blipFill>
            </p:spPr>
            <p:txBody>
              <a:bodyPr/>
              <a:lstStyle/>
              <a:p>
                <a:r>
                  <a:rPr lang="en-US">
                    <a:noFill/>
                  </a:rPr>
                  <a:t> </a:t>
                </a:r>
              </a:p>
            </p:txBody>
          </p:sp>
        </mc:Fallback>
      </mc:AlternateContent>
      <p:sp>
        <p:nvSpPr>
          <p:cNvPr id="7" name="Rectangle 6"/>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9A0775F-061E-4C41-A942-1983D6D2A562}" type="slidenum">
              <a:rPr lang="en-US" smtClean="0">
                <a:solidFill>
                  <a:schemeClr val="tx1"/>
                </a:solidFill>
              </a:rPr>
              <a:t>19</a:t>
            </a:fld>
            <a:endParaRPr lang="en-US" dirty="0">
              <a:solidFill>
                <a:schemeClr val="tx1"/>
              </a:solidFill>
            </a:endParaRPr>
          </a:p>
        </p:txBody>
      </p:sp>
      <p:grpSp>
        <p:nvGrpSpPr>
          <p:cNvPr id="9" name="Group 8">
            <a:extLst>
              <a:ext uri="{FF2B5EF4-FFF2-40B4-BE49-F238E27FC236}">
                <a16:creationId xmlns:a16="http://schemas.microsoft.com/office/drawing/2014/main" id="{6CD1C825-E1E6-4415-A2F3-2EC2B0933CF9}"/>
              </a:ext>
            </a:extLst>
          </p:cNvPr>
          <p:cNvGrpSpPr/>
          <p:nvPr/>
        </p:nvGrpSpPr>
        <p:grpSpPr>
          <a:xfrm>
            <a:off x="1922023" y="2041788"/>
            <a:ext cx="2717517" cy="1590705"/>
            <a:chOff x="1922023" y="2041788"/>
            <a:chExt cx="2717517" cy="1590705"/>
          </a:xfrm>
        </p:grpSpPr>
        <p:sp>
          <p:nvSpPr>
            <p:cNvPr id="5" name="TextBox 4">
              <a:extLst>
                <a:ext uri="{FF2B5EF4-FFF2-40B4-BE49-F238E27FC236}">
                  <a16:creationId xmlns:a16="http://schemas.microsoft.com/office/drawing/2014/main" id="{68229EDD-33BD-48EC-80D7-78FDA8030219}"/>
                </a:ext>
              </a:extLst>
            </p:cNvPr>
            <p:cNvSpPr txBox="1"/>
            <p:nvPr/>
          </p:nvSpPr>
          <p:spPr>
            <a:xfrm>
              <a:off x="2987252" y="2041788"/>
              <a:ext cx="785471" cy="369332"/>
            </a:xfrm>
            <a:prstGeom prst="rect">
              <a:avLst/>
            </a:prstGeom>
            <a:noFill/>
          </p:spPr>
          <p:txBody>
            <a:bodyPr wrap="none" rtlCol="0">
              <a:spAutoFit/>
            </a:bodyPr>
            <a:lstStyle/>
            <a:p>
              <a:r>
                <a:rPr lang="en-US" dirty="0"/>
                <a:t>Gauge</a:t>
              </a:r>
            </a:p>
          </p:txBody>
        </p:sp>
        <p:cxnSp>
          <p:nvCxnSpPr>
            <p:cNvPr id="8" name="Straight Arrow Connector 7">
              <a:extLst>
                <a:ext uri="{FF2B5EF4-FFF2-40B4-BE49-F238E27FC236}">
                  <a16:creationId xmlns:a16="http://schemas.microsoft.com/office/drawing/2014/main" id="{8BBABE2A-D250-4898-94BD-D366345B2EBF}"/>
                </a:ext>
              </a:extLst>
            </p:cNvPr>
            <p:cNvCxnSpPr>
              <a:stCxn id="5" idx="1"/>
            </p:cNvCxnSpPr>
            <p:nvPr/>
          </p:nvCxnSpPr>
          <p:spPr>
            <a:xfrm flipH="1" flipV="1">
              <a:off x="2474973" y="2161309"/>
              <a:ext cx="512279" cy="651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A26D01A-103E-4CEE-BEBA-8FC55CE3C6AB}"/>
                </a:ext>
              </a:extLst>
            </p:cNvPr>
            <p:cNvSpPr txBox="1"/>
            <p:nvPr/>
          </p:nvSpPr>
          <p:spPr>
            <a:xfrm>
              <a:off x="2474973" y="2580882"/>
              <a:ext cx="2164567" cy="369332"/>
            </a:xfrm>
            <a:prstGeom prst="rect">
              <a:avLst/>
            </a:prstGeom>
            <a:noFill/>
          </p:spPr>
          <p:txBody>
            <a:bodyPr wrap="none" rtlCol="0">
              <a:spAutoFit/>
            </a:bodyPr>
            <a:lstStyle/>
            <a:p>
              <a:r>
                <a:rPr lang="en-US" dirty="0"/>
                <a:t>Water filled chamber</a:t>
              </a:r>
            </a:p>
          </p:txBody>
        </p:sp>
        <p:cxnSp>
          <p:nvCxnSpPr>
            <p:cNvPr id="12" name="Straight Arrow Connector 11">
              <a:extLst>
                <a:ext uri="{FF2B5EF4-FFF2-40B4-BE49-F238E27FC236}">
                  <a16:creationId xmlns:a16="http://schemas.microsoft.com/office/drawing/2014/main" id="{D85B6EAD-F076-45B0-8022-7DD5EA232E54}"/>
                </a:ext>
              </a:extLst>
            </p:cNvPr>
            <p:cNvCxnSpPr>
              <a:stCxn id="11" idx="1"/>
            </p:cNvCxnSpPr>
            <p:nvPr/>
          </p:nvCxnSpPr>
          <p:spPr>
            <a:xfrm flipH="1" flipV="1">
              <a:off x="1962695" y="2700404"/>
              <a:ext cx="512278" cy="65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9A5070-66E9-43A9-81B1-D7C052C55845}"/>
                </a:ext>
              </a:extLst>
            </p:cNvPr>
            <p:cNvSpPr txBox="1"/>
            <p:nvPr/>
          </p:nvSpPr>
          <p:spPr>
            <a:xfrm>
              <a:off x="2434301" y="3263161"/>
              <a:ext cx="2045303" cy="369332"/>
            </a:xfrm>
            <a:prstGeom prst="rect">
              <a:avLst/>
            </a:prstGeom>
            <a:noFill/>
          </p:spPr>
          <p:txBody>
            <a:bodyPr wrap="none" rtlCol="0">
              <a:spAutoFit/>
            </a:bodyPr>
            <a:lstStyle/>
            <a:p>
              <a:r>
                <a:rPr lang="en-US" dirty="0"/>
                <a:t>Ceramic porous cup</a:t>
              </a:r>
            </a:p>
          </p:txBody>
        </p:sp>
        <p:cxnSp>
          <p:nvCxnSpPr>
            <p:cNvPr id="15" name="Straight Arrow Connector 14">
              <a:extLst>
                <a:ext uri="{FF2B5EF4-FFF2-40B4-BE49-F238E27FC236}">
                  <a16:creationId xmlns:a16="http://schemas.microsoft.com/office/drawing/2014/main" id="{E9202D3C-7A51-4227-86CB-FEB732D58365}"/>
                </a:ext>
              </a:extLst>
            </p:cNvPr>
            <p:cNvCxnSpPr>
              <a:stCxn id="13" idx="1"/>
            </p:cNvCxnSpPr>
            <p:nvPr/>
          </p:nvCxnSpPr>
          <p:spPr>
            <a:xfrm flipH="1" flipV="1">
              <a:off x="1922023" y="3382683"/>
              <a:ext cx="512278" cy="651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678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fade">
                                      <p:cBhvr>
                                        <p:cTn id="20" dur="500"/>
                                        <p:tgtEl>
                                          <p:spTgt spid="2052"/>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wipe(left)">
                                      <p:cBhvr>
                                        <p:cTn id="28" dur="10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Effect transition="in" filter="wipe(left)">
                                      <p:cBhvr>
                                        <p:cTn id="33" dur="10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3475" y="485775"/>
            <a:ext cx="6381749" cy="5905499"/>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Bent-Up Arrow 27"/>
          <p:cNvSpPr/>
          <p:nvPr/>
        </p:nvSpPr>
        <p:spPr>
          <a:xfrm rot="10800000" flipH="1">
            <a:off x="10158410" y="365123"/>
            <a:ext cx="831051" cy="2555774"/>
          </a:xfrm>
          <a:prstGeom prst="bentUpArrow">
            <a:avLst>
              <a:gd name="adj1" fmla="val 25000"/>
              <a:gd name="adj2" fmla="val 12302"/>
              <a:gd name="adj3" fmla="val 15477"/>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571504" y="365125"/>
            <a:ext cx="4010022" cy="1611311"/>
          </a:xfrm>
        </p:spPr>
        <p:txBody>
          <a:bodyPr>
            <a:normAutofit/>
          </a:bodyPr>
          <a:lstStyle/>
          <a:p>
            <a:r>
              <a:rPr lang="en-US" dirty="0"/>
              <a:t>Water balance: internal balances</a:t>
            </a:r>
          </a:p>
        </p:txBody>
      </p:sp>
      <p:sp>
        <p:nvSpPr>
          <p:cNvPr id="4" name="TextBox 3"/>
          <p:cNvSpPr txBox="1"/>
          <p:nvPr/>
        </p:nvSpPr>
        <p:spPr>
          <a:xfrm>
            <a:off x="5676900" y="6217205"/>
            <a:ext cx="1205202" cy="369332"/>
          </a:xfrm>
          <a:prstGeom prst="rect">
            <a:avLst/>
          </a:prstGeom>
          <a:solidFill>
            <a:schemeClr val="bg1"/>
          </a:solidFill>
        </p:spPr>
        <p:txBody>
          <a:bodyPr wrap="square" rtlCol="0">
            <a:spAutoFit/>
          </a:bodyPr>
          <a:lstStyle/>
          <a:p>
            <a:r>
              <a:rPr lang="en-US" dirty="0"/>
              <a:t>Watershed</a:t>
            </a:r>
          </a:p>
        </p:txBody>
      </p:sp>
      <p:sp>
        <p:nvSpPr>
          <p:cNvPr id="5" name="Down Arrow 4"/>
          <p:cNvSpPr/>
          <p:nvPr/>
        </p:nvSpPr>
        <p:spPr>
          <a:xfrm>
            <a:off x="9448800" y="6200776"/>
            <a:ext cx="1190625" cy="459002"/>
          </a:xfrm>
          <a:prstGeom prst="downArrow">
            <a:avLst>
              <a:gd name="adj1" fmla="val 100000"/>
              <a:gd name="adj2" fmla="val 3405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Runoff</a:t>
            </a:r>
          </a:p>
        </p:txBody>
      </p:sp>
      <p:sp>
        <p:nvSpPr>
          <p:cNvPr id="6" name="Rectangle 5"/>
          <p:cNvSpPr/>
          <p:nvPr/>
        </p:nvSpPr>
        <p:spPr>
          <a:xfrm>
            <a:off x="8362950" y="5829300"/>
            <a:ext cx="2638425" cy="371475"/>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Streams and lakes</a:t>
            </a:r>
          </a:p>
        </p:txBody>
      </p:sp>
      <p:sp>
        <p:nvSpPr>
          <p:cNvPr id="18" name="Rectangle 17"/>
          <p:cNvSpPr/>
          <p:nvPr/>
        </p:nvSpPr>
        <p:spPr>
          <a:xfrm>
            <a:off x="8156969" y="4631531"/>
            <a:ext cx="1476375" cy="371475"/>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Groundwater</a:t>
            </a:r>
          </a:p>
        </p:txBody>
      </p:sp>
      <p:sp>
        <p:nvSpPr>
          <p:cNvPr id="19" name="Down Arrow 18"/>
          <p:cNvSpPr/>
          <p:nvPr/>
        </p:nvSpPr>
        <p:spPr>
          <a:xfrm>
            <a:off x="8074817" y="5015360"/>
            <a:ext cx="1646634" cy="782984"/>
          </a:xfrm>
          <a:prstGeom prst="downArrow">
            <a:avLst>
              <a:gd name="adj1" fmla="val 100000"/>
              <a:gd name="adj2" fmla="val 28261"/>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Stream flow generation</a:t>
            </a:r>
          </a:p>
        </p:txBody>
      </p:sp>
      <p:sp>
        <p:nvSpPr>
          <p:cNvPr id="20" name="Down Arrow 19"/>
          <p:cNvSpPr/>
          <p:nvPr/>
        </p:nvSpPr>
        <p:spPr>
          <a:xfrm>
            <a:off x="8240314" y="4181027"/>
            <a:ext cx="1309688" cy="438151"/>
          </a:xfrm>
          <a:prstGeom prst="downArrow">
            <a:avLst>
              <a:gd name="adj1" fmla="val 100000"/>
              <a:gd name="adj2" fmla="val 3405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Percolation</a:t>
            </a:r>
          </a:p>
        </p:txBody>
      </p:sp>
      <p:sp>
        <p:nvSpPr>
          <p:cNvPr id="21" name="Rectangle 20"/>
          <p:cNvSpPr/>
          <p:nvPr/>
        </p:nvSpPr>
        <p:spPr>
          <a:xfrm>
            <a:off x="8116488" y="3795264"/>
            <a:ext cx="1516857" cy="371475"/>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Soil water</a:t>
            </a:r>
          </a:p>
        </p:txBody>
      </p:sp>
      <p:sp>
        <p:nvSpPr>
          <p:cNvPr id="22" name="Down Arrow 21"/>
          <p:cNvSpPr/>
          <p:nvPr/>
        </p:nvSpPr>
        <p:spPr>
          <a:xfrm>
            <a:off x="8758236" y="261937"/>
            <a:ext cx="1404939" cy="657225"/>
          </a:xfrm>
          <a:prstGeom prst="downArrow">
            <a:avLst>
              <a:gd name="adj1" fmla="val 100000"/>
              <a:gd name="adj2" fmla="val 3405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Precipitation</a:t>
            </a:r>
          </a:p>
        </p:txBody>
      </p:sp>
      <p:sp>
        <p:nvSpPr>
          <p:cNvPr id="23" name="Rectangle 22"/>
          <p:cNvSpPr/>
          <p:nvPr/>
        </p:nvSpPr>
        <p:spPr>
          <a:xfrm>
            <a:off x="8702276" y="940593"/>
            <a:ext cx="1516857" cy="371475"/>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Interception</a:t>
            </a:r>
          </a:p>
        </p:txBody>
      </p:sp>
      <p:sp>
        <p:nvSpPr>
          <p:cNvPr id="24" name="Rectangle 23"/>
          <p:cNvSpPr/>
          <p:nvPr/>
        </p:nvSpPr>
        <p:spPr>
          <a:xfrm>
            <a:off x="7560468" y="2001142"/>
            <a:ext cx="1516857" cy="371475"/>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Snowpack</a:t>
            </a:r>
          </a:p>
        </p:txBody>
      </p:sp>
      <p:sp>
        <p:nvSpPr>
          <p:cNvPr id="25" name="Rectangle 24"/>
          <p:cNvSpPr/>
          <p:nvPr/>
        </p:nvSpPr>
        <p:spPr>
          <a:xfrm>
            <a:off x="8027192" y="2956024"/>
            <a:ext cx="3212308" cy="371475"/>
          </a:xfrm>
          <a:prstGeom prst="rect">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Surface detention</a:t>
            </a:r>
          </a:p>
        </p:txBody>
      </p:sp>
      <p:sp>
        <p:nvSpPr>
          <p:cNvPr id="7" name="Bent-Up Arrow 6"/>
          <p:cNvSpPr/>
          <p:nvPr/>
        </p:nvSpPr>
        <p:spPr>
          <a:xfrm rot="10800000">
            <a:off x="7858122" y="379804"/>
            <a:ext cx="900113" cy="1596631"/>
          </a:xfrm>
          <a:prstGeom prst="bentUpArrow">
            <a:avLst>
              <a:gd name="adj1" fmla="val 25000"/>
              <a:gd name="adj2" fmla="val 12302"/>
              <a:gd name="adj3" fmla="val 15477"/>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8246266" y="1324867"/>
            <a:ext cx="1297783" cy="657225"/>
          </a:xfrm>
          <a:prstGeom prst="downArrow">
            <a:avLst>
              <a:gd name="adj1" fmla="val 100000"/>
              <a:gd name="adj2" fmla="val 3405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Throughfall</a:t>
            </a:r>
            <a:endParaRPr lang="en-US" dirty="0"/>
          </a:p>
        </p:txBody>
      </p:sp>
      <p:sp>
        <p:nvSpPr>
          <p:cNvPr id="27" name="Down Arrow 26"/>
          <p:cNvSpPr/>
          <p:nvPr/>
        </p:nvSpPr>
        <p:spPr>
          <a:xfrm>
            <a:off x="7693817" y="2372618"/>
            <a:ext cx="1297783" cy="548280"/>
          </a:xfrm>
          <a:prstGeom prst="downArrow">
            <a:avLst>
              <a:gd name="adj1" fmla="val 100000"/>
              <a:gd name="adj2" fmla="val 3405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Snowmelt</a:t>
            </a:r>
          </a:p>
        </p:txBody>
      </p:sp>
      <p:sp>
        <p:nvSpPr>
          <p:cNvPr id="29" name="Bent-Up Arrow 28"/>
          <p:cNvSpPr/>
          <p:nvPr/>
        </p:nvSpPr>
        <p:spPr>
          <a:xfrm rot="10800000" flipH="1">
            <a:off x="9544049" y="1447799"/>
            <a:ext cx="614363" cy="1473098"/>
          </a:xfrm>
          <a:prstGeom prst="bentUpArrow">
            <a:avLst>
              <a:gd name="adj1" fmla="val 29651"/>
              <a:gd name="adj2" fmla="val 12302"/>
              <a:gd name="adj3" fmla="val 15477"/>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p:cNvSpPr/>
          <p:nvPr/>
        </p:nvSpPr>
        <p:spPr>
          <a:xfrm>
            <a:off x="10010774" y="3333850"/>
            <a:ext cx="1131093" cy="2463897"/>
          </a:xfrm>
          <a:prstGeom prst="downArrow">
            <a:avLst>
              <a:gd name="adj1" fmla="val 100000"/>
              <a:gd name="adj2" fmla="val 18156"/>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Overland flow</a:t>
            </a:r>
          </a:p>
        </p:txBody>
      </p:sp>
      <p:sp>
        <p:nvSpPr>
          <p:cNvPr id="31" name="Down Arrow 30"/>
          <p:cNvSpPr/>
          <p:nvPr/>
        </p:nvSpPr>
        <p:spPr>
          <a:xfrm>
            <a:off x="8234361" y="3333850"/>
            <a:ext cx="1309688" cy="438151"/>
          </a:xfrm>
          <a:prstGeom prst="downArrow">
            <a:avLst>
              <a:gd name="adj1" fmla="val 100000"/>
              <a:gd name="adj2" fmla="val 34058"/>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Infiltration</a:t>
            </a:r>
          </a:p>
        </p:txBody>
      </p:sp>
      <p:sp>
        <p:nvSpPr>
          <p:cNvPr id="10" name="Right Arrow 9"/>
          <p:cNvSpPr/>
          <p:nvPr/>
        </p:nvSpPr>
        <p:spPr>
          <a:xfrm rot="16200000">
            <a:off x="2428140" y="3006543"/>
            <a:ext cx="6107670" cy="313653"/>
          </a:xfrm>
          <a:prstGeom prst="rightArrow">
            <a:avLst>
              <a:gd name="adj1" fmla="val 100000"/>
              <a:gd name="adj2" fmla="val 6420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Evapotranspiration</a:t>
            </a:r>
          </a:p>
        </p:txBody>
      </p:sp>
      <p:sp>
        <p:nvSpPr>
          <p:cNvPr id="33" name="Right Arrow 32"/>
          <p:cNvSpPr/>
          <p:nvPr/>
        </p:nvSpPr>
        <p:spPr>
          <a:xfrm flipH="1">
            <a:off x="5638801" y="995887"/>
            <a:ext cx="3063474" cy="246229"/>
          </a:xfrm>
          <a:prstGeom prst="rightArrow">
            <a:avLst>
              <a:gd name="adj1" fmla="val 100000"/>
              <a:gd name="adj2" fmla="val 277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Evaporation</a:t>
            </a:r>
          </a:p>
        </p:txBody>
      </p:sp>
      <p:sp>
        <p:nvSpPr>
          <p:cNvPr id="34" name="Right Arrow 33"/>
          <p:cNvSpPr/>
          <p:nvPr/>
        </p:nvSpPr>
        <p:spPr>
          <a:xfrm flipH="1">
            <a:off x="5638801" y="2061165"/>
            <a:ext cx="1921667" cy="232649"/>
          </a:xfrm>
          <a:prstGeom prst="rightArrow">
            <a:avLst>
              <a:gd name="adj1" fmla="val 100000"/>
              <a:gd name="adj2" fmla="val 277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Sublimation</a:t>
            </a:r>
          </a:p>
        </p:txBody>
      </p:sp>
      <p:sp>
        <p:nvSpPr>
          <p:cNvPr id="35" name="Right Arrow 34"/>
          <p:cNvSpPr/>
          <p:nvPr/>
        </p:nvSpPr>
        <p:spPr>
          <a:xfrm flipH="1">
            <a:off x="5638801" y="3046476"/>
            <a:ext cx="2362020" cy="290450"/>
          </a:xfrm>
          <a:prstGeom prst="rightArrow">
            <a:avLst>
              <a:gd name="adj1" fmla="val 100000"/>
              <a:gd name="adj2" fmla="val 277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Evaporation</a:t>
            </a:r>
          </a:p>
        </p:txBody>
      </p:sp>
      <p:sp>
        <p:nvSpPr>
          <p:cNvPr id="36" name="Right Arrow 35"/>
          <p:cNvSpPr/>
          <p:nvPr/>
        </p:nvSpPr>
        <p:spPr>
          <a:xfrm flipH="1">
            <a:off x="5638800" y="3861353"/>
            <a:ext cx="2474485" cy="292574"/>
          </a:xfrm>
          <a:prstGeom prst="rightArrow">
            <a:avLst>
              <a:gd name="adj1" fmla="val 100000"/>
              <a:gd name="adj2" fmla="val 277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Transpiration</a:t>
            </a:r>
          </a:p>
        </p:txBody>
      </p:sp>
      <p:sp>
        <p:nvSpPr>
          <p:cNvPr id="37" name="Right Arrow 36"/>
          <p:cNvSpPr/>
          <p:nvPr/>
        </p:nvSpPr>
        <p:spPr>
          <a:xfrm flipH="1">
            <a:off x="5638801" y="5850044"/>
            <a:ext cx="2702716" cy="343949"/>
          </a:xfrm>
          <a:prstGeom prst="rightArrow">
            <a:avLst>
              <a:gd name="adj1" fmla="val 100000"/>
              <a:gd name="adj2" fmla="val 277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Evaporation</a:t>
            </a:r>
          </a:p>
        </p:txBody>
      </p:sp>
      <p:sp>
        <p:nvSpPr>
          <p:cNvPr id="11" name="TextBox 10"/>
          <p:cNvSpPr txBox="1"/>
          <p:nvPr/>
        </p:nvSpPr>
        <p:spPr>
          <a:xfrm>
            <a:off x="2724154" y="2562159"/>
            <a:ext cx="1388271" cy="646331"/>
          </a:xfrm>
          <a:prstGeom prst="rect">
            <a:avLst/>
          </a:prstGeom>
          <a:noFill/>
        </p:spPr>
        <p:txBody>
          <a:bodyPr wrap="square" rtlCol="0">
            <a:spAutoFit/>
          </a:bodyPr>
          <a:lstStyle/>
          <a:p>
            <a:r>
              <a:rPr lang="en-US" dirty="0"/>
              <a:t>Energy</a:t>
            </a:r>
          </a:p>
          <a:p>
            <a:r>
              <a:rPr lang="en-US" dirty="0"/>
              <a:t>(latent heat)</a:t>
            </a:r>
          </a:p>
        </p:txBody>
      </p:sp>
      <p:cxnSp>
        <p:nvCxnSpPr>
          <p:cNvPr id="41" name="Straight Arrow Connector 40"/>
          <p:cNvCxnSpPr>
            <a:stCxn id="11" idx="3"/>
          </p:cNvCxnSpPr>
          <p:nvPr/>
        </p:nvCxnSpPr>
        <p:spPr>
          <a:xfrm flipV="1">
            <a:off x="4112425" y="1126331"/>
            <a:ext cx="1212723" cy="17589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1" idx="3"/>
          </p:cNvCxnSpPr>
          <p:nvPr/>
        </p:nvCxnSpPr>
        <p:spPr>
          <a:xfrm flipV="1">
            <a:off x="4112425" y="2184347"/>
            <a:ext cx="1212722" cy="7009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1" idx="3"/>
          </p:cNvCxnSpPr>
          <p:nvPr/>
        </p:nvCxnSpPr>
        <p:spPr>
          <a:xfrm>
            <a:off x="4112425" y="2885325"/>
            <a:ext cx="1212722" cy="3063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1" idx="3"/>
          </p:cNvCxnSpPr>
          <p:nvPr/>
        </p:nvCxnSpPr>
        <p:spPr>
          <a:xfrm>
            <a:off x="4112425" y="2885325"/>
            <a:ext cx="1212722" cy="11532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1" idx="3"/>
          </p:cNvCxnSpPr>
          <p:nvPr/>
        </p:nvCxnSpPr>
        <p:spPr>
          <a:xfrm>
            <a:off x="4112425" y="2885325"/>
            <a:ext cx="1212722" cy="31633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1" idx="3"/>
          </p:cNvCxnSpPr>
          <p:nvPr/>
        </p:nvCxnSpPr>
        <p:spPr>
          <a:xfrm flipV="1">
            <a:off x="4112425" y="2562159"/>
            <a:ext cx="3607045" cy="3231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81715" y="4723447"/>
            <a:ext cx="3095622" cy="1477328"/>
          </a:xfrm>
          <a:prstGeom prst="rect">
            <a:avLst/>
          </a:prstGeom>
          <a:noFill/>
        </p:spPr>
        <p:txBody>
          <a:bodyPr wrap="square" rtlCol="0">
            <a:spAutoFit/>
          </a:bodyPr>
          <a:lstStyle/>
          <a:p>
            <a:r>
              <a:rPr lang="en-US" dirty="0"/>
              <a:t>Understanding the controls of the water balance is inseparable from understanding of the energy balance.</a:t>
            </a:r>
          </a:p>
        </p:txBody>
      </p:sp>
      <p:grpSp>
        <p:nvGrpSpPr>
          <p:cNvPr id="9" name="Group 8"/>
          <p:cNvGrpSpPr/>
          <p:nvPr/>
        </p:nvGrpSpPr>
        <p:grpSpPr>
          <a:xfrm>
            <a:off x="6073376" y="34182"/>
            <a:ext cx="2684859" cy="369332"/>
            <a:chOff x="6073376" y="34182"/>
            <a:chExt cx="2684859" cy="369332"/>
          </a:xfrm>
        </p:grpSpPr>
        <p:sp>
          <p:nvSpPr>
            <p:cNvPr id="38" name="TextBox 37"/>
            <p:cNvSpPr txBox="1"/>
            <p:nvPr/>
          </p:nvSpPr>
          <p:spPr>
            <a:xfrm>
              <a:off x="6073376" y="34182"/>
              <a:ext cx="1388271" cy="369332"/>
            </a:xfrm>
            <a:prstGeom prst="rect">
              <a:avLst/>
            </a:prstGeom>
            <a:noFill/>
          </p:spPr>
          <p:txBody>
            <a:bodyPr wrap="square" rtlCol="0">
              <a:spAutoFit/>
            </a:bodyPr>
            <a:lstStyle/>
            <a:p>
              <a:r>
                <a:rPr lang="en-US" dirty="0"/>
                <a:t>Energy</a:t>
              </a:r>
            </a:p>
          </p:txBody>
        </p:sp>
        <p:cxnSp>
          <p:nvCxnSpPr>
            <p:cNvPr id="39" name="Straight Arrow Connector 38"/>
            <p:cNvCxnSpPr/>
            <p:nvPr/>
          </p:nvCxnSpPr>
          <p:spPr>
            <a:xfrm>
              <a:off x="6876042" y="236861"/>
              <a:ext cx="1882193" cy="641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Rectangle 3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DEEDEF-04C8-4919-A6F5-70D6F2755367}"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64788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par>
                                <p:cTn id="8" presetID="9" presetClass="emph" presetSubtype="0" grpId="0" nodeType="withEffect">
                                  <p:stCondLst>
                                    <p:cond delay="0"/>
                                  </p:stCondLst>
                                  <p:childTnLst>
                                    <p:set>
                                      <p:cBhvr rctx="PPT">
                                        <p:cTn id="9" dur="indefinite"/>
                                        <p:tgtEl>
                                          <p:spTgt spid="33"/>
                                        </p:tgtEl>
                                        <p:attrNameLst>
                                          <p:attrName>style.opacity</p:attrName>
                                        </p:attrNameLst>
                                      </p:cBhvr>
                                      <p:to>
                                        <p:strVal val="0.25"/>
                                      </p:to>
                                    </p:set>
                                    <p:animEffect filter="image" prLst="opacity: 0.25">
                                      <p:cBhvr rctx="IE">
                                        <p:cTn id="10" dur="indefinite"/>
                                        <p:tgtEl>
                                          <p:spTgt spid="33"/>
                                        </p:tgtEl>
                                      </p:cBhvr>
                                    </p:animEffect>
                                  </p:childTnLst>
                                </p:cTn>
                              </p:par>
                              <p:par>
                                <p:cTn id="11" presetID="9" presetClass="emph" presetSubtype="0" grpId="0" nodeType="withEffect">
                                  <p:stCondLst>
                                    <p:cond delay="0"/>
                                  </p:stCondLst>
                                  <p:childTnLst>
                                    <p:set>
                                      <p:cBhvr rctx="PPT">
                                        <p:cTn id="12" dur="indefinite"/>
                                        <p:tgtEl>
                                          <p:spTgt spid="23"/>
                                        </p:tgtEl>
                                        <p:attrNameLst>
                                          <p:attrName>style.opacity</p:attrName>
                                        </p:attrNameLst>
                                      </p:cBhvr>
                                      <p:to>
                                        <p:strVal val="0.25"/>
                                      </p:to>
                                    </p:set>
                                    <p:animEffect filter="image" prLst="opacity: 0.25">
                                      <p:cBhvr rctx="IE">
                                        <p:cTn id="13" dur="indefinite"/>
                                        <p:tgtEl>
                                          <p:spTgt spid="23"/>
                                        </p:tgtEl>
                                      </p:cBhvr>
                                    </p:animEffect>
                                  </p:childTnLst>
                                </p:cTn>
                              </p:par>
                              <p:par>
                                <p:cTn id="14" presetID="9" presetClass="emph" presetSubtype="0" grpId="0" nodeType="withEffect">
                                  <p:stCondLst>
                                    <p:cond delay="0"/>
                                  </p:stCondLst>
                                  <p:childTnLst>
                                    <p:set>
                                      <p:cBhvr rctx="PPT">
                                        <p:cTn id="15" dur="indefinite"/>
                                        <p:tgtEl>
                                          <p:spTgt spid="26"/>
                                        </p:tgtEl>
                                        <p:attrNameLst>
                                          <p:attrName>style.opacity</p:attrName>
                                        </p:attrNameLst>
                                      </p:cBhvr>
                                      <p:to>
                                        <p:strVal val="0.25"/>
                                      </p:to>
                                    </p:set>
                                    <p:animEffect filter="image" prLst="opacity: 0.25">
                                      <p:cBhvr rctx="IE">
                                        <p:cTn id="16" dur="indefinite"/>
                                        <p:tgtEl>
                                          <p:spTgt spid="26"/>
                                        </p:tgtEl>
                                      </p:cBhvr>
                                    </p:animEffect>
                                  </p:childTnLst>
                                </p:cTn>
                              </p:par>
                              <p:par>
                                <p:cTn id="17" presetID="9" presetClass="emph" presetSubtype="0" grpId="0" nodeType="withEffect">
                                  <p:stCondLst>
                                    <p:cond delay="0"/>
                                  </p:stCondLst>
                                  <p:childTnLst>
                                    <p:set>
                                      <p:cBhvr rctx="PPT">
                                        <p:cTn id="18" dur="indefinite"/>
                                        <p:tgtEl>
                                          <p:spTgt spid="29"/>
                                        </p:tgtEl>
                                        <p:attrNameLst>
                                          <p:attrName>style.opacity</p:attrName>
                                        </p:attrNameLst>
                                      </p:cBhvr>
                                      <p:to>
                                        <p:strVal val="0.25"/>
                                      </p:to>
                                    </p:set>
                                    <p:animEffect filter="image" prLst="opacity: 0.25">
                                      <p:cBhvr rctx="IE">
                                        <p:cTn id="19" dur="indefinite"/>
                                        <p:tgtEl>
                                          <p:spTgt spid="29"/>
                                        </p:tgtEl>
                                      </p:cBhvr>
                                    </p:animEffect>
                                  </p:childTnLst>
                                </p:cTn>
                              </p:par>
                              <p:par>
                                <p:cTn id="20" presetID="9" presetClass="emph" presetSubtype="0" grpId="0" nodeType="withEffect">
                                  <p:stCondLst>
                                    <p:cond delay="0"/>
                                  </p:stCondLst>
                                  <p:childTnLst>
                                    <p:set>
                                      <p:cBhvr rctx="PPT">
                                        <p:cTn id="21" dur="indefinite"/>
                                        <p:tgtEl>
                                          <p:spTgt spid="25"/>
                                        </p:tgtEl>
                                        <p:attrNameLst>
                                          <p:attrName>style.opacity</p:attrName>
                                        </p:attrNameLst>
                                      </p:cBhvr>
                                      <p:to>
                                        <p:strVal val="0.25"/>
                                      </p:to>
                                    </p:set>
                                    <p:animEffect filter="image" prLst="opacity: 0.25">
                                      <p:cBhvr rctx="IE">
                                        <p:cTn id="22" dur="indefinite"/>
                                        <p:tgtEl>
                                          <p:spTgt spid="25"/>
                                        </p:tgtEl>
                                      </p:cBhvr>
                                    </p:animEffect>
                                  </p:childTnLst>
                                </p:cTn>
                              </p:par>
                              <p:par>
                                <p:cTn id="23" presetID="9" presetClass="emph" presetSubtype="0" grpId="0" nodeType="withEffect">
                                  <p:stCondLst>
                                    <p:cond delay="0"/>
                                  </p:stCondLst>
                                  <p:childTnLst>
                                    <p:set>
                                      <p:cBhvr rctx="PPT">
                                        <p:cTn id="24" dur="indefinite"/>
                                        <p:tgtEl>
                                          <p:spTgt spid="35"/>
                                        </p:tgtEl>
                                        <p:attrNameLst>
                                          <p:attrName>style.opacity</p:attrName>
                                        </p:attrNameLst>
                                      </p:cBhvr>
                                      <p:to>
                                        <p:strVal val="0.25"/>
                                      </p:to>
                                    </p:set>
                                    <p:animEffect filter="image" prLst="opacity: 0.25">
                                      <p:cBhvr rctx="IE">
                                        <p:cTn id="25" dur="indefinite"/>
                                        <p:tgtEl>
                                          <p:spTgt spid="35"/>
                                        </p:tgtEl>
                                      </p:cBhvr>
                                    </p:animEffect>
                                  </p:childTnLst>
                                </p:cTn>
                              </p:par>
                              <p:par>
                                <p:cTn id="26" presetID="9" presetClass="emph" presetSubtype="0" grpId="0" nodeType="withEffect">
                                  <p:stCondLst>
                                    <p:cond delay="0"/>
                                  </p:stCondLst>
                                  <p:childTnLst>
                                    <p:set>
                                      <p:cBhvr rctx="PPT">
                                        <p:cTn id="27" dur="indefinite"/>
                                        <p:tgtEl>
                                          <p:spTgt spid="30"/>
                                        </p:tgtEl>
                                        <p:attrNameLst>
                                          <p:attrName>style.opacity</p:attrName>
                                        </p:attrNameLst>
                                      </p:cBhvr>
                                      <p:to>
                                        <p:strVal val="0.25"/>
                                      </p:to>
                                    </p:set>
                                    <p:animEffect filter="image" prLst="opacity: 0.25">
                                      <p:cBhvr rctx="IE">
                                        <p:cTn id="28" dur="indefinite"/>
                                        <p:tgtEl>
                                          <p:spTgt spid="30"/>
                                        </p:tgtEl>
                                      </p:cBhvr>
                                    </p:animEffect>
                                  </p:childTnLst>
                                </p:cTn>
                              </p:par>
                              <p:par>
                                <p:cTn id="29" presetID="9" presetClass="emph" presetSubtype="0" grpId="0" nodeType="withEffect">
                                  <p:stCondLst>
                                    <p:cond delay="0"/>
                                  </p:stCondLst>
                                  <p:childTnLst>
                                    <p:set>
                                      <p:cBhvr rctx="PPT">
                                        <p:cTn id="30" dur="indefinite"/>
                                        <p:tgtEl>
                                          <p:spTgt spid="31"/>
                                        </p:tgtEl>
                                        <p:attrNameLst>
                                          <p:attrName>style.opacity</p:attrName>
                                        </p:attrNameLst>
                                      </p:cBhvr>
                                      <p:to>
                                        <p:strVal val="0.25"/>
                                      </p:to>
                                    </p:set>
                                    <p:animEffect filter="image" prLst="opacity: 0.25">
                                      <p:cBhvr rctx="IE">
                                        <p:cTn id="31" dur="indefinite"/>
                                        <p:tgtEl>
                                          <p:spTgt spid="31"/>
                                        </p:tgtEl>
                                      </p:cBhvr>
                                    </p:animEffect>
                                  </p:childTnLst>
                                </p:cTn>
                              </p:par>
                              <p:par>
                                <p:cTn id="32" presetID="9" presetClass="emph" presetSubtype="0" grpId="0" nodeType="withEffect">
                                  <p:stCondLst>
                                    <p:cond delay="0"/>
                                  </p:stCondLst>
                                  <p:childTnLst>
                                    <p:set>
                                      <p:cBhvr rctx="PPT">
                                        <p:cTn id="33" dur="indefinite"/>
                                        <p:tgtEl>
                                          <p:spTgt spid="21"/>
                                        </p:tgtEl>
                                        <p:attrNameLst>
                                          <p:attrName>style.opacity</p:attrName>
                                        </p:attrNameLst>
                                      </p:cBhvr>
                                      <p:to>
                                        <p:strVal val="0.25"/>
                                      </p:to>
                                    </p:set>
                                    <p:animEffect filter="image" prLst="opacity: 0.25">
                                      <p:cBhvr rctx="IE">
                                        <p:cTn id="34" dur="indefinite"/>
                                        <p:tgtEl>
                                          <p:spTgt spid="21"/>
                                        </p:tgtEl>
                                      </p:cBhvr>
                                    </p:animEffect>
                                  </p:childTnLst>
                                </p:cTn>
                              </p:par>
                              <p:par>
                                <p:cTn id="35" presetID="9" presetClass="emph" presetSubtype="0" grpId="0" nodeType="withEffect">
                                  <p:stCondLst>
                                    <p:cond delay="0"/>
                                  </p:stCondLst>
                                  <p:childTnLst>
                                    <p:set>
                                      <p:cBhvr rctx="PPT">
                                        <p:cTn id="36" dur="indefinite"/>
                                        <p:tgtEl>
                                          <p:spTgt spid="20"/>
                                        </p:tgtEl>
                                        <p:attrNameLst>
                                          <p:attrName>style.opacity</p:attrName>
                                        </p:attrNameLst>
                                      </p:cBhvr>
                                      <p:to>
                                        <p:strVal val="0.25"/>
                                      </p:to>
                                    </p:set>
                                    <p:animEffect filter="image" prLst="opacity: 0.25">
                                      <p:cBhvr rctx="IE">
                                        <p:cTn id="37" dur="indefinite"/>
                                        <p:tgtEl>
                                          <p:spTgt spid="20"/>
                                        </p:tgtEl>
                                      </p:cBhvr>
                                    </p:animEffect>
                                  </p:childTnLst>
                                </p:cTn>
                              </p:par>
                              <p:par>
                                <p:cTn id="38" presetID="9" presetClass="emph" presetSubtype="0" grpId="0" nodeType="withEffect">
                                  <p:stCondLst>
                                    <p:cond delay="0"/>
                                  </p:stCondLst>
                                  <p:childTnLst>
                                    <p:set>
                                      <p:cBhvr rctx="PPT">
                                        <p:cTn id="39" dur="indefinite"/>
                                        <p:tgtEl>
                                          <p:spTgt spid="18"/>
                                        </p:tgtEl>
                                        <p:attrNameLst>
                                          <p:attrName>style.opacity</p:attrName>
                                        </p:attrNameLst>
                                      </p:cBhvr>
                                      <p:to>
                                        <p:strVal val="0.25"/>
                                      </p:to>
                                    </p:set>
                                    <p:animEffect filter="image" prLst="opacity: 0.25">
                                      <p:cBhvr rctx="IE">
                                        <p:cTn id="40" dur="indefinite"/>
                                        <p:tgtEl>
                                          <p:spTgt spid="18"/>
                                        </p:tgtEl>
                                      </p:cBhvr>
                                    </p:animEffect>
                                  </p:childTnLst>
                                </p:cTn>
                              </p:par>
                              <p:par>
                                <p:cTn id="41" presetID="9" presetClass="emph" presetSubtype="0" grpId="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par>
                                <p:cTn id="44" presetID="9" presetClass="emph" presetSubtype="0" grpId="0" nodeType="withEffect">
                                  <p:stCondLst>
                                    <p:cond delay="0"/>
                                  </p:stCondLst>
                                  <p:childTnLst>
                                    <p:set>
                                      <p:cBhvr rctx="PPT">
                                        <p:cTn id="45" dur="indefinite"/>
                                        <p:tgtEl>
                                          <p:spTgt spid="6"/>
                                        </p:tgtEl>
                                        <p:attrNameLst>
                                          <p:attrName>style.opacity</p:attrName>
                                        </p:attrNameLst>
                                      </p:cBhvr>
                                      <p:to>
                                        <p:strVal val="0.25"/>
                                      </p:to>
                                    </p:set>
                                    <p:animEffect filter="image" prLst="opacity: 0.25">
                                      <p:cBhvr rctx="IE">
                                        <p:cTn id="46" dur="indefinite"/>
                                        <p:tgtEl>
                                          <p:spTgt spid="6"/>
                                        </p:tgtEl>
                                      </p:cBhvr>
                                    </p:animEffect>
                                  </p:childTnLst>
                                </p:cTn>
                              </p:par>
                              <p:par>
                                <p:cTn id="47" presetID="9" presetClass="emph" presetSubtype="0" grpId="0" nodeType="withEffect">
                                  <p:stCondLst>
                                    <p:cond delay="0"/>
                                  </p:stCondLst>
                                  <p:childTnLst>
                                    <p:set>
                                      <p:cBhvr rctx="PPT">
                                        <p:cTn id="48" dur="indefinite"/>
                                        <p:tgtEl>
                                          <p:spTgt spid="5"/>
                                        </p:tgtEl>
                                        <p:attrNameLst>
                                          <p:attrName>style.opacity</p:attrName>
                                        </p:attrNameLst>
                                      </p:cBhvr>
                                      <p:to>
                                        <p:strVal val="0.25"/>
                                      </p:to>
                                    </p:set>
                                    <p:animEffect filter="image" prLst="opacity: 0.25">
                                      <p:cBhvr rctx="IE">
                                        <p:cTn id="49" dur="indefinite"/>
                                        <p:tgtEl>
                                          <p:spTgt spid="5"/>
                                        </p:tgtEl>
                                      </p:cBhvr>
                                    </p:animEffect>
                                  </p:childTnLst>
                                </p:cTn>
                              </p:par>
                              <p:par>
                                <p:cTn id="50" presetID="9" presetClass="emph" presetSubtype="0" grpId="0" nodeType="withEffect">
                                  <p:stCondLst>
                                    <p:cond delay="0"/>
                                  </p:stCondLst>
                                  <p:childTnLst>
                                    <p:set>
                                      <p:cBhvr rctx="PPT">
                                        <p:cTn id="51" dur="indefinite"/>
                                        <p:tgtEl>
                                          <p:spTgt spid="37"/>
                                        </p:tgtEl>
                                        <p:attrNameLst>
                                          <p:attrName>style.opacity</p:attrName>
                                        </p:attrNameLst>
                                      </p:cBhvr>
                                      <p:to>
                                        <p:strVal val="0.25"/>
                                      </p:to>
                                    </p:set>
                                    <p:animEffect filter="image" prLst="opacity: 0.25">
                                      <p:cBhvr rctx="IE">
                                        <p:cTn id="52" dur="indefinite"/>
                                        <p:tgtEl>
                                          <p:spTgt spid="37"/>
                                        </p:tgtEl>
                                      </p:cBhvr>
                                    </p:animEffect>
                                  </p:childTnLst>
                                </p:cTn>
                              </p:par>
                              <p:par>
                                <p:cTn id="53" presetID="9" presetClass="emph" presetSubtype="0" grpId="0" nodeType="withEffect">
                                  <p:stCondLst>
                                    <p:cond delay="0"/>
                                  </p:stCondLst>
                                  <p:childTnLst>
                                    <p:set>
                                      <p:cBhvr rctx="PPT">
                                        <p:cTn id="54" dur="indefinite"/>
                                        <p:tgtEl>
                                          <p:spTgt spid="36"/>
                                        </p:tgtEl>
                                        <p:attrNameLst>
                                          <p:attrName>style.opacity</p:attrName>
                                        </p:attrNameLst>
                                      </p:cBhvr>
                                      <p:to>
                                        <p:strVal val="0.25"/>
                                      </p:to>
                                    </p:set>
                                    <p:animEffect filter="image" prLst="opacity: 0.25">
                                      <p:cBhvr rctx="IE">
                                        <p:cTn id="55" dur="indefinite"/>
                                        <p:tgtEl>
                                          <p:spTgt spid="36"/>
                                        </p:tgtEl>
                                      </p:cBhvr>
                                    </p:animEffect>
                                  </p:childTnLst>
                                </p:cTn>
                              </p:par>
                              <p:par>
                                <p:cTn id="56" presetID="9" presetClass="emph" presetSubtype="0" nodeType="withEffect">
                                  <p:stCondLst>
                                    <p:cond delay="0"/>
                                  </p:stCondLst>
                                  <p:childTnLst>
                                    <p:set>
                                      <p:cBhvr rctx="PPT">
                                        <p:cTn id="57" dur="indefinite"/>
                                        <p:tgtEl>
                                          <p:spTgt spid="41"/>
                                        </p:tgtEl>
                                        <p:attrNameLst>
                                          <p:attrName>style.opacity</p:attrName>
                                        </p:attrNameLst>
                                      </p:cBhvr>
                                      <p:to>
                                        <p:strVal val="0.25"/>
                                      </p:to>
                                    </p:set>
                                    <p:animEffect filter="image" prLst="opacity: 0.25">
                                      <p:cBhvr rctx="IE">
                                        <p:cTn id="58" dur="indefinite"/>
                                        <p:tgtEl>
                                          <p:spTgt spid="41"/>
                                        </p:tgtEl>
                                      </p:cBhvr>
                                    </p:animEffect>
                                  </p:childTnLst>
                                </p:cTn>
                              </p:par>
                              <p:par>
                                <p:cTn id="59" presetID="9" presetClass="emph" presetSubtype="0" nodeType="withEffect">
                                  <p:stCondLst>
                                    <p:cond delay="0"/>
                                  </p:stCondLst>
                                  <p:childTnLst>
                                    <p:set>
                                      <p:cBhvr rctx="PPT">
                                        <p:cTn id="60" dur="indefinite"/>
                                        <p:tgtEl>
                                          <p:spTgt spid="45"/>
                                        </p:tgtEl>
                                        <p:attrNameLst>
                                          <p:attrName>style.opacity</p:attrName>
                                        </p:attrNameLst>
                                      </p:cBhvr>
                                      <p:to>
                                        <p:strVal val="0.25"/>
                                      </p:to>
                                    </p:set>
                                    <p:animEffect filter="image" prLst="opacity: 0.25">
                                      <p:cBhvr rctx="IE">
                                        <p:cTn id="61" dur="indefinite"/>
                                        <p:tgtEl>
                                          <p:spTgt spid="45"/>
                                        </p:tgtEl>
                                      </p:cBhvr>
                                    </p:animEffect>
                                  </p:childTnLst>
                                </p:cTn>
                              </p:par>
                              <p:par>
                                <p:cTn id="62" presetID="9" presetClass="emph" presetSubtype="0" nodeType="withEffect">
                                  <p:stCondLst>
                                    <p:cond delay="0"/>
                                  </p:stCondLst>
                                  <p:childTnLst>
                                    <p:set>
                                      <p:cBhvr rctx="PPT">
                                        <p:cTn id="63" dur="indefinite"/>
                                        <p:tgtEl>
                                          <p:spTgt spid="48"/>
                                        </p:tgtEl>
                                        <p:attrNameLst>
                                          <p:attrName>style.opacity</p:attrName>
                                        </p:attrNameLst>
                                      </p:cBhvr>
                                      <p:to>
                                        <p:strVal val="0.25"/>
                                      </p:to>
                                    </p:set>
                                    <p:animEffect filter="image" prLst="opacity: 0.25">
                                      <p:cBhvr rctx="IE">
                                        <p:cTn id="64" dur="indefinite"/>
                                        <p:tgtEl>
                                          <p:spTgt spid="48"/>
                                        </p:tgtEl>
                                      </p:cBhvr>
                                    </p:animEffect>
                                  </p:childTnLst>
                                </p:cTn>
                              </p:par>
                              <p:par>
                                <p:cTn id="65" presetID="9" presetClass="emph" presetSubtype="0" nodeType="withEffect">
                                  <p:stCondLst>
                                    <p:cond delay="0"/>
                                  </p:stCondLst>
                                  <p:childTnLst>
                                    <p:set>
                                      <p:cBhvr rctx="PPT">
                                        <p:cTn id="66" dur="indefinite"/>
                                        <p:tgtEl>
                                          <p:spTgt spid="51"/>
                                        </p:tgtEl>
                                        <p:attrNameLst>
                                          <p:attrName>style.opacity</p:attrName>
                                        </p:attrNameLst>
                                      </p:cBhvr>
                                      <p:to>
                                        <p:strVal val="0.25"/>
                                      </p:to>
                                    </p:set>
                                    <p:animEffect filter="image" prLst="opacity: 0.25">
                                      <p:cBhvr rctx="IE">
                                        <p:cTn id="67" dur="indefinite"/>
                                        <p:tgtEl>
                                          <p:spTgt spid="51"/>
                                        </p:tgtEl>
                                      </p:cBhvr>
                                    </p:animEffect>
                                  </p:childTnLst>
                                </p:cTn>
                              </p:par>
                              <p:par>
                                <p:cTn id="68" presetID="9" presetClass="emph" presetSubtype="0" nodeType="withEffect">
                                  <p:stCondLst>
                                    <p:cond delay="0"/>
                                  </p:stCondLst>
                                  <p:childTnLst>
                                    <p:set>
                                      <p:cBhvr rctx="PPT">
                                        <p:cTn id="69" dur="indefinite"/>
                                        <p:tgtEl>
                                          <p:spTgt spid="9"/>
                                        </p:tgtEl>
                                        <p:attrNameLst>
                                          <p:attrName>style.opacity</p:attrName>
                                        </p:attrNameLst>
                                      </p:cBhvr>
                                      <p:to>
                                        <p:strVal val="0.25"/>
                                      </p:to>
                                    </p:set>
                                    <p:animEffect filter="image" prLst="opacity: 0.25">
                                      <p:cBhvr rctx="IE">
                                        <p:cTn id="70" dur="indefinite"/>
                                        <p:tgtEl>
                                          <p:spTgt spid="9"/>
                                        </p:tgtEl>
                                      </p:cBhvr>
                                    </p:animEffect>
                                  </p:childTnLst>
                                </p:cTn>
                              </p:par>
                              <p:par>
                                <p:cTn id="71" presetID="9" presetClass="emph" presetSubtype="0" grpId="0" nodeType="withEffect">
                                  <p:stCondLst>
                                    <p:cond delay="0"/>
                                  </p:stCondLst>
                                  <p:childTnLst>
                                    <p:set>
                                      <p:cBhvr rctx="PPT">
                                        <p:cTn id="72" dur="indefinite"/>
                                        <p:tgtEl>
                                          <p:spTgt spid="22"/>
                                        </p:tgtEl>
                                        <p:attrNameLst>
                                          <p:attrName>style.opacity</p:attrName>
                                        </p:attrNameLst>
                                      </p:cBhvr>
                                      <p:to>
                                        <p:strVal val="0.25"/>
                                      </p:to>
                                    </p:set>
                                    <p:animEffect filter="image" prLst="opacity: 0.25">
                                      <p:cBhvr rctx="IE">
                                        <p:cTn id="73" dur="indefinite"/>
                                        <p:tgtEl>
                                          <p:spTgt spid="22"/>
                                        </p:tgtEl>
                                      </p:cBhvr>
                                    </p:animEffect>
                                  </p:childTnLst>
                                </p:cTn>
                              </p:par>
                              <p:par>
                                <p:cTn id="74" presetID="9" presetClass="emph" presetSubtype="0" grpId="0" nodeType="withEffect">
                                  <p:stCondLst>
                                    <p:cond delay="0"/>
                                  </p:stCondLst>
                                  <p:childTnLst>
                                    <p:set>
                                      <p:cBhvr rctx="PPT">
                                        <p:cTn id="75" dur="indefinite"/>
                                        <p:tgtEl>
                                          <p:spTgt spid="28"/>
                                        </p:tgtEl>
                                        <p:attrNameLst>
                                          <p:attrName>style.opacity</p:attrName>
                                        </p:attrNameLst>
                                      </p:cBhvr>
                                      <p:to>
                                        <p:strVal val="0.25"/>
                                      </p:to>
                                    </p:set>
                                    <p:animEffect filter="image" prLst="opacity: 0.25">
                                      <p:cBhvr rctx="IE">
                                        <p:cTn id="76" dur="indefinite"/>
                                        <p:tgtEl>
                                          <p:spTgt spid="28"/>
                                        </p:tgtEl>
                                      </p:cBhvr>
                                    </p:animEffect>
                                  </p:childTnLst>
                                </p:cTn>
                              </p:par>
                              <p:par>
                                <p:cTn id="77" presetID="9" presetClass="emph" presetSubtype="0" grpId="0" nodeType="withEffect">
                                  <p:stCondLst>
                                    <p:cond delay="0"/>
                                  </p:stCondLst>
                                  <p:childTnLst>
                                    <p:set>
                                      <p:cBhvr rctx="PPT">
                                        <p:cTn id="78" dur="indefinite"/>
                                        <p:tgtEl>
                                          <p:spTgt spid="7"/>
                                        </p:tgtEl>
                                        <p:attrNameLst>
                                          <p:attrName>style.opacity</p:attrName>
                                        </p:attrNameLst>
                                      </p:cBhvr>
                                      <p:to>
                                        <p:strVal val="0.25"/>
                                      </p:to>
                                    </p:set>
                                    <p:animEffect filter="image" prLst="opacity: 0.25">
                                      <p:cBhvr rctx="IE">
                                        <p:cTn id="79" dur="indefinite"/>
                                        <p:tgtEl>
                                          <p:spTgt spid="7"/>
                                        </p:tgtEl>
                                      </p:cBhvr>
                                    </p:animEffect>
                                  </p:childTnLst>
                                </p:cTn>
                              </p:par>
                              <p:par>
                                <p:cTn id="80" presetID="9" presetClass="emph" presetSubtype="0" grpId="0" nodeType="withEffect">
                                  <p:stCondLst>
                                    <p:cond delay="0"/>
                                  </p:stCondLst>
                                  <p:childTnLst>
                                    <p:set>
                                      <p:cBhvr rctx="PPT">
                                        <p:cTn id="81" dur="indefinite"/>
                                        <p:tgtEl>
                                          <p:spTgt spid="24"/>
                                        </p:tgtEl>
                                        <p:attrNameLst>
                                          <p:attrName>style.opacity</p:attrName>
                                        </p:attrNameLst>
                                      </p:cBhvr>
                                      <p:to>
                                        <p:strVal val="0.25"/>
                                      </p:to>
                                    </p:set>
                                    <p:animEffect filter="image" prLst="opacity: 0.25">
                                      <p:cBhvr rctx="IE">
                                        <p:cTn id="82" dur="indefinite"/>
                                        <p:tgtEl>
                                          <p:spTgt spid="24"/>
                                        </p:tgtEl>
                                      </p:cBhvr>
                                    </p:animEffect>
                                  </p:childTnLst>
                                </p:cTn>
                              </p:par>
                              <p:par>
                                <p:cTn id="83" presetID="9" presetClass="emph" presetSubtype="0" grpId="0" nodeType="withEffect">
                                  <p:stCondLst>
                                    <p:cond delay="0"/>
                                  </p:stCondLst>
                                  <p:childTnLst>
                                    <p:set>
                                      <p:cBhvr rctx="PPT">
                                        <p:cTn id="84" dur="indefinite"/>
                                        <p:tgtEl>
                                          <p:spTgt spid="27"/>
                                        </p:tgtEl>
                                        <p:attrNameLst>
                                          <p:attrName>style.opacity</p:attrName>
                                        </p:attrNameLst>
                                      </p:cBhvr>
                                      <p:to>
                                        <p:strVal val="0.25"/>
                                      </p:to>
                                    </p:set>
                                    <p:animEffect filter="image" prLst="opacity: 0.25">
                                      <p:cBhvr rctx="IE">
                                        <p:cTn id="85" dur="indefinite"/>
                                        <p:tgtEl>
                                          <p:spTgt spid="27"/>
                                        </p:tgtEl>
                                      </p:cBhvr>
                                    </p:animEffect>
                                  </p:childTnLst>
                                </p:cTn>
                              </p:par>
                              <p:par>
                                <p:cTn id="86" presetID="9" presetClass="emph" presetSubtype="0" grpId="0" nodeType="withEffect">
                                  <p:stCondLst>
                                    <p:cond delay="0"/>
                                  </p:stCondLst>
                                  <p:childTnLst>
                                    <p:set>
                                      <p:cBhvr rctx="PPT">
                                        <p:cTn id="87" dur="indefinite"/>
                                        <p:tgtEl>
                                          <p:spTgt spid="34"/>
                                        </p:tgtEl>
                                        <p:attrNameLst>
                                          <p:attrName>style.opacity</p:attrName>
                                        </p:attrNameLst>
                                      </p:cBhvr>
                                      <p:to>
                                        <p:strVal val="0.25"/>
                                      </p:to>
                                    </p:set>
                                    <p:animEffect filter="image" prLst="opacity: 0.25">
                                      <p:cBhvr rctx="IE">
                                        <p:cTn id="88" dur="indefinite"/>
                                        <p:tgtEl>
                                          <p:spTgt spid="34"/>
                                        </p:tgtEl>
                                      </p:cBhvr>
                                    </p:animEffect>
                                  </p:childTnLst>
                                </p:cTn>
                              </p:par>
                              <p:par>
                                <p:cTn id="89" presetID="9" presetClass="emph" presetSubtype="0" nodeType="withEffect">
                                  <p:stCondLst>
                                    <p:cond delay="0"/>
                                  </p:stCondLst>
                                  <p:childTnLst>
                                    <p:set>
                                      <p:cBhvr rctx="PPT">
                                        <p:cTn id="90" dur="indefinite"/>
                                        <p:tgtEl>
                                          <p:spTgt spid="54"/>
                                        </p:tgtEl>
                                        <p:attrNameLst>
                                          <p:attrName>style.opacity</p:attrName>
                                        </p:attrNameLst>
                                      </p:cBhvr>
                                      <p:to>
                                        <p:strVal val="0.25"/>
                                      </p:to>
                                    </p:set>
                                    <p:animEffect filter="image" prLst="opacity: 0.25">
                                      <p:cBhvr rctx="IE">
                                        <p:cTn id="91" dur="indefinite"/>
                                        <p:tgtEl>
                                          <p:spTgt spid="54"/>
                                        </p:tgtEl>
                                      </p:cBhvr>
                                    </p:animEffect>
                                  </p:childTnLst>
                                </p:cTn>
                              </p:par>
                              <p:par>
                                <p:cTn id="92" presetID="9" presetClass="emph" presetSubtype="0" nodeType="withEffect">
                                  <p:stCondLst>
                                    <p:cond delay="0"/>
                                  </p:stCondLst>
                                  <p:childTnLst>
                                    <p:set>
                                      <p:cBhvr rctx="PPT">
                                        <p:cTn id="93" dur="indefinite"/>
                                        <p:tgtEl>
                                          <p:spTgt spid="42"/>
                                        </p:tgtEl>
                                        <p:attrNameLst>
                                          <p:attrName>style.opacity</p:attrName>
                                        </p:attrNameLst>
                                      </p:cBhvr>
                                      <p:to>
                                        <p:strVal val="0.25"/>
                                      </p:to>
                                    </p:set>
                                    <p:animEffect filter="image" prLst="opacity: 0.25">
                                      <p:cBhvr rctx="IE">
                                        <p:cTn id="94" dur="indefinite"/>
                                        <p:tgtEl>
                                          <p:spTgt spid="42"/>
                                        </p:tgtEl>
                                      </p:cBhvr>
                                    </p:animEffect>
                                  </p:childTnLst>
                                </p:cTn>
                              </p:par>
                              <p:par>
                                <p:cTn id="95" presetID="9" presetClass="emph" presetSubtype="0" grpId="1" nodeType="withEffect">
                                  <p:stCondLst>
                                    <p:cond delay="0"/>
                                  </p:stCondLst>
                                  <p:childTnLst>
                                    <p:set>
                                      <p:cBhvr rctx="PPT">
                                        <p:cTn id="96" dur="indefinite"/>
                                        <p:tgtEl>
                                          <p:spTgt spid="25"/>
                                        </p:tgtEl>
                                        <p:attrNameLst>
                                          <p:attrName>style.opacity</p:attrName>
                                        </p:attrNameLst>
                                      </p:cBhvr>
                                      <p:to>
                                        <p:strVal val="1"/>
                                      </p:to>
                                    </p:set>
                                    <p:animEffect filter="image" prLst="opacity: 1">
                                      <p:cBhvr rctx="IE">
                                        <p:cTn id="97" dur="indefinite"/>
                                        <p:tgtEl>
                                          <p:spTgt spid="25"/>
                                        </p:tgtEl>
                                      </p:cBhvr>
                                    </p:animEffect>
                                  </p:childTnLst>
                                </p:cTn>
                              </p:par>
                              <p:par>
                                <p:cTn id="98" presetID="9" presetClass="emph" presetSubtype="0" grpId="1" nodeType="withEffect">
                                  <p:stCondLst>
                                    <p:cond delay="0"/>
                                  </p:stCondLst>
                                  <p:childTnLst>
                                    <p:set>
                                      <p:cBhvr rctx="PPT">
                                        <p:cTn id="99" dur="indefinite"/>
                                        <p:tgtEl>
                                          <p:spTgt spid="30"/>
                                        </p:tgtEl>
                                        <p:attrNameLst>
                                          <p:attrName>style.opacity</p:attrName>
                                        </p:attrNameLst>
                                      </p:cBhvr>
                                      <p:to>
                                        <p:strVal val="1"/>
                                      </p:to>
                                    </p:set>
                                    <p:animEffect filter="image" prLst="opacity: 1">
                                      <p:cBhvr rctx="IE">
                                        <p:cTn id="100" dur="indefinite"/>
                                        <p:tgtEl>
                                          <p:spTgt spid="30"/>
                                        </p:tgtEl>
                                      </p:cBhvr>
                                    </p:animEffect>
                                  </p:childTnLst>
                                </p:cTn>
                              </p:par>
                              <p:par>
                                <p:cTn id="101" presetID="9" presetClass="emph" presetSubtype="0" grpId="1" nodeType="withEffect">
                                  <p:stCondLst>
                                    <p:cond delay="0"/>
                                  </p:stCondLst>
                                  <p:childTnLst>
                                    <p:set>
                                      <p:cBhvr rctx="PPT">
                                        <p:cTn id="102" dur="indefinite"/>
                                        <p:tgtEl>
                                          <p:spTgt spid="31"/>
                                        </p:tgtEl>
                                        <p:attrNameLst>
                                          <p:attrName>style.opacity</p:attrName>
                                        </p:attrNameLst>
                                      </p:cBhvr>
                                      <p:to>
                                        <p:strVal val="1"/>
                                      </p:to>
                                    </p:set>
                                    <p:animEffect filter="image" prLst="opacity: 1">
                                      <p:cBhvr rctx="IE">
                                        <p:cTn id="103" dur="indefinite"/>
                                        <p:tgtEl>
                                          <p:spTgt spid="31"/>
                                        </p:tgtEl>
                                      </p:cBhvr>
                                    </p:animEffect>
                                  </p:childTnLst>
                                </p:cTn>
                              </p:par>
                              <p:par>
                                <p:cTn id="104" presetID="9" presetClass="emph" presetSubtype="0" grpId="1" nodeType="withEffect">
                                  <p:stCondLst>
                                    <p:cond delay="0"/>
                                  </p:stCondLst>
                                  <p:childTnLst>
                                    <p:set>
                                      <p:cBhvr rctx="PPT">
                                        <p:cTn id="105" dur="indefinite"/>
                                        <p:tgtEl>
                                          <p:spTgt spid="21"/>
                                        </p:tgtEl>
                                        <p:attrNameLst>
                                          <p:attrName>style.opacity</p:attrName>
                                        </p:attrNameLst>
                                      </p:cBhvr>
                                      <p:to>
                                        <p:strVal val="1"/>
                                      </p:to>
                                    </p:set>
                                    <p:animEffect filter="image" prLst="opacity: 1">
                                      <p:cBhvr rctx="IE">
                                        <p:cTn id="106" dur="indefinite"/>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P spid="6" grpId="0" animBg="1"/>
      <p:bldP spid="18" grpId="0" animBg="1"/>
      <p:bldP spid="19" grpId="0" animBg="1"/>
      <p:bldP spid="20" grpId="0" animBg="1"/>
      <p:bldP spid="21" grpId="0" animBg="1"/>
      <p:bldP spid="21" grpId="1" animBg="1"/>
      <p:bldP spid="22" grpId="0" animBg="1"/>
      <p:bldP spid="23" grpId="0" animBg="1"/>
      <p:bldP spid="24" grpId="0" animBg="1"/>
      <p:bldP spid="25" grpId="0" animBg="1"/>
      <p:bldP spid="25" grpId="1" animBg="1"/>
      <p:bldP spid="7" grpId="0" animBg="1"/>
      <p:bldP spid="26" grpId="0" animBg="1"/>
      <p:bldP spid="27" grpId="0" animBg="1"/>
      <p:bldP spid="29" grpId="0" animBg="1"/>
      <p:bldP spid="30" grpId="0" animBg="1"/>
      <p:bldP spid="30" grpId="1" animBg="1"/>
      <p:bldP spid="31" grpId="0" animBg="1"/>
      <p:bldP spid="31" grpId="1" animBg="1"/>
      <p:bldP spid="10" grpId="0" animBg="1"/>
      <p:bldP spid="33" grpId="0" animBg="1"/>
      <p:bldP spid="34" grpId="0" animBg="1"/>
      <p:bldP spid="35" grpId="0" animBg="1"/>
      <p:bldP spid="36" grpId="0"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Capillarity and negative pressure head:</a:t>
            </a:r>
            <a:r>
              <a:rPr lang="en-US" dirty="0">
                <a:solidFill>
                  <a:schemeClr val="accent3">
                    <a:lumMod val="60000"/>
                    <a:lumOff val="40000"/>
                  </a:schemeClr>
                </a:solidFill>
              </a:rPr>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solidFill>
                  <a:schemeClr val="accent3">
                    <a:lumMod val="60000"/>
                    <a:lumOff val="40000"/>
                  </a:schemeClr>
                </a:solidFill>
              </a:rPr>
              <a:t>Water in unsaturated porous substrate:</a:t>
            </a:r>
            <a:r>
              <a:rPr lang="en-US" dirty="0">
                <a:solidFill>
                  <a:schemeClr val="accent3">
                    <a:lumMod val="60000"/>
                    <a:lumOff val="40000"/>
                  </a:schemeClr>
                </a:solidFill>
              </a:rPr>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Soil water flux:</a:t>
            </a:r>
            <a:r>
              <a:rPr lang="en-US" dirty="0">
                <a:solidFill>
                  <a:schemeClr val="accent3">
                    <a:lumMod val="60000"/>
                    <a:lumOff val="40000"/>
                  </a:schemeClr>
                </a:solidFill>
              </a:rPr>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Predicting infiltration rates:</a:t>
            </a:r>
            <a:r>
              <a:rPr lang="en-US" dirty="0">
                <a:solidFill>
                  <a:schemeClr val="accent3">
                    <a:lumMod val="60000"/>
                    <a:lumOff val="40000"/>
                  </a:schemeClr>
                </a:solidFill>
              </a:rPr>
              <a:t> a simpler perspective on predicting infiltration rates based on Green-</a:t>
            </a:r>
            <a:r>
              <a:rPr lang="en-US" dirty="0" err="1">
                <a:solidFill>
                  <a:schemeClr val="accent3">
                    <a:lumMod val="60000"/>
                    <a:lumOff val="40000"/>
                  </a:schemeClr>
                </a:solidFill>
              </a:rPr>
              <a:t>Ampt</a:t>
            </a:r>
            <a:r>
              <a:rPr lang="en-US" dirty="0">
                <a:solidFill>
                  <a:schemeClr val="accent3">
                    <a:lumMod val="60000"/>
                    <a:lumOff val="40000"/>
                  </a:schemeClr>
                </a:solidFill>
              </a:rPr>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Measuring water content:</a:t>
            </a:r>
            <a:r>
              <a:rPr lang="en-US" dirty="0">
                <a:solidFill>
                  <a:schemeClr val="accent3">
                    <a:lumMod val="60000"/>
                    <a:lumOff val="40000"/>
                  </a:schemeClr>
                </a:solidFill>
              </a:rPr>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t>Direction of soil water movement:</a:t>
            </a:r>
            <a:r>
              <a:rPr lang="en-US" dirty="0"/>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397902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10515600" cy="69930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Redistribution: direction of water movement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800" y="2301252"/>
            <a:ext cx="801816" cy="1949735"/>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1092" y="2384689"/>
            <a:ext cx="828472" cy="2621813"/>
          </a:xfrm>
          <a:prstGeom prst="rect">
            <a:avLst/>
          </a:prstGeom>
        </p:spPr>
      </p:pic>
      <p:sp>
        <p:nvSpPr>
          <p:cNvPr id="2" name="Rectangle 1"/>
          <p:cNvSpPr/>
          <p:nvPr/>
        </p:nvSpPr>
        <p:spPr>
          <a:xfrm>
            <a:off x="471251" y="3196196"/>
            <a:ext cx="2422187" cy="2830749"/>
          </a:xfrm>
          <a:prstGeom prst="rect">
            <a:avLst/>
          </a:prstGeom>
          <a:solidFill>
            <a:schemeClr val="accent2">
              <a:lumMod val="5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solidFill>
                  <a:schemeClr val="tx1"/>
                </a:solidFill>
              </a:rPr>
              <a:t>Soil</a:t>
            </a:r>
          </a:p>
        </p:txBody>
      </p:sp>
      <p:sp>
        <p:nvSpPr>
          <p:cNvPr id="6" name="TextBox 5"/>
          <p:cNvSpPr txBox="1"/>
          <p:nvPr/>
        </p:nvSpPr>
        <p:spPr>
          <a:xfrm>
            <a:off x="1057671" y="1947580"/>
            <a:ext cx="362600" cy="461665"/>
          </a:xfrm>
          <a:prstGeom prst="rect">
            <a:avLst/>
          </a:prstGeom>
          <a:noFill/>
        </p:spPr>
        <p:txBody>
          <a:bodyPr wrap="none" rtlCol="0">
            <a:spAutoFit/>
          </a:bodyPr>
          <a:lstStyle/>
          <a:p>
            <a:r>
              <a:rPr lang="en-US" sz="2400" dirty="0"/>
              <a:t>A</a:t>
            </a:r>
          </a:p>
        </p:txBody>
      </p:sp>
      <p:sp>
        <p:nvSpPr>
          <p:cNvPr id="8" name="TextBox 7"/>
          <p:cNvSpPr txBox="1"/>
          <p:nvPr/>
        </p:nvSpPr>
        <p:spPr>
          <a:xfrm>
            <a:off x="1990161" y="1966320"/>
            <a:ext cx="351378" cy="461665"/>
          </a:xfrm>
          <a:prstGeom prst="rect">
            <a:avLst/>
          </a:prstGeom>
          <a:noFill/>
        </p:spPr>
        <p:txBody>
          <a:bodyPr wrap="none" rtlCol="0">
            <a:spAutoFit/>
          </a:bodyPr>
          <a:lstStyle/>
          <a:p>
            <a:r>
              <a:rPr lang="en-US" sz="2400" dirty="0"/>
              <a:t>B</a:t>
            </a:r>
          </a:p>
        </p:txBody>
      </p:sp>
      <mc:AlternateContent xmlns:mc="http://schemas.openxmlformats.org/markup-compatibility/2006" xmlns:a14="http://schemas.microsoft.com/office/drawing/2010/main">
        <mc:Choice Requires="a14">
          <p:sp>
            <p:nvSpPr>
              <p:cNvPr id="9" name="TextBox 8"/>
              <p:cNvSpPr txBox="1"/>
              <p:nvPr/>
            </p:nvSpPr>
            <p:spPr>
              <a:xfrm>
                <a:off x="4655573" y="1199552"/>
                <a:ext cx="2880853" cy="786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l-GR" sz="2400" i="1" smtClean="0">
                          <a:latin typeface="Cambria Math" panose="02040503050406030204" pitchFamily="18" charset="0"/>
                          <a:ea typeface="Cambria Math" panose="02040503050406030204" pitchFamily="18" charset="0"/>
                        </a:rPr>
                        <m:t>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𝑝</m:t>
                          </m:r>
                        </m:num>
                        <m:den>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ea typeface="Cambria Math" panose="02040503050406030204" pitchFamily="18" charset="0"/>
                                </a:rPr>
                                <m:t>𝑊</m:t>
                              </m:r>
                            </m:sub>
                          </m:sSub>
                        </m:den>
                      </m:f>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5573" y="1199552"/>
                <a:ext cx="2880853" cy="786947"/>
              </a:xfrm>
              <a:prstGeom prst="rect">
                <a:avLst/>
              </a:prstGeom>
              <a:blipFill rotWithShape="0">
                <a:blip r:embed="rId5"/>
                <a:stretch>
                  <a:fillRect/>
                </a:stretch>
              </a:blipFill>
            </p:spPr>
            <p:txBody>
              <a:bodyPr/>
              <a:lstStyle/>
              <a:p>
                <a:r>
                  <a:rPr lang="en-US">
                    <a:noFill/>
                  </a:rPr>
                  <a:t> </a:t>
                </a:r>
              </a:p>
            </p:txBody>
          </p:sp>
        </mc:Fallback>
      </mc:AlternateContent>
      <p:grpSp>
        <p:nvGrpSpPr>
          <p:cNvPr id="30" name="Group 29"/>
          <p:cNvGrpSpPr/>
          <p:nvPr/>
        </p:nvGrpSpPr>
        <p:grpSpPr>
          <a:xfrm>
            <a:off x="1215717" y="3196196"/>
            <a:ext cx="2920148" cy="874167"/>
            <a:chOff x="1215717" y="3196196"/>
            <a:chExt cx="2920148" cy="874167"/>
          </a:xfrm>
        </p:grpSpPr>
        <p:cxnSp>
          <p:nvCxnSpPr>
            <p:cNvPr id="12" name="Straight Connector 11"/>
            <p:cNvCxnSpPr/>
            <p:nvPr/>
          </p:nvCxnSpPr>
          <p:spPr>
            <a:xfrm>
              <a:off x="1215717" y="4070363"/>
              <a:ext cx="23485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31" idx="1"/>
            </p:cNvCxnSpPr>
            <p:nvPr/>
          </p:nvCxnSpPr>
          <p:spPr>
            <a:xfrm>
              <a:off x="2893438" y="3196196"/>
              <a:ext cx="12424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71637" y="3196196"/>
              <a:ext cx="12538" cy="87416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6190" y="3454485"/>
              <a:ext cx="753732" cy="369332"/>
            </a:xfrm>
            <a:prstGeom prst="rect">
              <a:avLst/>
            </a:prstGeom>
            <a:noFill/>
          </p:spPr>
          <p:txBody>
            <a:bodyPr wrap="none" rtlCol="0">
              <a:spAutoFit/>
            </a:bodyPr>
            <a:lstStyle/>
            <a:p>
              <a:r>
                <a:rPr lang="en-US" dirty="0"/>
                <a:t>20 cm</a:t>
              </a:r>
            </a:p>
          </p:txBody>
        </p:sp>
      </p:grpSp>
      <p:cxnSp>
        <p:nvCxnSpPr>
          <p:cNvPr id="21" name="Straight Connector 20"/>
          <p:cNvCxnSpPr/>
          <p:nvPr/>
        </p:nvCxnSpPr>
        <p:spPr>
          <a:xfrm>
            <a:off x="2120694" y="4753341"/>
            <a:ext cx="2015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58018" y="3201473"/>
            <a:ext cx="6798" cy="155186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62571" y="3764563"/>
            <a:ext cx="753732" cy="369332"/>
          </a:xfrm>
          <a:prstGeom prst="rect">
            <a:avLst/>
          </a:prstGeom>
          <a:noFill/>
        </p:spPr>
        <p:txBody>
          <a:bodyPr wrap="square" rtlCol="0">
            <a:spAutoFit/>
          </a:bodyPr>
          <a:lstStyle/>
          <a:p>
            <a:r>
              <a:rPr lang="en-US" dirty="0"/>
              <a:t>50 cm</a:t>
            </a:r>
          </a:p>
        </p:txBody>
      </p:sp>
      <p:sp>
        <p:nvSpPr>
          <p:cNvPr id="31" name="TextBox 30"/>
          <p:cNvSpPr txBox="1"/>
          <p:nvPr/>
        </p:nvSpPr>
        <p:spPr>
          <a:xfrm>
            <a:off x="4135865" y="3011530"/>
            <a:ext cx="818942" cy="369332"/>
          </a:xfrm>
          <a:prstGeom prst="rect">
            <a:avLst/>
          </a:prstGeom>
          <a:noFill/>
        </p:spPr>
        <p:txBody>
          <a:bodyPr wrap="none" rtlCol="0">
            <a:spAutoFit/>
          </a:bodyPr>
          <a:lstStyle/>
          <a:p>
            <a:r>
              <a:rPr lang="en-US" dirty="0"/>
              <a:t>Datum</a:t>
            </a:r>
          </a:p>
        </p:txBody>
      </p:sp>
      <mc:AlternateContent xmlns:mc="http://schemas.openxmlformats.org/markup-compatibility/2006" xmlns:a14="http://schemas.microsoft.com/office/drawing/2010/main">
        <mc:Choice Requires="a14">
          <p:sp>
            <p:nvSpPr>
              <p:cNvPr id="32" name="TextBox 31"/>
              <p:cNvSpPr txBox="1"/>
              <p:nvPr/>
            </p:nvSpPr>
            <p:spPr>
              <a:xfrm>
                <a:off x="5068188" y="2384689"/>
                <a:ext cx="8585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068188" y="2384689"/>
                <a:ext cx="858568" cy="461665"/>
              </a:xfrm>
              <a:prstGeom prst="rect">
                <a:avLst/>
              </a:prstGeom>
              <a:blipFill rotWithShape="0">
                <a:blip r:embed="rId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772933" y="2384689"/>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772933" y="2384689"/>
                <a:ext cx="1282723"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40197" y="3553195"/>
                <a:ext cx="8809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5040197" y="3553195"/>
                <a:ext cx="880946"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744942" y="3553195"/>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−50 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744942" y="3553195"/>
                <a:ext cx="1282723" cy="461665"/>
              </a:xfrm>
              <a:prstGeom prst="rect">
                <a:avLst/>
              </a:prstGeom>
              <a:blipFill rotWithShape="0">
                <a:blip r:embed="rId9"/>
                <a:stretch>
                  <a:fillRect/>
                </a:stretch>
              </a:blipFill>
            </p:spPr>
            <p:txBody>
              <a:bodyPr/>
              <a:lstStyle/>
              <a:p>
                <a:r>
                  <a:rPr lang="en-US">
                    <a:noFill/>
                  </a:rPr>
                  <a:t> </a:t>
                </a:r>
              </a:p>
            </p:txBody>
          </p:sp>
        </mc:Fallback>
      </mc:AlternateContent>
      <p:grpSp>
        <p:nvGrpSpPr>
          <p:cNvPr id="34" name="Group 33"/>
          <p:cNvGrpSpPr/>
          <p:nvPr/>
        </p:nvGrpSpPr>
        <p:grpSpPr>
          <a:xfrm>
            <a:off x="7321821" y="2384689"/>
            <a:ext cx="2176623" cy="461665"/>
            <a:chOff x="7536426" y="2384689"/>
            <a:chExt cx="2176623" cy="461665"/>
          </a:xfrm>
        </p:grpSpPr>
        <mc:AlternateContent xmlns:mc="http://schemas.openxmlformats.org/markup-compatibility/2006" xmlns:a14="http://schemas.microsoft.com/office/drawing/2010/main">
          <mc:Choice Requires="a14">
            <p:sp>
              <p:nvSpPr>
                <p:cNvPr id="37" name="TextBox 36"/>
                <p:cNvSpPr txBox="1"/>
                <p:nvPr/>
              </p:nvSpPr>
              <p:spPr>
                <a:xfrm>
                  <a:off x="7536426" y="2384689"/>
                  <a:ext cx="8918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7536426" y="2384689"/>
                  <a:ext cx="891846" cy="461665"/>
                </a:xfrm>
                <a:prstGeom prst="rect">
                  <a:avLst/>
                </a:prstGeom>
                <a:blipFill rotWithShape="0">
                  <a:blip r:embed="rId10"/>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241171" y="2384689"/>
                  <a:ext cx="1471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−40 </m:t>
                        </m:r>
                        <m:r>
                          <m:rPr>
                            <m:sty m:val="p"/>
                          </m:rPr>
                          <a:rPr lang="en-US" sz="2400" b="0" i="0" smtClean="0">
                            <a:latin typeface="Cambria Math" panose="02040503050406030204" pitchFamily="18" charset="0"/>
                            <a:ea typeface="Cambria Math" panose="02040503050406030204" pitchFamily="18" charset="0"/>
                          </a:rPr>
                          <m:t>cbar</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8241171" y="2384689"/>
                  <a:ext cx="1471878" cy="461665"/>
                </a:xfrm>
                <a:prstGeom prst="rect">
                  <a:avLst/>
                </a:prstGeom>
                <a:blipFill rotWithShape="0">
                  <a:blip r:embed="rId11"/>
                  <a:stretch>
                    <a:fillRect/>
                  </a:stretch>
                </a:blipFill>
              </p:spPr>
              <p:txBody>
                <a:bodyPr/>
                <a:lstStyle/>
                <a:p>
                  <a:r>
                    <a:rPr lang="en-US">
                      <a:noFill/>
                    </a:rPr>
                    <a:t> </a:t>
                  </a:r>
                </a:p>
              </p:txBody>
            </p:sp>
          </mc:Fallback>
        </mc:AlternateContent>
      </p:grpSp>
      <p:grpSp>
        <p:nvGrpSpPr>
          <p:cNvPr id="41" name="Group 40"/>
          <p:cNvGrpSpPr/>
          <p:nvPr/>
        </p:nvGrpSpPr>
        <p:grpSpPr>
          <a:xfrm>
            <a:off x="7293830" y="3552392"/>
            <a:ext cx="2176623" cy="461665"/>
            <a:chOff x="7536426" y="3533730"/>
            <a:chExt cx="2176623" cy="461665"/>
          </a:xfrm>
        </p:grpSpPr>
        <mc:AlternateContent xmlns:mc="http://schemas.openxmlformats.org/markup-compatibility/2006" xmlns:a14="http://schemas.microsoft.com/office/drawing/2010/main">
          <mc:Choice Requires="a14">
            <p:sp>
              <p:nvSpPr>
                <p:cNvPr id="39" name="TextBox 38"/>
                <p:cNvSpPr txBox="1"/>
                <p:nvPr/>
              </p:nvSpPr>
              <p:spPr>
                <a:xfrm>
                  <a:off x="7536426" y="3533730"/>
                  <a:ext cx="9011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536426" y="3533730"/>
                  <a:ext cx="901144" cy="461665"/>
                </a:xfrm>
                <a:prstGeom prst="rect">
                  <a:avLst/>
                </a:prstGeom>
                <a:blipFill rotWithShape="0">
                  <a:blip r:embed="rId12"/>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8241171" y="3533730"/>
                  <a:ext cx="1471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−15 </m:t>
                        </m:r>
                        <m:r>
                          <m:rPr>
                            <m:sty m:val="p"/>
                          </m:rPr>
                          <a:rPr lang="en-US" sz="2400" b="0" i="0" smtClean="0">
                            <a:latin typeface="Cambria Math" panose="02040503050406030204" pitchFamily="18" charset="0"/>
                            <a:ea typeface="Cambria Math" panose="02040503050406030204" pitchFamily="18" charset="0"/>
                          </a:rPr>
                          <m:t>cbar</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8241171" y="3533730"/>
                  <a:ext cx="1471878" cy="461665"/>
                </a:xfrm>
                <a:prstGeom prst="rect">
                  <a:avLst/>
                </a:prstGeom>
                <a:blipFill rotWithShape="0">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p:cNvSpPr txBox="1"/>
              <p:nvPr/>
            </p:nvSpPr>
            <p:spPr>
              <a:xfrm>
                <a:off x="9610931" y="2384688"/>
                <a:ext cx="9367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9610931" y="2384688"/>
                <a:ext cx="936731" cy="461665"/>
              </a:xfrm>
              <a:prstGeom prst="rect">
                <a:avLst/>
              </a:prstGeom>
              <a:blipFill rotWithShape="0">
                <a:blip r:embed="rId14"/>
                <a:stretch>
                  <a:fillRect l="-1307"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403256" y="2384687"/>
                <a:ext cx="14526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−408 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403256" y="2384687"/>
                <a:ext cx="1452642" cy="46166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629593" y="3552392"/>
                <a:ext cx="9557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9629593" y="3552392"/>
                <a:ext cx="955774" cy="461665"/>
              </a:xfrm>
              <a:prstGeom prst="rect">
                <a:avLst/>
              </a:prstGeom>
              <a:blipFill rotWithShape="0">
                <a:blip r:embed="rId16"/>
                <a:stretch>
                  <a:fillRect l="-1282"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0421918" y="3552391"/>
                <a:ext cx="14526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−153 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0421918" y="3552391"/>
                <a:ext cx="1452642" cy="461665"/>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805279" y="2951285"/>
                <a:ext cx="888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805279" y="2951285"/>
                <a:ext cx="888513" cy="461665"/>
              </a:xfrm>
              <a:prstGeom prst="rect">
                <a:avLst/>
              </a:prstGeom>
              <a:blipFill rotWithShape="0">
                <a:blip r:embed="rId1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489463" y="2961017"/>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489463" y="2961017"/>
                <a:ext cx="1282723" cy="461665"/>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587127" y="2954498"/>
                <a:ext cx="19373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ea typeface="Cambria Math" panose="02040503050406030204" pitchFamily="18" charset="0"/>
                            </a:rPr>
                            <m:t>08 </m:t>
                          </m:r>
                          <m:r>
                            <m:rPr>
                              <m:sty m:val="p"/>
                            </m:rPr>
                            <a:rPr lang="en-US" sz="2400">
                              <a:latin typeface="Cambria Math" panose="02040503050406030204" pitchFamily="18" charset="0"/>
                              <a:ea typeface="Cambria Math" panose="02040503050406030204" pitchFamily="18" charset="0"/>
                            </a:rPr>
                            <m:t>cm</m:t>
                          </m:r>
                        </m:e>
                      </m:d>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587127" y="2954498"/>
                <a:ext cx="1937325" cy="46166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9437934" y="2945407"/>
                <a:ext cx="17673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=−428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9437934" y="2945407"/>
                <a:ext cx="1767343" cy="461665"/>
              </a:xfrm>
              <a:prstGeom prst="rect">
                <a:avLst/>
              </a:prstGeom>
              <a:blipFill rotWithShape="0">
                <a:blip r:embed="rId21"/>
                <a:stretch>
                  <a:fillRect/>
                </a:stretch>
              </a:blipFill>
            </p:spPr>
            <p:txBody>
              <a:bodyPr/>
              <a:lstStyle/>
              <a:p>
                <a:r>
                  <a:rPr lang="en-US">
                    <a:noFill/>
                  </a:rPr>
                  <a:t> </a:t>
                </a:r>
              </a:p>
            </p:txBody>
          </p:sp>
        </mc:Fallback>
      </mc:AlternateContent>
      <p:grpSp>
        <p:nvGrpSpPr>
          <p:cNvPr id="46" name="Group 45"/>
          <p:cNvGrpSpPr/>
          <p:nvPr/>
        </p:nvGrpSpPr>
        <p:grpSpPr>
          <a:xfrm>
            <a:off x="5805279" y="4150757"/>
            <a:ext cx="5399997" cy="477275"/>
            <a:chOff x="5805279" y="4150757"/>
            <a:chExt cx="5399997" cy="477275"/>
          </a:xfrm>
        </p:grpSpPr>
        <mc:AlternateContent xmlns:mc="http://schemas.openxmlformats.org/markup-compatibility/2006" xmlns:a14="http://schemas.microsoft.com/office/drawing/2010/main">
          <mc:Choice Requires="a14">
            <p:sp>
              <p:nvSpPr>
                <p:cNvPr id="54" name="TextBox 53"/>
                <p:cNvSpPr txBox="1"/>
                <p:nvPr/>
              </p:nvSpPr>
              <p:spPr>
                <a:xfrm>
                  <a:off x="5805279" y="4156635"/>
                  <a:ext cx="9108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805279" y="4156635"/>
                  <a:ext cx="910890" cy="461665"/>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489463" y="4166367"/>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−50 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489463" y="4166367"/>
                  <a:ext cx="1282723" cy="461665"/>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587127" y="4159848"/>
                  <a:ext cx="19373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153 </m:t>
                            </m:r>
                            <m:r>
                              <m:rPr>
                                <m:sty m:val="p"/>
                              </m:rPr>
                              <a:rPr lang="en-US" sz="2400">
                                <a:latin typeface="Cambria Math" panose="02040503050406030204" pitchFamily="18" charset="0"/>
                                <a:ea typeface="Cambria Math" panose="02040503050406030204" pitchFamily="18" charset="0"/>
                              </a:rPr>
                              <m:t>cm</m:t>
                            </m:r>
                          </m:e>
                        </m:d>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7587127" y="4159848"/>
                  <a:ext cx="1937325" cy="461665"/>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9437934" y="4150757"/>
                  <a:ext cx="17673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9437934" y="4150757"/>
                  <a:ext cx="1767342" cy="461665"/>
                </a:xfrm>
                <a:prstGeom prst="rect">
                  <a:avLst/>
                </a:prstGeom>
                <a:blipFill rotWithShape="0">
                  <a:blip r:embed="rId25"/>
                  <a:stretch>
                    <a:fillRect/>
                  </a:stretch>
                </a:blipFill>
              </p:spPr>
              <p:txBody>
                <a:bodyPr/>
                <a:lstStyle/>
                <a:p>
                  <a:r>
                    <a:rPr lang="en-US">
                      <a:noFill/>
                    </a:rPr>
                    <a:t> </a:t>
                  </a:r>
                </a:p>
              </p:txBody>
            </p:sp>
          </mc:Fallback>
        </mc:AlternateContent>
      </p:grpSp>
      <p:sp>
        <p:nvSpPr>
          <p:cNvPr id="63" name="TextBox 62"/>
          <p:cNvSpPr txBox="1"/>
          <p:nvPr/>
        </p:nvSpPr>
        <p:spPr>
          <a:xfrm>
            <a:off x="5772933" y="4760465"/>
            <a:ext cx="5695918" cy="461665"/>
          </a:xfrm>
          <a:prstGeom prst="rect">
            <a:avLst/>
          </a:prstGeom>
          <a:noFill/>
        </p:spPr>
        <p:txBody>
          <a:bodyPr wrap="none" rtlCol="0">
            <a:spAutoFit/>
          </a:bodyPr>
          <a:lstStyle/>
          <a:p>
            <a:r>
              <a:rPr lang="en-US" sz="2400" dirty="0"/>
              <a:t>In what direction does water want to move?</a:t>
            </a:r>
          </a:p>
        </p:txBody>
      </p:sp>
      <p:sp>
        <p:nvSpPr>
          <p:cNvPr id="64" name="Up Arrow 63"/>
          <p:cNvSpPr/>
          <p:nvPr/>
        </p:nvSpPr>
        <p:spPr>
          <a:xfrm>
            <a:off x="1358410" y="4070364"/>
            <a:ext cx="564824" cy="6777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p:cNvSpPr txBox="1"/>
              <p:nvPr/>
            </p:nvSpPr>
            <p:spPr>
              <a:xfrm>
                <a:off x="8057703" y="1170397"/>
                <a:ext cx="2964466"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1 </m:t>
                      </m:r>
                      <m:r>
                        <m:rPr>
                          <m:sty m:val="p"/>
                        </m:rPr>
                        <a:rPr lang="en-US" sz="2400" b="0" i="0" smtClean="0">
                          <a:latin typeface="Cambria Math" panose="02040503050406030204" pitchFamily="18" charset="0"/>
                          <a:ea typeface="Cambria Math" panose="02040503050406030204" pitchFamily="18" charset="0"/>
                        </a:rPr>
                        <m:t>cbar</m:t>
                      </m:r>
                      <m:r>
                        <a:rPr lang="en-US" sz="2400" b="0" i="0" smtClean="0">
                          <a:latin typeface="Cambria Math" panose="02040503050406030204" pitchFamily="18" charset="0"/>
                          <a:ea typeface="Cambria Math" panose="02040503050406030204" pitchFamily="18" charset="0"/>
                        </a:rPr>
                        <m:t>=10.2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a:p>
                <a:r>
                  <a:rPr lang="en-US" sz="2400" dirty="0"/>
                  <a:t>(assuming freshwater)</a:t>
                </a:r>
              </a:p>
            </p:txBody>
          </p:sp>
        </mc:Choice>
        <mc:Fallback xmlns="">
          <p:sp>
            <p:nvSpPr>
              <p:cNvPr id="58" name="TextBox 57"/>
              <p:cNvSpPr txBox="1">
                <a:spLocks noRot="1" noChangeAspect="1" noMove="1" noResize="1" noEditPoints="1" noAdjustHandles="1" noChangeArrowheads="1" noChangeShapeType="1" noTextEdit="1"/>
              </p:cNvSpPr>
              <p:nvPr/>
            </p:nvSpPr>
            <p:spPr>
              <a:xfrm>
                <a:off x="8057703" y="1170397"/>
                <a:ext cx="2964466" cy="830997"/>
              </a:xfrm>
              <a:prstGeom prst="rect">
                <a:avLst/>
              </a:prstGeom>
              <a:blipFill rotWithShape="1">
                <a:blip r:embed="rId29"/>
                <a:stretch>
                  <a:fillRect/>
                </a:stretch>
              </a:blipFill>
            </p:spPr>
            <p:txBody>
              <a:bodyPr/>
              <a:lstStyle/>
              <a:p>
                <a:r>
                  <a:rPr lang="en-US">
                    <a:noFill/>
                  </a:rPr>
                  <a:t> </a:t>
                </a:r>
              </a:p>
            </p:txBody>
          </p:sp>
        </mc:Fallback>
      </mc:AlternateContent>
      <p:sp>
        <p:nvSpPr>
          <p:cNvPr id="59" name="Rectangle 5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D11A2E1-4477-42FB-ABFC-526F368EAFF5}" type="slidenum">
              <a:rPr lang="en-US" smtClean="0">
                <a:solidFill>
                  <a:schemeClr val="tx1"/>
                </a:solidFill>
              </a:rPr>
              <a:t>21</a:t>
            </a:fld>
            <a:endParaRPr lang="en-US" dirty="0">
              <a:solidFill>
                <a:schemeClr val="tx1"/>
              </a:solidFill>
            </a:endParaRPr>
          </a:p>
        </p:txBody>
      </p:sp>
      <p:sp>
        <p:nvSpPr>
          <p:cNvPr id="3" name="TextBox 2"/>
          <p:cNvSpPr txBox="1"/>
          <p:nvPr/>
        </p:nvSpPr>
        <p:spPr>
          <a:xfrm>
            <a:off x="5560152" y="6360531"/>
            <a:ext cx="4415183" cy="369332"/>
          </a:xfrm>
          <a:prstGeom prst="rect">
            <a:avLst/>
          </a:prstGeom>
          <a:noFill/>
        </p:spPr>
        <p:txBody>
          <a:bodyPr wrap="none" rtlCol="0">
            <a:spAutoFit/>
          </a:bodyPr>
          <a:lstStyle/>
          <a:p>
            <a:r>
              <a:rPr lang="en-US" dirty="0">
                <a:solidFill>
                  <a:srgbClr val="FF0000"/>
                </a:solidFill>
              </a:rPr>
              <a:t>But water may not move if the soil is too dry!</a:t>
            </a:r>
          </a:p>
        </p:txBody>
      </p:sp>
      <p:sp>
        <p:nvSpPr>
          <p:cNvPr id="60" name="TextBox 59">
            <a:extLst>
              <a:ext uri="{FF2B5EF4-FFF2-40B4-BE49-F238E27FC236}">
                <a16:creationId xmlns:a16="http://schemas.microsoft.com/office/drawing/2014/main" id="{80B57BF0-10FD-40C7-9445-3B41FB13AF71}"/>
              </a:ext>
            </a:extLst>
          </p:cNvPr>
          <p:cNvSpPr txBox="1"/>
          <p:nvPr/>
        </p:nvSpPr>
        <p:spPr>
          <a:xfrm>
            <a:off x="4545336" y="5191166"/>
            <a:ext cx="7329224" cy="1200329"/>
          </a:xfrm>
          <a:prstGeom prst="rect">
            <a:avLst/>
          </a:prstGeom>
          <a:noFill/>
        </p:spPr>
        <p:txBody>
          <a:bodyPr wrap="square" rtlCol="0">
            <a:spAutoFit/>
          </a:bodyPr>
          <a:lstStyle/>
          <a:p>
            <a:r>
              <a:rPr lang="en-US" sz="2400" dirty="0"/>
              <a:t>Water wants to move upward because the hydraulic head at depth A (-408 cm) is </a:t>
            </a:r>
            <a:r>
              <a:rPr lang="en-US" sz="2400" b="1" i="1" dirty="0"/>
              <a:t>less than </a:t>
            </a:r>
            <a:r>
              <a:rPr lang="en-US" sz="2400" dirty="0"/>
              <a:t>the hydraulic head at depth B (-203 cm).</a:t>
            </a:r>
          </a:p>
        </p:txBody>
      </p:sp>
    </p:spTree>
    <p:extLst>
      <p:ext uri="{BB962C8B-B14F-4D97-AF65-F5344CB8AC3E}">
        <p14:creationId xmlns:p14="http://schemas.microsoft.com/office/powerpoint/2010/main" val="257338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fade">
                                      <p:cBhvr>
                                        <p:cTn id="66" dur="5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500"/>
                                        <p:tgtEl>
                                          <p:spTgt spid="4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fade">
                                      <p:cBhvr>
                                        <p:cTn id="91" dur="500"/>
                                        <p:tgtEl>
                                          <p:spTgt spid="5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500"/>
                                        <p:tgtEl>
                                          <p:spTgt spid="6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fade">
                                      <p:cBhvr>
                                        <p:cTn id="111" dur="500"/>
                                        <p:tgtEl>
                                          <p:spTgt spid="64"/>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5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2" grpId="0"/>
      <p:bldP spid="33" grpId="0"/>
      <p:bldP spid="35" grpId="0"/>
      <p:bldP spid="36" grpId="0"/>
      <p:bldP spid="43" grpId="0"/>
      <p:bldP spid="44" grpId="0"/>
      <p:bldP spid="47" grpId="0"/>
      <p:bldP spid="48" grpId="0"/>
      <p:bldP spid="49" grpId="0"/>
      <p:bldP spid="50" grpId="0"/>
      <p:bldP spid="51" grpId="0"/>
      <p:bldP spid="53" grpId="0"/>
      <p:bldP spid="63" grpId="0"/>
      <p:bldP spid="64" grpId="0" animBg="1"/>
      <p:bldP spid="58" grpId="0"/>
      <p:bldP spid="3"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10515600" cy="69930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Redistribution: direction of water movement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800" y="2301252"/>
            <a:ext cx="801816" cy="1949735"/>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1092" y="2384689"/>
            <a:ext cx="828472" cy="2621813"/>
          </a:xfrm>
          <a:prstGeom prst="rect">
            <a:avLst/>
          </a:prstGeom>
        </p:spPr>
      </p:pic>
      <p:sp>
        <p:nvSpPr>
          <p:cNvPr id="2" name="Rectangle 1"/>
          <p:cNvSpPr/>
          <p:nvPr/>
        </p:nvSpPr>
        <p:spPr>
          <a:xfrm>
            <a:off x="471251" y="3196196"/>
            <a:ext cx="2422187" cy="2830749"/>
          </a:xfrm>
          <a:prstGeom prst="rect">
            <a:avLst/>
          </a:prstGeom>
          <a:solidFill>
            <a:schemeClr val="accent2">
              <a:lumMod val="5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solidFill>
                  <a:schemeClr val="tx1"/>
                </a:solidFill>
              </a:rPr>
              <a:t>Soil</a:t>
            </a:r>
          </a:p>
        </p:txBody>
      </p:sp>
      <p:sp>
        <p:nvSpPr>
          <p:cNvPr id="6" name="TextBox 5"/>
          <p:cNvSpPr txBox="1"/>
          <p:nvPr/>
        </p:nvSpPr>
        <p:spPr>
          <a:xfrm>
            <a:off x="1057671" y="1947580"/>
            <a:ext cx="362600" cy="461665"/>
          </a:xfrm>
          <a:prstGeom prst="rect">
            <a:avLst/>
          </a:prstGeom>
          <a:noFill/>
        </p:spPr>
        <p:txBody>
          <a:bodyPr wrap="none" rtlCol="0">
            <a:spAutoFit/>
          </a:bodyPr>
          <a:lstStyle/>
          <a:p>
            <a:r>
              <a:rPr lang="en-US" sz="2400" dirty="0"/>
              <a:t>A</a:t>
            </a:r>
          </a:p>
        </p:txBody>
      </p:sp>
      <p:sp>
        <p:nvSpPr>
          <p:cNvPr id="8" name="TextBox 7"/>
          <p:cNvSpPr txBox="1"/>
          <p:nvPr/>
        </p:nvSpPr>
        <p:spPr>
          <a:xfrm>
            <a:off x="1990161" y="1966320"/>
            <a:ext cx="351378" cy="461665"/>
          </a:xfrm>
          <a:prstGeom prst="rect">
            <a:avLst/>
          </a:prstGeom>
          <a:noFill/>
        </p:spPr>
        <p:txBody>
          <a:bodyPr wrap="none" rtlCol="0">
            <a:spAutoFit/>
          </a:bodyPr>
          <a:lstStyle/>
          <a:p>
            <a:r>
              <a:rPr lang="en-US" sz="2400" dirty="0"/>
              <a:t>B</a:t>
            </a:r>
          </a:p>
        </p:txBody>
      </p:sp>
      <mc:AlternateContent xmlns:mc="http://schemas.openxmlformats.org/markup-compatibility/2006" xmlns:a14="http://schemas.microsoft.com/office/drawing/2010/main">
        <mc:Choice Requires="a14">
          <p:sp>
            <p:nvSpPr>
              <p:cNvPr id="9" name="TextBox 8"/>
              <p:cNvSpPr txBox="1"/>
              <p:nvPr/>
            </p:nvSpPr>
            <p:spPr>
              <a:xfrm>
                <a:off x="4655573" y="1199552"/>
                <a:ext cx="2880853" cy="786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l-GR" sz="2400" i="1" smtClean="0">
                          <a:latin typeface="Cambria Math" panose="02040503050406030204" pitchFamily="18" charset="0"/>
                          <a:ea typeface="Cambria Math" panose="02040503050406030204" pitchFamily="18" charset="0"/>
                        </a:rPr>
                        <m:t>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𝑝</m:t>
                          </m:r>
                        </m:num>
                        <m:den>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ea typeface="Cambria Math" panose="02040503050406030204" pitchFamily="18" charset="0"/>
                                </a:rPr>
                                <m:t>𝑊</m:t>
                              </m:r>
                            </m:sub>
                          </m:sSub>
                        </m:den>
                      </m:f>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5573" y="1199552"/>
                <a:ext cx="2880853" cy="786947"/>
              </a:xfrm>
              <a:prstGeom prst="rect">
                <a:avLst/>
              </a:prstGeom>
              <a:blipFill rotWithShape="0">
                <a:blip r:embed="rId5"/>
                <a:stretch>
                  <a:fillRect/>
                </a:stretch>
              </a:blipFill>
            </p:spPr>
            <p:txBody>
              <a:bodyPr/>
              <a:lstStyle/>
              <a:p>
                <a:r>
                  <a:rPr lang="en-US">
                    <a:noFill/>
                  </a:rPr>
                  <a:t> </a:t>
                </a:r>
              </a:p>
            </p:txBody>
          </p:sp>
        </mc:Fallback>
      </mc:AlternateContent>
      <p:grpSp>
        <p:nvGrpSpPr>
          <p:cNvPr id="30" name="Group 29"/>
          <p:cNvGrpSpPr/>
          <p:nvPr/>
        </p:nvGrpSpPr>
        <p:grpSpPr>
          <a:xfrm>
            <a:off x="1215717" y="3196196"/>
            <a:ext cx="2920148" cy="874167"/>
            <a:chOff x="1215717" y="3196196"/>
            <a:chExt cx="2920148" cy="874167"/>
          </a:xfrm>
        </p:grpSpPr>
        <p:cxnSp>
          <p:nvCxnSpPr>
            <p:cNvPr id="12" name="Straight Connector 11"/>
            <p:cNvCxnSpPr/>
            <p:nvPr/>
          </p:nvCxnSpPr>
          <p:spPr>
            <a:xfrm>
              <a:off x="1215717" y="4070363"/>
              <a:ext cx="23485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31" idx="1"/>
            </p:cNvCxnSpPr>
            <p:nvPr/>
          </p:nvCxnSpPr>
          <p:spPr>
            <a:xfrm>
              <a:off x="2893438" y="3196196"/>
              <a:ext cx="12424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71637" y="3196196"/>
              <a:ext cx="12538" cy="87416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6190" y="3454485"/>
              <a:ext cx="753732" cy="369332"/>
            </a:xfrm>
            <a:prstGeom prst="rect">
              <a:avLst/>
            </a:prstGeom>
            <a:noFill/>
          </p:spPr>
          <p:txBody>
            <a:bodyPr wrap="none" rtlCol="0">
              <a:spAutoFit/>
            </a:bodyPr>
            <a:lstStyle/>
            <a:p>
              <a:r>
                <a:rPr lang="en-US" dirty="0"/>
                <a:t>20 cm</a:t>
              </a:r>
            </a:p>
          </p:txBody>
        </p:sp>
      </p:grpSp>
      <p:cxnSp>
        <p:nvCxnSpPr>
          <p:cNvPr id="21" name="Straight Connector 20"/>
          <p:cNvCxnSpPr/>
          <p:nvPr/>
        </p:nvCxnSpPr>
        <p:spPr>
          <a:xfrm>
            <a:off x="2120694" y="4753341"/>
            <a:ext cx="2015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58018" y="3201473"/>
            <a:ext cx="6798" cy="155186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62571" y="3764563"/>
            <a:ext cx="753732" cy="369332"/>
          </a:xfrm>
          <a:prstGeom prst="rect">
            <a:avLst/>
          </a:prstGeom>
          <a:noFill/>
        </p:spPr>
        <p:txBody>
          <a:bodyPr wrap="square" rtlCol="0">
            <a:spAutoFit/>
          </a:bodyPr>
          <a:lstStyle/>
          <a:p>
            <a:r>
              <a:rPr lang="en-US" dirty="0"/>
              <a:t>50 cm</a:t>
            </a:r>
          </a:p>
        </p:txBody>
      </p:sp>
      <p:sp>
        <p:nvSpPr>
          <p:cNvPr id="31" name="TextBox 30"/>
          <p:cNvSpPr txBox="1"/>
          <p:nvPr/>
        </p:nvSpPr>
        <p:spPr>
          <a:xfrm>
            <a:off x="4135865" y="3011530"/>
            <a:ext cx="818942" cy="369332"/>
          </a:xfrm>
          <a:prstGeom prst="rect">
            <a:avLst/>
          </a:prstGeom>
          <a:noFill/>
        </p:spPr>
        <p:txBody>
          <a:bodyPr wrap="none" rtlCol="0">
            <a:spAutoFit/>
          </a:bodyPr>
          <a:lstStyle/>
          <a:p>
            <a:r>
              <a:rPr lang="en-US" dirty="0"/>
              <a:t>Datum</a:t>
            </a:r>
          </a:p>
        </p:txBody>
      </p:sp>
      <mc:AlternateContent xmlns:mc="http://schemas.openxmlformats.org/markup-compatibility/2006" xmlns:a14="http://schemas.microsoft.com/office/drawing/2010/main">
        <mc:Choice Requires="a14">
          <p:sp>
            <p:nvSpPr>
              <p:cNvPr id="32" name="TextBox 31"/>
              <p:cNvSpPr txBox="1"/>
              <p:nvPr/>
            </p:nvSpPr>
            <p:spPr>
              <a:xfrm>
                <a:off x="5068188" y="2384689"/>
                <a:ext cx="8585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068188" y="2384689"/>
                <a:ext cx="858568" cy="461665"/>
              </a:xfrm>
              <a:prstGeom prst="rect">
                <a:avLst/>
              </a:prstGeom>
              <a:blipFill rotWithShape="0">
                <a:blip r:embed="rId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772933" y="2384689"/>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772933" y="2384689"/>
                <a:ext cx="1282723"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40197" y="3553195"/>
                <a:ext cx="8809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5040197" y="3553195"/>
                <a:ext cx="880946"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744942" y="3553195"/>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−50 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744942" y="3553195"/>
                <a:ext cx="1282723" cy="461665"/>
              </a:xfrm>
              <a:prstGeom prst="rect">
                <a:avLst/>
              </a:prstGeom>
              <a:blipFill rotWithShape="0">
                <a:blip r:embed="rId9"/>
                <a:stretch>
                  <a:fillRect/>
                </a:stretch>
              </a:blipFill>
            </p:spPr>
            <p:txBody>
              <a:bodyPr/>
              <a:lstStyle/>
              <a:p>
                <a:r>
                  <a:rPr lang="en-US">
                    <a:noFill/>
                  </a:rPr>
                  <a:t> </a:t>
                </a:r>
              </a:p>
            </p:txBody>
          </p:sp>
        </mc:Fallback>
      </mc:AlternateContent>
      <p:grpSp>
        <p:nvGrpSpPr>
          <p:cNvPr id="34" name="Group 33"/>
          <p:cNvGrpSpPr/>
          <p:nvPr/>
        </p:nvGrpSpPr>
        <p:grpSpPr>
          <a:xfrm>
            <a:off x="7321821" y="2384689"/>
            <a:ext cx="2176623" cy="461665"/>
            <a:chOff x="7536426" y="2384689"/>
            <a:chExt cx="2176623" cy="461665"/>
          </a:xfrm>
        </p:grpSpPr>
        <mc:AlternateContent xmlns:mc="http://schemas.openxmlformats.org/markup-compatibility/2006" xmlns:a14="http://schemas.microsoft.com/office/drawing/2010/main">
          <mc:Choice Requires="a14">
            <p:sp>
              <p:nvSpPr>
                <p:cNvPr id="37" name="TextBox 36"/>
                <p:cNvSpPr txBox="1"/>
                <p:nvPr/>
              </p:nvSpPr>
              <p:spPr>
                <a:xfrm>
                  <a:off x="7536426" y="2384689"/>
                  <a:ext cx="8918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7536426" y="2384689"/>
                  <a:ext cx="891846" cy="461665"/>
                </a:xfrm>
                <a:prstGeom prst="rect">
                  <a:avLst/>
                </a:prstGeom>
                <a:blipFill rotWithShape="0">
                  <a:blip r:embed="rId10"/>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241171" y="2384689"/>
                  <a:ext cx="1471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−40 </m:t>
                        </m:r>
                        <m:r>
                          <m:rPr>
                            <m:sty m:val="p"/>
                          </m:rPr>
                          <a:rPr lang="en-US" sz="2400" b="0" i="0" smtClean="0">
                            <a:latin typeface="Cambria Math" panose="02040503050406030204" pitchFamily="18" charset="0"/>
                            <a:ea typeface="Cambria Math" panose="02040503050406030204" pitchFamily="18" charset="0"/>
                          </a:rPr>
                          <m:t>cbar</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8241171" y="2384689"/>
                  <a:ext cx="1471878" cy="461665"/>
                </a:xfrm>
                <a:prstGeom prst="rect">
                  <a:avLst/>
                </a:prstGeom>
                <a:blipFill rotWithShape="0">
                  <a:blip r:embed="rId11"/>
                  <a:stretch>
                    <a:fillRect/>
                  </a:stretch>
                </a:blipFill>
              </p:spPr>
              <p:txBody>
                <a:bodyPr/>
                <a:lstStyle/>
                <a:p>
                  <a:r>
                    <a:rPr lang="en-US">
                      <a:noFill/>
                    </a:rPr>
                    <a:t> </a:t>
                  </a:r>
                </a:p>
              </p:txBody>
            </p:sp>
          </mc:Fallback>
        </mc:AlternateContent>
      </p:grpSp>
      <p:grpSp>
        <p:nvGrpSpPr>
          <p:cNvPr id="41" name="Group 40"/>
          <p:cNvGrpSpPr/>
          <p:nvPr/>
        </p:nvGrpSpPr>
        <p:grpSpPr>
          <a:xfrm>
            <a:off x="7293830" y="3552392"/>
            <a:ext cx="2176623" cy="461665"/>
            <a:chOff x="7536426" y="3533730"/>
            <a:chExt cx="2176623" cy="461665"/>
          </a:xfrm>
        </p:grpSpPr>
        <mc:AlternateContent xmlns:mc="http://schemas.openxmlformats.org/markup-compatibility/2006" xmlns:a14="http://schemas.microsoft.com/office/drawing/2010/main">
          <mc:Choice Requires="a14">
            <p:sp>
              <p:nvSpPr>
                <p:cNvPr id="39" name="TextBox 38"/>
                <p:cNvSpPr txBox="1"/>
                <p:nvPr/>
              </p:nvSpPr>
              <p:spPr>
                <a:xfrm>
                  <a:off x="7536426" y="3533730"/>
                  <a:ext cx="9011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536426" y="3533730"/>
                  <a:ext cx="901144" cy="461665"/>
                </a:xfrm>
                <a:prstGeom prst="rect">
                  <a:avLst/>
                </a:prstGeom>
                <a:blipFill rotWithShape="0">
                  <a:blip r:embed="rId12"/>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8241171" y="3533730"/>
                  <a:ext cx="1471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−15 </m:t>
                        </m:r>
                        <m:r>
                          <m:rPr>
                            <m:sty m:val="p"/>
                          </m:rPr>
                          <a:rPr lang="en-US" sz="2400" b="0" i="0" smtClean="0">
                            <a:latin typeface="Cambria Math" panose="02040503050406030204" pitchFamily="18" charset="0"/>
                            <a:ea typeface="Cambria Math" panose="02040503050406030204" pitchFamily="18" charset="0"/>
                          </a:rPr>
                          <m:t>cbar</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8241171" y="3533730"/>
                  <a:ext cx="1471878" cy="461665"/>
                </a:xfrm>
                <a:prstGeom prst="rect">
                  <a:avLst/>
                </a:prstGeom>
                <a:blipFill rotWithShape="0">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p:cNvSpPr txBox="1"/>
              <p:nvPr/>
            </p:nvSpPr>
            <p:spPr>
              <a:xfrm>
                <a:off x="9610931" y="2384688"/>
                <a:ext cx="9367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9610931" y="2384688"/>
                <a:ext cx="936731" cy="461665"/>
              </a:xfrm>
              <a:prstGeom prst="rect">
                <a:avLst/>
              </a:prstGeom>
              <a:blipFill rotWithShape="0">
                <a:blip r:embed="rId14"/>
                <a:stretch>
                  <a:fillRect l="-1307"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403256" y="2384687"/>
                <a:ext cx="14526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−408 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403256" y="2384687"/>
                <a:ext cx="1452642" cy="46166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629593" y="3552392"/>
                <a:ext cx="9557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9629593" y="3552392"/>
                <a:ext cx="955774" cy="461665"/>
              </a:xfrm>
              <a:prstGeom prst="rect">
                <a:avLst/>
              </a:prstGeom>
              <a:blipFill rotWithShape="0">
                <a:blip r:embed="rId16"/>
                <a:stretch>
                  <a:fillRect l="-1282"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0421918" y="3552391"/>
                <a:ext cx="14526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−153 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0421918" y="3552391"/>
                <a:ext cx="1452642" cy="461665"/>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805279" y="2951285"/>
                <a:ext cx="888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805279" y="2951285"/>
                <a:ext cx="888513" cy="461665"/>
              </a:xfrm>
              <a:prstGeom prst="rect">
                <a:avLst/>
              </a:prstGeom>
              <a:blipFill rotWithShape="0">
                <a:blip r:embed="rId1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489463" y="2961017"/>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489463" y="2961017"/>
                <a:ext cx="1282723" cy="461665"/>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587127" y="2954498"/>
                <a:ext cx="19373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m:t>
                          </m:r>
                          <m:r>
                            <a:rPr lang="en-US" sz="2400" i="1">
                              <a:latin typeface="Cambria Math" panose="02040503050406030204" pitchFamily="18" charset="0"/>
                              <a:ea typeface="Cambria Math" panose="02040503050406030204" pitchFamily="18" charset="0"/>
                            </a:rPr>
                            <m:t>08 </m:t>
                          </m:r>
                          <m:r>
                            <m:rPr>
                              <m:sty m:val="p"/>
                            </m:rPr>
                            <a:rPr lang="en-US" sz="2400">
                              <a:latin typeface="Cambria Math" panose="02040503050406030204" pitchFamily="18" charset="0"/>
                              <a:ea typeface="Cambria Math" panose="02040503050406030204" pitchFamily="18" charset="0"/>
                            </a:rPr>
                            <m:t>cm</m:t>
                          </m:r>
                        </m:e>
                      </m:d>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587127" y="2954498"/>
                <a:ext cx="1937325" cy="46166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9437934" y="2945407"/>
                <a:ext cx="17673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=−428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9437934" y="2945407"/>
                <a:ext cx="1767343" cy="461665"/>
              </a:xfrm>
              <a:prstGeom prst="rect">
                <a:avLst/>
              </a:prstGeom>
              <a:blipFill rotWithShape="0">
                <a:blip r:embed="rId21"/>
                <a:stretch>
                  <a:fillRect/>
                </a:stretch>
              </a:blipFill>
            </p:spPr>
            <p:txBody>
              <a:bodyPr/>
              <a:lstStyle/>
              <a:p>
                <a:r>
                  <a:rPr lang="en-US">
                    <a:noFill/>
                  </a:rPr>
                  <a:t> </a:t>
                </a:r>
              </a:p>
            </p:txBody>
          </p:sp>
        </mc:Fallback>
      </mc:AlternateContent>
      <p:grpSp>
        <p:nvGrpSpPr>
          <p:cNvPr id="46" name="Group 45"/>
          <p:cNvGrpSpPr/>
          <p:nvPr/>
        </p:nvGrpSpPr>
        <p:grpSpPr>
          <a:xfrm>
            <a:off x="5805279" y="4150757"/>
            <a:ext cx="5399997" cy="477275"/>
            <a:chOff x="5805279" y="4150757"/>
            <a:chExt cx="5399997" cy="477275"/>
          </a:xfrm>
        </p:grpSpPr>
        <mc:AlternateContent xmlns:mc="http://schemas.openxmlformats.org/markup-compatibility/2006" xmlns:a14="http://schemas.microsoft.com/office/drawing/2010/main">
          <mc:Choice Requires="a14">
            <p:sp>
              <p:nvSpPr>
                <p:cNvPr id="54" name="TextBox 53"/>
                <p:cNvSpPr txBox="1"/>
                <p:nvPr/>
              </p:nvSpPr>
              <p:spPr>
                <a:xfrm>
                  <a:off x="5805279" y="4156635"/>
                  <a:ext cx="9108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805279" y="4156635"/>
                  <a:ext cx="910890" cy="461665"/>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489463" y="4166367"/>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−50 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489463" y="4166367"/>
                  <a:ext cx="1282723" cy="461665"/>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587127" y="4159848"/>
                  <a:ext cx="19373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153 </m:t>
                            </m:r>
                            <m:r>
                              <m:rPr>
                                <m:sty m:val="p"/>
                              </m:rPr>
                              <a:rPr lang="en-US" sz="2400">
                                <a:latin typeface="Cambria Math" panose="02040503050406030204" pitchFamily="18" charset="0"/>
                                <a:ea typeface="Cambria Math" panose="02040503050406030204" pitchFamily="18" charset="0"/>
                              </a:rPr>
                              <m:t>cm</m:t>
                            </m:r>
                          </m:e>
                        </m:d>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7587127" y="4159848"/>
                  <a:ext cx="1937325" cy="461665"/>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9437934" y="4150757"/>
                  <a:ext cx="17673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9437934" y="4150757"/>
                  <a:ext cx="1767342" cy="461665"/>
                </a:xfrm>
                <a:prstGeom prst="rect">
                  <a:avLst/>
                </a:prstGeom>
                <a:blipFill rotWithShape="0">
                  <a:blip r:embed="rId25"/>
                  <a:stretch>
                    <a:fillRect/>
                  </a:stretch>
                </a:blipFill>
              </p:spPr>
              <p:txBody>
                <a:bodyPr/>
                <a:lstStyle/>
                <a:p>
                  <a:r>
                    <a:rPr lang="en-US">
                      <a:noFill/>
                    </a:rPr>
                    <a:t> </a:t>
                  </a:r>
                </a:p>
              </p:txBody>
            </p:sp>
          </mc:Fallback>
        </mc:AlternateContent>
      </p:grpSp>
      <p:sp>
        <p:nvSpPr>
          <p:cNvPr id="63" name="TextBox 62"/>
          <p:cNvSpPr txBox="1"/>
          <p:nvPr/>
        </p:nvSpPr>
        <p:spPr>
          <a:xfrm>
            <a:off x="5772933" y="4760465"/>
            <a:ext cx="5695918" cy="461665"/>
          </a:xfrm>
          <a:prstGeom prst="rect">
            <a:avLst/>
          </a:prstGeom>
          <a:noFill/>
        </p:spPr>
        <p:txBody>
          <a:bodyPr wrap="none" rtlCol="0">
            <a:spAutoFit/>
          </a:bodyPr>
          <a:lstStyle/>
          <a:p>
            <a:r>
              <a:rPr lang="en-US" sz="2400" dirty="0"/>
              <a:t>In what direction does water want to move?</a:t>
            </a:r>
          </a:p>
        </p:txBody>
      </p:sp>
      <p:sp>
        <p:nvSpPr>
          <p:cNvPr id="64" name="Up Arrow 63"/>
          <p:cNvSpPr/>
          <p:nvPr/>
        </p:nvSpPr>
        <p:spPr>
          <a:xfrm>
            <a:off x="1358410" y="4070364"/>
            <a:ext cx="564824" cy="67770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6" name="TextBox 65"/>
              <p:cNvSpPr txBox="1"/>
              <p:nvPr/>
            </p:nvSpPr>
            <p:spPr>
              <a:xfrm>
                <a:off x="3155467" y="5761549"/>
                <a:ext cx="3324821" cy="854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upward</m:t>
                      </m:r>
                      <m:r>
                        <a:rPr lang="en-US" sz="2400" b="0" i="0" smtClean="0">
                          <a:latin typeface="Cambria Math" panose="02040503050406030204" pitchFamily="18" charset="0"/>
                          <a:ea typeface="Cambria Math" panose="02040503050406030204" pitchFamily="18" charset="0"/>
                        </a:rPr>
                        <m:t> </m:t>
                      </m:r>
                      <m:f>
                        <m:fPr>
                          <m:ctrlPr>
                            <a:rPr lang="en-US" sz="2400" b="0" i="1" smtClean="0">
                              <a:latin typeface="Cambria Math" panose="02040503050406030204" pitchFamily="18"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h</m:t>
                          </m:r>
                        </m:num>
                        <m:den>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𝑙</m:t>
                          </m:r>
                        </m:den>
                      </m:f>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𝐵</m:t>
                              </m:r>
                            </m:sub>
                          </m:sSub>
                        </m:num>
                        <m:den>
                          <m:d>
                            <m:dPr>
                              <m:begChr m:val="|"/>
                              <m:endChr m:val="|"/>
                              <m:ctrlPr>
                                <a:rPr lang="en-US" sz="2400" b="0" i="1" smtClean="0">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𝑧</m:t>
                                  </m:r>
                                </m:e>
                                <m:sub>
                                  <m:r>
                                    <a:rPr lang="en-US" sz="2400" i="1">
                                      <a:latin typeface="Cambria Math" panose="02040503050406030204" pitchFamily="18" charset="0"/>
                                      <a:ea typeface="Cambria Math" panose="02040503050406030204" pitchFamily="18" charset="0"/>
                                    </a:rPr>
                                    <m:t>𝐴</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𝑧</m:t>
                                  </m:r>
                                </m:e>
                                <m:sub>
                                  <m:r>
                                    <a:rPr lang="en-US" sz="2400" i="1">
                                      <a:latin typeface="Cambria Math" panose="02040503050406030204" pitchFamily="18" charset="0"/>
                                      <a:ea typeface="Cambria Math" panose="02040503050406030204" pitchFamily="18" charset="0"/>
                                    </a:rPr>
                                    <m:t>𝐵</m:t>
                                  </m:r>
                                </m:sub>
                              </m:sSub>
                            </m:e>
                          </m:d>
                        </m:den>
                      </m:f>
                    </m:oMath>
                  </m:oMathPara>
                </a14:m>
                <a:endParaRPr lang="en-US" sz="2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155467" y="5761549"/>
                <a:ext cx="3324821" cy="854016"/>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6393744" y="5744236"/>
                <a:ext cx="3656835" cy="871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428</m:t>
                          </m:r>
                          <m:r>
                            <a:rPr lang="en-US" sz="2400" i="1">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cm</m:t>
                          </m:r>
                          <m:r>
                            <a:rPr lang="en-US" sz="2400" i="1">
                              <a:latin typeface="Cambria Math" panose="02040503050406030204" pitchFamily="18" charset="0"/>
                              <a:ea typeface="Cambria Math" panose="02040503050406030204" pitchFamily="18" charset="0"/>
                            </a:rPr>
                            <m:t>−</m:t>
                          </m:r>
                          <m:d>
                            <m:dPr>
                              <m:ctrlPr>
                                <a:rPr lang="en-US" sz="240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203</m:t>
                              </m:r>
                              <m:r>
                                <a:rPr lang="en-US" sz="2400" i="1">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cm</m:t>
                              </m:r>
                              <m:r>
                                <m:rPr>
                                  <m:nor/>
                                </m:rPr>
                                <a:rPr lang="en-US" sz="2400" dirty="0"/>
                                <m:t> </m:t>
                              </m:r>
                            </m:e>
                          </m:d>
                        </m:num>
                        <m:den>
                          <m:r>
                            <a:rPr lang="en-US" sz="2400" i="1" dirty="0" smtClean="0">
                              <a:latin typeface="Cambria Math" panose="02040503050406030204" pitchFamily="18" charset="0"/>
                            </a:rPr>
                            <m:t>|</m:t>
                          </m:r>
                          <m:r>
                            <m:rPr>
                              <m:nor/>
                            </m:rPr>
                            <a:rPr lang="en-US" sz="2400">
                              <a:latin typeface="Cambria Math" panose="02040503050406030204" pitchFamily="18" charset="0"/>
                              <a:ea typeface="Cambria Math" panose="02040503050406030204" pitchFamily="18" charset="0"/>
                            </a:rPr>
                            <m:t>−20</m:t>
                          </m:r>
                          <m:r>
                            <m:rPr>
                              <m:nor/>
                            </m:rPr>
                            <a:rPr lang="en-US" sz="2400">
                              <a:latin typeface="Cambria Math" panose="02040503050406030204" pitchFamily="18" charset="0"/>
                              <a:ea typeface="Cambria Math" panose="02040503050406030204" pitchFamily="18" charset="0"/>
                            </a:rPr>
                            <m:t>cm</m:t>
                          </m:r>
                          <m:r>
                            <m:rPr>
                              <m:nor/>
                            </m:rPr>
                            <a:rPr lang="en-US" sz="2400">
                              <a:latin typeface="Cambria Math" panose="02040503050406030204" pitchFamily="18" charset="0"/>
                              <a:ea typeface="Cambria Math" panose="02040503050406030204" pitchFamily="18" charset="0"/>
                            </a:rPr>
                            <m:t>−(−50 </m:t>
                          </m:r>
                          <m:r>
                            <m:rPr>
                              <m:nor/>
                            </m:rPr>
                            <a:rPr lang="en-US" sz="2400">
                              <a:latin typeface="Cambria Math" panose="02040503050406030204" pitchFamily="18" charset="0"/>
                              <a:ea typeface="Cambria Math" panose="02040503050406030204" pitchFamily="18" charset="0"/>
                            </a:rPr>
                            <m:t>cm</m:t>
                          </m:r>
                          <m:r>
                            <m:rPr>
                              <m:nor/>
                            </m:rPr>
                            <a:rPr lang="en-US" sz="2400" dirty="0">
                              <a:latin typeface="Cambria Math" panose="02040503050406030204" pitchFamily="18" charset="0"/>
                            </a:rPr>
                            <m:t>)</m:t>
                          </m:r>
                          <m:r>
                            <a:rPr lang="en-US" sz="2400" i="1" dirty="0" smtClean="0">
                              <a:latin typeface="Cambria Math" panose="02040503050406030204" pitchFamily="18" charset="0"/>
                            </a:rPr>
                            <m:t>|</m:t>
                          </m:r>
                        </m:den>
                      </m:f>
                    </m:oMath>
                  </m:oMathPara>
                </a14:m>
                <a:endParaRPr lang="en-US" sz="2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6393744" y="5744236"/>
                <a:ext cx="3656835" cy="87132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9953406" y="5783028"/>
                <a:ext cx="1767343" cy="793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−225 </m:t>
                          </m:r>
                          <m:r>
                            <m:rPr>
                              <m:sty m:val="p"/>
                            </m:rPr>
                            <a:rPr lang="en-US" sz="2400">
                              <a:latin typeface="Cambria Math" panose="02040503050406030204" pitchFamily="18" charset="0"/>
                              <a:ea typeface="Cambria Math" panose="02040503050406030204" pitchFamily="18" charset="0"/>
                            </a:rPr>
                            <m:t>cm</m:t>
                          </m:r>
                        </m:num>
                        <m:den>
                          <m:r>
                            <a:rPr lang="en-US" sz="2400" b="0" i="1" smtClean="0">
                              <a:latin typeface="Cambria Math" panose="02040503050406030204" pitchFamily="18" charset="0"/>
                              <a:ea typeface="Cambria Math" panose="02040503050406030204" pitchFamily="18" charset="0"/>
                            </a:rPr>
                            <m:t>30 </m:t>
                          </m:r>
                          <m:r>
                            <m:rPr>
                              <m:sty m:val="p"/>
                            </m:rPr>
                            <a:rPr lang="en-US" sz="2400" b="0" i="0" smtClean="0">
                              <a:latin typeface="Cambria Math" panose="02040503050406030204" pitchFamily="18" charset="0"/>
                              <a:ea typeface="Cambria Math" panose="02040503050406030204" pitchFamily="18" charset="0"/>
                            </a:rPr>
                            <m:t>cm</m:t>
                          </m:r>
                        </m:den>
                      </m:f>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9953406" y="5783028"/>
                <a:ext cx="1767343" cy="793743"/>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8057703" y="1170397"/>
                <a:ext cx="2964466"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1 </m:t>
                      </m:r>
                      <m:r>
                        <m:rPr>
                          <m:sty m:val="p"/>
                        </m:rPr>
                        <a:rPr lang="en-US" sz="2400" b="0" i="0" smtClean="0">
                          <a:latin typeface="Cambria Math" panose="02040503050406030204" pitchFamily="18" charset="0"/>
                          <a:ea typeface="Cambria Math" panose="02040503050406030204" pitchFamily="18" charset="0"/>
                        </a:rPr>
                        <m:t>cbar</m:t>
                      </m:r>
                      <m:r>
                        <a:rPr lang="en-US" sz="2400" b="0" i="0" smtClean="0">
                          <a:latin typeface="Cambria Math" panose="02040503050406030204" pitchFamily="18" charset="0"/>
                          <a:ea typeface="Cambria Math" panose="02040503050406030204" pitchFamily="18" charset="0"/>
                        </a:rPr>
                        <m:t>=10.2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a:p>
                <a:r>
                  <a:rPr lang="en-US" sz="2400" dirty="0"/>
                  <a:t>(assuming freshwater)</a:t>
                </a:r>
              </a:p>
            </p:txBody>
          </p:sp>
        </mc:Choice>
        <mc:Fallback xmlns="">
          <p:sp>
            <p:nvSpPr>
              <p:cNvPr id="58" name="TextBox 57"/>
              <p:cNvSpPr txBox="1">
                <a:spLocks noRot="1" noChangeAspect="1" noMove="1" noResize="1" noEditPoints="1" noAdjustHandles="1" noChangeArrowheads="1" noChangeShapeType="1" noTextEdit="1"/>
              </p:cNvSpPr>
              <p:nvPr/>
            </p:nvSpPr>
            <p:spPr>
              <a:xfrm>
                <a:off x="8057703" y="1170397"/>
                <a:ext cx="2964466" cy="830997"/>
              </a:xfrm>
              <a:prstGeom prst="rect">
                <a:avLst/>
              </a:prstGeom>
              <a:blipFill rotWithShape="1">
                <a:blip r:embed="rId29"/>
                <a:stretch>
                  <a:fillRect/>
                </a:stretch>
              </a:blipFill>
            </p:spPr>
            <p:txBody>
              <a:bodyPr/>
              <a:lstStyle/>
              <a:p>
                <a:r>
                  <a:rPr lang="en-US">
                    <a:noFill/>
                  </a:rPr>
                  <a:t> </a:t>
                </a:r>
              </a:p>
            </p:txBody>
          </p:sp>
        </mc:Fallback>
      </mc:AlternateContent>
      <p:sp>
        <p:nvSpPr>
          <p:cNvPr id="59" name="Rectangle 5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D11A2E1-4477-42FB-ABFC-526F368EAFF5}" type="slidenum">
              <a:rPr lang="en-US" smtClean="0">
                <a:solidFill>
                  <a:schemeClr val="tx1"/>
                </a:solidFill>
              </a:rPr>
              <a:t>22</a:t>
            </a:fld>
            <a:endParaRPr lang="en-US" dirty="0">
              <a:solidFill>
                <a:schemeClr val="tx1"/>
              </a:solidFill>
            </a:endParaRPr>
          </a:p>
        </p:txBody>
      </p:sp>
      <p:sp>
        <p:nvSpPr>
          <p:cNvPr id="60" name="TextBox 59">
            <a:extLst>
              <a:ext uri="{FF2B5EF4-FFF2-40B4-BE49-F238E27FC236}">
                <a16:creationId xmlns:a16="http://schemas.microsoft.com/office/drawing/2014/main" id="{96F62663-B964-4889-ABD6-B80199764FBA}"/>
              </a:ext>
            </a:extLst>
          </p:cNvPr>
          <p:cNvSpPr txBox="1"/>
          <p:nvPr/>
        </p:nvSpPr>
        <p:spPr>
          <a:xfrm>
            <a:off x="4086541" y="5247478"/>
            <a:ext cx="7397474" cy="461665"/>
          </a:xfrm>
          <a:prstGeom prst="rect">
            <a:avLst/>
          </a:prstGeom>
          <a:noFill/>
        </p:spPr>
        <p:txBody>
          <a:bodyPr wrap="none" rtlCol="0">
            <a:spAutoFit/>
          </a:bodyPr>
          <a:lstStyle/>
          <a:p>
            <a:r>
              <a:rPr lang="en-US" sz="2400" dirty="0"/>
              <a:t>Alternate method using the sign of the hydraulic gradient:</a:t>
            </a:r>
          </a:p>
        </p:txBody>
      </p:sp>
    </p:spTree>
    <p:extLst>
      <p:ext uri="{BB962C8B-B14F-4D97-AF65-F5344CB8AC3E}">
        <p14:creationId xmlns:p14="http://schemas.microsoft.com/office/powerpoint/2010/main" val="355288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10515600" cy="69930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Redistribution: direction of water movement </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9800" y="2301252"/>
            <a:ext cx="801816" cy="1949735"/>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1092" y="2384689"/>
            <a:ext cx="828472" cy="2621813"/>
          </a:xfrm>
          <a:prstGeom prst="rect">
            <a:avLst/>
          </a:prstGeom>
        </p:spPr>
      </p:pic>
      <p:sp>
        <p:nvSpPr>
          <p:cNvPr id="2" name="Rectangle 1"/>
          <p:cNvSpPr/>
          <p:nvPr/>
        </p:nvSpPr>
        <p:spPr>
          <a:xfrm>
            <a:off x="471251" y="3196196"/>
            <a:ext cx="2422187" cy="2830749"/>
          </a:xfrm>
          <a:prstGeom prst="rect">
            <a:avLst/>
          </a:prstGeom>
          <a:solidFill>
            <a:schemeClr val="accent2">
              <a:lumMod val="5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a:solidFill>
                  <a:schemeClr val="tx1"/>
                </a:solidFill>
              </a:rPr>
              <a:t>Soil</a:t>
            </a:r>
          </a:p>
        </p:txBody>
      </p:sp>
      <p:sp>
        <p:nvSpPr>
          <p:cNvPr id="6" name="TextBox 5"/>
          <p:cNvSpPr txBox="1"/>
          <p:nvPr/>
        </p:nvSpPr>
        <p:spPr>
          <a:xfrm>
            <a:off x="1057671" y="1947580"/>
            <a:ext cx="362600" cy="461665"/>
          </a:xfrm>
          <a:prstGeom prst="rect">
            <a:avLst/>
          </a:prstGeom>
          <a:noFill/>
        </p:spPr>
        <p:txBody>
          <a:bodyPr wrap="none" rtlCol="0">
            <a:spAutoFit/>
          </a:bodyPr>
          <a:lstStyle/>
          <a:p>
            <a:r>
              <a:rPr lang="en-US" sz="2400" dirty="0"/>
              <a:t>A</a:t>
            </a:r>
          </a:p>
        </p:txBody>
      </p:sp>
      <p:sp>
        <p:nvSpPr>
          <p:cNvPr id="8" name="TextBox 7"/>
          <p:cNvSpPr txBox="1"/>
          <p:nvPr/>
        </p:nvSpPr>
        <p:spPr>
          <a:xfrm>
            <a:off x="1990161" y="1966320"/>
            <a:ext cx="351378" cy="461665"/>
          </a:xfrm>
          <a:prstGeom prst="rect">
            <a:avLst/>
          </a:prstGeom>
          <a:noFill/>
        </p:spPr>
        <p:txBody>
          <a:bodyPr wrap="none" rtlCol="0">
            <a:spAutoFit/>
          </a:bodyPr>
          <a:lstStyle/>
          <a:p>
            <a:r>
              <a:rPr lang="en-US" sz="2400" dirty="0"/>
              <a:t>B</a:t>
            </a:r>
          </a:p>
        </p:txBody>
      </p:sp>
      <mc:AlternateContent xmlns:mc="http://schemas.openxmlformats.org/markup-compatibility/2006" xmlns:a14="http://schemas.microsoft.com/office/drawing/2010/main">
        <mc:Choice Requires="a14">
          <p:sp>
            <p:nvSpPr>
              <p:cNvPr id="9" name="TextBox 8"/>
              <p:cNvSpPr txBox="1"/>
              <p:nvPr/>
            </p:nvSpPr>
            <p:spPr>
              <a:xfrm>
                <a:off x="4655573" y="1199552"/>
                <a:ext cx="2880853" cy="7869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h</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l-GR" sz="2400" i="1" smtClean="0">
                          <a:latin typeface="Cambria Math" panose="02040503050406030204" pitchFamily="18" charset="0"/>
                          <a:ea typeface="Cambria Math" panose="02040503050406030204" pitchFamily="18" charset="0"/>
                        </a:rPr>
                        <m:t>𝜓</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𝑝</m:t>
                          </m:r>
                        </m:num>
                        <m:den>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𝛾</m:t>
                              </m:r>
                            </m:e>
                            <m:sub>
                              <m:r>
                                <a:rPr lang="en-US" sz="2400" b="0" i="1" smtClean="0">
                                  <a:latin typeface="Cambria Math" panose="02040503050406030204" pitchFamily="18" charset="0"/>
                                  <a:ea typeface="Cambria Math" panose="02040503050406030204" pitchFamily="18" charset="0"/>
                                </a:rPr>
                                <m:t>𝑊</m:t>
                              </m:r>
                            </m:sub>
                          </m:sSub>
                        </m:den>
                      </m:f>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655573" y="1199552"/>
                <a:ext cx="2880853" cy="786947"/>
              </a:xfrm>
              <a:prstGeom prst="rect">
                <a:avLst/>
              </a:prstGeom>
              <a:blipFill rotWithShape="0">
                <a:blip r:embed="rId5"/>
                <a:stretch>
                  <a:fillRect/>
                </a:stretch>
              </a:blipFill>
            </p:spPr>
            <p:txBody>
              <a:bodyPr/>
              <a:lstStyle/>
              <a:p>
                <a:r>
                  <a:rPr lang="en-US">
                    <a:noFill/>
                  </a:rPr>
                  <a:t> </a:t>
                </a:r>
              </a:p>
            </p:txBody>
          </p:sp>
        </mc:Fallback>
      </mc:AlternateContent>
      <p:grpSp>
        <p:nvGrpSpPr>
          <p:cNvPr id="30" name="Group 29"/>
          <p:cNvGrpSpPr/>
          <p:nvPr/>
        </p:nvGrpSpPr>
        <p:grpSpPr>
          <a:xfrm>
            <a:off x="1215717" y="3196196"/>
            <a:ext cx="2920148" cy="874167"/>
            <a:chOff x="1215717" y="3196196"/>
            <a:chExt cx="2920148" cy="874167"/>
          </a:xfrm>
        </p:grpSpPr>
        <p:cxnSp>
          <p:nvCxnSpPr>
            <p:cNvPr id="12" name="Straight Connector 11"/>
            <p:cNvCxnSpPr/>
            <p:nvPr/>
          </p:nvCxnSpPr>
          <p:spPr>
            <a:xfrm>
              <a:off x="1215717" y="4070363"/>
              <a:ext cx="23485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31" idx="1"/>
            </p:cNvCxnSpPr>
            <p:nvPr/>
          </p:nvCxnSpPr>
          <p:spPr>
            <a:xfrm>
              <a:off x="2893438" y="3196196"/>
              <a:ext cx="124242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71637" y="3196196"/>
              <a:ext cx="12538" cy="874167"/>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76190" y="3454485"/>
              <a:ext cx="753732" cy="369332"/>
            </a:xfrm>
            <a:prstGeom prst="rect">
              <a:avLst/>
            </a:prstGeom>
            <a:noFill/>
          </p:spPr>
          <p:txBody>
            <a:bodyPr wrap="none" rtlCol="0">
              <a:spAutoFit/>
            </a:bodyPr>
            <a:lstStyle/>
            <a:p>
              <a:r>
                <a:rPr lang="en-US" dirty="0"/>
                <a:t>20 cm</a:t>
              </a:r>
            </a:p>
          </p:txBody>
        </p:sp>
      </p:grpSp>
      <p:cxnSp>
        <p:nvCxnSpPr>
          <p:cNvPr id="21" name="Straight Connector 20"/>
          <p:cNvCxnSpPr/>
          <p:nvPr/>
        </p:nvCxnSpPr>
        <p:spPr>
          <a:xfrm>
            <a:off x="2120694" y="4753341"/>
            <a:ext cx="2015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58018" y="3201473"/>
            <a:ext cx="6798" cy="155186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62571" y="3764563"/>
            <a:ext cx="753732" cy="369332"/>
          </a:xfrm>
          <a:prstGeom prst="rect">
            <a:avLst/>
          </a:prstGeom>
          <a:noFill/>
        </p:spPr>
        <p:txBody>
          <a:bodyPr wrap="square" rtlCol="0">
            <a:spAutoFit/>
          </a:bodyPr>
          <a:lstStyle/>
          <a:p>
            <a:r>
              <a:rPr lang="en-US" dirty="0"/>
              <a:t>50 cm</a:t>
            </a:r>
          </a:p>
        </p:txBody>
      </p:sp>
      <p:sp>
        <p:nvSpPr>
          <p:cNvPr id="31" name="TextBox 30"/>
          <p:cNvSpPr txBox="1"/>
          <p:nvPr/>
        </p:nvSpPr>
        <p:spPr>
          <a:xfrm>
            <a:off x="4135865" y="3011530"/>
            <a:ext cx="818942" cy="369332"/>
          </a:xfrm>
          <a:prstGeom prst="rect">
            <a:avLst/>
          </a:prstGeom>
          <a:noFill/>
        </p:spPr>
        <p:txBody>
          <a:bodyPr wrap="none" rtlCol="0">
            <a:spAutoFit/>
          </a:bodyPr>
          <a:lstStyle/>
          <a:p>
            <a:r>
              <a:rPr lang="en-US" dirty="0"/>
              <a:t>Datum</a:t>
            </a:r>
          </a:p>
        </p:txBody>
      </p:sp>
      <mc:AlternateContent xmlns:mc="http://schemas.openxmlformats.org/markup-compatibility/2006" xmlns:a14="http://schemas.microsoft.com/office/drawing/2010/main">
        <mc:Choice Requires="a14">
          <p:sp>
            <p:nvSpPr>
              <p:cNvPr id="32" name="TextBox 31"/>
              <p:cNvSpPr txBox="1"/>
              <p:nvPr/>
            </p:nvSpPr>
            <p:spPr>
              <a:xfrm>
                <a:off x="5068188" y="2384689"/>
                <a:ext cx="85856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068188" y="2384689"/>
                <a:ext cx="858568" cy="461665"/>
              </a:xfrm>
              <a:prstGeom prst="rect">
                <a:avLst/>
              </a:prstGeom>
              <a:blipFill rotWithShape="0">
                <a:blip r:embed="rId6"/>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772933" y="2384689"/>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772933" y="2384689"/>
                <a:ext cx="1282723"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40197" y="3553195"/>
                <a:ext cx="8809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𝑧</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5040197" y="3553195"/>
                <a:ext cx="880946"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744942" y="3553195"/>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−50 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744942" y="3553195"/>
                <a:ext cx="1282723"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7321821" y="2384689"/>
                <a:ext cx="89184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7321821" y="2384689"/>
                <a:ext cx="891846" cy="461665"/>
              </a:xfrm>
              <a:prstGeom prst="rect">
                <a:avLst/>
              </a:prstGeom>
              <a:blipFill rotWithShape="0">
                <a:blip r:embed="rId10"/>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8026566" y="2384689"/>
                <a:ext cx="1471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−18 </m:t>
                      </m:r>
                      <m:r>
                        <m:rPr>
                          <m:sty m:val="p"/>
                        </m:rPr>
                        <a:rPr lang="en-US" sz="2400" b="0" i="0" smtClean="0">
                          <a:latin typeface="Cambria Math" panose="02040503050406030204" pitchFamily="18" charset="0"/>
                          <a:ea typeface="Cambria Math" panose="02040503050406030204" pitchFamily="18" charset="0"/>
                        </a:rPr>
                        <m:t>cbar</m:t>
                      </m:r>
                    </m:oMath>
                  </m:oMathPara>
                </a14:m>
                <a:endParaRPr lang="en-US" sz="2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8026566" y="2384689"/>
                <a:ext cx="1471878" cy="461665"/>
              </a:xfrm>
              <a:prstGeom prst="rect">
                <a:avLst/>
              </a:prstGeom>
              <a:blipFill rotWithShape="0">
                <a:blip r:embed="rId11"/>
                <a:stretch>
                  <a:fillRect/>
                </a:stretch>
              </a:blipFill>
            </p:spPr>
            <p:txBody>
              <a:bodyPr/>
              <a:lstStyle/>
              <a:p>
                <a:r>
                  <a:rPr lang="en-US">
                    <a:noFill/>
                  </a:rPr>
                  <a:t> </a:t>
                </a:r>
              </a:p>
            </p:txBody>
          </p:sp>
        </mc:Fallback>
      </mc:AlternateContent>
      <p:grpSp>
        <p:nvGrpSpPr>
          <p:cNvPr id="41" name="Group 40"/>
          <p:cNvGrpSpPr/>
          <p:nvPr/>
        </p:nvGrpSpPr>
        <p:grpSpPr>
          <a:xfrm>
            <a:off x="7293830" y="3552392"/>
            <a:ext cx="2176623" cy="461665"/>
            <a:chOff x="7536426" y="3533730"/>
            <a:chExt cx="2176623" cy="461665"/>
          </a:xfrm>
        </p:grpSpPr>
        <mc:AlternateContent xmlns:mc="http://schemas.openxmlformats.org/markup-compatibility/2006" xmlns:a14="http://schemas.microsoft.com/office/drawing/2010/main">
          <mc:Choice Requires="a14">
            <p:sp>
              <p:nvSpPr>
                <p:cNvPr id="39" name="TextBox 38"/>
                <p:cNvSpPr txBox="1"/>
                <p:nvPr/>
              </p:nvSpPr>
              <p:spPr>
                <a:xfrm>
                  <a:off x="7536426" y="3533730"/>
                  <a:ext cx="9011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7536426" y="3533730"/>
                  <a:ext cx="901144" cy="461665"/>
                </a:xfrm>
                <a:prstGeom prst="rect">
                  <a:avLst/>
                </a:prstGeom>
                <a:blipFill rotWithShape="0">
                  <a:blip r:embed="rId12"/>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8241171" y="3533730"/>
                  <a:ext cx="1471878"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−15 </m:t>
                        </m:r>
                        <m:r>
                          <m:rPr>
                            <m:sty m:val="p"/>
                          </m:rPr>
                          <a:rPr lang="en-US" sz="2400" b="0" i="0" smtClean="0">
                            <a:latin typeface="Cambria Math" panose="02040503050406030204" pitchFamily="18" charset="0"/>
                            <a:ea typeface="Cambria Math" panose="02040503050406030204" pitchFamily="18" charset="0"/>
                          </a:rPr>
                          <m:t>cbar</m:t>
                        </m:r>
                      </m:oMath>
                    </m:oMathPara>
                  </a14:m>
                  <a:endParaRPr lang="en-US" sz="2400" dirty="0"/>
                </a:p>
              </p:txBody>
            </p:sp>
          </mc:Choice>
          <mc:Fallback xmlns="">
            <p:sp>
              <p:nvSpPr>
                <p:cNvPr id="40" name="TextBox 39"/>
                <p:cNvSpPr txBox="1">
                  <a:spLocks noRot="1" noChangeAspect="1" noMove="1" noResize="1" noEditPoints="1" noAdjustHandles="1" noChangeArrowheads="1" noChangeShapeType="1" noTextEdit="1"/>
                </p:cNvSpPr>
                <p:nvPr/>
              </p:nvSpPr>
              <p:spPr>
                <a:xfrm>
                  <a:off x="8241171" y="3533730"/>
                  <a:ext cx="1471878" cy="461665"/>
                </a:xfrm>
                <a:prstGeom prst="rect">
                  <a:avLst/>
                </a:prstGeom>
                <a:blipFill rotWithShape="0">
                  <a:blip r:embed="rId13"/>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p:cNvSpPr txBox="1"/>
              <p:nvPr/>
            </p:nvSpPr>
            <p:spPr>
              <a:xfrm>
                <a:off x="9610931" y="2384688"/>
                <a:ext cx="9367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9610931" y="2384688"/>
                <a:ext cx="936731" cy="461665"/>
              </a:xfrm>
              <a:prstGeom prst="rect">
                <a:avLst/>
              </a:prstGeom>
              <a:blipFill rotWithShape="0">
                <a:blip r:embed="rId14"/>
                <a:stretch>
                  <a:fillRect l="-1307"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0403256" y="2384687"/>
                <a:ext cx="14526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−183 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403256" y="2384687"/>
                <a:ext cx="1452642" cy="46166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9629593" y="3552392"/>
                <a:ext cx="95577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9629593" y="3552392"/>
                <a:ext cx="955774" cy="461665"/>
              </a:xfrm>
              <a:prstGeom prst="rect">
                <a:avLst/>
              </a:prstGeom>
              <a:blipFill rotWithShape="0">
                <a:blip r:embed="rId16"/>
                <a:stretch>
                  <a:fillRect l="-1282" b="-17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10421918" y="3552391"/>
                <a:ext cx="14526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−153 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0421918" y="3552391"/>
                <a:ext cx="1452642" cy="461665"/>
              </a:xfrm>
              <a:prstGeom prst="rect">
                <a:avLst/>
              </a:prstGeom>
              <a:blipFill rotWithShape="0">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805279" y="2951285"/>
                <a:ext cx="8885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𝐴</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805279" y="2951285"/>
                <a:ext cx="888513" cy="461665"/>
              </a:xfrm>
              <a:prstGeom prst="rect">
                <a:avLst/>
              </a:prstGeom>
              <a:blipFill rotWithShape="0">
                <a:blip r:embed="rId18"/>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489463" y="2961017"/>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489463" y="2961017"/>
                <a:ext cx="1282723" cy="461665"/>
              </a:xfrm>
              <a:prstGeom prst="rect">
                <a:avLst/>
              </a:prstGeom>
              <a:blipFill rotWithShape="0">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587127" y="2954498"/>
                <a:ext cx="19373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183</m:t>
                          </m:r>
                          <m:r>
                            <a:rPr lang="en-US" sz="2400" i="1">
                              <a:latin typeface="Cambria Math" panose="02040503050406030204" pitchFamily="18" charset="0"/>
                              <a:ea typeface="Cambria Math" panose="02040503050406030204" pitchFamily="18" charset="0"/>
                            </a:rPr>
                            <m:t> </m:t>
                          </m:r>
                          <m:r>
                            <m:rPr>
                              <m:sty m:val="p"/>
                            </m:rPr>
                            <a:rPr lang="en-US" sz="2400">
                              <a:latin typeface="Cambria Math" panose="02040503050406030204" pitchFamily="18" charset="0"/>
                              <a:ea typeface="Cambria Math" panose="02040503050406030204" pitchFamily="18" charset="0"/>
                            </a:rPr>
                            <m:t>cm</m:t>
                          </m:r>
                        </m:e>
                      </m:d>
                    </m:oMath>
                  </m:oMathPara>
                </a14:m>
                <a:endParaRPr lang="en-US" sz="2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7587127" y="2954498"/>
                <a:ext cx="1937325" cy="461665"/>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9437934" y="2945407"/>
                <a:ext cx="176734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9437934" y="2945407"/>
                <a:ext cx="1767343" cy="461665"/>
              </a:xfrm>
              <a:prstGeom prst="rect">
                <a:avLst/>
              </a:prstGeom>
              <a:blipFill rotWithShape="0">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805279" y="4156635"/>
                <a:ext cx="91089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805279" y="4156635"/>
                <a:ext cx="910890" cy="461665"/>
              </a:xfrm>
              <a:prstGeom prst="rect">
                <a:avLst/>
              </a:prstGeom>
              <a:blipFill rotWithShape="0">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489463" y="4166367"/>
                <a:ext cx="12827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−50 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489463" y="4166367"/>
                <a:ext cx="1282723" cy="461665"/>
              </a:xfrm>
              <a:prstGeom prst="rect">
                <a:avLst/>
              </a:prstGeom>
              <a:blipFill rotWithShape="0">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587127" y="4159848"/>
                <a:ext cx="19373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d>
                        <m:dPr>
                          <m:ctrlPr>
                            <a:rPr lang="en-US" sz="2400" b="0" i="1" smtClean="0">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153 </m:t>
                          </m:r>
                          <m:r>
                            <m:rPr>
                              <m:sty m:val="p"/>
                            </m:rPr>
                            <a:rPr lang="en-US" sz="2400">
                              <a:latin typeface="Cambria Math" panose="02040503050406030204" pitchFamily="18" charset="0"/>
                              <a:ea typeface="Cambria Math" panose="02040503050406030204" pitchFamily="18" charset="0"/>
                            </a:rPr>
                            <m:t>cm</m:t>
                          </m:r>
                        </m:e>
                      </m:d>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7587127" y="4159848"/>
                <a:ext cx="1937325" cy="461665"/>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9437934" y="4150757"/>
                <a:ext cx="17673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=−203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9437934" y="4150757"/>
                <a:ext cx="1767342" cy="461665"/>
              </a:xfrm>
              <a:prstGeom prst="rect">
                <a:avLst/>
              </a:prstGeom>
              <a:blipFill rotWithShape="0">
                <a:blip r:embed="rId25"/>
                <a:stretch>
                  <a:fillRect/>
                </a:stretch>
              </a:blipFill>
            </p:spPr>
            <p:txBody>
              <a:bodyPr/>
              <a:lstStyle/>
              <a:p>
                <a:r>
                  <a:rPr lang="en-US">
                    <a:noFill/>
                  </a:rPr>
                  <a:t> </a:t>
                </a:r>
              </a:p>
            </p:txBody>
          </p:sp>
        </mc:Fallback>
      </mc:AlternateContent>
      <p:sp>
        <p:nvSpPr>
          <p:cNvPr id="63" name="TextBox 62"/>
          <p:cNvSpPr txBox="1"/>
          <p:nvPr/>
        </p:nvSpPr>
        <p:spPr>
          <a:xfrm>
            <a:off x="5498532" y="4931517"/>
            <a:ext cx="5653951" cy="830997"/>
          </a:xfrm>
          <a:prstGeom prst="rect">
            <a:avLst/>
          </a:prstGeom>
          <a:noFill/>
        </p:spPr>
        <p:txBody>
          <a:bodyPr wrap="square" rtlCol="0">
            <a:spAutoFit/>
          </a:bodyPr>
          <a:lstStyle/>
          <a:p>
            <a:r>
              <a:rPr lang="en-US" sz="2400" dirty="0"/>
              <a:t>What would the pressure head at A need to prevent water movement?</a:t>
            </a:r>
          </a:p>
        </p:txBody>
      </p:sp>
      <p:sp>
        <p:nvSpPr>
          <p:cNvPr id="42" name="Rectangle 41"/>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236EAE9-740F-4139-88AE-1C22E65F30C1}" type="slidenum">
              <a:rPr lang="en-US" smtClean="0">
                <a:solidFill>
                  <a:schemeClr val="tx1"/>
                </a:solidFill>
              </a:rPr>
              <a:t>23</a:t>
            </a:fld>
            <a:endParaRPr lang="en-US" dirty="0">
              <a:solidFill>
                <a:schemeClr val="tx1"/>
              </a:solidFill>
            </a:endParaRPr>
          </a:p>
        </p:txBody>
      </p:sp>
      <mc:AlternateContent xmlns:mc="http://schemas.openxmlformats.org/markup-compatibility/2006" xmlns:a14="http://schemas.microsoft.com/office/drawing/2010/main">
        <mc:Choice Requires="a14">
          <p:sp>
            <p:nvSpPr>
              <p:cNvPr id="45" name="TextBox 44"/>
              <p:cNvSpPr txBox="1"/>
              <p:nvPr/>
            </p:nvSpPr>
            <p:spPr>
              <a:xfrm>
                <a:off x="8057703" y="1170397"/>
                <a:ext cx="2964466"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1 </m:t>
                      </m:r>
                      <m:r>
                        <m:rPr>
                          <m:sty m:val="p"/>
                        </m:rPr>
                        <a:rPr lang="en-US" sz="2400" b="0" i="0" smtClean="0">
                          <a:latin typeface="Cambria Math" panose="02040503050406030204" pitchFamily="18" charset="0"/>
                          <a:ea typeface="Cambria Math" panose="02040503050406030204" pitchFamily="18" charset="0"/>
                        </a:rPr>
                        <m:t>cbar</m:t>
                      </m:r>
                      <m:r>
                        <a:rPr lang="en-US" sz="2400" b="0" i="0" smtClean="0">
                          <a:latin typeface="Cambria Math" panose="02040503050406030204" pitchFamily="18" charset="0"/>
                          <a:ea typeface="Cambria Math" panose="02040503050406030204" pitchFamily="18" charset="0"/>
                        </a:rPr>
                        <m:t>=10.2 </m:t>
                      </m:r>
                      <m:r>
                        <m:rPr>
                          <m:sty m:val="p"/>
                        </m:rPr>
                        <a:rPr lang="en-US" sz="2400" b="0" i="0" smtClean="0">
                          <a:latin typeface="Cambria Math" panose="02040503050406030204" pitchFamily="18" charset="0"/>
                          <a:ea typeface="Cambria Math" panose="02040503050406030204" pitchFamily="18" charset="0"/>
                        </a:rPr>
                        <m:t>cm</m:t>
                      </m:r>
                    </m:oMath>
                  </m:oMathPara>
                </a14:m>
                <a:endParaRPr lang="en-US" sz="2400" dirty="0"/>
              </a:p>
              <a:p>
                <a:r>
                  <a:rPr lang="en-US" sz="2400" dirty="0"/>
                  <a:t>(assuming freshwater)</a:t>
                </a:r>
              </a:p>
            </p:txBody>
          </p:sp>
        </mc:Choice>
        <mc:Fallback xmlns="">
          <p:sp>
            <p:nvSpPr>
              <p:cNvPr id="45" name="TextBox 44"/>
              <p:cNvSpPr txBox="1">
                <a:spLocks noRot="1" noChangeAspect="1" noMove="1" noResize="1" noEditPoints="1" noAdjustHandles="1" noChangeArrowheads="1" noChangeShapeType="1" noTextEdit="1"/>
              </p:cNvSpPr>
              <p:nvPr/>
            </p:nvSpPr>
            <p:spPr>
              <a:xfrm>
                <a:off x="8057703" y="1170397"/>
                <a:ext cx="2964466" cy="830997"/>
              </a:xfrm>
              <a:prstGeom prst="rect">
                <a:avLst/>
              </a:prstGeom>
              <a:blipFill rotWithShape="0">
                <a:blip r:embed="rId26"/>
                <a:stretch>
                  <a:fillRect l="-3292" r="-2058" b="-16176"/>
                </a:stretch>
              </a:blipFill>
            </p:spPr>
            <p:txBody>
              <a:bodyPr/>
              <a:lstStyle/>
              <a:p>
                <a:r>
                  <a:rPr lang="en-US">
                    <a:noFill/>
                  </a:rPr>
                  <a:t> </a:t>
                </a:r>
              </a:p>
            </p:txBody>
          </p:sp>
        </mc:Fallback>
      </mc:AlternateContent>
    </p:spTree>
    <p:extLst>
      <p:ext uri="{BB962C8B-B14F-4D97-AF65-F5344CB8AC3E}">
        <p14:creationId xmlns:p14="http://schemas.microsoft.com/office/powerpoint/2010/main" val="35434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p:bldP spid="50" grpId="0"/>
      <p:bldP spid="51"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Capillarity and negative pressure head:</a:t>
            </a:r>
            <a:r>
              <a:rPr lang="en-US" dirty="0">
                <a:solidFill>
                  <a:schemeClr val="accent3">
                    <a:lumMod val="60000"/>
                    <a:lumOff val="40000"/>
                  </a:schemeClr>
                </a:solidFill>
              </a:rPr>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solidFill>
                  <a:schemeClr val="accent3">
                    <a:lumMod val="60000"/>
                    <a:lumOff val="40000"/>
                  </a:schemeClr>
                </a:solidFill>
              </a:rPr>
              <a:t>Water in unsaturated porous substrate:</a:t>
            </a:r>
            <a:r>
              <a:rPr lang="en-US" dirty="0">
                <a:solidFill>
                  <a:schemeClr val="accent3">
                    <a:lumMod val="60000"/>
                    <a:lumOff val="40000"/>
                  </a:schemeClr>
                </a:solidFill>
              </a:rPr>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t>Soil water flux:</a:t>
            </a:r>
            <a:r>
              <a:rPr lang="en-US" dirty="0"/>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Predicting infiltration rates:</a:t>
            </a:r>
            <a:r>
              <a:rPr lang="en-US" dirty="0">
                <a:solidFill>
                  <a:schemeClr val="accent3">
                    <a:lumMod val="60000"/>
                    <a:lumOff val="40000"/>
                  </a:schemeClr>
                </a:solidFill>
              </a:rPr>
              <a:t> a simpler perspective on predicting infiltration rates based on Green-</a:t>
            </a:r>
            <a:r>
              <a:rPr lang="en-US" dirty="0" err="1">
                <a:solidFill>
                  <a:schemeClr val="accent3">
                    <a:lumMod val="60000"/>
                    <a:lumOff val="40000"/>
                  </a:schemeClr>
                </a:solidFill>
              </a:rPr>
              <a:t>Ampt</a:t>
            </a:r>
            <a:r>
              <a:rPr lang="en-US" dirty="0">
                <a:solidFill>
                  <a:schemeClr val="accent3">
                    <a:lumMod val="60000"/>
                    <a:lumOff val="40000"/>
                  </a:schemeClr>
                </a:solidFill>
              </a:rPr>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Measuring water content:</a:t>
            </a:r>
            <a:r>
              <a:rPr lang="en-US" dirty="0">
                <a:solidFill>
                  <a:schemeClr val="accent3">
                    <a:lumMod val="60000"/>
                    <a:lumOff val="40000"/>
                  </a:schemeClr>
                </a:solidFill>
              </a:rPr>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Direction of soil water movement:</a:t>
            </a:r>
            <a:r>
              <a:rPr lang="en-US" dirty="0">
                <a:solidFill>
                  <a:schemeClr val="accent3">
                    <a:lumMod val="60000"/>
                    <a:lumOff val="40000"/>
                  </a:schemeClr>
                </a:solidFill>
              </a:rPr>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152244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10515600" cy="699306"/>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Groundwater movement: Darcy’s law</a:t>
            </a:r>
          </a:p>
        </p:txBody>
      </p:sp>
      <p:pic>
        <p:nvPicPr>
          <p:cNvPr id="1026" name="Picture 2" descr="http://upload.wikimedia.org/wikipedia/commons/6/65/Henry_Dar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513" y="271658"/>
            <a:ext cx="3243835" cy="437269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26" name="TextBox 25"/>
              <p:cNvSpPr txBox="1"/>
              <p:nvPr/>
            </p:nvSpPr>
            <p:spPr>
              <a:xfrm>
                <a:off x="795653" y="1484569"/>
                <a:ext cx="2535631" cy="542328"/>
              </a:xfrm>
              <a:prstGeom prst="rect">
                <a:avLst/>
              </a:prstGeom>
              <a:noFill/>
            </p:spPr>
            <p:txBody>
              <a:bodyPr wrap="none" rtlCol="0">
                <a:spAutoFit/>
              </a:bodyPr>
              <a:lstStyle/>
              <a:p>
                <a14:m>
                  <m:oMath xmlns:m="http://schemas.openxmlformats.org/officeDocument/2006/math">
                    <m:r>
                      <a:rPr lang="en-US" sz="2000" b="0" i="1" smtClean="0">
                        <a:latin typeface="Cambria Math" panose="02040503050406030204" pitchFamily="18" charset="0"/>
                        <a:ea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r>
                      <a:rPr lang="el-GR" sz="2000" i="1" smtClean="0">
                        <a:latin typeface="Cambria Math" panose="02040503050406030204" pitchFamily="18" charset="0"/>
                        <a:ea typeface="Cambria Math" panose="02040503050406030204" pitchFamily="18" charset="0"/>
                      </a:rPr>
                      <m:t>𝜓</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𝑧</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𝛾</m:t>
                            </m:r>
                          </m:e>
                          <m:sub>
                            <m:r>
                              <a:rPr lang="en-US" sz="2000" b="0" i="1" smtClean="0">
                                <a:latin typeface="Cambria Math" panose="02040503050406030204" pitchFamily="18" charset="0"/>
                                <a:ea typeface="Cambria Math" panose="02040503050406030204" pitchFamily="18" charset="0"/>
                              </a:rPr>
                              <m:t>𝑊</m:t>
                            </m:r>
                          </m:sub>
                        </m:sSub>
                      </m:den>
                    </m:f>
                  </m:oMath>
                </a14:m>
                <a:r>
                  <a:rPr lang="en-US" sz="2000" dirty="0"/>
                  <a:t>  </a:t>
                </a:r>
              </a:p>
            </p:txBody>
          </p:sp>
        </mc:Choice>
        <mc:Fallback xmlns="">
          <p:sp>
            <p:nvSpPr>
              <p:cNvPr id="26" name="TextBox 25"/>
              <p:cNvSpPr txBox="1">
                <a:spLocks noRot="1" noChangeAspect="1" noMove="1" noResize="1" noEditPoints="1" noAdjustHandles="1" noChangeArrowheads="1" noChangeShapeType="1" noTextEdit="1"/>
              </p:cNvSpPr>
              <p:nvPr/>
            </p:nvSpPr>
            <p:spPr>
              <a:xfrm>
                <a:off x="795653" y="1484569"/>
                <a:ext cx="2535631" cy="542328"/>
              </a:xfrm>
              <a:prstGeom prst="rect">
                <a:avLst/>
              </a:prstGeom>
              <a:blipFill rotWithShape="0">
                <a:blip r:embed="rId4"/>
                <a:stretch>
                  <a:fillRect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95652" y="3590945"/>
                <a:ext cx="1479572" cy="674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𝑄</m:t>
                          </m:r>
                        </m:num>
                        <m:den>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h</m:t>
                          </m:r>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95652" y="3590945"/>
                <a:ext cx="1479572" cy="67467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795652" y="4724757"/>
                <a:ext cx="6519545" cy="1200329"/>
              </a:xfrm>
              <a:prstGeom prst="rect">
                <a:avLst/>
              </a:prstGeom>
              <a:noFill/>
            </p:spPr>
            <p:txBody>
              <a:bodyPr wrap="square" rtlCol="0">
                <a:spAutoFit/>
              </a:bodyPr>
              <a:lstStyle/>
              <a:p>
                <a:r>
                  <a:rPr lang="en-US" sz="2400" dirty="0"/>
                  <a:t>Hydraulic conductivity (</a:t>
                </a:r>
                <a14:m>
                  <m:oMath xmlns:m="http://schemas.openxmlformats.org/officeDocument/2006/math">
                    <m:r>
                      <a:rPr lang="en-US" sz="2400" i="1">
                        <a:latin typeface="Cambria Math" panose="02040503050406030204" pitchFamily="18" charset="0"/>
                        <a:ea typeface="Cambria Math" panose="02040503050406030204" pitchFamily="18" charset="0"/>
                      </a:rPr>
                      <m:t>𝐾</m:t>
                    </m:r>
                  </m:oMath>
                </a14:m>
                <a:r>
                  <a:rPr lang="en-US" sz="2400" dirty="0"/>
                  <a:t>) – a property of a system of fluid flow that quantifies the ease of fluid movement</a:t>
                </a:r>
              </a:p>
            </p:txBody>
          </p:sp>
        </mc:Choice>
        <mc:Fallback xmlns="">
          <p:sp>
            <p:nvSpPr>
              <p:cNvPr id="28" name="TextBox 27"/>
              <p:cNvSpPr txBox="1">
                <a:spLocks noRot="1" noChangeAspect="1" noMove="1" noResize="1" noEditPoints="1" noAdjustHandles="1" noChangeArrowheads="1" noChangeShapeType="1" noTextEdit="1"/>
              </p:cNvSpPr>
              <p:nvPr/>
            </p:nvSpPr>
            <p:spPr>
              <a:xfrm>
                <a:off x="795652" y="4724757"/>
                <a:ext cx="6519545" cy="1200329"/>
              </a:xfrm>
              <a:prstGeom prst="rect">
                <a:avLst/>
              </a:prstGeom>
              <a:blipFill rotWithShape="0">
                <a:blip r:embed="rId6"/>
                <a:stretch>
                  <a:fillRect l="-1497" t="-4061" r="-1310" b="-10660"/>
                </a:stretch>
              </a:blipFill>
            </p:spPr>
            <p:txBody>
              <a:bodyPr/>
              <a:lstStyle/>
              <a:p>
                <a:r>
                  <a:rPr lang="en-US">
                    <a:noFill/>
                  </a:rPr>
                  <a:t> </a:t>
                </a:r>
              </a:p>
            </p:txBody>
          </p:sp>
        </mc:Fallback>
      </mc:AlternateContent>
      <p:sp>
        <p:nvSpPr>
          <p:cNvPr id="31" name="TextBox 30"/>
          <p:cNvSpPr txBox="1"/>
          <p:nvPr/>
        </p:nvSpPr>
        <p:spPr>
          <a:xfrm>
            <a:off x="706752" y="2232533"/>
            <a:ext cx="7895861" cy="830997"/>
          </a:xfrm>
          <a:prstGeom prst="rect">
            <a:avLst/>
          </a:prstGeom>
          <a:noFill/>
        </p:spPr>
        <p:txBody>
          <a:bodyPr wrap="square" rtlCol="0">
            <a:spAutoFit/>
          </a:bodyPr>
          <a:lstStyle/>
          <a:p>
            <a:r>
              <a:rPr lang="en-US" sz="2400" dirty="0"/>
              <a:t>Positive water flux is proportional to a</a:t>
            </a:r>
          </a:p>
          <a:p>
            <a:r>
              <a:rPr lang="en-US" sz="2400" dirty="0"/>
              <a:t>negative hydraulic gradient (for laminar flow through pores)</a:t>
            </a:r>
          </a:p>
        </p:txBody>
      </p:sp>
      <mc:AlternateContent xmlns:mc="http://schemas.openxmlformats.org/markup-compatibility/2006" xmlns:a14="http://schemas.microsoft.com/office/drawing/2010/main">
        <mc:Choice Requires="a14">
          <p:sp>
            <p:nvSpPr>
              <p:cNvPr id="32" name="TextBox 31"/>
              <p:cNvSpPr txBox="1"/>
              <p:nvPr/>
            </p:nvSpPr>
            <p:spPr>
              <a:xfrm>
                <a:off x="2276409" y="3583475"/>
                <a:ext cx="1912639" cy="689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d>
                            <m:dPr>
                              <m:ctrlPr>
                                <a:rPr lang="el-GR"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r>
                                <a:rPr lang="el-GR" sz="2000" i="1">
                                  <a:latin typeface="Cambria Math" panose="02040503050406030204" pitchFamily="18" charset="0"/>
                                  <a:ea typeface="Cambria Math" panose="02040503050406030204" pitchFamily="18" charset="0"/>
                                </a:rPr>
                                <m:t>𝜓</m:t>
                              </m:r>
                            </m:e>
                          </m:d>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276409" y="3583475"/>
                <a:ext cx="1912639" cy="689612"/>
              </a:xfrm>
              <a:prstGeom prst="rect">
                <a:avLst/>
              </a:prstGeom>
              <a:blipFill rotWithShape="0">
                <a:blip r:embed="rId8"/>
                <a:stretch>
                  <a:fillRect/>
                </a:stretch>
              </a:blipFill>
            </p:spPr>
            <p:txBody>
              <a:bodyPr/>
              <a:lstStyle/>
              <a:p>
                <a:r>
                  <a:rPr lang="en-US">
                    <a:noFill/>
                  </a:rPr>
                  <a:t> </a:t>
                </a:r>
              </a:p>
            </p:txBody>
          </p:sp>
        </mc:Fallback>
      </mc:AlternateContent>
      <p:sp>
        <p:nvSpPr>
          <p:cNvPr id="9" name="TextBox 8"/>
          <p:cNvSpPr txBox="1"/>
          <p:nvPr/>
        </p:nvSpPr>
        <p:spPr>
          <a:xfrm>
            <a:off x="8691513" y="4784950"/>
            <a:ext cx="2238208" cy="1200329"/>
          </a:xfrm>
          <a:prstGeom prst="rect">
            <a:avLst/>
          </a:prstGeom>
          <a:noFill/>
        </p:spPr>
        <p:txBody>
          <a:bodyPr wrap="square" rtlCol="0">
            <a:spAutoFit/>
          </a:bodyPr>
          <a:lstStyle/>
          <a:p>
            <a:r>
              <a:rPr lang="en-US" sz="2400" dirty="0"/>
              <a:t>Henry Darcy</a:t>
            </a:r>
          </a:p>
          <a:p>
            <a:r>
              <a:rPr lang="en-US" sz="2400" dirty="0"/>
              <a:t>French Engineer</a:t>
            </a:r>
          </a:p>
          <a:p>
            <a:r>
              <a:rPr lang="en-US" sz="2400" dirty="0"/>
              <a:t>mid-1800s</a:t>
            </a:r>
          </a:p>
        </p:txBody>
      </p:sp>
      <mc:AlternateContent xmlns:mc="http://schemas.openxmlformats.org/markup-compatibility/2006" xmlns:a14="http://schemas.microsoft.com/office/drawing/2010/main">
        <mc:Choice Requires="a14">
          <p:sp>
            <p:nvSpPr>
              <p:cNvPr id="2" name="Rectangle 1"/>
              <p:cNvSpPr/>
              <p:nvPr/>
            </p:nvSpPr>
            <p:spPr>
              <a:xfrm>
                <a:off x="5092078" y="3278007"/>
                <a:ext cx="423001"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𝑄</m:t>
                          </m:r>
                        </m:num>
                        <m:den>
                          <m:r>
                            <a:rPr lang="en-US" sz="2000" i="1">
                              <a:latin typeface="Cambria Math" panose="02040503050406030204" pitchFamily="18" charset="0"/>
                              <a:ea typeface="Cambria Math" panose="02040503050406030204" pitchFamily="18" charset="0"/>
                            </a:rPr>
                            <m:t>𝐴</m:t>
                          </m:r>
                        </m:den>
                      </m:f>
                    </m:oMath>
                  </m:oMathPara>
                </a14:m>
                <a:endParaRPr lang="en-US" sz="2000" dirty="0"/>
              </a:p>
            </p:txBody>
          </p:sp>
        </mc:Choice>
        <mc:Fallback xmlns="">
          <p:sp>
            <p:nvSpPr>
              <p:cNvPr id="2" name="Rectangle 1"/>
              <p:cNvSpPr>
                <a:spLocks noRot="1" noChangeAspect="1" noMove="1" noResize="1" noEditPoints="1" noAdjustHandles="1" noChangeArrowheads="1" noChangeShapeType="1" noTextEdit="1"/>
              </p:cNvSpPr>
              <p:nvPr/>
            </p:nvSpPr>
            <p:spPr>
              <a:xfrm>
                <a:off x="5092078" y="3278007"/>
                <a:ext cx="423001" cy="668516"/>
              </a:xfrm>
              <a:prstGeom prst="rect">
                <a:avLst/>
              </a:prstGeom>
              <a:blipFill rotWithShape="0">
                <a:blip r:embed="rId9"/>
                <a:stretch>
                  <a:fillRect/>
                </a:stretch>
              </a:blipFill>
            </p:spPr>
            <p:txBody>
              <a:bodyPr/>
              <a:lstStyle/>
              <a:p>
                <a:r>
                  <a:rPr lang="en-US">
                    <a:noFill/>
                  </a:rPr>
                  <a:t> </a:t>
                </a:r>
              </a:p>
            </p:txBody>
          </p:sp>
        </mc:Fallback>
      </mc:AlternateContent>
      <p:sp>
        <p:nvSpPr>
          <p:cNvPr id="11" name="Rectangle 10"/>
          <p:cNvSpPr/>
          <p:nvPr/>
        </p:nvSpPr>
        <p:spPr>
          <a:xfrm>
            <a:off x="5650724" y="3456833"/>
            <a:ext cx="771365" cy="400110"/>
          </a:xfrm>
          <a:prstGeom prst="rect">
            <a:avLst/>
          </a:prstGeom>
        </p:spPr>
        <p:txBody>
          <a:bodyPr wrap="none">
            <a:spAutoFit/>
          </a:bodyPr>
          <a:lstStyle/>
          <a:p>
            <a:r>
              <a:rPr lang="en-US" sz="2000" dirty="0"/>
              <a:t>[L T</a:t>
            </a:r>
            <a:r>
              <a:rPr lang="en-US" sz="2000" baseline="30000" dirty="0"/>
              <a:t>-1</a:t>
            </a:r>
            <a:r>
              <a:rPr lang="en-US" sz="2000" dirty="0"/>
              <a:t>]</a:t>
            </a:r>
          </a:p>
        </p:txBody>
      </p:sp>
      <mc:AlternateContent xmlns:mc="http://schemas.openxmlformats.org/markup-compatibility/2006" xmlns:a14="http://schemas.microsoft.com/office/drawing/2010/main">
        <mc:Choice Requires="a14">
          <p:sp>
            <p:nvSpPr>
              <p:cNvPr id="3" name="Rectangle 2"/>
              <p:cNvSpPr/>
              <p:nvPr/>
            </p:nvSpPr>
            <p:spPr>
              <a:xfrm>
                <a:off x="5079378" y="4026103"/>
                <a:ext cx="507639"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ea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h</m:t>
                          </m:r>
                        </m:num>
                        <m:den>
                          <m:r>
                            <m:rPr>
                              <m:sty m:val="p"/>
                            </m:rPr>
                            <a:rPr lang="el-GR" i="1">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𝑙</m:t>
                          </m:r>
                        </m:den>
                      </m:f>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079378" y="4026103"/>
                <a:ext cx="507639" cy="618246"/>
              </a:xfrm>
              <a:prstGeom prst="rect">
                <a:avLst/>
              </a:prstGeom>
              <a:blipFill rotWithShape="0">
                <a:blip r:embed="rId10"/>
                <a:stretch>
                  <a:fillRect/>
                </a:stretch>
              </a:blipFill>
            </p:spPr>
            <p:txBody>
              <a:bodyPr/>
              <a:lstStyle/>
              <a:p>
                <a:r>
                  <a:rPr lang="en-US">
                    <a:noFill/>
                  </a:rPr>
                  <a:t> </a:t>
                </a:r>
              </a:p>
            </p:txBody>
          </p:sp>
        </mc:Fallback>
      </mc:AlternateContent>
      <p:sp>
        <p:nvSpPr>
          <p:cNvPr id="13" name="Rectangle 12"/>
          <p:cNvSpPr/>
          <p:nvPr/>
        </p:nvSpPr>
        <p:spPr>
          <a:xfrm>
            <a:off x="5776598" y="4108558"/>
            <a:ext cx="471604" cy="400110"/>
          </a:xfrm>
          <a:prstGeom prst="rect">
            <a:avLst/>
          </a:prstGeom>
        </p:spPr>
        <p:txBody>
          <a:bodyPr wrap="none">
            <a:spAutoFit/>
          </a:bodyPr>
          <a:lstStyle/>
          <a:p>
            <a:r>
              <a:rPr lang="en-US" sz="2000" dirty="0"/>
              <a:t>[1]</a:t>
            </a:r>
          </a:p>
        </p:txBody>
      </p:sp>
      <p:sp>
        <p:nvSpPr>
          <p:cNvPr id="14" name="Rectangle 13"/>
          <p:cNvSpPr/>
          <p:nvPr/>
        </p:nvSpPr>
        <p:spPr>
          <a:xfrm>
            <a:off x="6535667" y="3452862"/>
            <a:ext cx="1575496" cy="400110"/>
          </a:xfrm>
          <a:prstGeom prst="rect">
            <a:avLst/>
          </a:prstGeom>
        </p:spPr>
        <p:txBody>
          <a:bodyPr wrap="none">
            <a:spAutoFit/>
          </a:bodyPr>
          <a:lstStyle/>
          <a:p>
            <a:r>
              <a:rPr lang="en-US" sz="2000" dirty="0"/>
              <a:t>(</a:t>
            </a:r>
            <a:r>
              <a:rPr lang="en-US" sz="2000" dirty="0" err="1"/>
              <a:t>Darcian</a:t>
            </a:r>
            <a:r>
              <a:rPr lang="en-US" sz="2000" dirty="0"/>
              <a:t> flux)</a:t>
            </a:r>
          </a:p>
        </p:txBody>
      </p:sp>
      <p:sp>
        <p:nvSpPr>
          <p:cNvPr id="17" name="Rectangle 16"/>
          <p:cNvSpPr/>
          <p:nvPr/>
        </p:nvSpPr>
        <p:spPr>
          <a:xfrm>
            <a:off x="2312548" y="5435428"/>
            <a:ext cx="924148" cy="461665"/>
          </a:xfrm>
          <a:prstGeom prst="rect">
            <a:avLst/>
          </a:prstGeom>
        </p:spPr>
        <p:txBody>
          <a:bodyPr wrap="square">
            <a:spAutoFit/>
          </a:bodyPr>
          <a:lstStyle/>
          <a:p>
            <a:r>
              <a:rPr lang="en-US" sz="2400" dirty="0"/>
              <a:t>[L T</a:t>
            </a:r>
            <a:r>
              <a:rPr lang="en-US" sz="2400" baseline="30000" dirty="0"/>
              <a:t>-1</a:t>
            </a:r>
            <a:r>
              <a:rPr lang="en-US" sz="2400" dirty="0"/>
              <a:t>]</a:t>
            </a:r>
          </a:p>
        </p:txBody>
      </p:sp>
      <p:sp>
        <p:nvSpPr>
          <p:cNvPr id="18" name="Rectangle 1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4748A4E-998D-472C-A3D6-6EFE4BD63834}" type="slidenum">
              <a:rPr lang="en-US" smtClean="0">
                <a:solidFill>
                  <a:schemeClr val="tx1"/>
                </a:solidFill>
              </a:rPr>
              <a:t>25</a:t>
            </a:fld>
            <a:endParaRPr lang="en-US" dirty="0">
              <a:solidFill>
                <a:schemeClr val="tx1"/>
              </a:solidFill>
            </a:endParaRPr>
          </a:p>
        </p:txBody>
      </p:sp>
      <p:sp>
        <p:nvSpPr>
          <p:cNvPr id="19" name="TextBox 18"/>
          <p:cNvSpPr txBox="1"/>
          <p:nvPr/>
        </p:nvSpPr>
        <p:spPr>
          <a:xfrm>
            <a:off x="795651" y="5903004"/>
            <a:ext cx="7116708" cy="830997"/>
          </a:xfrm>
          <a:prstGeom prst="rect">
            <a:avLst/>
          </a:prstGeom>
          <a:noFill/>
        </p:spPr>
        <p:txBody>
          <a:bodyPr wrap="square" rtlCol="0">
            <a:spAutoFit/>
          </a:bodyPr>
          <a:lstStyle/>
          <a:p>
            <a:r>
              <a:rPr lang="en-US" sz="2400" dirty="0"/>
              <a:t>Hydraulic conductivity is strongly controlled by the size and connectivity of pores (and viscosity of the fluid)</a:t>
            </a:r>
          </a:p>
        </p:txBody>
      </p:sp>
      <p:sp>
        <p:nvSpPr>
          <p:cNvPr id="4" name="Left Arrow 3"/>
          <p:cNvSpPr/>
          <p:nvPr/>
        </p:nvSpPr>
        <p:spPr>
          <a:xfrm>
            <a:off x="7819053" y="5985279"/>
            <a:ext cx="3862874" cy="611464"/>
          </a:xfrm>
          <a:prstGeom prst="leftArrow">
            <a:avLst>
              <a:gd name="adj1" fmla="val 8051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permeability (not porosity)</a:t>
            </a:r>
          </a:p>
        </p:txBody>
      </p:sp>
    </p:spTree>
    <p:extLst>
      <p:ext uri="{BB962C8B-B14F-4D97-AF65-F5344CB8AC3E}">
        <p14:creationId xmlns:p14="http://schemas.microsoft.com/office/powerpoint/2010/main" val="338391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2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1" grpId="0"/>
      <p:bldP spid="32" grpId="0"/>
      <p:bldP spid="2" grpId="0"/>
      <p:bldP spid="11" grpId="0"/>
      <p:bldP spid="3" grpId="0"/>
      <p:bldP spid="13" grpId="0"/>
      <p:bldP spid="14" grpId="0"/>
      <p:bldP spid="17" grpId="0"/>
      <p:bldP spid="19"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7297132" cy="699306"/>
          </a:xfrm>
          <a:prstGeom prst="rect">
            <a:avLst/>
          </a:prstGeom>
          <a:solidFill>
            <a:schemeClr val="bg1"/>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Soil physics: Darcy’s law in unsaturated conditions</a:t>
            </a:r>
          </a:p>
        </p:txBody>
      </p:sp>
      <p:pic>
        <p:nvPicPr>
          <p:cNvPr id="1026" name="Picture 2" descr="http://upload.wikimedia.org/wikipedia/commons/6/65/Henry_Dar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513" y="271658"/>
            <a:ext cx="3243835" cy="437269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27" name="TextBox 26"/>
              <p:cNvSpPr txBox="1"/>
              <p:nvPr/>
            </p:nvSpPr>
            <p:spPr>
              <a:xfrm>
                <a:off x="847627" y="1396903"/>
                <a:ext cx="1479572" cy="674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𝑄</m:t>
                          </m:r>
                        </m:num>
                        <m:den>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h</m:t>
                          </m:r>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847627" y="1396903"/>
                <a:ext cx="1479572" cy="6746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328384" y="1389433"/>
                <a:ext cx="1912639" cy="689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d>
                            <m:dPr>
                              <m:ctrlPr>
                                <a:rPr lang="el-GR"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r>
                                <a:rPr lang="el-GR" sz="2000" i="1">
                                  <a:latin typeface="Cambria Math" panose="02040503050406030204" pitchFamily="18" charset="0"/>
                                  <a:ea typeface="Cambria Math" panose="02040503050406030204" pitchFamily="18" charset="0"/>
                                </a:rPr>
                                <m:t>𝜓</m:t>
                              </m:r>
                            </m:e>
                          </m:d>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328384" y="1389433"/>
                <a:ext cx="1912639" cy="6896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95652" y="2382670"/>
                <a:ext cx="7895861" cy="830997"/>
              </a:xfrm>
              <a:prstGeom prst="rect">
                <a:avLst/>
              </a:prstGeom>
              <a:noFill/>
            </p:spPr>
            <p:txBody>
              <a:bodyPr wrap="square" rtlCol="0">
                <a:spAutoFit/>
              </a:bodyPr>
              <a:lstStyle/>
              <a:p>
                <a:r>
                  <a:rPr lang="en-US" sz="2400" dirty="0"/>
                  <a:t>1. Hydraulic conductivity increases with increasing water content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795652" y="2382670"/>
                <a:ext cx="7895861" cy="830997"/>
              </a:xfrm>
              <a:prstGeom prst="rect">
                <a:avLst/>
              </a:prstGeom>
              <a:blipFill>
                <a:blip r:embed="rId6"/>
                <a:stretch>
                  <a:fillRect l="-1236" t="-5882" b="-16176"/>
                </a:stretch>
              </a:blipFill>
            </p:spPr>
            <p:txBody>
              <a:bodyPr/>
              <a:lstStyle/>
              <a:p>
                <a:r>
                  <a:rPr lang="en-US">
                    <a:noFill/>
                  </a:rPr>
                  <a:t> </a:t>
                </a:r>
              </a:p>
            </p:txBody>
          </p:sp>
        </mc:Fallback>
      </mc:AlternateContent>
      <p:grpSp>
        <p:nvGrpSpPr>
          <p:cNvPr id="14" name="Group 13"/>
          <p:cNvGrpSpPr/>
          <p:nvPr/>
        </p:nvGrpSpPr>
        <p:grpSpPr>
          <a:xfrm>
            <a:off x="1548978" y="3324869"/>
            <a:ext cx="2477252" cy="3077110"/>
            <a:chOff x="8023753" y="2449979"/>
            <a:chExt cx="2477252" cy="3077110"/>
          </a:xfrm>
        </p:grpSpPr>
        <p:grpSp>
          <p:nvGrpSpPr>
            <p:cNvPr id="15" name="Group 14"/>
            <p:cNvGrpSpPr/>
            <p:nvPr/>
          </p:nvGrpSpPr>
          <p:grpSpPr>
            <a:xfrm>
              <a:off x="8607257" y="3142276"/>
              <a:ext cx="1465467" cy="1584766"/>
              <a:chOff x="1417237" y="3190547"/>
              <a:chExt cx="1465467" cy="1584766"/>
            </a:xfrm>
          </p:grpSpPr>
          <p:sp>
            <p:nvSpPr>
              <p:cNvPr id="40" name="Freeform 39"/>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8023753" y="2449979"/>
              <a:ext cx="2477252" cy="3077110"/>
              <a:chOff x="4418026" y="2488679"/>
              <a:chExt cx="2477252" cy="3077110"/>
            </a:xfrm>
          </p:grpSpPr>
          <p:sp>
            <p:nvSpPr>
              <p:cNvPr id="30" name="Oval 29"/>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reeform 16"/>
            <p:cNvSpPr/>
            <p:nvPr/>
          </p:nvSpPr>
          <p:spPr>
            <a:xfrm>
              <a:off x="9009577" y="3069625"/>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8628577" y="3869725"/>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9136577" y="3857025"/>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9498527" y="3095025"/>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9803327" y="3387125"/>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9965252" y="3739550"/>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8927027" y="3485550"/>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9041449" y="4535899"/>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9606477" y="4538359"/>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9549313" y="3796151"/>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918720" y="3427945"/>
            <a:ext cx="1452778" cy="2971257"/>
          </a:xfrm>
          <a:custGeom>
            <a:avLst/>
            <a:gdLst>
              <a:gd name="connsiteX0" fmla="*/ 1329641 w 1452778"/>
              <a:gd name="connsiteY0" fmla="*/ 718251 h 2971257"/>
              <a:gd name="connsiteX1" fmla="*/ 1320214 w 1452778"/>
              <a:gd name="connsiteY1" fmla="*/ 652263 h 2971257"/>
              <a:gd name="connsiteX2" fmla="*/ 1273080 w 1452778"/>
              <a:gd name="connsiteY2" fmla="*/ 605129 h 2971257"/>
              <a:gd name="connsiteX3" fmla="*/ 1150531 w 1452778"/>
              <a:gd name="connsiteY3" fmla="*/ 529715 h 2971257"/>
              <a:gd name="connsiteX4" fmla="*/ 1065690 w 1452778"/>
              <a:gd name="connsiteY4" fmla="*/ 378886 h 2971257"/>
              <a:gd name="connsiteX5" fmla="*/ 1075117 w 1452778"/>
              <a:gd name="connsiteY5" fmla="*/ 237484 h 2971257"/>
              <a:gd name="connsiteX6" fmla="*/ 1122251 w 1452778"/>
              <a:gd name="connsiteY6" fmla="*/ 105509 h 2971257"/>
              <a:gd name="connsiteX7" fmla="*/ 1254226 w 1452778"/>
              <a:gd name="connsiteY7" fmla="*/ 20667 h 2971257"/>
              <a:gd name="connsiteX8" fmla="*/ 1103397 w 1452778"/>
              <a:gd name="connsiteY8" fmla="*/ 1814 h 2971257"/>
              <a:gd name="connsiteX9" fmla="*/ 924288 w 1452778"/>
              <a:gd name="connsiteY9" fmla="*/ 1814 h 2971257"/>
              <a:gd name="connsiteX10" fmla="*/ 848874 w 1452778"/>
              <a:gd name="connsiteY10" fmla="*/ 11240 h 2971257"/>
              <a:gd name="connsiteX11" fmla="*/ 877154 w 1452778"/>
              <a:gd name="connsiteY11" fmla="*/ 20667 h 2971257"/>
              <a:gd name="connsiteX12" fmla="*/ 896008 w 1452778"/>
              <a:gd name="connsiteY12" fmla="*/ 30094 h 2971257"/>
              <a:gd name="connsiteX13" fmla="*/ 980849 w 1452778"/>
              <a:gd name="connsiteY13" fmla="*/ 152643 h 2971257"/>
              <a:gd name="connsiteX14" fmla="*/ 1009129 w 1452778"/>
              <a:gd name="connsiteY14" fmla="*/ 284618 h 2971257"/>
              <a:gd name="connsiteX15" fmla="*/ 990276 w 1452778"/>
              <a:gd name="connsiteY15" fmla="*/ 435447 h 2971257"/>
              <a:gd name="connsiteX16" fmla="*/ 943142 w 1452778"/>
              <a:gd name="connsiteY16" fmla="*/ 548568 h 2971257"/>
              <a:gd name="connsiteX17" fmla="*/ 877154 w 1452778"/>
              <a:gd name="connsiteY17" fmla="*/ 614556 h 2971257"/>
              <a:gd name="connsiteX18" fmla="*/ 782886 w 1452778"/>
              <a:gd name="connsiteY18" fmla="*/ 699397 h 2971257"/>
              <a:gd name="connsiteX19" fmla="*/ 622630 w 1452778"/>
              <a:gd name="connsiteY19" fmla="*/ 746531 h 2971257"/>
              <a:gd name="connsiteX20" fmla="*/ 509509 w 1452778"/>
              <a:gd name="connsiteY20" fmla="*/ 755958 h 2971257"/>
              <a:gd name="connsiteX21" fmla="*/ 349253 w 1452778"/>
              <a:gd name="connsiteY21" fmla="*/ 718251 h 2971257"/>
              <a:gd name="connsiteX22" fmla="*/ 283265 w 1452778"/>
              <a:gd name="connsiteY22" fmla="*/ 680544 h 2971257"/>
              <a:gd name="connsiteX23" fmla="*/ 198424 w 1452778"/>
              <a:gd name="connsiteY23" fmla="*/ 652263 h 2971257"/>
              <a:gd name="connsiteX24" fmla="*/ 151290 w 1452778"/>
              <a:gd name="connsiteY24" fmla="*/ 576849 h 2971257"/>
              <a:gd name="connsiteX25" fmla="*/ 94729 w 1452778"/>
              <a:gd name="connsiteY25" fmla="*/ 510861 h 2971257"/>
              <a:gd name="connsiteX26" fmla="*/ 75876 w 1452778"/>
              <a:gd name="connsiteY26" fmla="*/ 576849 h 2971257"/>
              <a:gd name="connsiteX27" fmla="*/ 66449 w 1452778"/>
              <a:gd name="connsiteY27" fmla="*/ 652263 h 2971257"/>
              <a:gd name="connsiteX28" fmla="*/ 461 w 1452778"/>
              <a:gd name="connsiteY28" fmla="*/ 680544 h 2971257"/>
              <a:gd name="connsiteX29" fmla="*/ 104156 w 1452778"/>
              <a:gd name="connsiteY29" fmla="*/ 680544 h 2971257"/>
              <a:gd name="connsiteX30" fmla="*/ 245558 w 1452778"/>
              <a:gd name="connsiteY30" fmla="*/ 708824 h 2971257"/>
              <a:gd name="connsiteX31" fmla="*/ 368107 w 1452778"/>
              <a:gd name="connsiteY31" fmla="*/ 746531 h 2971257"/>
              <a:gd name="connsiteX32" fmla="*/ 452948 w 1452778"/>
              <a:gd name="connsiteY32" fmla="*/ 803092 h 2971257"/>
              <a:gd name="connsiteX33" fmla="*/ 490655 w 1452778"/>
              <a:gd name="connsiteY33" fmla="*/ 850226 h 2971257"/>
              <a:gd name="connsiteX34" fmla="*/ 547216 w 1452778"/>
              <a:gd name="connsiteY34" fmla="*/ 916214 h 2971257"/>
              <a:gd name="connsiteX35" fmla="*/ 603777 w 1452778"/>
              <a:gd name="connsiteY35" fmla="*/ 1067043 h 2971257"/>
              <a:gd name="connsiteX36" fmla="*/ 584923 w 1452778"/>
              <a:gd name="connsiteY36" fmla="*/ 1133030 h 2971257"/>
              <a:gd name="connsiteX37" fmla="*/ 566070 w 1452778"/>
              <a:gd name="connsiteY37" fmla="*/ 1246152 h 2971257"/>
              <a:gd name="connsiteX38" fmla="*/ 509509 w 1452778"/>
              <a:gd name="connsiteY38" fmla="*/ 1330993 h 2971257"/>
              <a:gd name="connsiteX39" fmla="*/ 434094 w 1452778"/>
              <a:gd name="connsiteY39" fmla="*/ 1406407 h 2971257"/>
              <a:gd name="connsiteX40" fmla="*/ 415241 w 1452778"/>
              <a:gd name="connsiteY40" fmla="*/ 1425261 h 2971257"/>
              <a:gd name="connsiteX41" fmla="*/ 377534 w 1452778"/>
              <a:gd name="connsiteY41" fmla="*/ 1472395 h 2971257"/>
              <a:gd name="connsiteX42" fmla="*/ 273839 w 1452778"/>
              <a:gd name="connsiteY42" fmla="*/ 1519529 h 2971257"/>
              <a:gd name="connsiteX43" fmla="*/ 160717 w 1452778"/>
              <a:gd name="connsiteY43" fmla="*/ 1538383 h 2971257"/>
              <a:gd name="connsiteX44" fmla="*/ 19315 w 1452778"/>
              <a:gd name="connsiteY44" fmla="*/ 1538383 h 2971257"/>
              <a:gd name="connsiteX45" fmla="*/ 94729 w 1452778"/>
              <a:gd name="connsiteY45" fmla="*/ 1585517 h 2971257"/>
              <a:gd name="connsiteX46" fmla="*/ 160717 w 1452778"/>
              <a:gd name="connsiteY46" fmla="*/ 1613797 h 2971257"/>
              <a:gd name="connsiteX47" fmla="*/ 179571 w 1452778"/>
              <a:gd name="connsiteY47" fmla="*/ 1670358 h 2971257"/>
              <a:gd name="connsiteX48" fmla="*/ 254985 w 1452778"/>
              <a:gd name="connsiteY48" fmla="*/ 1726919 h 2971257"/>
              <a:gd name="connsiteX49" fmla="*/ 292692 w 1452778"/>
              <a:gd name="connsiteY49" fmla="*/ 1623224 h 2971257"/>
              <a:gd name="connsiteX50" fmla="*/ 339826 w 1452778"/>
              <a:gd name="connsiteY50" fmla="*/ 1528956 h 2971257"/>
              <a:gd name="connsiteX51" fmla="*/ 462375 w 1452778"/>
              <a:gd name="connsiteY51" fmla="*/ 1396981 h 2971257"/>
              <a:gd name="connsiteX52" fmla="*/ 566070 w 1452778"/>
              <a:gd name="connsiteY52" fmla="*/ 1359273 h 2971257"/>
              <a:gd name="connsiteX53" fmla="*/ 716898 w 1452778"/>
              <a:gd name="connsiteY53" fmla="*/ 1359273 h 2971257"/>
              <a:gd name="connsiteX54" fmla="*/ 905435 w 1452778"/>
              <a:gd name="connsiteY54" fmla="*/ 1415834 h 2971257"/>
              <a:gd name="connsiteX55" fmla="*/ 971422 w 1452778"/>
              <a:gd name="connsiteY55" fmla="*/ 1472395 h 2971257"/>
              <a:gd name="connsiteX56" fmla="*/ 1084544 w 1452778"/>
              <a:gd name="connsiteY56" fmla="*/ 1689212 h 2971257"/>
              <a:gd name="connsiteX57" fmla="*/ 1075117 w 1452778"/>
              <a:gd name="connsiteY57" fmla="*/ 1821187 h 2971257"/>
              <a:gd name="connsiteX58" fmla="*/ 1056263 w 1452778"/>
              <a:gd name="connsiteY58" fmla="*/ 1953162 h 2971257"/>
              <a:gd name="connsiteX59" fmla="*/ 1018556 w 1452778"/>
              <a:gd name="connsiteY59" fmla="*/ 2000296 h 2971257"/>
              <a:gd name="connsiteX60" fmla="*/ 933715 w 1452778"/>
              <a:gd name="connsiteY60" fmla="*/ 2056857 h 2971257"/>
              <a:gd name="connsiteX61" fmla="*/ 754606 w 1452778"/>
              <a:gd name="connsiteY61" fmla="*/ 2169979 h 2971257"/>
              <a:gd name="connsiteX62" fmla="*/ 603777 w 1452778"/>
              <a:gd name="connsiteY62" fmla="*/ 2198259 h 2971257"/>
              <a:gd name="connsiteX63" fmla="*/ 424668 w 1452778"/>
              <a:gd name="connsiteY63" fmla="*/ 2085137 h 2971257"/>
              <a:gd name="connsiteX64" fmla="*/ 377534 w 1452778"/>
              <a:gd name="connsiteY64" fmla="*/ 2349088 h 2971257"/>
              <a:gd name="connsiteX65" fmla="*/ 368107 w 1452778"/>
              <a:gd name="connsiteY65" fmla="*/ 2603612 h 2971257"/>
              <a:gd name="connsiteX66" fmla="*/ 339826 w 1452778"/>
              <a:gd name="connsiteY66" fmla="*/ 2895843 h 2971257"/>
              <a:gd name="connsiteX67" fmla="*/ 1075117 w 1452778"/>
              <a:gd name="connsiteY67" fmla="*/ 2971257 h 2971257"/>
              <a:gd name="connsiteX68" fmla="*/ 820593 w 1452778"/>
              <a:gd name="connsiteY68" fmla="*/ 2895843 h 2971257"/>
              <a:gd name="connsiteX69" fmla="*/ 698045 w 1452778"/>
              <a:gd name="connsiteY69" fmla="*/ 2584758 h 2971257"/>
              <a:gd name="connsiteX70" fmla="*/ 716898 w 1452778"/>
              <a:gd name="connsiteY70" fmla="*/ 2301954 h 2971257"/>
              <a:gd name="connsiteX71" fmla="*/ 839447 w 1452778"/>
              <a:gd name="connsiteY71" fmla="*/ 2188832 h 2971257"/>
              <a:gd name="connsiteX72" fmla="*/ 943142 w 1452778"/>
              <a:gd name="connsiteY72" fmla="*/ 2122845 h 2971257"/>
              <a:gd name="connsiteX73" fmla="*/ 1075117 w 1452778"/>
              <a:gd name="connsiteY73" fmla="*/ 2066284 h 2971257"/>
              <a:gd name="connsiteX74" fmla="*/ 1150531 w 1452778"/>
              <a:gd name="connsiteY74" fmla="*/ 2066284 h 2971257"/>
              <a:gd name="connsiteX75" fmla="*/ 1320214 w 1452778"/>
              <a:gd name="connsiteY75" fmla="*/ 2113418 h 2971257"/>
              <a:gd name="connsiteX76" fmla="*/ 1423909 w 1452778"/>
              <a:gd name="connsiteY76" fmla="*/ 2207686 h 2971257"/>
              <a:gd name="connsiteX77" fmla="*/ 1452189 w 1452778"/>
              <a:gd name="connsiteY77" fmla="*/ 2151125 h 2971257"/>
              <a:gd name="connsiteX78" fmla="*/ 1405055 w 1452778"/>
              <a:gd name="connsiteY78" fmla="*/ 2113418 h 2971257"/>
              <a:gd name="connsiteX79" fmla="*/ 1291934 w 1452778"/>
              <a:gd name="connsiteY79" fmla="*/ 2028577 h 2971257"/>
              <a:gd name="connsiteX80" fmla="*/ 1207092 w 1452778"/>
              <a:gd name="connsiteY80" fmla="*/ 1896601 h 2971257"/>
              <a:gd name="connsiteX81" fmla="*/ 1178812 w 1452778"/>
              <a:gd name="connsiteY81" fmla="*/ 1717492 h 2971257"/>
              <a:gd name="connsiteX82" fmla="*/ 1188239 w 1452778"/>
              <a:gd name="connsiteY82" fmla="*/ 1528956 h 2971257"/>
              <a:gd name="connsiteX83" fmla="*/ 1291934 w 1452778"/>
              <a:gd name="connsiteY83" fmla="*/ 1425261 h 2971257"/>
              <a:gd name="connsiteX84" fmla="*/ 1263653 w 1452778"/>
              <a:gd name="connsiteY84" fmla="*/ 1359273 h 2971257"/>
              <a:gd name="connsiteX85" fmla="*/ 1197665 w 1452778"/>
              <a:gd name="connsiteY85" fmla="*/ 1406407 h 2971257"/>
              <a:gd name="connsiteX86" fmla="*/ 1037410 w 1452778"/>
              <a:gd name="connsiteY86" fmla="*/ 1396981 h 2971257"/>
              <a:gd name="connsiteX87" fmla="*/ 999703 w 1452778"/>
              <a:gd name="connsiteY87" fmla="*/ 1415834 h 2971257"/>
              <a:gd name="connsiteX88" fmla="*/ 754606 w 1452778"/>
              <a:gd name="connsiteY88" fmla="*/ 1312139 h 2971257"/>
              <a:gd name="connsiteX89" fmla="*/ 669764 w 1452778"/>
              <a:gd name="connsiteY89" fmla="*/ 1151884 h 2971257"/>
              <a:gd name="connsiteX90" fmla="*/ 669764 w 1452778"/>
              <a:gd name="connsiteY90" fmla="*/ 916214 h 2971257"/>
              <a:gd name="connsiteX91" fmla="*/ 726325 w 1452778"/>
              <a:gd name="connsiteY91" fmla="*/ 765385 h 2971257"/>
              <a:gd name="connsiteX92" fmla="*/ 830020 w 1452778"/>
              <a:gd name="connsiteY92" fmla="*/ 689970 h 2971257"/>
              <a:gd name="connsiteX93" fmla="*/ 943142 w 1452778"/>
              <a:gd name="connsiteY93" fmla="*/ 633410 h 2971257"/>
              <a:gd name="connsiteX94" fmla="*/ 1065690 w 1452778"/>
              <a:gd name="connsiteY94" fmla="*/ 614556 h 2971257"/>
              <a:gd name="connsiteX95" fmla="*/ 1207092 w 1452778"/>
              <a:gd name="connsiteY95" fmla="*/ 642836 h 2971257"/>
              <a:gd name="connsiteX96" fmla="*/ 1329641 w 1452778"/>
              <a:gd name="connsiteY96" fmla="*/ 718251 h 29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452778" h="2971257">
                <a:moveTo>
                  <a:pt x="1329641" y="718251"/>
                </a:moveTo>
                <a:cubicBezTo>
                  <a:pt x="1348495" y="719822"/>
                  <a:pt x="1329641" y="671117"/>
                  <a:pt x="1320214" y="652263"/>
                </a:cubicBezTo>
                <a:cubicBezTo>
                  <a:pt x="1310787" y="633409"/>
                  <a:pt x="1301360" y="625554"/>
                  <a:pt x="1273080" y="605129"/>
                </a:cubicBezTo>
                <a:cubicBezTo>
                  <a:pt x="1244800" y="584704"/>
                  <a:pt x="1185096" y="567422"/>
                  <a:pt x="1150531" y="529715"/>
                </a:cubicBezTo>
                <a:cubicBezTo>
                  <a:pt x="1115966" y="492008"/>
                  <a:pt x="1078259" y="427591"/>
                  <a:pt x="1065690" y="378886"/>
                </a:cubicBezTo>
                <a:cubicBezTo>
                  <a:pt x="1053121" y="330181"/>
                  <a:pt x="1065690" y="283047"/>
                  <a:pt x="1075117" y="237484"/>
                </a:cubicBezTo>
                <a:cubicBezTo>
                  <a:pt x="1084544" y="191921"/>
                  <a:pt x="1092400" y="141645"/>
                  <a:pt x="1122251" y="105509"/>
                </a:cubicBezTo>
                <a:cubicBezTo>
                  <a:pt x="1152102" y="69373"/>
                  <a:pt x="1257368" y="37949"/>
                  <a:pt x="1254226" y="20667"/>
                </a:cubicBezTo>
                <a:cubicBezTo>
                  <a:pt x="1251084" y="3384"/>
                  <a:pt x="1158387" y="4956"/>
                  <a:pt x="1103397" y="1814"/>
                </a:cubicBezTo>
                <a:cubicBezTo>
                  <a:pt x="1048407" y="-1328"/>
                  <a:pt x="966708" y="243"/>
                  <a:pt x="924288" y="1814"/>
                </a:cubicBezTo>
                <a:cubicBezTo>
                  <a:pt x="881868" y="3385"/>
                  <a:pt x="856730" y="8098"/>
                  <a:pt x="848874" y="11240"/>
                </a:cubicBezTo>
                <a:cubicBezTo>
                  <a:pt x="841018" y="14382"/>
                  <a:pt x="869298" y="17525"/>
                  <a:pt x="877154" y="20667"/>
                </a:cubicBezTo>
                <a:cubicBezTo>
                  <a:pt x="885010" y="23809"/>
                  <a:pt x="878726" y="8098"/>
                  <a:pt x="896008" y="30094"/>
                </a:cubicBezTo>
                <a:cubicBezTo>
                  <a:pt x="913290" y="52090"/>
                  <a:pt x="961995" y="110222"/>
                  <a:pt x="980849" y="152643"/>
                </a:cubicBezTo>
                <a:cubicBezTo>
                  <a:pt x="999703" y="195064"/>
                  <a:pt x="1007558" y="237484"/>
                  <a:pt x="1009129" y="284618"/>
                </a:cubicBezTo>
                <a:cubicBezTo>
                  <a:pt x="1010700" y="331752"/>
                  <a:pt x="1001274" y="391455"/>
                  <a:pt x="990276" y="435447"/>
                </a:cubicBezTo>
                <a:cubicBezTo>
                  <a:pt x="979278" y="479439"/>
                  <a:pt x="961996" y="518717"/>
                  <a:pt x="943142" y="548568"/>
                </a:cubicBezTo>
                <a:cubicBezTo>
                  <a:pt x="924288" y="578419"/>
                  <a:pt x="903863" y="589418"/>
                  <a:pt x="877154" y="614556"/>
                </a:cubicBezTo>
                <a:cubicBezTo>
                  <a:pt x="850445" y="639694"/>
                  <a:pt x="825307" y="677401"/>
                  <a:pt x="782886" y="699397"/>
                </a:cubicBezTo>
                <a:cubicBezTo>
                  <a:pt x="740465" y="721393"/>
                  <a:pt x="668193" y="737104"/>
                  <a:pt x="622630" y="746531"/>
                </a:cubicBezTo>
                <a:cubicBezTo>
                  <a:pt x="577067" y="755958"/>
                  <a:pt x="555072" y="760671"/>
                  <a:pt x="509509" y="755958"/>
                </a:cubicBezTo>
                <a:cubicBezTo>
                  <a:pt x="463946" y="751245"/>
                  <a:pt x="386960" y="730820"/>
                  <a:pt x="349253" y="718251"/>
                </a:cubicBezTo>
                <a:cubicBezTo>
                  <a:pt x="311546" y="705682"/>
                  <a:pt x="308403" y="691542"/>
                  <a:pt x="283265" y="680544"/>
                </a:cubicBezTo>
                <a:cubicBezTo>
                  <a:pt x="258127" y="669546"/>
                  <a:pt x="220420" y="669545"/>
                  <a:pt x="198424" y="652263"/>
                </a:cubicBezTo>
                <a:cubicBezTo>
                  <a:pt x="176428" y="634981"/>
                  <a:pt x="168572" y="600416"/>
                  <a:pt x="151290" y="576849"/>
                </a:cubicBezTo>
                <a:cubicBezTo>
                  <a:pt x="134008" y="553282"/>
                  <a:pt x="107298" y="510861"/>
                  <a:pt x="94729" y="510861"/>
                </a:cubicBezTo>
                <a:cubicBezTo>
                  <a:pt x="82160" y="510861"/>
                  <a:pt x="80589" y="553282"/>
                  <a:pt x="75876" y="576849"/>
                </a:cubicBezTo>
                <a:cubicBezTo>
                  <a:pt x="71163" y="600416"/>
                  <a:pt x="79018" y="634981"/>
                  <a:pt x="66449" y="652263"/>
                </a:cubicBezTo>
                <a:cubicBezTo>
                  <a:pt x="53880" y="669545"/>
                  <a:pt x="-5824" y="675830"/>
                  <a:pt x="461" y="680544"/>
                </a:cubicBezTo>
                <a:cubicBezTo>
                  <a:pt x="6745" y="685257"/>
                  <a:pt x="63307" y="675831"/>
                  <a:pt x="104156" y="680544"/>
                </a:cubicBezTo>
                <a:cubicBezTo>
                  <a:pt x="145005" y="685257"/>
                  <a:pt x="201566" y="697826"/>
                  <a:pt x="245558" y="708824"/>
                </a:cubicBezTo>
                <a:cubicBezTo>
                  <a:pt x="289550" y="719822"/>
                  <a:pt x="333542" y="730820"/>
                  <a:pt x="368107" y="746531"/>
                </a:cubicBezTo>
                <a:cubicBezTo>
                  <a:pt x="402672" y="762242"/>
                  <a:pt x="432523" y="785810"/>
                  <a:pt x="452948" y="803092"/>
                </a:cubicBezTo>
                <a:cubicBezTo>
                  <a:pt x="473373" y="820374"/>
                  <a:pt x="474944" y="831372"/>
                  <a:pt x="490655" y="850226"/>
                </a:cubicBezTo>
                <a:cubicBezTo>
                  <a:pt x="506366" y="869080"/>
                  <a:pt x="528362" y="880078"/>
                  <a:pt x="547216" y="916214"/>
                </a:cubicBezTo>
                <a:cubicBezTo>
                  <a:pt x="566070" y="952350"/>
                  <a:pt x="597492" y="1030907"/>
                  <a:pt x="603777" y="1067043"/>
                </a:cubicBezTo>
                <a:cubicBezTo>
                  <a:pt x="610061" y="1103179"/>
                  <a:pt x="591207" y="1103179"/>
                  <a:pt x="584923" y="1133030"/>
                </a:cubicBezTo>
                <a:cubicBezTo>
                  <a:pt x="578639" y="1162881"/>
                  <a:pt x="578639" y="1213158"/>
                  <a:pt x="566070" y="1246152"/>
                </a:cubicBezTo>
                <a:cubicBezTo>
                  <a:pt x="553501" y="1279146"/>
                  <a:pt x="531505" y="1304284"/>
                  <a:pt x="509509" y="1330993"/>
                </a:cubicBezTo>
                <a:cubicBezTo>
                  <a:pt x="487513" y="1357702"/>
                  <a:pt x="434094" y="1406407"/>
                  <a:pt x="434094" y="1406407"/>
                </a:cubicBezTo>
                <a:cubicBezTo>
                  <a:pt x="418383" y="1422118"/>
                  <a:pt x="424668" y="1414263"/>
                  <a:pt x="415241" y="1425261"/>
                </a:cubicBezTo>
                <a:cubicBezTo>
                  <a:pt x="405814" y="1436259"/>
                  <a:pt x="401101" y="1456684"/>
                  <a:pt x="377534" y="1472395"/>
                </a:cubicBezTo>
                <a:cubicBezTo>
                  <a:pt x="353967" y="1488106"/>
                  <a:pt x="309975" y="1508531"/>
                  <a:pt x="273839" y="1519529"/>
                </a:cubicBezTo>
                <a:cubicBezTo>
                  <a:pt x="237703" y="1530527"/>
                  <a:pt x="203138" y="1535241"/>
                  <a:pt x="160717" y="1538383"/>
                </a:cubicBezTo>
                <a:cubicBezTo>
                  <a:pt x="118296" y="1541525"/>
                  <a:pt x="30313" y="1530527"/>
                  <a:pt x="19315" y="1538383"/>
                </a:cubicBezTo>
                <a:cubicBezTo>
                  <a:pt x="8317" y="1546239"/>
                  <a:pt x="71162" y="1572948"/>
                  <a:pt x="94729" y="1585517"/>
                </a:cubicBezTo>
                <a:cubicBezTo>
                  <a:pt x="118296" y="1598086"/>
                  <a:pt x="146577" y="1599657"/>
                  <a:pt x="160717" y="1613797"/>
                </a:cubicBezTo>
                <a:cubicBezTo>
                  <a:pt x="174857" y="1627937"/>
                  <a:pt x="163860" y="1651504"/>
                  <a:pt x="179571" y="1670358"/>
                </a:cubicBezTo>
                <a:cubicBezTo>
                  <a:pt x="195282" y="1689212"/>
                  <a:pt x="236132" y="1734775"/>
                  <a:pt x="254985" y="1726919"/>
                </a:cubicBezTo>
                <a:cubicBezTo>
                  <a:pt x="273838" y="1719063"/>
                  <a:pt x="278552" y="1656218"/>
                  <a:pt x="292692" y="1623224"/>
                </a:cubicBezTo>
                <a:cubicBezTo>
                  <a:pt x="306832" y="1590230"/>
                  <a:pt x="311546" y="1566663"/>
                  <a:pt x="339826" y="1528956"/>
                </a:cubicBezTo>
                <a:cubicBezTo>
                  <a:pt x="368106" y="1491249"/>
                  <a:pt x="424668" y="1425261"/>
                  <a:pt x="462375" y="1396981"/>
                </a:cubicBezTo>
                <a:cubicBezTo>
                  <a:pt x="500082" y="1368701"/>
                  <a:pt x="523650" y="1365558"/>
                  <a:pt x="566070" y="1359273"/>
                </a:cubicBezTo>
                <a:cubicBezTo>
                  <a:pt x="608490" y="1352988"/>
                  <a:pt x="660337" y="1349846"/>
                  <a:pt x="716898" y="1359273"/>
                </a:cubicBezTo>
                <a:cubicBezTo>
                  <a:pt x="773459" y="1368700"/>
                  <a:pt x="863014" y="1396980"/>
                  <a:pt x="905435" y="1415834"/>
                </a:cubicBezTo>
                <a:cubicBezTo>
                  <a:pt x="947856" y="1434688"/>
                  <a:pt x="941570" y="1426832"/>
                  <a:pt x="971422" y="1472395"/>
                </a:cubicBezTo>
                <a:cubicBezTo>
                  <a:pt x="1001273" y="1517958"/>
                  <a:pt x="1067261" y="1631080"/>
                  <a:pt x="1084544" y="1689212"/>
                </a:cubicBezTo>
                <a:cubicBezTo>
                  <a:pt x="1101827" y="1747344"/>
                  <a:pt x="1079830" y="1777195"/>
                  <a:pt x="1075117" y="1821187"/>
                </a:cubicBezTo>
                <a:cubicBezTo>
                  <a:pt x="1070404" y="1865179"/>
                  <a:pt x="1065690" y="1923311"/>
                  <a:pt x="1056263" y="1953162"/>
                </a:cubicBezTo>
                <a:cubicBezTo>
                  <a:pt x="1046836" y="1983014"/>
                  <a:pt x="1038981" y="1983014"/>
                  <a:pt x="1018556" y="2000296"/>
                </a:cubicBezTo>
                <a:cubicBezTo>
                  <a:pt x="998131" y="2017578"/>
                  <a:pt x="977707" y="2028577"/>
                  <a:pt x="933715" y="2056857"/>
                </a:cubicBezTo>
                <a:cubicBezTo>
                  <a:pt x="889723" y="2085137"/>
                  <a:pt x="809596" y="2146412"/>
                  <a:pt x="754606" y="2169979"/>
                </a:cubicBezTo>
                <a:cubicBezTo>
                  <a:pt x="699616" y="2193546"/>
                  <a:pt x="658767" y="2212399"/>
                  <a:pt x="603777" y="2198259"/>
                </a:cubicBezTo>
                <a:cubicBezTo>
                  <a:pt x="548787" y="2184119"/>
                  <a:pt x="462375" y="2059999"/>
                  <a:pt x="424668" y="2085137"/>
                </a:cubicBezTo>
                <a:cubicBezTo>
                  <a:pt x="386961" y="2110275"/>
                  <a:pt x="386961" y="2262676"/>
                  <a:pt x="377534" y="2349088"/>
                </a:cubicBezTo>
                <a:cubicBezTo>
                  <a:pt x="368107" y="2435500"/>
                  <a:pt x="374392" y="2512486"/>
                  <a:pt x="368107" y="2603612"/>
                </a:cubicBezTo>
                <a:cubicBezTo>
                  <a:pt x="361822" y="2694738"/>
                  <a:pt x="221991" y="2834569"/>
                  <a:pt x="339826" y="2895843"/>
                </a:cubicBezTo>
                <a:cubicBezTo>
                  <a:pt x="457661" y="2957117"/>
                  <a:pt x="994989" y="2971257"/>
                  <a:pt x="1075117" y="2971257"/>
                </a:cubicBezTo>
                <a:cubicBezTo>
                  <a:pt x="1155245" y="2971257"/>
                  <a:pt x="883438" y="2960259"/>
                  <a:pt x="820593" y="2895843"/>
                </a:cubicBezTo>
                <a:cubicBezTo>
                  <a:pt x="757748" y="2831427"/>
                  <a:pt x="715328" y="2683740"/>
                  <a:pt x="698045" y="2584758"/>
                </a:cubicBezTo>
                <a:cubicBezTo>
                  <a:pt x="680762" y="2485776"/>
                  <a:pt x="693331" y="2367942"/>
                  <a:pt x="716898" y="2301954"/>
                </a:cubicBezTo>
                <a:cubicBezTo>
                  <a:pt x="740465" y="2235966"/>
                  <a:pt x="801740" y="2218683"/>
                  <a:pt x="839447" y="2188832"/>
                </a:cubicBezTo>
                <a:cubicBezTo>
                  <a:pt x="877154" y="2158981"/>
                  <a:pt x="903864" y="2143270"/>
                  <a:pt x="943142" y="2122845"/>
                </a:cubicBezTo>
                <a:cubicBezTo>
                  <a:pt x="982420" y="2102420"/>
                  <a:pt x="1040552" y="2075711"/>
                  <a:pt x="1075117" y="2066284"/>
                </a:cubicBezTo>
                <a:cubicBezTo>
                  <a:pt x="1109682" y="2056857"/>
                  <a:pt x="1109681" y="2058428"/>
                  <a:pt x="1150531" y="2066284"/>
                </a:cubicBezTo>
                <a:cubicBezTo>
                  <a:pt x="1191381" y="2074140"/>
                  <a:pt x="1274651" y="2089851"/>
                  <a:pt x="1320214" y="2113418"/>
                </a:cubicBezTo>
                <a:cubicBezTo>
                  <a:pt x="1365777" y="2136985"/>
                  <a:pt x="1401913" y="2201402"/>
                  <a:pt x="1423909" y="2207686"/>
                </a:cubicBezTo>
                <a:cubicBezTo>
                  <a:pt x="1445905" y="2213970"/>
                  <a:pt x="1455331" y="2166836"/>
                  <a:pt x="1452189" y="2151125"/>
                </a:cubicBezTo>
                <a:cubicBezTo>
                  <a:pt x="1449047" y="2135414"/>
                  <a:pt x="1431764" y="2133843"/>
                  <a:pt x="1405055" y="2113418"/>
                </a:cubicBezTo>
                <a:cubicBezTo>
                  <a:pt x="1378346" y="2092993"/>
                  <a:pt x="1324928" y="2064713"/>
                  <a:pt x="1291934" y="2028577"/>
                </a:cubicBezTo>
                <a:cubicBezTo>
                  <a:pt x="1258940" y="1992441"/>
                  <a:pt x="1225946" y="1948448"/>
                  <a:pt x="1207092" y="1896601"/>
                </a:cubicBezTo>
                <a:cubicBezTo>
                  <a:pt x="1188238" y="1844754"/>
                  <a:pt x="1181954" y="1778766"/>
                  <a:pt x="1178812" y="1717492"/>
                </a:cubicBezTo>
                <a:cubicBezTo>
                  <a:pt x="1175670" y="1656218"/>
                  <a:pt x="1169385" y="1577661"/>
                  <a:pt x="1188239" y="1528956"/>
                </a:cubicBezTo>
                <a:cubicBezTo>
                  <a:pt x="1207093" y="1480251"/>
                  <a:pt x="1279365" y="1453542"/>
                  <a:pt x="1291934" y="1425261"/>
                </a:cubicBezTo>
                <a:cubicBezTo>
                  <a:pt x="1304503" y="1396981"/>
                  <a:pt x="1279364" y="1362415"/>
                  <a:pt x="1263653" y="1359273"/>
                </a:cubicBezTo>
                <a:cubicBezTo>
                  <a:pt x="1247942" y="1356131"/>
                  <a:pt x="1235372" y="1400122"/>
                  <a:pt x="1197665" y="1406407"/>
                </a:cubicBezTo>
                <a:cubicBezTo>
                  <a:pt x="1159958" y="1412692"/>
                  <a:pt x="1070404" y="1395410"/>
                  <a:pt x="1037410" y="1396981"/>
                </a:cubicBezTo>
                <a:cubicBezTo>
                  <a:pt x="1004416" y="1398552"/>
                  <a:pt x="1046837" y="1429974"/>
                  <a:pt x="999703" y="1415834"/>
                </a:cubicBezTo>
                <a:cubicBezTo>
                  <a:pt x="952569" y="1401694"/>
                  <a:pt x="809596" y="1356131"/>
                  <a:pt x="754606" y="1312139"/>
                </a:cubicBezTo>
                <a:cubicBezTo>
                  <a:pt x="699616" y="1268147"/>
                  <a:pt x="683904" y="1217872"/>
                  <a:pt x="669764" y="1151884"/>
                </a:cubicBezTo>
                <a:cubicBezTo>
                  <a:pt x="655624" y="1085897"/>
                  <a:pt x="660337" y="980631"/>
                  <a:pt x="669764" y="916214"/>
                </a:cubicBezTo>
                <a:cubicBezTo>
                  <a:pt x="679191" y="851797"/>
                  <a:pt x="699616" y="803092"/>
                  <a:pt x="726325" y="765385"/>
                </a:cubicBezTo>
                <a:cubicBezTo>
                  <a:pt x="753034" y="727678"/>
                  <a:pt x="793884" y="711966"/>
                  <a:pt x="830020" y="689970"/>
                </a:cubicBezTo>
                <a:cubicBezTo>
                  <a:pt x="866156" y="667974"/>
                  <a:pt x="903864" y="645979"/>
                  <a:pt x="943142" y="633410"/>
                </a:cubicBezTo>
                <a:cubicBezTo>
                  <a:pt x="982420" y="620841"/>
                  <a:pt x="1021698" y="612985"/>
                  <a:pt x="1065690" y="614556"/>
                </a:cubicBezTo>
                <a:cubicBezTo>
                  <a:pt x="1109682" y="616127"/>
                  <a:pt x="1167814" y="627125"/>
                  <a:pt x="1207092" y="642836"/>
                </a:cubicBezTo>
                <a:cubicBezTo>
                  <a:pt x="1246370" y="658547"/>
                  <a:pt x="1310787" y="716680"/>
                  <a:pt x="1329641" y="71825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477726" y="3419985"/>
            <a:ext cx="604389" cy="2922310"/>
          </a:xfrm>
          <a:custGeom>
            <a:avLst/>
            <a:gdLst>
              <a:gd name="connsiteX0" fmla="*/ 495551 w 604389"/>
              <a:gd name="connsiteY0" fmla="*/ 0 h 2922310"/>
              <a:gd name="connsiteX1" fmla="*/ 495551 w 604389"/>
              <a:gd name="connsiteY1" fmla="*/ 207390 h 2922310"/>
              <a:gd name="connsiteX2" fmla="*/ 495551 w 604389"/>
              <a:gd name="connsiteY2" fmla="*/ 414780 h 2922310"/>
              <a:gd name="connsiteX3" fmla="*/ 457844 w 604389"/>
              <a:gd name="connsiteY3" fmla="*/ 527902 h 2922310"/>
              <a:gd name="connsiteX4" fmla="*/ 344722 w 604389"/>
              <a:gd name="connsiteY4" fmla="*/ 622170 h 2922310"/>
              <a:gd name="connsiteX5" fmla="*/ 146759 w 604389"/>
              <a:gd name="connsiteY5" fmla="*/ 754145 h 2922310"/>
              <a:gd name="connsiteX6" fmla="*/ 80771 w 604389"/>
              <a:gd name="connsiteY6" fmla="*/ 980388 h 2922310"/>
              <a:gd name="connsiteX7" fmla="*/ 127905 w 604389"/>
              <a:gd name="connsiteY7" fmla="*/ 1282046 h 2922310"/>
              <a:gd name="connsiteX8" fmla="*/ 278734 w 604389"/>
              <a:gd name="connsiteY8" fmla="*/ 1366887 h 2922310"/>
              <a:gd name="connsiteX9" fmla="*/ 476697 w 604389"/>
              <a:gd name="connsiteY9" fmla="*/ 1451728 h 2922310"/>
              <a:gd name="connsiteX10" fmla="*/ 599246 w 604389"/>
              <a:gd name="connsiteY10" fmla="*/ 1593130 h 2922310"/>
              <a:gd name="connsiteX11" fmla="*/ 580392 w 604389"/>
              <a:gd name="connsiteY11" fmla="*/ 1857081 h 2922310"/>
              <a:gd name="connsiteX12" fmla="*/ 570965 w 604389"/>
              <a:gd name="connsiteY12" fmla="*/ 1979629 h 2922310"/>
              <a:gd name="connsiteX13" fmla="*/ 325868 w 604389"/>
              <a:gd name="connsiteY13" fmla="*/ 2139885 h 2922310"/>
              <a:gd name="connsiteX14" fmla="*/ 109052 w 604389"/>
              <a:gd name="connsiteY14" fmla="*/ 2262433 h 2922310"/>
              <a:gd name="connsiteX15" fmla="*/ 5357 w 604389"/>
              <a:gd name="connsiteY15" fmla="*/ 2677213 h 2922310"/>
              <a:gd name="connsiteX16" fmla="*/ 24211 w 604389"/>
              <a:gd name="connsiteY16" fmla="*/ 2922310 h 292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4389" h="2922310">
                <a:moveTo>
                  <a:pt x="495551" y="0"/>
                </a:moveTo>
                <a:lnTo>
                  <a:pt x="495551" y="207390"/>
                </a:lnTo>
                <a:cubicBezTo>
                  <a:pt x="495551" y="276520"/>
                  <a:pt x="501836" y="361361"/>
                  <a:pt x="495551" y="414780"/>
                </a:cubicBezTo>
                <a:cubicBezTo>
                  <a:pt x="489266" y="468199"/>
                  <a:pt x="482982" y="493337"/>
                  <a:pt x="457844" y="527902"/>
                </a:cubicBezTo>
                <a:cubicBezTo>
                  <a:pt x="432706" y="562467"/>
                  <a:pt x="396569" y="584463"/>
                  <a:pt x="344722" y="622170"/>
                </a:cubicBezTo>
                <a:cubicBezTo>
                  <a:pt x="292874" y="659877"/>
                  <a:pt x="190751" y="694442"/>
                  <a:pt x="146759" y="754145"/>
                </a:cubicBezTo>
                <a:cubicBezTo>
                  <a:pt x="102767" y="813848"/>
                  <a:pt x="83913" y="892405"/>
                  <a:pt x="80771" y="980388"/>
                </a:cubicBezTo>
                <a:cubicBezTo>
                  <a:pt x="77629" y="1068371"/>
                  <a:pt x="94911" y="1217630"/>
                  <a:pt x="127905" y="1282046"/>
                </a:cubicBezTo>
                <a:cubicBezTo>
                  <a:pt x="160899" y="1346463"/>
                  <a:pt x="220602" y="1338607"/>
                  <a:pt x="278734" y="1366887"/>
                </a:cubicBezTo>
                <a:cubicBezTo>
                  <a:pt x="336866" y="1395167"/>
                  <a:pt x="423278" y="1414021"/>
                  <a:pt x="476697" y="1451728"/>
                </a:cubicBezTo>
                <a:cubicBezTo>
                  <a:pt x="530116" y="1489435"/>
                  <a:pt x="581964" y="1525571"/>
                  <a:pt x="599246" y="1593130"/>
                </a:cubicBezTo>
                <a:cubicBezTo>
                  <a:pt x="616528" y="1660689"/>
                  <a:pt x="585106" y="1792665"/>
                  <a:pt x="580392" y="1857081"/>
                </a:cubicBezTo>
                <a:cubicBezTo>
                  <a:pt x="575679" y="1921498"/>
                  <a:pt x="613386" y="1932495"/>
                  <a:pt x="570965" y="1979629"/>
                </a:cubicBezTo>
                <a:cubicBezTo>
                  <a:pt x="528544" y="2026763"/>
                  <a:pt x="402853" y="2092751"/>
                  <a:pt x="325868" y="2139885"/>
                </a:cubicBezTo>
                <a:cubicBezTo>
                  <a:pt x="248882" y="2187019"/>
                  <a:pt x="162470" y="2172878"/>
                  <a:pt x="109052" y="2262433"/>
                </a:cubicBezTo>
                <a:cubicBezTo>
                  <a:pt x="55634" y="2351988"/>
                  <a:pt x="19497" y="2567234"/>
                  <a:pt x="5357" y="2677213"/>
                </a:cubicBezTo>
                <a:cubicBezTo>
                  <a:pt x="-8783" y="2787193"/>
                  <a:pt x="7714" y="2854751"/>
                  <a:pt x="24211" y="2922310"/>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691513" y="4784950"/>
            <a:ext cx="2238208" cy="1200329"/>
          </a:xfrm>
          <a:prstGeom prst="rect">
            <a:avLst/>
          </a:prstGeom>
          <a:noFill/>
        </p:spPr>
        <p:txBody>
          <a:bodyPr wrap="square" rtlCol="0">
            <a:spAutoFit/>
          </a:bodyPr>
          <a:lstStyle/>
          <a:p>
            <a:r>
              <a:rPr lang="en-US" sz="2400" dirty="0"/>
              <a:t>Henry Darcy</a:t>
            </a:r>
          </a:p>
          <a:p>
            <a:r>
              <a:rPr lang="en-US" sz="2400" dirty="0"/>
              <a:t>French Engineer</a:t>
            </a:r>
          </a:p>
          <a:p>
            <a:r>
              <a:rPr lang="en-US" sz="2400" dirty="0"/>
              <a:t>mid-1800s</a:t>
            </a:r>
          </a:p>
        </p:txBody>
      </p:sp>
      <p:sp>
        <p:nvSpPr>
          <p:cNvPr id="48" name="Rectangle 4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228B0B7-CFAF-4419-9252-61C08D61B4F5}"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11285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2000"/>
                                        <p:tgtEl>
                                          <p:spTgt spid="45"/>
                                        </p:tgtEl>
                                      </p:cBhvr>
                                    </p:animEffect>
                                  </p:childTnLst>
                                </p:cTn>
                              </p:par>
                            </p:childTnLst>
                          </p:cTn>
                        </p:par>
                        <p:par>
                          <p:cTn id="16" fill="hold">
                            <p:stCondLst>
                              <p:cond delay="450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7297132" cy="699306"/>
          </a:xfrm>
          <a:prstGeom prst="rect">
            <a:avLst/>
          </a:prstGeom>
          <a:solidFill>
            <a:schemeClr val="bg1"/>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Soil physics: Darcy’s law in unsaturated conditions</a:t>
            </a:r>
          </a:p>
        </p:txBody>
      </p:sp>
      <p:pic>
        <p:nvPicPr>
          <p:cNvPr id="1026" name="Picture 2" descr="http://upload.wikimedia.org/wikipedia/commons/6/65/Henry_Dar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513" y="271658"/>
            <a:ext cx="3243835" cy="437269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27" name="TextBox 26"/>
              <p:cNvSpPr txBox="1"/>
              <p:nvPr/>
            </p:nvSpPr>
            <p:spPr>
              <a:xfrm>
                <a:off x="847627" y="1396903"/>
                <a:ext cx="1479572" cy="674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𝑄</m:t>
                          </m:r>
                        </m:num>
                        <m:den>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h</m:t>
                          </m:r>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847627" y="1396903"/>
                <a:ext cx="1479572" cy="6746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328384" y="1389433"/>
                <a:ext cx="1912639" cy="689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d>
                            <m:dPr>
                              <m:ctrlPr>
                                <a:rPr lang="el-GR"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r>
                                <a:rPr lang="el-GR" sz="2000" i="1">
                                  <a:latin typeface="Cambria Math" panose="02040503050406030204" pitchFamily="18" charset="0"/>
                                  <a:ea typeface="Cambria Math" panose="02040503050406030204" pitchFamily="18" charset="0"/>
                                </a:rPr>
                                <m:t>𝜓</m:t>
                              </m:r>
                            </m:e>
                          </m:d>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328384" y="1389433"/>
                <a:ext cx="1912639" cy="6896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95652" y="2382670"/>
                <a:ext cx="7895861" cy="830997"/>
              </a:xfrm>
              <a:prstGeom prst="rect">
                <a:avLst/>
              </a:prstGeom>
              <a:noFill/>
            </p:spPr>
            <p:txBody>
              <a:bodyPr wrap="square" rtlCol="0">
                <a:spAutoFit/>
              </a:bodyPr>
              <a:lstStyle/>
              <a:p>
                <a:r>
                  <a:rPr lang="en-US" sz="2400" dirty="0"/>
                  <a:t>1. Hydraulic conductivity increases with increasing water content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795652" y="2382670"/>
                <a:ext cx="7895861" cy="830997"/>
              </a:xfrm>
              <a:prstGeom prst="rect">
                <a:avLst/>
              </a:prstGeom>
              <a:blipFill>
                <a:blip r:embed="rId6"/>
                <a:stretch>
                  <a:fillRect l="-1236" t="-5882" b="-16176"/>
                </a:stretch>
              </a:blipFill>
            </p:spPr>
            <p:txBody>
              <a:bodyPr/>
              <a:lstStyle/>
              <a:p>
                <a:r>
                  <a:rPr lang="en-US">
                    <a:noFill/>
                  </a:rPr>
                  <a:t> </a:t>
                </a:r>
              </a:p>
            </p:txBody>
          </p:sp>
        </mc:Fallback>
      </mc:AlternateContent>
      <p:sp>
        <p:nvSpPr>
          <p:cNvPr id="11" name="TextBox 10"/>
          <p:cNvSpPr txBox="1"/>
          <p:nvPr/>
        </p:nvSpPr>
        <p:spPr>
          <a:xfrm>
            <a:off x="795651" y="3080700"/>
            <a:ext cx="7895861" cy="461665"/>
          </a:xfrm>
          <a:prstGeom prst="rect">
            <a:avLst/>
          </a:prstGeom>
          <a:noFill/>
        </p:spPr>
        <p:txBody>
          <a:bodyPr wrap="square" rtlCol="0">
            <a:spAutoFit/>
          </a:bodyPr>
          <a:lstStyle/>
          <a:p>
            <a:r>
              <a:rPr lang="en-US" sz="2400" dirty="0"/>
              <a:t>2. Pressure head is negative in unsaturated conditions</a:t>
            </a:r>
          </a:p>
        </p:txBody>
      </p:sp>
      <p:grpSp>
        <p:nvGrpSpPr>
          <p:cNvPr id="2" name="Group 1"/>
          <p:cNvGrpSpPr/>
          <p:nvPr/>
        </p:nvGrpSpPr>
        <p:grpSpPr>
          <a:xfrm>
            <a:off x="2662035" y="3572190"/>
            <a:ext cx="2477252" cy="3077110"/>
            <a:chOff x="2662035" y="3497760"/>
            <a:chExt cx="2477252" cy="3077110"/>
          </a:xfrm>
        </p:grpSpPr>
        <p:grpSp>
          <p:nvGrpSpPr>
            <p:cNvPr id="14" name="Group 13"/>
            <p:cNvGrpSpPr/>
            <p:nvPr/>
          </p:nvGrpSpPr>
          <p:grpSpPr>
            <a:xfrm>
              <a:off x="3245539" y="4190057"/>
              <a:ext cx="1465467" cy="1584766"/>
              <a:chOff x="1417237" y="3190547"/>
              <a:chExt cx="1465467" cy="1584766"/>
            </a:xfrm>
          </p:grpSpPr>
          <p:sp>
            <p:nvSpPr>
              <p:cNvPr id="15" name="Freeform 14"/>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662035" y="3497760"/>
              <a:ext cx="2477252" cy="3077110"/>
              <a:chOff x="4418026" y="2488679"/>
              <a:chExt cx="2477252" cy="3077110"/>
            </a:xfrm>
          </p:grpSpPr>
          <p:sp>
            <p:nvSpPr>
              <p:cNvPr id="21" name="Oval 20"/>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p:nvPr/>
          </p:nvSpPr>
          <p:spPr>
            <a:xfrm>
              <a:off x="3647859" y="4117406"/>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3266859" y="4917506"/>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3774859" y="4904806"/>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4136809" y="4142806"/>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4441609" y="4434906"/>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03534" y="4787331"/>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565309" y="4533331"/>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3679731" y="5583680"/>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244759" y="5586140"/>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187595" y="4843932"/>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8691513" y="4784950"/>
            <a:ext cx="2238208" cy="1200329"/>
          </a:xfrm>
          <a:prstGeom prst="rect">
            <a:avLst/>
          </a:prstGeom>
          <a:noFill/>
        </p:spPr>
        <p:txBody>
          <a:bodyPr wrap="square" rtlCol="0">
            <a:spAutoFit/>
          </a:bodyPr>
          <a:lstStyle/>
          <a:p>
            <a:r>
              <a:rPr lang="en-US" sz="2400" dirty="0"/>
              <a:t>Henry Darcy</a:t>
            </a:r>
          </a:p>
          <a:p>
            <a:r>
              <a:rPr lang="en-US" sz="2400" dirty="0"/>
              <a:t>French Engineer</a:t>
            </a:r>
          </a:p>
          <a:p>
            <a:r>
              <a:rPr lang="en-US" sz="2400" dirty="0"/>
              <a:t>mid-1800s</a:t>
            </a:r>
          </a:p>
        </p:txBody>
      </p:sp>
      <p:sp>
        <p:nvSpPr>
          <p:cNvPr id="42" name="Rectangle 41"/>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E4EEF5B-4F6E-45E3-805C-D1605131EF0F}"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108919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7297132" cy="699306"/>
          </a:xfrm>
          <a:prstGeom prst="rect">
            <a:avLst/>
          </a:prstGeom>
          <a:solidFill>
            <a:schemeClr val="bg1"/>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Soil physics: Darcy’s law in unsaturated conditions</a:t>
            </a:r>
          </a:p>
        </p:txBody>
      </p:sp>
      <p:pic>
        <p:nvPicPr>
          <p:cNvPr id="1026" name="Picture 2" descr="http://upload.wikimedia.org/wikipedia/commons/6/65/Henry_Dar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513" y="271658"/>
            <a:ext cx="3243835" cy="437269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27" name="TextBox 26"/>
              <p:cNvSpPr txBox="1"/>
              <p:nvPr/>
            </p:nvSpPr>
            <p:spPr>
              <a:xfrm>
                <a:off x="847627" y="1396903"/>
                <a:ext cx="1479572" cy="674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𝑄</m:t>
                          </m:r>
                        </m:num>
                        <m:den>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h</m:t>
                          </m:r>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847627" y="1396903"/>
                <a:ext cx="1479572" cy="6746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328384" y="1389433"/>
                <a:ext cx="1912639" cy="689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d>
                            <m:dPr>
                              <m:ctrlPr>
                                <a:rPr lang="el-GR"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r>
                                <a:rPr lang="el-GR" sz="2000" i="1">
                                  <a:latin typeface="Cambria Math" panose="02040503050406030204" pitchFamily="18" charset="0"/>
                                  <a:ea typeface="Cambria Math" panose="02040503050406030204" pitchFamily="18" charset="0"/>
                                </a:rPr>
                                <m:t>𝜓</m:t>
                              </m:r>
                            </m:e>
                          </m:d>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328384" y="1389433"/>
                <a:ext cx="1912639" cy="6896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95652" y="2382670"/>
                <a:ext cx="7895861" cy="830997"/>
              </a:xfrm>
              <a:prstGeom prst="rect">
                <a:avLst/>
              </a:prstGeom>
              <a:noFill/>
            </p:spPr>
            <p:txBody>
              <a:bodyPr wrap="square" rtlCol="0">
                <a:spAutoFit/>
              </a:bodyPr>
              <a:lstStyle/>
              <a:p>
                <a:r>
                  <a:rPr lang="en-US" sz="2400" dirty="0"/>
                  <a:t>1. Hydraulic conductivity increases with increasing water content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795652" y="2382670"/>
                <a:ext cx="7895861" cy="830997"/>
              </a:xfrm>
              <a:prstGeom prst="rect">
                <a:avLst/>
              </a:prstGeom>
              <a:blipFill>
                <a:blip r:embed="rId6"/>
                <a:stretch>
                  <a:fillRect l="-1236" t="-5882" b="-16176"/>
                </a:stretch>
              </a:blipFill>
            </p:spPr>
            <p:txBody>
              <a:bodyPr/>
              <a:lstStyle/>
              <a:p>
                <a:r>
                  <a:rPr lang="en-US">
                    <a:noFill/>
                  </a:rPr>
                  <a:t> </a:t>
                </a:r>
              </a:p>
            </p:txBody>
          </p:sp>
        </mc:Fallback>
      </mc:AlternateContent>
      <p:sp>
        <p:nvSpPr>
          <p:cNvPr id="11" name="TextBox 10"/>
          <p:cNvSpPr txBox="1"/>
          <p:nvPr/>
        </p:nvSpPr>
        <p:spPr>
          <a:xfrm>
            <a:off x="795651" y="3080700"/>
            <a:ext cx="7895861" cy="461665"/>
          </a:xfrm>
          <a:prstGeom prst="rect">
            <a:avLst/>
          </a:prstGeom>
          <a:noFill/>
        </p:spPr>
        <p:txBody>
          <a:bodyPr wrap="square" rtlCol="0">
            <a:spAutoFit/>
          </a:bodyPr>
          <a:lstStyle/>
          <a:p>
            <a:r>
              <a:rPr lang="en-US" sz="2400" dirty="0"/>
              <a:t>2. Pressure head is negative in unsaturated conditions</a:t>
            </a:r>
          </a:p>
        </p:txBody>
      </p:sp>
      <mc:AlternateContent xmlns:mc="http://schemas.openxmlformats.org/markup-compatibility/2006" xmlns:a14="http://schemas.microsoft.com/office/drawing/2010/main">
        <mc:Choice Requires="a14">
          <p:sp>
            <p:nvSpPr>
              <p:cNvPr id="41" name="TextBox 40"/>
              <p:cNvSpPr txBox="1"/>
              <p:nvPr/>
            </p:nvSpPr>
            <p:spPr>
              <a:xfrm>
                <a:off x="795650" y="3513509"/>
                <a:ext cx="7895861" cy="830997"/>
              </a:xfrm>
              <a:prstGeom prst="rect">
                <a:avLst/>
              </a:prstGeom>
              <a:noFill/>
            </p:spPr>
            <p:txBody>
              <a:bodyPr wrap="square" rtlCol="0">
                <a:spAutoFit/>
              </a:bodyPr>
              <a:lstStyle/>
              <a:p>
                <a:r>
                  <a:rPr lang="en-US" sz="2400" dirty="0"/>
                  <a:t>3. Pressure head gets more negative with decreasing water content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a:t>
                </a:r>
              </a:p>
            </p:txBody>
          </p:sp>
        </mc:Choice>
        <mc:Fallback xmlns="">
          <p:sp>
            <p:nvSpPr>
              <p:cNvPr id="41" name="TextBox 40"/>
              <p:cNvSpPr txBox="1">
                <a:spLocks noRot="1" noChangeAspect="1" noMove="1" noResize="1" noEditPoints="1" noAdjustHandles="1" noChangeArrowheads="1" noChangeShapeType="1" noTextEdit="1"/>
              </p:cNvSpPr>
              <p:nvPr/>
            </p:nvSpPr>
            <p:spPr>
              <a:xfrm>
                <a:off x="795650" y="3513509"/>
                <a:ext cx="7895861" cy="830997"/>
              </a:xfrm>
              <a:prstGeom prst="rect">
                <a:avLst/>
              </a:prstGeom>
              <a:blipFill>
                <a:blip r:embed="rId7"/>
                <a:stretch>
                  <a:fillRect l="-1236" t="-5839" b="-15328"/>
                </a:stretch>
              </a:blipFill>
            </p:spPr>
            <p:txBody>
              <a:bodyPr/>
              <a:lstStyle/>
              <a:p>
                <a:r>
                  <a:rPr lang="en-US">
                    <a:noFill/>
                  </a:rPr>
                  <a:t> </a:t>
                </a:r>
              </a:p>
            </p:txBody>
          </p:sp>
        </mc:Fallback>
      </mc:AlternateContent>
      <p:grpSp>
        <p:nvGrpSpPr>
          <p:cNvPr id="3" name="Group 2"/>
          <p:cNvGrpSpPr/>
          <p:nvPr/>
        </p:nvGrpSpPr>
        <p:grpSpPr>
          <a:xfrm>
            <a:off x="2699739" y="3975174"/>
            <a:ext cx="2155065" cy="2730656"/>
            <a:chOff x="2709166" y="3714164"/>
            <a:chExt cx="2477252" cy="3077110"/>
          </a:xfrm>
        </p:grpSpPr>
        <p:sp>
          <p:nvSpPr>
            <p:cNvPr id="44" name="Oval 43"/>
            <p:cNvSpPr/>
            <p:nvPr/>
          </p:nvSpPr>
          <p:spPr>
            <a:xfrm>
              <a:off x="3128658" y="3714164"/>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38896" y="3793120"/>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728837" y="4452444"/>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561534" y="4427109"/>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343910" y="5180287"/>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241023" y="5087624"/>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752404" y="5887671"/>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09166" y="4508986"/>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3301561" y="4416032"/>
              <a:ext cx="1465467" cy="1584766"/>
              <a:chOff x="1417237" y="3190547"/>
              <a:chExt cx="1465467" cy="1584766"/>
            </a:xfrm>
          </p:grpSpPr>
          <p:sp>
            <p:nvSpPr>
              <p:cNvPr id="54" name="Freeform 53"/>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TextBox 23"/>
          <p:cNvSpPr txBox="1"/>
          <p:nvPr/>
        </p:nvSpPr>
        <p:spPr>
          <a:xfrm>
            <a:off x="8691513" y="4784950"/>
            <a:ext cx="2238208" cy="1200329"/>
          </a:xfrm>
          <a:prstGeom prst="rect">
            <a:avLst/>
          </a:prstGeom>
          <a:noFill/>
        </p:spPr>
        <p:txBody>
          <a:bodyPr wrap="square" rtlCol="0">
            <a:spAutoFit/>
          </a:bodyPr>
          <a:lstStyle/>
          <a:p>
            <a:r>
              <a:rPr lang="en-US" sz="2400" dirty="0"/>
              <a:t>Henry Darcy</a:t>
            </a:r>
          </a:p>
          <a:p>
            <a:r>
              <a:rPr lang="en-US" sz="2400" dirty="0"/>
              <a:t>French Engineer</a:t>
            </a:r>
          </a:p>
          <a:p>
            <a:r>
              <a:rPr lang="en-US" sz="2400" dirty="0"/>
              <a:t>mid-1800s</a:t>
            </a:r>
          </a:p>
        </p:txBody>
      </p:sp>
      <p:sp>
        <p:nvSpPr>
          <p:cNvPr id="25" name="Rectangle 24"/>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58970A8-3667-48D2-8FA3-532864ECEE73}"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1909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2000"/>
                                        <p:tgtEl>
                                          <p:spTgt spid="4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a:xfrm>
            <a:off x="838200" y="386915"/>
            <a:ext cx="7297132" cy="699306"/>
          </a:xfrm>
          <a:prstGeom prst="rect">
            <a:avLst/>
          </a:prstGeom>
          <a:solidFill>
            <a:schemeClr val="bg1"/>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Soil physics: Darcy’s law in unsaturated conditions</a:t>
            </a:r>
          </a:p>
        </p:txBody>
      </p:sp>
      <p:pic>
        <p:nvPicPr>
          <p:cNvPr id="1026" name="Picture 2" descr="http://upload.wikimedia.org/wikipedia/commons/6/65/Henry_Darc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513" y="271658"/>
            <a:ext cx="3243835" cy="4372691"/>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xmlns:a14="http://schemas.microsoft.com/office/drawing/2010/main">
        <mc:Choice Requires="a14">
          <p:sp>
            <p:nvSpPr>
              <p:cNvPr id="27" name="TextBox 26"/>
              <p:cNvSpPr txBox="1"/>
              <p:nvPr/>
            </p:nvSpPr>
            <p:spPr>
              <a:xfrm>
                <a:off x="847627" y="1396903"/>
                <a:ext cx="1479572" cy="6746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𝑄</m:t>
                          </m:r>
                        </m:num>
                        <m:den>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h</m:t>
                          </m:r>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847627" y="1396903"/>
                <a:ext cx="1479572" cy="67467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328384" y="1389433"/>
                <a:ext cx="1912639" cy="6896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𝐾</m:t>
                      </m:r>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d>
                            <m:dPr>
                              <m:ctrlPr>
                                <a:rPr lang="el-GR" sz="2000" b="0" i="1" smtClean="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r>
                                <a:rPr lang="el-GR" sz="2000" i="1">
                                  <a:latin typeface="Cambria Math" panose="02040503050406030204" pitchFamily="18" charset="0"/>
                                  <a:ea typeface="Cambria Math" panose="02040503050406030204" pitchFamily="18" charset="0"/>
                                </a:rPr>
                                <m:t>𝜓</m:t>
                              </m:r>
                            </m:e>
                          </m:d>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328384" y="1389433"/>
                <a:ext cx="1912639" cy="68961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95652" y="2382670"/>
                <a:ext cx="7895861" cy="830997"/>
              </a:xfrm>
              <a:prstGeom prst="rect">
                <a:avLst/>
              </a:prstGeom>
              <a:noFill/>
            </p:spPr>
            <p:txBody>
              <a:bodyPr wrap="square" rtlCol="0">
                <a:spAutoFit/>
              </a:bodyPr>
              <a:lstStyle/>
              <a:p>
                <a:r>
                  <a:rPr lang="en-US" sz="2400" dirty="0"/>
                  <a:t>1. Hydraulic conductivity increases with increasing water content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795652" y="2382670"/>
                <a:ext cx="7895861" cy="830997"/>
              </a:xfrm>
              <a:prstGeom prst="rect">
                <a:avLst/>
              </a:prstGeom>
              <a:blipFill>
                <a:blip r:embed="rId6"/>
                <a:stretch>
                  <a:fillRect l="-1236" t="-5882" b="-16176"/>
                </a:stretch>
              </a:blipFill>
            </p:spPr>
            <p:txBody>
              <a:bodyPr/>
              <a:lstStyle/>
              <a:p>
                <a:r>
                  <a:rPr lang="en-US">
                    <a:noFill/>
                  </a:rPr>
                  <a:t> </a:t>
                </a:r>
              </a:p>
            </p:txBody>
          </p:sp>
        </mc:Fallback>
      </mc:AlternateContent>
      <p:sp>
        <p:nvSpPr>
          <p:cNvPr id="11" name="TextBox 10"/>
          <p:cNvSpPr txBox="1"/>
          <p:nvPr/>
        </p:nvSpPr>
        <p:spPr>
          <a:xfrm>
            <a:off x="795651" y="3083362"/>
            <a:ext cx="7895861" cy="461665"/>
          </a:xfrm>
          <a:prstGeom prst="rect">
            <a:avLst/>
          </a:prstGeom>
          <a:noFill/>
        </p:spPr>
        <p:txBody>
          <a:bodyPr wrap="square" rtlCol="0">
            <a:spAutoFit/>
          </a:bodyPr>
          <a:lstStyle/>
          <a:p>
            <a:r>
              <a:rPr lang="en-US" sz="2400" dirty="0"/>
              <a:t>2. Pressure head is negative in unsaturated conditions</a:t>
            </a:r>
          </a:p>
        </p:txBody>
      </p:sp>
      <mc:AlternateContent xmlns:mc="http://schemas.openxmlformats.org/markup-compatibility/2006" xmlns:a14="http://schemas.microsoft.com/office/drawing/2010/main">
        <mc:Choice Requires="a14">
          <p:sp>
            <p:nvSpPr>
              <p:cNvPr id="41" name="TextBox 40"/>
              <p:cNvSpPr txBox="1"/>
              <p:nvPr/>
            </p:nvSpPr>
            <p:spPr>
              <a:xfrm>
                <a:off x="795650" y="3513509"/>
                <a:ext cx="7895861" cy="830997"/>
              </a:xfrm>
              <a:prstGeom prst="rect">
                <a:avLst/>
              </a:prstGeom>
              <a:noFill/>
            </p:spPr>
            <p:txBody>
              <a:bodyPr wrap="square" rtlCol="0">
                <a:spAutoFit/>
              </a:bodyPr>
              <a:lstStyle/>
              <a:p>
                <a:r>
                  <a:rPr lang="en-US" sz="2400" dirty="0"/>
                  <a:t>3. Pressure head gets more negative with decreasing water content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a:t>
                </a:r>
              </a:p>
            </p:txBody>
          </p:sp>
        </mc:Choice>
        <mc:Fallback xmlns="">
          <p:sp>
            <p:nvSpPr>
              <p:cNvPr id="41" name="TextBox 40"/>
              <p:cNvSpPr txBox="1">
                <a:spLocks noRot="1" noChangeAspect="1" noMove="1" noResize="1" noEditPoints="1" noAdjustHandles="1" noChangeArrowheads="1" noChangeShapeType="1" noTextEdit="1"/>
              </p:cNvSpPr>
              <p:nvPr/>
            </p:nvSpPr>
            <p:spPr>
              <a:xfrm>
                <a:off x="795650" y="3513509"/>
                <a:ext cx="7895861" cy="830997"/>
              </a:xfrm>
              <a:prstGeom prst="rect">
                <a:avLst/>
              </a:prstGeom>
              <a:blipFill>
                <a:blip r:embed="rId7"/>
                <a:stretch>
                  <a:fillRect l="-1236" t="-5839" b="-15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149285" y="4457841"/>
                <a:ext cx="1716496" cy="6766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𝑄</m:t>
                          </m:r>
                        </m:num>
                        <m:den>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𝐾</m:t>
                          </m:r>
                        </m:e>
                        <m:sub>
                          <m:r>
                            <a:rPr lang="en-US" sz="2000" b="0" i="1" smtClean="0">
                              <a:latin typeface="Cambria Math" panose="02040503050406030204" pitchFamily="18" charset="0"/>
                              <a:ea typeface="Cambria Math" panose="02040503050406030204" pitchFamily="18" charset="0"/>
                            </a:rPr>
                            <m:t>𝜃</m:t>
                          </m:r>
                        </m:sub>
                      </m:sSub>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𝜃</m:t>
                              </m:r>
                            </m:sub>
                          </m:sSub>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1149285" y="4457841"/>
                <a:ext cx="1716496" cy="67666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2705016" y="4457841"/>
                <a:ext cx="2116798" cy="690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𝐾</m:t>
                          </m:r>
                        </m:e>
                        <m:sub>
                          <m:r>
                            <a:rPr lang="en-US" sz="2000" b="0" i="1" smtClean="0">
                              <a:latin typeface="Cambria Math" panose="02040503050406030204" pitchFamily="18" charset="0"/>
                              <a:ea typeface="Cambria Math" panose="02040503050406030204" pitchFamily="18" charset="0"/>
                            </a:rPr>
                            <m:t>𝜃</m:t>
                          </m:r>
                        </m:sub>
                      </m:sSub>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d>
                            <m:dPr>
                              <m:begChr m:val="["/>
                              <m:endChr m:val="]"/>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𝜓</m:t>
                                  </m:r>
                                </m:e>
                                <m:sub>
                                  <m:r>
                                    <a:rPr lang="en-US" sz="2000" b="0" i="1" smtClean="0">
                                      <a:latin typeface="Cambria Math" panose="02040503050406030204" pitchFamily="18" charset="0"/>
                                      <a:ea typeface="Cambria Math" panose="02040503050406030204" pitchFamily="18" charset="0"/>
                                    </a:rPr>
                                    <m:t>𝜃</m:t>
                                  </m:r>
                                </m:sub>
                              </m:sSub>
                            </m:e>
                          </m:d>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2705016" y="4457841"/>
                <a:ext cx="2116798" cy="690254"/>
              </a:xfrm>
              <a:prstGeom prst="rect">
                <a:avLst/>
              </a:prstGeom>
              <a:blipFill rotWithShape="0">
                <a:blip r:embed="rId9"/>
                <a:stretch>
                  <a:fillRect/>
                </a:stretch>
              </a:blipFill>
            </p:spPr>
            <p:txBody>
              <a:bodyPr/>
              <a:lstStyle/>
              <a:p>
                <a:r>
                  <a:rPr lang="en-US">
                    <a:noFill/>
                  </a:rPr>
                  <a:t> </a:t>
                </a:r>
              </a:p>
            </p:txBody>
          </p:sp>
        </mc:Fallback>
      </mc:AlternateContent>
      <p:sp>
        <p:nvSpPr>
          <p:cNvPr id="12" name="TextBox 11"/>
          <p:cNvSpPr txBox="1"/>
          <p:nvPr/>
        </p:nvSpPr>
        <p:spPr>
          <a:xfrm>
            <a:off x="8691513" y="4784950"/>
            <a:ext cx="2238208" cy="1200329"/>
          </a:xfrm>
          <a:prstGeom prst="rect">
            <a:avLst/>
          </a:prstGeom>
          <a:noFill/>
        </p:spPr>
        <p:txBody>
          <a:bodyPr wrap="square" rtlCol="0">
            <a:spAutoFit/>
          </a:bodyPr>
          <a:lstStyle/>
          <a:p>
            <a:r>
              <a:rPr lang="en-US" sz="2400" dirty="0"/>
              <a:t>Henry Darcy</a:t>
            </a:r>
          </a:p>
          <a:p>
            <a:r>
              <a:rPr lang="en-US" sz="2400" dirty="0"/>
              <a:t>French Engineer</a:t>
            </a:r>
          </a:p>
          <a:p>
            <a:r>
              <a:rPr lang="en-US" sz="2400" dirty="0"/>
              <a:t>mid-1800s</a:t>
            </a:r>
          </a:p>
        </p:txBody>
      </p:sp>
      <p:sp>
        <p:nvSpPr>
          <p:cNvPr id="13" name="Rectangle 1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D786E38-9F34-4E39-B1FB-72397A33937B}"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199534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t>Capillarity and negative pressure head:</a:t>
            </a:r>
            <a:r>
              <a:rPr lang="en-US" dirty="0"/>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t>Water in unsaturated porous substrate:</a:t>
            </a:r>
            <a:r>
              <a:rPr lang="en-US" dirty="0"/>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t>Soil water flux:</a:t>
            </a:r>
            <a:r>
              <a:rPr lang="en-US" dirty="0"/>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t>Predicting infiltration rates:</a:t>
            </a:r>
            <a:r>
              <a:rPr lang="en-US" dirty="0"/>
              <a:t> a simpler perspective on predicting infiltration rates based on Green-</a:t>
            </a:r>
            <a:r>
              <a:rPr lang="en-US" dirty="0" err="1"/>
              <a:t>Ampt</a:t>
            </a:r>
            <a:r>
              <a:rPr lang="en-US" dirty="0"/>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t>Measuring water content:</a:t>
            </a:r>
            <a:r>
              <a:rPr lang="en-US" dirty="0"/>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t>Direction of soil water movement:</a:t>
            </a:r>
            <a:r>
              <a:rPr lang="en-US" dirty="0"/>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96232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4" y="1358123"/>
            <a:ext cx="8259800" cy="5499877"/>
          </a:xfrm>
          <a:prstGeom prst="rect">
            <a:avLst/>
          </a:prstGeom>
        </p:spPr>
      </p:pic>
      <p:sp>
        <p:nvSpPr>
          <p:cNvPr id="52" name="Title 1"/>
          <p:cNvSpPr txBox="1">
            <a:spLocks/>
          </p:cNvSpPr>
          <p:nvPr/>
        </p:nvSpPr>
        <p:spPr>
          <a:xfrm>
            <a:off x="838200" y="131057"/>
            <a:ext cx="7297132" cy="699306"/>
          </a:xfrm>
          <a:prstGeom prst="rect">
            <a:avLst/>
          </a:prstGeom>
          <a:solidFill>
            <a:schemeClr val="bg1"/>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Soil physics: Darcy’s law in unsaturated conditions</a:t>
            </a:r>
          </a:p>
        </p:txBody>
      </p:sp>
      <p:pic>
        <p:nvPicPr>
          <p:cNvPr id="1026" name="Picture 2" descr="http://upload.wikimedia.org/wikipedia/commons/6/65/Henry_Darc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1513" y="271658"/>
            <a:ext cx="3243835" cy="437269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8691513" y="4784950"/>
            <a:ext cx="2238208" cy="1200329"/>
          </a:xfrm>
          <a:prstGeom prst="rect">
            <a:avLst/>
          </a:prstGeom>
          <a:noFill/>
        </p:spPr>
        <p:txBody>
          <a:bodyPr wrap="square" rtlCol="0">
            <a:spAutoFit/>
          </a:bodyPr>
          <a:lstStyle/>
          <a:p>
            <a:r>
              <a:rPr lang="en-US" sz="2400" dirty="0"/>
              <a:t>Henry Darcy</a:t>
            </a:r>
          </a:p>
          <a:p>
            <a:r>
              <a:rPr lang="en-US" sz="2400" dirty="0"/>
              <a:t>French Engineer</a:t>
            </a:r>
          </a:p>
          <a:p>
            <a:r>
              <a:rPr lang="en-US" sz="2400" dirty="0"/>
              <a:t>mid-1800s</a:t>
            </a:r>
          </a:p>
        </p:txBody>
      </p:sp>
      <p:sp>
        <p:nvSpPr>
          <p:cNvPr id="13" name="Rectangle 1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780BDF3C-6F5D-414F-B934-0A3C387206D8}" type="slidenum">
              <a:rPr lang="en-US" smtClean="0">
                <a:solidFill>
                  <a:schemeClr val="tx1"/>
                </a:solidFill>
              </a:rPr>
              <a:t>30</a:t>
            </a:fld>
            <a:endParaRPr lang="en-US" dirty="0">
              <a:solidFill>
                <a:schemeClr val="tx1"/>
              </a:solidFill>
            </a:endParaRPr>
          </a:p>
        </p:txBody>
      </p:sp>
      <p:cxnSp>
        <p:nvCxnSpPr>
          <p:cNvPr id="10" name="Straight Connector 9"/>
          <p:cNvCxnSpPr/>
          <p:nvPr/>
        </p:nvCxnSpPr>
        <p:spPr>
          <a:xfrm flipV="1">
            <a:off x="1190625" y="5305425"/>
            <a:ext cx="4533900" cy="9525"/>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 name="Down Arrow 2"/>
          <p:cNvSpPr/>
          <p:nvPr/>
        </p:nvSpPr>
        <p:spPr>
          <a:xfrm>
            <a:off x="3181738" y="5708744"/>
            <a:ext cx="345233" cy="552097"/>
          </a:xfrm>
          <a:prstGeom prst="down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308599" y="2535012"/>
            <a:ext cx="552098" cy="2142689"/>
            <a:chOff x="1308599" y="2535012"/>
            <a:chExt cx="552098" cy="2142689"/>
          </a:xfrm>
        </p:grpSpPr>
        <p:sp>
          <p:nvSpPr>
            <p:cNvPr id="14" name="Down Arrow 13"/>
            <p:cNvSpPr/>
            <p:nvPr/>
          </p:nvSpPr>
          <p:spPr>
            <a:xfrm rot="5400000">
              <a:off x="1412032" y="2431580"/>
              <a:ext cx="345233" cy="552097"/>
            </a:xfrm>
            <a:prstGeom prst="down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5400000">
              <a:off x="1412031" y="3327100"/>
              <a:ext cx="345233" cy="552097"/>
            </a:xfrm>
            <a:prstGeom prst="down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5400000">
              <a:off x="1412031" y="4229036"/>
              <a:ext cx="345233" cy="552097"/>
            </a:xfrm>
            <a:prstGeom prst="down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962261" y="3041780"/>
            <a:ext cx="270588" cy="4665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F6CDB74-F23C-4D51-83D9-4BC0168904CD}"/>
                  </a:ext>
                </a:extLst>
              </p:cNvPr>
              <p:cNvSpPr txBox="1"/>
              <p:nvPr/>
            </p:nvSpPr>
            <p:spPr>
              <a:xfrm>
                <a:off x="985394" y="613591"/>
                <a:ext cx="7895861" cy="369332"/>
              </a:xfrm>
              <a:prstGeom prst="rect">
                <a:avLst/>
              </a:prstGeom>
              <a:noFill/>
            </p:spPr>
            <p:txBody>
              <a:bodyPr wrap="square" rtlCol="0">
                <a:spAutoFit/>
              </a:bodyPr>
              <a:lstStyle/>
              <a:p>
                <a:r>
                  <a:rPr lang="en-US" dirty="0"/>
                  <a:t>1. Hydraulic conductivity increases with increasing water content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a:t>
                </a:r>
              </a:p>
            </p:txBody>
          </p:sp>
        </mc:Choice>
        <mc:Fallback xmlns="">
          <p:sp>
            <p:nvSpPr>
              <p:cNvPr id="17" name="TextBox 16">
                <a:extLst>
                  <a:ext uri="{FF2B5EF4-FFF2-40B4-BE49-F238E27FC236}">
                    <a16:creationId xmlns:a16="http://schemas.microsoft.com/office/drawing/2014/main" id="{EF6CDB74-F23C-4D51-83D9-4BC0168904CD}"/>
                  </a:ext>
                </a:extLst>
              </p:cNvPr>
              <p:cNvSpPr txBox="1">
                <a:spLocks noRot="1" noChangeAspect="1" noMove="1" noResize="1" noEditPoints="1" noAdjustHandles="1" noChangeArrowheads="1" noChangeShapeType="1" noTextEdit="1"/>
              </p:cNvSpPr>
              <p:nvPr/>
            </p:nvSpPr>
            <p:spPr>
              <a:xfrm>
                <a:off x="985394" y="613591"/>
                <a:ext cx="7895861" cy="369332"/>
              </a:xfrm>
              <a:prstGeom prst="rect">
                <a:avLst/>
              </a:prstGeom>
              <a:blipFill>
                <a:blip r:embed="rId5"/>
                <a:stretch>
                  <a:fillRect l="-695" t="-10000" b="-2666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F5822FA-0697-4D3B-A3B1-4E122F5AE7DE}"/>
              </a:ext>
            </a:extLst>
          </p:cNvPr>
          <p:cNvSpPr txBox="1"/>
          <p:nvPr/>
        </p:nvSpPr>
        <p:spPr>
          <a:xfrm>
            <a:off x="985393" y="899603"/>
            <a:ext cx="7895861" cy="369332"/>
          </a:xfrm>
          <a:prstGeom prst="rect">
            <a:avLst/>
          </a:prstGeom>
          <a:noFill/>
        </p:spPr>
        <p:txBody>
          <a:bodyPr wrap="square" rtlCol="0">
            <a:spAutoFit/>
          </a:bodyPr>
          <a:lstStyle/>
          <a:p>
            <a:r>
              <a:rPr lang="en-US" dirty="0"/>
              <a:t>2. Pressure head is negative in unsaturated conditions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53C54F5-8A2E-40EE-A3C5-876C82B41C12}"/>
                  </a:ext>
                </a:extLst>
              </p:cNvPr>
              <p:cNvSpPr txBox="1"/>
              <p:nvPr/>
            </p:nvSpPr>
            <p:spPr>
              <a:xfrm>
                <a:off x="985392" y="1191525"/>
                <a:ext cx="7895861" cy="369332"/>
              </a:xfrm>
              <a:prstGeom prst="rect">
                <a:avLst/>
              </a:prstGeom>
              <a:noFill/>
            </p:spPr>
            <p:txBody>
              <a:bodyPr wrap="square" rtlCol="0">
                <a:spAutoFit/>
              </a:bodyPr>
              <a:lstStyle/>
              <a:p>
                <a:r>
                  <a:rPr lang="en-US" dirty="0"/>
                  <a:t>3. Pressure head gets more negative with decreasing water content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dirty="0"/>
                  <a:t>)</a:t>
                </a:r>
              </a:p>
            </p:txBody>
          </p:sp>
        </mc:Choice>
        <mc:Fallback xmlns="">
          <p:sp>
            <p:nvSpPr>
              <p:cNvPr id="19" name="TextBox 18">
                <a:extLst>
                  <a:ext uri="{FF2B5EF4-FFF2-40B4-BE49-F238E27FC236}">
                    <a16:creationId xmlns:a16="http://schemas.microsoft.com/office/drawing/2014/main" id="{C53C54F5-8A2E-40EE-A3C5-876C82B41C12}"/>
                  </a:ext>
                </a:extLst>
              </p:cNvPr>
              <p:cNvSpPr txBox="1">
                <a:spLocks noRot="1" noChangeAspect="1" noMove="1" noResize="1" noEditPoints="1" noAdjustHandles="1" noChangeArrowheads="1" noChangeShapeType="1" noTextEdit="1"/>
              </p:cNvSpPr>
              <p:nvPr/>
            </p:nvSpPr>
            <p:spPr>
              <a:xfrm>
                <a:off x="985392" y="1191525"/>
                <a:ext cx="7895861" cy="369332"/>
              </a:xfrm>
              <a:prstGeom prst="rect">
                <a:avLst/>
              </a:prstGeom>
              <a:blipFill>
                <a:blip r:embed="rId6"/>
                <a:stretch>
                  <a:fillRect l="-695" t="-8197" b="-24590"/>
                </a:stretch>
              </a:blipFill>
            </p:spPr>
            <p:txBody>
              <a:bodyPr/>
              <a:lstStyle/>
              <a:p>
                <a:r>
                  <a:rPr lang="en-US">
                    <a:noFill/>
                  </a:rPr>
                  <a:t> </a:t>
                </a:r>
              </a:p>
            </p:txBody>
          </p:sp>
        </mc:Fallback>
      </mc:AlternateContent>
      <p:sp>
        <p:nvSpPr>
          <p:cNvPr id="7" name="Freeform: Shape 6">
            <a:extLst>
              <a:ext uri="{FF2B5EF4-FFF2-40B4-BE49-F238E27FC236}">
                <a16:creationId xmlns:a16="http://schemas.microsoft.com/office/drawing/2014/main" id="{9CB284ED-41CC-4A14-8A40-F8FF9641279F}"/>
              </a:ext>
            </a:extLst>
          </p:cNvPr>
          <p:cNvSpPr/>
          <p:nvPr/>
        </p:nvSpPr>
        <p:spPr>
          <a:xfrm>
            <a:off x="3343275" y="1657350"/>
            <a:ext cx="2300288" cy="4643438"/>
          </a:xfrm>
          <a:custGeom>
            <a:avLst/>
            <a:gdLst>
              <a:gd name="connsiteX0" fmla="*/ 0 w 2300288"/>
              <a:gd name="connsiteY0" fmla="*/ 4643438 h 4643438"/>
              <a:gd name="connsiteX1" fmla="*/ 300038 w 2300288"/>
              <a:gd name="connsiteY1" fmla="*/ 4614863 h 4643438"/>
              <a:gd name="connsiteX2" fmla="*/ 771525 w 2300288"/>
              <a:gd name="connsiteY2" fmla="*/ 4486275 h 4643438"/>
              <a:gd name="connsiteX3" fmla="*/ 1128713 w 2300288"/>
              <a:gd name="connsiteY3" fmla="*/ 4257675 h 4643438"/>
              <a:gd name="connsiteX4" fmla="*/ 1385888 w 2300288"/>
              <a:gd name="connsiteY4" fmla="*/ 3914775 h 4643438"/>
              <a:gd name="connsiteX5" fmla="*/ 1614488 w 2300288"/>
              <a:gd name="connsiteY5" fmla="*/ 3543300 h 4643438"/>
              <a:gd name="connsiteX6" fmla="*/ 1871663 w 2300288"/>
              <a:gd name="connsiteY6" fmla="*/ 2986088 h 4643438"/>
              <a:gd name="connsiteX7" fmla="*/ 2085975 w 2300288"/>
              <a:gd name="connsiteY7" fmla="*/ 2257425 h 4643438"/>
              <a:gd name="connsiteX8" fmla="*/ 2157413 w 2300288"/>
              <a:gd name="connsiteY8" fmla="*/ 1871663 h 4643438"/>
              <a:gd name="connsiteX9" fmla="*/ 2228850 w 2300288"/>
              <a:gd name="connsiteY9" fmla="*/ 1328738 h 4643438"/>
              <a:gd name="connsiteX10" fmla="*/ 2271713 w 2300288"/>
              <a:gd name="connsiteY10" fmla="*/ 671513 h 4643438"/>
              <a:gd name="connsiteX11" fmla="*/ 2300288 w 2300288"/>
              <a:gd name="connsiteY11" fmla="*/ 0 h 464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288" h="4643438">
                <a:moveTo>
                  <a:pt x="0" y="4643438"/>
                </a:moveTo>
                <a:cubicBezTo>
                  <a:pt x="85725" y="4642247"/>
                  <a:pt x="171451" y="4641057"/>
                  <a:pt x="300038" y="4614863"/>
                </a:cubicBezTo>
                <a:cubicBezTo>
                  <a:pt x="428625" y="4588669"/>
                  <a:pt x="633413" y="4545806"/>
                  <a:pt x="771525" y="4486275"/>
                </a:cubicBezTo>
                <a:cubicBezTo>
                  <a:pt x="909637" y="4426744"/>
                  <a:pt x="1026319" y="4352925"/>
                  <a:pt x="1128713" y="4257675"/>
                </a:cubicBezTo>
                <a:cubicBezTo>
                  <a:pt x="1231107" y="4162425"/>
                  <a:pt x="1304926" y="4033837"/>
                  <a:pt x="1385888" y="3914775"/>
                </a:cubicBezTo>
                <a:cubicBezTo>
                  <a:pt x="1466850" y="3795713"/>
                  <a:pt x="1533526" y="3698081"/>
                  <a:pt x="1614488" y="3543300"/>
                </a:cubicBezTo>
                <a:cubicBezTo>
                  <a:pt x="1695450" y="3388519"/>
                  <a:pt x="1793082" y="3200400"/>
                  <a:pt x="1871663" y="2986088"/>
                </a:cubicBezTo>
                <a:cubicBezTo>
                  <a:pt x="1950244" y="2771776"/>
                  <a:pt x="2038350" y="2443162"/>
                  <a:pt x="2085975" y="2257425"/>
                </a:cubicBezTo>
                <a:cubicBezTo>
                  <a:pt x="2133600" y="2071687"/>
                  <a:pt x="2133600" y="2026444"/>
                  <a:pt x="2157413" y="1871663"/>
                </a:cubicBezTo>
                <a:cubicBezTo>
                  <a:pt x="2181226" y="1716882"/>
                  <a:pt x="2209800" y="1528763"/>
                  <a:pt x="2228850" y="1328738"/>
                </a:cubicBezTo>
                <a:cubicBezTo>
                  <a:pt x="2247900" y="1128713"/>
                  <a:pt x="2259807" y="892969"/>
                  <a:pt x="2271713" y="671513"/>
                </a:cubicBezTo>
                <a:cubicBezTo>
                  <a:pt x="2283619" y="450057"/>
                  <a:pt x="2291953" y="225028"/>
                  <a:pt x="2300288" y="0"/>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7728473-8ACF-4F02-8AC3-098BC9E62ECC}"/>
              </a:ext>
            </a:extLst>
          </p:cNvPr>
          <p:cNvSpPr/>
          <p:nvPr/>
        </p:nvSpPr>
        <p:spPr>
          <a:xfrm>
            <a:off x="2014538" y="1857375"/>
            <a:ext cx="3659187" cy="4486275"/>
          </a:xfrm>
          <a:custGeom>
            <a:avLst/>
            <a:gdLst>
              <a:gd name="connsiteX0" fmla="*/ 0 w 3659187"/>
              <a:gd name="connsiteY0" fmla="*/ 0 h 4486275"/>
              <a:gd name="connsiteX1" fmla="*/ 42862 w 3659187"/>
              <a:gd name="connsiteY1" fmla="*/ 314325 h 4486275"/>
              <a:gd name="connsiteX2" fmla="*/ 114300 w 3659187"/>
              <a:gd name="connsiteY2" fmla="*/ 642938 h 4486275"/>
              <a:gd name="connsiteX3" fmla="*/ 385762 w 3659187"/>
              <a:gd name="connsiteY3" fmla="*/ 1085850 h 4486275"/>
              <a:gd name="connsiteX4" fmla="*/ 700087 w 3659187"/>
              <a:gd name="connsiteY4" fmla="*/ 1357313 h 4486275"/>
              <a:gd name="connsiteX5" fmla="*/ 1171575 w 3659187"/>
              <a:gd name="connsiteY5" fmla="*/ 1828800 h 4486275"/>
              <a:gd name="connsiteX6" fmla="*/ 1700212 w 3659187"/>
              <a:gd name="connsiteY6" fmla="*/ 2314575 h 4486275"/>
              <a:gd name="connsiteX7" fmla="*/ 2386012 w 3659187"/>
              <a:gd name="connsiteY7" fmla="*/ 2714625 h 4486275"/>
              <a:gd name="connsiteX8" fmla="*/ 2800350 w 3659187"/>
              <a:gd name="connsiteY8" fmla="*/ 2971800 h 4486275"/>
              <a:gd name="connsiteX9" fmla="*/ 3186112 w 3659187"/>
              <a:gd name="connsiteY9" fmla="*/ 3200400 h 4486275"/>
              <a:gd name="connsiteX10" fmla="*/ 3328987 w 3659187"/>
              <a:gd name="connsiteY10" fmla="*/ 3343275 h 4486275"/>
              <a:gd name="connsiteX11" fmla="*/ 3414712 w 3659187"/>
              <a:gd name="connsiteY11" fmla="*/ 3471863 h 4486275"/>
              <a:gd name="connsiteX12" fmla="*/ 3543300 w 3659187"/>
              <a:gd name="connsiteY12" fmla="*/ 3700463 h 4486275"/>
              <a:gd name="connsiteX13" fmla="*/ 3643312 w 3659187"/>
              <a:gd name="connsiteY13" fmla="*/ 4214813 h 4486275"/>
              <a:gd name="connsiteX14" fmla="*/ 3657600 w 3659187"/>
              <a:gd name="connsiteY14" fmla="*/ 4486275 h 448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9187" h="4486275">
                <a:moveTo>
                  <a:pt x="0" y="0"/>
                </a:moveTo>
                <a:cubicBezTo>
                  <a:pt x="11906" y="103584"/>
                  <a:pt x="23812" y="207169"/>
                  <a:pt x="42862" y="314325"/>
                </a:cubicBezTo>
                <a:cubicBezTo>
                  <a:pt x="61912" y="421481"/>
                  <a:pt x="57150" y="514351"/>
                  <a:pt x="114300" y="642938"/>
                </a:cubicBezTo>
                <a:cubicBezTo>
                  <a:pt x="171450" y="771525"/>
                  <a:pt x="288131" y="966788"/>
                  <a:pt x="385762" y="1085850"/>
                </a:cubicBezTo>
                <a:cubicBezTo>
                  <a:pt x="483393" y="1204912"/>
                  <a:pt x="569118" y="1233488"/>
                  <a:pt x="700087" y="1357313"/>
                </a:cubicBezTo>
                <a:cubicBezTo>
                  <a:pt x="831056" y="1481138"/>
                  <a:pt x="1004888" y="1669256"/>
                  <a:pt x="1171575" y="1828800"/>
                </a:cubicBezTo>
                <a:cubicBezTo>
                  <a:pt x="1338263" y="1988344"/>
                  <a:pt x="1497806" y="2166938"/>
                  <a:pt x="1700212" y="2314575"/>
                </a:cubicBezTo>
                <a:cubicBezTo>
                  <a:pt x="1902618" y="2462212"/>
                  <a:pt x="2202656" y="2605088"/>
                  <a:pt x="2386012" y="2714625"/>
                </a:cubicBezTo>
                <a:cubicBezTo>
                  <a:pt x="2569368" y="2824163"/>
                  <a:pt x="2667000" y="2890838"/>
                  <a:pt x="2800350" y="2971800"/>
                </a:cubicBezTo>
                <a:cubicBezTo>
                  <a:pt x="2933700" y="3052762"/>
                  <a:pt x="3098006" y="3138488"/>
                  <a:pt x="3186112" y="3200400"/>
                </a:cubicBezTo>
                <a:cubicBezTo>
                  <a:pt x="3274218" y="3262313"/>
                  <a:pt x="3290887" y="3298031"/>
                  <a:pt x="3328987" y="3343275"/>
                </a:cubicBezTo>
                <a:cubicBezTo>
                  <a:pt x="3367087" y="3388519"/>
                  <a:pt x="3378993" y="3412332"/>
                  <a:pt x="3414712" y="3471863"/>
                </a:cubicBezTo>
                <a:cubicBezTo>
                  <a:pt x="3450431" y="3531394"/>
                  <a:pt x="3505200" y="3576638"/>
                  <a:pt x="3543300" y="3700463"/>
                </a:cubicBezTo>
                <a:cubicBezTo>
                  <a:pt x="3581400" y="3824288"/>
                  <a:pt x="3624262" y="4083844"/>
                  <a:pt x="3643312" y="4214813"/>
                </a:cubicBezTo>
                <a:cubicBezTo>
                  <a:pt x="3662362" y="4345782"/>
                  <a:pt x="3659981" y="4416028"/>
                  <a:pt x="3657600" y="4486275"/>
                </a:cubicBezTo>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8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lstStyle/>
          <a:p>
            <a:r>
              <a:rPr lang="en-US" dirty="0"/>
              <a:t>Soil physics: application to irrigation</a:t>
            </a:r>
          </a:p>
        </p:txBody>
      </p:sp>
      <mc:AlternateContent xmlns:mc="http://schemas.openxmlformats.org/markup-compatibility/2006" xmlns:a14="http://schemas.microsoft.com/office/drawing/2010/main">
        <mc:Choice Requires="a14">
          <p:sp>
            <p:nvSpPr>
              <p:cNvPr id="4" name="TextBox 3"/>
              <p:cNvSpPr txBox="1"/>
              <p:nvPr/>
            </p:nvSpPr>
            <p:spPr>
              <a:xfrm>
                <a:off x="1066734" y="3712158"/>
                <a:ext cx="2021515" cy="7677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𝑝𝑎</m:t>
                          </m:r>
                        </m:sub>
                      </m:sSub>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𝜃</m:t>
                          </m:r>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𝑤𝑝</m:t>
                              </m:r>
                            </m:sub>
                          </m:sSub>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𝑓𝑐</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𝜃</m:t>
                              </m:r>
                            </m:e>
                            <m:sub>
                              <m:r>
                                <a:rPr lang="en-US" sz="2000" i="1">
                                  <a:latin typeface="Cambria Math" panose="02040503050406030204" pitchFamily="18" charset="0"/>
                                  <a:ea typeface="Cambria Math" panose="02040503050406030204" pitchFamily="18" charset="0"/>
                                </a:rPr>
                                <m:t>𝑤𝑝</m:t>
                              </m:r>
                            </m:sub>
                          </m:sSub>
                        </m:den>
                      </m:f>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066734" y="3712158"/>
                <a:ext cx="2021515" cy="767774"/>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843277" y="3160712"/>
            <a:ext cx="3138173" cy="461665"/>
          </a:xfrm>
          <a:prstGeom prst="rect">
            <a:avLst/>
          </a:prstGeom>
          <a:noFill/>
        </p:spPr>
        <p:txBody>
          <a:bodyPr wrap="square" rtlCol="0">
            <a:spAutoFit/>
          </a:bodyPr>
          <a:lstStyle/>
          <a:p>
            <a:r>
              <a:rPr lang="en-US" sz="2400" dirty="0"/>
              <a:t>Plant available water</a:t>
            </a:r>
          </a:p>
        </p:txBody>
      </p:sp>
      <p:sp>
        <p:nvSpPr>
          <p:cNvPr id="6" name="TextBox 5"/>
          <p:cNvSpPr txBox="1"/>
          <p:nvPr/>
        </p:nvSpPr>
        <p:spPr>
          <a:xfrm>
            <a:off x="4853302" y="6402360"/>
            <a:ext cx="6500498" cy="369332"/>
          </a:xfrm>
          <a:prstGeom prst="rect">
            <a:avLst/>
          </a:prstGeom>
          <a:noFill/>
        </p:spPr>
        <p:txBody>
          <a:bodyPr wrap="square" rtlCol="0">
            <a:spAutoFit/>
          </a:bodyPr>
          <a:lstStyle/>
          <a:p>
            <a:pPr algn="r"/>
            <a:r>
              <a:rPr lang="en-US" dirty="0"/>
              <a:t>From the National Engineering Handbook, 201-VI</a:t>
            </a:r>
          </a:p>
        </p:txBody>
      </p:sp>
      <mc:AlternateContent xmlns:mc="http://schemas.openxmlformats.org/markup-compatibility/2006" xmlns:a14="http://schemas.microsoft.com/office/drawing/2010/main">
        <mc:Choice Requires="a14">
          <p:sp>
            <p:nvSpPr>
              <p:cNvPr id="7" name="TextBox 6"/>
              <p:cNvSpPr txBox="1"/>
              <p:nvPr/>
            </p:nvSpPr>
            <p:spPr>
              <a:xfrm>
                <a:off x="533713" y="1855787"/>
                <a:ext cx="3871600" cy="830997"/>
              </a:xfrm>
              <a:prstGeom prst="rect">
                <a:avLst/>
              </a:prstGeom>
              <a:noFill/>
            </p:spPr>
            <p:txBody>
              <a:bodyPr wrap="square" rtlCol="0">
                <a:spAutoFit/>
              </a:bodyPr>
              <a:lstStyle/>
              <a:p>
                <a:r>
                  <a:rPr lang="en-US" sz="2400" dirty="0"/>
                  <a:t>3. Pressure head is a function of water content (</a:t>
                </a:r>
                <a14:m>
                  <m:oMath xmlns:m="http://schemas.openxmlformats.org/officeDocument/2006/math">
                    <m:r>
                      <a:rPr lang="en-US" sz="2400" i="1">
                        <a:latin typeface="Cambria Math" panose="02040503050406030204" pitchFamily="18" charset="0"/>
                        <a:ea typeface="Cambria Math" panose="02040503050406030204" pitchFamily="18" charset="0"/>
                      </a:rPr>
                      <m:t>𝜃</m:t>
                    </m:r>
                  </m:oMath>
                </a14:m>
                <a:r>
                  <a:rPr lang="en-US" sz="24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533713" y="1855787"/>
                <a:ext cx="3871600" cy="830997"/>
              </a:xfrm>
              <a:prstGeom prst="rect">
                <a:avLst/>
              </a:prstGeom>
              <a:blipFill rotWithShape="0">
                <a:blip r:embed="rId3"/>
                <a:stretch>
                  <a:fillRect l="-2520" t="-5839" r="-2520" b="-15328"/>
                </a:stretch>
              </a:blipFill>
            </p:spPr>
            <p:txBody>
              <a:bodyPr/>
              <a:lstStyle/>
              <a:p>
                <a:r>
                  <a:rPr lang="en-US">
                    <a:noFill/>
                  </a:rPr>
                  <a:t> </a:t>
                </a:r>
              </a:p>
            </p:txBody>
          </p:sp>
        </mc:Fallback>
      </mc:AlternateContent>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853303" y="1174144"/>
            <a:ext cx="7338698" cy="5296625"/>
          </a:xfrm>
          <a:prstGeom prst="rect">
            <a:avLst/>
          </a:prstGeom>
        </p:spPr>
      </p:pic>
      <p:cxnSp>
        <p:nvCxnSpPr>
          <p:cNvPr id="10" name="Straight Connector 9"/>
          <p:cNvCxnSpPr/>
          <p:nvPr/>
        </p:nvCxnSpPr>
        <p:spPr>
          <a:xfrm>
            <a:off x="5686425" y="3767138"/>
            <a:ext cx="6072188"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07431" y="1487422"/>
            <a:ext cx="17725" cy="4178087"/>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170BABA-4204-49A4-A8A8-2C81FA4F0061}" type="slidenum">
              <a:rPr lang="en-US" smtClean="0">
                <a:solidFill>
                  <a:schemeClr val="tx1"/>
                </a:solidFill>
              </a:rPr>
              <a:t>31</a:t>
            </a:fld>
            <a:endParaRPr lang="en-US" dirty="0">
              <a:solidFill>
                <a:schemeClr val="tx1"/>
              </a:solidFill>
            </a:endParaRPr>
          </a:p>
        </p:txBody>
      </p:sp>
      <p:sp>
        <p:nvSpPr>
          <p:cNvPr id="8" name="Oval 7">
            <a:extLst>
              <a:ext uri="{FF2B5EF4-FFF2-40B4-BE49-F238E27FC236}">
                <a16:creationId xmlns:a16="http://schemas.microsoft.com/office/drawing/2014/main" id="{948F980C-76EA-4C63-9E31-2973EA4BE178}"/>
              </a:ext>
            </a:extLst>
          </p:cNvPr>
          <p:cNvSpPr/>
          <p:nvPr/>
        </p:nvSpPr>
        <p:spPr>
          <a:xfrm rot="1293647">
            <a:off x="7171602" y="4208813"/>
            <a:ext cx="805235" cy="52476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46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xit" presetSubtype="0" fill="hold"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xit" presetSubtype="0" fill="hold" nodeType="with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447" t="10359" r="63844" b="10215"/>
          <a:stretch/>
        </p:blipFill>
        <p:spPr>
          <a:xfrm>
            <a:off x="973393" y="-22511"/>
            <a:ext cx="10382866" cy="6880511"/>
          </a:xfrm>
          <a:prstGeom prst="rect">
            <a:avLst/>
          </a:prstGeom>
        </p:spPr>
      </p:pic>
      <p:sp>
        <p:nvSpPr>
          <p:cNvPr id="13" name="Rectangle 12"/>
          <p:cNvSpPr/>
          <p:nvPr/>
        </p:nvSpPr>
        <p:spPr>
          <a:xfrm>
            <a:off x="5869223" y="6147336"/>
            <a:ext cx="4828438" cy="369332"/>
          </a:xfrm>
          <a:prstGeom prst="rect">
            <a:avLst/>
          </a:prstGeom>
          <a:solidFill>
            <a:schemeClr val="bg1"/>
          </a:solidFill>
        </p:spPr>
        <p:txBody>
          <a:bodyPr wrap="none">
            <a:spAutoFit/>
          </a:bodyPr>
          <a:lstStyle/>
          <a:p>
            <a:r>
              <a:rPr lang="en-US" dirty="0"/>
              <a:t>https://www.youtube.com/watch?v=Ph-7tQuIbz4</a:t>
            </a:r>
          </a:p>
        </p:txBody>
      </p:sp>
      <p:sp>
        <p:nvSpPr>
          <p:cNvPr id="4" name="Rectangle 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E2E25AC-DB96-44C6-96EF-3866BE55C33D}"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573546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lstStyle/>
          <a:p>
            <a:r>
              <a:rPr lang="en-US" dirty="0"/>
              <a:t>Soil physics: infiltration capacity</a:t>
            </a:r>
          </a:p>
        </p:txBody>
      </p:sp>
      <p:pic>
        <p:nvPicPr>
          <p:cNvPr id="2052" name="Picture 4" descr="Hor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1" y="1247775"/>
            <a:ext cx="3613150" cy="424363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5248275" y="5574301"/>
            <a:ext cx="6781800" cy="707886"/>
          </a:xfrm>
          <a:prstGeom prst="rect">
            <a:avLst/>
          </a:prstGeom>
        </p:spPr>
        <p:txBody>
          <a:bodyPr wrap="square">
            <a:spAutoFit/>
          </a:bodyPr>
          <a:lstStyle/>
          <a:p>
            <a:r>
              <a:rPr lang="en-US" sz="2000" dirty="0"/>
              <a:t>Horton RE. 1933. The role of </a:t>
            </a:r>
            <a:r>
              <a:rPr lang="en-US" sz="2000" dirty="0">
                <a:solidFill>
                  <a:srgbClr val="FF0000"/>
                </a:solidFill>
              </a:rPr>
              <a:t>infiltration</a:t>
            </a:r>
            <a:r>
              <a:rPr lang="en-US" sz="2000" dirty="0"/>
              <a:t> in the hydrologic cycle.</a:t>
            </a:r>
          </a:p>
          <a:p>
            <a:r>
              <a:rPr lang="en-US" sz="2000" dirty="0"/>
              <a:t>Transactions, American Geophysical Union 14: 446–460.</a:t>
            </a:r>
          </a:p>
        </p:txBody>
      </p:sp>
      <p:sp>
        <p:nvSpPr>
          <p:cNvPr id="11" name="TextBox 10"/>
          <p:cNvSpPr txBox="1"/>
          <p:nvPr/>
        </p:nvSpPr>
        <p:spPr>
          <a:xfrm>
            <a:off x="1028700" y="1457325"/>
            <a:ext cx="5353050" cy="1015663"/>
          </a:xfrm>
          <a:prstGeom prst="rect">
            <a:avLst/>
          </a:prstGeom>
          <a:noFill/>
        </p:spPr>
        <p:txBody>
          <a:bodyPr wrap="square" rtlCol="0">
            <a:spAutoFit/>
          </a:bodyPr>
          <a:lstStyle/>
          <a:p>
            <a:r>
              <a:rPr lang="en-US" sz="2000" dirty="0"/>
              <a:t>Infiltration capacity is a critical partitioning mechanism in the watershed, determining how rain water or snow melt is partitioned between:</a:t>
            </a:r>
          </a:p>
        </p:txBody>
      </p:sp>
      <p:sp>
        <p:nvSpPr>
          <p:cNvPr id="15" name="TextBox 14"/>
          <p:cNvSpPr txBox="1"/>
          <p:nvPr/>
        </p:nvSpPr>
        <p:spPr>
          <a:xfrm>
            <a:off x="1028700" y="2607591"/>
            <a:ext cx="5353050" cy="400110"/>
          </a:xfrm>
          <a:prstGeom prst="rect">
            <a:avLst/>
          </a:prstGeom>
          <a:noFill/>
        </p:spPr>
        <p:txBody>
          <a:bodyPr wrap="square" rtlCol="0">
            <a:spAutoFit/>
          </a:bodyPr>
          <a:lstStyle/>
          <a:p>
            <a:r>
              <a:rPr lang="en-US" sz="2000" dirty="0"/>
              <a:t>1. Soil storage and transport</a:t>
            </a:r>
          </a:p>
        </p:txBody>
      </p:sp>
      <p:sp>
        <p:nvSpPr>
          <p:cNvPr id="16" name="TextBox 15"/>
          <p:cNvSpPr txBox="1"/>
          <p:nvPr/>
        </p:nvSpPr>
        <p:spPr>
          <a:xfrm>
            <a:off x="1028700" y="3146309"/>
            <a:ext cx="5353050" cy="400110"/>
          </a:xfrm>
          <a:prstGeom prst="rect">
            <a:avLst/>
          </a:prstGeom>
          <a:noFill/>
        </p:spPr>
        <p:txBody>
          <a:bodyPr wrap="square" rtlCol="0">
            <a:spAutoFit/>
          </a:bodyPr>
          <a:lstStyle/>
          <a:p>
            <a:r>
              <a:rPr lang="en-US" sz="2000" dirty="0"/>
              <a:t>2. Overland flow</a:t>
            </a:r>
          </a:p>
        </p:txBody>
      </p:sp>
      <mc:AlternateContent xmlns:mc="http://schemas.openxmlformats.org/markup-compatibility/2006" xmlns:a14="http://schemas.microsoft.com/office/drawing/2010/main">
        <mc:Choice Requires="a14">
          <p:sp>
            <p:nvSpPr>
              <p:cNvPr id="17" name="TextBox 16"/>
              <p:cNvSpPr txBox="1"/>
              <p:nvPr/>
            </p:nvSpPr>
            <p:spPr>
              <a:xfrm>
                <a:off x="1143700" y="4532509"/>
                <a:ext cx="2368662" cy="6902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𝑄</m:t>
                          </m:r>
                        </m:num>
                        <m:den>
                          <m:r>
                            <a:rPr lang="en-US" sz="2000" b="0" i="1" smtClean="0">
                              <a:latin typeface="Cambria Math" panose="02040503050406030204" pitchFamily="18" charset="0"/>
                              <a:ea typeface="Cambria Math" panose="02040503050406030204" pitchFamily="18" charset="0"/>
                            </a:rPr>
                            <m:t>𝐴</m:t>
                          </m:r>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𝐾</m:t>
                          </m:r>
                        </m:e>
                        <m:sub>
                          <m:r>
                            <a:rPr lang="en-US" sz="2000" b="0" i="1" smtClean="0">
                              <a:latin typeface="Cambria Math" panose="02040503050406030204" pitchFamily="18" charset="0"/>
                              <a:ea typeface="Cambria Math" panose="02040503050406030204" pitchFamily="18" charset="0"/>
                            </a:rPr>
                            <m:t>𝜃</m:t>
                          </m:r>
                        </m:sub>
                      </m:sSub>
                      <m:f>
                        <m:fPr>
                          <m:ctrlPr>
                            <a:rPr lang="en-US" sz="2000" b="0" i="1" smtClean="0">
                              <a:latin typeface="Cambria Math" panose="02040503050406030204" pitchFamily="18"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m:t>
                          </m:r>
                          <m:d>
                            <m:dPr>
                              <m:begChr m:val="["/>
                              <m:endChr m:val="]"/>
                              <m:ctrlPr>
                                <a:rPr lang="el-GR"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𝑧</m:t>
                              </m:r>
                              <m:r>
                                <a:rPr lang="en-US" sz="2000" i="1">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𝜓</m:t>
                                  </m:r>
                                </m:e>
                                <m:sub>
                                  <m:r>
                                    <a:rPr lang="en-US" sz="2000" b="0" i="1" smtClean="0">
                                      <a:latin typeface="Cambria Math" panose="02040503050406030204" pitchFamily="18" charset="0"/>
                                      <a:ea typeface="Cambria Math" panose="02040503050406030204" pitchFamily="18" charset="0"/>
                                    </a:rPr>
                                    <m:t>𝜃</m:t>
                                  </m:r>
                                </m:sub>
                              </m:sSub>
                            </m:e>
                          </m:d>
                        </m:num>
                        <m:den>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𝑙</m:t>
                          </m:r>
                        </m:den>
                      </m:f>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143700" y="4532509"/>
                <a:ext cx="2368662" cy="690254"/>
              </a:xfrm>
              <a:prstGeom prst="rect">
                <a:avLst/>
              </a:prstGeom>
              <a:blipFill rotWithShape="0">
                <a:blip r:embed="rId3"/>
                <a:stretch>
                  <a:fillRect/>
                </a:stretch>
              </a:blipFill>
            </p:spPr>
            <p:txBody>
              <a:bodyPr/>
              <a:lstStyle/>
              <a:p>
                <a:r>
                  <a:rPr lang="en-US">
                    <a:noFill/>
                  </a:rPr>
                  <a:t> </a:t>
                </a:r>
              </a:p>
            </p:txBody>
          </p:sp>
        </mc:Fallback>
      </mc:AlternateContent>
      <p:sp>
        <p:nvSpPr>
          <p:cNvPr id="12" name="Rectangle 11"/>
          <p:cNvSpPr/>
          <p:nvPr/>
        </p:nvSpPr>
        <p:spPr>
          <a:xfrm>
            <a:off x="1733550" y="4682071"/>
            <a:ext cx="62865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50529" y="4513459"/>
            <a:ext cx="62865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03300" y="3729068"/>
            <a:ext cx="5353050" cy="707886"/>
          </a:xfrm>
          <a:prstGeom prst="rect">
            <a:avLst/>
          </a:prstGeom>
          <a:noFill/>
        </p:spPr>
        <p:txBody>
          <a:bodyPr wrap="square" rtlCol="0">
            <a:spAutoFit/>
          </a:bodyPr>
          <a:lstStyle/>
          <a:p>
            <a:r>
              <a:rPr lang="en-US" sz="2000" dirty="0"/>
              <a:t>What do we need to know about soil to understand mechanisms of infiltration?</a:t>
            </a:r>
          </a:p>
        </p:txBody>
      </p:sp>
      <mc:AlternateContent xmlns:mc="http://schemas.openxmlformats.org/markup-compatibility/2006" xmlns:a14="http://schemas.microsoft.com/office/drawing/2010/main">
        <mc:Choice Requires="a14">
          <p:sp>
            <p:nvSpPr>
              <p:cNvPr id="21" name="TextBox 20"/>
              <p:cNvSpPr txBox="1"/>
              <p:nvPr/>
            </p:nvSpPr>
            <p:spPr>
              <a:xfrm>
                <a:off x="1028700" y="5331079"/>
                <a:ext cx="3057525" cy="400110"/>
              </a:xfrm>
              <a:prstGeom prst="rect">
                <a:avLst/>
              </a:prstGeom>
              <a:noFill/>
            </p:spPr>
            <p:txBody>
              <a:bodyPr wrap="square" rtlCol="0">
                <a:spAutoFit/>
              </a:bodyPr>
              <a:lstStyle/>
              <a:p>
                <a:r>
                  <a:rPr lang="en-US" sz="2000" dirty="0"/>
                  <a:t>1. Characteristics of </a:t>
                </a:r>
                <a14:m>
                  <m:oMath xmlns:m="http://schemas.openxmlformats.org/officeDocument/2006/math">
                    <m:r>
                      <a:rPr lang="en-US" sz="2000" i="1">
                        <a:latin typeface="Cambria Math" panose="02040503050406030204" pitchFamily="18" charset="0"/>
                        <a:ea typeface="Cambria Math" panose="02040503050406030204" pitchFamily="18" charset="0"/>
                      </a:rPr>
                      <m:t>𝐾</m:t>
                    </m:r>
                  </m:oMath>
                </a14:m>
                <a:r>
                  <a:rPr lang="en-US" sz="2000" dirty="0"/>
                  <a:t> vs.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028700" y="5331079"/>
                <a:ext cx="3057525" cy="400110"/>
              </a:xfrm>
              <a:prstGeom prst="rect">
                <a:avLst/>
              </a:prstGeom>
              <a:blipFill rotWithShape="0">
                <a:blip r:embed="rId4"/>
                <a:stretch>
                  <a:fillRect l="-2196"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28700" y="5830442"/>
                <a:ext cx="3057525" cy="400110"/>
              </a:xfrm>
              <a:prstGeom prst="rect">
                <a:avLst/>
              </a:prstGeom>
              <a:noFill/>
            </p:spPr>
            <p:txBody>
              <a:bodyPr wrap="square" rtlCol="0">
                <a:spAutoFit/>
              </a:bodyPr>
              <a:lstStyle/>
              <a:p>
                <a:r>
                  <a:rPr lang="en-US" sz="2000" dirty="0"/>
                  <a:t>2. Characteristics of </a:t>
                </a:r>
                <a14:m>
                  <m:oMath xmlns:m="http://schemas.openxmlformats.org/officeDocument/2006/math">
                    <m:r>
                      <a:rPr lang="el-GR" sz="2000" i="1">
                        <a:latin typeface="Cambria Math" panose="02040503050406030204" pitchFamily="18" charset="0"/>
                        <a:ea typeface="Cambria Math" panose="02040503050406030204" pitchFamily="18" charset="0"/>
                      </a:rPr>
                      <m:t>𝜓</m:t>
                    </m:r>
                  </m:oMath>
                </a14:m>
                <a:r>
                  <a:rPr lang="en-US" sz="2000" dirty="0"/>
                  <a:t> vs. </a:t>
                </a:r>
                <a14:m>
                  <m:oMath xmlns:m="http://schemas.openxmlformats.org/officeDocument/2006/math">
                    <m:r>
                      <a:rPr lang="en-US" sz="2000" i="1">
                        <a:latin typeface="Cambria Math" panose="02040503050406030204" pitchFamily="18" charset="0"/>
                        <a:ea typeface="Cambria Math" panose="02040503050406030204" pitchFamily="18" charset="0"/>
                      </a:rPr>
                      <m:t>𝜃</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1028700" y="5830442"/>
                <a:ext cx="3057525" cy="400110"/>
              </a:xfrm>
              <a:prstGeom prst="rect">
                <a:avLst/>
              </a:prstGeom>
              <a:blipFill rotWithShape="0">
                <a:blip r:embed="rId5"/>
                <a:stretch>
                  <a:fillRect l="-2196" t="-7576" b="-25758"/>
                </a:stretch>
              </a:blipFill>
            </p:spPr>
            <p:txBody>
              <a:bodyPr/>
              <a:lstStyle/>
              <a:p>
                <a:r>
                  <a:rPr lang="en-US">
                    <a:noFill/>
                  </a:rPr>
                  <a:t> </a:t>
                </a:r>
              </a:p>
            </p:txBody>
          </p:sp>
        </mc:Fallback>
      </mc:AlternateContent>
      <p:sp>
        <p:nvSpPr>
          <p:cNvPr id="14" name="Rectangle 1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CED97E90-3FC8-43A9-9984-9A3B5EA63422}" type="slidenum">
              <a:rPr lang="en-US" smtClean="0">
                <a:solidFill>
                  <a:schemeClr val="tx1"/>
                </a:solidFill>
              </a:rPr>
              <a:t>33</a:t>
            </a:fld>
            <a:endParaRPr lang="en-US" dirty="0">
              <a:solidFill>
                <a:schemeClr val="tx1"/>
              </a:solidFill>
            </a:endParaRPr>
          </a:p>
        </p:txBody>
      </p:sp>
    </p:spTree>
    <p:extLst>
      <p:ext uri="{BB962C8B-B14F-4D97-AF65-F5344CB8AC3E}">
        <p14:creationId xmlns:p14="http://schemas.microsoft.com/office/powerpoint/2010/main" val="66449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2" grpId="0" animBg="1"/>
      <p:bldP spid="19" grpId="0" animBg="1"/>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 controlling pressure head</a:t>
            </a:r>
          </a:p>
        </p:txBody>
      </p:sp>
      <mc:AlternateContent xmlns:mc="http://schemas.openxmlformats.org/markup-compatibility/2006" xmlns:a14="http://schemas.microsoft.com/office/drawing/2010/main">
        <mc:Choice Requires="a14">
          <p:sp>
            <p:nvSpPr>
              <p:cNvPr id="4" name="TextBox 3"/>
              <p:cNvSpPr txBox="1"/>
              <p:nvPr/>
            </p:nvSpPr>
            <p:spPr>
              <a:xfrm>
                <a:off x="5488645" y="5323324"/>
                <a:ext cx="4820100" cy="1169551"/>
              </a:xfrm>
              <a:prstGeom prst="rect">
                <a:avLst/>
              </a:prstGeom>
              <a:noFill/>
            </p:spPr>
            <p:txBody>
              <a:bodyPr wrap="square" rtlCol="0">
                <a:spAutoFit/>
              </a:bodyPr>
              <a:lstStyle/>
              <a:p>
                <a:r>
                  <a:rPr lang="en-US" sz="2000" b="1" dirty="0"/>
                  <a:t>Not easy to know </a:t>
                </a:r>
                <a14:m>
                  <m:oMath xmlns:m="http://schemas.openxmlformats.org/officeDocument/2006/math">
                    <m:r>
                      <a:rPr lang="en-US" sz="2000" b="1" i="1">
                        <a:latin typeface="Cambria Math" panose="02040503050406030204" pitchFamily="18" charset="0"/>
                        <a:ea typeface="Cambria Math" panose="02040503050406030204" pitchFamily="18" charset="0"/>
                      </a:rPr>
                      <m:t>𝑲</m:t>
                    </m:r>
                    <m:d>
                      <m:dPr>
                        <m:ctrlPr>
                          <a:rPr lang="en-US" sz="2000" b="1" i="1">
                            <a:latin typeface="Cambria Math" panose="02040503050406030204" pitchFamily="18" charset="0"/>
                            <a:ea typeface="Cambria Math" panose="02040503050406030204" pitchFamily="18" charset="0"/>
                          </a:rPr>
                        </m:ctrlPr>
                      </m:dPr>
                      <m:e>
                        <m:r>
                          <a:rPr lang="en-US" sz="2000" b="1" i="1">
                            <a:latin typeface="Cambria Math" panose="02040503050406030204" pitchFamily="18" charset="0"/>
                            <a:ea typeface="Cambria Math" panose="02040503050406030204" pitchFamily="18" charset="0"/>
                          </a:rPr>
                          <m:t>𝜽</m:t>
                        </m:r>
                      </m:e>
                    </m:d>
                  </m:oMath>
                </a14:m>
                <a:r>
                  <a:rPr lang="en-US" sz="2000" b="1" dirty="0"/>
                  <a:t> and </a:t>
                </a:r>
                <a14:m>
                  <m:oMath xmlns:m="http://schemas.openxmlformats.org/officeDocument/2006/math">
                    <m:r>
                      <a:rPr lang="el-GR" sz="2000" b="1" i="1">
                        <a:latin typeface="Cambria Math" panose="02040503050406030204" pitchFamily="18" charset="0"/>
                        <a:ea typeface="Cambria Math" panose="02040503050406030204" pitchFamily="18" charset="0"/>
                      </a:rPr>
                      <m:t>𝝍</m:t>
                    </m:r>
                    <m:d>
                      <m:dPr>
                        <m:ctrlPr>
                          <a:rPr lang="el-GR" sz="2000" b="1" i="1">
                            <a:latin typeface="Cambria Math" panose="02040503050406030204" pitchFamily="18" charset="0"/>
                            <a:ea typeface="Cambria Math" panose="02040503050406030204" pitchFamily="18" charset="0"/>
                          </a:rPr>
                        </m:ctrlPr>
                      </m:dPr>
                      <m:e>
                        <m:r>
                          <a:rPr lang="el-GR" sz="2000" b="1" i="1">
                            <a:latin typeface="Cambria Math" panose="02040503050406030204" pitchFamily="18" charset="0"/>
                            <a:ea typeface="Cambria Math" panose="02040503050406030204" pitchFamily="18" charset="0"/>
                          </a:rPr>
                          <m:t>𝜽</m:t>
                        </m:r>
                      </m:e>
                    </m:d>
                  </m:oMath>
                </a14:m>
                <a:r>
                  <a:rPr lang="en-US" sz="2000" b="1" dirty="0"/>
                  <a:t>:</a:t>
                </a:r>
              </a:p>
              <a:p>
                <a:pPr marL="233363" indent="-233363">
                  <a:spcBef>
                    <a:spcPts val="600"/>
                  </a:spcBef>
                </a:pPr>
                <a:r>
                  <a:rPr lang="en-US" sz="2000" dirty="0"/>
                  <a:t>1. Not easy to control </a:t>
                </a:r>
                <a14:m>
                  <m:oMath xmlns:m="http://schemas.openxmlformats.org/officeDocument/2006/math">
                    <m:r>
                      <a:rPr lang="el-GR" sz="2000" b="0" i="1">
                        <a:latin typeface="Cambria Math" panose="02040503050406030204" pitchFamily="18" charset="0"/>
                        <a:ea typeface="Cambria Math" panose="02040503050406030204" pitchFamily="18" charset="0"/>
                      </a:rPr>
                      <m:t>𝜓</m:t>
                    </m:r>
                  </m:oMath>
                </a14:m>
                <a:r>
                  <a:rPr lang="en-US" sz="2000" dirty="0"/>
                  <a:t> at large scales</a:t>
                </a:r>
              </a:p>
              <a:p>
                <a:pPr marL="233363" indent="-233363">
                  <a:spcBef>
                    <a:spcPts val="600"/>
                  </a:spcBef>
                </a:pPr>
                <a:r>
                  <a:rPr lang="en-US" sz="2000" dirty="0"/>
                  <a:t>2. Not easy to scale to watersheds</a:t>
                </a:r>
              </a:p>
            </p:txBody>
          </p:sp>
        </mc:Choice>
        <mc:Fallback xmlns="">
          <p:sp>
            <p:nvSpPr>
              <p:cNvPr id="4" name="TextBox 3"/>
              <p:cNvSpPr txBox="1">
                <a:spLocks noRot="1" noChangeAspect="1" noMove="1" noResize="1" noEditPoints="1" noAdjustHandles="1" noChangeArrowheads="1" noChangeShapeType="1" noTextEdit="1"/>
              </p:cNvSpPr>
              <p:nvPr/>
            </p:nvSpPr>
            <p:spPr>
              <a:xfrm>
                <a:off x="5488645" y="5323324"/>
                <a:ext cx="4820100" cy="1169551"/>
              </a:xfrm>
              <a:prstGeom prst="rect">
                <a:avLst/>
              </a:prstGeom>
              <a:blipFill>
                <a:blip r:embed="rId2"/>
                <a:stretch>
                  <a:fillRect l="-1264" t="-2604" b="-8333"/>
                </a:stretch>
              </a:blipFill>
            </p:spPr>
            <p:txBody>
              <a:bodyPr/>
              <a:lstStyle/>
              <a:p>
                <a:r>
                  <a:rPr lang="en-US">
                    <a:noFill/>
                  </a:rPr>
                  <a:t> </a:t>
                </a:r>
              </a:p>
            </p:txBody>
          </p:sp>
        </mc:Fallback>
      </mc:AlternateContent>
      <p:grpSp>
        <p:nvGrpSpPr>
          <p:cNvPr id="5" name="Group 4"/>
          <p:cNvGrpSpPr/>
          <p:nvPr/>
        </p:nvGrpSpPr>
        <p:grpSpPr>
          <a:xfrm>
            <a:off x="282574" y="1652586"/>
            <a:ext cx="4949825" cy="5068506"/>
            <a:chOff x="282574" y="1652586"/>
            <a:chExt cx="4949825" cy="5068506"/>
          </a:xfrm>
        </p:grpSpPr>
        <p:pic>
          <p:nvPicPr>
            <p:cNvPr id="3074" name="Picture 2" descr="http://www.hoskin.ca/catalog/images/Soilmoisture%20Equipment%20Corp_PLATE%20EXTRACTOR%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74" y="1690687"/>
              <a:ext cx="4949825" cy="503040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003300" y="1652586"/>
              <a:ext cx="2253502" cy="523220"/>
            </a:xfrm>
            <a:prstGeom prst="rect">
              <a:avLst/>
            </a:prstGeom>
            <a:noFill/>
          </p:spPr>
          <p:txBody>
            <a:bodyPr wrap="none" rtlCol="0">
              <a:spAutoFit/>
            </a:bodyPr>
            <a:lstStyle/>
            <a:p>
              <a:r>
                <a:rPr lang="en-US" sz="2800" dirty="0"/>
                <a:t>Pressure plate</a:t>
              </a:r>
            </a:p>
          </p:txBody>
        </p:sp>
      </p:grpSp>
      <p:sp>
        <p:nvSpPr>
          <p:cNvPr id="7" name="Rectangle 6"/>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F9CC2ED-261A-4F38-9177-CA441A476012}" type="slidenum">
              <a:rPr lang="en-US" smtClean="0">
                <a:solidFill>
                  <a:schemeClr val="tx1"/>
                </a:solidFill>
              </a:rPr>
              <a:t>34</a:t>
            </a:fld>
            <a:endParaRPr lang="en-US" dirty="0">
              <a:solidFill>
                <a:schemeClr val="tx1"/>
              </a:solidFill>
            </a:endParaRPr>
          </a:p>
        </p:txBody>
      </p:sp>
      <p:pic>
        <p:nvPicPr>
          <p:cNvPr id="8" name="Picture 2" descr="Image result for van genuchten">
            <a:extLst>
              <a:ext uri="{FF2B5EF4-FFF2-40B4-BE49-F238E27FC236}">
                <a16:creationId xmlns:a16="http://schemas.microsoft.com/office/drawing/2014/main" id="{5F52E077-D056-4B03-865D-8FCD22B25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7406" y="1392865"/>
            <a:ext cx="2620306" cy="393045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hought Bubble: Cloud 5">
                <a:extLst>
                  <a:ext uri="{FF2B5EF4-FFF2-40B4-BE49-F238E27FC236}">
                    <a16:creationId xmlns:a16="http://schemas.microsoft.com/office/drawing/2014/main" id="{DB74DA69-87C7-4200-8C98-4E7F4867E73C}"/>
                  </a:ext>
                </a:extLst>
              </p:cNvPr>
              <p:cNvSpPr/>
              <p:nvPr/>
            </p:nvSpPr>
            <p:spPr>
              <a:xfrm>
                <a:off x="5052079" y="1903228"/>
                <a:ext cx="3646968" cy="2445488"/>
              </a:xfrm>
              <a:prstGeom prst="cloudCallout">
                <a:avLst>
                  <a:gd name="adj1" fmla="val 78292"/>
                  <a:gd name="adj2" fmla="val -70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How do we calculate </a:t>
                </a:r>
                <a14:m>
                  <m:oMath xmlns:m="http://schemas.openxmlformats.org/officeDocument/2006/math">
                    <m:r>
                      <a:rPr lang="en-US" sz="2800" b="0" i="1" smtClean="0">
                        <a:solidFill>
                          <a:schemeClr val="tx1"/>
                        </a:solidFill>
                        <a:latin typeface="Cambria Math" panose="02040503050406030204" pitchFamily="18" charset="0"/>
                      </a:rPr>
                      <m:t>𝐾</m:t>
                    </m:r>
                  </m:oMath>
                </a14:m>
                <a:r>
                  <a:rPr lang="en-US" sz="2800" dirty="0">
                    <a:solidFill>
                      <a:schemeClr val="tx1"/>
                    </a:solidFill>
                  </a:rPr>
                  <a:t> and </a:t>
                </a:r>
                <a14:m>
                  <m:oMath xmlns:m="http://schemas.openxmlformats.org/officeDocument/2006/math">
                    <m:r>
                      <a:rPr lang="en-US" sz="2800" b="0" i="1" smtClean="0">
                        <a:solidFill>
                          <a:schemeClr val="tx1"/>
                        </a:solidFill>
                        <a:latin typeface="Cambria Math" panose="02040503050406030204" pitchFamily="18" charset="0"/>
                      </a:rPr>
                      <m:t>𝜓</m:t>
                    </m:r>
                  </m:oMath>
                </a14:m>
                <a:r>
                  <a:rPr lang="en-US" sz="2800" dirty="0">
                    <a:solidFill>
                      <a:schemeClr val="tx1"/>
                    </a:solidFill>
                  </a:rPr>
                  <a:t> as a function of </a:t>
                </a:r>
                <a14:m>
                  <m:oMath xmlns:m="http://schemas.openxmlformats.org/officeDocument/2006/math">
                    <m:r>
                      <a:rPr lang="en-US" sz="2800" b="0" i="1" smtClean="0">
                        <a:solidFill>
                          <a:schemeClr val="tx1"/>
                        </a:solidFill>
                        <a:latin typeface="Cambria Math" panose="02040503050406030204" pitchFamily="18" charset="0"/>
                      </a:rPr>
                      <m:t>𝜃</m:t>
                    </m:r>
                  </m:oMath>
                </a14:m>
                <a:r>
                  <a:rPr lang="en-US" sz="2800" dirty="0">
                    <a:solidFill>
                      <a:schemeClr val="tx1"/>
                    </a:solidFill>
                  </a:rPr>
                  <a:t>?</a:t>
                </a:r>
              </a:p>
            </p:txBody>
          </p:sp>
        </mc:Choice>
        <mc:Fallback xmlns="">
          <p:sp>
            <p:nvSpPr>
              <p:cNvPr id="6" name="Thought Bubble: Cloud 5">
                <a:extLst>
                  <a:ext uri="{FF2B5EF4-FFF2-40B4-BE49-F238E27FC236}">
                    <a16:creationId xmlns:a16="http://schemas.microsoft.com/office/drawing/2014/main" id="{DB74DA69-87C7-4200-8C98-4E7F4867E73C}"/>
                  </a:ext>
                </a:extLst>
              </p:cNvPr>
              <p:cNvSpPr>
                <a:spLocks noRot="1" noChangeAspect="1" noMove="1" noResize="1" noEditPoints="1" noAdjustHandles="1" noChangeArrowheads="1" noChangeShapeType="1" noTextEdit="1"/>
              </p:cNvSpPr>
              <p:nvPr/>
            </p:nvSpPr>
            <p:spPr>
              <a:xfrm>
                <a:off x="5052079" y="1903228"/>
                <a:ext cx="3646968" cy="2445488"/>
              </a:xfrm>
              <a:prstGeom prst="cloudCallout">
                <a:avLst>
                  <a:gd name="adj1" fmla="val 78292"/>
                  <a:gd name="adj2" fmla="val -7065"/>
                </a:avLst>
              </a:prstGeom>
              <a:blipFill>
                <a:blip r:embed="rId5"/>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468787AC-7D13-405E-B309-48170D5BC3AF}"/>
              </a:ext>
            </a:extLst>
          </p:cNvPr>
          <p:cNvSpPr txBox="1"/>
          <p:nvPr/>
        </p:nvSpPr>
        <p:spPr>
          <a:xfrm>
            <a:off x="9707526" y="5323324"/>
            <a:ext cx="2113188" cy="1015663"/>
          </a:xfrm>
          <a:prstGeom prst="rect">
            <a:avLst/>
          </a:prstGeom>
          <a:noFill/>
        </p:spPr>
        <p:txBody>
          <a:bodyPr wrap="square" rtlCol="0">
            <a:spAutoFit/>
          </a:bodyPr>
          <a:lstStyle/>
          <a:p>
            <a:pPr algn="r"/>
            <a:r>
              <a:rPr lang="en-US" sz="2000" dirty="0" err="1"/>
              <a:t>Rien</a:t>
            </a:r>
            <a:r>
              <a:rPr lang="en-US" sz="2000" dirty="0"/>
              <a:t> Van </a:t>
            </a:r>
            <a:r>
              <a:rPr lang="en-US" sz="2000" dirty="0" err="1"/>
              <a:t>Genuchten</a:t>
            </a:r>
            <a:endParaRPr lang="en-US" sz="2000" dirty="0"/>
          </a:p>
          <a:p>
            <a:pPr algn="r"/>
            <a:r>
              <a:rPr lang="en-US" sz="2000" dirty="0"/>
              <a:t>(&gt; 22000 citations)</a:t>
            </a:r>
          </a:p>
        </p:txBody>
      </p:sp>
    </p:spTree>
    <p:extLst>
      <p:ext uri="{BB962C8B-B14F-4D97-AF65-F5344CB8AC3E}">
        <p14:creationId xmlns:p14="http://schemas.microsoft.com/office/powerpoint/2010/main" val="58696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lstStyle/>
          <a:p>
            <a:r>
              <a:rPr lang="en-US" dirty="0"/>
              <a:t>Infiltration: Richard’s equation</a:t>
            </a:r>
          </a:p>
        </p:txBody>
      </p:sp>
      <mc:AlternateContent xmlns:mc="http://schemas.openxmlformats.org/markup-compatibility/2006" xmlns:a14="http://schemas.microsoft.com/office/drawing/2010/main">
        <mc:Choice Requires="a14">
          <p:sp>
            <p:nvSpPr>
              <p:cNvPr id="24" name="TextBox 23"/>
              <p:cNvSpPr txBox="1"/>
              <p:nvPr/>
            </p:nvSpPr>
            <p:spPr>
              <a:xfrm>
                <a:off x="2733477" y="1406016"/>
                <a:ext cx="1008866"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b="0" i="1" smtClean="0">
                                  <a:latin typeface="Cambria Math" panose="02040503050406030204" pitchFamily="18" charset="0"/>
                                  <a:ea typeface="Cambria Math" panose="02040503050406030204" pitchFamily="18" charset="0"/>
                                </a:rPr>
                                <m:t>𝑧</m:t>
                              </m:r>
                            </m:sub>
                          </m:sSub>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733477" y="1406016"/>
                <a:ext cx="1008866" cy="79457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967375" y="1412133"/>
                <a:ext cx="921984"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𝜕𝜃</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967375" y="1412133"/>
                <a:ext cx="921984" cy="794576"/>
              </a:xfrm>
              <a:prstGeom prst="rect">
                <a:avLst/>
              </a:prstGeom>
              <a:blipFill rotWithShape="0">
                <a:blip r:embed="rId6"/>
                <a:stretch>
                  <a:fillRect/>
                </a:stretch>
              </a:blipFill>
            </p:spPr>
            <p:txBody>
              <a:bodyPr/>
              <a:lstStyle/>
              <a:p>
                <a:r>
                  <a:rPr lang="en-US">
                    <a:noFill/>
                  </a:rPr>
                  <a:t> </a:t>
                </a:r>
              </a:p>
            </p:txBody>
          </p:sp>
        </mc:Fallback>
      </mc:AlternateContent>
      <p:sp>
        <p:nvSpPr>
          <p:cNvPr id="19" name="Rectangle 1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410EECD-ADDD-42D7-9801-DFFF6BD9EA5E}" type="slidenum">
              <a:rPr lang="en-US" smtClean="0">
                <a:solidFill>
                  <a:schemeClr val="tx1"/>
                </a:solidFill>
              </a:rPr>
              <a:t>35</a:t>
            </a:fld>
            <a:endParaRPr lang="en-US" dirty="0">
              <a:solidFill>
                <a:schemeClr val="tx1"/>
              </a:solidFill>
            </a:endParaRPr>
          </a:p>
        </p:txBody>
      </p:sp>
      <p:grpSp>
        <p:nvGrpSpPr>
          <p:cNvPr id="20" name="Group 19"/>
          <p:cNvGrpSpPr/>
          <p:nvPr/>
        </p:nvGrpSpPr>
        <p:grpSpPr>
          <a:xfrm>
            <a:off x="653234" y="1809421"/>
            <a:ext cx="1314141" cy="797096"/>
            <a:chOff x="535264" y="5817438"/>
            <a:chExt cx="1314141" cy="797096"/>
          </a:xfrm>
        </p:grpSpPr>
        <mc:AlternateContent xmlns:mc="http://schemas.openxmlformats.org/markup-compatibility/2006" xmlns:a14="http://schemas.microsoft.com/office/drawing/2010/main">
          <mc:Choice Requires="a14">
            <p:sp>
              <p:nvSpPr>
                <p:cNvPr id="21" name="TextBox 20"/>
                <p:cNvSpPr txBox="1"/>
                <p:nvPr/>
              </p:nvSpPr>
              <p:spPr>
                <a:xfrm>
                  <a:off x="535264" y="5830730"/>
                  <a:ext cx="605871"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400" i="1" smtClean="0">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𝑆</m:t>
                            </m:r>
                          </m:num>
                          <m:den>
                            <m:r>
                              <m:rPr>
                                <m:sty m:val="p"/>
                              </m:rPr>
                              <a:rPr lang="el-GR" sz="2400" i="1">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𝑡</m:t>
                            </m:r>
                          </m:den>
                        </m:f>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35264" y="5830730"/>
                  <a:ext cx="605871" cy="783804"/>
                </a:xfrm>
                <a:prstGeom prst="rect">
                  <a:avLst/>
                </a:prstGeom>
                <a:blipFill rotWithShape="0">
                  <a:blip r:embed="rId9"/>
                  <a:stretch>
                    <a:fillRect/>
                  </a:stretch>
                </a:blipFill>
              </p:spPr>
              <p:txBody>
                <a:bodyPr/>
                <a:lstStyle/>
                <a:p>
                  <a:r>
                    <a:rPr lang="en-US">
                      <a:noFill/>
                    </a:rPr>
                    <a:t> </a:t>
                  </a:r>
                </a:p>
              </p:txBody>
            </p:sp>
          </mc:Fallback>
        </mc:AlternateContent>
        <p:cxnSp>
          <p:nvCxnSpPr>
            <p:cNvPr id="22" name="Straight Arrow Connector 21"/>
            <p:cNvCxnSpPr>
              <a:stCxn id="21" idx="3"/>
              <a:endCxn id="25" idx="1"/>
            </p:cNvCxnSpPr>
            <p:nvPr/>
          </p:nvCxnSpPr>
          <p:spPr>
            <a:xfrm flipV="1">
              <a:off x="1141135" y="5817438"/>
              <a:ext cx="708270" cy="405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742343" y="1472669"/>
            <a:ext cx="2791357" cy="1569660"/>
            <a:chOff x="-231248" y="5639340"/>
            <a:chExt cx="2791357" cy="1569660"/>
          </a:xfrm>
        </p:grpSpPr>
        <p:sp>
          <p:nvSpPr>
            <p:cNvPr id="36" name="TextBox 35"/>
            <p:cNvSpPr txBox="1"/>
            <p:nvPr/>
          </p:nvSpPr>
          <p:spPr>
            <a:xfrm>
              <a:off x="326043" y="5639340"/>
              <a:ext cx="2234066" cy="1569660"/>
            </a:xfrm>
            <a:prstGeom prst="rect">
              <a:avLst/>
            </a:prstGeom>
            <a:noFill/>
          </p:spPr>
          <p:txBody>
            <a:bodyPr wrap="square" rtlCol="0">
              <a:spAutoFit/>
            </a:bodyPr>
            <a:lstStyle/>
            <a:p>
              <a:r>
                <a:rPr lang="en-US" sz="2400" dirty="0"/>
                <a:t>Inputs minus outputs due to change in flux with depth</a:t>
              </a:r>
            </a:p>
          </p:txBody>
        </p:sp>
        <p:cxnSp>
          <p:nvCxnSpPr>
            <p:cNvPr id="37" name="Straight Arrow Connector 36"/>
            <p:cNvCxnSpPr>
              <a:endCxn id="24" idx="3"/>
            </p:cNvCxnSpPr>
            <p:nvPr/>
          </p:nvCxnSpPr>
          <p:spPr>
            <a:xfrm flipH="1" flipV="1">
              <a:off x="-231248" y="5969975"/>
              <a:ext cx="552975" cy="2388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050" name="Picture 2" descr="Lorenzo A Richards">
            <a:extLst>
              <a:ext uri="{FF2B5EF4-FFF2-40B4-BE49-F238E27FC236}">
                <a16:creationId xmlns:a16="http://schemas.microsoft.com/office/drawing/2014/main" id="{34AE1E7A-8B50-4F3E-BE18-47F9AF706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7455" y="385161"/>
            <a:ext cx="2682837" cy="37828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39AE9BB-62B7-482F-BE68-D012C7DD2CC2}"/>
              </a:ext>
            </a:extLst>
          </p:cNvPr>
          <p:cNvSpPr txBox="1"/>
          <p:nvPr/>
        </p:nvSpPr>
        <p:spPr>
          <a:xfrm>
            <a:off x="7717076" y="3492365"/>
            <a:ext cx="1356303" cy="707886"/>
          </a:xfrm>
          <a:prstGeom prst="rect">
            <a:avLst/>
          </a:prstGeom>
          <a:noFill/>
        </p:spPr>
        <p:txBody>
          <a:bodyPr wrap="square" rtlCol="0">
            <a:spAutoFit/>
          </a:bodyPr>
          <a:lstStyle/>
          <a:p>
            <a:pPr algn="r"/>
            <a:r>
              <a:rPr lang="en-US" sz="2000" dirty="0"/>
              <a:t>Lorenzo A. Richards</a:t>
            </a:r>
          </a:p>
        </p:txBody>
      </p:sp>
      <p:grpSp>
        <p:nvGrpSpPr>
          <p:cNvPr id="12" name="Group 11">
            <a:extLst>
              <a:ext uri="{FF2B5EF4-FFF2-40B4-BE49-F238E27FC236}">
                <a16:creationId xmlns:a16="http://schemas.microsoft.com/office/drawing/2014/main" id="{B7E0A688-6011-46BD-9363-1CDFB3813E9C}"/>
              </a:ext>
            </a:extLst>
          </p:cNvPr>
          <p:cNvGrpSpPr/>
          <p:nvPr/>
        </p:nvGrpSpPr>
        <p:grpSpPr>
          <a:xfrm>
            <a:off x="1130864" y="3026486"/>
            <a:ext cx="6172136" cy="2596572"/>
            <a:chOff x="1130864" y="3026486"/>
            <a:chExt cx="6172136" cy="2596572"/>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59AC2D8-3F70-4907-9327-0611265059C1}"/>
                    </a:ext>
                  </a:extLst>
                </p:cNvPr>
                <p:cNvSpPr/>
                <p:nvPr/>
              </p:nvSpPr>
              <p:spPr>
                <a:xfrm>
                  <a:off x="2253139" y="4070190"/>
                  <a:ext cx="1199168" cy="500063"/>
                </a:xfrm>
                <a:prstGeom prst="rect">
                  <a:avLst/>
                </a:prstGeom>
                <a:pattFill prst="lgConfetti">
                  <a:fgClr>
                    <a:schemeClr val="accent2">
                      <a:lumMod val="75000"/>
                    </a:schemeClr>
                  </a:fgClr>
                  <a:bgClr>
                    <a:schemeClr val="tx1"/>
                  </a:bgClr>
                </a:patt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Soil at </a:t>
                  </a:r>
                  <a14:m>
                    <m:oMath xmlns:m="http://schemas.openxmlformats.org/officeDocument/2006/math">
                      <m:r>
                        <a:rPr lang="en-US" b="0" i="1" smtClean="0">
                          <a:solidFill>
                            <a:schemeClr val="bg1"/>
                          </a:solidFill>
                          <a:latin typeface="Cambria Math" panose="02040503050406030204" pitchFamily="18" charset="0"/>
                        </a:rPr>
                        <m:t>𝑧</m:t>
                      </m:r>
                    </m:oMath>
                  </a14:m>
                  <a:endParaRPr lang="en-US" dirty="0">
                    <a:solidFill>
                      <a:schemeClr val="bg1"/>
                    </a:solidFill>
                  </a:endParaRPr>
                </a:p>
              </p:txBody>
            </p:sp>
          </mc:Choice>
          <mc:Fallback xmlns="">
            <p:sp>
              <p:nvSpPr>
                <p:cNvPr id="4" name="Rectangle 3">
                  <a:extLst>
                    <a:ext uri="{FF2B5EF4-FFF2-40B4-BE49-F238E27FC236}">
                      <a16:creationId xmlns:a16="http://schemas.microsoft.com/office/drawing/2014/main" id="{959AC2D8-3F70-4907-9327-0611265059C1}"/>
                    </a:ext>
                  </a:extLst>
                </p:cNvPr>
                <p:cNvSpPr>
                  <a:spLocks noRot="1" noChangeAspect="1" noMove="1" noResize="1" noEditPoints="1" noAdjustHandles="1" noChangeArrowheads="1" noChangeShapeType="1" noTextEdit="1"/>
                </p:cNvSpPr>
                <p:nvPr/>
              </p:nvSpPr>
              <p:spPr>
                <a:xfrm>
                  <a:off x="2253139" y="4070190"/>
                  <a:ext cx="1199168" cy="500063"/>
                </a:xfrm>
                <a:prstGeom prst="rect">
                  <a:avLst/>
                </a:prstGeom>
                <a:blipFill>
                  <a:blip r:embed="rId11"/>
                  <a:stretch>
                    <a:fillRect b="-6098"/>
                  </a:stretch>
                </a:blipFill>
                <a:ln w="38100">
                  <a:no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7F6C64-6065-4C05-B819-DDD56C809B82}"/>
                    </a:ext>
                  </a:extLst>
                </p:cNvPr>
                <p:cNvSpPr txBox="1"/>
                <p:nvPr/>
              </p:nvSpPr>
              <p:spPr>
                <a:xfrm>
                  <a:off x="1486086" y="3997055"/>
                  <a:ext cx="56207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𝜃</m:t>
                        </m:r>
                      </m:oMath>
                    </m:oMathPara>
                  </a14:m>
                  <a:endParaRPr lang="en-US" sz="3600" b="0" dirty="0"/>
                </a:p>
              </p:txBody>
            </p:sp>
          </mc:Choice>
          <mc:Fallback xmlns="">
            <p:sp>
              <p:nvSpPr>
                <p:cNvPr id="7" name="TextBox 6">
                  <a:extLst>
                    <a:ext uri="{FF2B5EF4-FFF2-40B4-BE49-F238E27FC236}">
                      <a16:creationId xmlns:a16="http://schemas.microsoft.com/office/drawing/2014/main" id="{157F6C64-6065-4C05-B819-DDD56C809B82}"/>
                    </a:ext>
                  </a:extLst>
                </p:cNvPr>
                <p:cNvSpPr txBox="1">
                  <a:spLocks noRot="1" noChangeAspect="1" noMove="1" noResize="1" noEditPoints="1" noAdjustHandles="1" noChangeArrowheads="1" noChangeShapeType="1" noTextEdit="1"/>
                </p:cNvSpPr>
                <p:nvPr/>
              </p:nvSpPr>
              <p:spPr>
                <a:xfrm>
                  <a:off x="1486086" y="3997055"/>
                  <a:ext cx="562077" cy="646331"/>
                </a:xfrm>
                <a:prstGeom prst="rect">
                  <a:avLst/>
                </a:prstGeom>
                <a:blipFill>
                  <a:blip r:embed="rId12"/>
                  <a:stretch>
                    <a:fillRect/>
                  </a:stretch>
                </a:blipFill>
              </p:spPr>
              <p:txBody>
                <a:bodyPr/>
                <a:lstStyle/>
                <a:p>
                  <a:r>
                    <a:rPr lang="en-US">
                      <a:noFill/>
                    </a:rPr>
                    <a:t> </a:t>
                  </a:r>
                </a:p>
              </p:txBody>
            </p:sp>
          </mc:Fallback>
        </mc:AlternateContent>
        <p:sp>
          <p:nvSpPr>
            <p:cNvPr id="8" name="Arrow: Down 7">
              <a:extLst>
                <a:ext uri="{FF2B5EF4-FFF2-40B4-BE49-F238E27FC236}">
                  <a16:creationId xmlns:a16="http://schemas.microsoft.com/office/drawing/2014/main" id="{26A1FB67-D6E0-401E-8AFF-BF39968B167C}"/>
                </a:ext>
              </a:extLst>
            </p:cNvPr>
            <p:cNvSpPr/>
            <p:nvPr/>
          </p:nvSpPr>
          <p:spPr>
            <a:xfrm>
              <a:off x="2710404" y="3026486"/>
              <a:ext cx="283526" cy="1033991"/>
            </a:xfrm>
            <a:prstGeom prst="downArrow">
              <a:avLst/>
            </a:prstGeom>
            <a:solidFill>
              <a:schemeClr val="accent1"/>
            </a:solid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3A8BE1FB-FA06-4C56-90A6-B9AA9104F3C3}"/>
                </a:ext>
              </a:extLst>
            </p:cNvPr>
            <p:cNvSpPr/>
            <p:nvPr/>
          </p:nvSpPr>
          <p:spPr>
            <a:xfrm>
              <a:off x="2575680" y="4589067"/>
              <a:ext cx="552974" cy="1033991"/>
            </a:xfrm>
            <a:prstGeom prst="downArrow">
              <a:avLst/>
            </a:prstGeom>
            <a:solidFill>
              <a:schemeClr val="accent1"/>
            </a:solid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9A293BC-B704-41ED-9685-877386FFF148}"/>
                </a:ext>
              </a:extLst>
            </p:cNvPr>
            <p:cNvSpPr txBox="1"/>
            <p:nvPr/>
          </p:nvSpPr>
          <p:spPr>
            <a:xfrm>
              <a:off x="4156419" y="3429000"/>
              <a:ext cx="3146581" cy="1938992"/>
            </a:xfrm>
            <a:prstGeom prst="rect">
              <a:avLst/>
            </a:prstGeom>
            <a:noFill/>
          </p:spPr>
          <p:txBody>
            <a:bodyPr wrap="square" rtlCol="0">
              <a:spAutoFit/>
            </a:bodyPr>
            <a:lstStyle/>
            <a:p>
              <a:r>
                <a:rPr lang="en-US" sz="2400" dirty="0"/>
                <a:t>If flux is increasing with depth, then water content must decrease (soil is draining faster than filling)</a:t>
              </a:r>
            </a:p>
          </p:txBody>
        </p:sp>
        <p:sp>
          <p:nvSpPr>
            <p:cNvPr id="11" name="Arrow: Down 10">
              <a:extLst>
                <a:ext uri="{FF2B5EF4-FFF2-40B4-BE49-F238E27FC236}">
                  <a16:creationId xmlns:a16="http://schemas.microsoft.com/office/drawing/2014/main" id="{99B9068E-A327-4B75-999C-2CF6E0F140B1}"/>
                </a:ext>
              </a:extLst>
            </p:cNvPr>
            <p:cNvSpPr/>
            <p:nvPr/>
          </p:nvSpPr>
          <p:spPr>
            <a:xfrm>
              <a:off x="1130864" y="4070190"/>
              <a:ext cx="349796" cy="500063"/>
            </a:xfrm>
            <a:prstGeom prst="downArrow">
              <a:avLst/>
            </a:prstGeom>
            <a:solidFill>
              <a:srgbClr val="FF0000"/>
            </a:solid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B9C4643-31D6-4AF5-824E-FEA09F36D8BC}"/>
                  </a:ext>
                </a:extLst>
              </p:cNvPr>
              <p:cNvSpPr txBox="1"/>
              <p:nvPr/>
            </p:nvSpPr>
            <p:spPr>
              <a:xfrm>
                <a:off x="405114" y="2777901"/>
                <a:ext cx="1301895" cy="8466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𝑞</m:t>
                          </m:r>
                        </m:e>
                        <m:sub>
                          <m:r>
                            <a:rPr lang="en-US" sz="2400" b="0" i="1" smtClean="0">
                              <a:latin typeface="Cambria Math" panose="02040503050406030204" pitchFamily="18" charset="0"/>
                              <a:ea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𝑄</m:t>
                              </m:r>
                            </m:e>
                            <m:sub>
                              <m:r>
                                <a:rPr lang="en-US" sz="2400" b="0" i="1" smtClean="0">
                                  <a:latin typeface="Cambria Math" panose="02040503050406030204" pitchFamily="18" charset="0"/>
                                  <a:ea typeface="Cambria Math" panose="02040503050406030204" pitchFamily="18" charset="0"/>
                                </a:rPr>
                                <m:t>𝑧</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𝐴</m:t>
                              </m:r>
                            </m:e>
                            <m:sub>
                              <m:r>
                                <a:rPr lang="en-US" sz="2400" b="0" i="1" smtClean="0">
                                  <a:latin typeface="Cambria Math" panose="02040503050406030204" pitchFamily="18" charset="0"/>
                                  <a:ea typeface="Cambria Math" panose="02040503050406030204" pitchFamily="18" charset="0"/>
                                </a:rPr>
                                <m:t>𝑍</m:t>
                              </m:r>
                            </m:sub>
                          </m:sSub>
                        </m:den>
                      </m:f>
                    </m:oMath>
                  </m:oMathPara>
                </a14:m>
                <a:endParaRPr lang="en-US" sz="2400" dirty="0"/>
              </a:p>
            </p:txBody>
          </p:sp>
        </mc:Choice>
        <mc:Fallback xmlns="">
          <p:sp>
            <p:nvSpPr>
              <p:cNvPr id="3" name="TextBox 2">
                <a:extLst>
                  <a:ext uri="{FF2B5EF4-FFF2-40B4-BE49-F238E27FC236}">
                    <a16:creationId xmlns:a16="http://schemas.microsoft.com/office/drawing/2014/main" id="{BB9C4643-31D6-4AF5-824E-FEA09F36D8BC}"/>
                  </a:ext>
                </a:extLst>
              </p:cNvPr>
              <p:cNvSpPr txBox="1">
                <a:spLocks noRot="1" noChangeAspect="1" noMove="1" noResize="1" noEditPoints="1" noAdjustHandles="1" noChangeArrowheads="1" noChangeShapeType="1" noTextEdit="1"/>
              </p:cNvSpPr>
              <p:nvPr/>
            </p:nvSpPr>
            <p:spPr>
              <a:xfrm>
                <a:off x="405114" y="2777901"/>
                <a:ext cx="1301895" cy="84664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889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5CF8964A-355C-499D-A9DE-BCF3C6CFF6F4}"/>
              </a:ext>
            </a:extLst>
          </p:cNvPr>
          <p:cNvSpPr/>
          <p:nvPr/>
        </p:nvSpPr>
        <p:spPr>
          <a:xfrm>
            <a:off x="2575680" y="3016773"/>
            <a:ext cx="552974" cy="1033991"/>
          </a:xfrm>
          <a:prstGeom prst="downArrow">
            <a:avLst/>
          </a:prstGeom>
          <a:solidFill>
            <a:schemeClr val="accent1"/>
          </a:solid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84150"/>
            <a:ext cx="10515600" cy="1325563"/>
          </a:xfrm>
        </p:spPr>
        <p:txBody>
          <a:bodyPr/>
          <a:lstStyle/>
          <a:p>
            <a:r>
              <a:rPr lang="en-US" dirty="0"/>
              <a:t>Infiltration: Richard’s equation</a:t>
            </a:r>
          </a:p>
        </p:txBody>
      </p:sp>
      <mc:AlternateContent xmlns:mc="http://schemas.openxmlformats.org/markup-compatibility/2006" xmlns:a14="http://schemas.microsoft.com/office/drawing/2010/main">
        <mc:Choice Requires="a14">
          <p:sp>
            <p:nvSpPr>
              <p:cNvPr id="24" name="TextBox 23"/>
              <p:cNvSpPr txBox="1"/>
              <p:nvPr/>
            </p:nvSpPr>
            <p:spPr>
              <a:xfrm>
                <a:off x="2733477" y="1406016"/>
                <a:ext cx="1008866"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b="0" i="1" smtClean="0">
                                  <a:latin typeface="Cambria Math" panose="02040503050406030204" pitchFamily="18" charset="0"/>
                                  <a:ea typeface="Cambria Math" panose="02040503050406030204" pitchFamily="18" charset="0"/>
                                </a:rPr>
                                <m:t>𝑧</m:t>
                              </m:r>
                            </m:sub>
                          </m:sSub>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733477" y="1406016"/>
                <a:ext cx="1008866" cy="79457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967375" y="1412133"/>
                <a:ext cx="921984"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𝜕𝜃</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967375" y="1412133"/>
                <a:ext cx="921984" cy="794576"/>
              </a:xfrm>
              <a:prstGeom prst="rect">
                <a:avLst/>
              </a:prstGeom>
              <a:blipFill rotWithShape="0">
                <a:blip r:embed="rId6"/>
                <a:stretch>
                  <a:fillRect/>
                </a:stretch>
              </a:blipFill>
            </p:spPr>
            <p:txBody>
              <a:bodyPr/>
              <a:lstStyle/>
              <a:p>
                <a:r>
                  <a:rPr lang="en-US">
                    <a:noFill/>
                  </a:rPr>
                  <a:t> </a:t>
                </a:r>
              </a:p>
            </p:txBody>
          </p:sp>
        </mc:Fallback>
      </mc:AlternateContent>
      <p:sp>
        <p:nvSpPr>
          <p:cNvPr id="19" name="Rectangle 1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410EECD-ADDD-42D7-9801-DFFF6BD9EA5E}" type="slidenum">
              <a:rPr lang="en-US" smtClean="0">
                <a:solidFill>
                  <a:schemeClr val="tx1"/>
                </a:solidFill>
              </a:rPr>
              <a:t>36</a:t>
            </a:fld>
            <a:endParaRPr lang="en-US" dirty="0">
              <a:solidFill>
                <a:schemeClr val="tx1"/>
              </a:solidFill>
            </a:endParaRPr>
          </a:p>
        </p:txBody>
      </p:sp>
      <p:grpSp>
        <p:nvGrpSpPr>
          <p:cNvPr id="20" name="Group 19"/>
          <p:cNvGrpSpPr/>
          <p:nvPr/>
        </p:nvGrpSpPr>
        <p:grpSpPr>
          <a:xfrm>
            <a:off x="653234" y="1809421"/>
            <a:ext cx="1314141" cy="797096"/>
            <a:chOff x="535264" y="5817438"/>
            <a:chExt cx="1314141" cy="797096"/>
          </a:xfrm>
        </p:grpSpPr>
        <mc:AlternateContent xmlns:mc="http://schemas.openxmlformats.org/markup-compatibility/2006" xmlns:a14="http://schemas.microsoft.com/office/drawing/2010/main">
          <mc:Choice Requires="a14">
            <p:sp>
              <p:nvSpPr>
                <p:cNvPr id="21" name="TextBox 20"/>
                <p:cNvSpPr txBox="1"/>
                <p:nvPr/>
              </p:nvSpPr>
              <p:spPr>
                <a:xfrm>
                  <a:off x="535264" y="5830730"/>
                  <a:ext cx="605871"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400" i="1" smtClean="0">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𝑆</m:t>
                            </m:r>
                          </m:num>
                          <m:den>
                            <m:r>
                              <m:rPr>
                                <m:sty m:val="p"/>
                              </m:rPr>
                              <a:rPr lang="el-GR" sz="2400" i="1">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𝑡</m:t>
                            </m:r>
                          </m:den>
                        </m:f>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35264" y="5830730"/>
                  <a:ext cx="605871" cy="783804"/>
                </a:xfrm>
                <a:prstGeom prst="rect">
                  <a:avLst/>
                </a:prstGeom>
                <a:blipFill rotWithShape="0">
                  <a:blip r:embed="rId9"/>
                  <a:stretch>
                    <a:fillRect/>
                  </a:stretch>
                </a:blipFill>
              </p:spPr>
              <p:txBody>
                <a:bodyPr/>
                <a:lstStyle/>
                <a:p>
                  <a:r>
                    <a:rPr lang="en-US">
                      <a:noFill/>
                    </a:rPr>
                    <a:t> </a:t>
                  </a:r>
                </a:p>
              </p:txBody>
            </p:sp>
          </mc:Fallback>
        </mc:AlternateContent>
        <p:cxnSp>
          <p:nvCxnSpPr>
            <p:cNvPr id="22" name="Straight Arrow Connector 21"/>
            <p:cNvCxnSpPr>
              <a:stCxn id="21" idx="3"/>
              <a:endCxn id="25" idx="1"/>
            </p:cNvCxnSpPr>
            <p:nvPr/>
          </p:nvCxnSpPr>
          <p:spPr>
            <a:xfrm flipV="1">
              <a:off x="1141135" y="5817438"/>
              <a:ext cx="708270" cy="405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742343" y="1472669"/>
            <a:ext cx="2791357" cy="1569660"/>
            <a:chOff x="-231248" y="5639340"/>
            <a:chExt cx="2791357" cy="1569660"/>
          </a:xfrm>
        </p:grpSpPr>
        <p:sp>
          <p:nvSpPr>
            <p:cNvPr id="36" name="TextBox 35"/>
            <p:cNvSpPr txBox="1"/>
            <p:nvPr/>
          </p:nvSpPr>
          <p:spPr>
            <a:xfrm>
              <a:off x="326043" y="5639340"/>
              <a:ext cx="2234066" cy="1569660"/>
            </a:xfrm>
            <a:prstGeom prst="rect">
              <a:avLst/>
            </a:prstGeom>
            <a:noFill/>
          </p:spPr>
          <p:txBody>
            <a:bodyPr wrap="square" rtlCol="0">
              <a:spAutoFit/>
            </a:bodyPr>
            <a:lstStyle/>
            <a:p>
              <a:r>
                <a:rPr lang="en-US" sz="2400" dirty="0"/>
                <a:t>Inputs minus outputs due to change in flux with depth</a:t>
              </a:r>
            </a:p>
          </p:txBody>
        </p:sp>
        <p:cxnSp>
          <p:nvCxnSpPr>
            <p:cNvPr id="37" name="Straight Arrow Connector 36"/>
            <p:cNvCxnSpPr>
              <a:endCxn id="24" idx="3"/>
            </p:cNvCxnSpPr>
            <p:nvPr/>
          </p:nvCxnSpPr>
          <p:spPr>
            <a:xfrm flipH="1" flipV="1">
              <a:off x="-231248" y="5969975"/>
              <a:ext cx="552975" cy="2388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050" name="Picture 2" descr="Lorenzo A Richards">
            <a:extLst>
              <a:ext uri="{FF2B5EF4-FFF2-40B4-BE49-F238E27FC236}">
                <a16:creationId xmlns:a16="http://schemas.microsoft.com/office/drawing/2014/main" id="{34AE1E7A-8B50-4F3E-BE18-47F9AF706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7455" y="385161"/>
            <a:ext cx="2682837" cy="37828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39AE9BB-62B7-482F-BE68-D012C7DD2CC2}"/>
              </a:ext>
            </a:extLst>
          </p:cNvPr>
          <p:cNvSpPr txBox="1"/>
          <p:nvPr/>
        </p:nvSpPr>
        <p:spPr>
          <a:xfrm>
            <a:off x="7717076" y="3492365"/>
            <a:ext cx="1356303" cy="707886"/>
          </a:xfrm>
          <a:prstGeom prst="rect">
            <a:avLst/>
          </a:prstGeom>
          <a:noFill/>
        </p:spPr>
        <p:txBody>
          <a:bodyPr wrap="square" rtlCol="0">
            <a:spAutoFit/>
          </a:bodyPr>
          <a:lstStyle/>
          <a:p>
            <a:pPr algn="r"/>
            <a:r>
              <a:rPr lang="en-US" sz="2000" dirty="0"/>
              <a:t>Lorenzo A. Richards</a:t>
            </a:r>
          </a:p>
        </p:txBody>
      </p:sp>
      <p:sp>
        <p:nvSpPr>
          <p:cNvPr id="10" name="TextBox 9">
            <a:extLst>
              <a:ext uri="{FF2B5EF4-FFF2-40B4-BE49-F238E27FC236}">
                <a16:creationId xmlns:a16="http://schemas.microsoft.com/office/drawing/2014/main" id="{B9A293BC-B704-41ED-9685-877386FFF148}"/>
              </a:ext>
            </a:extLst>
          </p:cNvPr>
          <p:cNvSpPr txBox="1"/>
          <p:nvPr/>
        </p:nvSpPr>
        <p:spPr>
          <a:xfrm>
            <a:off x="4156419" y="3429000"/>
            <a:ext cx="3146581" cy="1938992"/>
          </a:xfrm>
          <a:prstGeom prst="rect">
            <a:avLst/>
          </a:prstGeom>
          <a:noFill/>
        </p:spPr>
        <p:txBody>
          <a:bodyPr wrap="square" rtlCol="0">
            <a:spAutoFit/>
          </a:bodyPr>
          <a:lstStyle/>
          <a:p>
            <a:r>
              <a:rPr lang="en-US" sz="2400" dirty="0"/>
              <a:t>If flux is decreasing with depth, then water content must increase (soil is filling faster than draining)</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1F5C2CC-C3C5-4620-A386-750A318C68D4}"/>
                  </a:ext>
                </a:extLst>
              </p:cNvPr>
              <p:cNvSpPr/>
              <p:nvPr/>
            </p:nvSpPr>
            <p:spPr>
              <a:xfrm>
                <a:off x="2253139" y="4070190"/>
                <a:ext cx="1199168" cy="500063"/>
              </a:xfrm>
              <a:prstGeom prst="rect">
                <a:avLst/>
              </a:prstGeom>
              <a:pattFill prst="lgConfetti">
                <a:fgClr>
                  <a:schemeClr val="accent2">
                    <a:lumMod val="75000"/>
                  </a:schemeClr>
                </a:fgClr>
                <a:bgClr>
                  <a:schemeClr val="tx1"/>
                </a:bgClr>
              </a:patt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Soil at </a:t>
                </a:r>
                <a14:m>
                  <m:oMath xmlns:m="http://schemas.openxmlformats.org/officeDocument/2006/math">
                    <m:r>
                      <a:rPr lang="en-US" b="0" i="1" smtClean="0">
                        <a:solidFill>
                          <a:schemeClr val="bg1"/>
                        </a:solidFill>
                        <a:latin typeface="Cambria Math" panose="02040503050406030204" pitchFamily="18" charset="0"/>
                      </a:rPr>
                      <m:t>𝑧</m:t>
                    </m:r>
                  </m:oMath>
                </a14:m>
                <a:endParaRPr lang="en-US" dirty="0">
                  <a:solidFill>
                    <a:schemeClr val="bg1"/>
                  </a:solidFill>
                </a:endParaRPr>
              </a:p>
            </p:txBody>
          </p:sp>
        </mc:Choice>
        <mc:Fallback xmlns="">
          <p:sp>
            <p:nvSpPr>
              <p:cNvPr id="12" name="Rectangle 11">
                <a:extLst>
                  <a:ext uri="{FF2B5EF4-FFF2-40B4-BE49-F238E27FC236}">
                    <a16:creationId xmlns:a16="http://schemas.microsoft.com/office/drawing/2014/main" id="{E1F5C2CC-C3C5-4620-A386-750A318C68D4}"/>
                  </a:ext>
                </a:extLst>
              </p:cNvPr>
              <p:cNvSpPr>
                <a:spLocks noRot="1" noChangeAspect="1" noMove="1" noResize="1" noEditPoints="1" noAdjustHandles="1" noChangeArrowheads="1" noChangeShapeType="1" noTextEdit="1"/>
              </p:cNvSpPr>
              <p:nvPr/>
            </p:nvSpPr>
            <p:spPr>
              <a:xfrm>
                <a:off x="2253139" y="4070190"/>
                <a:ext cx="1199168" cy="500063"/>
              </a:xfrm>
              <a:prstGeom prst="rect">
                <a:avLst/>
              </a:prstGeom>
              <a:blipFill>
                <a:blip r:embed="rId11"/>
                <a:stretch>
                  <a:fillRect b="-6098"/>
                </a:stretch>
              </a:blipFill>
              <a:ln w="38100">
                <a:noFill/>
                <a:prstDash val="dash"/>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E0BE8A2-15F7-4189-884E-F3E981E7187D}"/>
                  </a:ext>
                </a:extLst>
              </p:cNvPr>
              <p:cNvSpPr txBox="1"/>
              <p:nvPr/>
            </p:nvSpPr>
            <p:spPr>
              <a:xfrm>
                <a:off x="1486086" y="3997055"/>
                <a:ext cx="562077"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rPr>
                        <m:t>𝜃</m:t>
                      </m:r>
                    </m:oMath>
                  </m:oMathPara>
                </a14:m>
                <a:endParaRPr lang="en-US" sz="3600" b="0" dirty="0"/>
              </a:p>
            </p:txBody>
          </p:sp>
        </mc:Choice>
        <mc:Fallback xmlns="">
          <p:sp>
            <p:nvSpPr>
              <p:cNvPr id="13" name="TextBox 12">
                <a:extLst>
                  <a:ext uri="{FF2B5EF4-FFF2-40B4-BE49-F238E27FC236}">
                    <a16:creationId xmlns:a16="http://schemas.microsoft.com/office/drawing/2014/main" id="{0E0BE8A2-15F7-4189-884E-F3E981E7187D}"/>
                  </a:ext>
                </a:extLst>
              </p:cNvPr>
              <p:cNvSpPr txBox="1">
                <a:spLocks noRot="1" noChangeAspect="1" noMove="1" noResize="1" noEditPoints="1" noAdjustHandles="1" noChangeArrowheads="1" noChangeShapeType="1" noTextEdit="1"/>
              </p:cNvSpPr>
              <p:nvPr/>
            </p:nvSpPr>
            <p:spPr>
              <a:xfrm>
                <a:off x="1486086" y="3997055"/>
                <a:ext cx="562077" cy="646331"/>
              </a:xfrm>
              <a:prstGeom prst="rect">
                <a:avLst/>
              </a:prstGeom>
              <a:blipFill>
                <a:blip r:embed="rId12"/>
                <a:stretch>
                  <a:fillRect/>
                </a:stretch>
              </a:blipFill>
            </p:spPr>
            <p:txBody>
              <a:bodyPr/>
              <a:lstStyle/>
              <a:p>
                <a:r>
                  <a:rPr lang="en-US">
                    <a:noFill/>
                  </a:rPr>
                  <a:t> </a:t>
                </a:r>
              </a:p>
            </p:txBody>
          </p:sp>
        </mc:Fallback>
      </mc:AlternateContent>
      <p:sp>
        <p:nvSpPr>
          <p:cNvPr id="16" name="Arrow: Down 15">
            <a:extLst>
              <a:ext uri="{FF2B5EF4-FFF2-40B4-BE49-F238E27FC236}">
                <a16:creationId xmlns:a16="http://schemas.microsoft.com/office/drawing/2014/main" id="{6FA265CB-5458-447A-865F-F14E71359D44}"/>
              </a:ext>
            </a:extLst>
          </p:cNvPr>
          <p:cNvSpPr/>
          <p:nvPr/>
        </p:nvSpPr>
        <p:spPr>
          <a:xfrm rot="10800000">
            <a:off x="1130864" y="4070190"/>
            <a:ext cx="349796" cy="500063"/>
          </a:xfrm>
          <a:prstGeom prst="downArrow">
            <a:avLst/>
          </a:prstGeom>
          <a:solidFill>
            <a:schemeClr val="accent6">
              <a:lumMod val="60000"/>
              <a:lumOff val="40000"/>
            </a:schemeClr>
          </a:solid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2ABE77C8-4855-4041-ADC0-F04F2677C0BA}"/>
              </a:ext>
            </a:extLst>
          </p:cNvPr>
          <p:cNvSpPr/>
          <p:nvPr/>
        </p:nvSpPr>
        <p:spPr>
          <a:xfrm>
            <a:off x="2710404" y="4589905"/>
            <a:ext cx="283526" cy="1033991"/>
          </a:xfrm>
          <a:prstGeom prst="downArrow">
            <a:avLst/>
          </a:prstGeom>
          <a:solidFill>
            <a:schemeClr val="accent1"/>
          </a:solidFill>
          <a:ln w="381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B5CF12E-A296-4B1E-9DE7-36BBD6CAA1F5}"/>
                  </a:ext>
                </a:extLst>
              </p:cNvPr>
              <p:cNvSpPr txBox="1"/>
              <p:nvPr/>
            </p:nvSpPr>
            <p:spPr>
              <a:xfrm>
                <a:off x="405114" y="2777901"/>
                <a:ext cx="1301895" cy="8466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𝑞</m:t>
                          </m:r>
                        </m:e>
                        <m:sub>
                          <m:r>
                            <a:rPr lang="en-US" sz="2400" b="0" i="1" smtClean="0">
                              <a:latin typeface="Cambria Math" panose="02040503050406030204" pitchFamily="18" charset="0"/>
                              <a:ea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𝑄</m:t>
                              </m:r>
                            </m:e>
                            <m:sub>
                              <m:r>
                                <a:rPr lang="en-US" sz="2400" b="0" i="1" smtClean="0">
                                  <a:latin typeface="Cambria Math" panose="02040503050406030204" pitchFamily="18" charset="0"/>
                                  <a:ea typeface="Cambria Math" panose="02040503050406030204" pitchFamily="18" charset="0"/>
                                </a:rPr>
                                <m:t>𝑧</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𝐴</m:t>
                              </m:r>
                            </m:e>
                            <m:sub>
                              <m:r>
                                <a:rPr lang="en-US" sz="2400" b="0" i="1" smtClean="0">
                                  <a:latin typeface="Cambria Math" panose="02040503050406030204" pitchFamily="18" charset="0"/>
                                  <a:ea typeface="Cambria Math" panose="02040503050406030204" pitchFamily="18" charset="0"/>
                                </a:rPr>
                                <m:t>𝑍</m:t>
                              </m:r>
                            </m:sub>
                          </m:sSub>
                        </m:den>
                      </m:f>
                    </m:oMath>
                  </m:oMathPara>
                </a14:m>
                <a:endParaRPr lang="en-US" sz="2400" dirty="0"/>
              </a:p>
            </p:txBody>
          </p:sp>
        </mc:Choice>
        <mc:Fallback xmlns="">
          <p:sp>
            <p:nvSpPr>
              <p:cNvPr id="3" name="TextBox 2">
                <a:extLst>
                  <a:ext uri="{FF2B5EF4-FFF2-40B4-BE49-F238E27FC236}">
                    <a16:creationId xmlns:a16="http://schemas.microsoft.com/office/drawing/2014/main" id="{3B5CF12E-A296-4B1E-9DE7-36BBD6CAA1F5}"/>
                  </a:ext>
                </a:extLst>
              </p:cNvPr>
              <p:cNvSpPr txBox="1">
                <a:spLocks noRot="1" noChangeAspect="1" noMove="1" noResize="1" noEditPoints="1" noAdjustHandles="1" noChangeArrowheads="1" noChangeShapeType="1" noTextEdit="1"/>
              </p:cNvSpPr>
              <p:nvPr/>
            </p:nvSpPr>
            <p:spPr>
              <a:xfrm>
                <a:off x="405114" y="2777901"/>
                <a:ext cx="1301895" cy="84664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43703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lstStyle/>
          <a:p>
            <a:r>
              <a:rPr lang="en-US" dirty="0"/>
              <a:t>Infiltration: Richard’s equation</a:t>
            </a:r>
          </a:p>
        </p:txBody>
      </p:sp>
      <mc:AlternateContent xmlns:mc="http://schemas.openxmlformats.org/markup-compatibility/2006" xmlns:a14="http://schemas.microsoft.com/office/drawing/2010/main">
        <mc:Choice Requires="a14">
          <p:sp>
            <p:nvSpPr>
              <p:cNvPr id="3" name="TextBox 2"/>
              <p:cNvSpPr txBox="1"/>
              <p:nvPr/>
            </p:nvSpPr>
            <p:spPr>
              <a:xfrm>
                <a:off x="901700" y="3886200"/>
                <a:ext cx="607281"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𝜕𝜃</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den>
                      </m:f>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901700" y="3886200"/>
                <a:ext cx="607281" cy="79457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508981" y="3871708"/>
                <a:ext cx="1380378"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𝐾</m:t>
                              </m:r>
                            </m:e>
                            <m:sub>
                              <m:r>
                                <a:rPr lang="en-US" sz="2400" b="0" i="1" smtClean="0">
                                  <a:latin typeface="Cambria Math" panose="02040503050406030204" pitchFamily="18" charset="0"/>
                                  <a:ea typeface="Cambria Math" panose="02040503050406030204" pitchFamily="18" charset="0"/>
                                </a:rPr>
                                <m:t>𝜃</m:t>
                              </m:r>
                            </m:sub>
                          </m:sSub>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508981" y="3871708"/>
                <a:ext cx="1380378" cy="79457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002935" y="3846308"/>
                <a:ext cx="2183675" cy="9142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den>
                      </m:f>
                      <m:d>
                        <m:dPr>
                          <m:begChr m:val="["/>
                          <m:endChr m:val="]"/>
                          <m:ctrlPr>
                            <a:rPr lang="en-US" sz="240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𝐾</m:t>
                              </m:r>
                            </m:e>
                            <m:sub>
                              <m:r>
                                <a:rPr lang="en-US" sz="2400" b="0" i="1" smtClean="0">
                                  <a:latin typeface="Cambria Math" panose="02040503050406030204" pitchFamily="18" charset="0"/>
                                  <a:ea typeface="Cambria Math" panose="02040503050406030204" pitchFamily="18" charset="0"/>
                                </a:rPr>
                                <m:t>𝜃</m:t>
                              </m:r>
                            </m:sub>
                          </m:sSub>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𝜃</m:t>
                                  </m:r>
                                </m:sub>
                              </m:sSub>
                            </m:num>
                            <m:den>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den>
                          </m:f>
                        </m:e>
                      </m:d>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3002935" y="3846308"/>
                <a:ext cx="2183675" cy="91422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733477" y="1406016"/>
                <a:ext cx="1008866"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𝑞</m:t>
                              </m:r>
                            </m:e>
                            <m:sub>
                              <m:r>
                                <a:rPr lang="en-US" sz="2400" b="0" i="1" smtClean="0">
                                  <a:latin typeface="Cambria Math" panose="02040503050406030204" pitchFamily="18" charset="0"/>
                                  <a:ea typeface="Cambria Math" panose="02040503050406030204" pitchFamily="18" charset="0"/>
                                </a:rPr>
                                <m:t>𝑧</m:t>
                              </m:r>
                            </m:sub>
                          </m:sSub>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733477" y="1406016"/>
                <a:ext cx="1008866" cy="794576"/>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1967375" y="1412133"/>
                <a:ext cx="921984" cy="7945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𝜕𝜃</m:t>
                          </m:r>
                        </m:num>
                        <m:den>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25" name="TextBox 24"/>
              <p:cNvSpPr txBox="1">
                <a:spLocks noRot="1" noChangeAspect="1" noMove="1" noResize="1" noEditPoints="1" noAdjustHandles="1" noChangeArrowheads="1" noChangeShapeType="1" noTextEdit="1"/>
              </p:cNvSpPr>
              <p:nvPr/>
            </p:nvSpPr>
            <p:spPr>
              <a:xfrm>
                <a:off x="1967375" y="1412133"/>
                <a:ext cx="921984" cy="79457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05114" y="2777901"/>
                <a:ext cx="1301895" cy="8466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𝑞</m:t>
                          </m:r>
                        </m:e>
                        <m:sub>
                          <m:r>
                            <a:rPr lang="en-US" sz="2400" b="0" i="1" smtClean="0">
                              <a:latin typeface="Cambria Math" panose="02040503050406030204" pitchFamily="18" charset="0"/>
                              <a:ea typeface="Cambria Math" panose="02040503050406030204" pitchFamily="18" charset="0"/>
                            </a:rPr>
                            <m:t>𝑧</m:t>
                          </m:r>
                        </m:sub>
                      </m:sSub>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𝑄</m:t>
                              </m:r>
                            </m:e>
                            <m:sub>
                              <m:r>
                                <a:rPr lang="en-US" sz="2400" b="0" i="1" smtClean="0">
                                  <a:latin typeface="Cambria Math" panose="02040503050406030204" pitchFamily="18" charset="0"/>
                                  <a:ea typeface="Cambria Math" panose="02040503050406030204" pitchFamily="18" charset="0"/>
                                </a:rPr>
                                <m:t>𝑧</m:t>
                              </m:r>
                            </m:sub>
                          </m:sSub>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𝐴</m:t>
                              </m:r>
                            </m:e>
                            <m:sub>
                              <m:r>
                                <a:rPr lang="en-US" sz="2400" b="0" i="1" smtClean="0">
                                  <a:latin typeface="Cambria Math" panose="02040503050406030204" pitchFamily="18" charset="0"/>
                                  <a:ea typeface="Cambria Math" panose="02040503050406030204" pitchFamily="18" charset="0"/>
                                </a:rPr>
                                <m:t>𝑍</m:t>
                              </m:r>
                            </m:sub>
                          </m:sSub>
                        </m:den>
                      </m:f>
                    </m:oMath>
                  </m:oMathPara>
                </a14:m>
                <a:endParaRPr lang="en-US"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05114" y="2777901"/>
                <a:ext cx="1301895" cy="84664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960192" y="4760533"/>
                <a:ext cx="4820100" cy="1477328"/>
              </a:xfrm>
              <a:prstGeom prst="rect">
                <a:avLst/>
              </a:prstGeom>
              <a:noFill/>
            </p:spPr>
            <p:txBody>
              <a:bodyPr wrap="square" rtlCol="0">
                <a:spAutoFit/>
              </a:bodyPr>
              <a:lstStyle/>
              <a:p>
                <a:r>
                  <a:rPr lang="en-US" sz="2000" b="1" dirty="0"/>
                  <a:t>Two practical problems:</a:t>
                </a:r>
              </a:p>
              <a:p>
                <a:pPr marL="233363" indent="-233363">
                  <a:spcBef>
                    <a:spcPts val="600"/>
                  </a:spcBef>
                </a:pPr>
                <a:r>
                  <a:rPr lang="en-US" sz="2000" dirty="0"/>
                  <a:t>1. Not easy to solve with arbitrary boundary conditions</a:t>
                </a:r>
              </a:p>
              <a:p>
                <a:pPr marL="233363" indent="-233363">
                  <a:spcBef>
                    <a:spcPts val="600"/>
                  </a:spcBef>
                </a:pPr>
                <a:r>
                  <a:rPr lang="en-US" sz="2000" dirty="0"/>
                  <a:t>2. Not easy to know </a:t>
                </a:r>
                <a14:m>
                  <m:oMath xmlns:m="http://schemas.openxmlformats.org/officeDocument/2006/math">
                    <m:r>
                      <a:rPr lang="en-US" sz="2000" i="1">
                        <a:latin typeface="Cambria Math" panose="02040503050406030204" pitchFamily="18" charset="0"/>
                        <a:ea typeface="Cambria Math" panose="02040503050406030204" pitchFamily="18" charset="0"/>
                      </a:rPr>
                      <m:t>𝐾</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𝜃</m:t>
                        </m:r>
                      </m:e>
                    </m:d>
                  </m:oMath>
                </a14:m>
                <a:r>
                  <a:rPr lang="en-US" sz="2000" dirty="0"/>
                  <a:t> and </a:t>
                </a:r>
                <a14:m>
                  <m:oMath xmlns:m="http://schemas.openxmlformats.org/officeDocument/2006/math">
                    <m:r>
                      <a:rPr lang="el-GR" sz="2000" i="1">
                        <a:latin typeface="Cambria Math" panose="02040503050406030204" pitchFamily="18" charset="0"/>
                        <a:ea typeface="Cambria Math" panose="02040503050406030204" pitchFamily="18" charset="0"/>
                      </a:rPr>
                      <m:t>𝜓</m:t>
                    </m:r>
                    <m:d>
                      <m:dPr>
                        <m:ctrlPr>
                          <a:rPr lang="el-GR" sz="2000" i="1">
                            <a:latin typeface="Cambria Math" panose="02040503050406030204" pitchFamily="18" charset="0"/>
                            <a:ea typeface="Cambria Math" panose="02040503050406030204" pitchFamily="18" charset="0"/>
                          </a:rPr>
                        </m:ctrlPr>
                      </m:dPr>
                      <m:e>
                        <m:r>
                          <a:rPr lang="el-GR" sz="2000" i="1">
                            <a:latin typeface="Cambria Math" panose="02040503050406030204" pitchFamily="18" charset="0"/>
                            <a:ea typeface="Cambria Math" panose="02040503050406030204" pitchFamily="18" charset="0"/>
                          </a:rPr>
                          <m:t>𝜃</m:t>
                        </m:r>
                      </m:e>
                    </m:d>
                  </m:oMath>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960192" y="4760533"/>
                <a:ext cx="4820100" cy="1477328"/>
              </a:xfrm>
              <a:prstGeom prst="rect">
                <a:avLst/>
              </a:prstGeom>
              <a:blipFill>
                <a:blip r:embed="rId8"/>
                <a:stretch>
                  <a:fillRect l="-1392" t="-2479" r="-380" b="-6612"/>
                </a:stretch>
              </a:blipFill>
            </p:spPr>
            <p:txBody>
              <a:bodyPr/>
              <a:lstStyle/>
              <a:p>
                <a:r>
                  <a:rPr lang="en-US">
                    <a:noFill/>
                  </a:rPr>
                  <a:t> </a:t>
                </a:r>
              </a:p>
            </p:txBody>
          </p:sp>
        </mc:Fallback>
      </mc:AlternateContent>
      <p:grpSp>
        <p:nvGrpSpPr>
          <p:cNvPr id="6" name="Group 5"/>
          <p:cNvGrpSpPr/>
          <p:nvPr/>
        </p:nvGrpSpPr>
        <p:grpSpPr>
          <a:xfrm>
            <a:off x="535264" y="4668076"/>
            <a:ext cx="670077" cy="1463858"/>
            <a:chOff x="535264" y="5150676"/>
            <a:chExt cx="670077" cy="1463858"/>
          </a:xfrm>
        </p:grpSpPr>
        <mc:AlternateContent xmlns:mc="http://schemas.openxmlformats.org/markup-compatibility/2006" xmlns:a14="http://schemas.microsoft.com/office/drawing/2010/main">
          <mc:Choice Requires="a14">
            <p:sp>
              <p:nvSpPr>
                <p:cNvPr id="28" name="TextBox 27"/>
                <p:cNvSpPr txBox="1"/>
                <p:nvPr/>
              </p:nvSpPr>
              <p:spPr>
                <a:xfrm>
                  <a:off x="535264" y="5830730"/>
                  <a:ext cx="605871"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400" i="1" smtClean="0">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𝑆</m:t>
                            </m:r>
                          </m:num>
                          <m:den>
                            <m:r>
                              <m:rPr>
                                <m:sty m:val="p"/>
                              </m:rPr>
                              <a:rPr lang="el-GR" sz="2400" i="1">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𝑡</m:t>
                            </m:r>
                          </m:den>
                        </m:f>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35264" y="5830730"/>
                  <a:ext cx="605871" cy="783804"/>
                </a:xfrm>
                <a:prstGeom prst="rect">
                  <a:avLst/>
                </a:prstGeom>
                <a:blipFill rotWithShape="0">
                  <a:blip r:embed="rId9"/>
                  <a:stretch>
                    <a:fillRect/>
                  </a:stretch>
                </a:blipFill>
              </p:spPr>
              <p:txBody>
                <a:bodyPr/>
                <a:lstStyle/>
                <a:p>
                  <a:r>
                    <a:rPr lang="en-US">
                      <a:noFill/>
                    </a:rPr>
                    <a:t> </a:t>
                  </a:r>
                </a:p>
              </p:txBody>
            </p:sp>
          </mc:Fallback>
        </mc:AlternateContent>
        <p:cxnSp>
          <p:nvCxnSpPr>
            <p:cNvPr id="5" name="Straight Arrow Connector 4"/>
            <p:cNvCxnSpPr>
              <a:stCxn id="28" idx="0"/>
              <a:endCxn id="3" idx="2"/>
            </p:cNvCxnSpPr>
            <p:nvPr/>
          </p:nvCxnSpPr>
          <p:spPr>
            <a:xfrm flipV="1">
              <a:off x="838200" y="5150676"/>
              <a:ext cx="367141" cy="68005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508277" y="4744276"/>
            <a:ext cx="2234066" cy="1612793"/>
            <a:chOff x="326043" y="5226876"/>
            <a:chExt cx="2234066" cy="1612793"/>
          </a:xfrm>
        </p:grpSpPr>
        <p:sp>
          <p:nvSpPr>
            <p:cNvPr id="30" name="TextBox 29"/>
            <p:cNvSpPr txBox="1"/>
            <p:nvPr/>
          </p:nvSpPr>
          <p:spPr>
            <a:xfrm>
              <a:off x="326043" y="5639340"/>
              <a:ext cx="2234066" cy="1200329"/>
            </a:xfrm>
            <a:prstGeom prst="rect">
              <a:avLst/>
            </a:prstGeom>
            <a:noFill/>
          </p:spPr>
          <p:txBody>
            <a:bodyPr wrap="square" rtlCol="0">
              <a:spAutoFit/>
            </a:bodyPr>
            <a:lstStyle/>
            <a:p>
              <a:r>
                <a:rPr lang="en-US" sz="2400" dirty="0"/>
                <a:t>Inputs minus outputs due to elevation head</a:t>
              </a:r>
            </a:p>
          </p:txBody>
        </p:sp>
        <p:cxnSp>
          <p:nvCxnSpPr>
            <p:cNvPr id="31" name="Straight Arrow Connector 30"/>
            <p:cNvCxnSpPr/>
            <p:nvPr/>
          </p:nvCxnSpPr>
          <p:spPr>
            <a:xfrm flipV="1">
              <a:off x="1192666" y="5226876"/>
              <a:ext cx="4316" cy="4045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176810" y="4680776"/>
            <a:ext cx="2234066" cy="1659421"/>
            <a:chOff x="326043" y="5180248"/>
            <a:chExt cx="2234066" cy="1659421"/>
          </a:xfrm>
        </p:grpSpPr>
        <p:sp>
          <p:nvSpPr>
            <p:cNvPr id="33" name="TextBox 32"/>
            <p:cNvSpPr txBox="1"/>
            <p:nvPr/>
          </p:nvSpPr>
          <p:spPr>
            <a:xfrm>
              <a:off x="326043" y="5639340"/>
              <a:ext cx="2234066" cy="1200329"/>
            </a:xfrm>
            <a:prstGeom prst="rect">
              <a:avLst/>
            </a:prstGeom>
            <a:noFill/>
          </p:spPr>
          <p:txBody>
            <a:bodyPr wrap="square" rtlCol="0">
              <a:spAutoFit/>
            </a:bodyPr>
            <a:lstStyle/>
            <a:p>
              <a:r>
                <a:rPr lang="en-US" sz="2400" dirty="0"/>
                <a:t>Inputs minus outputs due to pressure head</a:t>
              </a:r>
            </a:p>
          </p:txBody>
        </p:sp>
        <p:cxnSp>
          <p:nvCxnSpPr>
            <p:cNvPr id="34" name="Straight Arrow Connector 33"/>
            <p:cNvCxnSpPr/>
            <p:nvPr/>
          </p:nvCxnSpPr>
          <p:spPr>
            <a:xfrm flipH="1" flipV="1">
              <a:off x="699550" y="5180248"/>
              <a:ext cx="63499" cy="4842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3410EECD-ADDD-42D7-9801-DFFF6BD9EA5E}" type="slidenum">
              <a:rPr lang="en-US" smtClean="0">
                <a:solidFill>
                  <a:schemeClr val="tx1"/>
                </a:solidFill>
              </a:rPr>
              <a:t>37</a:t>
            </a:fld>
            <a:endParaRPr lang="en-US" dirty="0">
              <a:solidFill>
                <a:schemeClr val="tx1"/>
              </a:solidFill>
            </a:endParaRPr>
          </a:p>
        </p:txBody>
      </p:sp>
      <p:grpSp>
        <p:nvGrpSpPr>
          <p:cNvPr id="20" name="Group 19"/>
          <p:cNvGrpSpPr/>
          <p:nvPr/>
        </p:nvGrpSpPr>
        <p:grpSpPr>
          <a:xfrm>
            <a:off x="653234" y="1809421"/>
            <a:ext cx="1314141" cy="797096"/>
            <a:chOff x="535264" y="5817438"/>
            <a:chExt cx="1314141" cy="797096"/>
          </a:xfrm>
        </p:grpSpPr>
        <mc:AlternateContent xmlns:mc="http://schemas.openxmlformats.org/markup-compatibility/2006" xmlns:a14="http://schemas.microsoft.com/office/drawing/2010/main">
          <mc:Choice Requires="a14">
            <p:sp>
              <p:nvSpPr>
                <p:cNvPr id="21" name="TextBox 20"/>
                <p:cNvSpPr txBox="1"/>
                <p:nvPr/>
              </p:nvSpPr>
              <p:spPr>
                <a:xfrm>
                  <a:off x="535264" y="5830730"/>
                  <a:ext cx="605871" cy="7838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l-GR" sz="2400" i="1" smtClean="0">
                                <a:latin typeface="Cambria Math" panose="02040503050406030204" pitchFamily="18" charset="0"/>
                                <a:ea typeface="Cambria Math" panose="02040503050406030204" pitchFamily="18" charset="0"/>
                              </a:rPr>
                            </m:ctrlPr>
                          </m:fPr>
                          <m:num>
                            <m:r>
                              <m:rPr>
                                <m:sty m:val="p"/>
                              </m:rPr>
                              <a:rPr lang="el-GR" sz="2400" i="1">
                                <a:latin typeface="Cambria Math" panose="02040503050406030204" pitchFamily="18" charset="0"/>
                                <a:ea typeface="Cambria Math" panose="02040503050406030204" pitchFamily="18" charset="0"/>
                              </a:rPr>
                              <m:t>Δ</m:t>
                            </m:r>
                            <m:r>
                              <a:rPr lang="en-US" sz="2400" i="1">
                                <a:latin typeface="Cambria Math" panose="02040503050406030204" pitchFamily="18" charset="0"/>
                                <a:ea typeface="Cambria Math" panose="02040503050406030204" pitchFamily="18" charset="0"/>
                              </a:rPr>
                              <m:t>𝑆</m:t>
                            </m:r>
                          </m:num>
                          <m:den>
                            <m:r>
                              <m:rPr>
                                <m:sty m:val="p"/>
                              </m:rPr>
                              <a:rPr lang="el-GR" sz="2400" i="1">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𝑡</m:t>
                            </m:r>
                          </m:den>
                        </m:f>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35264" y="5830730"/>
                  <a:ext cx="605871" cy="783804"/>
                </a:xfrm>
                <a:prstGeom prst="rect">
                  <a:avLst/>
                </a:prstGeom>
                <a:blipFill rotWithShape="0">
                  <a:blip r:embed="rId9"/>
                  <a:stretch>
                    <a:fillRect/>
                  </a:stretch>
                </a:blipFill>
              </p:spPr>
              <p:txBody>
                <a:bodyPr/>
                <a:lstStyle/>
                <a:p>
                  <a:r>
                    <a:rPr lang="en-US">
                      <a:noFill/>
                    </a:rPr>
                    <a:t> </a:t>
                  </a:r>
                </a:p>
              </p:txBody>
            </p:sp>
          </mc:Fallback>
        </mc:AlternateContent>
        <p:cxnSp>
          <p:nvCxnSpPr>
            <p:cNvPr id="22" name="Straight Arrow Connector 21"/>
            <p:cNvCxnSpPr>
              <a:stCxn id="21" idx="3"/>
              <a:endCxn id="25" idx="1"/>
            </p:cNvCxnSpPr>
            <p:nvPr/>
          </p:nvCxnSpPr>
          <p:spPr>
            <a:xfrm flipV="1">
              <a:off x="1141135" y="5817438"/>
              <a:ext cx="708270" cy="4051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3742343" y="1472669"/>
            <a:ext cx="2791357" cy="1569660"/>
            <a:chOff x="-231248" y="5639340"/>
            <a:chExt cx="2791357" cy="1569660"/>
          </a:xfrm>
        </p:grpSpPr>
        <p:sp>
          <p:nvSpPr>
            <p:cNvPr id="36" name="TextBox 35"/>
            <p:cNvSpPr txBox="1"/>
            <p:nvPr/>
          </p:nvSpPr>
          <p:spPr>
            <a:xfrm>
              <a:off x="326043" y="5639340"/>
              <a:ext cx="2234066" cy="1569660"/>
            </a:xfrm>
            <a:prstGeom prst="rect">
              <a:avLst/>
            </a:prstGeom>
            <a:noFill/>
          </p:spPr>
          <p:txBody>
            <a:bodyPr wrap="square" rtlCol="0">
              <a:spAutoFit/>
            </a:bodyPr>
            <a:lstStyle/>
            <a:p>
              <a:r>
                <a:rPr lang="en-US" sz="2400" dirty="0"/>
                <a:t>Inputs minus outputs due to change in flux with depth</a:t>
              </a:r>
            </a:p>
          </p:txBody>
        </p:sp>
        <p:cxnSp>
          <p:nvCxnSpPr>
            <p:cNvPr id="37" name="Straight Arrow Connector 36"/>
            <p:cNvCxnSpPr>
              <a:endCxn id="24" idx="3"/>
            </p:cNvCxnSpPr>
            <p:nvPr/>
          </p:nvCxnSpPr>
          <p:spPr>
            <a:xfrm flipH="1" flipV="1">
              <a:off x="-231248" y="5969975"/>
              <a:ext cx="552975" cy="23884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050" name="Picture 2" descr="Lorenzo A Richards">
            <a:extLst>
              <a:ext uri="{FF2B5EF4-FFF2-40B4-BE49-F238E27FC236}">
                <a16:creationId xmlns:a16="http://schemas.microsoft.com/office/drawing/2014/main" id="{34AE1E7A-8B50-4F3E-BE18-47F9AF706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97455" y="385161"/>
            <a:ext cx="2682837" cy="378280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39AE9BB-62B7-482F-BE68-D012C7DD2CC2}"/>
              </a:ext>
            </a:extLst>
          </p:cNvPr>
          <p:cNvSpPr txBox="1"/>
          <p:nvPr/>
        </p:nvSpPr>
        <p:spPr>
          <a:xfrm>
            <a:off x="7717076" y="3492365"/>
            <a:ext cx="1356303" cy="707886"/>
          </a:xfrm>
          <a:prstGeom prst="rect">
            <a:avLst/>
          </a:prstGeom>
          <a:noFill/>
        </p:spPr>
        <p:txBody>
          <a:bodyPr wrap="square" rtlCol="0">
            <a:spAutoFit/>
          </a:bodyPr>
          <a:lstStyle/>
          <a:p>
            <a:pPr algn="r"/>
            <a:r>
              <a:rPr lang="en-US" sz="2000" dirty="0"/>
              <a:t>Lorenzo A. Richards</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D091729-8B8C-4598-A8D9-257C24F0129A}"/>
                  </a:ext>
                </a:extLst>
              </p:cNvPr>
              <p:cNvSpPr txBox="1"/>
              <p:nvPr/>
            </p:nvSpPr>
            <p:spPr>
              <a:xfrm>
                <a:off x="1544611" y="2768615"/>
                <a:ext cx="2494657" cy="8098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𝐾</m:t>
                          </m:r>
                        </m:e>
                        <m:sub>
                          <m:r>
                            <a:rPr lang="en-US" sz="2400" b="0" i="1" smtClean="0">
                              <a:latin typeface="Cambria Math" panose="02040503050406030204" pitchFamily="18" charset="0"/>
                              <a:ea typeface="Cambria Math" panose="02040503050406030204" pitchFamily="18" charset="0"/>
                            </a:rPr>
                            <m:t>𝜃</m:t>
                          </m:r>
                        </m:sub>
                      </m:sSub>
                      <m:f>
                        <m:fPr>
                          <m:ctrlPr>
                            <a:rPr lang="en-US" sz="2400" b="0" i="1" smtClean="0">
                              <a:latin typeface="Cambria Math" panose="02040503050406030204" pitchFamily="18" charset="0"/>
                              <a:ea typeface="Cambria Math" panose="02040503050406030204" pitchFamily="18" charset="0"/>
                            </a:rPr>
                          </m:ctrlPr>
                        </m:fPr>
                        <m:num>
                          <m:r>
                            <a:rPr lang="el-GR" sz="2400" b="0" i="1" smtClean="0">
                              <a:latin typeface="Cambria Math" panose="02040503050406030204" pitchFamily="18" charset="0"/>
                              <a:ea typeface="Cambria Math" panose="02040503050406030204" pitchFamily="18" charset="0"/>
                            </a:rPr>
                            <m:t>𝜕</m:t>
                          </m:r>
                          <m:d>
                            <m:dPr>
                              <m:begChr m:val="["/>
                              <m:endChr m:val="]"/>
                              <m:ctrlPr>
                                <a:rPr lang="el-GR"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𝑧</m:t>
                              </m:r>
                              <m:r>
                                <a:rPr lang="en-US" sz="2400" i="1">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ea typeface="Cambria Math" panose="02040503050406030204" pitchFamily="18" charset="0"/>
                                    </a:rPr>
                                    <m:t>𝜃</m:t>
                                  </m:r>
                                </m:sub>
                              </m:sSub>
                            </m:e>
                          </m:d>
                        </m:num>
                        <m:den>
                          <m:r>
                            <a:rPr lang="el-GR"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den>
                      </m:f>
                    </m:oMath>
                  </m:oMathPara>
                </a14:m>
                <a:endParaRPr lang="en-US" sz="2400" dirty="0"/>
              </a:p>
            </p:txBody>
          </p:sp>
        </mc:Choice>
        <mc:Fallback xmlns="">
          <p:sp>
            <p:nvSpPr>
              <p:cNvPr id="40" name="TextBox 39">
                <a:extLst>
                  <a:ext uri="{FF2B5EF4-FFF2-40B4-BE49-F238E27FC236}">
                    <a16:creationId xmlns:a16="http://schemas.microsoft.com/office/drawing/2014/main" id="{7D091729-8B8C-4598-A8D9-257C24F0129A}"/>
                  </a:ext>
                </a:extLst>
              </p:cNvPr>
              <p:cNvSpPr txBox="1">
                <a:spLocks noRot="1" noChangeAspect="1" noMove="1" noResize="1" noEditPoints="1" noAdjustHandles="1" noChangeArrowheads="1" noChangeShapeType="1" noTextEdit="1"/>
              </p:cNvSpPr>
              <p:nvPr/>
            </p:nvSpPr>
            <p:spPr>
              <a:xfrm>
                <a:off x="1544611" y="2768615"/>
                <a:ext cx="2494657" cy="809837"/>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13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
                                            <p:txEl>
                                              <p:pRg st="0" end="0"/>
                                            </p:txEl>
                                          </p:spTgt>
                                        </p:tgtEl>
                                        <p:attrNameLst>
                                          <p:attrName>style.visibility</p:attrName>
                                        </p:attrNameLst>
                                      </p:cBhvr>
                                      <p:to>
                                        <p:strVal val="visible"/>
                                      </p:to>
                                    </p:set>
                                    <p:animEffect transition="in" filter="fade">
                                      <p:cBhvr>
                                        <p:cTn id="42" dur="500"/>
                                        <p:tgtEl>
                                          <p:spTgt spid="2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7">
                                            <p:txEl>
                                              <p:pRg st="1" end="1"/>
                                            </p:txEl>
                                          </p:spTgt>
                                        </p:tgtEl>
                                        <p:attrNameLst>
                                          <p:attrName>style.visibility</p:attrName>
                                        </p:attrNameLst>
                                      </p:cBhvr>
                                      <p:to>
                                        <p:strVal val="visible"/>
                                      </p:to>
                                    </p:set>
                                    <p:animEffect transition="in" filter="wipe(left)">
                                      <p:cBhvr>
                                        <p:cTn id="47" dur="1000"/>
                                        <p:tgtEl>
                                          <p:spTgt spid="2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7">
                                            <p:txEl>
                                              <p:pRg st="2" end="2"/>
                                            </p:txEl>
                                          </p:spTgt>
                                        </p:tgtEl>
                                        <p:attrNameLst>
                                          <p:attrName>style.visibility</p:attrName>
                                        </p:attrNameLst>
                                      </p:cBhvr>
                                      <p:to>
                                        <p:strVal val="visible"/>
                                      </p:to>
                                    </p:set>
                                    <p:animEffect transition="in" filter="wipe(left)">
                                      <p:cBhvr>
                                        <p:cTn id="52" dur="10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3"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Capillarity and negative pressure head:</a:t>
            </a:r>
            <a:r>
              <a:rPr lang="en-US" dirty="0">
                <a:solidFill>
                  <a:schemeClr val="accent3">
                    <a:lumMod val="60000"/>
                    <a:lumOff val="40000"/>
                  </a:schemeClr>
                </a:solidFill>
              </a:rPr>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solidFill>
                  <a:schemeClr val="accent3">
                    <a:lumMod val="60000"/>
                    <a:lumOff val="40000"/>
                  </a:schemeClr>
                </a:solidFill>
              </a:rPr>
              <a:t>Water in unsaturated porous substrate:</a:t>
            </a:r>
            <a:r>
              <a:rPr lang="en-US" dirty="0">
                <a:solidFill>
                  <a:schemeClr val="accent3">
                    <a:lumMod val="60000"/>
                    <a:lumOff val="40000"/>
                  </a:schemeClr>
                </a:solidFill>
              </a:rPr>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Soil water flux:</a:t>
            </a:r>
            <a:r>
              <a:rPr lang="en-US" dirty="0">
                <a:solidFill>
                  <a:schemeClr val="accent3">
                    <a:lumMod val="60000"/>
                    <a:lumOff val="40000"/>
                  </a:schemeClr>
                </a:solidFill>
              </a:rPr>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t>Predicting infiltration rates:</a:t>
            </a:r>
            <a:r>
              <a:rPr lang="en-US" dirty="0"/>
              <a:t> a simpler perspective on predicting infiltration rates based on Green-</a:t>
            </a:r>
            <a:r>
              <a:rPr lang="en-US" dirty="0" err="1"/>
              <a:t>Ampt</a:t>
            </a:r>
            <a:r>
              <a:rPr lang="en-US" dirty="0"/>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Measuring water content:</a:t>
            </a:r>
            <a:r>
              <a:rPr lang="en-US" dirty="0">
                <a:solidFill>
                  <a:schemeClr val="accent3">
                    <a:lumMod val="60000"/>
                    <a:lumOff val="40000"/>
                  </a:schemeClr>
                </a:solidFill>
              </a:rPr>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Direction of soil water movement:</a:t>
            </a:r>
            <a:r>
              <a:rPr lang="en-US" dirty="0">
                <a:solidFill>
                  <a:schemeClr val="accent3">
                    <a:lumMod val="60000"/>
                    <a:lumOff val="40000"/>
                  </a:schemeClr>
                </a:solidFill>
              </a:rPr>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38</a:t>
            </a:fld>
            <a:endParaRPr lang="en-US" dirty="0">
              <a:solidFill>
                <a:schemeClr val="tx1"/>
              </a:solidFill>
            </a:endParaRPr>
          </a:p>
        </p:txBody>
      </p:sp>
    </p:spTree>
    <p:extLst>
      <p:ext uri="{BB962C8B-B14F-4D97-AF65-F5344CB8AC3E}">
        <p14:creationId xmlns:p14="http://schemas.microsoft.com/office/powerpoint/2010/main" val="132053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447" t="10359" r="63844" b="10215"/>
          <a:stretch/>
        </p:blipFill>
        <p:spPr>
          <a:xfrm>
            <a:off x="973393" y="-22511"/>
            <a:ext cx="10382866" cy="6880511"/>
          </a:xfrm>
          <a:prstGeom prst="rect">
            <a:avLst/>
          </a:prstGeom>
        </p:spPr>
      </p:pic>
      <p:sp>
        <p:nvSpPr>
          <p:cNvPr id="13" name="Rectangle 12"/>
          <p:cNvSpPr/>
          <p:nvPr/>
        </p:nvSpPr>
        <p:spPr>
          <a:xfrm>
            <a:off x="5869223" y="6147336"/>
            <a:ext cx="4828438" cy="369332"/>
          </a:xfrm>
          <a:prstGeom prst="rect">
            <a:avLst/>
          </a:prstGeom>
          <a:solidFill>
            <a:schemeClr val="bg1"/>
          </a:solidFill>
        </p:spPr>
        <p:txBody>
          <a:bodyPr wrap="none">
            <a:spAutoFit/>
          </a:bodyPr>
          <a:lstStyle/>
          <a:p>
            <a:r>
              <a:rPr lang="en-US" dirty="0">
                <a:hlinkClick r:id="rId3"/>
              </a:rPr>
              <a:t>https://www.youtube.com/watch?v=Ph-7tQuIbz4</a:t>
            </a:r>
            <a:endParaRPr lang="en-US" dirty="0"/>
          </a:p>
        </p:txBody>
      </p:sp>
      <p:sp>
        <p:nvSpPr>
          <p:cNvPr id="4" name="Rectangle 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E2E25AC-DB96-44C6-96EF-3866BE55C33D}" type="slidenum">
              <a:rPr lang="en-US" smtClean="0">
                <a:solidFill>
                  <a:schemeClr val="tx1"/>
                </a:solidFill>
              </a:rPr>
              <a:t>39</a:t>
            </a:fld>
            <a:endParaRPr lang="en-US" dirty="0">
              <a:solidFill>
                <a:schemeClr val="tx1"/>
              </a:solidFill>
            </a:endParaRPr>
          </a:p>
        </p:txBody>
      </p:sp>
    </p:spTree>
    <p:extLst>
      <p:ext uri="{BB962C8B-B14F-4D97-AF65-F5344CB8AC3E}">
        <p14:creationId xmlns:p14="http://schemas.microsoft.com/office/powerpoint/2010/main" val="81471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Capillarity and negative pressure head:</a:t>
            </a:r>
            <a:r>
              <a:rPr lang="en-US" dirty="0">
                <a:solidFill>
                  <a:schemeClr val="accent3">
                    <a:lumMod val="60000"/>
                    <a:lumOff val="40000"/>
                  </a:schemeClr>
                </a:solidFill>
              </a:rPr>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t>Water in unsaturated porous substrate:</a:t>
            </a:r>
            <a:r>
              <a:rPr lang="en-US" dirty="0"/>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Soil water flux:</a:t>
            </a:r>
            <a:r>
              <a:rPr lang="en-US" dirty="0">
                <a:solidFill>
                  <a:schemeClr val="accent3">
                    <a:lumMod val="60000"/>
                    <a:lumOff val="40000"/>
                  </a:schemeClr>
                </a:solidFill>
              </a:rPr>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Predicting infiltration rates:</a:t>
            </a:r>
            <a:r>
              <a:rPr lang="en-US" dirty="0">
                <a:solidFill>
                  <a:schemeClr val="accent3">
                    <a:lumMod val="60000"/>
                    <a:lumOff val="40000"/>
                  </a:schemeClr>
                </a:solidFill>
              </a:rPr>
              <a:t> a simpler perspective on predicting infiltration rates based on Green-</a:t>
            </a:r>
            <a:r>
              <a:rPr lang="en-US" dirty="0" err="1">
                <a:solidFill>
                  <a:schemeClr val="accent3">
                    <a:lumMod val="60000"/>
                    <a:lumOff val="40000"/>
                  </a:schemeClr>
                </a:solidFill>
              </a:rPr>
              <a:t>Ampt</a:t>
            </a:r>
            <a:r>
              <a:rPr lang="en-US" dirty="0">
                <a:solidFill>
                  <a:schemeClr val="accent3">
                    <a:lumMod val="60000"/>
                    <a:lumOff val="40000"/>
                  </a:schemeClr>
                </a:solidFill>
              </a:rPr>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Measuring water content:</a:t>
            </a:r>
            <a:r>
              <a:rPr lang="en-US" dirty="0">
                <a:solidFill>
                  <a:schemeClr val="accent3">
                    <a:lumMod val="60000"/>
                    <a:lumOff val="40000"/>
                  </a:schemeClr>
                </a:solidFill>
              </a:rPr>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Direction of soil water movement:</a:t>
            </a:r>
            <a:r>
              <a:rPr lang="en-US" dirty="0">
                <a:solidFill>
                  <a:schemeClr val="accent3">
                    <a:lumMod val="60000"/>
                    <a:lumOff val="40000"/>
                  </a:schemeClr>
                </a:solidFill>
              </a:rPr>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3074144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34BD5E-9E8B-4379-B6EF-F81C5D64B7A3}"/>
              </a:ext>
            </a:extLst>
          </p:cNvPr>
          <p:cNvPicPr>
            <a:picLocks noChangeAspect="1"/>
          </p:cNvPicPr>
          <p:nvPr/>
        </p:nvPicPr>
        <p:blipFill>
          <a:blip r:embed="rId2"/>
          <a:stretch>
            <a:fillRect/>
          </a:stretch>
        </p:blipFill>
        <p:spPr>
          <a:xfrm>
            <a:off x="2367115" y="659757"/>
            <a:ext cx="2628135" cy="5079489"/>
          </a:xfrm>
          <a:prstGeom prst="rect">
            <a:avLst/>
          </a:prstGeom>
        </p:spPr>
      </p:pic>
      <p:pic>
        <p:nvPicPr>
          <p:cNvPr id="3" name="Picture 2"/>
          <p:cNvPicPr>
            <a:picLocks noChangeAspect="1"/>
          </p:cNvPicPr>
          <p:nvPr/>
        </p:nvPicPr>
        <p:blipFill rotWithShape="1">
          <a:blip r:embed="rId3"/>
          <a:srcRect l="23376" t="10359" r="69201" b="36151"/>
          <a:stretch/>
        </p:blipFill>
        <p:spPr>
          <a:xfrm>
            <a:off x="7230509" y="564875"/>
            <a:ext cx="2553079" cy="5174371"/>
          </a:xfrm>
          <a:prstGeom prst="rect">
            <a:avLst/>
          </a:prstGeom>
        </p:spPr>
      </p:pic>
      <p:grpSp>
        <p:nvGrpSpPr>
          <p:cNvPr id="12" name="Group 11"/>
          <p:cNvGrpSpPr/>
          <p:nvPr/>
        </p:nvGrpSpPr>
        <p:grpSpPr>
          <a:xfrm>
            <a:off x="8967103" y="1449246"/>
            <a:ext cx="3101569" cy="1362075"/>
            <a:chOff x="8356423" y="657160"/>
            <a:chExt cx="3101569" cy="1362075"/>
          </a:xfrm>
        </p:grpSpPr>
        <p:sp>
          <p:nvSpPr>
            <p:cNvPr id="8" name="Rectangle 7"/>
            <p:cNvSpPr/>
            <p:nvPr/>
          </p:nvSpPr>
          <p:spPr>
            <a:xfrm>
              <a:off x="9132481" y="657160"/>
              <a:ext cx="2325511"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Nearly saturated, gradient in elevation head (gravitational head) dominates movement</a:t>
              </a:r>
            </a:p>
          </p:txBody>
        </p:sp>
        <p:sp>
          <p:nvSpPr>
            <p:cNvPr id="9" name="Down Arrow 8"/>
            <p:cNvSpPr/>
            <p:nvPr/>
          </p:nvSpPr>
          <p:spPr>
            <a:xfrm rot="5400000">
              <a:off x="8458503" y="880536"/>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5604" y="1674918"/>
            <a:ext cx="12033068" cy="3062850"/>
            <a:chOff x="43013" y="1687587"/>
            <a:chExt cx="12033068" cy="3062850"/>
          </a:xfrm>
        </p:grpSpPr>
        <p:sp>
          <p:nvSpPr>
            <p:cNvPr id="4" name="Rectangle 3"/>
            <p:cNvSpPr/>
            <p:nvPr/>
          </p:nvSpPr>
          <p:spPr>
            <a:xfrm>
              <a:off x="43013" y="1687587"/>
              <a:ext cx="2390386"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Unsaturated, gradient in pressure head (capillary forces, tension, etc.) dominates movement</a:t>
              </a:r>
            </a:p>
          </p:txBody>
        </p:sp>
        <p:sp>
          <p:nvSpPr>
            <p:cNvPr id="5" name="Down Arrow 4"/>
            <p:cNvSpPr/>
            <p:nvPr/>
          </p:nvSpPr>
          <p:spPr>
            <a:xfrm rot="16200000">
              <a:off x="2535480" y="1737918"/>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85695" y="3388362"/>
              <a:ext cx="2390386"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Unsaturated, gradient in pressure head (capillary forces, tension, etc.) dominates movement</a:t>
              </a:r>
            </a:p>
          </p:txBody>
        </p:sp>
        <p:sp>
          <p:nvSpPr>
            <p:cNvPr id="7" name="Down Arrow 6"/>
            <p:cNvSpPr/>
            <p:nvPr/>
          </p:nvSpPr>
          <p:spPr>
            <a:xfrm rot="5400000">
              <a:off x="8964489" y="3605731"/>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294366" y="6488668"/>
            <a:ext cx="4828438" cy="369332"/>
          </a:xfrm>
          <a:prstGeom prst="rect">
            <a:avLst/>
          </a:prstGeom>
          <a:solidFill>
            <a:schemeClr val="bg1"/>
          </a:solidFill>
        </p:spPr>
        <p:txBody>
          <a:bodyPr wrap="none">
            <a:spAutoFit/>
          </a:bodyPr>
          <a:lstStyle/>
          <a:p>
            <a:r>
              <a:rPr lang="en-US" dirty="0"/>
              <a:t>https://www.youtube.com/watch?v=Ph-7tQuIbz4</a:t>
            </a:r>
          </a:p>
        </p:txBody>
      </p:sp>
      <p:sp>
        <p:nvSpPr>
          <p:cNvPr id="14" name="Rectangle 1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FF9E75E-A7DD-4EC2-A391-344E050801F4}" type="slidenum">
              <a:rPr lang="en-US" smtClean="0">
                <a:solidFill>
                  <a:schemeClr val="tx1"/>
                </a:solidFill>
              </a:rPr>
              <a:t>40</a:t>
            </a:fld>
            <a:endParaRPr lang="en-US" dirty="0">
              <a:solidFill>
                <a:schemeClr val="tx1"/>
              </a:solidFill>
            </a:endParaRPr>
          </a:p>
        </p:txBody>
      </p:sp>
      <p:sp>
        <p:nvSpPr>
          <p:cNvPr id="16" name="Rectangle 15"/>
          <p:cNvSpPr/>
          <p:nvPr/>
        </p:nvSpPr>
        <p:spPr>
          <a:xfrm>
            <a:off x="2485990" y="125864"/>
            <a:ext cx="2390386" cy="533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Infiltration is at its MAXIMUM early</a:t>
            </a:r>
          </a:p>
        </p:txBody>
      </p:sp>
      <p:sp>
        <p:nvSpPr>
          <p:cNvPr id="18" name="Rectangle 17"/>
          <p:cNvSpPr/>
          <p:nvPr/>
        </p:nvSpPr>
        <p:spPr>
          <a:xfrm>
            <a:off x="7294366" y="104518"/>
            <a:ext cx="2390386" cy="533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Infiltration is at its MINIMUM late</a:t>
            </a:r>
          </a:p>
        </p:txBody>
      </p:sp>
      <p:sp>
        <p:nvSpPr>
          <p:cNvPr id="6" name="TextBox 5">
            <a:extLst>
              <a:ext uri="{FF2B5EF4-FFF2-40B4-BE49-F238E27FC236}">
                <a16:creationId xmlns:a16="http://schemas.microsoft.com/office/drawing/2014/main" id="{028B6A75-B428-4614-A7C2-E962A145DD27}"/>
              </a:ext>
            </a:extLst>
          </p:cNvPr>
          <p:cNvSpPr txBox="1"/>
          <p:nvPr/>
        </p:nvSpPr>
        <p:spPr>
          <a:xfrm>
            <a:off x="7570028" y="5817208"/>
            <a:ext cx="1874039" cy="369332"/>
          </a:xfrm>
          <a:prstGeom prst="rect">
            <a:avLst/>
          </a:prstGeom>
          <a:noFill/>
        </p:spPr>
        <p:txBody>
          <a:bodyPr wrap="none" rtlCol="0">
            <a:spAutoFit/>
          </a:bodyPr>
          <a:lstStyle/>
          <a:p>
            <a:r>
              <a:rPr lang="en-US" dirty="0"/>
              <a:t>After ~14 minutes</a:t>
            </a:r>
          </a:p>
        </p:txBody>
      </p:sp>
      <p:sp>
        <p:nvSpPr>
          <p:cNvPr id="15" name="TextBox 14">
            <a:extLst>
              <a:ext uri="{FF2B5EF4-FFF2-40B4-BE49-F238E27FC236}">
                <a16:creationId xmlns:a16="http://schemas.microsoft.com/office/drawing/2014/main" id="{704AB457-5023-4D9B-A002-1284C46D8E65}"/>
              </a:ext>
            </a:extLst>
          </p:cNvPr>
          <p:cNvSpPr txBox="1"/>
          <p:nvPr/>
        </p:nvSpPr>
        <p:spPr>
          <a:xfrm>
            <a:off x="2864954" y="5817208"/>
            <a:ext cx="1757019" cy="369332"/>
          </a:xfrm>
          <a:prstGeom prst="rect">
            <a:avLst/>
          </a:prstGeom>
          <a:noFill/>
        </p:spPr>
        <p:txBody>
          <a:bodyPr wrap="none" rtlCol="0">
            <a:spAutoFit/>
          </a:bodyPr>
          <a:lstStyle/>
          <a:p>
            <a:r>
              <a:rPr lang="en-US" dirty="0"/>
              <a:t>After ~2 minutes</a:t>
            </a:r>
          </a:p>
        </p:txBody>
      </p:sp>
    </p:spTree>
    <p:extLst>
      <p:ext uri="{BB962C8B-B14F-4D97-AF65-F5344CB8AC3E}">
        <p14:creationId xmlns:p14="http://schemas.microsoft.com/office/powerpoint/2010/main" val="8815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 wetting fronts and Green-</a:t>
            </a:r>
            <a:r>
              <a:rPr lang="en-US" dirty="0" err="1"/>
              <a:t>Ampt</a:t>
            </a:r>
            <a:endParaRPr lang="en-US" dirty="0"/>
          </a:p>
        </p:txBody>
      </p:sp>
      <p:pic>
        <p:nvPicPr>
          <p:cNvPr id="3" name="Picture 2"/>
          <p:cNvPicPr>
            <a:picLocks noChangeAspect="1"/>
          </p:cNvPicPr>
          <p:nvPr/>
        </p:nvPicPr>
        <p:blipFill rotWithShape="1">
          <a:blip r:embed="rId2"/>
          <a:srcRect l="15349" t="20107" r="65135" b="45197"/>
          <a:stretch/>
        </p:blipFill>
        <p:spPr>
          <a:xfrm>
            <a:off x="2526889" y="1982788"/>
            <a:ext cx="7896223" cy="3948112"/>
          </a:xfrm>
          <a:prstGeom prst="rect">
            <a:avLst/>
          </a:prstGeom>
        </p:spPr>
      </p:pic>
      <p:sp>
        <p:nvSpPr>
          <p:cNvPr id="4" name="TextBox 3"/>
          <p:cNvSpPr txBox="1"/>
          <p:nvPr/>
        </p:nvSpPr>
        <p:spPr>
          <a:xfrm>
            <a:off x="7835900" y="6159500"/>
            <a:ext cx="2630528" cy="369332"/>
          </a:xfrm>
          <a:prstGeom prst="rect">
            <a:avLst/>
          </a:prstGeom>
          <a:noFill/>
        </p:spPr>
        <p:txBody>
          <a:bodyPr wrap="none" rtlCol="0">
            <a:spAutoFit/>
          </a:bodyPr>
          <a:lstStyle/>
          <a:p>
            <a:r>
              <a:rPr lang="en-US" dirty="0"/>
              <a:t>Figure 8.20 from </a:t>
            </a:r>
            <a:r>
              <a:rPr lang="en-US" dirty="0" err="1"/>
              <a:t>Dingman</a:t>
            </a:r>
            <a:endParaRPr lang="en-US" dirty="0"/>
          </a:p>
        </p:txBody>
      </p:sp>
      <p:grpSp>
        <p:nvGrpSpPr>
          <p:cNvPr id="13" name="Group 12"/>
          <p:cNvGrpSpPr/>
          <p:nvPr/>
        </p:nvGrpSpPr>
        <p:grpSpPr>
          <a:xfrm>
            <a:off x="3621057" y="1530647"/>
            <a:ext cx="6411943" cy="592873"/>
            <a:chOff x="3621057" y="1530647"/>
            <a:chExt cx="6411943" cy="592873"/>
          </a:xfrm>
        </p:grpSpPr>
        <p:grpSp>
          <p:nvGrpSpPr>
            <p:cNvPr id="8" name="Group 7"/>
            <p:cNvGrpSpPr/>
            <p:nvPr/>
          </p:nvGrpSpPr>
          <p:grpSpPr>
            <a:xfrm>
              <a:off x="3937000" y="1530647"/>
              <a:ext cx="6096000" cy="427515"/>
              <a:chOff x="3771900" y="1263173"/>
              <a:chExt cx="6096000" cy="427515"/>
            </a:xfrm>
          </p:grpSpPr>
          <p:cxnSp>
            <p:nvCxnSpPr>
              <p:cNvPr id="6" name="Straight Arrow Connector 5"/>
              <p:cNvCxnSpPr/>
              <p:nvPr/>
            </p:nvCxnSpPr>
            <p:spPr>
              <a:xfrm>
                <a:off x="3771900" y="1690688"/>
                <a:ext cx="6096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771900" y="1263173"/>
                    <a:ext cx="3485954" cy="369332"/>
                  </a:xfrm>
                  <a:prstGeom prst="rect">
                    <a:avLst/>
                  </a:prstGeom>
                  <a:noFill/>
                </p:spPr>
                <p:txBody>
                  <a:bodyPr wrap="none" rtlCol="0">
                    <a:spAutoFit/>
                  </a:bodyPr>
                  <a:lstStyle/>
                  <a:p>
                    <a:r>
                      <a:rPr lang="en-US" dirty="0">
                        <a:solidFill>
                          <a:srgbClr val="FF0000"/>
                        </a:solidFill>
                      </a:rPr>
                      <a:t>Increasing water content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𝜃</m:t>
                        </m:r>
                      </m:oMath>
                    </a14:m>
                    <a:r>
                      <a:rPr lang="en-US" dirty="0">
                        <a:solidFill>
                          <a:srgbClr val="FF0000"/>
                        </a:solidFill>
                      </a:rPr>
                      <a:t>) [L</a:t>
                    </a:r>
                    <a:r>
                      <a:rPr lang="en-US" baseline="30000" dirty="0">
                        <a:solidFill>
                          <a:srgbClr val="FF0000"/>
                        </a:solidFill>
                      </a:rPr>
                      <a:t>3</a:t>
                    </a:r>
                    <a:r>
                      <a:rPr lang="en-US" dirty="0">
                        <a:solidFill>
                          <a:srgbClr val="FF0000"/>
                        </a:solidFill>
                      </a:rPr>
                      <a:t> L</a:t>
                    </a:r>
                    <a:r>
                      <a:rPr lang="en-US" baseline="30000" dirty="0">
                        <a:solidFill>
                          <a:srgbClr val="FF0000"/>
                        </a:solidFill>
                      </a:rPr>
                      <a:t>-3</a:t>
                    </a:r>
                    <a:r>
                      <a:rPr lang="en-US" dirty="0">
                        <a:solidFill>
                          <a:srgbClr val="FF0000"/>
                        </a:solidFill>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771900" y="1263173"/>
                    <a:ext cx="3485954" cy="369332"/>
                  </a:xfrm>
                  <a:prstGeom prst="rect">
                    <a:avLst/>
                  </a:prstGeom>
                  <a:blipFill rotWithShape="0">
                    <a:blip r:embed="rId3"/>
                    <a:stretch>
                      <a:fillRect l="-1573" t="-8197" r="-524" b="-24590"/>
                    </a:stretch>
                  </a:blipFill>
                </p:spPr>
                <p:txBody>
                  <a:bodyPr/>
                  <a:lstStyle/>
                  <a:p>
                    <a:r>
                      <a:rPr lang="en-US">
                        <a:noFill/>
                      </a:rPr>
                      <a:t> </a:t>
                    </a:r>
                  </a:p>
                </p:txBody>
              </p:sp>
            </mc:Fallback>
          </mc:AlternateContent>
        </p:grpSp>
        <p:sp>
          <p:nvSpPr>
            <p:cNvPr id="9" name="TextBox 8"/>
            <p:cNvSpPr txBox="1"/>
            <p:nvPr/>
          </p:nvSpPr>
          <p:spPr>
            <a:xfrm>
              <a:off x="3621057" y="1754188"/>
              <a:ext cx="301686" cy="369332"/>
            </a:xfrm>
            <a:prstGeom prst="rect">
              <a:avLst/>
            </a:prstGeom>
            <a:noFill/>
          </p:spPr>
          <p:txBody>
            <a:bodyPr wrap="none" rtlCol="0">
              <a:spAutoFit/>
            </a:bodyPr>
            <a:lstStyle/>
            <a:p>
              <a:r>
                <a:rPr lang="en-US" dirty="0">
                  <a:solidFill>
                    <a:srgbClr val="FF0000"/>
                  </a:solidFill>
                </a:rPr>
                <a:t>0</a:t>
              </a:r>
            </a:p>
          </p:txBody>
        </p:sp>
      </p:grpSp>
      <p:grpSp>
        <p:nvGrpSpPr>
          <p:cNvPr id="14" name="Group 13"/>
          <p:cNvGrpSpPr/>
          <p:nvPr/>
        </p:nvGrpSpPr>
        <p:grpSpPr>
          <a:xfrm>
            <a:off x="1423957" y="2366664"/>
            <a:ext cx="1628779" cy="3564236"/>
            <a:chOff x="3214657" y="1739938"/>
            <a:chExt cx="1628779" cy="3564236"/>
          </a:xfrm>
        </p:grpSpPr>
        <p:grpSp>
          <p:nvGrpSpPr>
            <p:cNvPr id="15" name="Group 14"/>
            <p:cNvGrpSpPr/>
            <p:nvPr/>
          </p:nvGrpSpPr>
          <p:grpSpPr>
            <a:xfrm>
              <a:off x="3371746" y="2109270"/>
              <a:ext cx="565254" cy="3194904"/>
              <a:chOff x="3206646" y="1841796"/>
              <a:chExt cx="565254" cy="3194904"/>
            </a:xfrm>
          </p:grpSpPr>
          <p:cxnSp>
            <p:nvCxnSpPr>
              <p:cNvPr id="17" name="Straight Arrow Connector 16"/>
              <p:cNvCxnSpPr/>
              <p:nvPr/>
            </p:nvCxnSpPr>
            <p:spPr>
              <a:xfrm>
                <a:off x="3771900" y="1841796"/>
                <a:ext cx="0" cy="31949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2371257" y="3155473"/>
                <a:ext cx="2040110" cy="369332"/>
              </a:xfrm>
              <a:prstGeom prst="rect">
                <a:avLst/>
              </a:prstGeom>
              <a:noFill/>
            </p:spPr>
            <p:txBody>
              <a:bodyPr wrap="none" rtlCol="0">
                <a:spAutoFit/>
              </a:bodyPr>
              <a:lstStyle/>
              <a:p>
                <a:r>
                  <a:rPr lang="en-US" dirty="0">
                    <a:solidFill>
                      <a:srgbClr val="FF0000"/>
                    </a:solidFill>
                  </a:rPr>
                  <a:t>Increasing depth [L]</a:t>
                </a:r>
              </a:p>
            </p:txBody>
          </p:sp>
        </p:grpSp>
        <p:sp>
          <p:nvSpPr>
            <p:cNvPr id="16" name="TextBox 15"/>
            <p:cNvSpPr txBox="1"/>
            <p:nvPr/>
          </p:nvSpPr>
          <p:spPr>
            <a:xfrm>
              <a:off x="3214657" y="1739938"/>
              <a:ext cx="1628779" cy="369332"/>
            </a:xfrm>
            <a:prstGeom prst="rect">
              <a:avLst/>
            </a:prstGeom>
            <a:noFill/>
          </p:spPr>
          <p:txBody>
            <a:bodyPr wrap="none" rtlCol="0">
              <a:spAutoFit/>
            </a:bodyPr>
            <a:lstStyle/>
            <a:p>
              <a:r>
                <a:rPr lang="en-US" dirty="0">
                  <a:solidFill>
                    <a:srgbClr val="FF0000"/>
                  </a:solidFill>
                </a:rPr>
                <a:t>Ground surface</a:t>
              </a:r>
            </a:p>
          </p:txBody>
        </p:sp>
      </p:grpSp>
      <p:sp>
        <p:nvSpPr>
          <p:cNvPr id="22" name="Rectangle 21"/>
          <p:cNvSpPr/>
          <p:nvPr/>
        </p:nvSpPr>
        <p:spPr>
          <a:xfrm>
            <a:off x="4991100" y="2186763"/>
            <a:ext cx="406400" cy="406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p:cNvSpPr/>
              <p:nvPr/>
            </p:nvSpPr>
            <p:spPr>
              <a:xfrm>
                <a:off x="10464103" y="2927457"/>
                <a:ext cx="1092735"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m:t>
                      </m:r>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𝐾</m:t>
                          </m:r>
                        </m:e>
                        <m:sub>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𝜃</m:t>
                              </m:r>
                            </m:e>
                            <m:sub>
                              <m:r>
                                <a:rPr lang="en-US" b="0" i="1" smtClean="0">
                                  <a:solidFill>
                                    <a:srgbClr val="FF0000"/>
                                  </a:solidFill>
                                  <a:latin typeface="Cambria Math" panose="02040503050406030204" pitchFamily="18" charset="0"/>
                                  <a:ea typeface="Cambria Math" panose="02040503050406030204" pitchFamily="18" charset="0"/>
                                </a:rPr>
                                <m:t>𝑤</m:t>
                              </m:r>
                            </m:sub>
                          </m:sSub>
                        </m:sub>
                      </m:sSub>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0464103" y="2927457"/>
                <a:ext cx="1092735" cy="39421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0464103" y="2261284"/>
                <a:ext cx="137438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m:t>
                      </m:r>
                      <m:r>
                        <m:rPr>
                          <m:sty m:val="p"/>
                        </m:rPr>
                        <a:rPr lang="en-US" b="0" i="0" smtClean="0">
                          <a:solidFill>
                            <a:srgbClr val="FF0000"/>
                          </a:solidFill>
                          <a:latin typeface="Cambria Math" panose="02040503050406030204" pitchFamily="18" charset="0"/>
                          <a:ea typeface="Cambria Math" panose="02040503050406030204" pitchFamily="18" charset="0"/>
                        </a:rPr>
                        <m:t>rainfall</m:t>
                      </m:r>
                    </m:oMath>
                  </m:oMathPara>
                </a14:m>
                <a:endParaRPr lang="en-US" dirty="0">
                  <a:solidFill>
                    <a:srgbClr val="FF0000"/>
                  </a:solidFill>
                </a:endParaRPr>
              </a:p>
              <a:p>
                <a:r>
                  <a:rPr lang="en-US" dirty="0">
                    <a:solidFill>
                      <a:srgbClr val="FF0000"/>
                    </a:solidFill>
                  </a:rPr>
                  <a:t> [L T</a:t>
                </a:r>
                <a:r>
                  <a:rPr lang="en-US" baseline="30000" dirty="0">
                    <a:solidFill>
                      <a:srgbClr val="FF0000"/>
                    </a:solidFill>
                  </a:rPr>
                  <a:t>-1</a:t>
                </a:r>
                <a:r>
                  <a:rPr lang="en-US" dirty="0">
                    <a:solidFill>
                      <a:srgbClr val="FF0000"/>
                    </a:solidFill>
                  </a:rPr>
                  <a:t>]  </a:t>
                </a:r>
              </a:p>
            </p:txBody>
          </p:sp>
        </mc:Choice>
        <mc:Fallback xmlns="">
          <p:sp>
            <p:nvSpPr>
              <p:cNvPr id="24" name="Rectangle 23"/>
              <p:cNvSpPr>
                <a:spLocks noRot="1" noChangeAspect="1" noMove="1" noResize="1" noEditPoints="1" noAdjustHandles="1" noChangeArrowheads="1" noChangeShapeType="1" noTextEdit="1"/>
              </p:cNvSpPr>
              <p:nvPr/>
            </p:nvSpPr>
            <p:spPr>
              <a:xfrm>
                <a:off x="10464103" y="2261284"/>
                <a:ext cx="1374383" cy="646331"/>
              </a:xfrm>
              <a:prstGeom prst="rect">
                <a:avLst/>
              </a:prstGeom>
              <a:blipFill rotWithShape="0">
                <a:blip r:embed="rId5"/>
                <a:stretch>
                  <a:fillRect b="-14151"/>
                </a:stretch>
              </a:blipFill>
            </p:spPr>
            <p:txBody>
              <a:bodyPr/>
              <a:lstStyle/>
              <a:p>
                <a:r>
                  <a:rPr lang="en-US">
                    <a:noFill/>
                  </a:rPr>
                  <a:t> </a:t>
                </a:r>
              </a:p>
            </p:txBody>
          </p:sp>
        </mc:Fallback>
      </mc:AlternateContent>
      <p:sp>
        <p:nvSpPr>
          <p:cNvPr id="19" name="Rectangle 18"/>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29268A9-6736-45B8-8964-DFF38DAD675F}" type="slidenum">
              <a:rPr lang="en-US" smtClean="0">
                <a:solidFill>
                  <a:schemeClr val="tx1"/>
                </a:solidFill>
              </a:rPr>
              <a:t>41</a:t>
            </a:fld>
            <a:endParaRPr lang="en-US" dirty="0">
              <a:solidFill>
                <a:schemeClr val="tx1"/>
              </a:solidFill>
            </a:endParaRPr>
          </a:p>
        </p:txBody>
      </p:sp>
      <p:sp>
        <p:nvSpPr>
          <p:cNvPr id="20" name="TextBox 19"/>
          <p:cNvSpPr txBox="1"/>
          <p:nvPr/>
        </p:nvSpPr>
        <p:spPr>
          <a:xfrm>
            <a:off x="898111" y="1333669"/>
            <a:ext cx="2154625" cy="923330"/>
          </a:xfrm>
          <a:prstGeom prst="rect">
            <a:avLst/>
          </a:prstGeom>
          <a:noFill/>
        </p:spPr>
        <p:txBody>
          <a:bodyPr wrap="square" rtlCol="0">
            <a:spAutoFit/>
          </a:bodyPr>
          <a:lstStyle/>
          <a:p>
            <a:r>
              <a:rPr lang="en-US" dirty="0"/>
              <a:t>When rainfall is</a:t>
            </a:r>
          </a:p>
          <a:p>
            <a:r>
              <a:rPr lang="en-US" dirty="0"/>
              <a:t>LESS THAN minimum infiltration capacity</a:t>
            </a:r>
          </a:p>
        </p:txBody>
      </p:sp>
      <mc:AlternateContent xmlns:mc="http://schemas.openxmlformats.org/markup-compatibility/2006" xmlns:a14="http://schemas.microsoft.com/office/drawing/2010/main">
        <mc:Choice Requires="a14">
          <p:sp>
            <p:nvSpPr>
              <p:cNvPr id="21" name="Rectangle 20"/>
              <p:cNvSpPr/>
              <p:nvPr/>
            </p:nvSpPr>
            <p:spPr>
              <a:xfrm>
                <a:off x="10464103" y="3336472"/>
                <a:ext cx="9582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&lt;</m:t>
                      </m:r>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𝐾</m:t>
                          </m:r>
                        </m:e>
                        <m:sub>
                          <m:r>
                            <a:rPr lang="en-US" b="0" i="1" smtClean="0">
                              <a:solidFill>
                                <a:srgbClr val="FF0000"/>
                              </a:solidFill>
                              <a:latin typeface="Cambria Math" panose="02040503050406030204" pitchFamily="18" charset="0"/>
                              <a:ea typeface="Cambria Math" panose="02040503050406030204" pitchFamily="18" charset="0"/>
                            </a:rPr>
                            <m:t>𝑆</m:t>
                          </m:r>
                        </m:sub>
                      </m:sSub>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0464103" y="3336472"/>
                <a:ext cx="958275" cy="369332"/>
              </a:xfrm>
              <a:prstGeom prst="rect">
                <a:avLst/>
              </a:prstGeom>
              <a:blipFill rotWithShape="0">
                <a:blip r:embed="rId6"/>
                <a:stretch>
                  <a:fillRect/>
                </a:stretch>
              </a:blipFill>
            </p:spPr>
            <p:txBody>
              <a:bodyPr/>
              <a:lstStyle/>
              <a:p>
                <a:r>
                  <a:rPr lang="en-US">
                    <a:noFill/>
                  </a:rPr>
                  <a:t> </a:t>
                </a:r>
              </a:p>
            </p:txBody>
          </p:sp>
        </mc:Fallback>
      </mc:AlternateContent>
      <p:sp>
        <p:nvSpPr>
          <p:cNvPr id="25" name="Freeform 24"/>
          <p:cNvSpPr/>
          <p:nvPr/>
        </p:nvSpPr>
        <p:spPr>
          <a:xfrm>
            <a:off x="5181036" y="2567940"/>
            <a:ext cx="8917" cy="3352800"/>
          </a:xfrm>
          <a:custGeom>
            <a:avLst/>
            <a:gdLst>
              <a:gd name="connsiteX0" fmla="*/ 8184 w 8917"/>
              <a:gd name="connsiteY0" fmla="*/ 3352800 h 3352800"/>
              <a:gd name="connsiteX1" fmla="*/ 8184 w 8917"/>
              <a:gd name="connsiteY1" fmla="*/ 2575560 h 3352800"/>
              <a:gd name="connsiteX2" fmla="*/ 564 w 8917"/>
              <a:gd name="connsiteY2" fmla="*/ 1234440 h 3352800"/>
              <a:gd name="connsiteX3" fmla="*/ 564 w 8917"/>
              <a:gd name="connsiteY3" fmla="*/ 449580 h 3352800"/>
              <a:gd name="connsiteX4" fmla="*/ 564 w 8917"/>
              <a:gd name="connsiteY4" fmla="*/ 0 h 335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7" h="3352800">
                <a:moveTo>
                  <a:pt x="8184" y="3352800"/>
                </a:moveTo>
                <a:cubicBezTo>
                  <a:pt x="8819" y="3140710"/>
                  <a:pt x="9454" y="2928620"/>
                  <a:pt x="8184" y="2575560"/>
                </a:cubicBezTo>
                <a:cubicBezTo>
                  <a:pt x="6914" y="2222500"/>
                  <a:pt x="1834" y="1588770"/>
                  <a:pt x="564" y="1234440"/>
                </a:cubicBezTo>
                <a:cubicBezTo>
                  <a:pt x="-706" y="880110"/>
                  <a:pt x="564" y="449580"/>
                  <a:pt x="564" y="449580"/>
                </a:cubicBezTo>
                <a:lnTo>
                  <a:pt x="564"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181028" y="2574310"/>
            <a:ext cx="441290" cy="3346430"/>
          </a:xfrm>
          <a:custGeom>
            <a:avLst/>
            <a:gdLst>
              <a:gd name="connsiteX0" fmla="*/ 8184 w 8917"/>
              <a:gd name="connsiteY0" fmla="*/ 3352800 h 3352800"/>
              <a:gd name="connsiteX1" fmla="*/ 8184 w 8917"/>
              <a:gd name="connsiteY1" fmla="*/ 2575560 h 3352800"/>
              <a:gd name="connsiteX2" fmla="*/ 564 w 8917"/>
              <a:gd name="connsiteY2" fmla="*/ 1234440 h 3352800"/>
              <a:gd name="connsiteX3" fmla="*/ 564 w 8917"/>
              <a:gd name="connsiteY3" fmla="*/ 449580 h 3352800"/>
              <a:gd name="connsiteX4" fmla="*/ 564 w 8917"/>
              <a:gd name="connsiteY4" fmla="*/ 0 h 3352800"/>
              <a:gd name="connsiteX0" fmla="*/ 44734 w 520432"/>
              <a:gd name="connsiteY0" fmla="*/ 9981 h 9981"/>
              <a:gd name="connsiteX1" fmla="*/ 44734 w 520432"/>
              <a:gd name="connsiteY1" fmla="*/ 7663 h 9981"/>
              <a:gd name="connsiteX2" fmla="*/ 36188 w 520432"/>
              <a:gd name="connsiteY2" fmla="*/ 3663 h 9981"/>
              <a:gd name="connsiteX3" fmla="*/ 36188 w 520432"/>
              <a:gd name="connsiteY3" fmla="*/ 1322 h 9981"/>
              <a:gd name="connsiteX4" fmla="*/ 520432 w 520432"/>
              <a:gd name="connsiteY4" fmla="*/ 0 h 9981"/>
              <a:gd name="connsiteX0" fmla="*/ 238 w 9378"/>
              <a:gd name="connsiteY0" fmla="*/ 10000 h 10000"/>
              <a:gd name="connsiteX1" fmla="*/ 238 w 9378"/>
              <a:gd name="connsiteY1" fmla="*/ 7678 h 10000"/>
              <a:gd name="connsiteX2" fmla="*/ 73 w 9378"/>
              <a:gd name="connsiteY2" fmla="*/ 3670 h 10000"/>
              <a:gd name="connsiteX3" fmla="*/ 1578 w 9378"/>
              <a:gd name="connsiteY3" fmla="*/ 2027 h 10000"/>
              <a:gd name="connsiteX4" fmla="*/ 9378 w 9378"/>
              <a:gd name="connsiteY4" fmla="*/ 0 h 10000"/>
              <a:gd name="connsiteX0" fmla="*/ 263 w 10009"/>
              <a:gd name="connsiteY0" fmla="*/ 10000 h 10000"/>
              <a:gd name="connsiteX1" fmla="*/ 263 w 10009"/>
              <a:gd name="connsiteY1" fmla="*/ 7678 h 10000"/>
              <a:gd name="connsiteX2" fmla="*/ 87 w 10009"/>
              <a:gd name="connsiteY2" fmla="*/ 3670 h 10000"/>
              <a:gd name="connsiteX3" fmla="*/ 1838 w 10009"/>
              <a:gd name="connsiteY3" fmla="*/ 509 h 10000"/>
              <a:gd name="connsiteX4" fmla="*/ 10009 w 10009"/>
              <a:gd name="connsiteY4" fmla="*/ 0 h 10000"/>
              <a:gd name="connsiteX0" fmla="*/ 263 w 10009"/>
              <a:gd name="connsiteY0" fmla="*/ 10000 h 10000"/>
              <a:gd name="connsiteX1" fmla="*/ 263 w 10009"/>
              <a:gd name="connsiteY1" fmla="*/ 7678 h 10000"/>
              <a:gd name="connsiteX2" fmla="*/ 87 w 10009"/>
              <a:gd name="connsiteY2" fmla="*/ 3670 h 10000"/>
              <a:gd name="connsiteX3" fmla="*/ 1838 w 10009"/>
              <a:gd name="connsiteY3" fmla="*/ 509 h 10000"/>
              <a:gd name="connsiteX4" fmla="*/ 10009 w 10009"/>
              <a:gd name="connsiteY4" fmla="*/ 0 h 10000"/>
              <a:gd name="connsiteX0" fmla="*/ 244 w 9990"/>
              <a:gd name="connsiteY0" fmla="*/ 10000 h 10000"/>
              <a:gd name="connsiteX1" fmla="*/ 244 w 9990"/>
              <a:gd name="connsiteY1" fmla="*/ 7678 h 10000"/>
              <a:gd name="connsiteX2" fmla="*/ 68 w 9990"/>
              <a:gd name="connsiteY2" fmla="*/ 3670 h 10000"/>
              <a:gd name="connsiteX3" fmla="*/ 1527 w 9990"/>
              <a:gd name="connsiteY3" fmla="*/ 851 h 10000"/>
              <a:gd name="connsiteX4" fmla="*/ 9990 w 9990"/>
              <a:gd name="connsiteY4"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7020 w 10000"/>
              <a:gd name="connsiteY4" fmla="*/ 258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7020 w 10000"/>
              <a:gd name="connsiteY4" fmla="*/ 258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7604 w 10000"/>
              <a:gd name="connsiteY4" fmla="*/ 372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7604 w 10000"/>
              <a:gd name="connsiteY4" fmla="*/ 372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6582 w 10000"/>
              <a:gd name="connsiteY4" fmla="*/ 429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5121 w 10000"/>
              <a:gd name="connsiteY4" fmla="*/ 296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676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676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676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676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10000 w 10000"/>
              <a:gd name="connsiteY5"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8024 w 10000"/>
              <a:gd name="connsiteY5" fmla="*/ 213 h 10000"/>
              <a:gd name="connsiteX6" fmla="*/ 10000 w 10000"/>
              <a:gd name="connsiteY6"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8024 w 10000"/>
              <a:gd name="connsiteY5" fmla="*/ 213 h 10000"/>
              <a:gd name="connsiteX6" fmla="*/ 10000 w 10000"/>
              <a:gd name="connsiteY6"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8517 w 10000"/>
              <a:gd name="connsiteY5" fmla="*/ 263 h 10000"/>
              <a:gd name="connsiteX6" fmla="*/ 10000 w 10000"/>
              <a:gd name="connsiteY6"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8517 w 10000"/>
              <a:gd name="connsiteY5" fmla="*/ 263 h 10000"/>
              <a:gd name="connsiteX6" fmla="*/ 10000 w 10000"/>
              <a:gd name="connsiteY6"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8517 w 10000"/>
              <a:gd name="connsiteY5" fmla="*/ 263 h 10000"/>
              <a:gd name="connsiteX6" fmla="*/ 10000 w 10000"/>
              <a:gd name="connsiteY6"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37 w 10000"/>
              <a:gd name="connsiteY4" fmla="*/ 548 h 10000"/>
              <a:gd name="connsiteX5" fmla="*/ 8517 w 10000"/>
              <a:gd name="connsiteY5" fmla="*/ 263 h 10000"/>
              <a:gd name="connsiteX6" fmla="*/ 10000 w 10000"/>
              <a:gd name="connsiteY6"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92 w 10000"/>
              <a:gd name="connsiteY4" fmla="*/ 569 h 10000"/>
              <a:gd name="connsiteX5" fmla="*/ 8517 w 10000"/>
              <a:gd name="connsiteY5" fmla="*/ 263 h 10000"/>
              <a:gd name="connsiteX6" fmla="*/ 10000 w 10000"/>
              <a:gd name="connsiteY6" fmla="*/ 0 h 10000"/>
              <a:gd name="connsiteX0" fmla="*/ 244 w 10000"/>
              <a:gd name="connsiteY0" fmla="*/ 10000 h 10000"/>
              <a:gd name="connsiteX1" fmla="*/ 244 w 10000"/>
              <a:gd name="connsiteY1" fmla="*/ 7678 h 10000"/>
              <a:gd name="connsiteX2" fmla="*/ 68 w 10000"/>
              <a:gd name="connsiteY2" fmla="*/ 3670 h 10000"/>
              <a:gd name="connsiteX3" fmla="*/ 1529 w 10000"/>
              <a:gd name="connsiteY3" fmla="*/ 851 h 10000"/>
              <a:gd name="connsiteX4" fmla="*/ 4592 w 10000"/>
              <a:gd name="connsiteY4" fmla="*/ 569 h 10000"/>
              <a:gd name="connsiteX5" fmla="*/ 8517 w 10000"/>
              <a:gd name="connsiteY5" fmla="*/ 263 h 10000"/>
              <a:gd name="connsiteX6" fmla="*/ 10000 w 10000"/>
              <a:gd name="connsiteY6" fmla="*/ 0 h 10000"/>
              <a:gd name="connsiteX0" fmla="*/ 270 w 10026"/>
              <a:gd name="connsiteY0" fmla="*/ 10000 h 10000"/>
              <a:gd name="connsiteX1" fmla="*/ 270 w 10026"/>
              <a:gd name="connsiteY1" fmla="*/ 7678 h 10000"/>
              <a:gd name="connsiteX2" fmla="*/ 94 w 10026"/>
              <a:gd name="connsiteY2" fmla="*/ 3670 h 10000"/>
              <a:gd name="connsiteX3" fmla="*/ 1938 w 10026"/>
              <a:gd name="connsiteY3" fmla="*/ 844 h 10000"/>
              <a:gd name="connsiteX4" fmla="*/ 4618 w 10026"/>
              <a:gd name="connsiteY4" fmla="*/ 569 h 10000"/>
              <a:gd name="connsiteX5" fmla="*/ 8543 w 10026"/>
              <a:gd name="connsiteY5" fmla="*/ 263 h 10000"/>
              <a:gd name="connsiteX6" fmla="*/ 10026 w 10026"/>
              <a:gd name="connsiteY6" fmla="*/ 0 h 10000"/>
              <a:gd name="connsiteX0" fmla="*/ 270 w 10026"/>
              <a:gd name="connsiteY0" fmla="*/ 10000 h 10000"/>
              <a:gd name="connsiteX1" fmla="*/ 270 w 10026"/>
              <a:gd name="connsiteY1" fmla="*/ 7678 h 10000"/>
              <a:gd name="connsiteX2" fmla="*/ 94 w 10026"/>
              <a:gd name="connsiteY2" fmla="*/ 3670 h 10000"/>
              <a:gd name="connsiteX3" fmla="*/ 1938 w 10026"/>
              <a:gd name="connsiteY3" fmla="*/ 844 h 10000"/>
              <a:gd name="connsiteX4" fmla="*/ 4618 w 10026"/>
              <a:gd name="connsiteY4" fmla="*/ 569 h 10000"/>
              <a:gd name="connsiteX5" fmla="*/ 8543 w 10026"/>
              <a:gd name="connsiteY5" fmla="*/ 263 h 10000"/>
              <a:gd name="connsiteX6" fmla="*/ 10026 w 10026"/>
              <a:gd name="connsiteY6" fmla="*/ 0 h 10000"/>
              <a:gd name="connsiteX0" fmla="*/ 270 w 10026"/>
              <a:gd name="connsiteY0" fmla="*/ 10000 h 10000"/>
              <a:gd name="connsiteX1" fmla="*/ 270 w 10026"/>
              <a:gd name="connsiteY1" fmla="*/ 7678 h 10000"/>
              <a:gd name="connsiteX2" fmla="*/ 94 w 10026"/>
              <a:gd name="connsiteY2" fmla="*/ 3670 h 10000"/>
              <a:gd name="connsiteX3" fmla="*/ 1938 w 10026"/>
              <a:gd name="connsiteY3" fmla="*/ 844 h 10000"/>
              <a:gd name="connsiteX4" fmla="*/ 4618 w 10026"/>
              <a:gd name="connsiteY4" fmla="*/ 569 h 10000"/>
              <a:gd name="connsiteX5" fmla="*/ 8543 w 10026"/>
              <a:gd name="connsiteY5" fmla="*/ 263 h 10000"/>
              <a:gd name="connsiteX6" fmla="*/ 10026 w 10026"/>
              <a:gd name="connsiteY6" fmla="*/ 0 h 10000"/>
              <a:gd name="connsiteX0" fmla="*/ 270 w 10026"/>
              <a:gd name="connsiteY0" fmla="*/ 10000 h 10000"/>
              <a:gd name="connsiteX1" fmla="*/ 270 w 10026"/>
              <a:gd name="connsiteY1" fmla="*/ 7678 h 10000"/>
              <a:gd name="connsiteX2" fmla="*/ 94 w 10026"/>
              <a:gd name="connsiteY2" fmla="*/ 3670 h 10000"/>
              <a:gd name="connsiteX3" fmla="*/ 1938 w 10026"/>
              <a:gd name="connsiteY3" fmla="*/ 844 h 10000"/>
              <a:gd name="connsiteX4" fmla="*/ 4618 w 10026"/>
              <a:gd name="connsiteY4" fmla="*/ 569 h 10000"/>
              <a:gd name="connsiteX5" fmla="*/ 8543 w 10026"/>
              <a:gd name="connsiteY5" fmla="*/ 263 h 10000"/>
              <a:gd name="connsiteX6" fmla="*/ 10026 w 10026"/>
              <a:gd name="connsiteY6" fmla="*/ 0 h 10000"/>
              <a:gd name="connsiteX0" fmla="*/ 270 w 10026"/>
              <a:gd name="connsiteY0" fmla="*/ 10000 h 10000"/>
              <a:gd name="connsiteX1" fmla="*/ 270 w 10026"/>
              <a:gd name="connsiteY1" fmla="*/ 7678 h 10000"/>
              <a:gd name="connsiteX2" fmla="*/ 94 w 10026"/>
              <a:gd name="connsiteY2" fmla="*/ 3670 h 10000"/>
              <a:gd name="connsiteX3" fmla="*/ 985 w 10026"/>
              <a:gd name="connsiteY3" fmla="*/ 1721 h 10000"/>
              <a:gd name="connsiteX4" fmla="*/ 1938 w 10026"/>
              <a:gd name="connsiteY4" fmla="*/ 844 h 10000"/>
              <a:gd name="connsiteX5" fmla="*/ 4618 w 10026"/>
              <a:gd name="connsiteY5" fmla="*/ 569 h 10000"/>
              <a:gd name="connsiteX6" fmla="*/ 8543 w 10026"/>
              <a:gd name="connsiteY6" fmla="*/ 263 h 10000"/>
              <a:gd name="connsiteX7" fmla="*/ 10026 w 10026"/>
              <a:gd name="connsiteY7" fmla="*/ 0 h 10000"/>
              <a:gd name="connsiteX0" fmla="*/ 394 w 10150"/>
              <a:gd name="connsiteY0" fmla="*/ 10000 h 10000"/>
              <a:gd name="connsiteX1" fmla="*/ 394 w 10150"/>
              <a:gd name="connsiteY1" fmla="*/ 7678 h 10000"/>
              <a:gd name="connsiteX2" fmla="*/ 218 w 10150"/>
              <a:gd name="connsiteY2" fmla="*/ 3670 h 10000"/>
              <a:gd name="connsiteX3" fmla="*/ 123 w 10150"/>
              <a:gd name="connsiteY3" fmla="*/ 1685 h 10000"/>
              <a:gd name="connsiteX4" fmla="*/ 2062 w 10150"/>
              <a:gd name="connsiteY4" fmla="*/ 844 h 10000"/>
              <a:gd name="connsiteX5" fmla="*/ 4742 w 10150"/>
              <a:gd name="connsiteY5" fmla="*/ 569 h 10000"/>
              <a:gd name="connsiteX6" fmla="*/ 8667 w 10150"/>
              <a:gd name="connsiteY6" fmla="*/ 263 h 10000"/>
              <a:gd name="connsiteX7" fmla="*/ 10150 w 1015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0" h="10000">
                <a:moveTo>
                  <a:pt x="394" y="10000"/>
                </a:moveTo>
                <a:cubicBezTo>
                  <a:pt x="408" y="9366"/>
                  <a:pt x="423" y="8733"/>
                  <a:pt x="394" y="7678"/>
                </a:cubicBezTo>
                <a:cubicBezTo>
                  <a:pt x="364" y="6623"/>
                  <a:pt x="263" y="4669"/>
                  <a:pt x="218" y="3670"/>
                </a:cubicBezTo>
                <a:cubicBezTo>
                  <a:pt x="173" y="2671"/>
                  <a:pt x="-184" y="2156"/>
                  <a:pt x="123" y="1685"/>
                </a:cubicBezTo>
                <a:cubicBezTo>
                  <a:pt x="430" y="1214"/>
                  <a:pt x="1292" y="1030"/>
                  <a:pt x="2062" y="844"/>
                </a:cubicBezTo>
                <a:cubicBezTo>
                  <a:pt x="2832" y="658"/>
                  <a:pt x="3842" y="669"/>
                  <a:pt x="4742" y="569"/>
                </a:cubicBezTo>
                <a:cubicBezTo>
                  <a:pt x="6233" y="485"/>
                  <a:pt x="6629" y="453"/>
                  <a:pt x="8667" y="263"/>
                </a:cubicBezTo>
                <a:cubicBezTo>
                  <a:pt x="9709" y="118"/>
                  <a:pt x="9656" y="88"/>
                  <a:pt x="10150"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187572" y="2584450"/>
            <a:ext cx="1479928" cy="3327400"/>
          </a:xfrm>
          <a:custGeom>
            <a:avLst/>
            <a:gdLst>
              <a:gd name="connsiteX0" fmla="*/ 13078 w 1479928"/>
              <a:gd name="connsiteY0" fmla="*/ 3327400 h 3327400"/>
              <a:gd name="connsiteX1" fmla="*/ 6728 w 1479928"/>
              <a:gd name="connsiteY1" fmla="*/ 1892300 h 3327400"/>
              <a:gd name="connsiteX2" fmla="*/ 6728 w 1479928"/>
              <a:gd name="connsiteY2" fmla="*/ 812800 h 3327400"/>
              <a:gd name="connsiteX3" fmla="*/ 378 w 1479928"/>
              <a:gd name="connsiteY3" fmla="*/ 450850 h 3327400"/>
              <a:gd name="connsiteX4" fmla="*/ 19428 w 1479928"/>
              <a:gd name="connsiteY4" fmla="*/ 381000 h 3327400"/>
              <a:gd name="connsiteX5" fmla="*/ 95628 w 1479928"/>
              <a:gd name="connsiteY5" fmla="*/ 311150 h 3327400"/>
              <a:gd name="connsiteX6" fmla="*/ 209928 w 1479928"/>
              <a:gd name="connsiteY6" fmla="*/ 266700 h 3327400"/>
              <a:gd name="connsiteX7" fmla="*/ 375028 w 1479928"/>
              <a:gd name="connsiteY7" fmla="*/ 222250 h 3327400"/>
              <a:gd name="connsiteX8" fmla="*/ 565528 w 1479928"/>
              <a:gd name="connsiteY8" fmla="*/ 177800 h 3327400"/>
              <a:gd name="connsiteX9" fmla="*/ 825878 w 1479928"/>
              <a:gd name="connsiteY9" fmla="*/ 158750 h 3327400"/>
              <a:gd name="connsiteX10" fmla="*/ 1029078 w 1479928"/>
              <a:gd name="connsiteY10" fmla="*/ 165100 h 3327400"/>
              <a:gd name="connsiteX11" fmla="*/ 1168778 w 1479928"/>
              <a:gd name="connsiteY11" fmla="*/ 146050 h 3327400"/>
              <a:gd name="connsiteX12" fmla="*/ 1302128 w 1479928"/>
              <a:gd name="connsiteY12" fmla="*/ 107950 h 3327400"/>
              <a:gd name="connsiteX13" fmla="*/ 1308478 w 1479928"/>
              <a:gd name="connsiteY13" fmla="*/ 95250 h 3327400"/>
              <a:gd name="connsiteX14" fmla="*/ 1479928 w 1479928"/>
              <a:gd name="connsiteY14" fmla="*/ 0 h 332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9928" h="3327400">
                <a:moveTo>
                  <a:pt x="13078" y="3327400"/>
                </a:moveTo>
                <a:cubicBezTo>
                  <a:pt x="10432" y="2819400"/>
                  <a:pt x="7786" y="2311400"/>
                  <a:pt x="6728" y="1892300"/>
                </a:cubicBezTo>
                <a:cubicBezTo>
                  <a:pt x="5670" y="1473200"/>
                  <a:pt x="7786" y="1053042"/>
                  <a:pt x="6728" y="812800"/>
                </a:cubicBezTo>
                <a:cubicBezTo>
                  <a:pt x="5670" y="572558"/>
                  <a:pt x="-1739" y="522817"/>
                  <a:pt x="378" y="450850"/>
                </a:cubicBezTo>
                <a:cubicBezTo>
                  <a:pt x="2495" y="378883"/>
                  <a:pt x="3553" y="404283"/>
                  <a:pt x="19428" y="381000"/>
                </a:cubicBezTo>
                <a:cubicBezTo>
                  <a:pt x="35303" y="357717"/>
                  <a:pt x="63878" y="330200"/>
                  <a:pt x="95628" y="311150"/>
                </a:cubicBezTo>
                <a:cubicBezTo>
                  <a:pt x="127378" y="292100"/>
                  <a:pt x="163361" y="281517"/>
                  <a:pt x="209928" y="266700"/>
                </a:cubicBezTo>
                <a:cubicBezTo>
                  <a:pt x="256495" y="251883"/>
                  <a:pt x="315761" y="237067"/>
                  <a:pt x="375028" y="222250"/>
                </a:cubicBezTo>
                <a:cubicBezTo>
                  <a:pt x="434295" y="207433"/>
                  <a:pt x="490386" y="188383"/>
                  <a:pt x="565528" y="177800"/>
                </a:cubicBezTo>
                <a:cubicBezTo>
                  <a:pt x="640670" y="167217"/>
                  <a:pt x="748620" y="160867"/>
                  <a:pt x="825878" y="158750"/>
                </a:cubicBezTo>
                <a:cubicBezTo>
                  <a:pt x="903136" y="156633"/>
                  <a:pt x="971928" y="167217"/>
                  <a:pt x="1029078" y="165100"/>
                </a:cubicBezTo>
                <a:cubicBezTo>
                  <a:pt x="1086228" y="162983"/>
                  <a:pt x="1123270" y="155575"/>
                  <a:pt x="1168778" y="146050"/>
                </a:cubicBezTo>
                <a:cubicBezTo>
                  <a:pt x="1214286" y="136525"/>
                  <a:pt x="1278845" y="116417"/>
                  <a:pt x="1302128" y="107950"/>
                </a:cubicBezTo>
                <a:cubicBezTo>
                  <a:pt x="1325411" y="99483"/>
                  <a:pt x="1278845" y="113242"/>
                  <a:pt x="1308478" y="95250"/>
                </a:cubicBezTo>
                <a:cubicBezTo>
                  <a:pt x="1338111" y="77258"/>
                  <a:pt x="1409019" y="38629"/>
                  <a:pt x="147992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183003" y="2584450"/>
            <a:ext cx="2360797" cy="3333750"/>
          </a:xfrm>
          <a:custGeom>
            <a:avLst/>
            <a:gdLst>
              <a:gd name="connsiteX0" fmla="*/ 4947 w 2360797"/>
              <a:gd name="connsiteY0" fmla="*/ 3333750 h 3333750"/>
              <a:gd name="connsiteX1" fmla="*/ 11297 w 2360797"/>
              <a:gd name="connsiteY1" fmla="*/ 1974850 h 3333750"/>
              <a:gd name="connsiteX2" fmla="*/ 4947 w 2360797"/>
              <a:gd name="connsiteY2" fmla="*/ 850900 h 3333750"/>
              <a:gd name="connsiteX3" fmla="*/ 4947 w 2360797"/>
              <a:gd name="connsiteY3" fmla="*/ 438150 h 3333750"/>
              <a:gd name="connsiteX4" fmla="*/ 68447 w 2360797"/>
              <a:gd name="connsiteY4" fmla="*/ 349250 h 3333750"/>
              <a:gd name="connsiteX5" fmla="*/ 182747 w 2360797"/>
              <a:gd name="connsiteY5" fmla="*/ 292100 h 3333750"/>
              <a:gd name="connsiteX6" fmla="*/ 500247 w 2360797"/>
              <a:gd name="connsiteY6" fmla="*/ 196850 h 3333750"/>
              <a:gd name="connsiteX7" fmla="*/ 817747 w 2360797"/>
              <a:gd name="connsiteY7" fmla="*/ 165100 h 3333750"/>
              <a:gd name="connsiteX8" fmla="*/ 1503547 w 2360797"/>
              <a:gd name="connsiteY8" fmla="*/ 158750 h 3333750"/>
              <a:gd name="connsiteX9" fmla="*/ 1897247 w 2360797"/>
              <a:gd name="connsiteY9" fmla="*/ 139700 h 3333750"/>
              <a:gd name="connsiteX10" fmla="*/ 2189347 w 2360797"/>
              <a:gd name="connsiteY10" fmla="*/ 101600 h 3333750"/>
              <a:gd name="connsiteX11" fmla="*/ 2335397 w 2360797"/>
              <a:gd name="connsiteY11" fmla="*/ 50800 h 3333750"/>
              <a:gd name="connsiteX12" fmla="*/ 2354447 w 2360797"/>
              <a:gd name="connsiteY12" fmla="*/ 38100 h 3333750"/>
              <a:gd name="connsiteX13" fmla="*/ 2360797 w 2360797"/>
              <a:gd name="connsiteY13" fmla="*/ 0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0797" h="3333750">
                <a:moveTo>
                  <a:pt x="4947" y="3333750"/>
                </a:moveTo>
                <a:cubicBezTo>
                  <a:pt x="8122" y="2861204"/>
                  <a:pt x="11297" y="2388658"/>
                  <a:pt x="11297" y="1974850"/>
                </a:cubicBezTo>
                <a:cubicBezTo>
                  <a:pt x="11297" y="1561042"/>
                  <a:pt x="6005" y="1107017"/>
                  <a:pt x="4947" y="850900"/>
                </a:cubicBezTo>
                <a:cubicBezTo>
                  <a:pt x="3889" y="594783"/>
                  <a:pt x="-5636" y="521758"/>
                  <a:pt x="4947" y="438150"/>
                </a:cubicBezTo>
                <a:cubicBezTo>
                  <a:pt x="15530" y="354542"/>
                  <a:pt x="38814" y="373592"/>
                  <a:pt x="68447" y="349250"/>
                </a:cubicBezTo>
                <a:cubicBezTo>
                  <a:pt x="98080" y="324908"/>
                  <a:pt x="110780" y="317500"/>
                  <a:pt x="182747" y="292100"/>
                </a:cubicBezTo>
                <a:cubicBezTo>
                  <a:pt x="254714" y="266700"/>
                  <a:pt x="394414" y="218017"/>
                  <a:pt x="500247" y="196850"/>
                </a:cubicBezTo>
                <a:cubicBezTo>
                  <a:pt x="606080" y="175683"/>
                  <a:pt x="650530" y="171450"/>
                  <a:pt x="817747" y="165100"/>
                </a:cubicBezTo>
                <a:cubicBezTo>
                  <a:pt x="984964" y="158750"/>
                  <a:pt x="1323630" y="162983"/>
                  <a:pt x="1503547" y="158750"/>
                </a:cubicBezTo>
                <a:cubicBezTo>
                  <a:pt x="1683464" y="154517"/>
                  <a:pt x="1782947" y="149225"/>
                  <a:pt x="1897247" y="139700"/>
                </a:cubicBezTo>
                <a:cubicBezTo>
                  <a:pt x="2011547" y="130175"/>
                  <a:pt x="2116322" y="116417"/>
                  <a:pt x="2189347" y="101600"/>
                </a:cubicBezTo>
                <a:cubicBezTo>
                  <a:pt x="2262372" y="86783"/>
                  <a:pt x="2307880" y="61383"/>
                  <a:pt x="2335397" y="50800"/>
                </a:cubicBezTo>
                <a:cubicBezTo>
                  <a:pt x="2362914" y="40217"/>
                  <a:pt x="2350214" y="46567"/>
                  <a:pt x="2354447" y="38100"/>
                </a:cubicBezTo>
                <a:cubicBezTo>
                  <a:pt x="2358680" y="29633"/>
                  <a:pt x="2359738" y="14816"/>
                  <a:pt x="2360797"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9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2"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1.66667E-6 3.7037E-7 L 0.31406 -0.00324 " pathEditMode="relative" rAng="0" ptsTypes="AA">
                                      <p:cBhvr>
                                        <p:cTn id="21" dur="2000" fill="hold"/>
                                        <p:tgtEl>
                                          <p:spTgt spid="22"/>
                                        </p:tgtEl>
                                        <p:attrNameLst>
                                          <p:attrName>ppt_x</p:attrName>
                                          <p:attrName>ppt_y</p:attrName>
                                        </p:attrNameLst>
                                      </p:cBhvr>
                                      <p:rCtr x="15703" y="-162"/>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xit" presetSubtype="0" fill="hold" grpId="1"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xit" presetSubtype="0" fill="hold" grpId="1" nodeType="with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xit" presetSubtype="0" fill="hold" grpId="1" nodeType="withEffect">
                                  <p:stCondLst>
                                    <p:cond delay="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0.31406 -0.00324 L 0.19271 -0.00324 " pathEditMode="relative" rAng="0" ptsTypes="AA">
                                      <p:cBhvr>
                                        <p:cTn id="54" dur="2000" fill="hold"/>
                                        <p:tgtEl>
                                          <p:spTgt spid="22"/>
                                        </p:tgtEl>
                                        <p:attrNameLst>
                                          <p:attrName>ppt_x</p:attrName>
                                          <p:attrName>ppt_y</p:attrName>
                                        </p:attrNameLst>
                                      </p:cBhvr>
                                      <p:rCtr x="-6068" y="0"/>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3" grpId="0"/>
      <p:bldP spid="24" grpId="0"/>
      <p:bldP spid="21" grpId="0"/>
      <p:bldP spid="25" grpId="0" animBg="1"/>
      <p:bldP spid="25" grpId="1" animBg="1"/>
      <p:bldP spid="26" grpId="0" animBg="1"/>
      <p:bldP spid="26" grpId="1" animBg="1"/>
      <p:bldP spid="28" grpId="0" animBg="1"/>
      <p:bldP spid="28" grpId="1" animBg="1"/>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 wetting fronts and Green-</a:t>
            </a:r>
            <a:r>
              <a:rPr lang="en-US" dirty="0" err="1"/>
              <a:t>Ampt</a:t>
            </a:r>
            <a:endParaRPr lang="en-US" dirty="0"/>
          </a:p>
        </p:txBody>
      </p:sp>
      <p:pic>
        <p:nvPicPr>
          <p:cNvPr id="3" name="Picture 2"/>
          <p:cNvPicPr>
            <a:picLocks noChangeAspect="1"/>
          </p:cNvPicPr>
          <p:nvPr/>
        </p:nvPicPr>
        <p:blipFill rotWithShape="1">
          <a:blip r:embed="rId2"/>
          <a:srcRect l="15349" t="20107" r="65135" b="45197"/>
          <a:stretch/>
        </p:blipFill>
        <p:spPr>
          <a:xfrm>
            <a:off x="2526889" y="1982788"/>
            <a:ext cx="7896223" cy="3948112"/>
          </a:xfrm>
          <a:prstGeom prst="rect">
            <a:avLst/>
          </a:prstGeom>
        </p:spPr>
      </p:pic>
      <p:sp>
        <p:nvSpPr>
          <p:cNvPr id="4" name="TextBox 3"/>
          <p:cNvSpPr txBox="1"/>
          <p:nvPr/>
        </p:nvSpPr>
        <p:spPr>
          <a:xfrm>
            <a:off x="7835900" y="6159500"/>
            <a:ext cx="2630528" cy="369332"/>
          </a:xfrm>
          <a:prstGeom prst="rect">
            <a:avLst/>
          </a:prstGeom>
          <a:noFill/>
        </p:spPr>
        <p:txBody>
          <a:bodyPr wrap="none" rtlCol="0">
            <a:spAutoFit/>
          </a:bodyPr>
          <a:lstStyle/>
          <a:p>
            <a:r>
              <a:rPr lang="en-US" dirty="0"/>
              <a:t>Figure 8.20 from </a:t>
            </a:r>
            <a:r>
              <a:rPr lang="en-US" dirty="0" err="1"/>
              <a:t>Dingman</a:t>
            </a:r>
            <a:endParaRPr lang="en-US" dirty="0"/>
          </a:p>
        </p:txBody>
      </p:sp>
      <p:grpSp>
        <p:nvGrpSpPr>
          <p:cNvPr id="13" name="Group 12"/>
          <p:cNvGrpSpPr/>
          <p:nvPr/>
        </p:nvGrpSpPr>
        <p:grpSpPr>
          <a:xfrm>
            <a:off x="3621057" y="1530647"/>
            <a:ext cx="6411943" cy="592873"/>
            <a:chOff x="3621057" y="1530647"/>
            <a:chExt cx="6411943" cy="592873"/>
          </a:xfrm>
        </p:grpSpPr>
        <p:grpSp>
          <p:nvGrpSpPr>
            <p:cNvPr id="8" name="Group 7"/>
            <p:cNvGrpSpPr/>
            <p:nvPr/>
          </p:nvGrpSpPr>
          <p:grpSpPr>
            <a:xfrm>
              <a:off x="3937000" y="1530647"/>
              <a:ext cx="6096000" cy="427515"/>
              <a:chOff x="3771900" y="1263173"/>
              <a:chExt cx="6096000" cy="427515"/>
            </a:xfrm>
          </p:grpSpPr>
          <p:cxnSp>
            <p:nvCxnSpPr>
              <p:cNvPr id="6" name="Straight Arrow Connector 5"/>
              <p:cNvCxnSpPr/>
              <p:nvPr/>
            </p:nvCxnSpPr>
            <p:spPr>
              <a:xfrm>
                <a:off x="3771900" y="1690688"/>
                <a:ext cx="60960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3771900" y="1263173"/>
                    <a:ext cx="3485954" cy="369332"/>
                  </a:xfrm>
                  <a:prstGeom prst="rect">
                    <a:avLst/>
                  </a:prstGeom>
                  <a:noFill/>
                </p:spPr>
                <p:txBody>
                  <a:bodyPr wrap="none" rtlCol="0">
                    <a:spAutoFit/>
                  </a:bodyPr>
                  <a:lstStyle/>
                  <a:p>
                    <a:r>
                      <a:rPr lang="en-US" dirty="0">
                        <a:solidFill>
                          <a:srgbClr val="FF0000"/>
                        </a:solidFill>
                      </a:rPr>
                      <a:t>Increasing water content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𝜃</m:t>
                        </m:r>
                      </m:oMath>
                    </a14:m>
                    <a:r>
                      <a:rPr lang="en-US" dirty="0">
                        <a:solidFill>
                          <a:srgbClr val="FF0000"/>
                        </a:solidFill>
                      </a:rPr>
                      <a:t>) [L</a:t>
                    </a:r>
                    <a:r>
                      <a:rPr lang="en-US" baseline="30000" dirty="0">
                        <a:solidFill>
                          <a:srgbClr val="FF0000"/>
                        </a:solidFill>
                      </a:rPr>
                      <a:t>3</a:t>
                    </a:r>
                    <a:r>
                      <a:rPr lang="en-US" dirty="0">
                        <a:solidFill>
                          <a:srgbClr val="FF0000"/>
                        </a:solidFill>
                      </a:rPr>
                      <a:t> L</a:t>
                    </a:r>
                    <a:r>
                      <a:rPr lang="en-US" baseline="30000" dirty="0">
                        <a:solidFill>
                          <a:srgbClr val="FF0000"/>
                        </a:solidFill>
                      </a:rPr>
                      <a:t>-3</a:t>
                    </a:r>
                    <a:r>
                      <a:rPr lang="en-US" dirty="0">
                        <a:solidFill>
                          <a:srgbClr val="FF0000"/>
                        </a:solidFill>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771900" y="1263173"/>
                    <a:ext cx="3485954" cy="369332"/>
                  </a:xfrm>
                  <a:prstGeom prst="rect">
                    <a:avLst/>
                  </a:prstGeom>
                  <a:blipFill rotWithShape="0">
                    <a:blip r:embed="rId3"/>
                    <a:stretch>
                      <a:fillRect l="-1573" t="-8197" r="-524" b="-24590"/>
                    </a:stretch>
                  </a:blipFill>
                </p:spPr>
                <p:txBody>
                  <a:bodyPr/>
                  <a:lstStyle/>
                  <a:p>
                    <a:r>
                      <a:rPr lang="en-US">
                        <a:noFill/>
                      </a:rPr>
                      <a:t> </a:t>
                    </a:r>
                  </a:p>
                </p:txBody>
              </p:sp>
            </mc:Fallback>
          </mc:AlternateContent>
        </p:grpSp>
        <p:sp>
          <p:nvSpPr>
            <p:cNvPr id="9" name="TextBox 8"/>
            <p:cNvSpPr txBox="1"/>
            <p:nvPr/>
          </p:nvSpPr>
          <p:spPr>
            <a:xfrm>
              <a:off x="3621057" y="1754188"/>
              <a:ext cx="301686" cy="369332"/>
            </a:xfrm>
            <a:prstGeom prst="rect">
              <a:avLst/>
            </a:prstGeom>
            <a:noFill/>
          </p:spPr>
          <p:txBody>
            <a:bodyPr wrap="none" rtlCol="0">
              <a:spAutoFit/>
            </a:bodyPr>
            <a:lstStyle/>
            <a:p>
              <a:r>
                <a:rPr lang="en-US" dirty="0">
                  <a:solidFill>
                    <a:srgbClr val="FF0000"/>
                  </a:solidFill>
                </a:rPr>
                <a:t>0</a:t>
              </a:r>
            </a:p>
          </p:txBody>
        </p:sp>
      </p:grpSp>
      <p:grpSp>
        <p:nvGrpSpPr>
          <p:cNvPr id="14" name="Group 13"/>
          <p:cNvGrpSpPr/>
          <p:nvPr/>
        </p:nvGrpSpPr>
        <p:grpSpPr>
          <a:xfrm>
            <a:off x="1423957" y="2366664"/>
            <a:ext cx="1628779" cy="3564236"/>
            <a:chOff x="3214657" y="1739938"/>
            <a:chExt cx="1628779" cy="3564236"/>
          </a:xfrm>
        </p:grpSpPr>
        <p:grpSp>
          <p:nvGrpSpPr>
            <p:cNvPr id="15" name="Group 14"/>
            <p:cNvGrpSpPr/>
            <p:nvPr/>
          </p:nvGrpSpPr>
          <p:grpSpPr>
            <a:xfrm>
              <a:off x="3371746" y="2109270"/>
              <a:ext cx="565254" cy="3194904"/>
              <a:chOff x="3206646" y="1841796"/>
              <a:chExt cx="565254" cy="3194904"/>
            </a:xfrm>
          </p:grpSpPr>
          <p:cxnSp>
            <p:nvCxnSpPr>
              <p:cNvPr id="17" name="Straight Arrow Connector 16"/>
              <p:cNvCxnSpPr/>
              <p:nvPr/>
            </p:nvCxnSpPr>
            <p:spPr>
              <a:xfrm>
                <a:off x="3771900" y="1841796"/>
                <a:ext cx="0" cy="31949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16200000">
                <a:off x="2371257" y="3155473"/>
                <a:ext cx="2040110" cy="369332"/>
              </a:xfrm>
              <a:prstGeom prst="rect">
                <a:avLst/>
              </a:prstGeom>
              <a:noFill/>
            </p:spPr>
            <p:txBody>
              <a:bodyPr wrap="none" rtlCol="0">
                <a:spAutoFit/>
              </a:bodyPr>
              <a:lstStyle/>
              <a:p>
                <a:r>
                  <a:rPr lang="en-US" dirty="0">
                    <a:solidFill>
                      <a:srgbClr val="FF0000"/>
                    </a:solidFill>
                  </a:rPr>
                  <a:t>Increasing depth [L]</a:t>
                </a:r>
              </a:p>
            </p:txBody>
          </p:sp>
        </p:grpSp>
        <p:sp>
          <p:nvSpPr>
            <p:cNvPr id="16" name="TextBox 15"/>
            <p:cNvSpPr txBox="1"/>
            <p:nvPr/>
          </p:nvSpPr>
          <p:spPr>
            <a:xfrm>
              <a:off x="3214657" y="1739938"/>
              <a:ext cx="1628779" cy="369332"/>
            </a:xfrm>
            <a:prstGeom prst="rect">
              <a:avLst/>
            </a:prstGeom>
            <a:noFill/>
          </p:spPr>
          <p:txBody>
            <a:bodyPr wrap="none" rtlCol="0">
              <a:spAutoFit/>
            </a:bodyPr>
            <a:lstStyle/>
            <a:p>
              <a:r>
                <a:rPr lang="en-US" dirty="0">
                  <a:solidFill>
                    <a:srgbClr val="FF0000"/>
                  </a:solidFill>
                </a:rPr>
                <a:t>Ground surface</a:t>
              </a:r>
            </a:p>
          </p:txBody>
        </p:sp>
      </p:grpSp>
      <p:sp>
        <p:nvSpPr>
          <p:cNvPr id="11" name="Freeform 10"/>
          <p:cNvSpPr/>
          <p:nvPr/>
        </p:nvSpPr>
        <p:spPr>
          <a:xfrm>
            <a:off x="5183003" y="2584450"/>
            <a:ext cx="2360797" cy="3333750"/>
          </a:xfrm>
          <a:custGeom>
            <a:avLst/>
            <a:gdLst>
              <a:gd name="connsiteX0" fmla="*/ 4947 w 2360797"/>
              <a:gd name="connsiteY0" fmla="*/ 3333750 h 3333750"/>
              <a:gd name="connsiteX1" fmla="*/ 11297 w 2360797"/>
              <a:gd name="connsiteY1" fmla="*/ 1974850 h 3333750"/>
              <a:gd name="connsiteX2" fmla="*/ 4947 w 2360797"/>
              <a:gd name="connsiteY2" fmla="*/ 850900 h 3333750"/>
              <a:gd name="connsiteX3" fmla="*/ 4947 w 2360797"/>
              <a:gd name="connsiteY3" fmla="*/ 438150 h 3333750"/>
              <a:gd name="connsiteX4" fmla="*/ 68447 w 2360797"/>
              <a:gd name="connsiteY4" fmla="*/ 349250 h 3333750"/>
              <a:gd name="connsiteX5" fmla="*/ 182747 w 2360797"/>
              <a:gd name="connsiteY5" fmla="*/ 292100 h 3333750"/>
              <a:gd name="connsiteX6" fmla="*/ 500247 w 2360797"/>
              <a:gd name="connsiteY6" fmla="*/ 196850 h 3333750"/>
              <a:gd name="connsiteX7" fmla="*/ 817747 w 2360797"/>
              <a:gd name="connsiteY7" fmla="*/ 165100 h 3333750"/>
              <a:gd name="connsiteX8" fmla="*/ 1503547 w 2360797"/>
              <a:gd name="connsiteY8" fmla="*/ 158750 h 3333750"/>
              <a:gd name="connsiteX9" fmla="*/ 1897247 w 2360797"/>
              <a:gd name="connsiteY9" fmla="*/ 139700 h 3333750"/>
              <a:gd name="connsiteX10" fmla="*/ 2189347 w 2360797"/>
              <a:gd name="connsiteY10" fmla="*/ 101600 h 3333750"/>
              <a:gd name="connsiteX11" fmla="*/ 2335397 w 2360797"/>
              <a:gd name="connsiteY11" fmla="*/ 50800 h 3333750"/>
              <a:gd name="connsiteX12" fmla="*/ 2354447 w 2360797"/>
              <a:gd name="connsiteY12" fmla="*/ 38100 h 3333750"/>
              <a:gd name="connsiteX13" fmla="*/ 2360797 w 2360797"/>
              <a:gd name="connsiteY13" fmla="*/ 0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0797" h="3333750">
                <a:moveTo>
                  <a:pt x="4947" y="3333750"/>
                </a:moveTo>
                <a:cubicBezTo>
                  <a:pt x="8122" y="2861204"/>
                  <a:pt x="11297" y="2388658"/>
                  <a:pt x="11297" y="1974850"/>
                </a:cubicBezTo>
                <a:cubicBezTo>
                  <a:pt x="11297" y="1561042"/>
                  <a:pt x="6005" y="1107017"/>
                  <a:pt x="4947" y="850900"/>
                </a:cubicBezTo>
                <a:cubicBezTo>
                  <a:pt x="3889" y="594783"/>
                  <a:pt x="-5636" y="521758"/>
                  <a:pt x="4947" y="438150"/>
                </a:cubicBezTo>
                <a:cubicBezTo>
                  <a:pt x="15530" y="354542"/>
                  <a:pt x="38814" y="373592"/>
                  <a:pt x="68447" y="349250"/>
                </a:cubicBezTo>
                <a:cubicBezTo>
                  <a:pt x="98080" y="324908"/>
                  <a:pt x="110780" y="317500"/>
                  <a:pt x="182747" y="292100"/>
                </a:cubicBezTo>
                <a:cubicBezTo>
                  <a:pt x="254714" y="266700"/>
                  <a:pt x="394414" y="218017"/>
                  <a:pt x="500247" y="196850"/>
                </a:cubicBezTo>
                <a:cubicBezTo>
                  <a:pt x="606080" y="175683"/>
                  <a:pt x="650530" y="171450"/>
                  <a:pt x="817747" y="165100"/>
                </a:cubicBezTo>
                <a:cubicBezTo>
                  <a:pt x="984964" y="158750"/>
                  <a:pt x="1323630" y="162983"/>
                  <a:pt x="1503547" y="158750"/>
                </a:cubicBezTo>
                <a:cubicBezTo>
                  <a:pt x="1683464" y="154517"/>
                  <a:pt x="1782947" y="149225"/>
                  <a:pt x="1897247" y="139700"/>
                </a:cubicBezTo>
                <a:cubicBezTo>
                  <a:pt x="2011547" y="130175"/>
                  <a:pt x="2116322" y="116417"/>
                  <a:pt x="2189347" y="101600"/>
                </a:cubicBezTo>
                <a:cubicBezTo>
                  <a:pt x="2262372" y="86783"/>
                  <a:pt x="2307880" y="61383"/>
                  <a:pt x="2335397" y="50800"/>
                </a:cubicBezTo>
                <a:cubicBezTo>
                  <a:pt x="2362914" y="40217"/>
                  <a:pt x="2350214" y="46567"/>
                  <a:pt x="2354447" y="38100"/>
                </a:cubicBezTo>
                <a:cubicBezTo>
                  <a:pt x="2358680" y="29633"/>
                  <a:pt x="2359738" y="14816"/>
                  <a:pt x="2360797"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10464103" y="2261284"/>
                <a:ext cx="1374383"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m:t>
                      </m:r>
                      <m:r>
                        <m:rPr>
                          <m:sty m:val="p"/>
                        </m:rPr>
                        <a:rPr lang="en-US" b="0" i="0" smtClean="0">
                          <a:solidFill>
                            <a:srgbClr val="FF0000"/>
                          </a:solidFill>
                          <a:latin typeface="Cambria Math" panose="02040503050406030204" pitchFamily="18" charset="0"/>
                          <a:ea typeface="Cambria Math" panose="02040503050406030204" pitchFamily="18" charset="0"/>
                        </a:rPr>
                        <m:t>rainfall</m:t>
                      </m:r>
                    </m:oMath>
                  </m:oMathPara>
                </a14:m>
                <a:endParaRPr lang="en-US" dirty="0">
                  <a:solidFill>
                    <a:srgbClr val="FF0000"/>
                  </a:solidFill>
                </a:endParaRPr>
              </a:p>
              <a:p>
                <a:r>
                  <a:rPr lang="en-US" dirty="0">
                    <a:solidFill>
                      <a:srgbClr val="FF0000"/>
                    </a:solidFill>
                  </a:rPr>
                  <a:t> [L T</a:t>
                </a:r>
                <a:r>
                  <a:rPr lang="en-US" baseline="30000" dirty="0">
                    <a:solidFill>
                      <a:srgbClr val="FF0000"/>
                    </a:solidFill>
                  </a:rPr>
                  <a:t>-1</a:t>
                </a:r>
                <a:r>
                  <a:rPr lang="en-US" dirty="0">
                    <a:solidFill>
                      <a:srgbClr val="FF0000"/>
                    </a:solidFill>
                  </a:rPr>
                  <a:t>]  </a:t>
                </a:r>
              </a:p>
            </p:txBody>
          </p:sp>
        </mc:Choice>
        <mc:Fallback xmlns="">
          <p:sp>
            <p:nvSpPr>
              <p:cNvPr id="20" name="Rectangle 19"/>
              <p:cNvSpPr>
                <a:spLocks noRot="1" noChangeAspect="1" noMove="1" noResize="1" noEditPoints="1" noAdjustHandles="1" noChangeArrowheads="1" noChangeShapeType="1" noTextEdit="1"/>
              </p:cNvSpPr>
              <p:nvPr/>
            </p:nvSpPr>
            <p:spPr>
              <a:xfrm>
                <a:off x="10464103" y="2261284"/>
                <a:ext cx="1374383" cy="646331"/>
              </a:xfrm>
              <a:prstGeom prst="rect">
                <a:avLst/>
              </a:prstGeom>
              <a:blipFill rotWithShape="0">
                <a:blip r:embed="rId6"/>
                <a:stretch>
                  <a:fillRect b="-14151"/>
                </a:stretch>
              </a:blipFill>
            </p:spPr>
            <p:txBody>
              <a:bodyPr/>
              <a:lstStyle/>
              <a:p>
                <a:r>
                  <a:rPr lang="en-US">
                    <a:noFill/>
                  </a:rPr>
                  <a:t> </a:t>
                </a:r>
              </a:p>
            </p:txBody>
          </p:sp>
        </mc:Fallback>
      </mc:AlternateContent>
      <p:sp>
        <p:nvSpPr>
          <p:cNvPr id="23" name="Freeform 22"/>
          <p:cNvSpPr/>
          <p:nvPr/>
        </p:nvSpPr>
        <p:spPr>
          <a:xfrm>
            <a:off x="5183673" y="2603241"/>
            <a:ext cx="2375918" cy="3312367"/>
          </a:xfrm>
          <a:custGeom>
            <a:avLst/>
            <a:gdLst>
              <a:gd name="connsiteX0" fmla="*/ 4147 w 2375918"/>
              <a:gd name="connsiteY0" fmla="*/ 3312367 h 3312367"/>
              <a:gd name="connsiteX1" fmla="*/ 13478 w 2375918"/>
              <a:gd name="connsiteY1" fmla="*/ 2071396 h 3312367"/>
              <a:gd name="connsiteX2" fmla="*/ 4147 w 2375918"/>
              <a:gd name="connsiteY2" fmla="*/ 1091681 h 3312367"/>
              <a:gd name="connsiteX3" fmla="*/ 4147 w 2375918"/>
              <a:gd name="connsiteY3" fmla="*/ 662473 h 3312367"/>
              <a:gd name="connsiteX4" fmla="*/ 4147 w 2375918"/>
              <a:gd name="connsiteY4" fmla="*/ 634481 h 3312367"/>
              <a:gd name="connsiteX5" fmla="*/ 60131 w 2375918"/>
              <a:gd name="connsiteY5" fmla="*/ 615820 h 3312367"/>
              <a:gd name="connsiteX6" fmla="*/ 377372 w 2375918"/>
              <a:gd name="connsiteY6" fmla="*/ 503853 h 3312367"/>
              <a:gd name="connsiteX7" fmla="*/ 862564 w 2375918"/>
              <a:gd name="connsiteY7" fmla="*/ 447869 h 3312367"/>
              <a:gd name="connsiteX8" fmla="*/ 1553029 w 2375918"/>
              <a:gd name="connsiteY8" fmla="*/ 419877 h 3312367"/>
              <a:gd name="connsiteX9" fmla="*/ 2178180 w 2375918"/>
              <a:gd name="connsiteY9" fmla="*/ 401216 h 3312367"/>
              <a:gd name="connsiteX10" fmla="*/ 2355462 w 2375918"/>
              <a:gd name="connsiteY10" fmla="*/ 391886 h 3312367"/>
              <a:gd name="connsiteX11" fmla="*/ 2374123 w 2375918"/>
              <a:gd name="connsiteY11" fmla="*/ 363894 h 3312367"/>
              <a:gd name="connsiteX12" fmla="*/ 2374123 w 2375918"/>
              <a:gd name="connsiteY12" fmla="*/ 251926 h 3312367"/>
              <a:gd name="connsiteX13" fmla="*/ 2364792 w 2375918"/>
              <a:gd name="connsiteY13" fmla="*/ 0 h 331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5918" h="3312367">
                <a:moveTo>
                  <a:pt x="4147" y="3312367"/>
                </a:moveTo>
                <a:cubicBezTo>
                  <a:pt x="8812" y="2876938"/>
                  <a:pt x="13478" y="2441510"/>
                  <a:pt x="13478" y="2071396"/>
                </a:cubicBezTo>
                <a:cubicBezTo>
                  <a:pt x="13478" y="1701282"/>
                  <a:pt x="5702" y="1326501"/>
                  <a:pt x="4147" y="1091681"/>
                </a:cubicBezTo>
                <a:cubicBezTo>
                  <a:pt x="2592" y="856861"/>
                  <a:pt x="4147" y="662473"/>
                  <a:pt x="4147" y="662473"/>
                </a:cubicBezTo>
                <a:cubicBezTo>
                  <a:pt x="4147" y="586273"/>
                  <a:pt x="-5184" y="642257"/>
                  <a:pt x="4147" y="634481"/>
                </a:cubicBezTo>
                <a:cubicBezTo>
                  <a:pt x="13478" y="626705"/>
                  <a:pt x="60131" y="615820"/>
                  <a:pt x="60131" y="615820"/>
                </a:cubicBezTo>
                <a:cubicBezTo>
                  <a:pt x="122335" y="594049"/>
                  <a:pt x="243633" y="531845"/>
                  <a:pt x="377372" y="503853"/>
                </a:cubicBezTo>
                <a:cubicBezTo>
                  <a:pt x="511111" y="475861"/>
                  <a:pt x="666621" y="461865"/>
                  <a:pt x="862564" y="447869"/>
                </a:cubicBezTo>
                <a:cubicBezTo>
                  <a:pt x="1058507" y="433873"/>
                  <a:pt x="1553029" y="419877"/>
                  <a:pt x="1553029" y="419877"/>
                </a:cubicBezTo>
                <a:lnTo>
                  <a:pt x="2178180" y="401216"/>
                </a:lnTo>
                <a:cubicBezTo>
                  <a:pt x="2311919" y="396551"/>
                  <a:pt x="2322805" y="398106"/>
                  <a:pt x="2355462" y="391886"/>
                </a:cubicBezTo>
                <a:cubicBezTo>
                  <a:pt x="2388119" y="385666"/>
                  <a:pt x="2371013" y="387221"/>
                  <a:pt x="2374123" y="363894"/>
                </a:cubicBezTo>
                <a:cubicBezTo>
                  <a:pt x="2377233" y="340567"/>
                  <a:pt x="2375678" y="312575"/>
                  <a:pt x="2374123" y="251926"/>
                </a:cubicBezTo>
                <a:cubicBezTo>
                  <a:pt x="2372568" y="191277"/>
                  <a:pt x="2368680" y="95638"/>
                  <a:pt x="2364792"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5177591" y="2576999"/>
            <a:ext cx="2370061" cy="3372692"/>
          </a:xfrm>
          <a:custGeom>
            <a:avLst/>
            <a:gdLst>
              <a:gd name="connsiteX0" fmla="*/ 4147 w 2375918"/>
              <a:gd name="connsiteY0" fmla="*/ 3312367 h 3312367"/>
              <a:gd name="connsiteX1" fmla="*/ 13478 w 2375918"/>
              <a:gd name="connsiteY1" fmla="*/ 2071396 h 3312367"/>
              <a:gd name="connsiteX2" fmla="*/ 4147 w 2375918"/>
              <a:gd name="connsiteY2" fmla="*/ 1091681 h 3312367"/>
              <a:gd name="connsiteX3" fmla="*/ 4147 w 2375918"/>
              <a:gd name="connsiteY3" fmla="*/ 662473 h 3312367"/>
              <a:gd name="connsiteX4" fmla="*/ 4147 w 2375918"/>
              <a:gd name="connsiteY4" fmla="*/ 634481 h 3312367"/>
              <a:gd name="connsiteX5" fmla="*/ 60131 w 2375918"/>
              <a:gd name="connsiteY5" fmla="*/ 615820 h 3312367"/>
              <a:gd name="connsiteX6" fmla="*/ 377372 w 2375918"/>
              <a:gd name="connsiteY6" fmla="*/ 503853 h 3312367"/>
              <a:gd name="connsiteX7" fmla="*/ 862564 w 2375918"/>
              <a:gd name="connsiteY7" fmla="*/ 447869 h 3312367"/>
              <a:gd name="connsiteX8" fmla="*/ 1553029 w 2375918"/>
              <a:gd name="connsiteY8" fmla="*/ 419877 h 3312367"/>
              <a:gd name="connsiteX9" fmla="*/ 2178180 w 2375918"/>
              <a:gd name="connsiteY9" fmla="*/ 401216 h 3312367"/>
              <a:gd name="connsiteX10" fmla="*/ 2355462 w 2375918"/>
              <a:gd name="connsiteY10" fmla="*/ 391886 h 3312367"/>
              <a:gd name="connsiteX11" fmla="*/ 2374123 w 2375918"/>
              <a:gd name="connsiteY11" fmla="*/ 363894 h 3312367"/>
              <a:gd name="connsiteX12" fmla="*/ 2374123 w 2375918"/>
              <a:gd name="connsiteY12" fmla="*/ 251926 h 3312367"/>
              <a:gd name="connsiteX13" fmla="*/ 2364792 w 2375918"/>
              <a:gd name="connsiteY13" fmla="*/ 0 h 3312367"/>
              <a:gd name="connsiteX0" fmla="*/ 1167 w 2372938"/>
              <a:gd name="connsiteY0" fmla="*/ 3312367 h 3312367"/>
              <a:gd name="connsiteX1" fmla="*/ 10498 w 2372938"/>
              <a:gd name="connsiteY1" fmla="*/ 2071396 h 3312367"/>
              <a:gd name="connsiteX2" fmla="*/ 1167 w 2372938"/>
              <a:gd name="connsiteY2" fmla="*/ 1091681 h 3312367"/>
              <a:gd name="connsiteX3" fmla="*/ 1167 w 2372938"/>
              <a:gd name="connsiteY3" fmla="*/ 662473 h 3312367"/>
              <a:gd name="connsiteX4" fmla="*/ 10498 w 2372938"/>
              <a:gd name="connsiteY4" fmla="*/ 942391 h 3312367"/>
              <a:gd name="connsiteX5" fmla="*/ 57151 w 2372938"/>
              <a:gd name="connsiteY5" fmla="*/ 615820 h 3312367"/>
              <a:gd name="connsiteX6" fmla="*/ 374392 w 2372938"/>
              <a:gd name="connsiteY6" fmla="*/ 503853 h 3312367"/>
              <a:gd name="connsiteX7" fmla="*/ 859584 w 2372938"/>
              <a:gd name="connsiteY7" fmla="*/ 447869 h 3312367"/>
              <a:gd name="connsiteX8" fmla="*/ 1550049 w 2372938"/>
              <a:gd name="connsiteY8" fmla="*/ 419877 h 3312367"/>
              <a:gd name="connsiteX9" fmla="*/ 2175200 w 2372938"/>
              <a:gd name="connsiteY9" fmla="*/ 401216 h 3312367"/>
              <a:gd name="connsiteX10" fmla="*/ 2352482 w 2372938"/>
              <a:gd name="connsiteY10" fmla="*/ 391886 h 3312367"/>
              <a:gd name="connsiteX11" fmla="*/ 2371143 w 2372938"/>
              <a:gd name="connsiteY11" fmla="*/ 363894 h 3312367"/>
              <a:gd name="connsiteX12" fmla="*/ 2371143 w 2372938"/>
              <a:gd name="connsiteY12" fmla="*/ 251926 h 3312367"/>
              <a:gd name="connsiteX13" fmla="*/ 2361812 w 2372938"/>
              <a:gd name="connsiteY13" fmla="*/ 0 h 3312367"/>
              <a:gd name="connsiteX0" fmla="*/ 1167 w 2372938"/>
              <a:gd name="connsiteY0" fmla="*/ 3312367 h 3312367"/>
              <a:gd name="connsiteX1" fmla="*/ 10498 w 2372938"/>
              <a:gd name="connsiteY1" fmla="*/ 2071396 h 3312367"/>
              <a:gd name="connsiteX2" fmla="*/ 1167 w 2372938"/>
              <a:gd name="connsiteY2" fmla="*/ 1091681 h 3312367"/>
              <a:gd name="connsiteX3" fmla="*/ 1167 w 2372938"/>
              <a:gd name="connsiteY3" fmla="*/ 662473 h 3312367"/>
              <a:gd name="connsiteX4" fmla="*/ 10498 w 2372938"/>
              <a:gd name="connsiteY4" fmla="*/ 942391 h 3312367"/>
              <a:gd name="connsiteX5" fmla="*/ 66482 w 2372938"/>
              <a:gd name="connsiteY5" fmla="*/ 914400 h 3312367"/>
              <a:gd name="connsiteX6" fmla="*/ 374392 w 2372938"/>
              <a:gd name="connsiteY6" fmla="*/ 503853 h 3312367"/>
              <a:gd name="connsiteX7" fmla="*/ 859584 w 2372938"/>
              <a:gd name="connsiteY7" fmla="*/ 447869 h 3312367"/>
              <a:gd name="connsiteX8" fmla="*/ 1550049 w 2372938"/>
              <a:gd name="connsiteY8" fmla="*/ 419877 h 3312367"/>
              <a:gd name="connsiteX9" fmla="*/ 2175200 w 2372938"/>
              <a:gd name="connsiteY9" fmla="*/ 401216 h 3312367"/>
              <a:gd name="connsiteX10" fmla="*/ 2352482 w 2372938"/>
              <a:gd name="connsiteY10" fmla="*/ 391886 h 3312367"/>
              <a:gd name="connsiteX11" fmla="*/ 2371143 w 2372938"/>
              <a:gd name="connsiteY11" fmla="*/ 363894 h 3312367"/>
              <a:gd name="connsiteX12" fmla="*/ 2371143 w 2372938"/>
              <a:gd name="connsiteY12" fmla="*/ 251926 h 3312367"/>
              <a:gd name="connsiteX13" fmla="*/ 2361812 w 2372938"/>
              <a:gd name="connsiteY13" fmla="*/ 0 h 3312367"/>
              <a:gd name="connsiteX0" fmla="*/ 153 w 2371924"/>
              <a:gd name="connsiteY0" fmla="*/ 3312367 h 3312367"/>
              <a:gd name="connsiteX1" fmla="*/ 9484 w 2371924"/>
              <a:gd name="connsiteY1" fmla="*/ 2071396 h 3312367"/>
              <a:gd name="connsiteX2" fmla="*/ 153 w 2371924"/>
              <a:gd name="connsiteY2" fmla="*/ 1091681 h 3312367"/>
              <a:gd name="connsiteX3" fmla="*/ 18814 w 2371924"/>
              <a:gd name="connsiteY3" fmla="*/ 1026367 h 3312367"/>
              <a:gd name="connsiteX4" fmla="*/ 9484 w 2371924"/>
              <a:gd name="connsiteY4" fmla="*/ 942391 h 3312367"/>
              <a:gd name="connsiteX5" fmla="*/ 65468 w 2371924"/>
              <a:gd name="connsiteY5" fmla="*/ 914400 h 3312367"/>
              <a:gd name="connsiteX6" fmla="*/ 373378 w 2371924"/>
              <a:gd name="connsiteY6" fmla="*/ 503853 h 3312367"/>
              <a:gd name="connsiteX7" fmla="*/ 858570 w 2371924"/>
              <a:gd name="connsiteY7" fmla="*/ 447869 h 3312367"/>
              <a:gd name="connsiteX8" fmla="*/ 1549035 w 2371924"/>
              <a:gd name="connsiteY8" fmla="*/ 419877 h 3312367"/>
              <a:gd name="connsiteX9" fmla="*/ 2174186 w 2371924"/>
              <a:gd name="connsiteY9" fmla="*/ 401216 h 3312367"/>
              <a:gd name="connsiteX10" fmla="*/ 2351468 w 2371924"/>
              <a:gd name="connsiteY10" fmla="*/ 391886 h 3312367"/>
              <a:gd name="connsiteX11" fmla="*/ 2370129 w 2371924"/>
              <a:gd name="connsiteY11" fmla="*/ 363894 h 3312367"/>
              <a:gd name="connsiteX12" fmla="*/ 2370129 w 2371924"/>
              <a:gd name="connsiteY12" fmla="*/ 251926 h 3312367"/>
              <a:gd name="connsiteX13" fmla="*/ 2360798 w 2371924"/>
              <a:gd name="connsiteY13" fmla="*/ 0 h 3312367"/>
              <a:gd name="connsiteX0" fmla="*/ 168286 w 2540057"/>
              <a:gd name="connsiteY0" fmla="*/ 3312367 h 3312367"/>
              <a:gd name="connsiteX1" fmla="*/ 177617 w 2540057"/>
              <a:gd name="connsiteY1" fmla="*/ 2071396 h 3312367"/>
              <a:gd name="connsiteX2" fmla="*/ 11 w 2540057"/>
              <a:gd name="connsiteY2" fmla="*/ 1171056 h 3312367"/>
              <a:gd name="connsiteX3" fmla="*/ 186947 w 2540057"/>
              <a:gd name="connsiteY3" fmla="*/ 1026367 h 3312367"/>
              <a:gd name="connsiteX4" fmla="*/ 177617 w 2540057"/>
              <a:gd name="connsiteY4" fmla="*/ 942391 h 3312367"/>
              <a:gd name="connsiteX5" fmla="*/ 233601 w 2540057"/>
              <a:gd name="connsiteY5" fmla="*/ 914400 h 3312367"/>
              <a:gd name="connsiteX6" fmla="*/ 541511 w 2540057"/>
              <a:gd name="connsiteY6" fmla="*/ 503853 h 3312367"/>
              <a:gd name="connsiteX7" fmla="*/ 1026703 w 2540057"/>
              <a:gd name="connsiteY7" fmla="*/ 447869 h 3312367"/>
              <a:gd name="connsiteX8" fmla="*/ 1717168 w 2540057"/>
              <a:gd name="connsiteY8" fmla="*/ 419877 h 3312367"/>
              <a:gd name="connsiteX9" fmla="*/ 2342319 w 2540057"/>
              <a:gd name="connsiteY9" fmla="*/ 401216 h 3312367"/>
              <a:gd name="connsiteX10" fmla="*/ 2519601 w 2540057"/>
              <a:gd name="connsiteY10" fmla="*/ 391886 h 3312367"/>
              <a:gd name="connsiteX11" fmla="*/ 2538262 w 2540057"/>
              <a:gd name="connsiteY11" fmla="*/ 363894 h 3312367"/>
              <a:gd name="connsiteX12" fmla="*/ 2538262 w 2540057"/>
              <a:gd name="connsiteY12" fmla="*/ 251926 h 3312367"/>
              <a:gd name="connsiteX13" fmla="*/ 2528931 w 2540057"/>
              <a:gd name="connsiteY13" fmla="*/ 0 h 3312367"/>
              <a:gd name="connsiteX0" fmla="*/ 168277 w 2540048"/>
              <a:gd name="connsiteY0" fmla="*/ 3312367 h 3312367"/>
              <a:gd name="connsiteX1" fmla="*/ 177608 w 2540048"/>
              <a:gd name="connsiteY1" fmla="*/ 2071396 h 3312367"/>
              <a:gd name="connsiteX2" fmla="*/ 2 w 2540048"/>
              <a:gd name="connsiteY2" fmla="*/ 1171056 h 3312367"/>
              <a:gd name="connsiteX3" fmla="*/ 180588 w 2540048"/>
              <a:gd name="connsiteY3" fmla="*/ 1131142 h 3312367"/>
              <a:gd name="connsiteX4" fmla="*/ 177608 w 2540048"/>
              <a:gd name="connsiteY4" fmla="*/ 942391 h 3312367"/>
              <a:gd name="connsiteX5" fmla="*/ 233592 w 2540048"/>
              <a:gd name="connsiteY5" fmla="*/ 914400 h 3312367"/>
              <a:gd name="connsiteX6" fmla="*/ 541502 w 2540048"/>
              <a:gd name="connsiteY6" fmla="*/ 503853 h 3312367"/>
              <a:gd name="connsiteX7" fmla="*/ 1026694 w 2540048"/>
              <a:gd name="connsiteY7" fmla="*/ 447869 h 3312367"/>
              <a:gd name="connsiteX8" fmla="*/ 1717159 w 2540048"/>
              <a:gd name="connsiteY8" fmla="*/ 419877 h 3312367"/>
              <a:gd name="connsiteX9" fmla="*/ 2342310 w 2540048"/>
              <a:gd name="connsiteY9" fmla="*/ 401216 h 3312367"/>
              <a:gd name="connsiteX10" fmla="*/ 2519592 w 2540048"/>
              <a:gd name="connsiteY10" fmla="*/ 391886 h 3312367"/>
              <a:gd name="connsiteX11" fmla="*/ 2538253 w 2540048"/>
              <a:gd name="connsiteY11" fmla="*/ 363894 h 3312367"/>
              <a:gd name="connsiteX12" fmla="*/ 2538253 w 2540048"/>
              <a:gd name="connsiteY12" fmla="*/ 251926 h 3312367"/>
              <a:gd name="connsiteX13" fmla="*/ 2528922 w 2540048"/>
              <a:gd name="connsiteY13" fmla="*/ 0 h 3312367"/>
              <a:gd name="connsiteX0" fmla="*/ 0 w 2371771"/>
              <a:gd name="connsiteY0" fmla="*/ 3312367 h 3312367"/>
              <a:gd name="connsiteX1" fmla="*/ 9331 w 2371771"/>
              <a:gd name="connsiteY1" fmla="*/ 2071396 h 3312367"/>
              <a:gd name="connsiteX2" fmla="*/ 12700 w 2371771"/>
              <a:gd name="connsiteY2" fmla="*/ 1186931 h 3312367"/>
              <a:gd name="connsiteX3" fmla="*/ 12311 w 2371771"/>
              <a:gd name="connsiteY3" fmla="*/ 1131142 h 3312367"/>
              <a:gd name="connsiteX4" fmla="*/ 9331 w 2371771"/>
              <a:gd name="connsiteY4" fmla="*/ 942391 h 3312367"/>
              <a:gd name="connsiteX5" fmla="*/ 65315 w 2371771"/>
              <a:gd name="connsiteY5" fmla="*/ 914400 h 3312367"/>
              <a:gd name="connsiteX6" fmla="*/ 373225 w 2371771"/>
              <a:gd name="connsiteY6" fmla="*/ 503853 h 3312367"/>
              <a:gd name="connsiteX7" fmla="*/ 858417 w 2371771"/>
              <a:gd name="connsiteY7" fmla="*/ 447869 h 3312367"/>
              <a:gd name="connsiteX8" fmla="*/ 1548882 w 2371771"/>
              <a:gd name="connsiteY8" fmla="*/ 419877 h 3312367"/>
              <a:gd name="connsiteX9" fmla="*/ 2174033 w 2371771"/>
              <a:gd name="connsiteY9" fmla="*/ 401216 h 3312367"/>
              <a:gd name="connsiteX10" fmla="*/ 2351315 w 2371771"/>
              <a:gd name="connsiteY10" fmla="*/ 391886 h 3312367"/>
              <a:gd name="connsiteX11" fmla="*/ 2369976 w 2371771"/>
              <a:gd name="connsiteY11" fmla="*/ 363894 h 3312367"/>
              <a:gd name="connsiteX12" fmla="*/ 2369976 w 2371771"/>
              <a:gd name="connsiteY12" fmla="*/ 251926 h 3312367"/>
              <a:gd name="connsiteX13" fmla="*/ 2360645 w 2371771"/>
              <a:gd name="connsiteY13" fmla="*/ 0 h 3312367"/>
              <a:gd name="connsiteX0" fmla="*/ 0 w 2371771"/>
              <a:gd name="connsiteY0" fmla="*/ 3312367 h 3312367"/>
              <a:gd name="connsiteX1" fmla="*/ 9331 w 2371771"/>
              <a:gd name="connsiteY1" fmla="*/ 2071396 h 3312367"/>
              <a:gd name="connsiteX2" fmla="*/ 12700 w 2371771"/>
              <a:gd name="connsiteY2" fmla="*/ 1186931 h 3312367"/>
              <a:gd name="connsiteX3" fmla="*/ 12311 w 2371771"/>
              <a:gd name="connsiteY3" fmla="*/ 1131142 h 3312367"/>
              <a:gd name="connsiteX4" fmla="*/ 72831 w 2371771"/>
              <a:gd name="connsiteY4" fmla="*/ 1091616 h 3312367"/>
              <a:gd name="connsiteX5" fmla="*/ 65315 w 2371771"/>
              <a:gd name="connsiteY5" fmla="*/ 914400 h 3312367"/>
              <a:gd name="connsiteX6" fmla="*/ 373225 w 2371771"/>
              <a:gd name="connsiteY6" fmla="*/ 503853 h 3312367"/>
              <a:gd name="connsiteX7" fmla="*/ 858417 w 2371771"/>
              <a:gd name="connsiteY7" fmla="*/ 447869 h 3312367"/>
              <a:gd name="connsiteX8" fmla="*/ 1548882 w 2371771"/>
              <a:gd name="connsiteY8" fmla="*/ 419877 h 3312367"/>
              <a:gd name="connsiteX9" fmla="*/ 2174033 w 2371771"/>
              <a:gd name="connsiteY9" fmla="*/ 401216 h 3312367"/>
              <a:gd name="connsiteX10" fmla="*/ 2351315 w 2371771"/>
              <a:gd name="connsiteY10" fmla="*/ 391886 h 3312367"/>
              <a:gd name="connsiteX11" fmla="*/ 2369976 w 2371771"/>
              <a:gd name="connsiteY11" fmla="*/ 363894 h 3312367"/>
              <a:gd name="connsiteX12" fmla="*/ 2369976 w 2371771"/>
              <a:gd name="connsiteY12" fmla="*/ 251926 h 3312367"/>
              <a:gd name="connsiteX13" fmla="*/ 2360645 w 2371771"/>
              <a:gd name="connsiteY13" fmla="*/ 0 h 3312367"/>
              <a:gd name="connsiteX0" fmla="*/ 0 w 2371771"/>
              <a:gd name="connsiteY0" fmla="*/ 3312367 h 3312367"/>
              <a:gd name="connsiteX1" fmla="*/ 9331 w 2371771"/>
              <a:gd name="connsiteY1" fmla="*/ 2071396 h 3312367"/>
              <a:gd name="connsiteX2" fmla="*/ 12700 w 2371771"/>
              <a:gd name="connsiteY2" fmla="*/ 1186931 h 3312367"/>
              <a:gd name="connsiteX3" fmla="*/ 12311 w 2371771"/>
              <a:gd name="connsiteY3" fmla="*/ 1131142 h 3312367"/>
              <a:gd name="connsiteX4" fmla="*/ 72831 w 2371771"/>
              <a:gd name="connsiteY4" fmla="*/ 1091616 h 3312367"/>
              <a:gd name="connsiteX5" fmla="*/ 128815 w 2371771"/>
              <a:gd name="connsiteY5" fmla="*/ 1057275 h 3312367"/>
              <a:gd name="connsiteX6" fmla="*/ 373225 w 2371771"/>
              <a:gd name="connsiteY6" fmla="*/ 503853 h 3312367"/>
              <a:gd name="connsiteX7" fmla="*/ 858417 w 2371771"/>
              <a:gd name="connsiteY7" fmla="*/ 447869 h 3312367"/>
              <a:gd name="connsiteX8" fmla="*/ 1548882 w 2371771"/>
              <a:gd name="connsiteY8" fmla="*/ 419877 h 3312367"/>
              <a:gd name="connsiteX9" fmla="*/ 2174033 w 2371771"/>
              <a:gd name="connsiteY9" fmla="*/ 401216 h 3312367"/>
              <a:gd name="connsiteX10" fmla="*/ 2351315 w 2371771"/>
              <a:gd name="connsiteY10" fmla="*/ 391886 h 3312367"/>
              <a:gd name="connsiteX11" fmla="*/ 2369976 w 2371771"/>
              <a:gd name="connsiteY11" fmla="*/ 363894 h 3312367"/>
              <a:gd name="connsiteX12" fmla="*/ 2369976 w 2371771"/>
              <a:gd name="connsiteY12" fmla="*/ 251926 h 3312367"/>
              <a:gd name="connsiteX13" fmla="*/ 2360645 w 2371771"/>
              <a:gd name="connsiteY13" fmla="*/ 0 h 3312367"/>
              <a:gd name="connsiteX0" fmla="*/ 0 w 2371771"/>
              <a:gd name="connsiteY0" fmla="*/ 3312367 h 3312367"/>
              <a:gd name="connsiteX1" fmla="*/ 9331 w 2371771"/>
              <a:gd name="connsiteY1" fmla="*/ 2071396 h 3312367"/>
              <a:gd name="connsiteX2" fmla="*/ 12700 w 2371771"/>
              <a:gd name="connsiteY2" fmla="*/ 1186931 h 3312367"/>
              <a:gd name="connsiteX3" fmla="*/ 12311 w 2371771"/>
              <a:gd name="connsiteY3" fmla="*/ 1131142 h 3312367"/>
              <a:gd name="connsiteX4" fmla="*/ 72831 w 2371771"/>
              <a:gd name="connsiteY4" fmla="*/ 1091616 h 3312367"/>
              <a:gd name="connsiteX5" fmla="*/ 128815 w 2371771"/>
              <a:gd name="connsiteY5" fmla="*/ 1057275 h 3312367"/>
              <a:gd name="connsiteX6" fmla="*/ 427200 w 2371771"/>
              <a:gd name="connsiteY6" fmla="*/ 922953 h 3312367"/>
              <a:gd name="connsiteX7" fmla="*/ 858417 w 2371771"/>
              <a:gd name="connsiteY7" fmla="*/ 447869 h 3312367"/>
              <a:gd name="connsiteX8" fmla="*/ 1548882 w 2371771"/>
              <a:gd name="connsiteY8" fmla="*/ 419877 h 3312367"/>
              <a:gd name="connsiteX9" fmla="*/ 2174033 w 2371771"/>
              <a:gd name="connsiteY9" fmla="*/ 401216 h 3312367"/>
              <a:gd name="connsiteX10" fmla="*/ 2351315 w 2371771"/>
              <a:gd name="connsiteY10" fmla="*/ 391886 h 3312367"/>
              <a:gd name="connsiteX11" fmla="*/ 2369976 w 2371771"/>
              <a:gd name="connsiteY11" fmla="*/ 363894 h 3312367"/>
              <a:gd name="connsiteX12" fmla="*/ 2369976 w 2371771"/>
              <a:gd name="connsiteY12" fmla="*/ 251926 h 3312367"/>
              <a:gd name="connsiteX13" fmla="*/ 2360645 w 2371771"/>
              <a:gd name="connsiteY13" fmla="*/ 0 h 3312367"/>
              <a:gd name="connsiteX0" fmla="*/ 0 w 2371771"/>
              <a:gd name="connsiteY0" fmla="*/ 3312367 h 3312367"/>
              <a:gd name="connsiteX1" fmla="*/ 9331 w 2371771"/>
              <a:gd name="connsiteY1" fmla="*/ 2071396 h 3312367"/>
              <a:gd name="connsiteX2" fmla="*/ 12700 w 2371771"/>
              <a:gd name="connsiteY2" fmla="*/ 1186931 h 3312367"/>
              <a:gd name="connsiteX3" fmla="*/ 12311 w 2371771"/>
              <a:gd name="connsiteY3" fmla="*/ 1131142 h 3312367"/>
              <a:gd name="connsiteX4" fmla="*/ 72831 w 2371771"/>
              <a:gd name="connsiteY4" fmla="*/ 1091616 h 3312367"/>
              <a:gd name="connsiteX5" fmla="*/ 128815 w 2371771"/>
              <a:gd name="connsiteY5" fmla="*/ 1057275 h 3312367"/>
              <a:gd name="connsiteX6" fmla="*/ 427200 w 2371771"/>
              <a:gd name="connsiteY6" fmla="*/ 922953 h 3312367"/>
              <a:gd name="connsiteX7" fmla="*/ 874292 w 2371771"/>
              <a:gd name="connsiteY7" fmla="*/ 876494 h 3312367"/>
              <a:gd name="connsiteX8" fmla="*/ 1548882 w 2371771"/>
              <a:gd name="connsiteY8" fmla="*/ 419877 h 3312367"/>
              <a:gd name="connsiteX9" fmla="*/ 2174033 w 2371771"/>
              <a:gd name="connsiteY9" fmla="*/ 401216 h 3312367"/>
              <a:gd name="connsiteX10" fmla="*/ 2351315 w 2371771"/>
              <a:gd name="connsiteY10" fmla="*/ 391886 h 3312367"/>
              <a:gd name="connsiteX11" fmla="*/ 2369976 w 2371771"/>
              <a:gd name="connsiteY11" fmla="*/ 363894 h 3312367"/>
              <a:gd name="connsiteX12" fmla="*/ 2369976 w 2371771"/>
              <a:gd name="connsiteY12" fmla="*/ 251926 h 3312367"/>
              <a:gd name="connsiteX13" fmla="*/ 2360645 w 2371771"/>
              <a:gd name="connsiteY13" fmla="*/ 0 h 3312367"/>
              <a:gd name="connsiteX0" fmla="*/ 0 w 2371771"/>
              <a:gd name="connsiteY0" fmla="*/ 3312367 h 3312367"/>
              <a:gd name="connsiteX1" fmla="*/ 9331 w 2371771"/>
              <a:gd name="connsiteY1" fmla="*/ 2071396 h 3312367"/>
              <a:gd name="connsiteX2" fmla="*/ 12700 w 2371771"/>
              <a:gd name="connsiteY2" fmla="*/ 1186931 h 3312367"/>
              <a:gd name="connsiteX3" fmla="*/ 12311 w 2371771"/>
              <a:gd name="connsiteY3" fmla="*/ 1131142 h 3312367"/>
              <a:gd name="connsiteX4" fmla="*/ 72831 w 2371771"/>
              <a:gd name="connsiteY4" fmla="*/ 1091616 h 3312367"/>
              <a:gd name="connsiteX5" fmla="*/ 128815 w 2371771"/>
              <a:gd name="connsiteY5" fmla="*/ 1057275 h 3312367"/>
              <a:gd name="connsiteX6" fmla="*/ 427200 w 2371771"/>
              <a:gd name="connsiteY6" fmla="*/ 922953 h 3312367"/>
              <a:gd name="connsiteX7" fmla="*/ 874292 w 2371771"/>
              <a:gd name="connsiteY7" fmla="*/ 876494 h 3312367"/>
              <a:gd name="connsiteX8" fmla="*/ 1529832 w 2371771"/>
              <a:gd name="connsiteY8" fmla="*/ 829452 h 3312367"/>
              <a:gd name="connsiteX9" fmla="*/ 2174033 w 2371771"/>
              <a:gd name="connsiteY9" fmla="*/ 401216 h 3312367"/>
              <a:gd name="connsiteX10" fmla="*/ 2351315 w 2371771"/>
              <a:gd name="connsiteY10" fmla="*/ 391886 h 3312367"/>
              <a:gd name="connsiteX11" fmla="*/ 2369976 w 2371771"/>
              <a:gd name="connsiteY11" fmla="*/ 363894 h 3312367"/>
              <a:gd name="connsiteX12" fmla="*/ 2369976 w 2371771"/>
              <a:gd name="connsiteY12" fmla="*/ 251926 h 3312367"/>
              <a:gd name="connsiteX13" fmla="*/ 2360645 w 2371771"/>
              <a:gd name="connsiteY13" fmla="*/ 0 h 3312367"/>
              <a:gd name="connsiteX0" fmla="*/ 0 w 2373127"/>
              <a:gd name="connsiteY0" fmla="*/ 3312367 h 3312367"/>
              <a:gd name="connsiteX1" fmla="*/ 9331 w 2373127"/>
              <a:gd name="connsiteY1" fmla="*/ 2071396 h 3312367"/>
              <a:gd name="connsiteX2" fmla="*/ 12700 w 2373127"/>
              <a:gd name="connsiteY2" fmla="*/ 1186931 h 3312367"/>
              <a:gd name="connsiteX3" fmla="*/ 12311 w 2373127"/>
              <a:gd name="connsiteY3" fmla="*/ 1131142 h 3312367"/>
              <a:gd name="connsiteX4" fmla="*/ 72831 w 2373127"/>
              <a:gd name="connsiteY4" fmla="*/ 1091616 h 3312367"/>
              <a:gd name="connsiteX5" fmla="*/ 128815 w 2373127"/>
              <a:gd name="connsiteY5" fmla="*/ 1057275 h 3312367"/>
              <a:gd name="connsiteX6" fmla="*/ 427200 w 2373127"/>
              <a:gd name="connsiteY6" fmla="*/ 922953 h 3312367"/>
              <a:gd name="connsiteX7" fmla="*/ 874292 w 2373127"/>
              <a:gd name="connsiteY7" fmla="*/ 876494 h 3312367"/>
              <a:gd name="connsiteX8" fmla="*/ 1529832 w 2373127"/>
              <a:gd name="connsiteY8" fmla="*/ 829452 h 3312367"/>
              <a:gd name="connsiteX9" fmla="*/ 2151808 w 2373127"/>
              <a:gd name="connsiteY9" fmla="*/ 791741 h 3312367"/>
              <a:gd name="connsiteX10" fmla="*/ 2351315 w 2373127"/>
              <a:gd name="connsiteY10" fmla="*/ 391886 h 3312367"/>
              <a:gd name="connsiteX11" fmla="*/ 2369976 w 2373127"/>
              <a:gd name="connsiteY11" fmla="*/ 363894 h 3312367"/>
              <a:gd name="connsiteX12" fmla="*/ 2369976 w 2373127"/>
              <a:gd name="connsiteY12" fmla="*/ 251926 h 3312367"/>
              <a:gd name="connsiteX13" fmla="*/ 2360645 w 2373127"/>
              <a:gd name="connsiteY13" fmla="*/ 0 h 3312367"/>
              <a:gd name="connsiteX0" fmla="*/ 0 w 2372684"/>
              <a:gd name="connsiteY0" fmla="*/ 3312367 h 3312367"/>
              <a:gd name="connsiteX1" fmla="*/ 9331 w 2372684"/>
              <a:gd name="connsiteY1" fmla="*/ 2071396 h 3312367"/>
              <a:gd name="connsiteX2" fmla="*/ 12700 w 2372684"/>
              <a:gd name="connsiteY2" fmla="*/ 1186931 h 3312367"/>
              <a:gd name="connsiteX3" fmla="*/ 12311 w 2372684"/>
              <a:gd name="connsiteY3" fmla="*/ 1131142 h 3312367"/>
              <a:gd name="connsiteX4" fmla="*/ 72831 w 2372684"/>
              <a:gd name="connsiteY4" fmla="*/ 1091616 h 3312367"/>
              <a:gd name="connsiteX5" fmla="*/ 128815 w 2372684"/>
              <a:gd name="connsiteY5" fmla="*/ 1057275 h 3312367"/>
              <a:gd name="connsiteX6" fmla="*/ 427200 w 2372684"/>
              <a:gd name="connsiteY6" fmla="*/ 922953 h 3312367"/>
              <a:gd name="connsiteX7" fmla="*/ 874292 w 2372684"/>
              <a:gd name="connsiteY7" fmla="*/ 876494 h 3312367"/>
              <a:gd name="connsiteX8" fmla="*/ 1529832 w 2372684"/>
              <a:gd name="connsiteY8" fmla="*/ 829452 h 3312367"/>
              <a:gd name="connsiteX9" fmla="*/ 2151808 w 2372684"/>
              <a:gd name="connsiteY9" fmla="*/ 791741 h 3312367"/>
              <a:gd name="connsiteX10" fmla="*/ 2338615 w 2372684"/>
              <a:gd name="connsiteY10" fmla="*/ 750661 h 3312367"/>
              <a:gd name="connsiteX11" fmla="*/ 2369976 w 2372684"/>
              <a:gd name="connsiteY11" fmla="*/ 363894 h 3312367"/>
              <a:gd name="connsiteX12" fmla="*/ 2369976 w 2372684"/>
              <a:gd name="connsiteY12" fmla="*/ 251926 h 3312367"/>
              <a:gd name="connsiteX13" fmla="*/ 2360645 w 2372684"/>
              <a:gd name="connsiteY13" fmla="*/ 0 h 3312367"/>
              <a:gd name="connsiteX0" fmla="*/ 0 w 2370061"/>
              <a:gd name="connsiteY0" fmla="*/ 3312367 h 3312367"/>
              <a:gd name="connsiteX1" fmla="*/ 9331 w 2370061"/>
              <a:gd name="connsiteY1" fmla="*/ 2071396 h 3312367"/>
              <a:gd name="connsiteX2" fmla="*/ 12700 w 2370061"/>
              <a:gd name="connsiteY2" fmla="*/ 1186931 h 3312367"/>
              <a:gd name="connsiteX3" fmla="*/ 12311 w 2370061"/>
              <a:gd name="connsiteY3" fmla="*/ 1131142 h 3312367"/>
              <a:gd name="connsiteX4" fmla="*/ 72831 w 2370061"/>
              <a:gd name="connsiteY4" fmla="*/ 1091616 h 3312367"/>
              <a:gd name="connsiteX5" fmla="*/ 128815 w 2370061"/>
              <a:gd name="connsiteY5" fmla="*/ 1057275 h 3312367"/>
              <a:gd name="connsiteX6" fmla="*/ 427200 w 2370061"/>
              <a:gd name="connsiteY6" fmla="*/ 922953 h 3312367"/>
              <a:gd name="connsiteX7" fmla="*/ 874292 w 2370061"/>
              <a:gd name="connsiteY7" fmla="*/ 876494 h 3312367"/>
              <a:gd name="connsiteX8" fmla="*/ 1529832 w 2370061"/>
              <a:gd name="connsiteY8" fmla="*/ 829452 h 3312367"/>
              <a:gd name="connsiteX9" fmla="*/ 2151808 w 2370061"/>
              <a:gd name="connsiteY9" fmla="*/ 791741 h 3312367"/>
              <a:gd name="connsiteX10" fmla="*/ 2338615 w 2370061"/>
              <a:gd name="connsiteY10" fmla="*/ 750661 h 3312367"/>
              <a:gd name="connsiteX11" fmla="*/ 2363626 w 2370061"/>
              <a:gd name="connsiteY11" fmla="*/ 602019 h 3312367"/>
              <a:gd name="connsiteX12" fmla="*/ 2369976 w 2370061"/>
              <a:gd name="connsiteY12" fmla="*/ 251926 h 3312367"/>
              <a:gd name="connsiteX13" fmla="*/ 2360645 w 2370061"/>
              <a:gd name="connsiteY13" fmla="*/ 0 h 3312367"/>
              <a:gd name="connsiteX0" fmla="*/ 0 w 2370061"/>
              <a:gd name="connsiteY0" fmla="*/ 3312367 h 3312367"/>
              <a:gd name="connsiteX1" fmla="*/ 9331 w 2370061"/>
              <a:gd name="connsiteY1" fmla="*/ 2071396 h 3312367"/>
              <a:gd name="connsiteX2" fmla="*/ 12700 w 2370061"/>
              <a:gd name="connsiteY2" fmla="*/ 1186931 h 3312367"/>
              <a:gd name="connsiteX3" fmla="*/ 12311 w 2370061"/>
              <a:gd name="connsiteY3" fmla="*/ 1131142 h 3312367"/>
              <a:gd name="connsiteX4" fmla="*/ 72831 w 2370061"/>
              <a:gd name="connsiteY4" fmla="*/ 1091616 h 3312367"/>
              <a:gd name="connsiteX5" fmla="*/ 128815 w 2370061"/>
              <a:gd name="connsiteY5" fmla="*/ 1057275 h 3312367"/>
              <a:gd name="connsiteX6" fmla="*/ 427200 w 2370061"/>
              <a:gd name="connsiteY6" fmla="*/ 922953 h 3312367"/>
              <a:gd name="connsiteX7" fmla="*/ 874292 w 2370061"/>
              <a:gd name="connsiteY7" fmla="*/ 876494 h 3312367"/>
              <a:gd name="connsiteX8" fmla="*/ 1529832 w 2370061"/>
              <a:gd name="connsiteY8" fmla="*/ 829452 h 3312367"/>
              <a:gd name="connsiteX9" fmla="*/ 2151808 w 2370061"/>
              <a:gd name="connsiteY9" fmla="*/ 791741 h 3312367"/>
              <a:gd name="connsiteX10" fmla="*/ 2338615 w 2370061"/>
              <a:gd name="connsiteY10" fmla="*/ 750661 h 3312367"/>
              <a:gd name="connsiteX11" fmla="*/ 2363626 w 2370061"/>
              <a:gd name="connsiteY11" fmla="*/ 602019 h 3312367"/>
              <a:gd name="connsiteX12" fmla="*/ 2369976 w 2370061"/>
              <a:gd name="connsiteY12" fmla="*/ 251926 h 3312367"/>
              <a:gd name="connsiteX13" fmla="*/ 2360645 w 2370061"/>
              <a:gd name="connsiteY13" fmla="*/ 0 h 3312367"/>
              <a:gd name="connsiteX0" fmla="*/ 0 w 2370061"/>
              <a:gd name="connsiteY0" fmla="*/ 3312367 h 3312367"/>
              <a:gd name="connsiteX1" fmla="*/ 9331 w 2370061"/>
              <a:gd name="connsiteY1" fmla="*/ 2071396 h 3312367"/>
              <a:gd name="connsiteX2" fmla="*/ 12700 w 2370061"/>
              <a:gd name="connsiteY2" fmla="*/ 1186931 h 3312367"/>
              <a:gd name="connsiteX3" fmla="*/ 12311 w 2370061"/>
              <a:gd name="connsiteY3" fmla="*/ 1131142 h 3312367"/>
              <a:gd name="connsiteX4" fmla="*/ 72831 w 2370061"/>
              <a:gd name="connsiteY4" fmla="*/ 1091616 h 3312367"/>
              <a:gd name="connsiteX5" fmla="*/ 128815 w 2370061"/>
              <a:gd name="connsiteY5" fmla="*/ 1057275 h 3312367"/>
              <a:gd name="connsiteX6" fmla="*/ 427200 w 2370061"/>
              <a:gd name="connsiteY6" fmla="*/ 922953 h 3312367"/>
              <a:gd name="connsiteX7" fmla="*/ 874292 w 2370061"/>
              <a:gd name="connsiteY7" fmla="*/ 876494 h 3312367"/>
              <a:gd name="connsiteX8" fmla="*/ 1529832 w 2370061"/>
              <a:gd name="connsiteY8" fmla="*/ 829452 h 3312367"/>
              <a:gd name="connsiteX9" fmla="*/ 2151808 w 2370061"/>
              <a:gd name="connsiteY9" fmla="*/ 791741 h 3312367"/>
              <a:gd name="connsiteX10" fmla="*/ 2338615 w 2370061"/>
              <a:gd name="connsiteY10" fmla="*/ 750661 h 3312367"/>
              <a:gd name="connsiteX11" fmla="*/ 2363626 w 2370061"/>
              <a:gd name="connsiteY11" fmla="*/ 602019 h 3312367"/>
              <a:gd name="connsiteX12" fmla="*/ 2369976 w 2370061"/>
              <a:gd name="connsiteY12" fmla="*/ 251926 h 3312367"/>
              <a:gd name="connsiteX13" fmla="*/ 2360645 w 2370061"/>
              <a:gd name="connsiteY13" fmla="*/ 0 h 3312367"/>
              <a:gd name="connsiteX0" fmla="*/ 0 w 2370061"/>
              <a:gd name="connsiteY0" fmla="*/ 3312367 h 3312367"/>
              <a:gd name="connsiteX1" fmla="*/ 9331 w 2370061"/>
              <a:gd name="connsiteY1" fmla="*/ 2071396 h 3312367"/>
              <a:gd name="connsiteX2" fmla="*/ 12700 w 2370061"/>
              <a:gd name="connsiteY2" fmla="*/ 1186931 h 3312367"/>
              <a:gd name="connsiteX3" fmla="*/ 12311 w 2370061"/>
              <a:gd name="connsiteY3" fmla="*/ 1131142 h 3312367"/>
              <a:gd name="connsiteX4" fmla="*/ 72831 w 2370061"/>
              <a:gd name="connsiteY4" fmla="*/ 1091616 h 3312367"/>
              <a:gd name="connsiteX5" fmla="*/ 128815 w 2370061"/>
              <a:gd name="connsiteY5" fmla="*/ 1057275 h 3312367"/>
              <a:gd name="connsiteX6" fmla="*/ 427200 w 2370061"/>
              <a:gd name="connsiteY6" fmla="*/ 922953 h 3312367"/>
              <a:gd name="connsiteX7" fmla="*/ 874292 w 2370061"/>
              <a:gd name="connsiteY7" fmla="*/ 876494 h 3312367"/>
              <a:gd name="connsiteX8" fmla="*/ 1529832 w 2370061"/>
              <a:gd name="connsiteY8" fmla="*/ 829452 h 3312367"/>
              <a:gd name="connsiteX9" fmla="*/ 2151808 w 2370061"/>
              <a:gd name="connsiteY9" fmla="*/ 791741 h 3312367"/>
              <a:gd name="connsiteX10" fmla="*/ 2338615 w 2370061"/>
              <a:gd name="connsiteY10" fmla="*/ 750661 h 3312367"/>
              <a:gd name="connsiteX11" fmla="*/ 2363626 w 2370061"/>
              <a:gd name="connsiteY11" fmla="*/ 602019 h 3312367"/>
              <a:gd name="connsiteX12" fmla="*/ 2369976 w 2370061"/>
              <a:gd name="connsiteY12" fmla="*/ 251926 h 3312367"/>
              <a:gd name="connsiteX13" fmla="*/ 2360645 w 2370061"/>
              <a:gd name="connsiteY13" fmla="*/ 0 h 3312367"/>
              <a:gd name="connsiteX0" fmla="*/ 0 w 2370061"/>
              <a:gd name="connsiteY0" fmla="*/ 3372692 h 3372692"/>
              <a:gd name="connsiteX1" fmla="*/ 9331 w 2370061"/>
              <a:gd name="connsiteY1" fmla="*/ 2131721 h 3372692"/>
              <a:gd name="connsiteX2" fmla="*/ 12700 w 2370061"/>
              <a:gd name="connsiteY2" fmla="*/ 1247256 h 3372692"/>
              <a:gd name="connsiteX3" fmla="*/ 12311 w 2370061"/>
              <a:gd name="connsiteY3" fmla="*/ 1191467 h 3372692"/>
              <a:gd name="connsiteX4" fmla="*/ 72831 w 2370061"/>
              <a:gd name="connsiteY4" fmla="*/ 1151941 h 3372692"/>
              <a:gd name="connsiteX5" fmla="*/ 128815 w 2370061"/>
              <a:gd name="connsiteY5" fmla="*/ 1117600 h 3372692"/>
              <a:gd name="connsiteX6" fmla="*/ 427200 w 2370061"/>
              <a:gd name="connsiteY6" fmla="*/ 983278 h 3372692"/>
              <a:gd name="connsiteX7" fmla="*/ 874292 w 2370061"/>
              <a:gd name="connsiteY7" fmla="*/ 936819 h 3372692"/>
              <a:gd name="connsiteX8" fmla="*/ 1529832 w 2370061"/>
              <a:gd name="connsiteY8" fmla="*/ 889777 h 3372692"/>
              <a:gd name="connsiteX9" fmla="*/ 2151808 w 2370061"/>
              <a:gd name="connsiteY9" fmla="*/ 852066 h 3372692"/>
              <a:gd name="connsiteX10" fmla="*/ 2338615 w 2370061"/>
              <a:gd name="connsiteY10" fmla="*/ 810986 h 3372692"/>
              <a:gd name="connsiteX11" fmla="*/ 2363626 w 2370061"/>
              <a:gd name="connsiteY11" fmla="*/ 662344 h 3372692"/>
              <a:gd name="connsiteX12" fmla="*/ 2369976 w 2370061"/>
              <a:gd name="connsiteY12" fmla="*/ 312251 h 3372692"/>
              <a:gd name="connsiteX13" fmla="*/ 2360645 w 2370061"/>
              <a:gd name="connsiteY13" fmla="*/ 0 h 337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0061" h="3372692">
                <a:moveTo>
                  <a:pt x="0" y="3372692"/>
                </a:moveTo>
                <a:cubicBezTo>
                  <a:pt x="4665" y="2937263"/>
                  <a:pt x="7214" y="2485960"/>
                  <a:pt x="9331" y="2131721"/>
                </a:cubicBezTo>
                <a:cubicBezTo>
                  <a:pt x="11448" y="1777482"/>
                  <a:pt x="12203" y="1403965"/>
                  <a:pt x="12700" y="1247256"/>
                </a:cubicBezTo>
                <a:cubicBezTo>
                  <a:pt x="13197" y="1090547"/>
                  <a:pt x="2289" y="1207353"/>
                  <a:pt x="12311" y="1191467"/>
                </a:cubicBezTo>
                <a:cubicBezTo>
                  <a:pt x="22333" y="1175581"/>
                  <a:pt x="53414" y="1164252"/>
                  <a:pt x="72831" y="1151941"/>
                </a:cubicBezTo>
                <a:cubicBezTo>
                  <a:pt x="92248" y="1139630"/>
                  <a:pt x="69753" y="1145711"/>
                  <a:pt x="128815" y="1117600"/>
                </a:cubicBezTo>
                <a:cubicBezTo>
                  <a:pt x="187877" y="1089489"/>
                  <a:pt x="302954" y="1013408"/>
                  <a:pt x="427200" y="983278"/>
                </a:cubicBezTo>
                <a:cubicBezTo>
                  <a:pt x="551446" y="953148"/>
                  <a:pt x="690520" y="952403"/>
                  <a:pt x="874292" y="936819"/>
                </a:cubicBezTo>
                <a:cubicBezTo>
                  <a:pt x="1058064" y="921236"/>
                  <a:pt x="1316913" y="903902"/>
                  <a:pt x="1529832" y="889777"/>
                </a:cubicBezTo>
                <a:cubicBezTo>
                  <a:pt x="1742751" y="875652"/>
                  <a:pt x="2017011" y="865198"/>
                  <a:pt x="2151808" y="852066"/>
                </a:cubicBezTo>
                <a:cubicBezTo>
                  <a:pt x="2286605" y="838934"/>
                  <a:pt x="2290612" y="833081"/>
                  <a:pt x="2338615" y="810986"/>
                </a:cubicBezTo>
                <a:cubicBezTo>
                  <a:pt x="2361218" y="731741"/>
                  <a:pt x="2358399" y="745467"/>
                  <a:pt x="2363626" y="662344"/>
                </a:cubicBezTo>
                <a:cubicBezTo>
                  <a:pt x="2368853" y="579222"/>
                  <a:pt x="2370473" y="422642"/>
                  <a:pt x="2369976" y="312251"/>
                </a:cubicBezTo>
                <a:cubicBezTo>
                  <a:pt x="2369479" y="201860"/>
                  <a:pt x="2364533" y="95638"/>
                  <a:pt x="2360645"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3790562" y="2769859"/>
            <a:ext cx="4629150" cy="2592"/>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p:cNvSpPr/>
              <p:nvPr/>
            </p:nvSpPr>
            <p:spPr>
              <a:xfrm>
                <a:off x="10479252" y="4718689"/>
                <a:ext cx="1369093" cy="1200329"/>
              </a:xfrm>
              <a:prstGeom prst="rect">
                <a:avLst/>
              </a:prstGeom>
            </p:spPr>
            <p:txBody>
              <a:bodyPr wrap="none">
                <a:spAutoFit/>
              </a:bodyPr>
              <a:lstStyle/>
              <a:p>
                <a:r>
                  <a:rPr lang="en-US" dirty="0">
                    <a:solidFill>
                      <a:srgbClr val="FF0000"/>
                    </a:solidFill>
                  </a:rPr>
                  <a:t>Infiltration is</a:t>
                </a:r>
              </a:p>
              <a:p>
                <a:r>
                  <a:rPr lang="en-US" dirty="0">
                    <a:solidFill>
                      <a:srgbClr val="FF0000"/>
                    </a:solidFill>
                  </a:rPr>
                  <a:t>limited by </a:t>
                </a:r>
              </a:p>
              <a:p>
                <a:r>
                  <a:rPr lang="en-US" dirty="0">
                    <a:solidFill>
                      <a:srgbClr val="FF0000"/>
                    </a:solidFill>
                  </a:rPr>
                  <a:t>rainfall</a:t>
                </a:r>
              </a:p>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𝑓</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oMath>
                  </m:oMathPara>
                </a14:m>
                <a:endParaRPr lang="en-US" dirty="0">
                  <a:solidFill>
                    <a:srgbClr val="FF00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10479252" y="4718689"/>
                <a:ext cx="1369093" cy="1200329"/>
              </a:xfrm>
              <a:prstGeom prst="rect">
                <a:avLst/>
              </a:prstGeom>
              <a:blipFill rotWithShape="0">
                <a:blip r:embed="rId7"/>
                <a:stretch>
                  <a:fillRect l="-3556" t="-2538" r="-3111" b="-3553"/>
                </a:stretch>
              </a:blipFill>
            </p:spPr>
            <p:txBody>
              <a:bodyPr/>
              <a:lstStyle/>
              <a:p>
                <a:r>
                  <a:rPr lang="en-US">
                    <a:noFill/>
                  </a:rPr>
                  <a:t> </a:t>
                </a:r>
              </a:p>
            </p:txBody>
          </p:sp>
        </mc:Fallback>
      </mc:AlternateContent>
      <p:sp>
        <p:nvSpPr>
          <p:cNvPr id="25" name="Rectangle 24"/>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328C89F-B752-4068-B56F-7DB9705C5DCF}" type="slidenum">
              <a:rPr lang="en-US" smtClean="0">
                <a:solidFill>
                  <a:schemeClr val="tx1"/>
                </a:solidFill>
              </a:rPr>
              <a:t>42</a:t>
            </a:fld>
            <a:endParaRPr lang="en-US" dirty="0">
              <a:solidFill>
                <a:schemeClr val="tx1"/>
              </a:solidFill>
            </a:endParaRPr>
          </a:p>
        </p:txBody>
      </p:sp>
      <p:sp>
        <p:nvSpPr>
          <p:cNvPr id="27" name="TextBox 26"/>
          <p:cNvSpPr txBox="1"/>
          <p:nvPr/>
        </p:nvSpPr>
        <p:spPr>
          <a:xfrm>
            <a:off x="898111" y="1333669"/>
            <a:ext cx="2154625" cy="923330"/>
          </a:xfrm>
          <a:prstGeom prst="rect">
            <a:avLst/>
          </a:prstGeom>
          <a:noFill/>
        </p:spPr>
        <p:txBody>
          <a:bodyPr wrap="square" rtlCol="0">
            <a:spAutoFit/>
          </a:bodyPr>
          <a:lstStyle/>
          <a:p>
            <a:r>
              <a:rPr lang="en-US" dirty="0"/>
              <a:t>When rainfall is</a:t>
            </a:r>
          </a:p>
          <a:p>
            <a:r>
              <a:rPr lang="en-US" dirty="0"/>
              <a:t>LESS THAN minimum infiltration capacity</a:t>
            </a:r>
          </a:p>
        </p:txBody>
      </p:sp>
      <mc:AlternateContent xmlns:mc="http://schemas.openxmlformats.org/markup-compatibility/2006" xmlns:a14="http://schemas.microsoft.com/office/drawing/2010/main">
        <mc:Choice Requires="a14">
          <p:sp>
            <p:nvSpPr>
              <p:cNvPr id="42" name="Rectangle 41"/>
              <p:cNvSpPr/>
              <p:nvPr/>
            </p:nvSpPr>
            <p:spPr>
              <a:xfrm>
                <a:off x="10469261" y="2907615"/>
                <a:ext cx="1092735" cy="394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m:t>
                      </m:r>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𝐾</m:t>
                          </m:r>
                        </m:e>
                        <m:sub>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𝜃</m:t>
                              </m:r>
                            </m:e>
                            <m:sub>
                              <m:r>
                                <a:rPr lang="en-US" b="0" i="1" smtClean="0">
                                  <a:solidFill>
                                    <a:srgbClr val="FF0000"/>
                                  </a:solidFill>
                                  <a:latin typeface="Cambria Math" panose="02040503050406030204" pitchFamily="18" charset="0"/>
                                  <a:ea typeface="Cambria Math" panose="02040503050406030204" pitchFamily="18" charset="0"/>
                                </a:rPr>
                                <m:t>𝑤</m:t>
                              </m:r>
                            </m:sub>
                          </m:sSub>
                        </m:sub>
                      </m:sSub>
                    </m:oMath>
                  </m:oMathPara>
                </a14:m>
                <a:endParaRPr lang="en-US" dirty="0"/>
              </a:p>
            </p:txBody>
          </p:sp>
        </mc:Choice>
        <mc:Fallback xmlns="">
          <p:sp>
            <p:nvSpPr>
              <p:cNvPr id="42" name="Rectangle 41"/>
              <p:cNvSpPr>
                <a:spLocks noRot="1" noChangeAspect="1" noMove="1" noResize="1" noEditPoints="1" noAdjustHandles="1" noChangeArrowheads="1" noChangeShapeType="1" noTextEdit="1"/>
              </p:cNvSpPr>
              <p:nvPr/>
            </p:nvSpPr>
            <p:spPr>
              <a:xfrm>
                <a:off x="10469261" y="2907615"/>
                <a:ext cx="1092735" cy="394210"/>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0469261" y="3316630"/>
                <a:ext cx="9582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&lt;</m:t>
                      </m:r>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𝐾</m:t>
                          </m:r>
                        </m:e>
                        <m:sub>
                          <m:r>
                            <a:rPr lang="en-US" b="0" i="1" smtClean="0">
                              <a:solidFill>
                                <a:srgbClr val="FF0000"/>
                              </a:solidFill>
                              <a:latin typeface="Cambria Math" panose="02040503050406030204" pitchFamily="18" charset="0"/>
                              <a:ea typeface="Cambria Math" panose="02040503050406030204" pitchFamily="18" charset="0"/>
                            </a:rPr>
                            <m:t>𝑆</m:t>
                          </m:r>
                        </m:sub>
                      </m:sSub>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10469261" y="3316630"/>
                <a:ext cx="958275" cy="369332"/>
              </a:xfrm>
              <a:prstGeom prst="rect">
                <a:avLst/>
              </a:prstGeom>
              <a:blipFill rotWithShape="0">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369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600"/>
                                        <p:tgtEl>
                                          <p:spTgt spid="23"/>
                                        </p:tgtEl>
                                      </p:cBhvr>
                                    </p:animEffect>
                                  </p:childTnLst>
                                </p:cTn>
                              </p:par>
                              <p:par>
                                <p:cTn id="13" presetID="42" presetClass="path" presetSubtype="0" accel="50000" decel="50000" fill="hold" nodeType="withEffect">
                                  <p:stCondLst>
                                    <p:cond delay="0"/>
                                  </p:stCondLst>
                                  <p:childTnLst>
                                    <p:animMotion origin="layout" path="M -1.25E-6 4.81481E-6 L -0.00013 0.04027 " pathEditMode="relative" rAng="0" ptsTypes="AA">
                                      <p:cBhvr>
                                        <p:cTn id="14" dur="1700" fill="hold"/>
                                        <p:tgtEl>
                                          <p:spTgt spid="26"/>
                                        </p:tgtEl>
                                        <p:attrNameLst>
                                          <p:attrName>ppt_x</p:attrName>
                                          <p:attrName>ppt_y</p:attrName>
                                        </p:attrNameLst>
                                      </p:cBhvr>
                                      <p:rCtr x="-13" y="2014"/>
                                    </p:animMotion>
                                  </p:childTnLst>
                                </p:cTn>
                              </p:par>
                              <p:par>
                                <p:cTn id="15" presetID="10" presetClass="exit" presetSubtype="0" fill="hold" grpId="1"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42" presetClass="path" presetSubtype="0" accel="50000" decel="50000" fill="hold" nodeType="withEffect">
                                  <p:stCondLst>
                                    <p:cond delay="0"/>
                                  </p:stCondLst>
                                  <p:childTnLst>
                                    <p:animMotion origin="layout" path="M -0.00013 0.04027 L -1.25E-6 0.10879 " pathEditMode="relative" rAng="0" ptsTypes="AA">
                                      <p:cBhvr>
                                        <p:cTn id="24" dur="2000" fill="hold"/>
                                        <p:tgtEl>
                                          <p:spTgt spid="26"/>
                                        </p:tgtEl>
                                        <p:attrNameLst>
                                          <p:attrName>ppt_x</p:attrName>
                                          <p:attrName>ppt_y</p:attrName>
                                        </p:attrNameLst>
                                      </p:cBhvr>
                                      <p:rCtr x="0" y="3426"/>
                                    </p:animMotion>
                                  </p:childTnLst>
                                </p:cTn>
                              </p:par>
                              <p:par>
                                <p:cTn id="25" presetID="10" presetClass="exit" presetSubtype="0" fill="hold" grpId="1"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23" grpId="0" animBg="1"/>
      <p:bldP spid="23" grpId="1" animBg="1"/>
      <p:bldP spid="24" grpId="0" animBg="1"/>
      <p:bldP spid="3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 wetting fronts and Green-</a:t>
            </a:r>
            <a:r>
              <a:rPr lang="en-US" dirty="0" err="1"/>
              <a:t>Ampt</a:t>
            </a:r>
            <a:endParaRPr lang="en-US" dirty="0"/>
          </a:p>
        </p:txBody>
      </p:sp>
      <p:pic>
        <p:nvPicPr>
          <p:cNvPr id="5" name="Picture 4"/>
          <p:cNvPicPr>
            <a:picLocks noChangeAspect="1"/>
          </p:cNvPicPr>
          <p:nvPr/>
        </p:nvPicPr>
        <p:blipFill rotWithShape="1">
          <a:blip r:embed="rId2"/>
          <a:srcRect l="26237" t="19821" r="51667" b="15377"/>
          <a:stretch/>
        </p:blipFill>
        <p:spPr>
          <a:xfrm>
            <a:off x="2565400" y="1582325"/>
            <a:ext cx="6083300" cy="5017613"/>
          </a:xfrm>
          <a:prstGeom prst="rect">
            <a:avLst/>
          </a:prstGeom>
        </p:spPr>
      </p:pic>
      <p:sp>
        <p:nvSpPr>
          <p:cNvPr id="19" name="TextBox 18"/>
          <p:cNvSpPr txBox="1"/>
          <p:nvPr/>
        </p:nvSpPr>
        <p:spPr>
          <a:xfrm>
            <a:off x="5524500" y="6230606"/>
            <a:ext cx="2630528" cy="369332"/>
          </a:xfrm>
          <a:prstGeom prst="rect">
            <a:avLst/>
          </a:prstGeom>
          <a:noFill/>
        </p:spPr>
        <p:txBody>
          <a:bodyPr wrap="none" rtlCol="0">
            <a:spAutoFit/>
          </a:bodyPr>
          <a:lstStyle/>
          <a:p>
            <a:r>
              <a:rPr lang="en-US" dirty="0"/>
              <a:t>Figure 8.21 from </a:t>
            </a:r>
            <a:r>
              <a:rPr lang="en-US" dirty="0" err="1"/>
              <a:t>Dingman</a:t>
            </a:r>
            <a:endParaRPr lang="en-US" dirty="0"/>
          </a:p>
        </p:txBody>
      </p:sp>
      <p:grpSp>
        <p:nvGrpSpPr>
          <p:cNvPr id="20" name="Group 19"/>
          <p:cNvGrpSpPr/>
          <p:nvPr/>
        </p:nvGrpSpPr>
        <p:grpSpPr>
          <a:xfrm>
            <a:off x="3443257" y="1285888"/>
            <a:ext cx="4762695" cy="592873"/>
            <a:chOff x="3621057" y="1530647"/>
            <a:chExt cx="4762695" cy="592873"/>
          </a:xfrm>
        </p:grpSpPr>
        <p:grpSp>
          <p:nvGrpSpPr>
            <p:cNvPr id="21" name="Group 20"/>
            <p:cNvGrpSpPr/>
            <p:nvPr/>
          </p:nvGrpSpPr>
          <p:grpSpPr>
            <a:xfrm>
              <a:off x="3937000" y="1530647"/>
              <a:ext cx="4446752" cy="442228"/>
              <a:chOff x="3771900" y="1263173"/>
              <a:chExt cx="4446752" cy="442228"/>
            </a:xfrm>
          </p:grpSpPr>
          <p:cxnSp>
            <p:nvCxnSpPr>
              <p:cNvPr id="26" name="Straight Arrow Connector 25"/>
              <p:cNvCxnSpPr/>
              <p:nvPr/>
            </p:nvCxnSpPr>
            <p:spPr>
              <a:xfrm>
                <a:off x="3771900" y="1690689"/>
                <a:ext cx="4446752" cy="147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771900" y="1263173"/>
                    <a:ext cx="3485954" cy="369332"/>
                  </a:xfrm>
                  <a:prstGeom prst="rect">
                    <a:avLst/>
                  </a:prstGeom>
                  <a:noFill/>
                </p:spPr>
                <p:txBody>
                  <a:bodyPr wrap="none" rtlCol="0">
                    <a:spAutoFit/>
                  </a:bodyPr>
                  <a:lstStyle/>
                  <a:p>
                    <a:r>
                      <a:rPr lang="en-US" dirty="0">
                        <a:solidFill>
                          <a:srgbClr val="FF0000"/>
                        </a:solidFill>
                      </a:rPr>
                      <a:t>Increasing water content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𝜃</m:t>
                        </m:r>
                      </m:oMath>
                    </a14:m>
                    <a:r>
                      <a:rPr lang="en-US" dirty="0">
                        <a:solidFill>
                          <a:srgbClr val="FF0000"/>
                        </a:solidFill>
                      </a:rPr>
                      <a:t>) [L</a:t>
                    </a:r>
                    <a:r>
                      <a:rPr lang="en-US" baseline="30000" dirty="0">
                        <a:solidFill>
                          <a:srgbClr val="FF0000"/>
                        </a:solidFill>
                      </a:rPr>
                      <a:t>3</a:t>
                    </a:r>
                    <a:r>
                      <a:rPr lang="en-US" dirty="0">
                        <a:solidFill>
                          <a:srgbClr val="FF0000"/>
                        </a:solidFill>
                      </a:rPr>
                      <a:t> L</a:t>
                    </a:r>
                    <a:r>
                      <a:rPr lang="en-US" baseline="30000" dirty="0">
                        <a:solidFill>
                          <a:srgbClr val="FF0000"/>
                        </a:solidFill>
                      </a:rPr>
                      <a:t>-3</a:t>
                    </a:r>
                    <a:r>
                      <a:rPr lang="en-US" dirty="0">
                        <a:solidFill>
                          <a:srgbClr val="FF0000"/>
                        </a:solidFill>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3771900" y="1263173"/>
                    <a:ext cx="3485954" cy="369332"/>
                  </a:xfrm>
                  <a:prstGeom prst="rect">
                    <a:avLst/>
                  </a:prstGeom>
                  <a:blipFill rotWithShape="0">
                    <a:blip r:embed="rId3"/>
                    <a:stretch>
                      <a:fillRect l="-1573" t="-9836" r="-524" b="-24590"/>
                    </a:stretch>
                  </a:blipFill>
                </p:spPr>
                <p:txBody>
                  <a:bodyPr/>
                  <a:lstStyle/>
                  <a:p>
                    <a:r>
                      <a:rPr lang="en-US">
                        <a:noFill/>
                      </a:rPr>
                      <a:t> </a:t>
                    </a:r>
                  </a:p>
                </p:txBody>
              </p:sp>
            </mc:Fallback>
          </mc:AlternateContent>
        </p:grpSp>
        <p:sp>
          <p:nvSpPr>
            <p:cNvPr id="25" name="TextBox 24"/>
            <p:cNvSpPr txBox="1"/>
            <p:nvPr/>
          </p:nvSpPr>
          <p:spPr>
            <a:xfrm>
              <a:off x="3621057" y="1754188"/>
              <a:ext cx="301686" cy="369332"/>
            </a:xfrm>
            <a:prstGeom prst="rect">
              <a:avLst/>
            </a:prstGeom>
            <a:noFill/>
          </p:spPr>
          <p:txBody>
            <a:bodyPr wrap="none" rtlCol="0">
              <a:spAutoFit/>
            </a:bodyPr>
            <a:lstStyle/>
            <a:p>
              <a:r>
                <a:rPr lang="en-US" dirty="0">
                  <a:solidFill>
                    <a:srgbClr val="FF0000"/>
                  </a:solidFill>
                </a:rPr>
                <a:t>0</a:t>
              </a:r>
            </a:p>
          </p:txBody>
        </p:sp>
      </p:grpSp>
      <p:grpSp>
        <p:nvGrpSpPr>
          <p:cNvPr id="28" name="Group 27"/>
          <p:cNvGrpSpPr/>
          <p:nvPr/>
        </p:nvGrpSpPr>
        <p:grpSpPr>
          <a:xfrm>
            <a:off x="1208057" y="2121905"/>
            <a:ext cx="1628779" cy="4478033"/>
            <a:chOff x="3214657" y="1739938"/>
            <a:chExt cx="1628779" cy="4478033"/>
          </a:xfrm>
        </p:grpSpPr>
        <p:grpSp>
          <p:nvGrpSpPr>
            <p:cNvPr id="29" name="Group 28"/>
            <p:cNvGrpSpPr/>
            <p:nvPr/>
          </p:nvGrpSpPr>
          <p:grpSpPr>
            <a:xfrm>
              <a:off x="3371746" y="2109270"/>
              <a:ext cx="577954" cy="4108701"/>
              <a:chOff x="3206646" y="1841796"/>
              <a:chExt cx="577954" cy="4108701"/>
            </a:xfrm>
          </p:grpSpPr>
          <p:cxnSp>
            <p:nvCxnSpPr>
              <p:cNvPr id="31" name="Straight Arrow Connector 30"/>
              <p:cNvCxnSpPr/>
              <p:nvPr/>
            </p:nvCxnSpPr>
            <p:spPr>
              <a:xfrm>
                <a:off x="3771900" y="1841796"/>
                <a:ext cx="12700" cy="41087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2371257" y="3155473"/>
                <a:ext cx="2040110" cy="369332"/>
              </a:xfrm>
              <a:prstGeom prst="rect">
                <a:avLst/>
              </a:prstGeom>
              <a:noFill/>
            </p:spPr>
            <p:txBody>
              <a:bodyPr wrap="none" rtlCol="0">
                <a:spAutoFit/>
              </a:bodyPr>
              <a:lstStyle/>
              <a:p>
                <a:r>
                  <a:rPr lang="en-US" dirty="0">
                    <a:solidFill>
                      <a:srgbClr val="FF0000"/>
                    </a:solidFill>
                  </a:rPr>
                  <a:t>Increasing depth [L]</a:t>
                </a:r>
              </a:p>
            </p:txBody>
          </p:sp>
        </p:grpSp>
        <p:sp>
          <p:nvSpPr>
            <p:cNvPr id="30" name="TextBox 29"/>
            <p:cNvSpPr txBox="1"/>
            <p:nvPr/>
          </p:nvSpPr>
          <p:spPr>
            <a:xfrm>
              <a:off x="3214657" y="1739938"/>
              <a:ext cx="1628779" cy="369332"/>
            </a:xfrm>
            <a:prstGeom prst="rect">
              <a:avLst/>
            </a:prstGeom>
            <a:noFill/>
          </p:spPr>
          <p:txBody>
            <a:bodyPr wrap="none" rtlCol="0">
              <a:spAutoFit/>
            </a:bodyPr>
            <a:lstStyle/>
            <a:p>
              <a:r>
                <a:rPr lang="en-US" dirty="0">
                  <a:solidFill>
                    <a:srgbClr val="FF0000"/>
                  </a:solidFill>
                </a:rPr>
                <a:t>Ground surface</a:t>
              </a:r>
            </a:p>
          </p:txBody>
        </p:sp>
      </p:grpSp>
      <p:cxnSp>
        <p:nvCxnSpPr>
          <p:cNvPr id="34" name="Straight Connector 33"/>
          <p:cNvCxnSpPr/>
          <p:nvPr/>
        </p:nvCxnSpPr>
        <p:spPr>
          <a:xfrm>
            <a:off x="5048250" y="2257425"/>
            <a:ext cx="9525" cy="434251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5031753" y="2266950"/>
            <a:ext cx="2026272" cy="4305300"/>
          </a:xfrm>
          <a:custGeom>
            <a:avLst/>
            <a:gdLst>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272" h="4305300">
                <a:moveTo>
                  <a:pt x="16497" y="4305300"/>
                </a:moveTo>
                <a:cubicBezTo>
                  <a:pt x="2209" y="2654300"/>
                  <a:pt x="-12078" y="1003300"/>
                  <a:pt x="16497" y="333375"/>
                </a:cubicBezTo>
                <a:cubicBezTo>
                  <a:pt x="116510" y="296862"/>
                  <a:pt x="87935" y="300037"/>
                  <a:pt x="187947" y="285750"/>
                </a:cubicBezTo>
                <a:cubicBezTo>
                  <a:pt x="287959" y="271463"/>
                  <a:pt x="419722" y="258762"/>
                  <a:pt x="616572" y="247650"/>
                </a:cubicBezTo>
                <a:cubicBezTo>
                  <a:pt x="813422" y="236538"/>
                  <a:pt x="1162672" y="242887"/>
                  <a:pt x="1369047" y="219075"/>
                </a:cubicBezTo>
                <a:cubicBezTo>
                  <a:pt x="1575422" y="195262"/>
                  <a:pt x="1745284" y="141288"/>
                  <a:pt x="1854822" y="104775"/>
                </a:cubicBezTo>
                <a:cubicBezTo>
                  <a:pt x="1964360" y="68262"/>
                  <a:pt x="1995316" y="34131"/>
                  <a:pt x="2026272"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039240" y="2233613"/>
            <a:ext cx="3211619" cy="4329112"/>
          </a:xfrm>
          <a:custGeom>
            <a:avLst/>
            <a:gdLst>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30269 w 2040044"/>
              <a:gd name="connsiteY0" fmla="*/ 4305300 h 4305300"/>
              <a:gd name="connsiteX1" fmla="*/ 11219 w 2040044"/>
              <a:gd name="connsiteY1" fmla="*/ 619125 h 4305300"/>
              <a:gd name="connsiteX2" fmla="*/ 201719 w 2040044"/>
              <a:gd name="connsiteY2" fmla="*/ 285750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463782 w 2040044"/>
              <a:gd name="connsiteY4" fmla="*/ 338137 h 4305300"/>
              <a:gd name="connsiteX5" fmla="*/ 1868594 w 2040044"/>
              <a:gd name="connsiteY5" fmla="*/ 104775 h 4305300"/>
              <a:gd name="connsiteX6" fmla="*/ 2040044 w 2040044"/>
              <a:gd name="connsiteY6" fmla="*/ 0 h 4305300"/>
              <a:gd name="connsiteX0" fmla="*/ 30269 w 2658288"/>
              <a:gd name="connsiteY0" fmla="*/ 4305300 h 4305300"/>
              <a:gd name="connsiteX1" fmla="*/ 11219 w 2658288"/>
              <a:gd name="connsiteY1" fmla="*/ 619125 h 4305300"/>
              <a:gd name="connsiteX2" fmla="*/ 292207 w 2658288"/>
              <a:gd name="connsiteY2" fmla="*/ 447675 h 4305300"/>
              <a:gd name="connsiteX3" fmla="*/ 716069 w 2658288"/>
              <a:gd name="connsiteY3" fmla="*/ 357187 h 4305300"/>
              <a:gd name="connsiteX4" fmla="*/ 1463782 w 2658288"/>
              <a:gd name="connsiteY4" fmla="*/ 338137 h 4305300"/>
              <a:gd name="connsiteX5" fmla="*/ 2649644 w 2658288"/>
              <a:gd name="connsiteY5" fmla="*/ 300037 h 4305300"/>
              <a:gd name="connsiteX6" fmla="*/ 2040044 w 2658288"/>
              <a:gd name="connsiteY6" fmla="*/ 0 h 4305300"/>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3211619 w 3211619"/>
              <a:gd name="connsiteY6"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37948 w 3211619"/>
              <a:gd name="connsiteY6" fmla="*/ 190500 h 4329112"/>
              <a:gd name="connsiteX7" fmla="*/ 3211619 w 3211619"/>
              <a:gd name="connsiteY7"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99860 w 3211619"/>
              <a:gd name="connsiteY6" fmla="*/ 228600 h 4329112"/>
              <a:gd name="connsiteX7" fmla="*/ 3211619 w 3211619"/>
              <a:gd name="connsiteY7" fmla="*/ 0 h 432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619" h="4329112">
                <a:moveTo>
                  <a:pt x="30269" y="4329112"/>
                </a:moveTo>
                <a:cubicBezTo>
                  <a:pt x="15981" y="2678112"/>
                  <a:pt x="-17356" y="1312862"/>
                  <a:pt x="11219" y="642937"/>
                </a:cubicBezTo>
                <a:cubicBezTo>
                  <a:pt x="111232" y="606424"/>
                  <a:pt x="174732" y="515143"/>
                  <a:pt x="292207" y="471487"/>
                </a:cubicBezTo>
                <a:cubicBezTo>
                  <a:pt x="409682" y="427831"/>
                  <a:pt x="520807" y="399255"/>
                  <a:pt x="716069" y="380999"/>
                </a:cubicBezTo>
                <a:cubicBezTo>
                  <a:pt x="911331" y="362743"/>
                  <a:pt x="1141520" y="371474"/>
                  <a:pt x="1463782" y="361949"/>
                </a:cubicBezTo>
                <a:cubicBezTo>
                  <a:pt x="1859069" y="349249"/>
                  <a:pt x="2393631" y="346074"/>
                  <a:pt x="2649644" y="323849"/>
                </a:cubicBezTo>
                <a:cubicBezTo>
                  <a:pt x="2905657" y="301624"/>
                  <a:pt x="2906198" y="282575"/>
                  <a:pt x="2999860" y="228600"/>
                </a:cubicBezTo>
                <a:cubicBezTo>
                  <a:pt x="3093522" y="174625"/>
                  <a:pt x="3166007" y="31750"/>
                  <a:pt x="3211619"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5031753" y="2257424"/>
            <a:ext cx="2569197" cy="4314825"/>
          </a:xfrm>
          <a:custGeom>
            <a:avLst/>
            <a:gdLst>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902447 w 2026272"/>
              <a:gd name="connsiteY4" fmla="*/ 215900 h 4305300"/>
              <a:gd name="connsiteX5" fmla="*/ 1854822 w 2026272"/>
              <a:gd name="connsiteY5" fmla="*/ 104775 h 4305300"/>
              <a:gd name="connsiteX6" fmla="*/ 2026272 w 2026272"/>
              <a:gd name="connsiteY6" fmla="*/ 0 h 4305300"/>
              <a:gd name="connsiteX0" fmla="*/ 16497 w 2423838"/>
              <a:gd name="connsiteY0" fmla="*/ 4305300 h 4305300"/>
              <a:gd name="connsiteX1" fmla="*/ 16497 w 2423838"/>
              <a:gd name="connsiteY1" fmla="*/ 333375 h 4305300"/>
              <a:gd name="connsiteX2" fmla="*/ 187947 w 2423838"/>
              <a:gd name="connsiteY2" fmla="*/ 285750 h 4305300"/>
              <a:gd name="connsiteX3" fmla="*/ 616572 w 2423838"/>
              <a:gd name="connsiteY3" fmla="*/ 247650 h 4305300"/>
              <a:gd name="connsiteX4" fmla="*/ 1902447 w 2423838"/>
              <a:gd name="connsiteY4" fmla="*/ 215900 h 4305300"/>
              <a:gd name="connsiteX5" fmla="*/ 2423147 w 2423838"/>
              <a:gd name="connsiteY5" fmla="*/ 66675 h 4305300"/>
              <a:gd name="connsiteX6" fmla="*/ 2026272 w 2423838"/>
              <a:gd name="connsiteY6" fmla="*/ 0 h 4305300"/>
              <a:gd name="connsiteX0" fmla="*/ 16497 w 2569197"/>
              <a:gd name="connsiteY0" fmla="*/ 4314825 h 4314825"/>
              <a:gd name="connsiteX1" fmla="*/ 16497 w 2569197"/>
              <a:gd name="connsiteY1" fmla="*/ 342900 h 4314825"/>
              <a:gd name="connsiteX2" fmla="*/ 187947 w 2569197"/>
              <a:gd name="connsiteY2" fmla="*/ 295275 h 4314825"/>
              <a:gd name="connsiteX3" fmla="*/ 616572 w 2569197"/>
              <a:gd name="connsiteY3" fmla="*/ 257175 h 4314825"/>
              <a:gd name="connsiteX4" fmla="*/ 1902447 w 2569197"/>
              <a:gd name="connsiteY4" fmla="*/ 225425 h 4314825"/>
              <a:gd name="connsiteX5" fmla="*/ 2423147 w 2569197"/>
              <a:gd name="connsiteY5" fmla="*/ 76200 h 4314825"/>
              <a:gd name="connsiteX6" fmla="*/ 2569197 w 2569197"/>
              <a:gd name="connsiteY6" fmla="*/ 0 h 4314825"/>
              <a:gd name="connsiteX0" fmla="*/ 16497 w 2569197"/>
              <a:gd name="connsiteY0" fmla="*/ 4314825 h 4314825"/>
              <a:gd name="connsiteX1" fmla="*/ 16497 w 2569197"/>
              <a:gd name="connsiteY1" fmla="*/ 342900 h 4314825"/>
              <a:gd name="connsiteX2" fmla="*/ 187947 w 2569197"/>
              <a:gd name="connsiteY2" fmla="*/ 295275 h 4314825"/>
              <a:gd name="connsiteX3" fmla="*/ 616572 w 2569197"/>
              <a:gd name="connsiteY3" fmla="*/ 257175 h 4314825"/>
              <a:gd name="connsiteX4" fmla="*/ 1902447 w 2569197"/>
              <a:gd name="connsiteY4" fmla="*/ 225425 h 4314825"/>
              <a:gd name="connsiteX5" fmla="*/ 2423147 w 2569197"/>
              <a:gd name="connsiteY5" fmla="*/ 76200 h 4314825"/>
              <a:gd name="connsiteX6" fmla="*/ 2569197 w 2569197"/>
              <a:gd name="connsiteY6" fmla="*/ 0 h 4314825"/>
              <a:gd name="connsiteX0" fmla="*/ 16497 w 2569197"/>
              <a:gd name="connsiteY0" fmla="*/ 4314825 h 4314825"/>
              <a:gd name="connsiteX1" fmla="*/ 16497 w 2569197"/>
              <a:gd name="connsiteY1" fmla="*/ 342900 h 4314825"/>
              <a:gd name="connsiteX2" fmla="*/ 187947 w 2569197"/>
              <a:gd name="connsiteY2" fmla="*/ 295275 h 4314825"/>
              <a:gd name="connsiteX3" fmla="*/ 616572 w 2569197"/>
              <a:gd name="connsiteY3" fmla="*/ 257175 h 4314825"/>
              <a:gd name="connsiteX4" fmla="*/ 1902447 w 2569197"/>
              <a:gd name="connsiteY4" fmla="*/ 225425 h 4314825"/>
              <a:gd name="connsiteX5" fmla="*/ 2426322 w 2569197"/>
              <a:gd name="connsiteY5" fmla="*/ 79375 h 4314825"/>
              <a:gd name="connsiteX6" fmla="*/ 2569197 w 2569197"/>
              <a:gd name="connsiteY6" fmla="*/ 0 h 431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9197" h="4314825">
                <a:moveTo>
                  <a:pt x="16497" y="4314825"/>
                </a:moveTo>
                <a:cubicBezTo>
                  <a:pt x="2209" y="2663825"/>
                  <a:pt x="-12078" y="1012825"/>
                  <a:pt x="16497" y="342900"/>
                </a:cubicBezTo>
                <a:cubicBezTo>
                  <a:pt x="116510" y="306387"/>
                  <a:pt x="87935" y="309562"/>
                  <a:pt x="187947" y="295275"/>
                </a:cubicBezTo>
                <a:cubicBezTo>
                  <a:pt x="287959" y="280988"/>
                  <a:pt x="330822" y="268817"/>
                  <a:pt x="616572" y="257175"/>
                </a:cubicBezTo>
                <a:cubicBezTo>
                  <a:pt x="902322" y="245533"/>
                  <a:pt x="1600822" y="255058"/>
                  <a:pt x="1902447" y="225425"/>
                </a:cubicBezTo>
                <a:cubicBezTo>
                  <a:pt x="2204072" y="195792"/>
                  <a:pt x="2315197" y="139171"/>
                  <a:pt x="2426322" y="79375"/>
                </a:cubicBezTo>
                <a:cubicBezTo>
                  <a:pt x="2537447" y="19579"/>
                  <a:pt x="2538241" y="34131"/>
                  <a:pt x="2569197"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Rectangle 40"/>
              <p:cNvSpPr/>
              <p:nvPr/>
            </p:nvSpPr>
            <p:spPr>
              <a:xfrm>
                <a:off x="9566002" y="2791401"/>
                <a:ext cx="9582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&gt;</m:t>
                          </m:r>
                          <m:r>
                            <a:rPr lang="en-US" i="1">
                              <a:solidFill>
                                <a:srgbClr val="FF0000"/>
                              </a:solidFill>
                              <a:latin typeface="Cambria Math" panose="02040503050406030204" pitchFamily="18" charset="0"/>
                              <a:ea typeface="Cambria Math" panose="02040503050406030204" pitchFamily="18" charset="0"/>
                            </a:rPr>
                            <m:t>𝐾</m:t>
                          </m:r>
                        </m:e>
                        <m:sub>
                          <m:r>
                            <a:rPr lang="en-US" b="0" i="1" smtClean="0">
                              <a:solidFill>
                                <a:srgbClr val="FF0000"/>
                              </a:solidFill>
                              <a:latin typeface="Cambria Math" panose="02040503050406030204" pitchFamily="18" charset="0"/>
                              <a:ea typeface="Cambria Math" panose="02040503050406030204" pitchFamily="18" charset="0"/>
                            </a:rPr>
                            <m:t>𝑆</m:t>
                          </m:r>
                        </m:sub>
                      </m:sSub>
                    </m:oMath>
                  </m:oMathPara>
                </a14:m>
                <a:endParaRPr lang="en-US" dirty="0">
                  <a:solidFill>
                    <a:srgbClr val="FF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9566002" y="2791401"/>
                <a:ext cx="958276" cy="369332"/>
              </a:xfrm>
              <a:prstGeom prst="rect">
                <a:avLst/>
              </a:prstGeom>
              <a:blipFill rotWithShape="0">
                <a:blip r:embed="rId4"/>
                <a:stretch>
                  <a:fillRect/>
                </a:stretch>
              </a:blipFill>
            </p:spPr>
            <p:txBody>
              <a:bodyPr/>
              <a:lstStyle/>
              <a:p>
                <a:r>
                  <a:rPr lang="en-US">
                    <a:noFill/>
                  </a:rPr>
                  <a:t> </a:t>
                </a:r>
              </a:p>
            </p:txBody>
          </p:sp>
        </mc:Fallback>
      </mc:AlternateContent>
      <p:sp>
        <p:nvSpPr>
          <p:cNvPr id="42" name="Freeform 41"/>
          <p:cNvSpPr/>
          <p:nvPr/>
        </p:nvSpPr>
        <p:spPr>
          <a:xfrm>
            <a:off x="5024001" y="2267837"/>
            <a:ext cx="3203496" cy="4300537"/>
          </a:xfrm>
          <a:custGeom>
            <a:avLst/>
            <a:gdLst>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30269 w 2040044"/>
              <a:gd name="connsiteY0" fmla="*/ 4305300 h 4305300"/>
              <a:gd name="connsiteX1" fmla="*/ 11219 w 2040044"/>
              <a:gd name="connsiteY1" fmla="*/ 619125 h 4305300"/>
              <a:gd name="connsiteX2" fmla="*/ 201719 w 2040044"/>
              <a:gd name="connsiteY2" fmla="*/ 285750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463782 w 2040044"/>
              <a:gd name="connsiteY4" fmla="*/ 338137 h 4305300"/>
              <a:gd name="connsiteX5" fmla="*/ 1868594 w 2040044"/>
              <a:gd name="connsiteY5" fmla="*/ 104775 h 4305300"/>
              <a:gd name="connsiteX6" fmla="*/ 2040044 w 2040044"/>
              <a:gd name="connsiteY6" fmla="*/ 0 h 4305300"/>
              <a:gd name="connsiteX0" fmla="*/ 30269 w 2658288"/>
              <a:gd name="connsiteY0" fmla="*/ 4305300 h 4305300"/>
              <a:gd name="connsiteX1" fmla="*/ 11219 w 2658288"/>
              <a:gd name="connsiteY1" fmla="*/ 619125 h 4305300"/>
              <a:gd name="connsiteX2" fmla="*/ 292207 w 2658288"/>
              <a:gd name="connsiteY2" fmla="*/ 447675 h 4305300"/>
              <a:gd name="connsiteX3" fmla="*/ 716069 w 2658288"/>
              <a:gd name="connsiteY3" fmla="*/ 357187 h 4305300"/>
              <a:gd name="connsiteX4" fmla="*/ 1463782 w 2658288"/>
              <a:gd name="connsiteY4" fmla="*/ 338137 h 4305300"/>
              <a:gd name="connsiteX5" fmla="*/ 2649644 w 2658288"/>
              <a:gd name="connsiteY5" fmla="*/ 300037 h 4305300"/>
              <a:gd name="connsiteX6" fmla="*/ 2040044 w 2658288"/>
              <a:gd name="connsiteY6" fmla="*/ 0 h 4305300"/>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3211619 w 3211619"/>
              <a:gd name="connsiteY6"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37948 w 3211619"/>
              <a:gd name="connsiteY6" fmla="*/ 190500 h 4329112"/>
              <a:gd name="connsiteX7" fmla="*/ 3211619 w 3211619"/>
              <a:gd name="connsiteY7"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99860 w 3211619"/>
              <a:gd name="connsiteY6" fmla="*/ 228600 h 4329112"/>
              <a:gd name="connsiteX7" fmla="*/ 3211619 w 3211619"/>
              <a:gd name="connsiteY7" fmla="*/ 0 h 4329112"/>
              <a:gd name="connsiteX0" fmla="*/ 38021 w 3219371"/>
              <a:gd name="connsiteY0" fmla="*/ 4329112 h 4329112"/>
              <a:gd name="connsiteX1" fmla="*/ 9640 w 3219371"/>
              <a:gd name="connsiteY1" fmla="*/ 1277419 h 4329112"/>
              <a:gd name="connsiteX2" fmla="*/ 299959 w 3219371"/>
              <a:gd name="connsiteY2" fmla="*/ 471487 h 4329112"/>
              <a:gd name="connsiteX3" fmla="*/ 723821 w 3219371"/>
              <a:gd name="connsiteY3" fmla="*/ 380999 h 4329112"/>
              <a:gd name="connsiteX4" fmla="*/ 1471534 w 3219371"/>
              <a:gd name="connsiteY4" fmla="*/ 361949 h 4329112"/>
              <a:gd name="connsiteX5" fmla="*/ 2657396 w 3219371"/>
              <a:gd name="connsiteY5" fmla="*/ 32384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723821 w 3219371"/>
              <a:gd name="connsiteY3" fmla="*/ 380999 h 4329112"/>
              <a:gd name="connsiteX4" fmla="*/ 1471534 w 3219371"/>
              <a:gd name="connsiteY4" fmla="*/ 361949 h 4329112"/>
              <a:gd name="connsiteX5" fmla="*/ 2657396 w 3219371"/>
              <a:gd name="connsiteY5" fmla="*/ 32384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723821 w 3219371"/>
              <a:gd name="connsiteY3" fmla="*/ 380999 h 4329112"/>
              <a:gd name="connsiteX4" fmla="*/ 1471534 w 3219371"/>
              <a:gd name="connsiteY4" fmla="*/ 361949 h 4329112"/>
              <a:gd name="connsiteX5" fmla="*/ 2657396 w 3219371"/>
              <a:gd name="connsiteY5" fmla="*/ 32384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892096 w 3219371"/>
              <a:gd name="connsiteY3" fmla="*/ 879474 h 4329112"/>
              <a:gd name="connsiteX4" fmla="*/ 1471534 w 3219371"/>
              <a:gd name="connsiteY4" fmla="*/ 361949 h 4329112"/>
              <a:gd name="connsiteX5" fmla="*/ 2657396 w 3219371"/>
              <a:gd name="connsiteY5" fmla="*/ 32384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892096 w 3219371"/>
              <a:gd name="connsiteY3" fmla="*/ 879474 h 4329112"/>
              <a:gd name="connsiteX4" fmla="*/ 1471534 w 3219371"/>
              <a:gd name="connsiteY4" fmla="*/ 361949 h 4329112"/>
              <a:gd name="connsiteX5" fmla="*/ 2657396 w 3219371"/>
              <a:gd name="connsiteY5" fmla="*/ 32384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892096 w 3219371"/>
              <a:gd name="connsiteY3" fmla="*/ 879474 h 4329112"/>
              <a:gd name="connsiteX4" fmla="*/ 1919209 w 3219371"/>
              <a:gd name="connsiteY4" fmla="*/ 752474 h 4329112"/>
              <a:gd name="connsiteX5" fmla="*/ 2657396 w 3219371"/>
              <a:gd name="connsiteY5" fmla="*/ 32384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892096 w 3219371"/>
              <a:gd name="connsiteY3" fmla="*/ 879474 h 4329112"/>
              <a:gd name="connsiteX4" fmla="*/ 1919209 w 3219371"/>
              <a:gd name="connsiteY4" fmla="*/ 752474 h 4329112"/>
              <a:gd name="connsiteX5" fmla="*/ 2657396 w 3219371"/>
              <a:gd name="connsiteY5" fmla="*/ 32384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892096 w 3219371"/>
              <a:gd name="connsiteY3" fmla="*/ 879474 h 4329112"/>
              <a:gd name="connsiteX4" fmla="*/ 1919209 w 3219371"/>
              <a:gd name="connsiteY4" fmla="*/ 752474 h 4329112"/>
              <a:gd name="connsiteX5" fmla="*/ 2695496 w 3219371"/>
              <a:gd name="connsiteY5" fmla="*/ 63499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892096 w 3219371"/>
              <a:gd name="connsiteY3" fmla="*/ 879474 h 4329112"/>
              <a:gd name="connsiteX4" fmla="*/ 1919209 w 3219371"/>
              <a:gd name="connsiteY4" fmla="*/ 752474 h 4329112"/>
              <a:gd name="connsiteX5" fmla="*/ 2695496 w 3219371"/>
              <a:gd name="connsiteY5" fmla="*/ 634999 h 4329112"/>
              <a:gd name="connsiteX6" fmla="*/ 3007612 w 3219371"/>
              <a:gd name="connsiteY6" fmla="*/ 228600 h 4329112"/>
              <a:gd name="connsiteX7" fmla="*/ 3219371 w 3219371"/>
              <a:gd name="connsiteY7" fmla="*/ 0 h 4329112"/>
              <a:gd name="connsiteX0" fmla="*/ 38021 w 3219371"/>
              <a:gd name="connsiteY0" fmla="*/ 4329112 h 4329112"/>
              <a:gd name="connsiteX1" fmla="*/ 9640 w 3219371"/>
              <a:gd name="connsiteY1" fmla="*/ 1277419 h 4329112"/>
              <a:gd name="connsiteX2" fmla="*/ 347584 w 3219371"/>
              <a:gd name="connsiteY2" fmla="*/ 1023937 h 4329112"/>
              <a:gd name="connsiteX3" fmla="*/ 892096 w 3219371"/>
              <a:gd name="connsiteY3" fmla="*/ 879474 h 4329112"/>
              <a:gd name="connsiteX4" fmla="*/ 1919209 w 3219371"/>
              <a:gd name="connsiteY4" fmla="*/ 752474 h 4329112"/>
              <a:gd name="connsiteX5" fmla="*/ 2695496 w 3219371"/>
              <a:gd name="connsiteY5" fmla="*/ 634999 h 4329112"/>
              <a:gd name="connsiteX6" fmla="*/ 3058412 w 3219371"/>
              <a:gd name="connsiteY6" fmla="*/ 533400 h 4329112"/>
              <a:gd name="connsiteX7" fmla="*/ 3219371 w 3219371"/>
              <a:gd name="connsiteY7" fmla="*/ 0 h 4329112"/>
              <a:gd name="connsiteX0" fmla="*/ 38021 w 3203496"/>
              <a:gd name="connsiteY0" fmla="*/ 4300537 h 4300537"/>
              <a:gd name="connsiteX1" fmla="*/ 9640 w 3203496"/>
              <a:gd name="connsiteY1" fmla="*/ 1248844 h 4300537"/>
              <a:gd name="connsiteX2" fmla="*/ 347584 w 3203496"/>
              <a:gd name="connsiteY2" fmla="*/ 995362 h 4300537"/>
              <a:gd name="connsiteX3" fmla="*/ 892096 w 3203496"/>
              <a:gd name="connsiteY3" fmla="*/ 850899 h 4300537"/>
              <a:gd name="connsiteX4" fmla="*/ 1919209 w 3203496"/>
              <a:gd name="connsiteY4" fmla="*/ 723899 h 4300537"/>
              <a:gd name="connsiteX5" fmla="*/ 2695496 w 3203496"/>
              <a:gd name="connsiteY5" fmla="*/ 606424 h 4300537"/>
              <a:gd name="connsiteX6" fmla="*/ 3058412 w 3203496"/>
              <a:gd name="connsiteY6" fmla="*/ 504825 h 4300537"/>
              <a:gd name="connsiteX7" fmla="*/ 3203496 w 3203496"/>
              <a:gd name="connsiteY7" fmla="*/ 0 h 4300537"/>
              <a:gd name="connsiteX0" fmla="*/ 38021 w 3203496"/>
              <a:gd name="connsiteY0" fmla="*/ 4300537 h 4300537"/>
              <a:gd name="connsiteX1" fmla="*/ 9640 w 3203496"/>
              <a:gd name="connsiteY1" fmla="*/ 1248844 h 4300537"/>
              <a:gd name="connsiteX2" fmla="*/ 347584 w 3203496"/>
              <a:gd name="connsiteY2" fmla="*/ 995362 h 4300537"/>
              <a:gd name="connsiteX3" fmla="*/ 892096 w 3203496"/>
              <a:gd name="connsiteY3" fmla="*/ 850899 h 4300537"/>
              <a:gd name="connsiteX4" fmla="*/ 1919209 w 3203496"/>
              <a:gd name="connsiteY4" fmla="*/ 723899 h 4300537"/>
              <a:gd name="connsiteX5" fmla="*/ 2695496 w 3203496"/>
              <a:gd name="connsiteY5" fmla="*/ 606424 h 4300537"/>
              <a:gd name="connsiteX6" fmla="*/ 3058412 w 3203496"/>
              <a:gd name="connsiteY6" fmla="*/ 504825 h 4300537"/>
              <a:gd name="connsiteX7" fmla="*/ 3203496 w 3203496"/>
              <a:gd name="connsiteY7" fmla="*/ 0 h 4300537"/>
              <a:gd name="connsiteX0" fmla="*/ 38021 w 3203496"/>
              <a:gd name="connsiteY0" fmla="*/ 4300537 h 4300537"/>
              <a:gd name="connsiteX1" fmla="*/ 9640 w 3203496"/>
              <a:gd name="connsiteY1" fmla="*/ 1248844 h 4300537"/>
              <a:gd name="connsiteX2" fmla="*/ 347584 w 3203496"/>
              <a:gd name="connsiteY2" fmla="*/ 995362 h 4300537"/>
              <a:gd name="connsiteX3" fmla="*/ 892096 w 3203496"/>
              <a:gd name="connsiteY3" fmla="*/ 850899 h 4300537"/>
              <a:gd name="connsiteX4" fmla="*/ 1919209 w 3203496"/>
              <a:gd name="connsiteY4" fmla="*/ 723899 h 4300537"/>
              <a:gd name="connsiteX5" fmla="*/ 2695496 w 3203496"/>
              <a:gd name="connsiteY5" fmla="*/ 606424 h 4300537"/>
              <a:gd name="connsiteX6" fmla="*/ 3058412 w 3203496"/>
              <a:gd name="connsiteY6" fmla="*/ 504825 h 4300537"/>
              <a:gd name="connsiteX7" fmla="*/ 3142099 w 3203496"/>
              <a:gd name="connsiteY7" fmla="*/ 373763 h 4300537"/>
              <a:gd name="connsiteX8" fmla="*/ 3203496 w 3203496"/>
              <a:gd name="connsiteY8" fmla="*/ 0 h 4300537"/>
              <a:gd name="connsiteX0" fmla="*/ 38021 w 3206471"/>
              <a:gd name="connsiteY0" fmla="*/ 4300537 h 4300537"/>
              <a:gd name="connsiteX1" fmla="*/ 9640 w 3206471"/>
              <a:gd name="connsiteY1" fmla="*/ 1248844 h 4300537"/>
              <a:gd name="connsiteX2" fmla="*/ 347584 w 3206471"/>
              <a:gd name="connsiteY2" fmla="*/ 995362 h 4300537"/>
              <a:gd name="connsiteX3" fmla="*/ 892096 w 3206471"/>
              <a:gd name="connsiteY3" fmla="*/ 850899 h 4300537"/>
              <a:gd name="connsiteX4" fmla="*/ 1919209 w 3206471"/>
              <a:gd name="connsiteY4" fmla="*/ 723899 h 4300537"/>
              <a:gd name="connsiteX5" fmla="*/ 2695496 w 3206471"/>
              <a:gd name="connsiteY5" fmla="*/ 606424 h 4300537"/>
              <a:gd name="connsiteX6" fmla="*/ 3058412 w 3206471"/>
              <a:gd name="connsiteY6" fmla="*/ 504825 h 4300537"/>
              <a:gd name="connsiteX7" fmla="*/ 3196074 w 3206471"/>
              <a:gd name="connsiteY7" fmla="*/ 392813 h 4300537"/>
              <a:gd name="connsiteX8" fmla="*/ 3203496 w 3206471"/>
              <a:gd name="connsiteY8" fmla="*/ 0 h 4300537"/>
              <a:gd name="connsiteX0" fmla="*/ 38021 w 3206471"/>
              <a:gd name="connsiteY0" fmla="*/ 4300537 h 4300537"/>
              <a:gd name="connsiteX1" fmla="*/ 9640 w 3206471"/>
              <a:gd name="connsiteY1" fmla="*/ 1248844 h 4300537"/>
              <a:gd name="connsiteX2" fmla="*/ 347584 w 3206471"/>
              <a:gd name="connsiteY2" fmla="*/ 995362 h 4300537"/>
              <a:gd name="connsiteX3" fmla="*/ 892096 w 3206471"/>
              <a:gd name="connsiteY3" fmla="*/ 850899 h 4300537"/>
              <a:gd name="connsiteX4" fmla="*/ 1919209 w 3206471"/>
              <a:gd name="connsiteY4" fmla="*/ 723899 h 4300537"/>
              <a:gd name="connsiteX5" fmla="*/ 2695496 w 3206471"/>
              <a:gd name="connsiteY5" fmla="*/ 606424 h 4300537"/>
              <a:gd name="connsiteX6" fmla="*/ 3058412 w 3206471"/>
              <a:gd name="connsiteY6" fmla="*/ 504825 h 4300537"/>
              <a:gd name="connsiteX7" fmla="*/ 3196074 w 3206471"/>
              <a:gd name="connsiteY7" fmla="*/ 392813 h 4300537"/>
              <a:gd name="connsiteX8" fmla="*/ 3203496 w 3206471"/>
              <a:gd name="connsiteY8" fmla="*/ 0 h 4300537"/>
              <a:gd name="connsiteX0" fmla="*/ 38021 w 3203496"/>
              <a:gd name="connsiteY0" fmla="*/ 4300537 h 4300537"/>
              <a:gd name="connsiteX1" fmla="*/ 9640 w 3203496"/>
              <a:gd name="connsiteY1" fmla="*/ 1248844 h 4300537"/>
              <a:gd name="connsiteX2" fmla="*/ 347584 w 3203496"/>
              <a:gd name="connsiteY2" fmla="*/ 995362 h 4300537"/>
              <a:gd name="connsiteX3" fmla="*/ 892096 w 3203496"/>
              <a:gd name="connsiteY3" fmla="*/ 850899 h 4300537"/>
              <a:gd name="connsiteX4" fmla="*/ 1919209 w 3203496"/>
              <a:gd name="connsiteY4" fmla="*/ 723899 h 4300537"/>
              <a:gd name="connsiteX5" fmla="*/ 2695496 w 3203496"/>
              <a:gd name="connsiteY5" fmla="*/ 606424 h 4300537"/>
              <a:gd name="connsiteX6" fmla="*/ 3058412 w 3203496"/>
              <a:gd name="connsiteY6" fmla="*/ 504825 h 4300537"/>
              <a:gd name="connsiteX7" fmla="*/ 3196074 w 3203496"/>
              <a:gd name="connsiteY7" fmla="*/ 392813 h 4300537"/>
              <a:gd name="connsiteX8" fmla="*/ 3203496 w 3203496"/>
              <a:gd name="connsiteY8" fmla="*/ 0 h 430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496" h="4300537">
                <a:moveTo>
                  <a:pt x="38021" y="4300537"/>
                </a:moveTo>
                <a:cubicBezTo>
                  <a:pt x="23733" y="2649537"/>
                  <a:pt x="-18935" y="1918769"/>
                  <a:pt x="9640" y="1248844"/>
                </a:cubicBezTo>
                <a:cubicBezTo>
                  <a:pt x="109653" y="1212331"/>
                  <a:pt x="200508" y="1061686"/>
                  <a:pt x="347584" y="995362"/>
                </a:cubicBezTo>
                <a:cubicBezTo>
                  <a:pt x="494660" y="929038"/>
                  <a:pt x="630159" y="896143"/>
                  <a:pt x="892096" y="850899"/>
                </a:cubicBezTo>
                <a:cubicBezTo>
                  <a:pt x="1154034" y="805655"/>
                  <a:pt x="1618642" y="764645"/>
                  <a:pt x="1919209" y="723899"/>
                </a:cubicBezTo>
                <a:cubicBezTo>
                  <a:pt x="2219776" y="683153"/>
                  <a:pt x="2505629" y="642936"/>
                  <a:pt x="2695496" y="606424"/>
                </a:cubicBezTo>
                <a:cubicBezTo>
                  <a:pt x="2885363" y="569912"/>
                  <a:pt x="2983978" y="543602"/>
                  <a:pt x="3058412" y="504825"/>
                </a:cubicBezTo>
                <a:cubicBezTo>
                  <a:pt x="3132846" y="466048"/>
                  <a:pt x="3143318" y="470600"/>
                  <a:pt x="3196074" y="392813"/>
                </a:cubicBezTo>
                <a:cubicBezTo>
                  <a:pt x="3201205" y="235651"/>
                  <a:pt x="3193263" y="62294"/>
                  <a:pt x="3203496"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flipV="1">
            <a:off x="3594100" y="1951656"/>
            <a:ext cx="5054600" cy="3057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Rectangle 48"/>
              <p:cNvSpPr/>
              <p:nvPr/>
            </p:nvSpPr>
            <p:spPr>
              <a:xfrm>
                <a:off x="9586535" y="3389415"/>
                <a:ext cx="1982466" cy="1200329"/>
              </a:xfrm>
              <a:prstGeom prst="rect">
                <a:avLst/>
              </a:prstGeom>
            </p:spPr>
            <p:txBody>
              <a:bodyPr wrap="none">
                <a:spAutoFit/>
              </a:bodyPr>
              <a:lstStyle/>
              <a:p>
                <a:r>
                  <a:rPr lang="en-US" dirty="0">
                    <a:solidFill>
                      <a:srgbClr val="FF0000"/>
                    </a:solidFill>
                  </a:rPr>
                  <a:t>Infiltration (</a:t>
                </a:r>
                <a14:m>
                  <m:oMath xmlns:m="http://schemas.openxmlformats.org/officeDocument/2006/math">
                    <m:r>
                      <a:rPr lang="en-US" i="1">
                        <a:solidFill>
                          <a:srgbClr val="FF0000"/>
                        </a:solidFill>
                        <a:latin typeface="Cambria Math" panose="02040503050406030204" pitchFamily="18" charset="0"/>
                        <a:ea typeface="Cambria Math" panose="02040503050406030204" pitchFamily="18" charset="0"/>
                      </a:rPr>
                      <m:t>𝑓</m:t>
                    </m:r>
                    <m:d>
                      <m:dPr>
                        <m:ctrlPr>
                          <a:rPr lang="en-US" i="1">
                            <a:solidFill>
                              <a:srgbClr val="FF0000"/>
                            </a:solidFill>
                            <a:latin typeface="Cambria Math" panose="02040503050406030204" pitchFamily="18" charset="0"/>
                            <a:ea typeface="Cambria Math" panose="02040503050406030204" pitchFamily="18" charset="0"/>
                          </a:rPr>
                        </m:ctrlPr>
                      </m:dPr>
                      <m:e>
                        <m:r>
                          <a:rPr lang="en-US" i="1">
                            <a:solidFill>
                              <a:srgbClr val="FF0000"/>
                            </a:solidFill>
                            <a:latin typeface="Cambria Math" panose="02040503050406030204" pitchFamily="18" charset="0"/>
                            <a:ea typeface="Cambria Math" panose="02040503050406030204" pitchFamily="18" charset="0"/>
                          </a:rPr>
                          <m:t>𝑡</m:t>
                        </m:r>
                      </m:e>
                    </m:d>
                  </m:oMath>
                </a14:m>
                <a:r>
                  <a:rPr lang="en-US" dirty="0">
                    <a:solidFill>
                      <a:srgbClr val="FF0000"/>
                    </a:solidFill>
                  </a:rPr>
                  <a:t>) is</a:t>
                </a:r>
              </a:p>
              <a:p>
                <a:r>
                  <a:rPr lang="en-US" dirty="0">
                    <a:solidFill>
                      <a:srgbClr val="FF0000"/>
                    </a:solidFill>
                  </a:rPr>
                  <a:t>limited by </a:t>
                </a:r>
              </a:p>
              <a:p>
                <a:r>
                  <a:rPr lang="en-US" dirty="0">
                    <a:solidFill>
                      <a:srgbClr val="FF0000"/>
                    </a:solidFill>
                  </a:rPr>
                  <a:t>saturated hydraulic</a:t>
                </a:r>
              </a:p>
              <a:p>
                <a:r>
                  <a:rPr lang="en-US" dirty="0">
                    <a:solidFill>
                      <a:srgbClr val="FF0000"/>
                    </a:solidFill>
                  </a:rPr>
                  <a:t>conductivity (</a:t>
                </a:r>
                <a14:m>
                  <m:oMath xmlns:m="http://schemas.openxmlformats.org/officeDocument/2006/math">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𝐾</m:t>
                        </m:r>
                      </m:e>
                      <m:sub>
                        <m:r>
                          <a:rPr lang="en-US" i="1">
                            <a:solidFill>
                              <a:srgbClr val="FF0000"/>
                            </a:solidFill>
                            <a:latin typeface="Cambria Math" panose="02040503050406030204" pitchFamily="18" charset="0"/>
                            <a:ea typeface="Cambria Math" panose="02040503050406030204" pitchFamily="18" charset="0"/>
                          </a:rPr>
                          <m:t>𝑆</m:t>
                        </m:r>
                      </m:sub>
                    </m:sSub>
                  </m:oMath>
                </a14:m>
                <a:r>
                  <a:rPr lang="en-US" dirty="0">
                    <a:solidFill>
                      <a:srgbClr val="FF0000"/>
                    </a:solidFill>
                  </a:rPr>
                  <a:t>)</a:t>
                </a:r>
              </a:p>
            </p:txBody>
          </p:sp>
        </mc:Choice>
        <mc:Fallback xmlns="">
          <p:sp>
            <p:nvSpPr>
              <p:cNvPr id="49" name="Rectangle 48"/>
              <p:cNvSpPr>
                <a:spLocks noRot="1" noChangeAspect="1" noMove="1" noResize="1" noEditPoints="1" noAdjustHandles="1" noChangeArrowheads="1" noChangeShapeType="1" noTextEdit="1"/>
              </p:cNvSpPr>
              <p:nvPr/>
            </p:nvSpPr>
            <p:spPr>
              <a:xfrm>
                <a:off x="9586535" y="3389415"/>
                <a:ext cx="1982466" cy="1200329"/>
              </a:xfrm>
              <a:prstGeom prst="rect">
                <a:avLst/>
              </a:prstGeom>
              <a:blipFill rotWithShape="0">
                <a:blip r:embed="rId7"/>
                <a:stretch>
                  <a:fillRect l="-2769" t="-2538" r="-2154" b="-7107"/>
                </a:stretch>
              </a:blipFill>
            </p:spPr>
            <p:txBody>
              <a:bodyPr/>
              <a:lstStyle/>
              <a:p>
                <a:r>
                  <a:rPr lang="en-US">
                    <a:noFill/>
                  </a:rPr>
                  <a:t> </a:t>
                </a:r>
              </a:p>
            </p:txBody>
          </p:sp>
        </mc:Fallback>
      </mc:AlternateContent>
      <p:sp>
        <p:nvSpPr>
          <p:cNvPr id="50" name="Rectangle 49"/>
          <p:cNvSpPr/>
          <p:nvPr/>
        </p:nvSpPr>
        <p:spPr>
          <a:xfrm>
            <a:off x="9598120" y="4489601"/>
            <a:ext cx="2278829" cy="646331"/>
          </a:xfrm>
          <a:prstGeom prst="rect">
            <a:avLst/>
          </a:prstGeom>
        </p:spPr>
        <p:txBody>
          <a:bodyPr wrap="none">
            <a:spAutoFit/>
          </a:bodyPr>
          <a:lstStyle/>
          <a:p>
            <a:r>
              <a:rPr lang="en-US" dirty="0">
                <a:solidFill>
                  <a:srgbClr val="FF0000"/>
                </a:solidFill>
              </a:rPr>
              <a:t>and hydraulic gradient</a:t>
            </a:r>
          </a:p>
          <a:p>
            <a:r>
              <a:rPr lang="en-US" dirty="0">
                <a:solidFill>
                  <a:srgbClr val="FF0000"/>
                </a:solidFill>
              </a:rPr>
              <a:t>at the wetting front</a:t>
            </a:r>
          </a:p>
        </p:txBody>
      </p:sp>
      <mc:AlternateContent xmlns:mc="http://schemas.openxmlformats.org/markup-compatibility/2006" xmlns:a14="http://schemas.microsoft.com/office/drawing/2010/main">
        <mc:Choice Requires="a14">
          <p:sp>
            <p:nvSpPr>
              <p:cNvPr id="51" name="Down Arrow 50"/>
              <p:cNvSpPr/>
              <p:nvPr/>
            </p:nvSpPr>
            <p:spPr>
              <a:xfrm>
                <a:off x="5651031" y="2821783"/>
                <a:ext cx="940738" cy="598014"/>
              </a:xfrm>
              <a:prstGeom prst="downArrow">
                <a:avLst>
                  <a:gd name="adj1" fmla="val 7182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h</m:t>
                          </m:r>
                        </m:num>
                        <m:den>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𝑙</m:t>
                          </m:r>
                        </m:den>
                      </m:f>
                    </m:oMath>
                  </m:oMathPara>
                </a14:m>
                <a:endParaRPr lang="en-US" sz="1400" dirty="0"/>
              </a:p>
            </p:txBody>
          </p:sp>
        </mc:Choice>
        <mc:Fallback xmlns="">
          <p:sp>
            <p:nvSpPr>
              <p:cNvPr id="51" name="Down Arrow 50"/>
              <p:cNvSpPr>
                <a:spLocks noRot="1" noChangeAspect="1" noMove="1" noResize="1" noEditPoints="1" noAdjustHandles="1" noChangeArrowheads="1" noChangeShapeType="1" noTextEdit="1"/>
              </p:cNvSpPr>
              <p:nvPr/>
            </p:nvSpPr>
            <p:spPr>
              <a:xfrm>
                <a:off x="5651031" y="2821783"/>
                <a:ext cx="940738" cy="598014"/>
              </a:xfrm>
              <a:prstGeom prst="downArrow">
                <a:avLst>
                  <a:gd name="adj1" fmla="val 71820"/>
                  <a:gd name="adj2" fmla="val 50000"/>
                </a:avLst>
              </a:prstGeom>
              <a:blipFill rotWithShape="0">
                <a:blip r:embed="rId8"/>
                <a:stretch>
                  <a:fillRect t="-990"/>
                </a:stretch>
              </a:blipFill>
            </p:spPr>
            <p:txBody>
              <a:bodyPr/>
              <a:lstStyle/>
              <a:p>
                <a:r>
                  <a:rPr lang="en-US">
                    <a:noFill/>
                  </a:rPr>
                  <a:t> </a:t>
                </a:r>
              </a:p>
            </p:txBody>
          </p:sp>
        </mc:Fallback>
      </mc:AlternateContent>
      <p:cxnSp>
        <p:nvCxnSpPr>
          <p:cNvPr id="53" name="Straight Arrow Connector 52"/>
          <p:cNvCxnSpPr>
            <a:stCxn id="50" idx="1"/>
          </p:cNvCxnSpPr>
          <p:nvPr/>
        </p:nvCxnSpPr>
        <p:spPr>
          <a:xfrm flipH="1" flipV="1">
            <a:off x="6316351" y="3083754"/>
            <a:ext cx="3281769" cy="17290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Rectangle 32"/>
              <p:cNvSpPr/>
              <p:nvPr/>
            </p:nvSpPr>
            <p:spPr>
              <a:xfrm>
                <a:off x="9583757" y="5247368"/>
                <a:ext cx="2504215" cy="1519327"/>
              </a:xfrm>
              <a:prstGeom prst="rect">
                <a:avLst/>
              </a:prstGeom>
            </p:spPr>
            <p:txBody>
              <a:bodyPr wrap="square">
                <a:spAutoFit/>
              </a:bodyPr>
              <a:lstStyle/>
              <a:p>
                <a:r>
                  <a:rPr lang="en-US" dirty="0">
                    <a:solidFill>
                      <a:srgbClr val="FF0000"/>
                    </a:solidFill>
                  </a:rPr>
                  <a:t>Hydraulic gradient</a:t>
                </a:r>
              </a:p>
              <a:p>
                <a:r>
                  <a:rPr lang="en-US" dirty="0">
                    <a:solidFill>
                      <a:srgbClr val="FF0000"/>
                    </a:solidFill>
                  </a:rPr>
                  <a:t>at the wetting front </a:t>
                </a:r>
              </a:p>
              <a:p>
                <a:r>
                  <a:rPr lang="en-US" dirty="0">
                    <a:solidFill>
                      <a:srgbClr val="FF0000"/>
                    </a:solidFill>
                  </a:rPr>
                  <a:t>determined by </a:t>
                </a:r>
                <a14:m>
                  <m:oMath xmlns:m="http://schemas.openxmlformats.org/officeDocument/2006/math">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𝑓</m:t>
                            </m:r>
                          </m:sub>
                        </m:sSub>
                      </m:e>
                    </m:d>
                  </m:oMath>
                </a14:m>
                <a:r>
                  <a:rPr lang="en-US" dirty="0">
                    <a:solidFill>
                      <a:srgbClr val="FF0000"/>
                    </a:solidFill>
                  </a:rPr>
                  <a:t>, or pressure head just below the front</a:t>
                </a:r>
              </a:p>
            </p:txBody>
          </p:sp>
        </mc:Choice>
        <mc:Fallback xmlns="">
          <p:sp>
            <p:nvSpPr>
              <p:cNvPr id="33" name="Rectangle 32"/>
              <p:cNvSpPr>
                <a:spLocks noRot="1" noChangeAspect="1" noMove="1" noResize="1" noEditPoints="1" noAdjustHandles="1" noChangeArrowheads="1" noChangeShapeType="1" noTextEdit="1"/>
              </p:cNvSpPr>
              <p:nvPr/>
            </p:nvSpPr>
            <p:spPr>
              <a:xfrm>
                <a:off x="9583757" y="5247368"/>
                <a:ext cx="2504215" cy="1519327"/>
              </a:xfrm>
              <a:prstGeom prst="rect">
                <a:avLst/>
              </a:prstGeom>
              <a:blipFill rotWithShape="0">
                <a:blip r:embed="rId9"/>
                <a:stretch>
                  <a:fillRect l="-1946" t="-2410" b="-5622"/>
                </a:stretch>
              </a:blipFill>
            </p:spPr>
            <p:txBody>
              <a:bodyPr/>
              <a:lstStyle/>
              <a:p>
                <a:r>
                  <a:rPr lang="en-US">
                    <a:noFill/>
                  </a:rPr>
                  <a:t> </a:t>
                </a:r>
              </a:p>
            </p:txBody>
          </p:sp>
        </mc:Fallback>
      </mc:AlternateContent>
      <p:cxnSp>
        <p:nvCxnSpPr>
          <p:cNvPr id="35" name="Straight Arrow Connector 34"/>
          <p:cNvCxnSpPr/>
          <p:nvPr/>
        </p:nvCxnSpPr>
        <p:spPr>
          <a:xfrm flipH="1" flipV="1">
            <a:off x="5651031" y="3284376"/>
            <a:ext cx="3861746" cy="26683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p:cNvSpPr/>
              <p:nvPr/>
            </p:nvSpPr>
            <p:spPr>
              <a:xfrm>
                <a:off x="9567748" y="1397626"/>
                <a:ext cx="2214847" cy="1221745"/>
              </a:xfrm>
              <a:prstGeom prst="rect">
                <a:avLst/>
              </a:prstGeom>
            </p:spPr>
            <p:txBody>
              <a:bodyPr wrap="square">
                <a:spAutoFit/>
              </a:bodyPr>
              <a:lstStyle/>
              <a:p>
                <a:r>
                  <a:rPr lang="en-US" dirty="0">
                    <a:solidFill>
                      <a:srgbClr val="FF0000"/>
                    </a:solidFill>
                  </a:rPr>
                  <a:t>Before “ponding” time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𝑝</m:t>
                        </m:r>
                      </m:sub>
                    </m:sSub>
                  </m:oMath>
                </a14:m>
                <a:r>
                  <a:rPr lang="en-US" dirty="0">
                    <a:solidFill>
                      <a:srgbClr val="FF0000"/>
                    </a:solidFill>
                  </a:rPr>
                  <a:t>), infiltration is limited by rainfall</a:t>
                </a:r>
              </a:p>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𝑓</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oMath>
                  </m:oMathPara>
                </a14:m>
                <a:endParaRPr lang="en-US" dirty="0">
                  <a:solidFill>
                    <a:srgbClr val="FF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9567748" y="1397626"/>
                <a:ext cx="2214847" cy="1221745"/>
              </a:xfrm>
              <a:prstGeom prst="rect">
                <a:avLst/>
              </a:prstGeom>
              <a:blipFill rotWithShape="0">
                <a:blip r:embed="rId10"/>
                <a:stretch>
                  <a:fillRect l="-2479" t="-2488" b="-3483"/>
                </a:stretch>
              </a:blipFill>
            </p:spPr>
            <p:txBody>
              <a:bodyPr/>
              <a:lstStyle/>
              <a:p>
                <a:r>
                  <a:rPr lang="en-US">
                    <a:noFill/>
                  </a:rPr>
                  <a:t> </a:t>
                </a:r>
              </a:p>
            </p:txBody>
          </p:sp>
        </mc:Fallback>
      </mc:AlternateContent>
      <p:sp>
        <p:nvSpPr>
          <p:cNvPr id="40" name="Rectangle 3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F36B840-6991-42BF-85E8-75565DB8A238}" type="slidenum">
              <a:rPr lang="en-US" smtClean="0">
                <a:solidFill>
                  <a:schemeClr val="tx1"/>
                </a:solidFill>
              </a:rPr>
              <a:t>43</a:t>
            </a:fld>
            <a:endParaRPr lang="en-US" dirty="0">
              <a:solidFill>
                <a:schemeClr val="tx1"/>
              </a:solidFill>
            </a:endParaRPr>
          </a:p>
        </p:txBody>
      </p:sp>
      <p:sp>
        <p:nvSpPr>
          <p:cNvPr id="45" name="TextBox 44"/>
          <p:cNvSpPr txBox="1"/>
          <p:nvPr/>
        </p:nvSpPr>
        <p:spPr>
          <a:xfrm>
            <a:off x="421294" y="1266451"/>
            <a:ext cx="2643331" cy="923330"/>
          </a:xfrm>
          <a:prstGeom prst="rect">
            <a:avLst/>
          </a:prstGeom>
          <a:noFill/>
        </p:spPr>
        <p:txBody>
          <a:bodyPr wrap="square" rtlCol="0">
            <a:spAutoFit/>
          </a:bodyPr>
          <a:lstStyle/>
          <a:p>
            <a:r>
              <a:rPr lang="en-US" dirty="0"/>
              <a:t>When rainfall is</a:t>
            </a:r>
          </a:p>
          <a:p>
            <a:r>
              <a:rPr lang="en-US" dirty="0"/>
              <a:t>GREATER THAN minimum infiltration capacity</a:t>
            </a:r>
          </a:p>
        </p:txBody>
      </p:sp>
    </p:spTree>
    <p:extLst>
      <p:ext uri="{BB962C8B-B14F-4D97-AF65-F5344CB8AC3E}">
        <p14:creationId xmlns:p14="http://schemas.microsoft.com/office/powerpoint/2010/main" val="95365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10" presetClass="exit" presetSubtype="0" fill="hold" nodeType="with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xit" presetSubtype="0" fill="hold" grpId="1" nodeType="withEffect">
                                  <p:stCondLst>
                                    <p:cond delay="0"/>
                                  </p:stCondLst>
                                  <p:childTnLst>
                                    <p:animEffect transition="out" filter="fade">
                                      <p:cBhvr>
                                        <p:cTn id="22" dur="500"/>
                                        <p:tgtEl>
                                          <p:spTgt spid="37"/>
                                        </p:tgtEl>
                                      </p:cBhvr>
                                    </p:animEffect>
                                    <p:set>
                                      <p:cBhvr>
                                        <p:cTn id="23" dur="1" fill="hold">
                                          <p:stCondLst>
                                            <p:cond delay="499"/>
                                          </p:stCondLst>
                                        </p:cTn>
                                        <p:tgtEl>
                                          <p:spTgt spid="3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xit" presetSubtype="0" fill="hold" grpId="1" nodeType="with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down)">
                                      <p:cBhvr>
                                        <p:cTn id="46" dur="20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500"/>
                                        <p:tgtEl>
                                          <p:spTgt spid="42"/>
                                        </p:tgtEl>
                                      </p:cBhvr>
                                    </p:animEffect>
                                  </p:childTnLst>
                                </p:cTn>
                              </p:par>
                              <p:par>
                                <p:cTn id="52" presetID="10" presetClass="exit" presetSubtype="0" fill="hold" grpId="1" nodeType="withEffect">
                                  <p:stCondLst>
                                    <p:cond delay="0"/>
                                  </p:stCondLst>
                                  <p:childTnLst>
                                    <p:animEffect transition="out" filter="fade">
                                      <p:cBhvr>
                                        <p:cTn id="53" dur="500"/>
                                        <p:tgtEl>
                                          <p:spTgt spid="38"/>
                                        </p:tgtEl>
                                      </p:cBhvr>
                                    </p:animEffect>
                                    <p:set>
                                      <p:cBhvr>
                                        <p:cTn id="54" dur="1" fill="hold">
                                          <p:stCondLst>
                                            <p:cond delay="499"/>
                                          </p:stCondLst>
                                        </p:cTn>
                                        <p:tgtEl>
                                          <p:spTgt spid="3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500"/>
                                        <p:tgtEl>
                                          <p:spTgt spid="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1" grpId="0"/>
      <p:bldP spid="42" grpId="0" animBg="1"/>
      <p:bldP spid="43" grpId="0" animBg="1"/>
      <p:bldP spid="49" grpId="0"/>
      <p:bldP spid="50" grpId="0"/>
      <p:bldP spid="51" grpId="0" animBg="1"/>
      <p:bldP spid="33"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 wetting fronts and Green-</a:t>
            </a:r>
            <a:r>
              <a:rPr lang="en-US" dirty="0" err="1"/>
              <a:t>Ampt</a:t>
            </a:r>
            <a:endParaRPr lang="en-US" dirty="0"/>
          </a:p>
        </p:txBody>
      </p:sp>
      <p:pic>
        <p:nvPicPr>
          <p:cNvPr id="5" name="Picture 4"/>
          <p:cNvPicPr>
            <a:picLocks noChangeAspect="1"/>
          </p:cNvPicPr>
          <p:nvPr/>
        </p:nvPicPr>
        <p:blipFill rotWithShape="1">
          <a:blip r:embed="rId2"/>
          <a:srcRect l="26237" t="19821" r="51667" b="15377"/>
          <a:stretch/>
        </p:blipFill>
        <p:spPr>
          <a:xfrm>
            <a:off x="2565400" y="1582325"/>
            <a:ext cx="6083300" cy="5017613"/>
          </a:xfrm>
          <a:prstGeom prst="rect">
            <a:avLst/>
          </a:prstGeom>
        </p:spPr>
      </p:pic>
      <p:sp>
        <p:nvSpPr>
          <p:cNvPr id="19" name="TextBox 18"/>
          <p:cNvSpPr txBox="1"/>
          <p:nvPr/>
        </p:nvSpPr>
        <p:spPr>
          <a:xfrm>
            <a:off x="5524500" y="6230606"/>
            <a:ext cx="2630528" cy="369332"/>
          </a:xfrm>
          <a:prstGeom prst="rect">
            <a:avLst/>
          </a:prstGeom>
          <a:noFill/>
        </p:spPr>
        <p:txBody>
          <a:bodyPr wrap="none" rtlCol="0">
            <a:spAutoFit/>
          </a:bodyPr>
          <a:lstStyle/>
          <a:p>
            <a:r>
              <a:rPr lang="en-US" dirty="0"/>
              <a:t>Figure 8.21 from </a:t>
            </a:r>
            <a:r>
              <a:rPr lang="en-US" dirty="0" err="1"/>
              <a:t>Dingman</a:t>
            </a:r>
            <a:endParaRPr lang="en-US" dirty="0"/>
          </a:p>
        </p:txBody>
      </p:sp>
      <p:grpSp>
        <p:nvGrpSpPr>
          <p:cNvPr id="20" name="Group 19"/>
          <p:cNvGrpSpPr/>
          <p:nvPr/>
        </p:nvGrpSpPr>
        <p:grpSpPr>
          <a:xfrm>
            <a:off x="3443257" y="1285888"/>
            <a:ext cx="4762695" cy="592873"/>
            <a:chOff x="3621057" y="1530647"/>
            <a:chExt cx="4762695" cy="592873"/>
          </a:xfrm>
        </p:grpSpPr>
        <p:grpSp>
          <p:nvGrpSpPr>
            <p:cNvPr id="21" name="Group 20"/>
            <p:cNvGrpSpPr/>
            <p:nvPr/>
          </p:nvGrpSpPr>
          <p:grpSpPr>
            <a:xfrm>
              <a:off x="3937000" y="1530647"/>
              <a:ext cx="4446752" cy="442228"/>
              <a:chOff x="3771900" y="1263173"/>
              <a:chExt cx="4446752" cy="442228"/>
            </a:xfrm>
          </p:grpSpPr>
          <p:cxnSp>
            <p:nvCxnSpPr>
              <p:cNvPr id="26" name="Straight Arrow Connector 25"/>
              <p:cNvCxnSpPr/>
              <p:nvPr/>
            </p:nvCxnSpPr>
            <p:spPr>
              <a:xfrm>
                <a:off x="3771900" y="1690689"/>
                <a:ext cx="4446752" cy="147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771900" y="1263173"/>
                    <a:ext cx="3485954" cy="369332"/>
                  </a:xfrm>
                  <a:prstGeom prst="rect">
                    <a:avLst/>
                  </a:prstGeom>
                  <a:noFill/>
                </p:spPr>
                <p:txBody>
                  <a:bodyPr wrap="none" rtlCol="0">
                    <a:spAutoFit/>
                  </a:bodyPr>
                  <a:lstStyle/>
                  <a:p>
                    <a:r>
                      <a:rPr lang="en-US" dirty="0">
                        <a:solidFill>
                          <a:srgbClr val="FF0000"/>
                        </a:solidFill>
                      </a:rPr>
                      <a:t>Increasing water content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𝜃</m:t>
                        </m:r>
                      </m:oMath>
                    </a14:m>
                    <a:r>
                      <a:rPr lang="en-US" dirty="0">
                        <a:solidFill>
                          <a:srgbClr val="FF0000"/>
                        </a:solidFill>
                      </a:rPr>
                      <a:t>) [L</a:t>
                    </a:r>
                    <a:r>
                      <a:rPr lang="en-US" baseline="30000" dirty="0">
                        <a:solidFill>
                          <a:srgbClr val="FF0000"/>
                        </a:solidFill>
                      </a:rPr>
                      <a:t>3</a:t>
                    </a:r>
                    <a:r>
                      <a:rPr lang="en-US" dirty="0">
                        <a:solidFill>
                          <a:srgbClr val="FF0000"/>
                        </a:solidFill>
                      </a:rPr>
                      <a:t> L</a:t>
                    </a:r>
                    <a:r>
                      <a:rPr lang="en-US" baseline="30000" dirty="0">
                        <a:solidFill>
                          <a:srgbClr val="FF0000"/>
                        </a:solidFill>
                      </a:rPr>
                      <a:t>-3</a:t>
                    </a:r>
                    <a:r>
                      <a:rPr lang="en-US" dirty="0">
                        <a:solidFill>
                          <a:srgbClr val="FF0000"/>
                        </a:solidFill>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3771900" y="1263173"/>
                    <a:ext cx="3485954" cy="369332"/>
                  </a:xfrm>
                  <a:prstGeom prst="rect">
                    <a:avLst/>
                  </a:prstGeom>
                  <a:blipFill rotWithShape="0">
                    <a:blip r:embed="rId3"/>
                    <a:stretch>
                      <a:fillRect l="-1573" t="-9836" r="-524" b="-24590"/>
                    </a:stretch>
                  </a:blipFill>
                </p:spPr>
                <p:txBody>
                  <a:bodyPr/>
                  <a:lstStyle/>
                  <a:p>
                    <a:r>
                      <a:rPr lang="en-US">
                        <a:noFill/>
                      </a:rPr>
                      <a:t> </a:t>
                    </a:r>
                  </a:p>
                </p:txBody>
              </p:sp>
            </mc:Fallback>
          </mc:AlternateContent>
        </p:grpSp>
        <p:sp>
          <p:nvSpPr>
            <p:cNvPr id="25" name="TextBox 24"/>
            <p:cNvSpPr txBox="1"/>
            <p:nvPr/>
          </p:nvSpPr>
          <p:spPr>
            <a:xfrm>
              <a:off x="3621057" y="1754188"/>
              <a:ext cx="301686" cy="369332"/>
            </a:xfrm>
            <a:prstGeom prst="rect">
              <a:avLst/>
            </a:prstGeom>
            <a:noFill/>
          </p:spPr>
          <p:txBody>
            <a:bodyPr wrap="none" rtlCol="0">
              <a:spAutoFit/>
            </a:bodyPr>
            <a:lstStyle/>
            <a:p>
              <a:r>
                <a:rPr lang="en-US" dirty="0">
                  <a:solidFill>
                    <a:srgbClr val="FF0000"/>
                  </a:solidFill>
                </a:rPr>
                <a:t>0</a:t>
              </a:r>
            </a:p>
          </p:txBody>
        </p:sp>
      </p:grpSp>
      <p:grpSp>
        <p:nvGrpSpPr>
          <p:cNvPr id="28" name="Group 27"/>
          <p:cNvGrpSpPr/>
          <p:nvPr/>
        </p:nvGrpSpPr>
        <p:grpSpPr>
          <a:xfrm>
            <a:off x="1208057" y="2121905"/>
            <a:ext cx="1628779" cy="4478033"/>
            <a:chOff x="3214657" y="1739938"/>
            <a:chExt cx="1628779" cy="4478033"/>
          </a:xfrm>
        </p:grpSpPr>
        <p:grpSp>
          <p:nvGrpSpPr>
            <p:cNvPr id="29" name="Group 28"/>
            <p:cNvGrpSpPr/>
            <p:nvPr/>
          </p:nvGrpSpPr>
          <p:grpSpPr>
            <a:xfrm>
              <a:off x="3371746" y="2109270"/>
              <a:ext cx="577954" cy="4108701"/>
              <a:chOff x="3206646" y="1841796"/>
              <a:chExt cx="577954" cy="4108701"/>
            </a:xfrm>
          </p:grpSpPr>
          <p:cxnSp>
            <p:nvCxnSpPr>
              <p:cNvPr id="31" name="Straight Arrow Connector 30"/>
              <p:cNvCxnSpPr/>
              <p:nvPr/>
            </p:nvCxnSpPr>
            <p:spPr>
              <a:xfrm>
                <a:off x="3771900" y="1841796"/>
                <a:ext cx="12700" cy="41087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2371257" y="3155473"/>
                <a:ext cx="2040110" cy="369332"/>
              </a:xfrm>
              <a:prstGeom prst="rect">
                <a:avLst/>
              </a:prstGeom>
              <a:noFill/>
            </p:spPr>
            <p:txBody>
              <a:bodyPr wrap="none" rtlCol="0">
                <a:spAutoFit/>
              </a:bodyPr>
              <a:lstStyle/>
              <a:p>
                <a:r>
                  <a:rPr lang="en-US" dirty="0">
                    <a:solidFill>
                      <a:srgbClr val="FF0000"/>
                    </a:solidFill>
                  </a:rPr>
                  <a:t>Increasing depth [L]</a:t>
                </a:r>
              </a:p>
            </p:txBody>
          </p:sp>
        </p:grpSp>
        <p:sp>
          <p:nvSpPr>
            <p:cNvPr id="30" name="TextBox 29"/>
            <p:cNvSpPr txBox="1"/>
            <p:nvPr/>
          </p:nvSpPr>
          <p:spPr>
            <a:xfrm>
              <a:off x="3214657" y="1739938"/>
              <a:ext cx="1628779" cy="369332"/>
            </a:xfrm>
            <a:prstGeom prst="rect">
              <a:avLst/>
            </a:prstGeom>
            <a:noFill/>
          </p:spPr>
          <p:txBody>
            <a:bodyPr wrap="none" rtlCol="0">
              <a:spAutoFit/>
            </a:bodyPr>
            <a:lstStyle/>
            <a:p>
              <a:r>
                <a:rPr lang="en-US" dirty="0">
                  <a:solidFill>
                    <a:srgbClr val="FF0000"/>
                  </a:solidFill>
                </a:rPr>
                <a:t>Ground surface</a:t>
              </a:r>
            </a:p>
          </p:txBody>
        </p:sp>
      </p:grpSp>
      <mc:AlternateContent xmlns:mc="http://schemas.openxmlformats.org/markup-compatibility/2006" xmlns:a14="http://schemas.microsoft.com/office/drawing/2010/main">
        <mc:Choice Requires="a14">
          <p:sp>
            <p:nvSpPr>
              <p:cNvPr id="41" name="Rectangle 40"/>
              <p:cNvSpPr/>
              <p:nvPr/>
            </p:nvSpPr>
            <p:spPr>
              <a:xfrm>
                <a:off x="9584664" y="2791401"/>
                <a:ext cx="964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𝐾</m:t>
                          </m:r>
                        </m:e>
                        <m:sub>
                          <m:r>
                            <a:rPr lang="en-US" b="0" i="1" smtClean="0">
                              <a:solidFill>
                                <a:srgbClr val="FF0000"/>
                              </a:solidFill>
                              <a:latin typeface="Cambria Math" panose="02040503050406030204" pitchFamily="18" charset="0"/>
                              <a:ea typeface="Cambria Math" panose="02040503050406030204" pitchFamily="18" charset="0"/>
                            </a:rPr>
                            <m:t>𝑆</m:t>
                          </m:r>
                        </m:sub>
                      </m:sSub>
                    </m:oMath>
                  </m:oMathPara>
                </a14:m>
                <a:endParaRPr lang="en-US" dirty="0">
                  <a:solidFill>
                    <a:srgbClr val="FF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9584664" y="2791401"/>
                <a:ext cx="964815" cy="369332"/>
              </a:xfrm>
              <a:prstGeom prst="rect">
                <a:avLst/>
              </a:prstGeom>
              <a:blipFill rotWithShape="0">
                <a:blip r:embed="rId4"/>
                <a:stretch>
                  <a:fillRect/>
                </a:stretch>
              </a:blipFill>
            </p:spPr>
            <p:txBody>
              <a:bodyPr/>
              <a:lstStyle/>
              <a:p>
                <a:r>
                  <a:rPr lang="en-US">
                    <a:noFill/>
                  </a:rPr>
                  <a:t> </a:t>
                </a:r>
              </a:p>
            </p:txBody>
          </p:sp>
        </mc:Fallback>
      </mc:AlternateContent>
      <p:sp>
        <p:nvSpPr>
          <p:cNvPr id="43" name="Rectangle 42"/>
          <p:cNvSpPr/>
          <p:nvPr/>
        </p:nvSpPr>
        <p:spPr>
          <a:xfrm flipV="1">
            <a:off x="3594100" y="1951656"/>
            <a:ext cx="5054600" cy="3057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Rectangle 32"/>
              <p:cNvSpPr/>
              <p:nvPr/>
            </p:nvSpPr>
            <p:spPr>
              <a:xfrm>
                <a:off x="9598996" y="3331467"/>
                <a:ext cx="2504215" cy="1242328"/>
              </a:xfrm>
              <a:prstGeom prst="rect">
                <a:avLst/>
              </a:prstGeom>
            </p:spPr>
            <p:txBody>
              <a:bodyPr wrap="square">
                <a:spAutoFit/>
              </a:bodyPr>
              <a:lstStyle/>
              <a:p>
                <a:r>
                  <a:rPr lang="en-US" dirty="0">
                    <a:solidFill>
                      <a:srgbClr val="FF0000"/>
                    </a:solidFill>
                  </a:rPr>
                  <a:t>At the time of ponding </a:t>
                </a:r>
                <a14:m>
                  <m:oMath xmlns:m="http://schemas.openxmlformats.org/officeDocument/2006/math">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𝑓</m:t>
                            </m:r>
                          </m:sub>
                        </m:sSub>
                      </m:e>
                    </m:d>
                  </m:oMath>
                </a14:m>
                <a:r>
                  <a:rPr lang="en-US" dirty="0">
                    <a:solidFill>
                      <a:srgbClr val="FF0000"/>
                    </a:solidFill>
                  </a:rPr>
                  <a:t> will be close the surface, and f(t) will be at it’s MAXIMUM</a:t>
                </a:r>
              </a:p>
            </p:txBody>
          </p:sp>
        </mc:Choice>
        <mc:Fallback xmlns="">
          <p:sp>
            <p:nvSpPr>
              <p:cNvPr id="33" name="Rectangle 32"/>
              <p:cNvSpPr>
                <a:spLocks noRot="1" noChangeAspect="1" noMove="1" noResize="1" noEditPoints="1" noAdjustHandles="1" noChangeArrowheads="1" noChangeShapeType="1" noTextEdit="1"/>
              </p:cNvSpPr>
              <p:nvPr/>
            </p:nvSpPr>
            <p:spPr>
              <a:xfrm>
                <a:off x="9598996" y="3331467"/>
                <a:ext cx="2504215" cy="1242328"/>
              </a:xfrm>
              <a:prstGeom prst="rect">
                <a:avLst/>
              </a:prstGeom>
              <a:blipFill rotWithShape="0">
                <a:blip r:embed="rId5"/>
                <a:stretch>
                  <a:fillRect l="-2195" t="-2956"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9567748" y="1397626"/>
                <a:ext cx="2214847" cy="1221745"/>
              </a:xfrm>
              <a:prstGeom prst="rect">
                <a:avLst/>
              </a:prstGeom>
            </p:spPr>
            <p:txBody>
              <a:bodyPr wrap="square">
                <a:spAutoFit/>
              </a:bodyPr>
              <a:lstStyle/>
              <a:p>
                <a:r>
                  <a:rPr lang="en-US" dirty="0">
                    <a:solidFill>
                      <a:srgbClr val="FF0000"/>
                    </a:solidFill>
                  </a:rPr>
                  <a:t>Before “ponding” time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𝑝</m:t>
                        </m:r>
                      </m:sub>
                    </m:sSub>
                  </m:oMath>
                </a14:m>
                <a:r>
                  <a:rPr lang="en-US" dirty="0">
                    <a:solidFill>
                      <a:srgbClr val="FF0000"/>
                    </a:solidFill>
                  </a:rPr>
                  <a:t>), infiltration is limited by rainfall</a:t>
                </a:r>
              </a:p>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𝑓</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oMath>
                  </m:oMathPara>
                </a14:m>
                <a:endParaRPr lang="en-US" dirty="0">
                  <a:solidFill>
                    <a:srgbClr val="FF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9567748" y="1397626"/>
                <a:ext cx="2214847" cy="1221745"/>
              </a:xfrm>
              <a:prstGeom prst="rect">
                <a:avLst/>
              </a:prstGeom>
              <a:blipFill rotWithShape="0">
                <a:blip r:embed="rId10"/>
                <a:stretch>
                  <a:fillRect l="-2479" t="-2488" b="-3483"/>
                </a:stretch>
              </a:blipFill>
            </p:spPr>
            <p:txBody>
              <a:bodyPr/>
              <a:lstStyle/>
              <a:p>
                <a:r>
                  <a:rPr lang="en-US">
                    <a:noFill/>
                  </a:rPr>
                  <a:t> </a:t>
                </a:r>
              </a:p>
            </p:txBody>
          </p:sp>
        </mc:Fallback>
      </mc:AlternateContent>
      <p:sp>
        <p:nvSpPr>
          <p:cNvPr id="40" name="Rectangle 3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3916D9F-A326-40EE-8F1E-C9D99C099EFD}" type="slidenum">
              <a:rPr lang="en-US" smtClean="0">
                <a:solidFill>
                  <a:schemeClr val="tx1"/>
                </a:solidFill>
              </a:rPr>
              <a:t>44</a:t>
            </a:fld>
            <a:endParaRPr lang="en-US" dirty="0">
              <a:solidFill>
                <a:schemeClr val="tx1"/>
              </a:solidFill>
            </a:endParaRPr>
          </a:p>
        </p:txBody>
      </p:sp>
      <p:sp>
        <p:nvSpPr>
          <p:cNvPr id="45" name="TextBox 44"/>
          <p:cNvSpPr txBox="1"/>
          <p:nvPr/>
        </p:nvSpPr>
        <p:spPr>
          <a:xfrm>
            <a:off x="421294" y="1266451"/>
            <a:ext cx="2643331" cy="923330"/>
          </a:xfrm>
          <a:prstGeom prst="rect">
            <a:avLst/>
          </a:prstGeom>
          <a:noFill/>
        </p:spPr>
        <p:txBody>
          <a:bodyPr wrap="square" rtlCol="0">
            <a:spAutoFit/>
          </a:bodyPr>
          <a:lstStyle/>
          <a:p>
            <a:r>
              <a:rPr lang="en-US" dirty="0"/>
              <a:t>When rainfall is</a:t>
            </a:r>
          </a:p>
          <a:p>
            <a:r>
              <a:rPr lang="en-US" dirty="0"/>
              <a:t>GREATER THAN minimum infiltration capacity</a:t>
            </a:r>
          </a:p>
        </p:txBody>
      </p:sp>
      <p:sp>
        <p:nvSpPr>
          <p:cNvPr id="23" name="Freeform 22"/>
          <p:cNvSpPr/>
          <p:nvPr/>
        </p:nvSpPr>
        <p:spPr>
          <a:xfrm>
            <a:off x="5039240" y="2233613"/>
            <a:ext cx="3211619" cy="4329112"/>
          </a:xfrm>
          <a:custGeom>
            <a:avLst/>
            <a:gdLst>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30269 w 2040044"/>
              <a:gd name="connsiteY0" fmla="*/ 4305300 h 4305300"/>
              <a:gd name="connsiteX1" fmla="*/ 11219 w 2040044"/>
              <a:gd name="connsiteY1" fmla="*/ 619125 h 4305300"/>
              <a:gd name="connsiteX2" fmla="*/ 201719 w 2040044"/>
              <a:gd name="connsiteY2" fmla="*/ 285750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463782 w 2040044"/>
              <a:gd name="connsiteY4" fmla="*/ 338137 h 4305300"/>
              <a:gd name="connsiteX5" fmla="*/ 1868594 w 2040044"/>
              <a:gd name="connsiteY5" fmla="*/ 104775 h 4305300"/>
              <a:gd name="connsiteX6" fmla="*/ 2040044 w 2040044"/>
              <a:gd name="connsiteY6" fmla="*/ 0 h 4305300"/>
              <a:gd name="connsiteX0" fmla="*/ 30269 w 2658288"/>
              <a:gd name="connsiteY0" fmla="*/ 4305300 h 4305300"/>
              <a:gd name="connsiteX1" fmla="*/ 11219 w 2658288"/>
              <a:gd name="connsiteY1" fmla="*/ 619125 h 4305300"/>
              <a:gd name="connsiteX2" fmla="*/ 292207 w 2658288"/>
              <a:gd name="connsiteY2" fmla="*/ 447675 h 4305300"/>
              <a:gd name="connsiteX3" fmla="*/ 716069 w 2658288"/>
              <a:gd name="connsiteY3" fmla="*/ 357187 h 4305300"/>
              <a:gd name="connsiteX4" fmla="*/ 1463782 w 2658288"/>
              <a:gd name="connsiteY4" fmla="*/ 338137 h 4305300"/>
              <a:gd name="connsiteX5" fmla="*/ 2649644 w 2658288"/>
              <a:gd name="connsiteY5" fmla="*/ 300037 h 4305300"/>
              <a:gd name="connsiteX6" fmla="*/ 2040044 w 2658288"/>
              <a:gd name="connsiteY6" fmla="*/ 0 h 4305300"/>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3211619 w 3211619"/>
              <a:gd name="connsiteY6"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37948 w 3211619"/>
              <a:gd name="connsiteY6" fmla="*/ 190500 h 4329112"/>
              <a:gd name="connsiteX7" fmla="*/ 3211619 w 3211619"/>
              <a:gd name="connsiteY7"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99860 w 3211619"/>
              <a:gd name="connsiteY6" fmla="*/ 228600 h 4329112"/>
              <a:gd name="connsiteX7" fmla="*/ 3211619 w 3211619"/>
              <a:gd name="connsiteY7" fmla="*/ 0 h 432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1619" h="4329112">
                <a:moveTo>
                  <a:pt x="30269" y="4329112"/>
                </a:moveTo>
                <a:cubicBezTo>
                  <a:pt x="15981" y="2678112"/>
                  <a:pt x="-17356" y="1312862"/>
                  <a:pt x="11219" y="642937"/>
                </a:cubicBezTo>
                <a:cubicBezTo>
                  <a:pt x="111232" y="606424"/>
                  <a:pt x="174732" y="515143"/>
                  <a:pt x="292207" y="471487"/>
                </a:cubicBezTo>
                <a:cubicBezTo>
                  <a:pt x="409682" y="427831"/>
                  <a:pt x="520807" y="399255"/>
                  <a:pt x="716069" y="380999"/>
                </a:cubicBezTo>
                <a:cubicBezTo>
                  <a:pt x="911331" y="362743"/>
                  <a:pt x="1141520" y="371474"/>
                  <a:pt x="1463782" y="361949"/>
                </a:cubicBezTo>
                <a:cubicBezTo>
                  <a:pt x="1859069" y="349249"/>
                  <a:pt x="2393631" y="346074"/>
                  <a:pt x="2649644" y="323849"/>
                </a:cubicBezTo>
                <a:cubicBezTo>
                  <a:pt x="2905657" y="301624"/>
                  <a:pt x="2906198" y="282575"/>
                  <a:pt x="2999860" y="228600"/>
                </a:cubicBezTo>
                <a:cubicBezTo>
                  <a:pt x="3093522" y="174625"/>
                  <a:pt x="3166007" y="31750"/>
                  <a:pt x="3211619"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Down Arrow 50"/>
              <p:cNvSpPr/>
              <p:nvPr/>
            </p:nvSpPr>
            <p:spPr>
              <a:xfrm>
                <a:off x="5393871" y="2378053"/>
                <a:ext cx="940738" cy="598014"/>
              </a:xfrm>
              <a:prstGeom prst="downArrow">
                <a:avLst>
                  <a:gd name="adj1" fmla="val 7182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h</m:t>
                          </m:r>
                        </m:num>
                        <m:den>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𝑙</m:t>
                          </m:r>
                        </m:den>
                      </m:f>
                    </m:oMath>
                  </m:oMathPara>
                </a14:m>
                <a:endParaRPr lang="en-US" sz="1400" dirty="0"/>
              </a:p>
            </p:txBody>
          </p:sp>
        </mc:Choice>
        <mc:Fallback xmlns="">
          <p:sp>
            <p:nvSpPr>
              <p:cNvPr id="51" name="Down Arrow 50"/>
              <p:cNvSpPr>
                <a:spLocks noRot="1" noChangeAspect="1" noMove="1" noResize="1" noEditPoints="1" noAdjustHandles="1" noChangeArrowheads="1" noChangeShapeType="1" noTextEdit="1"/>
              </p:cNvSpPr>
              <p:nvPr/>
            </p:nvSpPr>
            <p:spPr>
              <a:xfrm>
                <a:off x="5393871" y="2378053"/>
                <a:ext cx="940738" cy="598014"/>
              </a:xfrm>
              <a:prstGeom prst="downArrow">
                <a:avLst>
                  <a:gd name="adj1" fmla="val 71820"/>
                  <a:gd name="adj2" fmla="val 50000"/>
                </a:avLst>
              </a:prstGeom>
              <a:blipFill rotWithShape="0">
                <a:blip r:embed="rId11"/>
                <a:stretch>
                  <a:fillRect t="-990"/>
                </a:stretch>
              </a:blipFill>
            </p:spPr>
            <p:txBody>
              <a:bodyPr/>
              <a:lstStyle/>
              <a:p>
                <a:r>
                  <a:rPr lang="en-US">
                    <a:noFill/>
                  </a:rPr>
                  <a:t> </a:t>
                </a:r>
              </a:p>
            </p:txBody>
          </p:sp>
        </mc:Fallback>
      </mc:AlternateContent>
      <p:cxnSp>
        <p:nvCxnSpPr>
          <p:cNvPr id="24" name="Straight Arrow Connector 23"/>
          <p:cNvCxnSpPr/>
          <p:nvPr/>
        </p:nvCxnSpPr>
        <p:spPr>
          <a:xfrm flipH="1" flipV="1">
            <a:off x="6285980" y="2740002"/>
            <a:ext cx="3313016" cy="9988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956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Infiltration: wetting fronts and Green-</a:t>
            </a:r>
            <a:r>
              <a:rPr lang="en-US" dirty="0" err="1"/>
              <a:t>Ampt</a:t>
            </a:r>
            <a:endParaRPr lang="en-US" dirty="0"/>
          </a:p>
        </p:txBody>
      </p:sp>
      <p:pic>
        <p:nvPicPr>
          <p:cNvPr id="5" name="Picture 4"/>
          <p:cNvPicPr>
            <a:picLocks noChangeAspect="1"/>
          </p:cNvPicPr>
          <p:nvPr/>
        </p:nvPicPr>
        <p:blipFill rotWithShape="1">
          <a:blip r:embed="rId2"/>
          <a:srcRect l="26237" t="19821" r="51667" b="15377"/>
          <a:stretch/>
        </p:blipFill>
        <p:spPr>
          <a:xfrm>
            <a:off x="2565400" y="1582325"/>
            <a:ext cx="6083300" cy="5017613"/>
          </a:xfrm>
          <a:prstGeom prst="rect">
            <a:avLst/>
          </a:prstGeom>
        </p:spPr>
      </p:pic>
      <p:sp>
        <p:nvSpPr>
          <p:cNvPr id="19" name="TextBox 18"/>
          <p:cNvSpPr txBox="1"/>
          <p:nvPr/>
        </p:nvSpPr>
        <p:spPr>
          <a:xfrm>
            <a:off x="5524500" y="6230606"/>
            <a:ext cx="2630528" cy="369332"/>
          </a:xfrm>
          <a:prstGeom prst="rect">
            <a:avLst/>
          </a:prstGeom>
          <a:noFill/>
        </p:spPr>
        <p:txBody>
          <a:bodyPr wrap="none" rtlCol="0">
            <a:spAutoFit/>
          </a:bodyPr>
          <a:lstStyle/>
          <a:p>
            <a:r>
              <a:rPr lang="en-US" dirty="0"/>
              <a:t>Figure 8.21 from </a:t>
            </a:r>
            <a:r>
              <a:rPr lang="en-US" dirty="0" err="1"/>
              <a:t>Dingman</a:t>
            </a:r>
            <a:endParaRPr lang="en-US" dirty="0"/>
          </a:p>
        </p:txBody>
      </p:sp>
      <p:grpSp>
        <p:nvGrpSpPr>
          <p:cNvPr id="20" name="Group 19"/>
          <p:cNvGrpSpPr/>
          <p:nvPr/>
        </p:nvGrpSpPr>
        <p:grpSpPr>
          <a:xfrm>
            <a:off x="3443257" y="1285888"/>
            <a:ext cx="4762695" cy="592873"/>
            <a:chOff x="3621057" y="1530647"/>
            <a:chExt cx="4762695" cy="592873"/>
          </a:xfrm>
        </p:grpSpPr>
        <p:grpSp>
          <p:nvGrpSpPr>
            <p:cNvPr id="21" name="Group 20"/>
            <p:cNvGrpSpPr/>
            <p:nvPr/>
          </p:nvGrpSpPr>
          <p:grpSpPr>
            <a:xfrm>
              <a:off x="3937000" y="1530647"/>
              <a:ext cx="4446752" cy="442228"/>
              <a:chOff x="3771900" y="1263173"/>
              <a:chExt cx="4446752" cy="442228"/>
            </a:xfrm>
          </p:grpSpPr>
          <p:cxnSp>
            <p:nvCxnSpPr>
              <p:cNvPr id="26" name="Straight Arrow Connector 25"/>
              <p:cNvCxnSpPr/>
              <p:nvPr/>
            </p:nvCxnSpPr>
            <p:spPr>
              <a:xfrm>
                <a:off x="3771900" y="1690689"/>
                <a:ext cx="4446752" cy="147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771900" y="1263173"/>
                    <a:ext cx="3485954" cy="369332"/>
                  </a:xfrm>
                  <a:prstGeom prst="rect">
                    <a:avLst/>
                  </a:prstGeom>
                  <a:noFill/>
                </p:spPr>
                <p:txBody>
                  <a:bodyPr wrap="none" rtlCol="0">
                    <a:spAutoFit/>
                  </a:bodyPr>
                  <a:lstStyle/>
                  <a:p>
                    <a:r>
                      <a:rPr lang="en-US" dirty="0">
                        <a:solidFill>
                          <a:srgbClr val="FF0000"/>
                        </a:solidFill>
                      </a:rPr>
                      <a:t>Increasing water content (</a:t>
                    </a:r>
                    <a14:m>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𝜃</m:t>
                        </m:r>
                      </m:oMath>
                    </a14:m>
                    <a:r>
                      <a:rPr lang="en-US" dirty="0">
                        <a:solidFill>
                          <a:srgbClr val="FF0000"/>
                        </a:solidFill>
                      </a:rPr>
                      <a:t>) [L</a:t>
                    </a:r>
                    <a:r>
                      <a:rPr lang="en-US" baseline="30000" dirty="0">
                        <a:solidFill>
                          <a:srgbClr val="FF0000"/>
                        </a:solidFill>
                      </a:rPr>
                      <a:t>3</a:t>
                    </a:r>
                    <a:r>
                      <a:rPr lang="en-US" dirty="0">
                        <a:solidFill>
                          <a:srgbClr val="FF0000"/>
                        </a:solidFill>
                      </a:rPr>
                      <a:t> L</a:t>
                    </a:r>
                    <a:r>
                      <a:rPr lang="en-US" baseline="30000" dirty="0">
                        <a:solidFill>
                          <a:srgbClr val="FF0000"/>
                        </a:solidFill>
                      </a:rPr>
                      <a:t>-3</a:t>
                    </a:r>
                    <a:r>
                      <a:rPr lang="en-US" dirty="0">
                        <a:solidFill>
                          <a:srgbClr val="FF0000"/>
                        </a:solidFill>
                      </a:rPr>
                      <a:t>]</a:t>
                    </a:r>
                  </a:p>
                </p:txBody>
              </p:sp>
            </mc:Choice>
            <mc:Fallback xmlns="">
              <p:sp>
                <p:nvSpPr>
                  <p:cNvPr id="27" name="TextBox 26"/>
                  <p:cNvSpPr txBox="1">
                    <a:spLocks noRot="1" noChangeAspect="1" noMove="1" noResize="1" noEditPoints="1" noAdjustHandles="1" noChangeArrowheads="1" noChangeShapeType="1" noTextEdit="1"/>
                  </p:cNvSpPr>
                  <p:nvPr/>
                </p:nvSpPr>
                <p:spPr>
                  <a:xfrm>
                    <a:off x="3771900" y="1263173"/>
                    <a:ext cx="3485954" cy="369332"/>
                  </a:xfrm>
                  <a:prstGeom prst="rect">
                    <a:avLst/>
                  </a:prstGeom>
                  <a:blipFill rotWithShape="0">
                    <a:blip r:embed="rId3"/>
                    <a:stretch>
                      <a:fillRect l="-1573" t="-9836" r="-524" b="-24590"/>
                    </a:stretch>
                  </a:blipFill>
                </p:spPr>
                <p:txBody>
                  <a:bodyPr/>
                  <a:lstStyle/>
                  <a:p>
                    <a:r>
                      <a:rPr lang="en-US">
                        <a:noFill/>
                      </a:rPr>
                      <a:t> </a:t>
                    </a:r>
                  </a:p>
                </p:txBody>
              </p:sp>
            </mc:Fallback>
          </mc:AlternateContent>
        </p:grpSp>
        <p:sp>
          <p:nvSpPr>
            <p:cNvPr id="25" name="TextBox 24"/>
            <p:cNvSpPr txBox="1"/>
            <p:nvPr/>
          </p:nvSpPr>
          <p:spPr>
            <a:xfrm>
              <a:off x="3621057" y="1754188"/>
              <a:ext cx="301686" cy="369332"/>
            </a:xfrm>
            <a:prstGeom prst="rect">
              <a:avLst/>
            </a:prstGeom>
            <a:noFill/>
          </p:spPr>
          <p:txBody>
            <a:bodyPr wrap="none" rtlCol="0">
              <a:spAutoFit/>
            </a:bodyPr>
            <a:lstStyle/>
            <a:p>
              <a:r>
                <a:rPr lang="en-US" dirty="0">
                  <a:solidFill>
                    <a:srgbClr val="FF0000"/>
                  </a:solidFill>
                </a:rPr>
                <a:t>0</a:t>
              </a:r>
            </a:p>
          </p:txBody>
        </p:sp>
      </p:grpSp>
      <p:grpSp>
        <p:nvGrpSpPr>
          <p:cNvPr id="28" name="Group 27"/>
          <p:cNvGrpSpPr/>
          <p:nvPr/>
        </p:nvGrpSpPr>
        <p:grpSpPr>
          <a:xfrm>
            <a:off x="1208057" y="2121905"/>
            <a:ext cx="1628779" cy="4478033"/>
            <a:chOff x="3214657" y="1739938"/>
            <a:chExt cx="1628779" cy="4478033"/>
          </a:xfrm>
        </p:grpSpPr>
        <p:grpSp>
          <p:nvGrpSpPr>
            <p:cNvPr id="29" name="Group 28"/>
            <p:cNvGrpSpPr/>
            <p:nvPr/>
          </p:nvGrpSpPr>
          <p:grpSpPr>
            <a:xfrm>
              <a:off x="3371746" y="2109270"/>
              <a:ext cx="577954" cy="4108701"/>
              <a:chOff x="3206646" y="1841796"/>
              <a:chExt cx="577954" cy="4108701"/>
            </a:xfrm>
          </p:grpSpPr>
          <p:cxnSp>
            <p:nvCxnSpPr>
              <p:cNvPr id="31" name="Straight Arrow Connector 30"/>
              <p:cNvCxnSpPr/>
              <p:nvPr/>
            </p:nvCxnSpPr>
            <p:spPr>
              <a:xfrm>
                <a:off x="3771900" y="1841796"/>
                <a:ext cx="12700" cy="410870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2371257" y="3155473"/>
                <a:ext cx="2040110" cy="369332"/>
              </a:xfrm>
              <a:prstGeom prst="rect">
                <a:avLst/>
              </a:prstGeom>
              <a:noFill/>
            </p:spPr>
            <p:txBody>
              <a:bodyPr wrap="none" rtlCol="0">
                <a:spAutoFit/>
              </a:bodyPr>
              <a:lstStyle/>
              <a:p>
                <a:r>
                  <a:rPr lang="en-US" dirty="0">
                    <a:solidFill>
                      <a:srgbClr val="FF0000"/>
                    </a:solidFill>
                  </a:rPr>
                  <a:t>Increasing depth [L]</a:t>
                </a:r>
              </a:p>
            </p:txBody>
          </p:sp>
        </p:grpSp>
        <p:sp>
          <p:nvSpPr>
            <p:cNvPr id="30" name="TextBox 29"/>
            <p:cNvSpPr txBox="1"/>
            <p:nvPr/>
          </p:nvSpPr>
          <p:spPr>
            <a:xfrm>
              <a:off x="3214657" y="1739938"/>
              <a:ext cx="1628779" cy="369332"/>
            </a:xfrm>
            <a:prstGeom prst="rect">
              <a:avLst/>
            </a:prstGeom>
            <a:noFill/>
          </p:spPr>
          <p:txBody>
            <a:bodyPr wrap="none" rtlCol="0">
              <a:spAutoFit/>
            </a:bodyPr>
            <a:lstStyle/>
            <a:p>
              <a:r>
                <a:rPr lang="en-US" dirty="0">
                  <a:solidFill>
                    <a:srgbClr val="FF0000"/>
                  </a:solidFill>
                </a:rPr>
                <a:t>Ground surface</a:t>
              </a:r>
            </a:p>
          </p:txBody>
        </p:sp>
      </p:grpSp>
      <p:sp>
        <p:nvSpPr>
          <p:cNvPr id="38" name="Freeform 37"/>
          <p:cNvSpPr/>
          <p:nvPr/>
        </p:nvSpPr>
        <p:spPr>
          <a:xfrm>
            <a:off x="5041604" y="2233613"/>
            <a:ext cx="3209255" cy="4348162"/>
          </a:xfrm>
          <a:custGeom>
            <a:avLst/>
            <a:gdLst>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16497 w 2026272"/>
              <a:gd name="connsiteY0" fmla="*/ 4305300 h 4305300"/>
              <a:gd name="connsiteX1" fmla="*/ 16497 w 2026272"/>
              <a:gd name="connsiteY1" fmla="*/ 333375 h 4305300"/>
              <a:gd name="connsiteX2" fmla="*/ 187947 w 2026272"/>
              <a:gd name="connsiteY2" fmla="*/ 285750 h 4305300"/>
              <a:gd name="connsiteX3" fmla="*/ 616572 w 2026272"/>
              <a:gd name="connsiteY3" fmla="*/ 247650 h 4305300"/>
              <a:gd name="connsiteX4" fmla="*/ 1369047 w 2026272"/>
              <a:gd name="connsiteY4" fmla="*/ 219075 h 4305300"/>
              <a:gd name="connsiteX5" fmla="*/ 1854822 w 2026272"/>
              <a:gd name="connsiteY5" fmla="*/ 104775 h 4305300"/>
              <a:gd name="connsiteX6" fmla="*/ 2026272 w 2026272"/>
              <a:gd name="connsiteY6" fmla="*/ 0 h 4305300"/>
              <a:gd name="connsiteX0" fmla="*/ 30269 w 2040044"/>
              <a:gd name="connsiteY0" fmla="*/ 4305300 h 4305300"/>
              <a:gd name="connsiteX1" fmla="*/ 11219 w 2040044"/>
              <a:gd name="connsiteY1" fmla="*/ 619125 h 4305300"/>
              <a:gd name="connsiteX2" fmla="*/ 201719 w 2040044"/>
              <a:gd name="connsiteY2" fmla="*/ 285750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630344 w 2040044"/>
              <a:gd name="connsiteY3" fmla="*/ 247650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382819 w 2040044"/>
              <a:gd name="connsiteY4" fmla="*/ 219075 h 4305300"/>
              <a:gd name="connsiteX5" fmla="*/ 1868594 w 2040044"/>
              <a:gd name="connsiteY5" fmla="*/ 104775 h 4305300"/>
              <a:gd name="connsiteX6" fmla="*/ 2040044 w 2040044"/>
              <a:gd name="connsiteY6" fmla="*/ 0 h 4305300"/>
              <a:gd name="connsiteX0" fmla="*/ 30269 w 2040044"/>
              <a:gd name="connsiteY0" fmla="*/ 4305300 h 4305300"/>
              <a:gd name="connsiteX1" fmla="*/ 11219 w 2040044"/>
              <a:gd name="connsiteY1" fmla="*/ 619125 h 4305300"/>
              <a:gd name="connsiteX2" fmla="*/ 292207 w 2040044"/>
              <a:gd name="connsiteY2" fmla="*/ 447675 h 4305300"/>
              <a:gd name="connsiteX3" fmla="*/ 716069 w 2040044"/>
              <a:gd name="connsiteY3" fmla="*/ 357187 h 4305300"/>
              <a:gd name="connsiteX4" fmla="*/ 1463782 w 2040044"/>
              <a:gd name="connsiteY4" fmla="*/ 338137 h 4305300"/>
              <a:gd name="connsiteX5" fmla="*/ 1868594 w 2040044"/>
              <a:gd name="connsiteY5" fmla="*/ 104775 h 4305300"/>
              <a:gd name="connsiteX6" fmla="*/ 2040044 w 2040044"/>
              <a:gd name="connsiteY6" fmla="*/ 0 h 4305300"/>
              <a:gd name="connsiteX0" fmla="*/ 30269 w 2658288"/>
              <a:gd name="connsiteY0" fmla="*/ 4305300 h 4305300"/>
              <a:gd name="connsiteX1" fmla="*/ 11219 w 2658288"/>
              <a:gd name="connsiteY1" fmla="*/ 619125 h 4305300"/>
              <a:gd name="connsiteX2" fmla="*/ 292207 w 2658288"/>
              <a:gd name="connsiteY2" fmla="*/ 447675 h 4305300"/>
              <a:gd name="connsiteX3" fmla="*/ 716069 w 2658288"/>
              <a:gd name="connsiteY3" fmla="*/ 357187 h 4305300"/>
              <a:gd name="connsiteX4" fmla="*/ 1463782 w 2658288"/>
              <a:gd name="connsiteY4" fmla="*/ 338137 h 4305300"/>
              <a:gd name="connsiteX5" fmla="*/ 2649644 w 2658288"/>
              <a:gd name="connsiteY5" fmla="*/ 300037 h 4305300"/>
              <a:gd name="connsiteX6" fmla="*/ 2040044 w 2658288"/>
              <a:gd name="connsiteY6" fmla="*/ 0 h 4305300"/>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3211619 w 3211619"/>
              <a:gd name="connsiteY6"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37948 w 3211619"/>
              <a:gd name="connsiteY6" fmla="*/ 190500 h 4329112"/>
              <a:gd name="connsiteX7" fmla="*/ 3211619 w 3211619"/>
              <a:gd name="connsiteY7" fmla="*/ 0 h 4329112"/>
              <a:gd name="connsiteX0" fmla="*/ 30269 w 3211619"/>
              <a:gd name="connsiteY0" fmla="*/ 4329112 h 4329112"/>
              <a:gd name="connsiteX1" fmla="*/ 11219 w 3211619"/>
              <a:gd name="connsiteY1" fmla="*/ 642937 h 4329112"/>
              <a:gd name="connsiteX2" fmla="*/ 292207 w 3211619"/>
              <a:gd name="connsiteY2" fmla="*/ 471487 h 4329112"/>
              <a:gd name="connsiteX3" fmla="*/ 716069 w 3211619"/>
              <a:gd name="connsiteY3" fmla="*/ 380999 h 4329112"/>
              <a:gd name="connsiteX4" fmla="*/ 1463782 w 3211619"/>
              <a:gd name="connsiteY4" fmla="*/ 361949 h 4329112"/>
              <a:gd name="connsiteX5" fmla="*/ 2649644 w 3211619"/>
              <a:gd name="connsiteY5" fmla="*/ 323849 h 4329112"/>
              <a:gd name="connsiteX6" fmla="*/ 2999860 w 3211619"/>
              <a:gd name="connsiteY6" fmla="*/ 228600 h 4329112"/>
              <a:gd name="connsiteX7" fmla="*/ 3211619 w 3211619"/>
              <a:gd name="connsiteY7" fmla="*/ 0 h 4329112"/>
              <a:gd name="connsiteX0" fmla="*/ 16498 w 3197848"/>
              <a:gd name="connsiteY0" fmla="*/ 4329112 h 4329112"/>
              <a:gd name="connsiteX1" fmla="*/ 16498 w 3197848"/>
              <a:gd name="connsiteY1" fmla="*/ 3881437 h 4329112"/>
              <a:gd name="connsiteX2" fmla="*/ 278436 w 3197848"/>
              <a:gd name="connsiteY2" fmla="*/ 471487 h 4329112"/>
              <a:gd name="connsiteX3" fmla="*/ 702298 w 3197848"/>
              <a:gd name="connsiteY3" fmla="*/ 380999 h 4329112"/>
              <a:gd name="connsiteX4" fmla="*/ 1450011 w 3197848"/>
              <a:gd name="connsiteY4" fmla="*/ 361949 h 4329112"/>
              <a:gd name="connsiteX5" fmla="*/ 2635873 w 3197848"/>
              <a:gd name="connsiteY5" fmla="*/ 323849 h 4329112"/>
              <a:gd name="connsiteX6" fmla="*/ 2986089 w 3197848"/>
              <a:gd name="connsiteY6" fmla="*/ 228600 h 4329112"/>
              <a:gd name="connsiteX7" fmla="*/ 3197848 w 3197848"/>
              <a:gd name="connsiteY7" fmla="*/ 0 h 4329112"/>
              <a:gd name="connsiteX0" fmla="*/ 16498 w 3197848"/>
              <a:gd name="connsiteY0" fmla="*/ 4329112 h 4329112"/>
              <a:gd name="connsiteX1" fmla="*/ 16498 w 3197848"/>
              <a:gd name="connsiteY1" fmla="*/ 3881437 h 4329112"/>
              <a:gd name="connsiteX2" fmla="*/ 459411 w 3197848"/>
              <a:gd name="connsiteY2" fmla="*/ 3290887 h 4329112"/>
              <a:gd name="connsiteX3" fmla="*/ 702298 w 3197848"/>
              <a:gd name="connsiteY3" fmla="*/ 380999 h 4329112"/>
              <a:gd name="connsiteX4" fmla="*/ 1450011 w 3197848"/>
              <a:gd name="connsiteY4" fmla="*/ 361949 h 4329112"/>
              <a:gd name="connsiteX5" fmla="*/ 2635873 w 3197848"/>
              <a:gd name="connsiteY5" fmla="*/ 323849 h 4329112"/>
              <a:gd name="connsiteX6" fmla="*/ 2986089 w 3197848"/>
              <a:gd name="connsiteY6" fmla="*/ 228600 h 4329112"/>
              <a:gd name="connsiteX7" fmla="*/ 3197848 w 3197848"/>
              <a:gd name="connsiteY7" fmla="*/ 0 h 4329112"/>
              <a:gd name="connsiteX0" fmla="*/ 16498 w 3197848"/>
              <a:gd name="connsiteY0" fmla="*/ 4329112 h 4329112"/>
              <a:gd name="connsiteX1" fmla="*/ 16498 w 3197848"/>
              <a:gd name="connsiteY1" fmla="*/ 3881437 h 4329112"/>
              <a:gd name="connsiteX2" fmla="*/ 459411 w 3197848"/>
              <a:gd name="connsiteY2" fmla="*/ 3290887 h 4329112"/>
              <a:gd name="connsiteX3" fmla="*/ 702298 w 3197848"/>
              <a:gd name="connsiteY3" fmla="*/ 380999 h 4329112"/>
              <a:gd name="connsiteX4" fmla="*/ 1450011 w 3197848"/>
              <a:gd name="connsiteY4" fmla="*/ 361949 h 4329112"/>
              <a:gd name="connsiteX5" fmla="*/ 2635873 w 3197848"/>
              <a:gd name="connsiteY5" fmla="*/ 323849 h 4329112"/>
              <a:gd name="connsiteX6" fmla="*/ 2986089 w 3197848"/>
              <a:gd name="connsiteY6" fmla="*/ 228600 h 4329112"/>
              <a:gd name="connsiteX7" fmla="*/ 3197848 w 3197848"/>
              <a:gd name="connsiteY7" fmla="*/ 0 h 4329112"/>
              <a:gd name="connsiteX0" fmla="*/ 185250 w 3366600"/>
              <a:gd name="connsiteY0" fmla="*/ 4329112 h 4329112"/>
              <a:gd name="connsiteX1" fmla="*/ 185250 w 3366600"/>
              <a:gd name="connsiteY1" fmla="*/ 3881437 h 4329112"/>
              <a:gd name="connsiteX2" fmla="*/ 628163 w 3366600"/>
              <a:gd name="connsiteY2" fmla="*/ 3290887 h 4329112"/>
              <a:gd name="connsiteX3" fmla="*/ 871050 w 3366600"/>
              <a:gd name="connsiteY3" fmla="*/ 380999 h 4329112"/>
              <a:gd name="connsiteX4" fmla="*/ 1618763 w 3366600"/>
              <a:gd name="connsiteY4" fmla="*/ 361949 h 4329112"/>
              <a:gd name="connsiteX5" fmla="*/ 2804625 w 3366600"/>
              <a:gd name="connsiteY5" fmla="*/ 323849 h 4329112"/>
              <a:gd name="connsiteX6" fmla="*/ 3154841 w 3366600"/>
              <a:gd name="connsiteY6" fmla="*/ 228600 h 4329112"/>
              <a:gd name="connsiteX7" fmla="*/ 3366600 w 3366600"/>
              <a:gd name="connsiteY7" fmla="*/ 0 h 4329112"/>
              <a:gd name="connsiteX0" fmla="*/ 185250 w 3366600"/>
              <a:gd name="connsiteY0" fmla="*/ 4329112 h 4329112"/>
              <a:gd name="connsiteX1" fmla="*/ 185250 w 3366600"/>
              <a:gd name="connsiteY1" fmla="*/ 3881437 h 4329112"/>
              <a:gd name="connsiteX2" fmla="*/ 628163 w 3366600"/>
              <a:gd name="connsiteY2" fmla="*/ 3290887 h 4329112"/>
              <a:gd name="connsiteX3" fmla="*/ 871050 w 3366600"/>
              <a:gd name="connsiteY3" fmla="*/ 380999 h 4329112"/>
              <a:gd name="connsiteX4" fmla="*/ 1618763 w 3366600"/>
              <a:gd name="connsiteY4" fmla="*/ 361949 h 4329112"/>
              <a:gd name="connsiteX5" fmla="*/ 2804625 w 3366600"/>
              <a:gd name="connsiteY5" fmla="*/ 323849 h 4329112"/>
              <a:gd name="connsiteX6" fmla="*/ 3154841 w 3366600"/>
              <a:gd name="connsiteY6" fmla="*/ 228600 h 4329112"/>
              <a:gd name="connsiteX7" fmla="*/ 3366600 w 3366600"/>
              <a:gd name="connsiteY7" fmla="*/ 0 h 4329112"/>
              <a:gd name="connsiteX0" fmla="*/ 6351 w 3187701"/>
              <a:gd name="connsiteY0" fmla="*/ 4329112 h 4329112"/>
              <a:gd name="connsiteX1" fmla="*/ 6351 w 3187701"/>
              <a:gd name="connsiteY1" fmla="*/ 3881437 h 4329112"/>
              <a:gd name="connsiteX2" fmla="*/ 449264 w 3187701"/>
              <a:gd name="connsiteY2" fmla="*/ 3290887 h 4329112"/>
              <a:gd name="connsiteX3" fmla="*/ 692151 w 3187701"/>
              <a:gd name="connsiteY3" fmla="*/ 380999 h 4329112"/>
              <a:gd name="connsiteX4" fmla="*/ 1439864 w 3187701"/>
              <a:gd name="connsiteY4" fmla="*/ 361949 h 4329112"/>
              <a:gd name="connsiteX5" fmla="*/ 2625726 w 3187701"/>
              <a:gd name="connsiteY5" fmla="*/ 323849 h 4329112"/>
              <a:gd name="connsiteX6" fmla="*/ 2975942 w 3187701"/>
              <a:gd name="connsiteY6" fmla="*/ 228600 h 4329112"/>
              <a:gd name="connsiteX7" fmla="*/ 3187701 w 3187701"/>
              <a:gd name="connsiteY7" fmla="*/ 0 h 4329112"/>
              <a:gd name="connsiteX0" fmla="*/ 47049 w 3228399"/>
              <a:gd name="connsiteY0" fmla="*/ 4329112 h 4329112"/>
              <a:gd name="connsiteX1" fmla="*/ 47049 w 3228399"/>
              <a:gd name="connsiteY1" fmla="*/ 3881437 h 4329112"/>
              <a:gd name="connsiteX2" fmla="*/ 489962 w 3228399"/>
              <a:gd name="connsiteY2" fmla="*/ 3290887 h 4329112"/>
              <a:gd name="connsiteX3" fmla="*/ 732849 w 3228399"/>
              <a:gd name="connsiteY3" fmla="*/ 380999 h 4329112"/>
              <a:gd name="connsiteX4" fmla="*/ 1480562 w 3228399"/>
              <a:gd name="connsiteY4" fmla="*/ 361949 h 4329112"/>
              <a:gd name="connsiteX5" fmla="*/ 2666424 w 3228399"/>
              <a:gd name="connsiteY5" fmla="*/ 323849 h 4329112"/>
              <a:gd name="connsiteX6" fmla="*/ 3016640 w 3228399"/>
              <a:gd name="connsiteY6" fmla="*/ 228600 h 4329112"/>
              <a:gd name="connsiteX7" fmla="*/ 3228399 w 3228399"/>
              <a:gd name="connsiteY7" fmla="*/ 0 h 4329112"/>
              <a:gd name="connsiteX0" fmla="*/ 47049 w 3228399"/>
              <a:gd name="connsiteY0" fmla="*/ 4329112 h 4329112"/>
              <a:gd name="connsiteX1" fmla="*/ 47049 w 3228399"/>
              <a:gd name="connsiteY1" fmla="*/ 3881437 h 4329112"/>
              <a:gd name="connsiteX2" fmla="*/ 489962 w 3228399"/>
              <a:gd name="connsiteY2" fmla="*/ 3290887 h 4329112"/>
              <a:gd name="connsiteX3" fmla="*/ 732849 w 3228399"/>
              <a:gd name="connsiteY3" fmla="*/ 380999 h 4329112"/>
              <a:gd name="connsiteX4" fmla="*/ 1480562 w 3228399"/>
              <a:gd name="connsiteY4" fmla="*/ 361949 h 4329112"/>
              <a:gd name="connsiteX5" fmla="*/ 2666424 w 3228399"/>
              <a:gd name="connsiteY5" fmla="*/ 323849 h 4329112"/>
              <a:gd name="connsiteX6" fmla="*/ 3016640 w 3228399"/>
              <a:gd name="connsiteY6" fmla="*/ 228600 h 4329112"/>
              <a:gd name="connsiteX7" fmla="*/ 3228399 w 3228399"/>
              <a:gd name="connsiteY7" fmla="*/ 0 h 4329112"/>
              <a:gd name="connsiteX0" fmla="*/ 207776 w 3389126"/>
              <a:gd name="connsiteY0" fmla="*/ 4329112 h 4329112"/>
              <a:gd name="connsiteX1" fmla="*/ 207776 w 3389126"/>
              <a:gd name="connsiteY1" fmla="*/ 3881437 h 4329112"/>
              <a:gd name="connsiteX2" fmla="*/ 650689 w 3389126"/>
              <a:gd name="connsiteY2" fmla="*/ 3290887 h 4329112"/>
              <a:gd name="connsiteX3" fmla="*/ 893576 w 3389126"/>
              <a:gd name="connsiteY3" fmla="*/ 380999 h 4329112"/>
              <a:gd name="connsiteX4" fmla="*/ 1641289 w 3389126"/>
              <a:gd name="connsiteY4" fmla="*/ 361949 h 4329112"/>
              <a:gd name="connsiteX5" fmla="*/ 2827151 w 3389126"/>
              <a:gd name="connsiteY5" fmla="*/ 323849 h 4329112"/>
              <a:gd name="connsiteX6" fmla="*/ 3177367 w 3389126"/>
              <a:gd name="connsiteY6" fmla="*/ 228600 h 4329112"/>
              <a:gd name="connsiteX7" fmla="*/ 3389126 w 3389126"/>
              <a:gd name="connsiteY7" fmla="*/ 0 h 4329112"/>
              <a:gd name="connsiteX0" fmla="*/ 822272 w 4003622"/>
              <a:gd name="connsiteY0" fmla="*/ 4329112 h 4329112"/>
              <a:gd name="connsiteX1" fmla="*/ 107897 w 4003622"/>
              <a:gd name="connsiteY1" fmla="*/ 2681287 h 4329112"/>
              <a:gd name="connsiteX2" fmla="*/ 1265185 w 4003622"/>
              <a:gd name="connsiteY2" fmla="*/ 3290887 h 4329112"/>
              <a:gd name="connsiteX3" fmla="*/ 1508072 w 4003622"/>
              <a:gd name="connsiteY3" fmla="*/ 380999 h 4329112"/>
              <a:gd name="connsiteX4" fmla="*/ 2255785 w 4003622"/>
              <a:gd name="connsiteY4" fmla="*/ 361949 h 4329112"/>
              <a:gd name="connsiteX5" fmla="*/ 3441647 w 4003622"/>
              <a:gd name="connsiteY5" fmla="*/ 323849 h 4329112"/>
              <a:gd name="connsiteX6" fmla="*/ 3791863 w 4003622"/>
              <a:gd name="connsiteY6" fmla="*/ 228600 h 4329112"/>
              <a:gd name="connsiteX7" fmla="*/ 4003622 w 4003622"/>
              <a:gd name="connsiteY7" fmla="*/ 0 h 4329112"/>
              <a:gd name="connsiteX0" fmla="*/ 822272 w 4003622"/>
              <a:gd name="connsiteY0" fmla="*/ 4329112 h 4329112"/>
              <a:gd name="connsiteX1" fmla="*/ 107897 w 4003622"/>
              <a:gd name="connsiteY1" fmla="*/ 2681287 h 4329112"/>
              <a:gd name="connsiteX2" fmla="*/ 1265185 w 4003622"/>
              <a:gd name="connsiteY2" fmla="*/ 3290887 h 4329112"/>
              <a:gd name="connsiteX3" fmla="*/ 1508072 w 4003622"/>
              <a:gd name="connsiteY3" fmla="*/ 380999 h 4329112"/>
              <a:gd name="connsiteX4" fmla="*/ 2255785 w 4003622"/>
              <a:gd name="connsiteY4" fmla="*/ 361949 h 4329112"/>
              <a:gd name="connsiteX5" fmla="*/ 3441647 w 4003622"/>
              <a:gd name="connsiteY5" fmla="*/ 323849 h 4329112"/>
              <a:gd name="connsiteX6" fmla="*/ 3791863 w 4003622"/>
              <a:gd name="connsiteY6" fmla="*/ 228600 h 4329112"/>
              <a:gd name="connsiteX7" fmla="*/ 4003622 w 4003622"/>
              <a:gd name="connsiteY7" fmla="*/ 0 h 4329112"/>
              <a:gd name="connsiteX0" fmla="*/ 714375 w 3895725"/>
              <a:gd name="connsiteY0" fmla="*/ 4329112 h 4329112"/>
              <a:gd name="connsiteX1" fmla="*/ 0 w 3895725"/>
              <a:gd name="connsiteY1" fmla="*/ 2681287 h 4329112"/>
              <a:gd name="connsiteX2" fmla="*/ 1157288 w 3895725"/>
              <a:gd name="connsiteY2" fmla="*/ 3290887 h 4329112"/>
              <a:gd name="connsiteX3" fmla="*/ 1400175 w 3895725"/>
              <a:gd name="connsiteY3" fmla="*/ 380999 h 4329112"/>
              <a:gd name="connsiteX4" fmla="*/ 2147888 w 3895725"/>
              <a:gd name="connsiteY4" fmla="*/ 361949 h 4329112"/>
              <a:gd name="connsiteX5" fmla="*/ 3333750 w 3895725"/>
              <a:gd name="connsiteY5" fmla="*/ 323849 h 4329112"/>
              <a:gd name="connsiteX6" fmla="*/ 3683966 w 3895725"/>
              <a:gd name="connsiteY6" fmla="*/ 228600 h 4329112"/>
              <a:gd name="connsiteX7" fmla="*/ 3895725 w 3895725"/>
              <a:gd name="connsiteY7" fmla="*/ 0 h 4329112"/>
              <a:gd name="connsiteX0" fmla="*/ 857250 w 4038600"/>
              <a:gd name="connsiteY0" fmla="*/ 4329112 h 4329112"/>
              <a:gd name="connsiteX1" fmla="*/ 0 w 4038600"/>
              <a:gd name="connsiteY1" fmla="*/ 2224087 h 4329112"/>
              <a:gd name="connsiteX2" fmla="*/ 1300163 w 4038600"/>
              <a:gd name="connsiteY2" fmla="*/ 3290887 h 4329112"/>
              <a:gd name="connsiteX3" fmla="*/ 1543050 w 4038600"/>
              <a:gd name="connsiteY3" fmla="*/ 380999 h 4329112"/>
              <a:gd name="connsiteX4" fmla="*/ 2290763 w 4038600"/>
              <a:gd name="connsiteY4" fmla="*/ 361949 h 4329112"/>
              <a:gd name="connsiteX5" fmla="*/ 3476625 w 4038600"/>
              <a:gd name="connsiteY5" fmla="*/ 323849 h 4329112"/>
              <a:gd name="connsiteX6" fmla="*/ 3826841 w 4038600"/>
              <a:gd name="connsiteY6" fmla="*/ 228600 h 4329112"/>
              <a:gd name="connsiteX7" fmla="*/ 4038600 w 4038600"/>
              <a:gd name="connsiteY7" fmla="*/ 0 h 4329112"/>
              <a:gd name="connsiteX0" fmla="*/ 857667 w 4039017"/>
              <a:gd name="connsiteY0" fmla="*/ 4329112 h 4329112"/>
              <a:gd name="connsiteX1" fmla="*/ 417 w 4039017"/>
              <a:gd name="connsiteY1" fmla="*/ 2224087 h 4329112"/>
              <a:gd name="connsiteX2" fmla="*/ 1300580 w 4039017"/>
              <a:gd name="connsiteY2" fmla="*/ 3290887 h 4329112"/>
              <a:gd name="connsiteX3" fmla="*/ 1543467 w 4039017"/>
              <a:gd name="connsiteY3" fmla="*/ 380999 h 4329112"/>
              <a:gd name="connsiteX4" fmla="*/ 2291180 w 4039017"/>
              <a:gd name="connsiteY4" fmla="*/ 361949 h 4329112"/>
              <a:gd name="connsiteX5" fmla="*/ 3477042 w 4039017"/>
              <a:gd name="connsiteY5" fmla="*/ 323849 h 4329112"/>
              <a:gd name="connsiteX6" fmla="*/ 3827258 w 4039017"/>
              <a:gd name="connsiteY6" fmla="*/ 228600 h 4329112"/>
              <a:gd name="connsiteX7" fmla="*/ 4039017 w 4039017"/>
              <a:gd name="connsiteY7" fmla="*/ 0 h 4329112"/>
              <a:gd name="connsiteX0" fmla="*/ 857667 w 4039017"/>
              <a:gd name="connsiteY0" fmla="*/ 4329112 h 4329112"/>
              <a:gd name="connsiteX1" fmla="*/ 417 w 4039017"/>
              <a:gd name="connsiteY1" fmla="*/ 2224087 h 4329112"/>
              <a:gd name="connsiteX2" fmla="*/ 1300580 w 4039017"/>
              <a:gd name="connsiteY2" fmla="*/ 3290887 h 4329112"/>
              <a:gd name="connsiteX3" fmla="*/ 1543467 w 4039017"/>
              <a:gd name="connsiteY3" fmla="*/ 380999 h 4329112"/>
              <a:gd name="connsiteX4" fmla="*/ 2291180 w 4039017"/>
              <a:gd name="connsiteY4" fmla="*/ 361949 h 4329112"/>
              <a:gd name="connsiteX5" fmla="*/ 3477042 w 4039017"/>
              <a:gd name="connsiteY5" fmla="*/ 323849 h 4329112"/>
              <a:gd name="connsiteX6" fmla="*/ 3827258 w 4039017"/>
              <a:gd name="connsiteY6" fmla="*/ 228600 h 4329112"/>
              <a:gd name="connsiteX7" fmla="*/ 4039017 w 4039017"/>
              <a:gd name="connsiteY7" fmla="*/ 0 h 4329112"/>
              <a:gd name="connsiteX0" fmla="*/ 27463 w 3208813"/>
              <a:gd name="connsiteY0" fmla="*/ 4329112 h 4329112"/>
              <a:gd name="connsiteX1" fmla="*/ 8413 w 3208813"/>
              <a:gd name="connsiteY1" fmla="*/ 3929062 h 4329112"/>
              <a:gd name="connsiteX2" fmla="*/ 470376 w 3208813"/>
              <a:gd name="connsiteY2" fmla="*/ 3290887 h 4329112"/>
              <a:gd name="connsiteX3" fmla="*/ 713263 w 3208813"/>
              <a:gd name="connsiteY3" fmla="*/ 380999 h 4329112"/>
              <a:gd name="connsiteX4" fmla="*/ 1460976 w 3208813"/>
              <a:gd name="connsiteY4" fmla="*/ 361949 h 4329112"/>
              <a:gd name="connsiteX5" fmla="*/ 2646838 w 3208813"/>
              <a:gd name="connsiteY5" fmla="*/ 323849 h 4329112"/>
              <a:gd name="connsiteX6" fmla="*/ 2997054 w 3208813"/>
              <a:gd name="connsiteY6" fmla="*/ 228600 h 4329112"/>
              <a:gd name="connsiteX7" fmla="*/ 3208813 w 3208813"/>
              <a:gd name="connsiteY7" fmla="*/ 0 h 4329112"/>
              <a:gd name="connsiteX0" fmla="*/ 27463 w 3208813"/>
              <a:gd name="connsiteY0" fmla="*/ 4329112 h 4329112"/>
              <a:gd name="connsiteX1" fmla="*/ 8413 w 3208813"/>
              <a:gd name="connsiteY1" fmla="*/ 3929062 h 4329112"/>
              <a:gd name="connsiteX2" fmla="*/ 470376 w 3208813"/>
              <a:gd name="connsiteY2" fmla="*/ 3290887 h 4329112"/>
              <a:gd name="connsiteX3" fmla="*/ 713263 w 3208813"/>
              <a:gd name="connsiteY3" fmla="*/ 380999 h 4329112"/>
              <a:gd name="connsiteX4" fmla="*/ 1460976 w 3208813"/>
              <a:gd name="connsiteY4" fmla="*/ 361949 h 4329112"/>
              <a:gd name="connsiteX5" fmla="*/ 2646838 w 3208813"/>
              <a:gd name="connsiteY5" fmla="*/ 323849 h 4329112"/>
              <a:gd name="connsiteX6" fmla="*/ 2997054 w 3208813"/>
              <a:gd name="connsiteY6" fmla="*/ 228600 h 4329112"/>
              <a:gd name="connsiteX7" fmla="*/ 3208813 w 3208813"/>
              <a:gd name="connsiteY7" fmla="*/ 0 h 4329112"/>
              <a:gd name="connsiteX0" fmla="*/ 456 w 3534231"/>
              <a:gd name="connsiteY0" fmla="*/ 4329112 h 4329112"/>
              <a:gd name="connsiteX1" fmla="*/ 333831 w 3534231"/>
              <a:gd name="connsiteY1" fmla="*/ 3929062 h 4329112"/>
              <a:gd name="connsiteX2" fmla="*/ 795794 w 3534231"/>
              <a:gd name="connsiteY2" fmla="*/ 3290887 h 4329112"/>
              <a:gd name="connsiteX3" fmla="*/ 1038681 w 3534231"/>
              <a:gd name="connsiteY3" fmla="*/ 380999 h 4329112"/>
              <a:gd name="connsiteX4" fmla="*/ 1786394 w 3534231"/>
              <a:gd name="connsiteY4" fmla="*/ 361949 h 4329112"/>
              <a:gd name="connsiteX5" fmla="*/ 2972256 w 3534231"/>
              <a:gd name="connsiteY5" fmla="*/ 323849 h 4329112"/>
              <a:gd name="connsiteX6" fmla="*/ 3322472 w 3534231"/>
              <a:gd name="connsiteY6" fmla="*/ 228600 h 4329112"/>
              <a:gd name="connsiteX7" fmla="*/ 3534231 w 3534231"/>
              <a:gd name="connsiteY7" fmla="*/ 0 h 4329112"/>
              <a:gd name="connsiteX0" fmla="*/ 0 w 3533775"/>
              <a:gd name="connsiteY0" fmla="*/ 4329112 h 4329112"/>
              <a:gd name="connsiteX1" fmla="*/ 333375 w 3533775"/>
              <a:gd name="connsiteY1" fmla="*/ 3929062 h 4329112"/>
              <a:gd name="connsiteX2" fmla="*/ 795338 w 3533775"/>
              <a:gd name="connsiteY2" fmla="*/ 3290887 h 4329112"/>
              <a:gd name="connsiteX3" fmla="*/ 1038225 w 3533775"/>
              <a:gd name="connsiteY3" fmla="*/ 380999 h 4329112"/>
              <a:gd name="connsiteX4" fmla="*/ 1785938 w 3533775"/>
              <a:gd name="connsiteY4" fmla="*/ 361949 h 4329112"/>
              <a:gd name="connsiteX5" fmla="*/ 2971800 w 3533775"/>
              <a:gd name="connsiteY5" fmla="*/ 323849 h 4329112"/>
              <a:gd name="connsiteX6" fmla="*/ 3322016 w 3533775"/>
              <a:gd name="connsiteY6" fmla="*/ 228600 h 4329112"/>
              <a:gd name="connsiteX7" fmla="*/ 3533775 w 3533775"/>
              <a:gd name="connsiteY7" fmla="*/ 0 h 4329112"/>
              <a:gd name="connsiteX0" fmla="*/ 8855 w 3209255"/>
              <a:gd name="connsiteY0" fmla="*/ 4348162 h 4348162"/>
              <a:gd name="connsiteX1" fmla="*/ 8855 w 3209255"/>
              <a:gd name="connsiteY1" fmla="*/ 3929062 h 4348162"/>
              <a:gd name="connsiteX2" fmla="*/ 470818 w 3209255"/>
              <a:gd name="connsiteY2" fmla="*/ 3290887 h 4348162"/>
              <a:gd name="connsiteX3" fmla="*/ 713705 w 3209255"/>
              <a:gd name="connsiteY3" fmla="*/ 380999 h 4348162"/>
              <a:gd name="connsiteX4" fmla="*/ 1461418 w 3209255"/>
              <a:gd name="connsiteY4" fmla="*/ 361949 h 4348162"/>
              <a:gd name="connsiteX5" fmla="*/ 2647280 w 3209255"/>
              <a:gd name="connsiteY5" fmla="*/ 3238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713705 w 3209255"/>
              <a:gd name="connsiteY3" fmla="*/ 380999 h 4348162"/>
              <a:gd name="connsiteX4" fmla="*/ 1461418 w 3209255"/>
              <a:gd name="connsiteY4" fmla="*/ 361949 h 4348162"/>
              <a:gd name="connsiteX5" fmla="*/ 2647280 w 3209255"/>
              <a:gd name="connsiteY5" fmla="*/ 3238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256630 w 3209255"/>
              <a:gd name="connsiteY3" fmla="*/ 2733674 h 4348162"/>
              <a:gd name="connsiteX4" fmla="*/ 1461418 w 3209255"/>
              <a:gd name="connsiteY4" fmla="*/ 361949 h 4348162"/>
              <a:gd name="connsiteX5" fmla="*/ 2647280 w 3209255"/>
              <a:gd name="connsiteY5" fmla="*/ 3238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256630 w 3209255"/>
              <a:gd name="connsiteY3" fmla="*/ 2733674 h 4348162"/>
              <a:gd name="connsiteX4" fmla="*/ 1461418 w 3209255"/>
              <a:gd name="connsiteY4" fmla="*/ 361949 h 4348162"/>
              <a:gd name="connsiteX5" fmla="*/ 2647280 w 3209255"/>
              <a:gd name="connsiteY5" fmla="*/ 3238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256630 w 3209255"/>
              <a:gd name="connsiteY3" fmla="*/ 2733674 h 4348162"/>
              <a:gd name="connsiteX4" fmla="*/ 2061493 w 3209255"/>
              <a:gd name="connsiteY4" fmla="*/ 2495549 h 4348162"/>
              <a:gd name="connsiteX5" fmla="*/ 2647280 w 3209255"/>
              <a:gd name="connsiteY5" fmla="*/ 3238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256630 w 3209255"/>
              <a:gd name="connsiteY3" fmla="*/ 2733674 h 4348162"/>
              <a:gd name="connsiteX4" fmla="*/ 2061493 w 3209255"/>
              <a:gd name="connsiteY4" fmla="*/ 2495549 h 4348162"/>
              <a:gd name="connsiteX5" fmla="*/ 2647280 w 3209255"/>
              <a:gd name="connsiteY5" fmla="*/ 3238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256630 w 3209255"/>
              <a:gd name="connsiteY3" fmla="*/ 2733674 h 4348162"/>
              <a:gd name="connsiteX4" fmla="*/ 2061493 w 3209255"/>
              <a:gd name="connsiteY4" fmla="*/ 2495549 h 4348162"/>
              <a:gd name="connsiteX5" fmla="*/ 2799680 w 3209255"/>
              <a:gd name="connsiteY5" fmla="*/ 23812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256630 w 3209255"/>
              <a:gd name="connsiteY3" fmla="*/ 2733674 h 4348162"/>
              <a:gd name="connsiteX4" fmla="*/ 2061493 w 3209255"/>
              <a:gd name="connsiteY4" fmla="*/ 2495549 h 4348162"/>
              <a:gd name="connsiteX5" fmla="*/ 2799680 w 3209255"/>
              <a:gd name="connsiteY5" fmla="*/ 2381249 h 4348162"/>
              <a:gd name="connsiteX6" fmla="*/ 2997496 w 3209255"/>
              <a:gd name="connsiteY6" fmla="*/ 2286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256630 w 3209255"/>
              <a:gd name="connsiteY3" fmla="*/ 2733674 h 4348162"/>
              <a:gd name="connsiteX4" fmla="*/ 2061493 w 3209255"/>
              <a:gd name="connsiteY4" fmla="*/ 2495549 h 4348162"/>
              <a:gd name="connsiteX5" fmla="*/ 2799680 w 3209255"/>
              <a:gd name="connsiteY5" fmla="*/ 2381249 h 4348162"/>
              <a:gd name="connsiteX6" fmla="*/ 3159421 w 3209255"/>
              <a:gd name="connsiteY6" fmla="*/ 22098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023365 w 3209255"/>
              <a:gd name="connsiteY3" fmla="*/ 2845641 h 4348162"/>
              <a:gd name="connsiteX4" fmla="*/ 2061493 w 3209255"/>
              <a:gd name="connsiteY4" fmla="*/ 2495549 h 4348162"/>
              <a:gd name="connsiteX5" fmla="*/ 2799680 w 3209255"/>
              <a:gd name="connsiteY5" fmla="*/ 2381249 h 4348162"/>
              <a:gd name="connsiteX6" fmla="*/ 3159421 w 3209255"/>
              <a:gd name="connsiteY6" fmla="*/ 2209800 h 4348162"/>
              <a:gd name="connsiteX7" fmla="*/ 3209255 w 3209255"/>
              <a:gd name="connsiteY7" fmla="*/ 0 h 4348162"/>
              <a:gd name="connsiteX0" fmla="*/ 8855 w 3209255"/>
              <a:gd name="connsiteY0" fmla="*/ 4348162 h 4348162"/>
              <a:gd name="connsiteX1" fmla="*/ 8855 w 3209255"/>
              <a:gd name="connsiteY1" fmla="*/ 3929062 h 4348162"/>
              <a:gd name="connsiteX2" fmla="*/ 470818 w 3209255"/>
              <a:gd name="connsiteY2" fmla="*/ 3290887 h 4348162"/>
              <a:gd name="connsiteX3" fmla="*/ 1023365 w 3209255"/>
              <a:gd name="connsiteY3" fmla="*/ 2845641 h 4348162"/>
              <a:gd name="connsiteX4" fmla="*/ 2061493 w 3209255"/>
              <a:gd name="connsiteY4" fmla="*/ 2486218 h 4348162"/>
              <a:gd name="connsiteX5" fmla="*/ 2799680 w 3209255"/>
              <a:gd name="connsiteY5" fmla="*/ 2381249 h 4348162"/>
              <a:gd name="connsiteX6" fmla="*/ 3159421 w 3209255"/>
              <a:gd name="connsiteY6" fmla="*/ 2209800 h 4348162"/>
              <a:gd name="connsiteX7" fmla="*/ 3209255 w 3209255"/>
              <a:gd name="connsiteY7" fmla="*/ 0 h 434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9255" h="4348162">
                <a:moveTo>
                  <a:pt x="8855" y="4348162"/>
                </a:moveTo>
                <a:cubicBezTo>
                  <a:pt x="13617" y="4144962"/>
                  <a:pt x="-13264" y="4273403"/>
                  <a:pt x="8855" y="3929062"/>
                </a:cubicBezTo>
                <a:cubicBezTo>
                  <a:pt x="232693" y="3559174"/>
                  <a:pt x="301733" y="3471457"/>
                  <a:pt x="470818" y="3290887"/>
                </a:cubicBezTo>
                <a:cubicBezTo>
                  <a:pt x="639903" y="3110317"/>
                  <a:pt x="758253" y="2979752"/>
                  <a:pt x="1023365" y="2845641"/>
                </a:cubicBezTo>
                <a:cubicBezTo>
                  <a:pt x="1288477" y="2711530"/>
                  <a:pt x="1765441" y="2563617"/>
                  <a:pt x="2061493" y="2486218"/>
                </a:cubicBezTo>
                <a:cubicBezTo>
                  <a:pt x="2357546" y="2408819"/>
                  <a:pt x="2616692" y="2427319"/>
                  <a:pt x="2799680" y="2381249"/>
                </a:cubicBezTo>
                <a:cubicBezTo>
                  <a:pt x="2982668" y="2335179"/>
                  <a:pt x="3065759" y="2263775"/>
                  <a:pt x="3159421" y="2209800"/>
                </a:cubicBezTo>
                <a:cubicBezTo>
                  <a:pt x="3253083" y="2155825"/>
                  <a:pt x="3163643" y="31750"/>
                  <a:pt x="3209255"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Rectangle 40"/>
              <p:cNvSpPr/>
              <p:nvPr/>
            </p:nvSpPr>
            <p:spPr>
              <a:xfrm>
                <a:off x="9584664" y="2791401"/>
                <a:ext cx="9648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𝑤</m:t>
                          </m:r>
                          <m:r>
                            <a:rPr lang="en-US" b="0" i="1" smtClean="0">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𝐾</m:t>
                          </m:r>
                        </m:e>
                        <m:sub>
                          <m:r>
                            <a:rPr lang="en-US" b="0" i="1" smtClean="0">
                              <a:solidFill>
                                <a:srgbClr val="FF0000"/>
                              </a:solidFill>
                              <a:latin typeface="Cambria Math" panose="02040503050406030204" pitchFamily="18" charset="0"/>
                              <a:ea typeface="Cambria Math" panose="02040503050406030204" pitchFamily="18" charset="0"/>
                            </a:rPr>
                            <m:t>𝑆</m:t>
                          </m:r>
                        </m:sub>
                      </m:sSub>
                    </m:oMath>
                  </m:oMathPara>
                </a14:m>
                <a:endParaRPr lang="en-US" dirty="0">
                  <a:solidFill>
                    <a:srgbClr val="FF0000"/>
                  </a:solidFill>
                </a:endParaRPr>
              </a:p>
            </p:txBody>
          </p:sp>
        </mc:Choice>
        <mc:Fallback xmlns="">
          <p:sp>
            <p:nvSpPr>
              <p:cNvPr id="41" name="Rectangle 40"/>
              <p:cNvSpPr>
                <a:spLocks noRot="1" noChangeAspect="1" noMove="1" noResize="1" noEditPoints="1" noAdjustHandles="1" noChangeArrowheads="1" noChangeShapeType="1" noTextEdit="1"/>
              </p:cNvSpPr>
              <p:nvPr/>
            </p:nvSpPr>
            <p:spPr>
              <a:xfrm>
                <a:off x="9584664" y="2791401"/>
                <a:ext cx="964815" cy="369332"/>
              </a:xfrm>
              <a:prstGeom prst="rect">
                <a:avLst/>
              </a:prstGeom>
              <a:blipFill rotWithShape="0">
                <a:blip r:embed="rId4"/>
                <a:stretch>
                  <a:fillRect/>
                </a:stretch>
              </a:blipFill>
            </p:spPr>
            <p:txBody>
              <a:bodyPr/>
              <a:lstStyle/>
              <a:p>
                <a:r>
                  <a:rPr lang="en-US">
                    <a:noFill/>
                  </a:rPr>
                  <a:t> </a:t>
                </a:r>
              </a:p>
            </p:txBody>
          </p:sp>
        </mc:Fallback>
      </mc:AlternateContent>
      <p:sp>
        <p:nvSpPr>
          <p:cNvPr id="43" name="Rectangle 42"/>
          <p:cNvSpPr/>
          <p:nvPr/>
        </p:nvSpPr>
        <p:spPr>
          <a:xfrm flipV="1">
            <a:off x="3594100" y="1951656"/>
            <a:ext cx="5054600" cy="305767"/>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Down Arrow 50"/>
              <p:cNvSpPr/>
              <p:nvPr/>
            </p:nvSpPr>
            <p:spPr>
              <a:xfrm>
                <a:off x="5524500" y="4879353"/>
                <a:ext cx="940738" cy="598014"/>
              </a:xfrm>
              <a:prstGeom prst="downArrow">
                <a:avLst>
                  <a:gd name="adj1" fmla="val 7182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f>
                        <m:fPr>
                          <m:ctrlPr>
                            <a:rPr lang="en-US" sz="1400" i="1" smtClean="0">
                              <a:latin typeface="Cambria Math" panose="02040503050406030204" pitchFamily="18" charset="0"/>
                              <a:ea typeface="Cambria Math" panose="02040503050406030204" pitchFamily="18" charset="0"/>
                            </a:rPr>
                          </m:ctrlPr>
                        </m:fPr>
                        <m:num>
                          <m:r>
                            <a:rPr lang="en-US" sz="1400" i="1">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h</m:t>
                          </m:r>
                        </m:num>
                        <m:den>
                          <m:r>
                            <a:rPr lang="en-US" sz="1400" i="1">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𝑙</m:t>
                          </m:r>
                        </m:den>
                      </m:f>
                    </m:oMath>
                  </m:oMathPara>
                </a14:m>
                <a:endParaRPr lang="en-US" sz="1400" dirty="0"/>
              </a:p>
            </p:txBody>
          </p:sp>
        </mc:Choice>
        <mc:Fallback xmlns="">
          <p:sp>
            <p:nvSpPr>
              <p:cNvPr id="51" name="Down Arrow 50"/>
              <p:cNvSpPr>
                <a:spLocks noRot="1" noChangeAspect="1" noMove="1" noResize="1" noEditPoints="1" noAdjustHandles="1" noChangeArrowheads="1" noChangeShapeType="1" noTextEdit="1"/>
              </p:cNvSpPr>
              <p:nvPr/>
            </p:nvSpPr>
            <p:spPr>
              <a:xfrm>
                <a:off x="5524500" y="4879353"/>
                <a:ext cx="940738" cy="598014"/>
              </a:xfrm>
              <a:prstGeom prst="downArrow">
                <a:avLst>
                  <a:gd name="adj1" fmla="val 71820"/>
                  <a:gd name="adj2" fmla="val 50000"/>
                </a:avLst>
              </a:prstGeom>
              <a:blipFill rotWithShape="0">
                <a:blip r:embed="rId5"/>
                <a:stretch>
                  <a:fillRect t="-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9598996" y="3331467"/>
                <a:ext cx="2504215" cy="1242328"/>
              </a:xfrm>
              <a:prstGeom prst="rect">
                <a:avLst/>
              </a:prstGeom>
            </p:spPr>
            <p:txBody>
              <a:bodyPr wrap="square">
                <a:spAutoFit/>
              </a:bodyPr>
              <a:lstStyle/>
              <a:p>
                <a:r>
                  <a:rPr lang="en-US" dirty="0">
                    <a:solidFill>
                      <a:srgbClr val="FF0000"/>
                    </a:solidFill>
                  </a:rPr>
                  <a:t>At the time of ponding </a:t>
                </a:r>
                <a14:m>
                  <m:oMath xmlns:m="http://schemas.openxmlformats.org/officeDocument/2006/math">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𝑓</m:t>
                            </m:r>
                          </m:sub>
                        </m:sSub>
                      </m:e>
                    </m:d>
                  </m:oMath>
                </a14:m>
                <a:r>
                  <a:rPr lang="en-US" dirty="0">
                    <a:solidFill>
                      <a:srgbClr val="FF0000"/>
                    </a:solidFill>
                  </a:rPr>
                  <a:t> will be close the surface, and f(t) will be at it’s MAXIMUM</a:t>
                </a:r>
              </a:p>
            </p:txBody>
          </p:sp>
        </mc:Choice>
        <mc:Fallback xmlns="">
          <p:sp>
            <p:nvSpPr>
              <p:cNvPr id="33" name="Rectangle 32"/>
              <p:cNvSpPr>
                <a:spLocks noRot="1" noChangeAspect="1" noMove="1" noResize="1" noEditPoints="1" noAdjustHandles="1" noChangeArrowheads="1" noChangeShapeType="1" noTextEdit="1"/>
              </p:cNvSpPr>
              <p:nvPr/>
            </p:nvSpPr>
            <p:spPr>
              <a:xfrm>
                <a:off x="9598996" y="3331467"/>
                <a:ext cx="2504215" cy="1242328"/>
              </a:xfrm>
              <a:prstGeom prst="rect">
                <a:avLst/>
              </a:prstGeom>
              <a:blipFill rotWithShape="0">
                <a:blip r:embed="rId6"/>
                <a:stretch>
                  <a:fillRect l="-2195" t="-2956"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9567748" y="1397626"/>
                <a:ext cx="2214847" cy="1221745"/>
              </a:xfrm>
              <a:prstGeom prst="rect">
                <a:avLst/>
              </a:prstGeom>
            </p:spPr>
            <p:txBody>
              <a:bodyPr wrap="square">
                <a:spAutoFit/>
              </a:bodyPr>
              <a:lstStyle/>
              <a:p>
                <a:r>
                  <a:rPr lang="en-US" dirty="0">
                    <a:solidFill>
                      <a:srgbClr val="FF0000"/>
                    </a:solidFill>
                  </a:rPr>
                  <a:t>Before “ponding” time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𝑝</m:t>
                        </m:r>
                      </m:sub>
                    </m:sSub>
                  </m:oMath>
                </a14:m>
                <a:r>
                  <a:rPr lang="en-US" dirty="0">
                    <a:solidFill>
                      <a:srgbClr val="FF0000"/>
                    </a:solidFill>
                  </a:rPr>
                  <a:t>), infiltration is limited by rainfall</a:t>
                </a:r>
              </a:p>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𝑓</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𝑤</m:t>
                      </m:r>
                    </m:oMath>
                  </m:oMathPara>
                </a14:m>
                <a:endParaRPr lang="en-US" dirty="0">
                  <a:solidFill>
                    <a:srgbClr val="FF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9567748" y="1397626"/>
                <a:ext cx="2214847" cy="1221745"/>
              </a:xfrm>
              <a:prstGeom prst="rect">
                <a:avLst/>
              </a:prstGeom>
              <a:blipFill rotWithShape="0">
                <a:blip r:embed="rId10"/>
                <a:stretch>
                  <a:fillRect l="-2479" t="-2488" b="-3483"/>
                </a:stretch>
              </a:blipFill>
            </p:spPr>
            <p:txBody>
              <a:bodyPr/>
              <a:lstStyle/>
              <a:p>
                <a:r>
                  <a:rPr lang="en-US">
                    <a:noFill/>
                  </a:rPr>
                  <a:t> </a:t>
                </a:r>
              </a:p>
            </p:txBody>
          </p:sp>
        </mc:Fallback>
      </mc:AlternateContent>
      <p:sp>
        <p:nvSpPr>
          <p:cNvPr id="40" name="Rectangle 39"/>
          <p:cNvSpPr/>
          <p:nvPr/>
        </p:nvSpPr>
        <p:spPr>
          <a:xfrm>
            <a:off x="138896" y="162046"/>
            <a:ext cx="699304"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C22D24E-1F2F-4DA0-9F7B-C518FD8B49AA}" type="slidenum">
              <a:rPr lang="en-US" smtClean="0">
                <a:solidFill>
                  <a:schemeClr val="tx1"/>
                </a:solidFill>
              </a:rPr>
              <a:t>45</a:t>
            </a:fld>
            <a:endParaRPr lang="en-US" dirty="0">
              <a:solidFill>
                <a:schemeClr val="tx1"/>
              </a:solidFill>
            </a:endParaRPr>
          </a:p>
        </p:txBody>
      </p:sp>
      <p:sp>
        <p:nvSpPr>
          <p:cNvPr id="45" name="TextBox 44"/>
          <p:cNvSpPr txBox="1"/>
          <p:nvPr/>
        </p:nvSpPr>
        <p:spPr>
          <a:xfrm>
            <a:off x="421294" y="1266451"/>
            <a:ext cx="2643331" cy="923330"/>
          </a:xfrm>
          <a:prstGeom prst="rect">
            <a:avLst/>
          </a:prstGeom>
          <a:noFill/>
        </p:spPr>
        <p:txBody>
          <a:bodyPr wrap="square" rtlCol="0">
            <a:spAutoFit/>
          </a:bodyPr>
          <a:lstStyle/>
          <a:p>
            <a:r>
              <a:rPr lang="en-US" dirty="0"/>
              <a:t>When rainfall is</a:t>
            </a:r>
          </a:p>
          <a:p>
            <a:r>
              <a:rPr lang="en-US" dirty="0"/>
              <a:t>GREATER THAN minimum infiltration capacity</a:t>
            </a:r>
          </a:p>
        </p:txBody>
      </p:sp>
      <mc:AlternateContent xmlns:mc="http://schemas.openxmlformats.org/markup-compatibility/2006" xmlns:a14="http://schemas.microsoft.com/office/drawing/2010/main">
        <mc:Choice Requires="a14">
          <p:sp>
            <p:nvSpPr>
              <p:cNvPr id="44" name="Rectangle 43"/>
              <p:cNvSpPr/>
              <p:nvPr/>
            </p:nvSpPr>
            <p:spPr>
              <a:xfrm>
                <a:off x="9580333" y="4879353"/>
                <a:ext cx="2593005" cy="1519327"/>
              </a:xfrm>
              <a:prstGeom prst="rect">
                <a:avLst/>
              </a:prstGeom>
            </p:spPr>
            <p:txBody>
              <a:bodyPr wrap="square">
                <a:spAutoFit/>
              </a:bodyPr>
              <a:lstStyle/>
              <a:p>
                <a:r>
                  <a:rPr lang="en-US" dirty="0">
                    <a:solidFill>
                      <a:srgbClr val="FF0000"/>
                    </a:solidFill>
                  </a:rPr>
                  <a:t>After water has infiltrated for a while, </a:t>
                </a:r>
                <a14:m>
                  <m:oMath xmlns:m="http://schemas.openxmlformats.org/officeDocument/2006/math">
                    <m:d>
                      <m:dPr>
                        <m:begChr m:val="|"/>
                        <m:endChr m:val="|"/>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𝜓</m:t>
                            </m:r>
                          </m:e>
                          <m:sub>
                            <m:r>
                              <a:rPr lang="en-US" i="1">
                                <a:solidFill>
                                  <a:srgbClr val="FF0000"/>
                                </a:solidFill>
                                <a:latin typeface="Cambria Math" panose="02040503050406030204" pitchFamily="18" charset="0"/>
                              </a:rPr>
                              <m:t>𝑓</m:t>
                            </m:r>
                          </m:sub>
                        </m:sSub>
                      </m:e>
                    </m:d>
                  </m:oMath>
                </a14:m>
                <a:r>
                  <a:rPr lang="en-US" dirty="0">
                    <a:solidFill>
                      <a:srgbClr val="FF0000"/>
                    </a:solidFill>
                  </a:rPr>
                  <a:t> will be far from the surface, and f(t) will be its MINIMUM (approaching K</a:t>
                </a:r>
                <a:r>
                  <a:rPr lang="en-US" baseline="-25000" dirty="0">
                    <a:solidFill>
                      <a:srgbClr val="FF0000"/>
                    </a:solidFill>
                  </a:rPr>
                  <a:t>S</a:t>
                </a:r>
                <a:r>
                  <a:rPr lang="en-US" dirty="0">
                    <a:solidFill>
                      <a:srgbClr val="FF0000"/>
                    </a:solidFill>
                  </a:rPr>
                  <a:t>)</a:t>
                </a:r>
              </a:p>
            </p:txBody>
          </p:sp>
        </mc:Choice>
        <mc:Fallback xmlns="">
          <p:sp>
            <p:nvSpPr>
              <p:cNvPr id="44" name="Rectangle 43"/>
              <p:cNvSpPr>
                <a:spLocks noRot="1" noChangeAspect="1" noMove="1" noResize="1" noEditPoints="1" noAdjustHandles="1" noChangeArrowheads="1" noChangeShapeType="1" noTextEdit="1"/>
              </p:cNvSpPr>
              <p:nvPr/>
            </p:nvSpPr>
            <p:spPr>
              <a:xfrm>
                <a:off x="9580333" y="4879353"/>
                <a:ext cx="2593005" cy="1519327"/>
              </a:xfrm>
              <a:prstGeom prst="rect">
                <a:avLst/>
              </a:prstGeom>
              <a:blipFill rotWithShape="0">
                <a:blip r:embed="rId11"/>
                <a:stretch>
                  <a:fillRect l="-2118" t="-2000" r="-3059" b="-5200"/>
                </a:stretch>
              </a:blipFill>
            </p:spPr>
            <p:txBody>
              <a:bodyPr/>
              <a:lstStyle/>
              <a:p>
                <a:r>
                  <a:rPr lang="en-US">
                    <a:noFill/>
                  </a:rPr>
                  <a:t> </a:t>
                </a:r>
              </a:p>
            </p:txBody>
          </p:sp>
        </mc:Fallback>
      </mc:AlternateContent>
      <p:cxnSp>
        <p:nvCxnSpPr>
          <p:cNvPr id="46" name="Straight Arrow Connector 45"/>
          <p:cNvCxnSpPr/>
          <p:nvPr/>
        </p:nvCxnSpPr>
        <p:spPr>
          <a:xfrm flipH="1" flipV="1">
            <a:off x="6465238" y="5187820"/>
            <a:ext cx="3102510" cy="653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845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normAutofit/>
          </a:bodyPr>
          <a:lstStyle/>
          <a:p>
            <a:r>
              <a:rPr lang="en-US" sz="4000" dirty="0"/>
              <a:t>Infiltration: Green – </a:t>
            </a:r>
            <a:r>
              <a:rPr lang="en-US" sz="4000" dirty="0" err="1"/>
              <a:t>Ampt</a:t>
            </a:r>
            <a:r>
              <a:rPr lang="en-US" sz="4000" dirty="0"/>
              <a:t>, when rain &gt; infiltration</a:t>
            </a:r>
          </a:p>
        </p:txBody>
      </p:sp>
      <mc:AlternateContent xmlns:mc="http://schemas.openxmlformats.org/markup-compatibility/2006" xmlns:a14="http://schemas.microsoft.com/office/drawing/2010/main">
        <mc:Choice Requires="a14">
          <p:sp>
            <p:nvSpPr>
              <p:cNvPr id="10" name="TextBox 9"/>
              <p:cNvSpPr txBox="1"/>
              <p:nvPr/>
            </p:nvSpPr>
            <p:spPr>
              <a:xfrm>
                <a:off x="939800" y="1437256"/>
                <a:ext cx="3392082" cy="959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𝑠</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𝑓</m:t>
                                      </m:r>
                                    </m:sub>
                                  </m:sSub>
                                </m:e>
                              </m:d>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den>
                          </m:f>
                        </m:e>
                      </m:d>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939800" y="1437256"/>
                <a:ext cx="3392082" cy="95917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953430" y="1654765"/>
                <a:ext cx="5698868" cy="461665"/>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is the rate of infiltration [L T</a:t>
                </a:r>
                <a:r>
                  <a:rPr lang="en-US" sz="2400" baseline="30000" dirty="0"/>
                  <a:t>-1</a:t>
                </a:r>
                <a:r>
                  <a:rPr lang="en-US" sz="2400" dirty="0"/>
                  <a:t>] at time </a:t>
                </a:r>
                <a14:m>
                  <m:oMath xmlns:m="http://schemas.openxmlformats.org/officeDocument/2006/math">
                    <m:r>
                      <a:rPr lang="en-US" sz="2400" i="1">
                        <a:latin typeface="Cambria Math" panose="02040503050406030204" pitchFamily="18" charset="0"/>
                      </a:rPr>
                      <m:t>𝑡</m:t>
                    </m:r>
                  </m:oMath>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953430" y="1654765"/>
                <a:ext cx="5698868" cy="461665"/>
              </a:xfrm>
              <a:prstGeom prst="rect">
                <a:avLst/>
              </a:prstGeom>
              <a:blipFill rotWithShape="0">
                <a:blip r:embed="rId3"/>
                <a:stretch>
                  <a:fillRect l="-96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953430" y="2575330"/>
                <a:ext cx="6084614" cy="461665"/>
              </a:xfrm>
              <a:prstGeom prst="rect">
                <a:avLst/>
              </a:prstGeom>
            </p:spPr>
            <p:txBody>
              <a:bodyPr wrap="none">
                <a:spAutoFit/>
              </a:bodyPr>
              <a:lstStyle/>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𝐾</m:t>
                        </m:r>
                      </m:e>
                      <m:sub>
                        <m:r>
                          <a:rPr lang="en-US" sz="2400" i="1">
                            <a:latin typeface="Cambria Math" panose="02040503050406030204" pitchFamily="18" charset="0"/>
                          </a:rPr>
                          <m:t>𝑠</m:t>
                        </m:r>
                      </m:sub>
                    </m:sSub>
                  </m:oMath>
                </a14:m>
                <a:r>
                  <a:rPr lang="en-US" sz="2400" dirty="0"/>
                  <a:t> is the saturated hydraulic conductivity [L T</a:t>
                </a:r>
                <a:r>
                  <a:rPr lang="en-US" sz="2400" baseline="30000" dirty="0"/>
                  <a:t>-1</a:t>
                </a:r>
                <a:r>
                  <a:rPr lang="en-US" sz="2400" dirty="0"/>
                  <a:t>]</a:t>
                </a:r>
              </a:p>
            </p:txBody>
          </p:sp>
        </mc:Choice>
        <mc:Fallback xmlns="">
          <p:sp>
            <p:nvSpPr>
              <p:cNvPr id="14" name="Rectangle 13"/>
              <p:cNvSpPr>
                <a:spLocks noRot="1" noChangeAspect="1" noMove="1" noResize="1" noEditPoints="1" noAdjustHandles="1" noChangeArrowheads="1" noChangeShapeType="1" noTextEdit="1"/>
              </p:cNvSpPr>
              <p:nvPr/>
            </p:nvSpPr>
            <p:spPr>
              <a:xfrm>
                <a:off x="4953430" y="2575330"/>
                <a:ext cx="6084614" cy="461665"/>
              </a:xfrm>
              <a:prstGeom prst="rect">
                <a:avLst/>
              </a:prstGeom>
              <a:blipFill rotWithShape="0">
                <a:blip r:embed="rId4"/>
                <a:stretch>
                  <a:fillRect l="-301" t="-10526" r="-40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53430" y="3304190"/>
                <a:ext cx="6472734" cy="887038"/>
              </a:xfrm>
              <a:prstGeom prst="rect">
                <a:avLst/>
              </a:prstGeom>
            </p:spPr>
            <p:txBody>
              <a:bodyPr wrap="none">
                <a:spAutoFit/>
              </a:bodyPr>
              <a:lstStyle/>
              <a:p>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i="1">
                                <a:latin typeface="Cambria Math" panose="02040503050406030204" pitchFamily="18" charset="0"/>
                              </a:rPr>
                              <m:t>𝑓</m:t>
                            </m:r>
                          </m:sub>
                        </m:sSub>
                      </m:e>
                    </m:d>
                  </m:oMath>
                </a14:m>
                <a:r>
                  <a:rPr lang="en-US" sz="2400" dirty="0"/>
                  <a:t> is the absolute value of the effective pressure</a:t>
                </a:r>
              </a:p>
              <a:p>
                <a:r>
                  <a:rPr lang="en-US" sz="2400" dirty="0"/>
                  <a:t>head at the wetting front [L]</a:t>
                </a:r>
              </a:p>
            </p:txBody>
          </p:sp>
        </mc:Choice>
        <mc:Fallback xmlns="">
          <p:sp>
            <p:nvSpPr>
              <p:cNvPr id="15" name="Rectangle 14"/>
              <p:cNvSpPr>
                <a:spLocks noRot="1" noChangeAspect="1" noMove="1" noResize="1" noEditPoints="1" noAdjustHandles="1" noChangeArrowheads="1" noChangeShapeType="1" noTextEdit="1"/>
              </p:cNvSpPr>
              <p:nvPr/>
            </p:nvSpPr>
            <p:spPr>
              <a:xfrm>
                <a:off x="4953430" y="3304190"/>
                <a:ext cx="6472734" cy="887038"/>
              </a:xfrm>
              <a:prstGeom prst="rect">
                <a:avLst/>
              </a:prstGeom>
              <a:blipFill rotWithShape="0">
                <a:blip r:embed="rId5"/>
                <a:stretch>
                  <a:fillRect l="-1508" t="-2055" r="-377" b="-143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949996" y="4400055"/>
                <a:ext cx="6403804" cy="830997"/>
              </a:xfrm>
              <a:prstGeom prst="rect">
                <a:avLst/>
              </a:prstGeom>
            </p:spPr>
            <p:txBody>
              <a:bodyPr wrap="square">
                <a:spAutoFit/>
              </a:bodyPr>
              <a:lstStyle/>
              <a:p>
                <a14:m>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Δ</m:t>
                    </m:r>
                    <m:r>
                      <a:rPr lang="el-GR" sz="2400" i="1" smtClean="0">
                        <a:latin typeface="Cambria Math" panose="02040503050406030204" pitchFamily="18" charset="0"/>
                        <a:ea typeface="Cambria Math" panose="02040503050406030204" pitchFamily="18" charset="0"/>
                      </a:rPr>
                      <m:t>𝜃</m:t>
                    </m:r>
                  </m:oMath>
                </a14:m>
                <a:r>
                  <a:rPr lang="en-US" sz="2400" dirty="0"/>
                  <a:t> is the difference between initial water content and saturated water content (</a:t>
                </a:r>
                <a14:m>
                  <m:oMath xmlns:m="http://schemas.openxmlformats.org/officeDocument/2006/math">
                    <m:r>
                      <a:rPr lang="en-US" sz="2400" b="0" i="1" smtClean="0">
                        <a:latin typeface="Cambria Math" panose="02040503050406030204" pitchFamily="18" charset="0"/>
                      </a:rPr>
                      <m:t>𝜙</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𝜃</m:t>
                        </m:r>
                      </m:e>
                      <m:sub>
                        <m:r>
                          <a:rPr lang="en-US" sz="2400" b="0" i="1" smtClean="0">
                            <a:latin typeface="Cambria Math" panose="02040503050406030204" pitchFamily="18" charset="0"/>
                          </a:rPr>
                          <m:t>0</m:t>
                        </m:r>
                      </m:sub>
                    </m:sSub>
                  </m:oMath>
                </a14:m>
                <a:r>
                  <a:rPr lang="en-US" sz="2400" dirty="0"/>
                  <a:t>)  [1]</a:t>
                </a:r>
              </a:p>
            </p:txBody>
          </p:sp>
        </mc:Choice>
        <mc:Fallback xmlns="">
          <p:sp>
            <p:nvSpPr>
              <p:cNvPr id="16" name="Rectangle 15"/>
              <p:cNvSpPr>
                <a:spLocks noRot="1" noChangeAspect="1" noMove="1" noResize="1" noEditPoints="1" noAdjustHandles="1" noChangeArrowheads="1" noChangeShapeType="1" noTextEdit="1"/>
              </p:cNvSpPr>
              <p:nvPr/>
            </p:nvSpPr>
            <p:spPr>
              <a:xfrm>
                <a:off x="4949996" y="4400055"/>
                <a:ext cx="6403804" cy="830997"/>
              </a:xfrm>
              <a:prstGeom prst="rect">
                <a:avLst/>
              </a:prstGeom>
              <a:blipFill rotWithShape="0">
                <a:blip r:embed="rId6"/>
                <a:stretch>
                  <a:fillRect l="-1427" t="-5882" r="-1332"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949996" y="5763115"/>
                <a:ext cx="6403804" cy="830997"/>
              </a:xfrm>
              <a:prstGeom prst="rect">
                <a:avLst/>
              </a:prstGeom>
            </p:spPr>
            <p:txBody>
              <a:bodyPr wrap="square">
                <a:spAutoFit/>
              </a:bodyPr>
              <a:lstStyle/>
              <a:p>
                <a14:m>
                  <m:oMath xmlns:m="http://schemas.openxmlformats.org/officeDocument/2006/math">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is the total cumulative amount of water that has infiltrated up until time </a:t>
                </a:r>
                <a14:m>
                  <m:oMath xmlns:m="http://schemas.openxmlformats.org/officeDocument/2006/math">
                    <m:r>
                      <a:rPr lang="en-US" sz="2400" i="1">
                        <a:latin typeface="Cambria Math" panose="02040503050406030204" pitchFamily="18" charset="0"/>
                      </a:rPr>
                      <m:t>𝑡</m:t>
                    </m:r>
                  </m:oMath>
                </a14:m>
                <a:r>
                  <a:rPr lang="en-US" sz="2400" dirty="0"/>
                  <a:t> [L]</a:t>
                </a:r>
              </a:p>
            </p:txBody>
          </p:sp>
        </mc:Choice>
        <mc:Fallback xmlns="">
          <p:sp>
            <p:nvSpPr>
              <p:cNvPr id="17" name="Rectangle 16"/>
              <p:cNvSpPr>
                <a:spLocks noRot="1" noChangeAspect="1" noMove="1" noResize="1" noEditPoints="1" noAdjustHandles="1" noChangeArrowheads="1" noChangeShapeType="1" noTextEdit="1"/>
              </p:cNvSpPr>
              <p:nvPr/>
            </p:nvSpPr>
            <p:spPr>
              <a:xfrm>
                <a:off x="4949996" y="5763115"/>
                <a:ext cx="6403804" cy="830997"/>
              </a:xfrm>
              <a:prstGeom prst="rect">
                <a:avLst/>
              </a:prstGeom>
              <a:blipFill>
                <a:blip r:embed="rId7"/>
                <a:stretch>
                  <a:fillRect l="-1427" t="-5839" r="-761" b="-15328"/>
                </a:stretch>
              </a:blipFill>
            </p:spPr>
            <p:txBody>
              <a:bodyPr/>
              <a:lstStyle/>
              <a:p>
                <a:r>
                  <a:rPr lang="en-US">
                    <a:noFill/>
                  </a:rPr>
                  <a:t> </a:t>
                </a:r>
              </a:p>
            </p:txBody>
          </p:sp>
        </mc:Fallback>
      </mc:AlternateContent>
      <p:grpSp>
        <p:nvGrpSpPr>
          <p:cNvPr id="6" name="Group 5"/>
          <p:cNvGrpSpPr/>
          <p:nvPr/>
        </p:nvGrpSpPr>
        <p:grpSpPr>
          <a:xfrm>
            <a:off x="838200" y="5888694"/>
            <a:ext cx="1069804" cy="518468"/>
            <a:chOff x="581196" y="3621732"/>
            <a:chExt cx="1069804" cy="518468"/>
          </a:xfrm>
        </p:grpSpPr>
        <mc:AlternateContent xmlns:mc="http://schemas.openxmlformats.org/markup-compatibility/2006" xmlns:a14="http://schemas.microsoft.com/office/drawing/2010/main">
          <mc:Choice Requires="a14">
            <p:sp>
              <p:nvSpPr>
                <p:cNvPr id="19" name="Rectangle 18"/>
                <p:cNvSpPr/>
                <p:nvPr/>
              </p:nvSpPr>
              <p:spPr>
                <a:xfrm>
                  <a:off x="581196" y="3663346"/>
                  <a:ext cx="701504" cy="461665"/>
                </a:xfrm>
                <a:prstGeom prst="rect">
                  <a:avLst/>
                </a:prstGeom>
              </p:spPr>
              <p:txBody>
                <a:bodyPr wrap="square">
                  <a:spAutoFit/>
                </a:bodyPr>
                <a:lstStyle/>
                <a:p>
                  <a14:m>
                    <m:oMath xmlns:m="http://schemas.openxmlformats.org/officeDocument/2006/math">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19" name="Rectangle 18"/>
                <p:cNvSpPr>
                  <a:spLocks noRot="1" noChangeAspect="1" noMove="1" noResize="1" noEditPoints="1" noAdjustHandles="1" noChangeArrowheads="1" noChangeShapeType="1" noTextEdit="1"/>
                </p:cNvSpPr>
                <p:nvPr/>
              </p:nvSpPr>
              <p:spPr>
                <a:xfrm>
                  <a:off x="581196" y="3663346"/>
                  <a:ext cx="701504" cy="461665"/>
                </a:xfrm>
                <a:prstGeom prst="rect">
                  <a:avLst/>
                </a:prstGeom>
                <a:blipFill rotWithShape="0">
                  <a:blip r:embed="rId8"/>
                  <a:stretch>
                    <a:fillRect l="-2609"/>
                  </a:stretch>
                </a:blipFill>
              </p:spPr>
              <p:txBody>
                <a:bodyPr/>
                <a:lstStyle/>
                <a:p>
                  <a:r>
                    <a:rPr lang="en-US">
                      <a:noFill/>
                    </a:rPr>
                    <a:t> </a:t>
                  </a:r>
                </a:p>
              </p:txBody>
            </p:sp>
          </mc:Fallback>
        </mc:AlternateContent>
        <p:sp>
          <p:nvSpPr>
            <p:cNvPr id="5" name="Up Arrow 4"/>
            <p:cNvSpPr/>
            <p:nvPr/>
          </p:nvSpPr>
          <p:spPr>
            <a:xfrm>
              <a:off x="1358900" y="3621732"/>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635841" y="5901906"/>
            <a:ext cx="1069804" cy="518468"/>
            <a:chOff x="2635841" y="3634944"/>
            <a:chExt cx="1069804" cy="518468"/>
          </a:xfrm>
        </p:grpSpPr>
        <mc:AlternateContent xmlns:mc="http://schemas.openxmlformats.org/markup-compatibility/2006" xmlns:a14="http://schemas.microsoft.com/office/drawing/2010/main">
          <mc:Choice Requires="a14">
            <p:sp>
              <p:nvSpPr>
                <p:cNvPr id="22" name="Rectangle 21"/>
                <p:cNvSpPr/>
                <p:nvPr/>
              </p:nvSpPr>
              <p:spPr>
                <a:xfrm>
                  <a:off x="2635841" y="3676558"/>
                  <a:ext cx="701504" cy="461665"/>
                </a:xfrm>
                <a:prstGeom prst="rect">
                  <a:avLst/>
                </a:prstGeom>
              </p:spPr>
              <p:txBody>
                <a:bodyPr wrap="square">
                  <a:spAutoFit/>
                </a:bodyPr>
                <a:lstStyle/>
                <a:p>
                  <a14:m>
                    <m:oMath xmlns:m="http://schemas.openxmlformats.org/officeDocument/2006/math">
                      <m:r>
                        <a:rPr lang="en-US" sz="2400" b="0" i="1" smtClean="0">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22" name="Rectangle 21"/>
                <p:cNvSpPr>
                  <a:spLocks noRot="1" noChangeAspect="1" noMove="1" noResize="1" noEditPoints="1" noAdjustHandles="1" noChangeArrowheads="1" noChangeShapeType="1" noTextEdit="1"/>
                </p:cNvSpPr>
                <p:nvPr/>
              </p:nvSpPr>
              <p:spPr>
                <a:xfrm>
                  <a:off x="2635841" y="3676558"/>
                  <a:ext cx="701504" cy="461665"/>
                </a:xfrm>
                <a:prstGeom prst="rect">
                  <a:avLst/>
                </a:prstGeom>
                <a:blipFill rotWithShape="0">
                  <a:blip r:embed="rId9"/>
                  <a:stretch>
                    <a:fillRect l="-6957" b="-17105"/>
                  </a:stretch>
                </a:blipFill>
              </p:spPr>
              <p:txBody>
                <a:bodyPr/>
                <a:lstStyle/>
                <a:p>
                  <a:r>
                    <a:rPr lang="en-US">
                      <a:noFill/>
                    </a:rPr>
                    <a:t> </a:t>
                  </a:r>
                </a:p>
              </p:txBody>
            </p:sp>
          </mc:Fallback>
        </mc:AlternateContent>
        <p:sp>
          <p:nvSpPr>
            <p:cNvPr id="28" name="Up Arrow 27"/>
            <p:cNvSpPr/>
            <p:nvPr/>
          </p:nvSpPr>
          <p:spPr>
            <a:xfrm rot="10800000">
              <a:off x="3413545" y="3634944"/>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38200" y="2569819"/>
            <a:ext cx="1069804" cy="518468"/>
            <a:chOff x="581196" y="3621732"/>
            <a:chExt cx="1069804" cy="518468"/>
          </a:xfrm>
        </p:grpSpPr>
        <mc:AlternateContent xmlns:mc="http://schemas.openxmlformats.org/markup-compatibility/2006" xmlns:a14="http://schemas.microsoft.com/office/drawing/2010/main">
          <mc:Choice Requires="a14">
            <p:sp>
              <p:nvSpPr>
                <p:cNvPr id="30" name="Rectangle 29"/>
                <p:cNvSpPr/>
                <p:nvPr/>
              </p:nvSpPr>
              <p:spPr>
                <a:xfrm>
                  <a:off x="581196" y="3663346"/>
                  <a:ext cx="70150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𝐾</m:t>
                            </m:r>
                          </m:e>
                          <m:sub>
                            <m:r>
                              <a:rPr lang="en-US" sz="2400" i="1">
                                <a:latin typeface="Cambria Math" panose="02040503050406030204" pitchFamily="18" charset="0"/>
                              </a:rPr>
                              <m:t>𝑠</m:t>
                            </m:r>
                          </m:sub>
                        </m:sSub>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581196" y="3663346"/>
                  <a:ext cx="701504" cy="461665"/>
                </a:xfrm>
                <a:prstGeom prst="rect">
                  <a:avLst/>
                </a:prstGeom>
                <a:blipFill rotWithShape="0">
                  <a:blip r:embed="rId10"/>
                  <a:stretch>
                    <a:fillRect/>
                  </a:stretch>
                </a:blipFill>
              </p:spPr>
              <p:txBody>
                <a:bodyPr/>
                <a:lstStyle/>
                <a:p>
                  <a:r>
                    <a:rPr lang="en-US">
                      <a:noFill/>
                    </a:rPr>
                    <a:t> </a:t>
                  </a:r>
                </a:p>
              </p:txBody>
            </p:sp>
          </mc:Fallback>
        </mc:AlternateContent>
        <p:sp>
          <p:nvSpPr>
            <p:cNvPr id="31" name="Up Arrow 30"/>
            <p:cNvSpPr/>
            <p:nvPr/>
          </p:nvSpPr>
          <p:spPr>
            <a:xfrm>
              <a:off x="1358900" y="3621732"/>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635841" y="2569819"/>
            <a:ext cx="1069804" cy="518468"/>
            <a:chOff x="2635841" y="3634944"/>
            <a:chExt cx="1069804" cy="518468"/>
          </a:xfrm>
        </p:grpSpPr>
        <mc:AlternateContent xmlns:mc="http://schemas.openxmlformats.org/markup-compatibility/2006" xmlns:a14="http://schemas.microsoft.com/office/drawing/2010/main">
          <mc:Choice Requires="a14">
            <p:sp>
              <p:nvSpPr>
                <p:cNvPr id="33" name="Rectangle 32"/>
                <p:cNvSpPr/>
                <p:nvPr/>
              </p:nvSpPr>
              <p:spPr>
                <a:xfrm>
                  <a:off x="2635841" y="3676558"/>
                  <a:ext cx="701504" cy="461665"/>
                </a:xfrm>
                <a:prstGeom prst="rect">
                  <a:avLst/>
                </a:prstGeom>
              </p:spPr>
              <p:txBody>
                <a:bodyPr wrap="square">
                  <a:spAutoFit/>
                </a:bodyPr>
                <a:lstStyle/>
                <a:p>
                  <a14:m>
                    <m:oMath xmlns:m="http://schemas.openxmlformats.org/officeDocument/2006/math">
                      <m:r>
                        <a:rPr lang="en-US" sz="2400" b="0" i="1" smtClean="0">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33" name="Rectangle 32"/>
                <p:cNvSpPr>
                  <a:spLocks noRot="1" noChangeAspect="1" noMove="1" noResize="1" noEditPoints="1" noAdjustHandles="1" noChangeArrowheads="1" noChangeShapeType="1" noTextEdit="1"/>
                </p:cNvSpPr>
                <p:nvPr/>
              </p:nvSpPr>
              <p:spPr>
                <a:xfrm>
                  <a:off x="2635841" y="3676558"/>
                  <a:ext cx="701504" cy="461665"/>
                </a:xfrm>
                <a:prstGeom prst="rect">
                  <a:avLst/>
                </a:prstGeom>
                <a:blipFill rotWithShape="0">
                  <a:blip r:embed="rId11"/>
                  <a:stretch>
                    <a:fillRect l="-6957" b="-17105"/>
                  </a:stretch>
                </a:blipFill>
              </p:spPr>
              <p:txBody>
                <a:bodyPr/>
                <a:lstStyle/>
                <a:p>
                  <a:r>
                    <a:rPr lang="en-US">
                      <a:noFill/>
                    </a:rPr>
                    <a:t> </a:t>
                  </a:r>
                </a:p>
              </p:txBody>
            </p:sp>
          </mc:Fallback>
        </mc:AlternateContent>
        <p:sp>
          <p:nvSpPr>
            <p:cNvPr id="34" name="Up Arrow 33"/>
            <p:cNvSpPr/>
            <p:nvPr/>
          </p:nvSpPr>
          <p:spPr>
            <a:xfrm>
              <a:off x="3413545" y="3634944"/>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838200" y="3454792"/>
            <a:ext cx="1069804" cy="559320"/>
            <a:chOff x="581196" y="3621732"/>
            <a:chExt cx="1069804" cy="559320"/>
          </a:xfrm>
        </p:grpSpPr>
        <mc:AlternateContent xmlns:mc="http://schemas.openxmlformats.org/markup-compatibility/2006" xmlns:a14="http://schemas.microsoft.com/office/drawing/2010/main">
          <mc:Choice Requires="a14">
            <p:sp>
              <p:nvSpPr>
                <p:cNvPr id="36" name="Rectangle 35"/>
                <p:cNvSpPr/>
                <p:nvPr/>
              </p:nvSpPr>
              <p:spPr>
                <a:xfrm>
                  <a:off x="581196" y="3663346"/>
                  <a:ext cx="701504" cy="5177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i="1">
                                    <a:latin typeface="Cambria Math" panose="02040503050406030204" pitchFamily="18" charset="0"/>
                                  </a:rPr>
                                  <m:t>𝑓</m:t>
                                </m:r>
                              </m:sub>
                            </m:sSub>
                          </m:e>
                        </m:d>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581196" y="3663346"/>
                  <a:ext cx="701504" cy="517706"/>
                </a:xfrm>
                <a:prstGeom prst="rect">
                  <a:avLst/>
                </a:prstGeom>
                <a:blipFill rotWithShape="0">
                  <a:blip r:embed="rId12"/>
                  <a:stretch>
                    <a:fillRect/>
                  </a:stretch>
                </a:blipFill>
              </p:spPr>
              <p:txBody>
                <a:bodyPr/>
                <a:lstStyle/>
                <a:p>
                  <a:r>
                    <a:rPr lang="en-US">
                      <a:noFill/>
                    </a:rPr>
                    <a:t> </a:t>
                  </a:r>
                </a:p>
              </p:txBody>
            </p:sp>
          </mc:Fallback>
        </mc:AlternateContent>
        <p:sp>
          <p:nvSpPr>
            <p:cNvPr id="37" name="Up Arrow 36"/>
            <p:cNvSpPr/>
            <p:nvPr/>
          </p:nvSpPr>
          <p:spPr>
            <a:xfrm>
              <a:off x="1358900" y="3621732"/>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635841" y="3454792"/>
            <a:ext cx="1069804" cy="518468"/>
            <a:chOff x="2635841" y="3634944"/>
            <a:chExt cx="1069804" cy="518468"/>
          </a:xfrm>
        </p:grpSpPr>
        <mc:AlternateContent xmlns:mc="http://schemas.openxmlformats.org/markup-compatibility/2006" xmlns:a14="http://schemas.microsoft.com/office/drawing/2010/main">
          <mc:Choice Requires="a14">
            <p:sp>
              <p:nvSpPr>
                <p:cNvPr id="39" name="Rectangle 38"/>
                <p:cNvSpPr/>
                <p:nvPr/>
              </p:nvSpPr>
              <p:spPr>
                <a:xfrm>
                  <a:off x="2635841" y="3676558"/>
                  <a:ext cx="701504" cy="461665"/>
                </a:xfrm>
                <a:prstGeom prst="rect">
                  <a:avLst/>
                </a:prstGeom>
              </p:spPr>
              <p:txBody>
                <a:bodyPr wrap="square">
                  <a:spAutoFit/>
                </a:bodyPr>
                <a:lstStyle/>
                <a:p>
                  <a14:m>
                    <m:oMath xmlns:m="http://schemas.openxmlformats.org/officeDocument/2006/math">
                      <m:r>
                        <a:rPr lang="en-US" sz="2400" b="0" i="1" smtClean="0">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39" name="Rectangle 38"/>
                <p:cNvSpPr>
                  <a:spLocks noRot="1" noChangeAspect="1" noMove="1" noResize="1" noEditPoints="1" noAdjustHandles="1" noChangeArrowheads="1" noChangeShapeType="1" noTextEdit="1"/>
                </p:cNvSpPr>
                <p:nvPr/>
              </p:nvSpPr>
              <p:spPr>
                <a:xfrm>
                  <a:off x="2635841" y="3676558"/>
                  <a:ext cx="701504" cy="461665"/>
                </a:xfrm>
                <a:prstGeom prst="rect">
                  <a:avLst/>
                </a:prstGeom>
                <a:blipFill rotWithShape="0">
                  <a:blip r:embed="rId13"/>
                  <a:stretch>
                    <a:fillRect l="-6957" b="-17105"/>
                  </a:stretch>
                </a:blipFill>
              </p:spPr>
              <p:txBody>
                <a:bodyPr/>
                <a:lstStyle/>
                <a:p>
                  <a:r>
                    <a:rPr lang="en-US">
                      <a:noFill/>
                    </a:rPr>
                    <a:t> </a:t>
                  </a:r>
                </a:p>
              </p:txBody>
            </p:sp>
          </mc:Fallback>
        </mc:AlternateContent>
        <p:sp>
          <p:nvSpPr>
            <p:cNvPr id="40" name="Up Arrow 39"/>
            <p:cNvSpPr/>
            <p:nvPr/>
          </p:nvSpPr>
          <p:spPr>
            <a:xfrm>
              <a:off x="3413545" y="3634944"/>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838200" y="4548484"/>
            <a:ext cx="1069804" cy="518468"/>
            <a:chOff x="581196" y="3621732"/>
            <a:chExt cx="1069804" cy="518468"/>
          </a:xfrm>
        </p:grpSpPr>
        <mc:AlternateContent xmlns:mc="http://schemas.openxmlformats.org/markup-compatibility/2006" xmlns:a14="http://schemas.microsoft.com/office/drawing/2010/main">
          <mc:Choice Requires="a14">
            <p:sp>
              <p:nvSpPr>
                <p:cNvPr id="48" name="Rectangle 47"/>
                <p:cNvSpPr/>
                <p:nvPr/>
              </p:nvSpPr>
              <p:spPr>
                <a:xfrm>
                  <a:off x="581196" y="3663346"/>
                  <a:ext cx="701504"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400" i="1">
                            <a:latin typeface="Cambria Math" panose="02040503050406030204" pitchFamily="18" charset="0"/>
                            <a:ea typeface="Cambria Math" panose="02040503050406030204" pitchFamily="18" charset="0"/>
                          </a:rPr>
                          <m:t>Δ</m:t>
                        </m:r>
                        <m:r>
                          <a:rPr lang="el-GR" sz="2400" i="1">
                            <a:latin typeface="Cambria Math" panose="02040503050406030204" pitchFamily="18" charset="0"/>
                            <a:ea typeface="Cambria Math" panose="02040503050406030204" pitchFamily="18" charset="0"/>
                          </a:rPr>
                          <m:t>𝜃</m:t>
                        </m:r>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581196" y="3663346"/>
                  <a:ext cx="701504" cy="461665"/>
                </a:xfrm>
                <a:prstGeom prst="rect">
                  <a:avLst/>
                </a:prstGeom>
                <a:blipFill rotWithShape="0">
                  <a:blip r:embed="rId14"/>
                  <a:stretch>
                    <a:fillRect/>
                  </a:stretch>
                </a:blipFill>
              </p:spPr>
              <p:txBody>
                <a:bodyPr/>
                <a:lstStyle/>
                <a:p>
                  <a:r>
                    <a:rPr lang="en-US">
                      <a:noFill/>
                    </a:rPr>
                    <a:t> </a:t>
                  </a:r>
                </a:p>
              </p:txBody>
            </p:sp>
          </mc:Fallback>
        </mc:AlternateContent>
        <p:sp>
          <p:nvSpPr>
            <p:cNvPr id="49" name="Up Arrow 48"/>
            <p:cNvSpPr/>
            <p:nvPr/>
          </p:nvSpPr>
          <p:spPr>
            <a:xfrm>
              <a:off x="1358900" y="3621732"/>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635841" y="4548484"/>
            <a:ext cx="1069804" cy="518468"/>
            <a:chOff x="2635841" y="3634944"/>
            <a:chExt cx="1069804" cy="518468"/>
          </a:xfrm>
        </p:grpSpPr>
        <mc:AlternateContent xmlns:mc="http://schemas.openxmlformats.org/markup-compatibility/2006" xmlns:a14="http://schemas.microsoft.com/office/drawing/2010/main">
          <mc:Choice Requires="a14">
            <p:sp>
              <p:nvSpPr>
                <p:cNvPr id="51" name="Rectangle 50"/>
                <p:cNvSpPr/>
                <p:nvPr/>
              </p:nvSpPr>
              <p:spPr>
                <a:xfrm>
                  <a:off x="2635841" y="3676558"/>
                  <a:ext cx="701504" cy="461665"/>
                </a:xfrm>
                <a:prstGeom prst="rect">
                  <a:avLst/>
                </a:prstGeom>
              </p:spPr>
              <p:txBody>
                <a:bodyPr wrap="square">
                  <a:spAutoFit/>
                </a:bodyPr>
                <a:lstStyle/>
                <a:p>
                  <a14:m>
                    <m:oMath xmlns:m="http://schemas.openxmlformats.org/officeDocument/2006/math">
                      <m:r>
                        <a:rPr lang="en-US" sz="2400" b="0" i="1" smtClean="0">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51" name="Rectangle 50"/>
                <p:cNvSpPr>
                  <a:spLocks noRot="1" noChangeAspect="1" noMove="1" noResize="1" noEditPoints="1" noAdjustHandles="1" noChangeArrowheads="1" noChangeShapeType="1" noTextEdit="1"/>
                </p:cNvSpPr>
                <p:nvPr/>
              </p:nvSpPr>
              <p:spPr>
                <a:xfrm>
                  <a:off x="2635841" y="3676558"/>
                  <a:ext cx="701504" cy="461665"/>
                </a:xfrm>
                <a:prstGeom prst="rect">
                  <a:avLst/>
                </a:prstGeom>
                <a:blipFill rotWithShape="0">
                  <a:blip r:embed="rId15"/>
                  <a:stretch>
                    <a:fillRect l="-6957" b="-18667"/>
                  </a:stretch>
                </a:blipFill>
              </p:spPr>
              <p:txBody>
                <a:bodyPr/>
                <a:lstStyle/>
                <a:p>
                  <a:r>
                    <a:rPr lang="en-US">
                      <a:noFill/>
                    </a:rPr>
                    <a:t> </a:t>
                  </a:r>
                </a:p>
              </p:txBody>
            </p:sp>
          </mc:Fallback>
        </mc:AlternateContent>
        <p:sp>
          <p:nvSpPr>
            <p:cNvPr id="52" name="Up Arrow 51"/>
            <p:cNvSpPr/>
            <p:nvPr/>
          </p:nvSpPr>
          <p:spPr>
            <a:xfrm>
              <a:off x="3413545" y="3634944"/>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666750" y="3304190"/>
            <a:ext cx="3391287" cy="19526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3036468" y="1427731"/>
            <a:ext cx="1030708" cy="6202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347855" y="5209046"/>
            <a:ext cx="7295763" cy="461665"/>
          </a:xfrm>
          <a:prstGeom prst="rect">
            <a:avLst/>
          </a:prstGeom>
        </p:spPr>
        <p:txBody>
          <a:bodyPr wrap="square">
            <a:spAutoFit/>
          </a:bodyPr>
          <a:lstStyle/>
          <a:p>
            <a:r>
              <a:rPr lang="en-US" sz="2400" dirty="0">
                <a:solidFill>
                  <a:srgbClr val="FF0000"/>
                </a:solidFill>
              </a:rPr>
              <a:t>Antecedent conditions matter! (i.e. initial water content)</a:t>
            </a:r>
          </a:p>
        </p:txBody>
      </p:sp>
      <p:sp>
        <p:nvSpPr>
          <p:cNvPr id="9" name="Right Arrow 8"/>
          <p:cNvSpPr/>
          <p:nvPr/>
        </p:nvSpPr>
        <p:spPr>
          <a:xfrm rot="12952569">
            <a:off x="3801851" y="4926756"/>
            <a:ext cx="589627" cy="566476"/>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6265C881-B329-4DBF-AB36-AF2CCA975E39}" type="slidenum">
              <a:rPr lang="en-US" smtClean="0">
                <a:solidFill>
                  <a:schemeClr val="tx1"/>
                </a:solidFill>
              </a:rPr>
              <a:t>46</a:t>
            </a:fld>
            <a:endParaRPr lang="en-US" dirty="0">
              <a:solidFill>
                <a:schemeClr val="tx1"/>
              </a:solidFill>
            </a:endParaRPr>
          </a:p>
        </p:txBody>
      </p:sp>
    </p:spTree>
    <p:extLst>
      <p:ext uri="{BB962C8B-B14F-4D97-AF65-F5344CB8AC3E}">
        <p14:creationId xmlns:p14="http://schemas.microsoft.com/office/powerpoint/2010/main" val="230470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500"/>
                                        <p:tgtEl>
                                          <p:spTgt spid="4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1" nodeType="click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3" grpId="0" animBg="1"/>
      <p:bldP spid="41" grpId="0" animBg="1"/>
      <p:bldP spid="41" grpId="1" animBg="1"/>
      <p:bldP spid="42" grpId="0"/>
      <p:bldP spid="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normAutofit/>
          </a:bodyPr>
          <a:lstStyle/>
          <a:p>
            <a:r>
              <a:rPr lang="en-US" sz="4000" dirty="0"/>
              <a:t>Infiltration: Green – </a:t>
            </a:r>
            <a:r>
              <a:rPr lang="en-US" sz="4000" dirty="0" err="1"/>
              <a:t>Ampt</a:t>
            </a:r>
            <a:r>
              <a:rPr lang="en-US" sz="4000" dirty="0"/>
              <a:t>, when rain &gt; infiltration</a:t>
            </a:r>
          </a:p>
        </p:txBody>
      </p:sp>
      <mc:AlternateContent xmlns:mc="http://schemas.openxmlformats.org/markup-compatibility/2006" xmlns:a14="http://schemas.microsoft.com/office/drawing/2010/main">
        <mc:Choice Requires="a14">
          <p:sp>
            <p:nvSpPr>
              <p:cNvPr id="10" name="TextBox 9"/>
              <p:cNvSpPr txBox="1"/>
              <p:nvPr/>
            </p:nvSpPr>
            <p:spPr>
              <a:xfrm>
                <a:off x="939800" y="1437256"/>
                <a:ext cx="3392082" cy="959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𝑠</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𝑓</m:t>
                                      </m:r>
                                    </m:sub>
                                  </m:sSub>
                                </m:e>
                              </m:d>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den>
                          </m:f>
                        </m:e>
                      </m:d>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939800" y="1437256"/>
                <a:ext cx="3392082" cy="95917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953430" y="1654765"/>
                <a:ext cx="5698868" cy="461665"/>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is the rate of infiltration [L T</a:t>
                </a:r>
                <a:r>
                  <a:rPr lang="en-US" sz="2400" baseline="30000" dirty="0"/>
                  <a:t>-1</a:t>
                </a:r>
                <a:r>
                  <a:rPr lang="en-US" sz="2400" dirty="0"/>
                  <a:t>] at time </a:t>
                </a:r>
                <a14:m>
                  <m:oMath xmlns:m="http://schemas.openxmlformats.org/officeDocument/2006/math">
                    <m:r>
                      <a:rPr lang="en-US" sz="2400" i="1">
                        <a:latin typeface="Cambria Math" panose="02040503050406030204" pitchFamily="18" charset="0"/>
                      </a:rPr>
                      <m:t>𝑡</m:t>
                    </m:r>
                  </m:oMath>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953430" y="1654765"/>
                <a:ext cx="5698868" cy="461665"/>
              </a:xfrm>
              <a:prstGeom prst="rect">
                <a:avLst/>
              </a:prstGeom>
              <a:blipFill rotWithShape="0">
                <a:blip r:embed="rId3"/>
                <a:stretch>
                  <a:fillRect l="-96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949996" y="2756848"/>
                <a:ext cx="6403804" cy="830997"/>
              </a:xfrm>
              <a:prstGeom prst="rect">
                <a:avLst/>
              </a:prstGeom>
            </p:spPr>
            <p:txBody>
              <a:bodyPr wrap="square">
                <a:spAutoFit/>
              </a:bodyPr>
              <a:lstStyle/>
              <a:p>
                <a14:m>
                  <m:oMath xmlns:m="http://schemas.openxmlformats.org/officeDocument/2006/math">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is the total cumulative amount of water that has infiltrated up until time </a:t>
                </a:r>
                <a14:m>
                  <m:oMath xmlns:m="http://schemas.openxmlformats.org/officeDocument/2006/math">
                    <m:r>
                      <a:rPr lang="en-US" sz="2400" i="1">
                        <a:latin typeface="Cambria Math" panose="02040503050406030204" pitchFamily="18" charset="0"/>
                      </a:rPr>
                      <m:t>𝑡</m:t>
                    </m:r>
                  </m:oMath>
                </a14:m>
                <a:r>
                  <a:rPr lang="en-US" sz="2400" dirty="0"/>
                  <a:t> [L]</a:t>
                </a:r>
              </a:p>
            </p:txBody>
          </p:sp>
        </mc:Choice>
        <mc:Fallback xmlns="">
          <p:sp>
            <p:nvSpPr>
              <p:cNvPr id="17" name="Rectangle 16"/>
              <p:cNvSpPr>
                <a:spLocks noRot="1" noChangeAspect="1" noMove="1" noResize="1" noEditPoints="1" noAdjustHandles="1" noChangeArrowheads="1" noChangeShapeType="1" noTextEdit="1"/>
              </p:cNvSpPr>
              <p:nvPr/>
            </p:nvSpPr>
            <p:spPr>
              <a:xfrm>
                <a:off x="4949996" y="2756848"/>
                <a:ext cx="6403804" cy="830997"/>
              </a:xfrm>
              <a:prstGeom prst="rect">
                <a:avLst/>
              </a:prstGeom>
              <a:blipFill>
                <a:blip r:embed="rId4"/>
                <a:stretch>
                  <a:fillRect l="-1427" t="-5839" r="-761" b="-15328"/>
                </a:stretch>
              </a:blipFill>
            </p:spPr>
            <p:txBody>
              <a:bodyPr/>
              <a:lstStyle/>
              <a:p>
                <a:r>
                  <a:rPr lang="en-US">
                    <a:noFill/>
                  </a:rPr>
                  <a:t> </a:t>
                </a:r>
              </a:p>
            </p:txBody>
          </p:sp>
        </mc:Fallback>
      </mc:AlternateContent>
      <p:grpSp>
        <p:nvGrpSpPr>
          <p:cNvPr id="6" name="Group 5"/>
          <p:cNvGrpSpPr/>
          <p:nvPr/>
        </p:nvGrpSpPr>
        <p:grpSpPr>
          <a:xfrm>
            <a:off x="838200" y="2882427"/>
            <a:ext cx="1069804" cy="518468"/>
            <a:chOff x="581196" y="3621732"/>
            <a:chExt cx="1069804" cy="518468"/>
          </a:xfrm>
        </p:grpSpPr>
        <mc:AlternateContent xmlns:mc="http://schemas.openxmlformats.org/markup-compatibility/2006" xmlns:a14="http://schemas.microsoft.com/office/drawing/2010/main">
          <mc:Choice Requires="a14">
            <p:sp>
              <p:nvSpPr>
                <p:cNvPr id="19" name="Rectangle 18"/>
                <p:cNvSpPr/>
                <p:nvPr/>
              </p:nvSpPr>
              <p:spPr>
                <a:xfrm>
                  <a:off x="581196" y="3663346"/>
                  <a:ext cx="701504" cy="461665"/>
                </a:xfrm>
                <a:prstGeom prst="rect">
                  <a:avLst/>
                </a:prstGeom>
              </p:spPr>
              <p:txBody>
                <a:bodyPr wrap="square">
                  <a:spAutoFit/>
                </a:bodyPr>
                <a:lstStyle/>
                <a:p>
                  <a14:m>
                    <m:oMath xmlns:m="http://schemas.openxmlformats.org/officeDocument/2006/math">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19" name="Rectangle 18"/>
                <p:cNvSpPr>
                  <a:spLocks noRot="1" noChangeAspect="1" noMove="1" noResize="1" noEditPoints="1" noAdjustHandles="1" noChangeArrowheads="1" noChangeShapeType="1" noTextEdit="1"/>
                </p:cNvSpPr>
                <p:nvPr/>
              </p:nvSpPr>
              <p:spPr>
                <a:xfrm>
                  <a:off x="581196" y="3663346"/>
                  <a:ext cx="701504" cy="461665"/>
                </a:xfrm>
                <a:prstGeom prst="rect">
                  <a:avLst/>
                </a:prstGeom>
                <a:blipFill rotWithShape="0">
                  <a:blip r:embed="rId8"/>
                  <a:stretch>
                    <a:fillRect l="-2609"/>
                  </a:stretch>
                </a:blipFill>
              </p:spPr>
              <p:txBody>
                <a:bodyPr/>
                <a:lstStyle/>
                <a:p>
                  <a:r>
                    <a:rPr lang="en-US">
                      <a:noFill/>
                    </a:rPr>
                    <a:t> </a:t>
                  </a:r>
                </a:p>
              </p:txBody>
            </p:sp>
          </mc:Fallback>
        </mc:AlternateContent>
        <p:sp>
          <p:nvSpPr>
            <p:cNvPr id="5" name="Up Arrow 4"/>
            <p:cNvSpPr/>
            <p:nvPr/>
          </p:nvSpPr>
          <p:spPr>
            <a:xfrm>
              <a:off x="1358900" y="3621732"/>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635841" y="2895639"/>
            <a:ext cx="1069804" cy="518468"/>
            <a:chOff x="2635841" y="3634944"/>
            <a:chExt cx="1069804" cy="518468"/>
          </a:xfrm>
        </p:grpSpPr>
        <mc:AlternateContent xmlns:mc="http://schemas.openxmlformats.org/markup-compatibility/2006" xmlns:a14="http://schemas.microsoft.com/office/drawing/2010/main">
          <mc:Choice Requires="a14">
            <p:sp>
              <p:nvSpPr>
                <p:cNvPr id="22" name="Rectangle 21"/>
                <p:cNvSpPr/>
                <p:nvPr/>
              </p:nvSpPr>
              <p:spPr>
                <a:xfrm>
                  <a:off x="2635841" y="3676558"/>
                  <a:ext cx="701504" cy="461665"/>
                </a:xfrm>
                <a:prstGeom prst="rect">
                  <a:avLst/>
                </a:prstGeom>
              </p:spPr>
              <p:txBody>
                <a:bodyPr wrap="square">
                  <a:spAutoFit/>
                </a:bodyPr>
                <a:lstStyle/>
                <a:p>
                  <a14:m>
                    <m:oMath xmlns:m="http://schemas.openxmlformats.org/officeDocument/2006/math">
                      <m:r>
                        <a:rPr lang="en-US" sz="2400" b="0" i="1" smtClean="0">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22" name="Rectangle 21"/>
                <p:cNvSpPr>
                  <a:spLocks noRot="1" noChangeAspect="1" noMove="1" noResize="1" noEditPoints="1" noAdjustHandles="1" noChangeArrowheads="1" noChangeShapeType="1" noTextEdit="1"/>
                </p:cNvSpPr>
                <p:nvPr/>
              </p:nvSpPr>
              <p:spPr>
                <a:xfrm>
                  <a:off x="2635841" y="3676558"/>
                  <a:ext cx="701504" cy="461665"/>
                </a:xfrm>
                <a:prstGeom prst="rect">
                  <a:avLst/>
                </a:prstGeom>
                <a:blipFill rotWithShape="0">
                  <a:blip r:embed="rId9"/>
                  <a:stretch>
                    <a:fillRect l="-6957" b="-17105"/>
                  </a:stretch>
                </a:blipFill>
              </p:spPr>
              <p:txBody>
                <a:bodyPr/>
                <a:lstStyle/>
                <a:p>
                  <a:r>
                    <a:rPr lang="en-US">
                      <a:noFill/>
                    </a:rPr>
                    <a:t> </a:t>
                  </a:r>
                </a:p>
              </p:txBody>
            </p:sp>
          </mc:Fallback>
        </mc:AlternateContent>
        <p:sp>
          <p:nvSpPr>
            <p:cNvPr id="28" name="Up Arrow 27"/>
            <p:cNvSpPr/>
            <p:nvPr/>
          </p:nvSpPr>
          <p:spPr>
            <a:xfrm rot="10800000">
              <a:off x="3413545" y="3634944"/>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38200" y="3928507"/>
            <a:ext cx="1069804" cy="518468"/>
            <a:chOff x="581196" y="3621732"/>
            <a:chExt cx="1069804" cy="518468"/>
          </a:xfrm>
        </p:grpSpPr>
        <mc:AlternateContent xmlns:mc="http://schemas.openxmlformats.org/markup-compatibility/2006" xmlns:a14="http://schemas.microsoft.com/office/drawing/2010/main">
          <mc:Choice Requires="a14">
            <p:sp>
              <p:nvSpPr>
                <p:cNvPr id="42" name="Rectangle 41"/>
                <p:cNvSpPr/>
                <p:nvPr/>
              </p:nvSpPr>
              <p:spPr>
                <a:xfrm>
                  <a:off x="581196" y="3663346"/>
                  <a:ext cx="701504" cy="461665"/>
                </a:xfrm>
                <a:prstGeom prst="rect">
                  <a:avLst/>
                </a:prstGeom>
              </p:spPr>
              <p:txBody>
                <a:bodyPr wrap="square">
                  <a:spAutoFit/>
                </a:bodyPr>
                <a:lstStyle/>
                <a:p>
                  <a14:m>
                    <m:oMath xmlns:m="http://schemas.openxmlformats.org/officeDocument/2006/math">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a:t>
                  </a:r>
                </a:p>
              </p:txBody>
            </p:sp>
          </mc:Choice>
          <mc:Fallback xmlns="">
            <p:sp>
              <p:nvSpPr>
                <p:cNvPr id="19" name="Rectangle 18"/>
                <p:cNvSpPr>
                  <a:spLocks noRot="1" noChangeAspect="1" noMove="1" noResize="1" noEditPoints="1" noAdjustHandles="1" noChangeArrowheads="1" noChangeShapeType="1" noTextEdit="1"/>
                </p:cNvSpPr>
                <p:nvPr/>
              </p:nvSpPr>
              <p:spPr>
                <a:xfrm>
                  <a:off x="581196" y="3663346"/>
                  <a:ext cx="701504" cy="461665"/>
                </a:xfrm>
                <a:prstGeom prst="rect">
                  <a:avLst/>
                </a:prstGeom>
                <a:blipFill rotWithShape="0">
                  <a:blip r:embed="rId8"/>
                  <a:stretch>
                    <a:fillRect l="-2609"/>
                  </a:stretch>
                </a:blipFill>
              </p:spPr>
              <p:txBody>
                <a:bodyPr/>
                <a:lstStyle/>
                <a:p>
                  <a:r>
                    <a:rPr lang="en-US">
                      <a:noFill/>
                    </a:rPr>
                    <a:t> </a:t>
                  </a:r>
                </a:p>
              </p:txBody>
            </p:sp>
          </mc:Fallback>
        </mc:AlternateContent>
        <p:sp>
          <p:nvSpPr>
            <p:cNvPr id="43" name="Up Arrow 42"/>
            <p:cNvSpPr/>
            <p:nvPr/>
          </p:nvSpPr>
          <p:spPr>
            <a:xfrm>
              <a:off x="1358900" y="3621732"/>
              <a:ext cx="292100" cy="5184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44" name="Rectangle 43"/>
              <p:cNvSpPr/>
              <p:nvPr/>
            </p:nvSpPr>
            <p:spPr>
              <a:xfrm>
                <a:off x="2635841" y="3913318"/>
                <a:ext cx="4061561" cy="887038"/>
              </a:xfrm>
              <a:prstGeom prst="rect">
                <a:avLst/>
              </a:prstGeom>
            </p:spPr>
            <p:txBody>
              <a:bodyPr wrap="none">
                <a:spAutoFit/>
              </a:bodyPr>
              <a:lstStyle/>
              <a:p>
                <a:r>
                  <a:rPr lang="en-US" sz="2400" dirty="0"/>
                  <a:t>The effect of </a:t>
                </a:r>
                <a14:m>
                  <m:oMath xmlns:m="http://schemas.openxmlformats.org/officeDocument/2006/math">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i="1">
                                <a:latin typeface="Cambria Math" panose="02040503050406030204" pitchFamily="18" charset="0"/>
                              </a:rPr>
                              <m:t>𝑓</m:t>
                            </m:r>
                          </m:sub>
                        </m:sSub>
                      </m:e>
                    </m:d>
                    <m:r>
                      <m:rPr>
                        <m:sty m:val="p"/>
                      </m:rPr>
                      <a:rPr lang="en-US" sz="2400" b="0" i="0" smtClean="0">
                        <a:latin typeface="Cambria Math" panose="02040503050406030204" pitchFamily="18" charset="0"/>
                      </a:rPr>
                      <m:t>Δ</m:t>
                    </m:r>
                    <m:r>
                      <a:rPr lang="en-US" sz="2400" b="0" i="1" smtClean="0">
                        <a:latin typeface="Cambria Math" panose="02040503050406030204" pitchFamily="18" charset="0"/>
                      </a:rPr>
                      <m:t>𝜃</m:t>
                    </m:r>
                  </m:oMath>
                </a14:m>
                <a:r>
                  <a:rPr lang="en-US" sz="2400" dirty="0"/>
                  <a:t> decreases</a:t>
                </a:r>
                <a:br>
                  <a:rPr lang="en-US" sz="2400" dirty="0"/>
                </a:br>
                <a:r>
                  <a:rPr lang="en-US" sz="2400" dirty="0"/>
                  <a:t>over time</a:t>
                </a:r>
              </a:p>
            </p:txBody>
          </p:sp>
        </mc:Choice>
        <mc:Fallback xmlns="">
          <p:sp>
            <p:nvSpPr>
              <p:cNvPr id="44" name="Rectangle 43"/>
              <p:cNvSpPr>
                <a:spLocks noRot="1" noChangeAspect="1" noMove="1" noResize="1" noEditPoints="1" noAdjustHandles="1" noChangeArrowheads="1" noChangeShapeType="1" noTextEdit="1"/>
              </p:cNvSpPr>
              <p:nvPr/>
            </p:nvSpPr>
            <p:spPr>
              <a:xfrm>
                <a:off x="2635841" y="3913318"/>
                <a:ext cx="4061561" cy="887038"/>
              </a:xfrm>
              <a:prstGeom prst="rect">
                <a:avLst/>
              </a:prstGeom>
              <a:blipFill rotWithShape="0">
                <a:blip r:embed="rId10"/>
                <a:stretch>
                  <a:fillRect l="-2249" t="-2069" r="-1349" b="-1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570524" y="5194213"/>
                <a:ext cx="4289563" cy="1200329"/>
              </a:xfrm>
              <a:prstGeom prst="rect">
                <a:avLst/>
              </a:prstGeom>
            </p:spPr>
            <p:txBody>
              <a:bodyPr wrap="square">
                <a:spAutoFit/>
              </a:bodyPr>
              <a:lstStyle/>
              <a:p>
                <a:r>
                  <a:rPr lang="en-US" sz="2400" dirty="0"/>
                  <a:t>and the infiltration rate decreases over time to a minimum value of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𝐾</m:t>
                        </m:r>
                      </m:e>
                      <m:sub>
                        <m:r>
                          <a:rPr lang="en-US" sz="2400" i="1">
                            <a:latin typeface="Cambria Math" panose="02040503050406030204" pitchFamily="18" charset="0"/>
                          </a:rPr>
                          <m:t>𝑆</m:t>
                        </m:r>
                      </m:sub>
                    </m:sSub>
                  </m:oMath>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2570524" y="5194213"/>
                <a:ext cx="4289563" cy="1200329"/>
              </a:xfrm>
              <a:prstGeom prst="rect">
                <a:avLst/>
              </a:prstGeom>
              <a:blipFill rotWithShape="0">
                <a:blip r:embed="rId11"/>
                <a:stretch>
                  <a:fillRect l="-2276" t="-4061" b="-10660"/>
                </a:stretch>
              </a:blipFill>
            </p:spPr>
            <p:txBody>
              <a:bodyPr/>
              <a:lstStyle/>
              <a:p>
                <a:r>
                  <a:rPr lang="en-US">
                    <a:noFill/>
                  </a:rPr>
                  <a:t> </a:t>
                </a:r>
              </a:p>
            </p:txBody>
          </p:sp>
        </mc:Fallback>
      </mc:AlternateContent>
      <p:sp>
        <p:nvSpPr>
          <p:cNvPr id="45" name="Rectangle 44"/>
          <p:cNvSpPr/>
          <p:nvPr/>
        </p:nvSpPr>
        <p:spPr>
          <a:xfrm>
            <a:off x="3036468" y="1427731"/>
            <a:ext cx="1030708" cy="9411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371725" y="1437256"/>
            <a:ext cx="1889839" cy="9411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425239" y="3785454"/>
            <a:ext cx="3982822" cy="830997"/>
          </a:xfrm>
          <a:prstGeom prst="rect">
            <a:avLst/>
          </a:prstGeom>
        </p:spPr>
        <p:txBody>
          <a:bodyPr wrap="none">
            <a:spAutoFit/>
          </a:bodyPr>
          <a:lstStyle/>
          <a:p>
            <a:r>
              <a:rPr lang="en-US" sz="2400" dirty="0"/>
              <a:t>The relative effect of pressure </a:t>
            </a:r>
            <a:br>
              <a:rPr lang="en-US" sz="2400" dirty="0"/>
            </a:br>
            <a:r>
              <a:rPr lang="en-US" sz="2400" dirty="0"/>
              <a:t>gradient decreases over time</a:t>
            </a:r>
          </a:p>
        </p:txBody>
      </p:sp>
      <p:sp>
        <p:nvSpPr>
          <p:cNvPr id="54" name="Right Arrow 53"/>
          <p:cNvSpPr/>
          <p:nvPr/>
        </p:nvSpPr>
        <p:spPr>
          <a:xfrm rot="10800000">
            <a:off x="6762125" y="3931023"/>
            <a:ext cx="589627" cy="566476"/>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Arrow 54"/>
          <p:cNvSpPr/>
          <p:nvPr/>
        </p:nvSpPr>
        <p:spPr>
          <a:xfrm rot="10800000">
            <a:off x="6962150" y="5361736"/>
            <a:ext cx="589627" cy="566476"/>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7653839" y="5245773"/>
            <a:ext cx="4391202" cy="830997"/>
          </a:xfrm>
          <a:prstGeom prst="rect">
            <a:avLst/>
          </a:prstGeom>
        </p:spPr>
        <p:txBody>
          <a:bodyPr wrap="none">
            <a:spAutoFit/>
          </a:bodyPr>
          <a:lstStyle/>
          <a:p>
            <a:r>
              <a:rPr lang="en-US" sz="2400" dirty="0"/>
              <a:t>The relative effect of gravitational</a:t>
            </a:r>
            <a:br>
              <a:rPr lang="en-US" sz="2400" dirty="0"/>
            </a:br>
            <a:r>
              <a:rPr lang="en-US" sz="2400" dirty="0"/>
              <a:t>gradient increases over time</a:t>
            </a:r>
          </a:p>
        </p:txBody>
      </p:sp>
      <p:sp>
        <p:nvSpPr>
          <p:cNvPr id="23" name="Rectangle 22"/>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59D081CC-E3D4-4CCA-A4B9-F1C57EFC7DC6}" type="slidenum">
              <a:rPr lang="en-US" smtClean="0">
                <a:solidFill>
                  <a:schemeClr val="tx1"/>
                </a:solidFill>
              </a:rPr>
              <a:t>47</a:t>
            </a:fld>
            <a:endParaRPr lang="en-US" dirty="0">
              <a:solidFill>
                <a:schemeClr val="tx1"/>
              </a:solidFill>
            </a:endParaRPr>
          </a:p>
        </p:txBody>
      </p:sp>
    </p:spTree>
    <p:extLst>
      <p:ext uri="{BB962C8B-B14F-4D97-AF65-F5344CB8AC3E}">
        <p14:creationId xmlns:p14="http://schemas.microsoft.com/office/powerpoint/2010/main" val="9586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3" grpId="0"/>
      <p:bldP spid="45" grpId="0" animBg="1"/>
      <p:bldP spid="45" grpId="1" animBg="1"/>
      <p:bldP spid="46" grpId="0" animBg="1"/>
      <p:bldP spid="53" grpId="0"/>
      <p:bldP spid="54" grpId="0" animBg="1"/>
      <p:bldP spid="55" grpId="0" animBg="1"/>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34BD5E-9E8B-4379-B6EF-F81C5D64B7A3}"/>
              </a:ext>
            </a:extLst>
          </p:cNvPr>
          <p:cNvPicPr>
            <a:picLocks noChangeAspect="1"/>
          </p:cNvPicPr>
          <p:nvPr/>
        </p:nvPicPr>
        <p:blipFill>
          <a:blip r:embed="rId2"/>
          <a:stretch>
            <a:fillRect/>
          </a:stretch>
        </p:blipFill>
        <p:spPr>
          <a:xfrm>
            <a:off x="2367115" y="659757"/>
            <a:ext cx="2628135" cy="5079489"/>
          </a:xfrm>
          <a:prstGeom prst="rect">
            <a:avLst/>
          </a:prstGeom>
        </p:spPr>
      </p:pic>
      <p:pic>
        <p:nvPicPr>
          <p:cNvPr id="3" name="Picture 2"/>
          <p:cNvPicPr>
            <a:picLocks noChangeAspect="1"/>
          </p:cNvPicPr>
          <p:nvPr/>
        </p:nvPicPr>
        <p:blipFill rotWithShape="1">
          <a:blip r:embed="rId3"/>
          <a:srcRect l="23376" t="10359" r="69201" b="36151"/>
          <a:stretch/>
        </p:blipFill>
        <p:spPr>
          <a:xfrm>
            <a:off x="7230509" y="564875"/>
            <a:ext cx="2553079" cy="5174371"/>
          </a:xfrm>
          <a:prstGeom prst="rect">
            <a:avLst/>
          </a:prstGeom>
        </p:spPr>
      </p:pic>
      <p:grpSp>
        <p:nvGrpSpPr>
          <p:cNvPr id="12" name="Group 11"/>
          <p:cNvGrpSpPr/>
          <p:nvPr/>
        </p:nvGrpSpPr>
        <p:grpSpPr>
          <a:xfrm>
            <a:off x="8967103" y="1449246"/>
            <a:ext cx="3101569" cy="1362075"/>
            <a:chOff x="8356423" y="657160"/>
            <a:chExt cx="3101569" cy="1362075"/>
          </a:xfrm>
        </p:grpSpPr>
        <p:sp>
          <p:nvSpPr>
            <p:cNvPr id="8" name="Rectangle 7"/>
            <p:cNvSpPr/>
            <p:nvPr/>
          </p:nvSpPr>
          <p:spPr>
            <a:xfrm>
              <a:off x="9132481" y="657160"/>
              <a:ext cx="2325511"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Nearly saturated, gradient in elevation head (gravitational head) dominates movement</a:t>
              </a:r>
            </a:p>
          </p:txBody>
        </p:sp>
        <p:sp>
          <p:nvSpPr>
            <p:cNvPr id="9" name="Down Arrow 8"/>
            <p:cNvSpPr/>
            <p:nvPr/>
          </p:nvSpPr>
          <p:spPr>
            <a:xfrm rot="5400000">
              <a:off x="8458503" y="880536"/>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5604" y="1674918"/>
            <a:ext cx="12033068" cy="3062850"/>
            <a:chOff x="43013" y="1687587"/>
            <a:chExt cx="12033068" cy="3062850"/>
          </a:xfrm>
        </p:grpSpPr>
        <p:sp>
          <p:nvSpPr>
            <p:cNvPr id="4" name="Rectangle 3"/>
            <p:cNvSpPr/>
            <p:nvPr/>
          </p:nvSpPr>
          <p:spPr>
            <a:xfrm>
              <a:off x="43013" y="1687587"/>
              <a:ext cx="2390386"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Unsaturated, gradient in pressure head (capillary forces, tension, etc.) dominates movement</a:t>
              </a:r>
            </a:p>
          </p:txBody>
        </p:sp>
        <p:sp>
          <p:nvSpPr>
            <p:cNvPr id="5" name="Down Arrow 4"/>
            <p:cNvSpPr/>
            <p:nvPr/>
          </p:nvSpPr>
          <p:spPr>
            <a:xfrm rot="16200000">
              <a:off x="2535480" y="1737918"/>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85695" y="3388362"/>
              <a:ext cx="2390386"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Unsaturated, gradient in pressure head (capillary forces, tension, etc.) dominates movement</a:t>
              </a:r>
            </a:p>
          </p:txBody>
        </p:sp>
        <p:sp>
          <p:nvSpPr>
            <p:cNvPr id="7" name="Down Arrow 6"/>
            <p:cNvSpPr/>
            <p:nvPr/>
          </p:nvSpPr>
          <p:spPr>
            <a:xfrm rot="5400000">
              <a:off x="8964489" y="3605731"/>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7294366" y="6488668"/>
            <a:ext cx="4828438" cy="369332"/>
          </a:xfrm>
          <a:prstGeom prst="rect">
            <a:avLst/>
          </a:prstGeom>
          <a:solidFill>
            <a:schemeClr val="bg1"/>
          </a:solidFill>
        </p:spPr>
        <p:txBody>
          <a:bodyPr wrap="none">
            <a:spAutoFit/>
          </a:bodyPr>
          <a:lstStyle/>
          <a:p>
            <a:r>
              <a:rPr lang="en-US" dirty="0">
                <a:hlinkClick r:id="rId4"/>
              </a:rPr>
              <a:t>https://www.youtube.com/watch?v=Ph-7tQuIbz4</a:t>
            </a:r>
            <a:endParaRPr lang="en-US" dirty="0"/>
          </a:p>
        </p:txBody>
      </p:sp>
      <p:sp>
        <p:nvSpPr>
          <p:cNvPr id="14" name="Rectangle 1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EFF9E75E-A7DD-4EC2-A391-344E050801F4}" type="slidenum">
              <a:rPr lang="en-US" smtClean="0">
                <a:solidFill>
                  <a:schemeClr val="tx1"/>
                </a:solidFill>
              </a:rPr>
              <a:t>48</a:t>
            </a:fld>
            <a:endParaRPr lang="en-US" dirty="0">
              <a:solidFill>
                <a:schemeClr val="tx1"/>
              </a:solidFill>
            </a:endParaRPr>
          </a:p>
        </p:txBody>
      </p:sp>
      <p:sp>
        <p:nvSpPr>
          <p:cNvPr id="16" name="Rectangle 15"/>
          <p:cNvSpPr/>
          <p:nvPr/>
        </p:nvSpPr>
        <p:spPr>
          <a:xfrm>
            <a:off x="2485990" y="125864"/>
            <a:ext cx="2390386" cy="533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Infiltration is at its MAXIMUM early</a:t>
            </a:r>
          </a:p>
        </p:txBody>
      </p:sp>
      <p:sp>
        <p:nvSpPr>
          <p:cNvPr id="18" name="Rectangle 17"/>
          <p:cNvSpPr/>
          <p:nvPr/>
        </p:nvSpPr>
        <p:spPr>
          <a:xfrm>
            <a:off x="7294366" y="104518"/>
            <a:ext cx="2390386" cy="533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Infiltration is at its MINIMUM late</a:t>
            </a:r>
          </a:p>
        </p:txBody>
      </p:sp>
      <p:sp>
        <p:nvSpPr>
          <p:cNvPr id="6" name="TextBox 5">
            <a:extLst>
              <a:ext uri="{FF2B5EF4-FFF2-40B4-BE49-F238E27FC236}">
                <a16:creationId xmlns:a16="http://schemas.microsoft.com/office/drawing/2014/main" id="{028B6A75-B428-4614-A7C2-E962A145DD27}"/>
              </a:ext>
            </a:extLst>
          </p:cNvPr>
          <p:cNvSpPr txBox="1"/>
          <p:nvPr/>
        </p:nvSpPr>
        <p:spPr>
          <a:xfrm>
            <a:off x="7570028" y="5817208"/>
            <a:ext cx="1874039" cy="369332"/>
          </a:xfrm>
          <a:prstGeom prst="rect">
            <a:avLst/>
          </a:prstGeom>
          <a:noFill/>
        </p:spPr>
        <p:txBody>
          <a:bodyPr wrap="none" rtlCol="0">
            <a:spAutoFit/>
          </a:bodyPr>
          <a:lstStyle/>
          <a:p>
            <a:r>
              <a:rPr lang="en-US" dirty="0"/>
              <a:t>After ~14 minutes</a:t>
            </a:r>
          </a:p>
        </p:txBody>
      </p:sp>
      <p:sp>
        <p:nvSpPr>
          <p:cNvPr id="15" name="TextBox 14">
            <a:extLst>
              <a:ext uri="{FF2B5EF4-FFF2-40B4-BE49-F238E27FC236}">
                <a16:creationId xmlns:a16="http://schemas.microsoft.com/office/drawing/2014/main" id="{704AB457-5023-4D9B-A002-1284C46D8E65}"/>
              </a:ext>
            </a:extLst>
          </p:cNvPr>
          <p:cNvSpPr txBox="1"/>
          <p:nvPr/>
        </p:nvSpPr>
        <p:spPr>
          <a:xfrm>
            <a:off x="2864954" y="5817208"/>
            <a:ext cx="1757019" cy="369332"/>
          </a:xfrm>
          <a:prstGeom prst="rect">
            <a:avLst/>
          </a:prstGeom>
          <a:noFill/>
        </p:spPr>
        <p:txBody>
          <a:bodyPr wrap="none" rtlCol="0">
            <a:spAutoFit/>
          </a:bodyPr>
          <a:lstStyle/>
          <a:p>
            <a:r>
              <a:rPr lang="en-US" dirty="0"/>
              <a:t>After ~2 minutes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D0BEB84-F9C8-4F6D-8FA8-3CD479D9C41B}"/>
                  </a:ext>
                </a:extLst>
              </p:cNvPr>
              <p:cNvSpPr txBox="1"/>
              <p:nvPr/>
            </p:nvSpPr>
            <p:spPr>
              <a:xfrm>
                <a:off x="4343637" y="2516270"/>
                <a:ext cx="3392082" cy="959173"/>
              </a:xfrm>
              <a:prstGeom prst="rect">
                <a:avLst/>
              </a:prstGeom>
              <a:solidFill>
                <a:schemeClr val="bg1"/>
              </a:solidFill>
              <a:effectLst>
                <a:glow rad="228600">
                  <a:schemeClr val="accent5">
                    <a:satMod val="175000"/>
                    <a:alpha val="40000"/>
                  </a:schemeClr>
                </a:glo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𝑠</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𝑓</m:t>
                                      </m:r>
                                    </m:sub>
                                  </m:sSub>
                                </m:e>
                              </m:d>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den>
                          </m:f>
                        </m:e>
                      </m:d>
                    </m:oMath>
                  </m:oMathPara>
                </a14:m>
                <a:endParaRPr lang="en-US" sz="2400" dirty="0"/>
              </a:p>
            </p:txBody>
          </p:sp>
        </mc:Choice>
        <mc:Fallback xmlns="">
          <p:sp>
            <p:nvSpPr>
              <p:cNvPr id="17" name="TextBox 16">
                <a:extLst>
                  <a:ext uri="{FF2B5EF4-FFF2-40B4-BE49-F238E27FC236}">
                    <a16:creationId xmlns:a16="http://schemas.microsoft.com/office/drawing/2014/main" id="{3D0BEB84-F9C8-4F6D-8FA8-3CD479D9C41B}"/>
                  </a:ext>
                </a:extLst>
              </p:cNvPr>
              <p:cNvSpPr txBox="1">
                <a:spLocks noRot="1" noChangeAspect="1" noMove="1" noResize="1" noEditPoints="1" noAdjustHandles="1" noChangeArrowheads="1" noChangeShapeType="1" noTextEdit="1"/>
              </p:cNvSpPr>
              <p:nvPr/>
            </p:nvSpPr>
            <p:spPr>
              <a:xfrm>
                <a:off x="4343637" y="2516270"/>
                <a:ext cx="3392082" cy="959173"/>
              </a:xfrm>
              <a:prstGeom prst="rect">
                <a:avLst/>
              </a:prstGeom>
              <a:blipFill>
                <a:blip r:embed="rId5"/>
                <a:stretch>
                  <a:fillRect/>
                </a:stretch>
              </a:blipFill>
              <a:effectLst>
                <a:glow rad="228600">
                  <a:schemeClr val="accent5">
                    <a:satMod val="175000"/>
                    <a:alpha val="40000"/>
                  </a:schemeClr>
                </a:glow>
              </a:effectLst>
            </p:spPr>
            <p:txBody>
              <a:bodyPr/>
              <a:lstStyle/>
              <a:p>
                <a:r>
                  <a:rPr lang="en-US">
                    <a:noFill/>
                  </a:rPr>
                  <a:t> </a:t>
                </a:r>
              </a:p>
            </p:txBody>
          </p:sp>
        </mc:Fallback>
      </mc:AlternateContent>
    </p:spTree>
    <p:extLst>
      <p:ext uri="{BB962C8B-B14F-4D97-AF65-F5344CB8AC3E}">
        <p14:creationId xmlns:p14="http://schemas.microsoft.com/office/powerpoint/2010/main" val="11410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365" t="10359" r="63764" b="10501"/>
          <a:stretch/>
        </p:blipFill>
        <p:spPr>
          <a:xfrm>
            <a:off x="943894" y="1"/>
            <a:ext cx="10436086" cy="6858000"/>
          </a:xfrm>
          <a:prstGeom prst="rect">
            <a:avLst/>
          </a:prstGeom>
        </p:spPr>
      </p:pic>
      <p:grpSp>
        <p:nvGrpSpPr>
          <p:cNvPr id="6" name="Group 5"/>
          <p:cNvGrpSpPr/>
          <p:nvPr/>
        </p:nvGrpSpPr>
        <p:grpSpPr>
          <a:xfrm>
            <a:off x="2678084" y="3303163"/>
            <a:ext cx="3004115" cy="1820459"/>
            <a:chOff x="2678084" y="3303163"/>
            <a:chExt cx="3004115" cy="1820459"/>
          </a:xfrm>
        </p:grpSpPr>
        <p:sp>
          <p:nvSpPr>
            <p:cNvPr id="4" name="Rectangle 3"/>
            <p:cNvSpPr/>
            <p:nvPr/>
          </p:nvSpPr>
          <p:spPr>
            <a:xfrm>
              <a:off x="2678084" y="3761547"/>
              <a:ext cx="2390386"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Coarse sediment </a:t>
              </a:r>
              <a:r>
                <a:rPr lang="en-US" dirty="0">
                  <a:solidFill>
                    <a:srgbClr val="FF0000"/>
                  </a:solidFill>
                </a:rPr>
                <a:t>inhibits</a:t>
              </a:r>
              <a:r>
                <a:rPr lang="en-US" dirty="0">
                  <a:solidFill>
                    <a:schemeClr val="tx1"/>
                  </a:solidFill>
                </a:rPr>
                <a:t> flow when pressure head gradient dominates</a:t>
              </a:r>
            </a:p>
          </p:txBody>
        </p:sp>
        <p:sp>
          <p:nvSpPr>
            <p:cNvPr id="5" name="Down Arrow 4"/>
            <p:cNvSpPr/>
            <p:nvPr/>
          </p:nvSpPr>
          <p:spPr>
            <a:xfrm rot="13700798">
              <a:off x="4960993" y="3201083"/>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6BE5909B-13C2-4969-A788-80C17137D358}" type="slidenum">
              <a:rPr lang="en-US" smtClean="0">
                <a:solidFill>
                  <a:schemeClr val="tx1"/>
                </a:solidFill>
              </a:rPr>
              <a:t>49</a:t>
            </a:fld>
            <a:endParaRPr lang="en-US" dirty="0">
              <a:solidFill>
                <a:schemeClr val="tx1"/>
              </a:solidFill>
            </a:endParaRPr>
          </a:p>
        </p:txBody>
      </p:sp>
      <p:sp>
        <p:nvSpPr>
          <p:cNvPr id="2" name="Rectangle 1">
            <a:extLst>
              <a:ext uri="{FF2B5EF4-FFF2-40B4-BE49-F238E27FC236}">
                <a16:creationId xmlns:a16="http://schemas.microsoft.com/office/drawing/2014/main" id="{65AC8321-EFD6-476A-B6BC-ABD8EE33B443}"/>
              </a:ext>
            </a:extLst>
          </p:cNvPr>
          <p:cNvSpPr/>
          <p:nvPr/>
        </p:nvSpPr>
        <p:spPr>
          <a:xfrm>
            <a:off x="7594092" y="6090634"/>
            <a:ext cx="3654014" cy="369332"/>
          </a:xfrm>
          <a:prstGeom prst="rect">
            <a:avLst/>
          </a:prstGeom>
          <a:solidFill>
            <a:schemeClr val="bg1"/>
          </a:solidFill>
        </p:spPr>
        <p:txBody>
          <a:bodyPr wrap="none">
            <a:spAutoFit/>
          </a:bodyPr>
          <a:lstStyle/>
          <a:p>
            <a:r>
              <a:rPr lang="en-US" dirty="0">
                <a:hlinkClick r:id="rId3"/>
              </a:rPr>
              <a:t>https://youtu.be/Ph-7tQuIbz4?t=914</a:t>
            </a:r>
            <a:endParaRPr lang="en-US" dirty="0"/>
          </a:p>
        </p:txBody>
      </p:sp>
    </p:spTree>
    <p:extLst>
      <p:ext uri="{BB962C8B-B14F-4D97-AF65-F5344CB8AC3E}">
        <p14:creationId xmlns:p14="http://schemas.microsoft.com/office/powerpoint/2010/main" val="19860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8062608" y="2488759"/>
            <a:ext cx="2477252" cy="3077110"/>
            <a:chOff x="4570426" y="2641079"/>
            <a:chExt cx="2477252" cy="3077110"/>
          </a:xfrm>
        </p:grpSpPr>
        <p:grpSp>
          <p:nvGrpSpPr>
            <p:cNvPr id="100" name="Group 99"/>
            <p:cNvGrpSpPr/>
            <p:nvPr/>
          </p:nvGrpSpPr>
          <p:grpSpPr>
            <a:xfrm>
              <a:off x="4570426" y="2641079"/>
              <a:ext cx="2477252" cy="3077110"/>
              <a:chOff x="4418026" y="2488679"/>
              <a:chExt cx="2477252" cy="3077110"/>
            </a:xfrm>
          </p:grpSpPr>
          <p:sp>
            <p:nvSpPr>
              <p:cNvPr id="101" name="Oval 100"/>
              <p:cNvSpPr/>
              <p:nvPr/>
            </p:nvSpPr>
            <p:spPr>
              <a:xfrm>
                <a:off x="4837518" y="2488679"/>
                <a:ext cx="942680" cy="8578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847756" y="2567635"/>
                <a:ext cx="733719" cy="6981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437697" y="3226959"/>
                <a:ext cx="802849" cy="801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6270394" y="3201624"/>
                <a:ext cx="624884" cy="652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052770" y="3954802"/>
                <a:ext cx="802849" cy="801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5949883" y="3862139"/>
                <a:ext cx="887687" cy="903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461264" y="4662186"/>
                <a:ext cx="887687" cy="903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418026" y="3283501"/>
                <a:ext cx="942680" cy="8578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Freeform 108"/>
            <p:cNvSpPr/>
            <p:nvPr/>
          </p:nvSpPr>
          <p:spPr>
            <a:xfrm>
              <a:off x="5556250" y="3260725"/>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5175250" y="4060825"/>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a:off x="5683250" y="4048125"/>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a:off x="6045200" y="3286125"/>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a:off x="6350000" y="3578225"/>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6511925" y="3930650"/>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473700" y="3676650"/>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a:off x="5588122" y="4726999"/>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6153150" y="4729459"/>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6095986" y="3987251"/>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8200" y="6907"/>
            <a:ext cx="10515600" cy="1325563"/>
          </a:xfrm>
        </p:spPr>
        <p:txBody>
          <a:bodyPr/>
          <a:lstStyle/>
          <a:p>
            <a:r>
              <a:rPr lang="en-US" dirty="0"/>
              <a:t>Soil physics: analogy with snow</a:t>
            </a:r>
          </a:p>
        </p:txBody>
      </p:sp>
      <p:sp>
        <p:nvSpPr>
          <p:cNvPr id="3" name="Oval 2"/>
          <p:cNvSpPr/>
          <p:nvPr/>
        </p:nvSpPr>
        <p:spPr>
          <a:xfrm>
            <a:off x="1244334" y="2488679"/>
            <a:ext cx="942680" cy="8578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54572" y="2567635"/>
            <a:ext cx="733719" cy="6981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844513" y="3226959"/>
            <a:ext cx="802849" cy="801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77210" y="3201624"/>
            <a:ext cx="624884" cy="652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59586" y="3954802"/>
            <a:ext cx="802849" cy="801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356699" y="3862139"/>
            <a:ext cx="887687" cy="903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868080" y="4662186"/>
            <a:ext cx="887687" cy="903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24842" y="3283501"/>
            <a:ext cx="942680" cy="8578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9591" y="1656323"/>
            <a:ext cx="3369962" cy="646331"/>
          </a:xfrm>
          <a:prstGeom prst="rect">
            <a:avLst/>
          </a:prstGeom>
          <a:noFill/>
        </p:spPr>
        <p:txBody>
          <a:bodyPr wrap="none" rtlCol="0">
            <a:spAutoFit/>
          </a:bodyPr>
          <a:lstStyle/>
          <a:p>
            <a:pPr algn="ctr"/>
            <a:r>
              <a:rPr lang="en-US" dirty="0"/>
              <a:t>Accumulation and warming phase</a:t>
            </a:r>
          </a:p>
          <a:p>
            <a:pPr algn="ctr"/>
            <a:r>
              <a:rPr lang="en-US" dirty="0"/>
              <a:t>T &lt; 0 </a:t>
            </a:r>
            <a:r>
              <a:rPr lang="en-US" dirty="0">
                <a:latin typeface="Calibri" panose="020F0502020204030204" pitchFamily="34" charset="0"/>
              </a:rPr>
              <a:t>°C</a:t>
            </a:r>
            <a:endParaRPr lang="en-US" dirty="0"/>
          </a:p>
        </p:txBody>
      </p:sp>
      <p:grpSp>
        <p:nvGrpSpPr>
          <p:cNvPr id="61" name="Group 60"/>
          <p:cNvGrpSpPr/>
          <p:nvPr/>
        </p:nvGrpSpPr>
        <p:grpSpPr>
          <a:xfrm>
            <a:off x="4418026" y="2488679"/>
            <a:ext cx="2477252" cy="3077110"/>
            <a:chOff x="4418026" y="2488679"/>
            <a:chExt cx="2477252" cy="3077110"/>
          </a:xfrm>
        </p:grpSpPr>
        <p:sp>
          <p:nvSpPr>
            <p:cNvPr id="18" name="Oval 17"/>
            <p:cNvSpPr/>
            <p:nvPr/>
          </p:nvSpPr>
          <p:spPr>
            <a:xfrm>
              <a:off x="4837518" y="2488679"/>
              <a:ext cx="942680" cy="8578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47756" y="2567635"/>
              <a:ext cx="733719" cy="6981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37697" y="3226959"/>
              <a:ext cx="802849" cy="801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0394" y="3201624"/>
              <a:ext cx="624884" cy="652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52770" y="3954802"/>
              <a:ext cx="802849" cy="801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49883" y="3862139"/>
              <a:ext cx="887687" cy="903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61264" y="4662186"/>
              <a:ext cx="887687" cy="9036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8026" y="3283501"/>
              <a:ext cx="942680" cy="8578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4726624" y="1653076"/>
            <a:ext cx="2090637" cy="646331"/>
          </a:xfrm>
          <a:prstGeom prst="rect">
            <a:avLst/>
          </a:prstGeom>
          <a:noFill/>
        </p:spPr>
        <p:txBody>
          <a:bodyPr wrap="none" rtlCol="0">
            <a:spAutoFit/>
          </a:bodyPr>
          <a:lstStyle/>
          <a:p>
            <a:pPr algn="ctr"/>
            <a:r>
              <a:rPr lang="en-US" dirty="0"/>
              <a:t>Ripening phase</a:t>
            </a:r>
          </a:p>
          <a:p>
            <a:pPr algn="ctr"/>
            <a:r>
              <a:rPr lang="en-US" dirty="0"/>
              <a:t>T = 0 </a:t>
            </a:r>
            <a:r>
              <a:rPr lang="en-US" dirty="0">
                <a:latin typeface="Calibri" panose="020F0502020204030204" pitchFamily="34" charset="0"/>
              </a:rPr>
              <a:t>°C (isothermal)</a:t>
            </a:r>
            <a:endParaRPr lang="en-US" dirty="0"/>
          </a:p>
        </p:txBody>
      </p:sp>
      <p:sp>
        <p:nvSpPr>
          <p:cNvPr id="6" name="Freeform 5"/>
          <p:cNvSpPr/>
          <p:nvPr/>
        </p:nvSpPr>
        <p:spPr>
          <a:xfrm>
            <a:off x="5403850" y="3108325"/>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022850" y="3908425"/>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30850" y="3895725"/>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892800" y="3133725"/>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197600" y="3425825"/>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359525" y="3778250"/>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321300" y="3524250"/>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435722" y="4574599"/>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000750" y="4577059"/>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943586" y="3834851"/>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302094" y="5372100"/>
            <a:ext cx="1428374" cy="13726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Snow (ice) particles</a:t>
            </a:r>
          </a:p>
        </p:txBody>
      </p:sp>
      <p:sp>
        <p:nvSpPr>
          <p:cNvPr id="38" name="Freeform 37"/>
          <p:cNvSpPr/>
          <p:nvPr/>
        </p:nvSpPr>
        <p:spPr>
          <a:xfrm>
            <a:off x="4893524" y="5780832"/>
            <a:ext cx="992076" cy="488892"/>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218961" y="6085058"/>
            <a:ext cx="1347677" cy="369332"/>
          </a:xfrm>
          <a:prstGeom prst="rect">
            <a:avLst/>
          </a:prstGeom>
          <a:noFill/>
        </p:spPr>
        <p:txBody>
          <a:bodyPr wrap="none" rtlCol="0">
            <a:spAutoFit/>
          </a:bodyPr>
          <a:lstStyle/>
          <a:p>
            <a:r>
              <a:rPr lang="en-US" dirty="0"/>
              <a:t>Liquid water</a:t>
            </a:r>
          </a:p>
        </p:txBody>
      </p:sp>
      <p:sp>
        <p:nvSpPr>
          <p:cNvPr id="48" name="TextBox 47"/>
          <p:cNvSpPr txBox="1"/>
          <p:nvPr/>
        </p:nvSpPr>
        <p:spPr>
          <a:xfrm>
            <a:off x="8390742" y="1653076"/>
            <a:ext cx="2090637" cy="646331"/>
          </a:xfrm>
          <a:prstGeom prst="rect">
            <a:avLst/>
          </a:prstGeom>
          <a:noFill/>
        </p:spPr>
        <p:txBody>
          <a:bodyPr wrap="none" rtlCol="0">
            <a:spAutoFit/>
          </a:bodyPr>
          <a:lstStyle/>
          <a:p>
            <a:pPr algn="ctr"/>
            <a:r>
              <a:rPr lang="en-US" dirty="0"/>
              <a:t>Output phase</a:t>
            </a:r>
          </a:p>
          <a:p>
            <a:pPr algn="ctr"/>
            <a:r>
              <a:rPr lang="en-US" dirty="0"/>
              <a:t>T = 0 </a:t>
            </a:r>
            <a:r>
              <a:rPr lang="en-US" dirty="0">
                <a:latin typeface="Calibri" panose="020F0502020204030204" pitchFamily="34" charset="0"/>
              </a:rPr>
              <a:t>°C (isothermal)</a:t>
            </a:r>
            <a:endParaRPr lang="en-US" dirty="0"/>
          </a:p>
        </p:txBody>
      </p:sp>
      <p:sp>
        <p:nvSpPr>
          <p:cNvPr id="36" name="Freeform 35"/>
          <p:cNvSpPr/>
          <p:nvPr/>
        </p:nvSpPr>
        <p:spPr>
          <a:xfrm>
            <a:off x="8440446" y="2600475"/>
            <a:ext cx="1452778" cy="2971257"/>
          </a:xfrm>
          <a:custGeom>
            <a:avLst/>
            <a:gdLst>
              <a:gd name="connsiteX0" fmla="*/ 1329641 w 1452778"/>
              <a:gd name="connsiteY0" fmla="*/ 718251 h 2971257"/>
              <a:gd name="connsiteX1" fmla="*/ 1320214 w 1452778"/>
              <a:gd name="connsiteY1" fmla="*/ 652263 h 2971257"/>
              <a:gd name="connsiteX2" fmla="*/ 1273080 w 1452778"/>
              <a:gd name="connsiteY2" fmla="*/ 605129 h 2971257"/>
              <a:gd name="connsiteX3" fmla="*/ 1150531 w 1452778"/>
              <a:gd name="connsiteY3" fmla="*/ 529715 h 2971257"/>
              <a:gd name="connsiteX4" fmla="*/ 1065690 w 1452778"/>
              <a:gd name="connsiteY4" fmla="*/ 378886 h 2971257"/>
              <a:gd name="connsiteX5" fmla="*/ 1075117 w 1452778"/>
              <a:gd name="connsiteY5" fmla="*/ 237484 h 2971257"/>
              <a:gd name="connsiteX6" fmla="*/ 1122251 w 1452778"/>
              <a:gd name="connsiteY6" fmla="*/ 105509 h 2971257"/>
              <a:gd name="connsiteX7" fmla="*/ 1254226 w 1452778"/>
              <a:gd name="connsiteY7" fmla="*/ 20667 h 2971257"/>
              <a:gd name="connsiteX8" fmla="*/ 1103397 w 1452778"/>
              <a:gd name="connsiteY8" fmla="*/ 1814 h 2971257"/>
              <a:gd name="connsiteX9" fmla="*/ 924288 w 1452778"/>
              <a:gd name="connsiteY9" fmla="*/ 1814 h 2971257"/>
              <a:gd name="connsiteX10" fmla="*/ 848874 w 1452778"/>
              <a:gd name="connsiteY10" fmla="*/ 11240 h 2971257"/>
              <a:gd name="connsiteX11" fmla="*/ 877154 w 1452778"/>
              <a:gd name="connsiteY11" fmla="*/ 20667 h 2971257"/>
              <a:gd name="connsiteX12" fmla="*/ 896008 w 1452778"/>
              <a:gd name="connsiteY12" fmla="*/ 30094 h 2971257"/>
              <a:gd name="connsiteX13" fmla="*/ 980849 w 1452778"/>
              <a:gd name="connsiteY13" fmla="*/ 152643 h 2971257"/>
              <a:gd name="connsiteX14" fmla="*/ 1009129 w 1452778"/>
              <a:gd name="connsiteY14" fmla="*/ 284618 h 2971257"/>
              <a:gd name="connsiteX15" fmla="*/ 990276 w 1452778"/>
              <a:gd name="connsiteY15" fmla="*/ 435447 h 2971257"/>
              <a:gd name="connsiteX16" fmla="*/ 943142 w 1452778"/>
              <a:gd name="connsiteY16" fmla="*/ 548568 h 2971257"/>
              <a:gd name="connsiteX17" fmla="*/ 877154 w 1452778"/>
              <a:gd name="connsiteY17" fmla="*/ 614556 h 2971257"/>
              <a:gd name="connsiteX18" fmla="*/ 782886 w 1452778"/>
              <a:gd name="connsiteY18" fmla="*/ 699397 h 2971257"/>
              <a:gd name="connsiteX19" fmla="*/ 622630 w 1452778"/>
              <a:gd name="connsiteY19" fmla="*/ 746531 h 2971257"/>
              <a:gd name="connsiteX20" fmla="*/ 509509 w 1452778"/>
              <a:gd name="connsiteY20" fmla="*/ 755958 h 2971257"/>
              <a:gd name="connsiteX21" fmla="*/ 349253 w 1452778"/>
              <a:gd name="connsiteY21" fmla="*/ 718251 h 2971257"/>
              <a:gd name="connsiteX22" fmla="*/ 283265 w 1452778"/>
              <a:gd name="connsiteY22" fmla="*/ 680544 h 2971257"/>
              <a:gd name="connsiteX23" fmla="*/ 198424 w 1452778"/>
              <a:gd name="connsiteY23" fmla="*/ 652263 h 2971257"/>
              <a:gd name="connsiteX24" fmla="*/ 151290 w 1452778"/>
              <a:gd name="connsiteY24" fmla="*/ 576849 h 2971257"/>
              <a:gd name="connsiteX25" fmla="*/ 94729 w 1452778"/>
              <a:gd name="connsiteY25" fmla="*/ 510861 h 2971257"/>
              <a:gd name="connsiteX26" fmla="*/ 75876 w 1452778"/>
              <a:gd name="connsiteY26" fmla="*/ 576849 h 2971257"/>
              <a:gd name="connsiteX27" fmla="*/ 66449 w 1452778"/>
              <a:gd name="connsiteY27" fmla="*/ 652263 h 2971257"/>
              <a:gd name="connsiteX28" fmla="*/ 461 w 1452778"/>
              <a:gd name="connsiteY28" fmla="*/ 680544 h 2971257"/>
              <a:gd name="connsiteX29" fmla="*/ 104156 w 1452778"/>
              <a:gd name="connsiteY29" fmla="*/ 680544 h 2971257"/>
              <a:gd name="connsiteX30" fmla="*/ 245558 w 1452778"/>
              <a:gd name="connsiteY30" fmla="*/ 708824 h 2971257"/>
              <a:gd name="connsiteX31" fmla="*/ 368107 w 1452778"/>
              <a:gd name="connsiteY31" fmla="*/ 746531 h 2971257"/>
              <a:gd name="connsiteX32" fmla="*/ 452948 w 1452778"/>
              <a:gd name="connsiteY32" fmla="*/ 803092 h 2971257"/>
              <a:gd name="connsiteX33" fmla="*/ 490655 w 1452778"/>
              <a:gd name="connsiteY33" fmla="*/ 850226 h 2971257"/>
              <a:gd name="connsiteX34" fmla="*/ 547216 w 1452778"/>
              <a:gd name="connsiteY34" fmla="*/ 916214 h 2971257"/>
              <a:gd name="connsiteX35" fmla="*/ 603777 w 1452778"/>
              <a:gd name="connsiteY35" fmla="*/ 1067043 h 2971257"/>
              <a:gd name="connsiteX36" fmla="*/ 584923 w 1452778"/>
              <a:gd name="connsiteY36" fmla="*/ 1133030 h 2971257"/>
              <a:gd name="connsiteX37" fmla="*/ 566070 w 1452778"/>
              <a:gd name="connsiteY37" fmla="*/ 1246152 h 2971257"/>
              <a:gd name="connsiteX38" fmla="*/ 509509 w 1452778"/>
              <a:gd name="connsiteY38" fmla="*/ 1330993 h 2971257"/>
              <a:gd name="connsiteX39" fmla="*/ 434094 w 1452778"/>
              <a:gd name="connsiteY39" fmla="*/ 1406407 h 2971257"/>
              <a:gd name="connsiteX40" fmla="*/ 415241 w 1452778"/>
              <a:gd name="connsiteY40" fmla="*/ 1425261 h 2971257"/>
              <a:gd name="connsiteX41" fmla="*/ 377534 w 1452778"/>
              <a:gd name="connsiteY41" fmla="*/ 1472395 h 2971257"/>
              <a:gd name="connsiteX42" fmla="*/ 273839 w 1452778"/>
              <a:gd name="connsiteY42" fmla="*/ 1519529 h 2971257"/>
              <a:gd name="connsiteX43" fmla="*/ 160717 w 1452778"/>
              <a:gd name="connsiteY43" fmla="*/ 1538383 h 2971257"/>
              <a:gd name="connsiteX44" fmla="*/ 19315 w 1452778"/>
              <a:gd name="connsiteY44" fmla="*/ 1538383 h 2971257"/>
              <a:gd name="connsiteX45" fmla="*/ 94729 w 1452778"/>
              <a:gd name="connsiteY45" fmla="*/ 1585517 h 2971257"/>
              <a:gd name="connsiteX46" fmla="*/ 160717 w 1452778"/>
              <a:gd name="connsiteY46" fmla="*/ 1613797 h 2971257"/>
              <a:gd name="connsiteX47" fmla="*/ 179571 w 1452778"/>
              <a:gd name="connsiteY47" fmla="*/ 1670358 h 2971257"/>
              <a:gd name="connsiteX48" fmla="*/ 254985 w 1452778"/>
              <a:gd name="connsiteY48" fmla="*/ 1726919 h 2971257"/>
              <a:gd name="connsiteX49" fmla="*/ 292692 w 1452778"/>
              <a:gd name="connsiteY49" fmla="*/ 1623224 h 2971257"/>
              <a:gd name="connsiteX50" fmla="*/ 339826 w 1452778"/>
              <a:gd name="connsiteY50" fmla="*/ 1528956 h 2971257"/>
              <a:gd name="connsiteX51" fmla="*/ 462375 w 1452778"/>
              <a:gd name="connsiteY51" fmla="*/ 1396981 h 2971257"/>
              <a:gd name="connsiteX52" fmla="*/ 566070 w 1452778"/>
              <a:gd name="connsiteY52" fmla="*/ 1359273 h 2971257"/>
              <a:gd name="connsiteX53" fmla="*/ 716898 w 1452778"/>
              <a:gd name="connsiteY53" fmla="*/ 1359273 h 2971257"/>
              <a:gd name="connsiteX54" fmla="*/ 905435 w 1452778"/>
              <a:gd name="connsiteY54" fmla="*/ 1415834 h 2971257"/>
              <a:gd name="connsiteX55" fmla="*/ 971422 w 1452778"/>
              <a:gd name="connsiteY55" fmla="*/ 1472395 h 2971257"/>
              <a:gd name="connsiteX56" fmla="*/ 1084544 w 1452778"/>
              <a:gd name="connsiteY56" fmla="*/ 1689212 h 2971257"/>
              <a:gd name="connsiteX57" fmla="*/ 1075117 w 1452778"/>
              <a:gd name="connsiteY57" fmla="*/ 1821187 h 2971257"/>
              <a:gd name="connsiteX58" fmla="*/ 1056263 w 1452778"/>
              <a:gd name="connsiteY58" fmla="*/ 1953162 h 2971257"/>
              <a:gd name="connsiteX59" fmla="*/ 1018556 w 1452778"/>
              <a:gd name="connsiteY59" fmla="*/ 2000296 h 2971257"/>
              <a:gd name="connsiteX60" fmla="*/ 933715 w 1452778"/>
              <a:gd name="connsiteY60" fmla="*/ 2056857 h 2971257"/>
              <a:gd name="connsiteX61" fmla="*/ 754606 w 1452778"/>
              <a:gd name="connsiteY61" fmla="*/ 2169979 h 2971257"/>
              <a:gd name="connsiteX62" fmla="*/ 603777 w 1452778"/>
              <a:gd name="connsiteY62" fmla="*/ 2198259 h 2971257"/>
              <a:gd name="connsiteX63" fmla="*/ 424668 w 1452778"/>
              <a:gd name="connsiteY63" fmla="*/ 2085137 h 2971257"/>
              <a:gd name="connsiteX64" fmla="*/ 377534 w 1452778"/>
              <a:gd name="connsiteY64" fmla="*/ 2349088 h 2971257"/>
              <a:gd name="connsiteX65" fmla="*/ 368107 w 1452778"/>
              <a:gd name="connsiteY65" fmla="*/ 2603612 h 2971257"/>
              <a:gd name="connsiteX66" fmla="*/ 339826 w 1452778"/>
              <a:gd name="connsiteY66" fmla="*/ 2895843 h 2971257"/>
              <a:gd name="connsiteX67" fmla="*/ 1075117 w 1452778"/>
              <a:gd name="connsiteY67" fmla="*/ 2971257 h 2971257"/>
              <a:gd name="connsiteX68" fmla="*/ 820593 w 1452778"/>
              <a:gd name="connsiteY68" fmla="*/ 2895843 h 2971257"/>
              <a:gd name="connsiteX69" fmla="*/ 698045 w 1452778"/>
              <a:gd name="connsiteY69" fmla="*/ 2584758 h 2971257"/>
              <a:gd name="connsiteX70" fmla="*/ 716898 w 1452778"/>
              <a:gd name="connsiteY70" fmla="*/ 2301954 h 2971257"/>
              <a:gd name="connsiteX71" fmla="*/ 839447 w 1452778"/>
              <a:gd name="connsiteY71" fmla="*/ 2188832 h 2971257"/>
              <a:gd name="connsiteX72" fmla="*/ 943142 w 1452778"/>
              <a:gd name="connsiteY72" fmla="*/ 2122845 h 2971257"/>
              <a:gd name="connsiteX73" fmla="*/ 1075117 w 1452778"/>
              <a:gd name="connsiteY73" fmla="*/ 2066284 h 2971257"/>
              <a:gd name="connsiteX74" fmla="*/ 1150531 w 1452778"/>
              <a:gd name="connsiteY74" fmla="*/ 2066284 h 2971257"/>
              <a:gd name="connsiteX75" fmla="*/ 1320214 w 1452778"/>
              <a:gd name="connsiteY75" fmla="*/ 2113418 h 2971257"/>
              <a:gd name="connsiteX76" fmla="*/ 1423909 w 1452778"/>
              <a:gd name="connsiteY76" fmla="*/ 2207686 h 2971257"/>
              <a:gd name="connsiteX77" fmla="*/ 1452189 w 1452778"/>
              <a:gd name="connsiteY77" fmla="*/ 2151125 h 2971257"/>
              <a:gd name="connsiteX78" fmla="*/ 1405055 w 1452778"/>
              <a:gd name="connsiteY78" fmla="*/ 2113418 h 2971257"/>
              <a:gd name="connsiteX79" fmla="*/ 1291934 w 1452778"/>
              <a:gd name="connsiteY79" fmla="*/ 2028577 h 2971257"/>
              <a:gd name="connsiteX80" fmla="*/ 1207092 w 1452778"/>
              <a:gd name="connsiteY80" fmla="*/ 1896601 h 2971257"/>
              <a:gd name="connsiteX81" fmla="*/ 1178812 w 1452778"/>
              <a:gd name="connsiteY81" fmla="*/ 1717492 h 2971257"/>
              <a:gd name="connsiteX82" fmla="*/ 1188239 w 1452778"/>
              <a:gd name="connsiteY82" fmla="*/ 1528956 h 2971257"/>
              <a:gd name="connsiteX83" fmla="*/ 1291934 w 1452778"/>
              <a:gd name="connsiteY83" fmla="*/ 1425261 h 2971257"/>
              <a:gd name="connsiteX84" fmla="*/ 1263653 w 1452778"/>
              <a:gd name="connsiteY84" fmla="*/ 1359273 h 2971257"/>
              <a:gd name="connsiteX85" fmla="*/ 1197665 w 1452778"/>
              <a:gd name="connsiteY85" fmla="*/ 1406407 h 2971257"/>
              <a:gd name="connsiteX86" fmla="*/ 1037410 w 1452778"/>
              <a:gd name="connsiteY86" fmla="*/ 1396981 h 2971257"/>
              <a:gd name="connsiteX87" fmla="*/ 999703 w 1452778"/>
              <a:gd name="connsiteY87" fmla="*/ 1415834 h 2971257"/>
              <a:gd name="connsiteX88" fmla="*/ 754606 w 1452778"/>
              <a:gd name="connsiteY88" fmla="*/ 1312139 h 2971257"/>
              <a:gd name="connsiteX89" fmla="*/ 669764 w 1452778"/>
              <a:gd name="connsiteY89" fmla="*/ 1151884 h 2971257"/>
              <a:gd name="connsiteX90" fmla="*/ 669764 w 1452778"/>
              <a:gd name="connsiteY90" fmla="*/ 916214 h 2971257"/>
              <a:gd name="connsiteX91" fmla="*/ 726325 w 1452778"/>
              <a:gd name="connsiteY91" fmla="*/ 765385 h 2971257"/>
              <a:gd name="connsiteX92" fmla="*/ 830020 w 1452778"/>
              <a:gd name="connsiteY92" fmla="*/ 689970 h 2971257"/>
              <a:gd name="connsiteX93" fmla="*/ 943142 w 1452778"/>
              <a:gd name="connsiteY93" fmla="*/ 633410 h 2971257"/>
              <a:gd name="connsiteX94" fmla="*/ 1065690 w 1452778"/>
              <a:gd name="connsiteY94" fmla="*/ 614556 h 2971257"/>
              <a:gd name="connsiteX95" fmla="*/ 1207092 w 1452778"/>
              <a:gd name="connsiteY95" fmla="*/ 642836 h 2971257"/>
              <a:gd name="connsiteX96" fmla="*/ 1329641 w 1452778"/>
              <a:gd name="connsiteY96" fmla="*/ 718251 h 29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452778" h="2971257">
                <a:moveTo>
                  <a:pt x="1329641" y="718251"/>
                </a:moveTo>
                <a:cubicBezTo>
                  <a:pt x="1348495" y="719822"/>
                  <a:pt x="1329641" y="671117"/>
                  <a:pt x="1320214" y="652263"/>
                </a:cubicBezTo>
                <a:cubicBezTo>
                  <a:pt x="1310787" y="633409"/>
                  <a:pt x="1301360" y="625554"/>
                  <a:pt x="1273080" y="605129"/>
                </a:cubicBezTo>
                <a:cubicBezTo>
                  <a:pt x="1244800" y="584704"/>
                  <a:pt x="1185096" y="567422"/>
                  <a:pt x="1150531" y="529715"/>
                </a:cubicBezTo>
                <a:cubicBezTo>
                  <a:pt x="1115966" y="492008"/>
                  <a:pt x="1078259" y="427591"/>
                  <a:pt x="1065690" y="378886"/>
                </a:cubicBezTo>
                <a:cubicBezTo>
                  <a:pt x="1053121" y="330181"/>
                  <a:pt x="1065690" y="283047"/>
                  <a:pt x="1075117" y="237484"/>
                </a:cubicBezTo>
                <a:cubicBezTo>
                  <a:pt x="1084544" y="191921"/>
                  <a:pt x="1092400" y="141645"/>
                  <a:pt x="1122251" y="105509"/>
                </a:cubicBezTo>
                <a:cubicBezTo>
                  <a:pt x="1152102" y="69373"/>
                  <a:pt x="1257368" y="37949"/>
                  <a:pt x="1254226" y="20667"/>
                </a:cubicBezTo>
                <a:cubicBezTo>
                  <a:pt x="1251084" y="3384"/>
                  <a:pt x="1158387" y="4956"/>
                  <a:pt x="1103397" y="1814"/>
                </a:cubicBezTo>
                <a:cubicBezTo>
                  <a:pt x="1048407" y="-1328"/>
                  <a:pt x="966708" y="243"/>
                  <a:pt x="924288" y="1814"/>
                </a:cubicBezTo>
                <a:cubicBezTo>
                  <a:pt x="881868" y="3385"/>
                  <a:pt x="856730" y="8098"/>
                  <a:pt x="848874" y="11240"/>
                </a:cubicBezTo>
                <a:cubicBezTo>
                  <a:pt x="841018" y="14382"/>
                  <a:pt x="869298" y="17525"/>
                  <a:pt x="877154" y="20667"/>
                </a:cubicBezTo>
                <a:cubicBezTo>
                  <a:pt x="885010" y="23809"/>
                  <a:pt x="878726" y="8098"/>
                  <a:pt x="896008" y="30094"/>
                </a:cubicBezTo>
                <a:cubicBezTo>
                  <a:pt x="913290" y="52090"/>
                  <a:pt x="961995" y="110222"/>
                  <a:pt x="980849" y="152643"/>
                </a:cubicBezTo>
                <a:cubicBezTo>
                  <a:pt x="999703" y="195064"/>
                  <a:pt x="1007558" y="237484"/>
                  <a:pt x="1009129" y="284618"/>
                </a:cubicBezTo>
                <a:cubicBezTo>
                  <a:pt x="1010700" y="331752"/>
                  <a:pt x="1001274" y="391455"/>
                  <a:pt x="990276" y="435447"/>
                </a:cubicBezTo>
                <a:cubicBezTo>
                  <a:pt x="979278" y="479439"/>
                  <a:pt x="961996" y="518717"/>
                  <a:pt x="943142" y="548568"/>
                </a:cubicBezTo>
                <a:cubicBezTo>
                  <a:pt x="924288" y="578419"/>
                  <a:pt x="903863" y="589418"/>
                  <a:pt x="877154" y="614556"/>
                </a:cubicBezTo>
                <a:cubicBezTo>
                  <a:pt x="850445" y="639694"/>
                  <a:pt x="825307" y="677401"/>
                  <a:pt x="782886" y="699397"/>
                </a:cubicBezTo>
                <a:cubicBezTo>
                  <a:pt x="740465" y="721393"/>
                  <a:pt x="668193" y="737104"/>
                  <a:pt x="622630" y="746531"/>
                </a:cubicBezTo>
                <a:cubicBezTo>
                  <a:pt x="577067" y="755958"/>
                  <a:pt x="555072" y="760671"/>
                  <a:pt x="509509" y="755958"/>
                </a:cubicBezTo>
                <a:cubicBezTo>
                  <a:pt x="463946" y="751245"/>
                  <a:pt x="386960" y="730820"/>
                  <a:pt x="349253" y="718251"/>
                </a:cubicBezTo>
                <a:cubicBezTo>
                  <a:pt x="311546" y="705682"/>
                  <a:pt x="308403" y="691542"/>
                  <a:pt x="283265" y="680544"/>
                </a:cubicBezTo>
                <a:cubicBezTo>
                  <a:pt x="258127" y="669546"/>
                  <a:pt x="220420" y="669545"/>
                  <a:pt x="198424" y="652263"/>
                </a:cubicBezTo>
                <a:cubicBezTo>
                  <a:pt x="176428" y="634981"/>
                  <a:pt x="168572" y="600416"/>
                  <a:pt x="151290" y="576849"/>
                </a:cubicBezTo>
                <a:cubicBezTo>
                  <a:pt x="134008" y="553282"/>
                  <a:pt x="107298" y="510861"/>
                  <a:pt x="94729" y="510861"/>
                </a:cubicBezTo>
                <a:cubicBezTo>
                  <a:pt x="82160" y="510861"/>
                  <a:pt x="80589" y="553282"/>
                  <a:pt x="75876" y="576849"/>
                </a:cubicBezTo>
                <a:cubicBezTo>
                  <a:pt x="71163" y="600416"/>
                  <a:pt x="79018" y="634981"/>
                  <a:pt x="66449" y="652263"/>
                </a:cubicBezTo>
                <a:cubicBezTo>
                  <a:pt x="53880" y="669545"/>
                  <a:pt x="-5824" y="675830"/>
                  <a:pt x="461" y="680544"/>
                </a:cubicBezTo>
                <a:cubicBezTo>
                  <a:pt x="6745" y="685257"/>
                  <a:pt x="63307" y="675831"/>
                  <a:pt x="104156" y="680544"/>
                </a:cubicBezTo>
                <a:cubicBezTo>
                  <a:pt x="145005" y="685257"/>
                  <a:pt x="201566" y="697826"/>
                  <a:pt x="245558" y="708824"/>
                </a:cubicBezTo>
                <a:cubicBezTo>
                  <a:pt x="289550" y="719822"/>
                  <a:pt x="333542" y="730820"/>
                  <a:pt x="368107" y="746531"/>
                </a:cubicBezTo>
                <a:cubicBezTo>
                  <a:pt x="402672" y="762242"/>
                  <a:pt x="432523" y="785810"/>
                  <a:pt x="452948" y="803092"/>
                </a:cubicBezTo>
                <a:cubicBezTo>
                  <a:pt x="473373" y="820374"/>
                  <a:pt x="474944" y="831372"/>
                  <a:pt x="490655" y="850226"/>
                </a:cubicBezTo>
                <a:cubicBezTo>
                  <a:pt x="506366" y="869080"/>
                  <a:pt x="528362" y="880078"/>
                  <a:pt x="547216" y="916214"/>
                </a:cubicBezTo>
                <a:cubicBezTo>
                  <a:pt x="566070" y="952350"/>
                  <a:pt x="597492" y="1030907"/>
                  <a:pt x="603777" y="1067043"/>
                </a:cubicBezTo>
                <a:cubicBezTo>
                  <a:pt x="610061" y="1103179"/>
                  <a:pt x="591207" y="1103179"/>
                  <a:pt x="584923" y="1133030"/>
                </a:cubicBezTo>
                <a:cubicBezTo>
                  <a:pt x="578639" y="1162881"/>
                  <a:pt x="578639" y="1213158"/>
                  <a:pt x="566070" y="1246152"/>
                </a:cubicBezTo>
                <a:cubicBezTo>
                  <a:pt x="553501" y="1279146"/>
                  <a:pt x="531505" y="1304284"/>
                  <a:pt x="509509" y="1330993"/>
                </a:cubicBezTo>
                <a:cubicBezTo>
                  <a:pt x="487513" y="1357702"/>
                  <a:pt x="434094" y="1406407"/>
                  <a:pt x="434094" y="1406407"/>
                </a:cubicBezTo>
                <a:cubicBezTo>
                  <a:pt x="418383" y="1422118"/>
                  <a:pt x="424668" y="1414263"/>
                  <a:pt x="415241" y="1425261"/>
                </a:cubicBezTo>
                <a:cubicBezTo>
                  <a:pt x="405814" y="1436259"/>
                  <a:pt x="401101" y="1456684"/>
                  <a:pt x="377534" y="1472395"/>
                </a:cubicBezTo>
                <a:cubicBezTo>
                  <a:pt x="353967" y="1488106"/>
                  <a:pt x="309975" y="1508531"/>
                  <a:pt x="273839" y="1519529"/>
                </a:cubicBezTo>
                <a:cubicBezTo>
                  <a:pt x="237703" y="1530527"/>
                  <a:pt x="203138" y="1535241"/>
                  <a:pt x="160717" y="1538383"/>
                </a:cubicBezTo>
                <a:cubicBezTo>
                  <a:pt x="118296" y="1541525"/>
                  <a:pt x="30313" y="1530527"/>
                  <a:pt x="19315" y="1538383"/>
                </a:cubicBezTo>
                <a:cubicBezTo>
                  <a:pt x="8317" y="1546239"/>
                  <a:pt x="71162" y="1572948"/>
                  <a:pt x="94729" y="1585517"/>
                </a:cubicBezTo>
                <a:cubicBezTo>
                  <a:pt x="118296" y="1598086"/>
                  <a:pt x="146577" y="1599657"/>
                  <a:pt x="160717" y="1613797"/>
                </a:cubicBezTo>
                <a:cubicBezTo>
                  <a:pt x="174857" y="1627937"/>
                  <a:pt x="163860" y="1651504"/>
                  <a:pt x="179571" y="1670358"/>
                </a:cubicBezTo>
                <a:cubicBezTo>
                  <a:pt x="195282" y="1689212"/>
                  <a:pt x="236132" y="1734775"/>
                  <a:pt x="254985" y="1726919"/>
                </a:cubicBezTo>
                <a:cubicBezTo>
                  <a:pt x="273838" y="1719063"/>
                  <a:pt x="278552" y="1656218"/>
                  <a:pt x="292692" y="1623224"/>
                </a:cubicBezTo>
                <a:cubicBezTo>
                  <a:pt x="306832" y="1590230"/>
                  <a:pt x="311546" y="1566663"/>
                  <a:pt x="339826" y="1528956"/>
                </a:cubicBezTo>
                <a:cubicBezTo>
                  <a:pt x="368106" y="1491249"/>
                  <a:pt x="424668" y="1425261"/>
                  <a:pt x="462375" y="1396981"/>
                </a:cubicBezTo>
                <a:cubicBezTo>
                  <a:pt x="500082" y="1368701"/>
                  <a:pt x="523650" y="1365558"/>
                  <a:pt x="566070" y="1359273"/>
                </a:cubicBezTo>
                <a:cubicBezTo>
                  <a:pt x="608490" y="1352988"/>
                  <a:pt x="660337" y="1349846"/>
                  <a:pt x="716898" y="1359273"/>
                </a:cubicBezTo>
                <a:cubicBezTo>
                  <a:pt x="773459" y="1368700"/>
                  <a:pt x="863014" y="1396980"/>
                  <a:pt x="905435" y="1415834"/>
                </a:cubicBezTo>
                <a:cubicBezTo>
                  <a:pt x="947856" y="1434688"/>
                  <a:pt x="941570" y="1426832"/>
                  <a:pt x="971422" y="1472395"/>
                </a:cubicBezTo>
                <a:cubicBezTo>
                  <a:pt x="1001273" y="1517958"/>
                  <a:pt x="1067261" y="1631080"/>
                  <a:pt x="1084544" y="1689212"/>
                </a:cubicBezTo>
                <a:cubicBezTo>
                  <a:pt x="1101827" y="1747344"/>
                  <a:pt x="1079830" y="1777195"/>
                  <a:pt x="1075117" y="1821187"/>
                </a:cubicBezTo>
                <a:cubicBezTo>
                  <a:pt x="1070404" y="1865179"/>
                  <a:pt x="1065690" y="1923311"/>
                  <a:pt x="1056263" y="1953162"/>
                </a:cubicBezTo>
                <a:cubicBezTo>
                  <a:pt x="1046836" y="1983014"/>
                  <a:pt x="1038981" y="1983014"/>
                  <a:pt x="1018556" y="2000296"/>
                </a:cubicBezTo>
                <a:cubicBezTo>
                  <a:pt x="998131" y="2017578"/>
                  <a:pt x="977707" y="2028577"/>
                  <a:pt x="933715" y="2056857"/>
                </a:cubicBezTo>
                <a:cubicBezTo>
                  <a:pt x="889723" y="2085137"/>
                  <a:pt x="809596" y="2146412"/>
                  <a:pt x="754606" y="2169979"/>
                </a:cubicBezTo>
                <a:cubicBezTo>
                  <a:pt x="699616" y="2193546"/>
                  <a:pt x="658767" y="2212399"/>
                  <a:pt x="603777" y="2198259"/>
                </a:cubicBezTo>
                <a:cubicBezTo>
                  <a:pt x="548787" y="2184119"/>
                  <a:pt x="462375" y="2059999"/>
                  <a:pt x="424668" y="2085137"/>
                </a:cubicBezTo>
                <a:cubicBezTo>
                  <a:pt x="386961" y="2110275"/>
                  <a:pt x="386961" y="2262676"/>
                  <a:pt x="377534" y="2349088"/>
                </a:cubicBezTo>
                <a:cubicBezTo>
                  <a:pt x="368107" y="2435500"/>
                  <a:pt x="374392" y="2512486"/>
                  <a:pt x="368107" y="2603612"/>
                </a:cubicBezTo>
                <a:cubicBezTo>
                  <a:pt x="361822" y="2694738"/>
                  <a:pt x="221991" y="2834569"/>
                  <a:pt x="339826" y="2895843"/>
                </a:cubicBezTo>
                <a:cubicBezTo>
                  <a:pt x="457661" y="2957117"/>
                  <a:pt x="994989" y="2971257"/>
                  <a:pt x="1075117" y="2971257"/>
                </a:cubicBezTo>
                <a:cubicBezTo>
                  <a:pt x="1155245" y="2971257"/>
                  <a:pt x="883438" y="2960259"/>
                  <a:pt x="820593" y="2895843"/>
                </a:cubicBezTo>
                <a:cubicBezTo>
                  <a:pt x="757748" y="2831427"/>
                  <a:pt x="715328" y="2683740"/>
                  <a:pt x="698045" y="2584758"/>
                </a:cubicBezTo>
                <a:cubicBezTo>
                  <a:pt x="680762" y="2485776"/>
                  <a:pt x="693331" y="2367942"/>
                  <a:pt x="716898" y="2301954"/>
                </a:cubicBezTo>
                <a:cubicBezTo>
                  <a:pt x="740465" y="2235966"/>
                  <a:pt x="801740" y="2218683"/>
                  <a:pt x="839447" y="2188832"/>
                </a:cubicBezTo>
                <a:cubicBezTo>
                  <a:pt x="877154" y="2158981"/>
                  <a:pt x="903864" y="2143270"/>
                  <a:pt x="943142" y="2122845"/>
                </a:cubicBezTo>
                <a:cubicBezTo>
                  <a:pt x="982420" y="2102420"/>
                  <a:pt x="1040552" y="2075711"/>
                  <a:pt x="1075117" y="2066284"/>
                </a:cubicBezTo>
                <a:cubicBezTo>
                  <a:pt x="1109682" y="2056857"/>
                  <a:pt x="1109681" y="2058428"/>
                  <a:pt x="1150531" y="2066284"/>
                </a:cubicBezTo>
                <a:cubicBezTo>
                  <a:pt x="1191381" y="2074140"/>
                  <a:pt x="1274651" y="2089851"/>
                  <a:pt x="1320214" y="2113418"/>
                </a:cubicBezTo>
                <a:cubicBezTo>
                  <a:pt x="1365777" y="2136985"/>
                  <a:pt x="1401913" y="2201402"/>
                  <a:pt x="1423909" y="2207686"/>
                </a:cubicBezTo>
                <a:cubicBezTo>
                  <a:pt x="1445905" y="2213970"/>
                  <a:pt x="1455331" y="2166836"/>
                  <a:pt x="1452189" y="2151125"/>
                </a:cubicBezTo>
                <a:cubicBezTo>
                  <a:pt x="1449047" y="2135414"/>
                  <a:pt x="1431764" y="2133843"/>
                  <a:pt x="1405055" y="2113418"/>
                </a:cubicBezTo>
                <a:cubicBezTo>
                  <a:pt x="1378346" y="2092993"/>
                  <a:pt x="1324928" y="2064713"/>
                  <a:pt x="1291934" y="2028577"/>
                </a:cubicBezTo>
                <a:cubicBezTo>
                  <a:pt x="1258940" y="1992441"/>
                  <a:pt x="1225946" y="1948448"/>
                  <a:pt x="1207092" y="1896601"/>
                </a:cubicBezTo>
                <a:cubicBezTo>
                  <a:pt x="1188238" y="1844754"/>
                  <a:pt x="1181954" y="1778766"/>
                  <a:pt x="1178812" y="1717492"/>
                </a:cubicBezTo>
                <a:cubicBezTo>
                  <a:pt x="1175670" y="1656218"/>
                  <a:pt x="1169385" y="1577661"/>
                  <a:pt x="1188239" y="1528956"/>
                </a:cubicBezTo>
                <a:cubicBezTo>
                  <a:pt x="1207093" y="1480251"/>
                  <a:pt x="1279365" y="1453542"/>
                  <a:pt x="1291934" y="1425261"/>
                </a:cubicBezTo>
                <a:cubicBezTo>
                  <a:pt x="1304503" y="1396981"/>
                  <a:pt x="1279364" y="1362415"/>
                  <a:pt x="1263653" y="1359273"/>
                </a:cubicBezTo>
                <a:cubicBezTo>
                  <a:pt x="1247942" y="1356131"/>
                  <a:pt x="1235372" y="1400122"/>
                  <a:pt x="1197665" y="1406407"/>
                </a:cubicBezTo>
                <a:cubicBezTo>
                  <a:pt x="1159958" y="1412692"/>
                  <a:pt x="1070404" y="1395410"/>
                  <a:pt x="1037410" y="1396981"/>
                </a:cubicBezTo>
                <a:cubicBezTo>
                  <a:pt x="1004416" y="1398552"/>
                  <a:pt x="1046837" y="1429974"/>
                  <a:pt x="999703" y="1415834"/>
                </a:cubicBezTo>
                <a:cubicBezTo>
                  <a:pt x="952569" y="1401694"/>
                  <a:pt x="809596" y="1356131"/>
                  <a:pt x="754606" y="1312139"/>
                </a:cubicBezTo>
                <a:cubicBezTo>
                  <a:pt x="699616" y="1268147"/>
                  <a:pt x="683904" y="1217872"/>
                  <a:pt x="669764" y="1151884"/>
                </a:cubicBezTo>
                <a:cubicBezTo>
                  <a:pt x="655624" y="1085897"/>
                  <a:pt x="660337" y="980631"/>
                  <a:pt x="669764" y="916214"/>
                </a:cubicBezTo>
                <a:cubicBezTo>
                  <a:pt x="679191" y="851797"/>
                  <a:pt x="699616" y="803092"/>
                  <a:pt x="726325" y="765385"/>
                </a:cubicBezTo>
                <a:cubicBezTo>
                  <a:pt x="753034" y="727678"/>
                  <a:pt x="793884" y="711966"/>
                  <a:pt x="830020" y="689970"/>
                </a:cubicBezTo>
                <a:cubicBezTo>
                  <a:pt x="866156" y="667974"/>
                  <a:pt x="903864" y="645979"/>
                  <a:pt x="943142" y="633410"/>
                </a:cubicBezTo>
                <a:cubicBezTo>
                  <a:pt x="982420" y="620841"/>
                  <a:pt x="1021698" y="612985"/>
                  <a:pt x="1065690" y="614556"/>
                </a:cubicBezTo>
                <a:cubicBezTo>
                  <a:pt x="1109682" y="616127"/>
                  <a:pt x="1167814" y="627125"/>
                  <a:pt x="1207092" y="642836"/>
                </a:cubicBezTo>
                <a:cubicBezTo>
                  <a:pt x="1246370" y="658547"/>
                  <a:pt x="1310787" y="716680"/>
                  <a:pt x="1329641" y="71825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8982305" y="2611715"/>
            <a:ext cx="604389" cy="2922310"/>
          </a:xfrm>
          <a:custGeom>
            <a:avLst/>
            <a:gdLst>
              <a:gd name="connsiteX0" fmla="*/ 495551 w 604389"/>
              <a:gd name="connsiteY0" fmla="*/ 0 h 2922310"/>
              <a:gd name="connsiteX1" fmla="*/ 495551 w 604389"/>
              <a:gd name="connsiteY1" fmla="*/ 207390 h 2922310"/>
              <a:gd name="connsiteX2" fmla="*/ 495551 w 604389"/>
              <a:gd name="connsiteY2" fmla="*/ 414780 h 2922310"/>
              <a:gd name="connsiteX3" fmla="*/ 457844 w 604389"/>
              <a:gd name="connsiteY3" fmla="*/ 527902 h 2922310"/>
              <a:gd name="connsiteX4" fmla="*/ 344722 w 604389"/>
              <a:gd name="connsiteY4" fmla="*/ 622170 h 2922310"/>
              <a:gd name="connsiteX5" fmla="*/ 146759 w 604389"/>
              <a:gd name="connsiteY5" fmla="*/ 754145 h 2922310"/>
              <a:gd name="connsiteX6" fmla="*/ 80771 w 604389"/>
              <a:gd name="connsiteY6" fmla="*/ 980388 h 2922310"/>
              <a:gd name="connsiteX7" fmla="*/ 127905 w 604389"/>
              <a:gd name="connsiteY7" fmla="*/ 1282046 h 2922310"/>
              <a:gd name="connsiteX8" fmla="*/ 278734 w 604389"/>
              <a:gd name="connsiteY8" fmla="*/ 1366887 h 2922310"/>
              <a:gd name="connsiteX9" fmla="*/ 476697 w 604389"/>
              <a:gd name="connsiteY9" fmla="*/ 1451728 h 2922310"/>
              <a:gd name="connsiteX10" fmla="*/ 599246 w 604389"/>
              <a:gd name="connsiteY10" fmla="*/ 1593130 h 2922310"/>
              <a:gd name="connsiteX11" fmla="*/ 580392 w 604389"/>
              <a:gd name="connsiteY11" fmla="*/ 1857081 h 2922310"/>
              <a:gd name="connsiteX12" fmla="*/ 570965 w 604389"/>
              <a:gd name="connsiteY12" fmla="*/ 1979629 h 2922310"/>
              <a:gd name="connsiteX13" fmla="*/ 325868 w 604389"/>
              <a:gd name="connsiteY13" fmla="*/ 2139885 h 2922310"/>
              <a:gd name="connsiteX14" fmla="*/ 109052 w 604389"/>
              <a:gd name="connsiteY14" fmla="*/ 2262433 h 2922310"/>
              <a:gd name="connsiteX15" fmla="*/ 5357 w 604389"/>
              <a:gd name="connsiteY15" fmla="*/ 2677213 h 2922310"/>
              <a:gd name="connsiteX16" fmla="*/ 24211 w 604389"/>
              <a:gd name="connsiteY16" fmla="*/ 2922310 h 292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4389" h="2922310">
                <a:moveTo>
                  <a:pt x="495551" y="0"/>
                </a:moveTo>
                <a:lnTo>
                  <a:pt x="495551" y="207390"/>
                </a:lnTo>
                <a:cubicBezTo>
                  <a:pt x="495551" y="276520"/>
                  <a:pt x="501836" y="361361"/>
                  <a:pt x="495551" y="414780"/>
                </a:cubicBezTo>
                <a:cubicBezTo>
                  <a:pt x="489266" y="468199"/>
                  <a:pt x="482982" y="493337"/>
                  <a:pt x="457844" y="527902"/>
                </a:cubicBezTo>
                <a:cubicBezTo>
                  <a:pt x="432706" y="562467"/>
                  <a:pt x="396569" y="584463"/>
                  <a:pt x="344722" y="622170"/>
                </a:cubicBezTo>
                <a:cubicBezTo>
                  <a:pt x="292874" y="659877"/>
                  <a:pt x="190751" y="694442"/>
                  <a:pt x="146759" y="754145"/>
                </a:cubicBezTo>
                <a:cubicBezTo>
                  <a:pt x="102767" y="813848"/>
                  <a:pt x="83913" y="892405"/>
                  <a:pt x="80771" y="980388"/>
                </a:cubicBezTo>
                <a:cubicBezTo>
                  <a:pt x="77629" y="1068371"/>
                  <a:pt x="94911" y="1217630"/>
                  <a:pt x="127905" y="1282046"/>
                </a:cubicBezTo>
                <a:cubicBezTo>
                  <a:pt x="160899" y="1346463"/>
                  <a:pt x="220602" y="1338607"/>
                  <a:pt x="278734" y="1366887"/>
                </a:cubicBezTo>
                <a:cubicBezTo>
                  <a:pt x="336866" y="1395167"/>
                  <a:pt x="423278" y="1414021"/>
                  <a:pt x="476697" y="1451728"/>
                </a:cubicBezTo>
                <a:cubicBezTo>
                  <a:pt x="530116" y="1489435"/>
                  <a:pt x="581964" y="1525571"/>
                  <a:pt x="599246" y="1593130"/>
                </a:cubicBezTo>
                <a:cubicBezTo>
                  <a:pt x="616528" y="1660689"/>
                  <a:pt x="585106" y="1792665"/>
                  <a:pt x="580392" y="1857081"/>
                </a:cubicBezTo>
                <a:cubicBezTo>
                  <a:pt x="575679" y="1921498"/>
                  <a:pt x="613386" y="1932495"/>
                  <a:pt x="570965" y="1979629"/>
                </a:cubicBezTo>
                <a:cubicBezTo>
                  <a:pt x="528544" y="2026763"/>
                  <a:pt x="402853" y="2092751"/>
                  <a:pt x="325868" y="2139885"/>
                </a:cubicBezTo>
                <a:cubicBezTo>
                  <a:pt x="248882" y="2187019"/>
                  <a:pt x="162470" y="2172878"/>
                  <a:pt x="109052" y="2262433"/>
                </a:cubicBezTo>
                <a:cubicBezTo>
                  <a:pt x="55634" y="2351988"/>
                  <a:pt x="19497" y="2567234"/>
                  <a:pt x="5357" y="2677213"/>
                </a:cubicBezTo>
                <a:cubicBezTo>
                  <a:pt x="-8783" y="2787193"/>
                  <a:pt x="7714" y="2854751"/>
                  <a:pt x="24211" y="2922310"/>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623B5B5-98EE-42FB-8F5F-3BE38F3F3579}"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3026378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85" t="10645" r="63764" b="10788"/>
          <a:stretch/>
        </p:blipFill>
        <p:spPr>
          <a:xfrm>
            <a:off x="825909" y="0"/>
            <a:ext cx="10559845" cy="6872678"/>
          </a:xfrm>
          <a:prstGeom prst="rect">
            <a:avLst/>
          </a:prstGeom>
        </p:spPr>
      </p:pic>
      <p:grpSp>
        <p:nvGrpSpPr>
          <p:cNvPr id="6" name="Group 5"/>
          <p:cNvGrpSpPr/>
          <p:nvPr/>
        </p:nvGrpSpPr>
        <p:grpSpPr>
          <a:xfrm>
            <a:off x="2648587" y="3834104"/>
            <a:ext cx="3004115" cy="1820459"/>
            <a:chOff x="2678084" y="3303163"/>
            <a:chExt cx="3004115" cy="1820459"/>
          </a:xfrm>
        </p:grpSpPr>
        <p:sp>
          <p:nvSpPr>
            <p:cNvPr id="4" name="Rectangle 3"/>
            <p:cNvSpPr/>
            <p:nvPr/>
          </p:nvSpPr>
          <p:spPr>
            <a:xfrm>
              <a:off x="2678084" y="3761547"/>
              <a:ext cx="2390386" cy="1362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Coarse sediment </a:t>
              </a:r>
              <a:r>
                <a:rPr lang="en-US" dirty="0">
                  <a:solidFill>
                    <a:srgbClr val="FF0000"/>
                  </a:solidFill>
                </a:rPr>
                <a:t>facilitates</a:t>
              </a:r>
              <a:r>
                <a:rPr lang="en-US" dirty="0">
                  <a:solidFill>
                    <a:schemeClr val="tx1"/>
                  </a:solidFill>
                </a:rPr>
                <a:t> flow when gravitational head gradient dominates</a:t>
              </a:r>
            </a:p>
          </p:txBody>
        </p:sp>
        <p:sp>
          <p:nvSpPr>
            <p:cNvPr id="5" name="Down Arrow 4"/>
            <p:cNvSpPr/>
            <p:nvPr/>
          </p:nvSpPr>
          <p:spPr>
            <a:xfrm rot="13700798">
              <a:off x="4960993" y="3201083"/>
              <a:ext cx="619125" cy="823286"/>
            </a:xfrm>
            <a:prstGeom prst="downArrow">
              <a:avLst/>
            </a:prstGeom>
            <a:solidFill>
              <a:srgbClr val="FFFF0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F967CD3B-7C75-4718-8008-096DA9BC1717}" type="slidenum">
              <a:rPr lang="en-US" smtClean="0">
                <a:solidFill>
                  <a:schemeClr val="tx1"/>
                </a:solidFill>
              </a:rPr>
              <a:t>50</a:t>
            </a:fld>
            <a:endParaRPr lang="en-US" dirty="0">
              <a:solidFill>
                <a:schemeClr val="tx1"/>
              </a:solidFill>
            </a:endParaRPr>
          </a:p>
        </p:txBody>
      </p:sp>
      <p:sp>
        <p:nvSpPr>
          <p:cNvPr id="12" name="Rectangle 11">
            <a:extLst>
              <a:ext uri="{FF2B5EF4-FFF2-40B4-BE49-F238E27FC236}">
                <a16:creationId xmlns:a16="http://schemas.microsoft.com/office/drawing/2014/main" id="{49F362AF-9CC5-40D5-BFBA-79700AD101A9}"/>
              </a:ext>
            </a:extLst>
          </p:cNvPr>
          <p:cNvSpPr/>
          <p:nvPr/>
        </p:nvSpPr>
        <p:spPr>
          <a:xfrm>
            <a:off x="7594092" y="6090634"/>
            <a:ext cx="3654014" cy="369332"/>
          </a:xfrm>
          <a:prstGeom prst="rect">
            <a:avLst/>
          </a:prstGeom>
          <a:solidFill>
            <a:schemeClr val="bg1"/>
          </a:solidFill>
        </p:spPr>
        <p:txBody>
          <a:bodyPr wrap="none">
            <a:spAutoFit/>
          </a:bodyPr>
          <a:lstStyle/>
          <a:p>
            <a:r>
              <a:rPr lang="en-US" dirty="0">
                <a:hlinkClick r:id="rId3"/>
              </a:rPr>
              <a:t>https://youtu.be/Ph-7tQuIbz4?t=914</a:t>
            </a:r>
            <a:endParaRPr lang="en-US" dirty="0"/>
          </a:p>
        </p:txBody>
      </p:sp>
    </p:spTree>
    <p:extLst>
      <p:ext uri="{BB962C8B-B14F-4D97-AF65-F5344CB8AC3E}">
        <p14:creationId xmlns:p14="http://schemas.microsoft.com/office/powerpoint/2010/main" val="8432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normAutofit/>
          </a:bodyPr>
          <a:lstStyle/>
          <a:p>
            <a:r>
              <a:rPr lang="en-US" sz="4000" dirty="0"/>
              <a:t>Infiltration: Green – </a:t>
            </a:r>
            <a:r>
              <a:rPr lang="en-US" sz="4000" dirty="0" err="1"/>
              <a:t>Ampt</a:t>
            </a:r>
            <a:r>
              <a:rPr lang="en-US" sz="4000" dirty="0"/>
              <a:t>, when rain &gt; infiltration</a:t>
            </a:r>
          </a:p>
        </p:txBody>
      </p:sp>
      <mc:AlternateContent xmlns:mc="http://schemas.openxmlformats.org/markup-compatibility/2006" xmlns:a14="http://schemas.microsoft.com/office/drawing/2010/main">
        <mc:Choice Requires="a14">
          <p:sp>
            <p:nvSpPr>
              <p:cNvPr id="10" name="TextBox 9"/>
              <p:cNvSpPr txBox="1"/>
              <p:nvPr/>
            </p:nvSpPr>
            <p:spPr>
              <a:xfrm>
                <a:off x="939800" y="1437256"/>
                <a:ext cx="3392082" cy="959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𝑠</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𝑓</m:t>
                                      </m:r>
                                    </m:sub>
                                  </m:sSub>
                                </m:e>
                              </m:d>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den>
                          </m:f>
                        </m:e>
                      </m:d>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939800" y="1437256"/>
                <a:ext cx="3392082" cy="959173"/>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635841" y="3018105"/>
                <a:ext cx="6403804" cy="461665"/>
              </a:xfrm>
              <a:prstGeom prst="rect">
                <a:avLst/>
              </a:prstGeom>
            </p:spPr>
            <p:txBody>
              <a:bodyPr wrap="square">
                <a:spAutoFit/>
              </a:bodyPr>
              <a:lstStyle/>
              <a:p>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oMath>
                </a14:m>
                <a:r>
                  <a:rPr lang="en-US" sz="2400" dirty="0"/>
                  <a:t> is calculated from of </a:t>
                </a:r>
                <a14:m>
                  <m:oMath xmlns:m="http://schemas.openxmlformats.org/officeDocument/2006/math">
                    <m:r>
                      <a:rPr lang="en-US" sz="2400" i="1">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635841" y="3018105"/>
                <a:ext cx="6403804" cy="461665"/>
              </a:xfrm>
              <a:prstGeom prst="rect">
                <a:avLst/>
              </a:prstGeom>
              <a:blipFill rotWithShape="0">
                <a:blip r:embed="rId3"/>
                <a:stretch>
                  <a:fillRect l="-761" t="-10526" b="-28947"/>
                </a:stretch>
              </a:blipFill>
            </p:spPr>
            <p:txBody>
              <a:bodyPr/>
              <a:lstStyle/>
              <a:p>
                <a:r>
                  <a:rPr lang="en-US">
                    <a:noFill/>
                  </a:rPr>
                  <a:t> </a:t>
                </a:r>
              </a:p>
            </p:txBody>
          </p:sp>
        </mc:Fallback>
      </mc:AlternateContent>
      <p:sp>
        <p:nvSpPr>
          <p:cNvPr id="45" name="Rectangle 44"/>
          <p:cNvSpPr/>
          <p:nvPr/>
        </p:nvSpPr>
        <p:spPr>
          <a:xfrm>
            <a:off x="3153746" y="1959429"/>
            <a:ext cx="783771" cy="4094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39800" y="1693580"/>
            <a:ext cx="749041" cy="5364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Rectangle 22"/>
              <p:cNvSpPr/>
              <p:nvPr/>
            </p:nvSpPr>
            <p:spPr>
              <a:xfrm>
                <a:off x="2635841" y="3758334"/>
                <a:ext cx="6403804" cy="461665"/>
              </a:xfrm>
              <a:prstGeom prst="rect">
                <a:avLst/>
              </a:prstGeom>
            </p:spPr>
            <p:txBody>
              <a:bodyPr wrap="square">
                <a:spAutoFit/>
              </a:bodyPr>
              <a:lstStyle/>
              <a:p>
                <a14:m>
                  <m:oMath xmlns:m="http://schemas.openxmlformats.org/officeDocument/2006/math">
                    <m:r>
                      <a:rPr lang="en-US" sz="2400" i="1" smtClean="0">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oMath>
                </a14:m>
                <a:r>
                  <a:rPr lang="en-US" sz="2400" dirty="0"/>
                  <a:t> is the cumulative effect of </a:t>
                </a:r>
                <a14:m>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m:t>
                    </m:r>
                  </m:oMath>
                </a14:m>
                <a:endParaRPr lang="en-US" sz="2400" dirty="0"/>
              </a:p>
            </p:txBody>
          </p:sp>
        </mc:Choice>
        <mc:Fallback xmlns="">
          <p:sp>
            <p:nvSpPr>
              <p:cNvPr id="23" name="Rectangle 22"/>
              <p:cNvSpPr>
                <a:spLocks noRot="1" noChangeAspect="1" noMove="1" noResize="1" noEditPoints="1" noAdjustHandles="1" noChangeArrowheads="1" noChangeShapeType="1" noTextEdit="1"/>
              </p:cNvSpPr>
              <p:nvPr/>
            </p:nvSpPr>
            <p:spPr>
              <a:xfrm>
                <a:off x="2635841" y="3758334"/>
                <a:ext cx="6403804" cy="461665"/>
              </a:xfrm>
              <a:prstGeom prst="rect">
                <a:avLst/>
              </a:prstGeom>
              <a:blipFill rotWithShape="0">
                <a:blip r:embed="rId4"/>
                <a:stretch>
                  <a:fillRect l="-190"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935922" y="4219999"/>
                <a:ext cx="2901821" cy="9637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r>
                        <a:rPr lang="en-US" sz="2400" b="0" i="0" smtClean="0">
                          <a:latin typeface="Cambria Math" panose="02040503050406030204" pitchFamily="18" charset="0"/>
                        </a:rPr>
                        <m:t>=</m:t>
                      </m:r>
                      <m:nary>
                        <m:naryPr>
                          <m:ctrlPr>
                            <a:rPr lang="en-US" sz="2400" b="0" i="1" smtClean="0">
                              <a:latin typeface="Cambria Math" panose="02040503050406030204" pitchFamily="18" charset="0"/>
                            </a:rPr>
                          </m:ctrlPr>
                        </m:naryPr>
                        <m:sub>
                          <m:r>
                            <a:rPr lang="en-US" sz="2400" b="0" i="1" smtClean="0">
                              <a:latin typeface="Cambria Math" panose="02040503050406030204" pitchFamily="18" charset="0"/>
                            </a:rPr>
                            <m:t>𝜏</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m:rPr>
                                  <m:brk m:alnAt="23"/>
                                </m:rPr>
                                <a:rPr lang="en-US" sz="2400" b="0" i="1" smtClean="0">
                                  <a:latin typeface="Cambria Math" panose="02040503050406030204" pitchFamily="18" charset="0"/>
                                </a:rPr>
                                <m:t>𝑡</m:t>
                              </m:r>
                            </m:e>
                            <m:sub>
                              <m:r>
                                <m:rPr>
                                  <m:brk m:alnAt="23"/>
                                </m:rPr>
                                <a:rPr lang="en-US" sz="2400" b="0" i="1" smtClean="0">
                                  <a:latin typeface="Cambria Math" panose="02040503050406030204" pitchFamily="18" charset="0"/>
                                </a:rPr>
                                <m:t>0</m:t>
                              </m:r>
                            </m:sub>
                          </m:sSub>
                        </m:sub>
                        <m:sup>
                          <m:r>
                            <a:rPr lang="en-US" sz="2400" b="0" i="1" smtClean="0">
                              <a:latin typeface="Cambria Math" panose="02040503050406030204" pitchFamily="18" charset="0"/>
                            </a:rPr>
                            <m:t>𝑡</m:t>
                          </m:r>
                        </m:sup>
                        <m:e>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𝜏</m:t>
                              </m:r>
                            </m:e>
                          </m:d>
                          <m:r>
                            <a:rPr lang="en-US" sz="2400" i="1">
                              <a:latin typeface="Cambria Math" panose="02040503050406030204" pitchFamily="18" charset="0"/>
                            </a:rPr>
                            <m:t>𝑑</m:t>
                          </m:r>
                          <m:r>
                            <a:rPr lang="en-US" sz="2400" b="0" i="1" smtClean="0">
                              <a:latin typeface="Cambria Math" panose="02040503050406030204" pitchFamily="18" charset="0"/>
                            </a:rPr>
                            <m:t>𝜏</m:t>
                          </m:r>
                        </m:e>
                      </m:nary>
                    </m:oMath>
                  </m:oMathPara>
                </a14:m>
                <a:endParaRPr lang="en-US" sz="2400" dirty="0"/>
              </a:p>
            </p:txBody>
          </p:sp>
        </mc:Choice>
        <mc:Fallback xmlns="">
          <p:sp>
            <p:nvSpPr>
              <p:cNvPr id="24" name="Rectangle 23"/>
              <p:cNvSpPr>
                <a:spLocks noRot="1" noChangeAspect="1" noMove="1" noResize="1" noEditPoints="1" noAdjustHandles="1" noChangeArrowheads="1" noChangeShapeType="1" noTextEdit="1"/>
              </p:cNvSpPr>
              <p:nvPr/>
            </p:nvSpPr>
            <p:spPr>
              <a:xfrm>
                <a:off x="2935922" y="4219999"/>
                <a:ext cx="2901821" cy="96379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5974702" y="4297360"/>
                <a:ext cx="2570750" cy="8090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𝑑</m:t>
                          </m:r>
                          <m:r>
                            <a:rPr lang="en-US" sz="2400" i="1" smtClean="0">
                              <a:latin typeface="Cambria Math" panose="02040503050406030204" pitchFamily="18" charset="0"/>
                            </a:rPr>
                            <m:t>𝐹</m:t>
                          </m:r>
                          <m:d>
                            <m:dPr>
                              <m:ctrlPr>
                                <a:rPr lang="en-US" sz="2400" i="1">
                                  <a:latin typeface="Cambria Math" panose="02040503050406030204" pitchFamily="18" charset="0"/>
                                </a:rPr>
                              </m:ctrlPr>
                            </m:dPr>
                            <m:e>
                              <m:r>
                                <a:rPr lang="en-US" sz="2400" i="1">
                                  <a:latin typeface="Cambria Math" panose="02040503050406030204" pitchFamily="18" charset="0"/>
                                </a:rPr>
                                <m:t>𝑡</m:t>
                              </m:r>
                            </m:e>
                          </m:d>
                        </m:num>
                        <m:den>
                          <m:r>
                            <a:rPr lang="en-US" sz="2400" b="0" i="1" smtClean="0">
                              <a:latin typeface="Cambria Math" panose="02040503050406030204" pitchFamily="18" charset="0"/>
                            </a:rPr>
                            <m:t>𝑑𝑡</m:t>
                          </m:r>
                        </m:den>
                      </m:f>
                      <m:r>
                        <a:rPr lang="en-US" sz="2400" b="0" i="0" smtClean="0">
                          <a:latin typeface="Cambria Math" panose="02040503050406030204" pitchFamily="18" charset="0"/>
                        </a:rPr>
                        <m:t>=</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b="0" i="1" smtClean="0">
                              <a:latin typeface="Cambria Math" panose="02040503050406030204" pitchFamily="18" charset="0"/>
                            </a:rPr>
                            <m:t>𝑡</m:t>
                          </m:r>
                        </m:e>
                      </m:d>
                    </m:oMath>
                  </m:oMathPara>
                </a14:m>
                <a:endParaRPr lang="en-US" sz="2400" dirty="0"/>
              </a:p>
            </p:txBody>
          </p:sp>
        </mc:Choice>
        <mc:Fallback xmlns="">
          <p:sp>
            <p:nvSpPr>
              <p:cNvPr id="25" name="Rectangle 24"/>
              <p:cNvSpPr>
                <a:spLocks noRot="1" noChangeAspect="1" noMove="1" noResize="1" noEditPoints="1" noAdjustHandles="1" noChangeArrowheads="1" noChangeShapeType="1" noTextEdit="1"/>
              </p:cNvSpPr>
              <p:nvPr/>
            </p:nvSpPr>
            <p:spPr>
              <a:xfrm>
                <a:off x="5974702" y="4297360"/>
                <a:ext cx="2570750" cy="809068"/>
              </a:xfrm>
              <a:prstGeom prst="rect">
                <a:avLst/>
              </a:prstGeom>
              <a:blipFill rotWithShape="0">
                <a:blip r:embed="rId6"/>
                <a:stretch>
                  <a:fillRect/>
                </a:stretch>
              </a:blipFill>
            </p:spPr>
            <p:txBody>
              <a:bodyPr/>
              <a:lstStyle/>
              <a:p>
                <a:r>
                  <a:rPr lang="en-US">
                    <a:noFill/>
                  </a:rPr>
                  <a:t> </a:t>
                </a:r>
              </a:p>
            </p:txBody>
          </p:sp>
        </mc:Fallback>
      </mc:AlternateContent>
      <p:sp>
        <p:nvSpPr>
          <p:cNvPr id="26" name="Rectangle 25"/>
          <p:cNvSpPr/>
          <p:nvPr/>
        </p:nvSpPr>
        <p:spPr>
          <a:xfrm>
            <a:off x="2635841" y="5645454"/>
            <a:ext cx="6403804" cy="830997"/>
          </a:xfrm>
          <a:prstGeom prst="rect">
            <a:avLst/>
          </a:prstGeom>
        </p:spPr>
        <p:txBody>
          <a:bodyPr wrap="square">
            <a:spAutoFit/>
          </a:bodyPr>
          <a:lstStyle/>
          <a:p>
            <a:r>
              <a:rPr lang="en-US" sz="2400" dirty="0"/>
              <a:t>“Implicit” equation, must be solved by iterative technique (trial and error)</a:t>
            </a:r>
          </a:p>
        </p:txBody>
      </p:sp>
      <p:sp>
        <p:nvSpPr>
          <p:cNvPr id="11" name="Rectangle 10"/>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66049FF-6438-49CA-9EAB-519DCB26755A}" type="slidenum">
              <a:rPr lang="en-US" smtClean="0">
                <a:solidFill>
                  <a:schemeClr val="tx1"/>
                </a:solidFill>
              </a:rPr>
              <a:t>51</a:t>
            </a:fld>
            <a:endParaRPr lang="en-US" dirty="0">
              <a:solidFill>
                <a:schemeClr val="tx1"/>
              </a:solidFill>
            </a:endParaRPr>
          </a:p>
        </p:txBody>
      </p:sp>
    </p:spTree>
    <p:extLst>
      <p:ext uri="{BB962C8B-B14F-4D97-AF65-F5344CB8AC3E}">
        <p14:creationId xmlns:p14="http://schemas.microsoft.com/office/powerpoint/2010/main" val="320056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5" grpId="0" animBg="1"/>
      <p:bldP spid="46" grpId="0" animBg="1"/>
      <p:bldP spid="23" grpId="0"/>
      <p:bldP spid="24" grpId="0"/>
      <p:bldP spid="25"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27380" y="1176475"/>
            <a:ext cx="7441773" cy="5400406"/>
          </a:xfrm>
          <a:prstGeom prst="rect">
            <a:avLst/>
          </a:prstGeom>
        </p:spPr>
      </p:pic>
      <p:sp>
        <p:nvSpPr>
          <p:cNvPr id="11" name="Freeform 10"/>
          <p:cNvSpPr/>
          <p:nvPr/>
        </p:nvSpPr>
        <p:spPr>
          <a:xfrm>
            <a:off x="3841496" y="2664206"/>
            <a:ext cx="4375912" cy="1187450"/>
          </a:xfrm>
          <a:custGeom>
            <a:avLst/>
            <a:gdLst>
              <a:gd name="connsiteX0" fmla="*/ 329184 w 4413504"/>
              <a:gd name="connsiteY0" fmla="*/ 377952 h 1219200"/>
              <a:gd name="connsiteX1" fmla="*/ 768096 w 4413504"/>
              <a:gd name="connsiteY1" fmla="*/ 6705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68224 h 1219200"/>
              <a:gd name="connsiteX9" fmla="*/ 329184 w 4413504"/>
              <a:gd name="connsiteY9" fmla="*/ 377952 h 1219200"/>
              <a:gd name="connsiteX0" fmla="*/ 329184 w 4413504"/>
              <a:gd name="connsiteY0" fmla="*/ 377952 h 1219200"/>
              <a:gd name="connsiteX1" fmla="*/ 768096 w 4413504"/>
              <a:gd name="connsiteY1" fmla="*/ 6705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329184 w 4413504"/>
              <a:gd name="connsiteY9" fmla="*/ 377952 h 1219200"/>
              <a:gd name="connsiteX0" fmla="*/ 613651 w 4697971"/>
              <a:gd name="connsiteY0" fmla="*/ 377952 h 1219200"/>
              <a:gd name="connsiteX1" fmla="*/ 1052563 w 4697971"/>
              <a:gd name="connsiteY1" fmla="*/ 670560 h 1219200"/>
              <a:gd name="connsiteX2" fmla="*/ 1979155 w 4697971"/>
              <a:gd name="connsiteY2" fmla="*/ 950976 h 1219200"/>
              <a:gd name="connsiteX3" fmla="*/ 3320275 w 4697971"/>
              <a:gd name="connsiteY3" fmla="*/ 1109472 h 1219200"/>
              <a:gd name="connsiteX4" fmla="*/ 4124947 w 4697971"/>
              <a:gd name="connsiteY4" fmla="*/ 1182624 h 1219200"/>
              <a:gd name="connsiteX5" fmla="*/ 4697971 w 4697971"/>
              <a:gd name="connsiteY5" fmla="*/ 1219200 h 1219200"/>
              <a:gd name="connsiteX6" fmla="*/ 4685779 w 4697971"/>
              <a:gd name="connsiteY6" fmla="*/ 12192 h 1219200"/>
              <a:gd name="connsiteX7" fmla="*/ 284467 w 4697971"/>
              <a:gd name="connsiteY7" fmla="*/ 0 h 1219200"/>
              <a:gd name="connsiteX8" fmla="*/ 455155 w 4697971"/>
              <a:gd name="connsiteY8" fmla="*/ 255524 h 1219200"/>
              <a:gd name="connsiteX9" fmla="*/ 613651 w 4697971"/>
              <a:gd name="connsiteY9" fmla="*/ 377952 h 1219200"/>
              <a:gd name="connsiteX0" fmla="*/ 329184 w 4413504"/>
              <a:gd name="connsiteY0" fmla="*/ 377952 h 1219200"/>
              <a:gd name="connsiteX1" fmla="*/ 768096 w 4413504"/>
              <a:gd name="connsiteY1" fmla="*/ 6705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329184 w 4413504"/>
              <a:gd name="connsiteY9" fmla="*/ 377952 h 1219200"/>
              <a:gd name="connsiteX0" fmla="*/ 430784 w 4413504"/>
              <a:gd name="connsiteY0" fmla="*/ 473202 h 1219200"/>
              <a:gd name="connsiteX1" fmla="*/ 768096 w 4413504"/>
              <a:gd name="connsiteY1" fmla="*/ 6705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768096 w 4413504"/>
              <a:gd name="connsiteY1" fmla="*/ 6705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694688 w 4413504"/>
              <a:gd name="connsiteY2" fmla="*/ 95097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739138 w 4413504"/>
              <a:gd name="connsiteY2" fmla="*/ 94462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739138 w 4413504"/>
              <a:gd name="connsiteY2" fmla="*/ 94462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219200"/>
              <a:gd name="connsiteX1" fmla="*/ 907796 w 4413504"/>
              <a:gd name="connsiteY1" fmla="*/ 721360 h 1219200"/>
              <a:gd name="connsiteX2" fmla="*/ 1739138 w 4413504"/>
              <a:gd name="connsiteY2" fmla="*/ 94462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430784 w 4413504"/>
              <a:gd name="connsiteY0" fmla="*/ 473202 h 1302069"/>
              <a:gd name="connsiteX1" fmla="*/ 907796 w 4413504"/>
              <a:gd name="connsiteY1" fmla="*/ 721360 h 1302069"/>
              <a:gd name="connsiteX2" fmla="*/ 1739138 w 4413504"/>
              <a:gd name="connsiteY2" fmla="*/ 944626 h 1302069"/>
              <a:gd name="connsiteX3" fmla="*/ 3035808 w 4413504"/>
              <a:gd name="connsiteY3" fmla="*/ 1109472 h 1302069"/>
              <a:gd name="connsiteX4" fmla="*/ 3840480 w 4413504"/>
              <a:gd name="connsiteY4" fmla="*/ 1182624 h 1302069"/>
              <a:gd name="connsiteX5" fmla="*/ 4413504 w 4413504"/>
              <a:gd name="connsiteY5" fmla="*/ 1219200 h 1302069"/>
              <a:gd name="connsiteX6" fmla="*/ 4401312 w 4413504"/>
              <a:gd name="connsiteY6" fmla="*/ 12192 h 1302069"/>
              <a:gd name="connsiteX7" fmla="*/ 0 w 4413504"/>
              <a:gd name="connsiteY7" fmla="*/ 0 h 1302069"/>
              <a:gd name="connsiteX8" fmla="*/ 170688 w 4413504"/>
              <a:gd name="connsiteY8" fmla="*/ 255524 h 1302069"/>
              <a:gd name="connsiteX9" fmla="*/ 430784 w 4413504"/>
              <a:gd name="connsiteY9" fmla="*/ 473202 h 1302069"/>
              <a:gd name="connsiteX0" fmla="*/ 430784 w 4413504"/>
              <a:gd name="connsiteY0" fmla="*/ 473202 h 1219200"/>
              <a:gd name="connsiteX1" fmla="*/ 907796 w 4413504"/>
              <a:gd name="connsiteY1" fmla="*/ 721360 h 1219200"/>
              <a:gd name="connsiteX2" fmla="*/ 1739138 w 4413504"/>
              <a:gd name="connsiteY2" fmla="*/ 944626 h 1219200"/>
              <a:gd name="connsiteX3" fmla="*/ 3035808 w 4413504"/>
              <a:gd name="connsiteY3" fmla="*/ 1109472 h 1219200"/>
              <a:gd name="connsiteX4" fmla="*/ 3840480 w 4413504"/>
              <a:gd name="connsiteY4" fmla="*/ 1182624 h 1219200"/>
              <a:gd name="connsiteX5" fmla="*/ 4413504 w 4413504"/>
              <a:gd name="connsiteY5" fmla="*/ 1219200 h 1219200"/>
              <a:gd name="connsiteX6" fmla="*/ 4401312 w 4413504"/>
              <a:gd name="connsiteY6" fmla="*/ 12192 h 1219200"/>
              <a:gd name="connsiteX7" fmla="*/ 0 w 4413504"/>
              <a:gd name="connsiteY7" fmla="*/ 0 h 1219200"/>
              <a:gd name="connsiteX8" fmla="*/ 170688 w 4413504"/>
              <a:gd name="connsiteY8" fmla="*/ 255524 h 1219200"/>
              <a:gd name="connsiteX9" fmla="*/ 430784 w 4413504"/>
              <a:gd name="connsiteY9" fmla="*/ 473202 h 1219200"/>
              <a:gd name="connsiteX0" fmla="*/ 272034 w 4254754"/>
              <a:gd name="connsiteY0" fmla="*/ 461010 h 1207008"/>
              <a:gd name="connsiteX1" fmla="*/ 749046 w 4254754"/>
              <a:gd name="connsiteY1" fmla="*/ 709168 h 1207008"/>
              <a:gd name="connsiteX2" fmla="*/ 1580388 w 4254754"/>
              <a:gd name="connsiteY2" fmla="*/ 932434 h 1207008"/>
              <a:gd name="connsiteX3" fmla="*/ 2877058 w 4254754"/>
              <a:gd name="connsiteY3" fmla="*/ 10972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11938 w 4254754"/>
              <a:gd name="connsiteY8" fmla="*/ 243332 h 1207008"/>
              <a:gd name="connsiteX9" fmla="*/ 272034 w 4254754"/>
              <a:gd name="connsiteY9" fmla="*/ 461010 h 1207008"/>
              <a:gd name="connsiteX0" fmla="*/ 272034 w 4254754"/>
              <a:gd name="connsiteY0" fmla="*/ 461010 h 1207008"/>
              <a:gd name="connsiteX1" fmla="*/ 749046 w 4254754"/>
              <a:gd name="connsiteY1" fmla="*/ 709168 h 1207008"/>
              <a:gd name="connsiteX2" fmla="*/ 1580388 w 4254754"/>
              <a:gd name="connsiteY2" fmla="*/ 932434 h 1207008"/>
              <a:gd name="connsiteX3" fmla="*/ 2877058 w 4254754"/>
              <a:gd name="connsiteY3" fmla="*/ 10972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272034 w 4254754"/>
              <a:gd name="connsiteY9" fmla="*/ 461010 h 1207008"/>
              <a:gd name="connsiteX0" fmla="*/ 468884 w 4254754"/>
              <a:gd name="connsiteY0" fmla="*/ 473710 h 1207008"/>
              <a:gd name="connsiteX1" fmla="*/ 749046 w 4254754"/>
              <a:gd name="connsiteY1" fmla="*/ 709168 h 1207008"/>
              <a:gd name="connsiteX2" fmla="*/ 1580388 w 4254754"/>
              <a:gd name="connsiteY2" fmla="*/ 932434 h 1207008"/>
              <a:gd name="connsiteX3" fmla="*/ 2877058 w 4254754"/>
              <a:gd name="connsiteY3" fmla="*/ 10972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69696 w 4254754"/>
              <a:gd name="connsiteY1" fmla="*/ 626618 h 1207008"/>
              <a:gd name="connsiteX2" fmla="*/ 1580388 w 4254754"/>
              <a:gd name="connsiteY2" fmla="*/ 932434 h 1207008"/>
              <a:gd name="connsiteX3" fmla="*/ 2877058 w 4254754"/>
              <a:gd name="connsiteY3" fmla="*/ 10972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69696 w 4254754"/>
              <a:gd name="connsiteY1" fmla="*/ 626618 h 1207008"/>
              <a:gd name="connsiteX2" fmla="*/ 1662938 w 4254754"/>
              <a:gd name="connsiteY2" fmla="*/ 849884 h 1207008"/>
              <a:gd name="connsiteX3" fmla="*/ 2877058 w 4254754"/>
              <a:gd name="connsiteY3" fmla="*/ 10972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69696 w 4254754"/>
              <a:gd name="connsiteY1" fmla="*/ 626618 h 1207008"/>
              <a:gd name="connsiteX2" fmla="*/ 1662938 w 4254754"/>
              <a:gd name="connsiteY2" fmla="*/ 849884 h 1207008"/>
              <a:gd name="connsiteX3" fmla="*/ 2877058 w 4254754"/>
              <a:gd name="connsiteY3" fmla="*/ 10972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95096 w 4254754"/>
              <a:gd name="connsiteY1" fmla="*/ 652018 h 1207008"/>
              <a:gd name="connsiteX2" fmla="*/ 1662938 w 4254754"/>
              <a:gd name="connsiteY2" fmla="*/ 849884 h 1207008"/>
              <a:gd name="connsiteX3" fmla="*/ 2877058 w 4254754"/>
              <a:gd name="connsiteY3" fmla="*/ 10972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95096 w 4254754"/>
              <a:gd name="connsiteY1" fmla="*/ 652018 h 1207008"/>
              <a:gd name="connsiteX2" fmla="*/ 1662938 w 4254754"/>
              <a:gd name="connsiteY2" fmla="*/ 849884 h 1207008"/>
              <a:gd name="connsiteX3" fmla="*/ 2877058 w 4254754"/>
              <a:gd name="connsiteY3" fmla="*/ 10337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95096 w 4254754"/>
              <a:gd name="connsiteY1" fmla="*/ 652018 h 1207008"/>
              <a:gd name="connsiteX2" fmla="*/ 1662938 w 4254754"/>
              <a:gd name="connsiteY2" fmla="*/ 849884 h 1207008"/>
              <a:gd name="connsiteX3" fmla="*/ 2877058 w 4254754"/>
              <a:gd name="connsiteY3" fmla="*/ 103378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95096 w 4254754"/>
              <a:gd name="connsiteY1" fmla="*/ 652018 h 1207008"/>
              <a:gd name="connsiteX2" fmla="*/ 1662938 w 4254754"/>
              <a:gd name="connsiteY2" fmla="*/ 849884 h 1207008"/>
              <a:gd name="connsiteX3" fmla="*/ 2877058 w 4254754"/>
              <a:gd name="connsiteY3" fmla="*/ 1014730 h 1207008"/>
              <a:gd name="connsiteX4" fmla="*/ 3681730 w 4254754"/>
              <a:gd name="connsiteY4" fmla="*/ 117043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95096 w 4254754"/>
              <a:gd name="connsiteY1" fmla="*/ 652018 h 1207008"/>
              <a:gd name="connsiteX2" fmla="*/ 1662938 w 4254754"/>
              <a:gd name="connsiteY2" fmla="*/ 849884 h 1207008"/>
              <a:gd name="connsiteX3" fmla="*/ 2877058 w 4254754"/>
              <a:gd name="connsiteY3" fmla="*/ 1014730 h 1207008"/>
              <a:gd name="connsiteX4" fmla="*/ 3713480 w 4254754"/>
              <a:gd name="connsiteY4" fmla="*/ 110058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95096 w 4254754"/>
              <a:gd name="connsiteY1" fmla="*/ 652018 h 1207008"/>
              <a:gd name="connsiteX2" fmla="*/ 1662938 w 4254754"/>
              <a:gd name="connsiteY2" fmla="*/ 849884 h 1207008"/>
              <a:gd name="connsiteX3" fmla="*/ 2877058 w 4254754"/>
              <a:gd name="connsiteY3" fmla="*/ 1014730 h 1207008"/>
              <a:gd name="connsiteX4" fmla="*/ 3713480 w 4254754"/>
              <a:gd name="connsiteY4" fmla="*/ 110058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54754"/>
              <a:gd name="connsiteY0" fmla="*/ 473710 h 1207008"/>
              <a:gd name="connsiteX1" fmla="*/ 895096 w 4254754"/>
              <a:gd name="connsiteY1" fmla="*/ 652018 h 1207008"/>
              <a:gd name="connsiteX2" fmla="*/ 1662938 w 4254754"/>
              <a:gd name="connsiteY2" fmla="*/ 849884 h 1207008"/>
              <a:gd name="connsiteX3" fmla="*/ 2877058 w 4254754"/>
              <a:gd name="connsiteY3" fmla="*/ 1014730 h 1207008"/>
              <a:gd name="connsiteX4" fmla="*/ 3713480 w 4254754"/>
              <a:gd name="connsiteY4" fmla="*/ 1075182 h 1207008"/>
              <a:gd name="connsiteX5" fmla="*/ 4254754 w 4254754"/>
              <a:gd name="connsiteY5" fmla="*/ 1207008 h 1207008"/>
              <a:gd name="connsiteX6" fmla="*/ 4242562 w 4254754"/>
              <a:gd name="connsiteY6" fmla="*/ 0 h 1207008"/>
              <a:gd name="connsiteX7" fmla="*/ 0 w 4254754"/>
              <a:gd name="connsiteY7" fmla="*/ 508 h 1207008"/>
              <a:gd name="connsiteX8" fmla="*/ 240538 w 4254754"/>
              <a:gd name="connsiteY8" fmla="*/ 306832 h 1207008"/>
              <a:gd name="connsiteX9" fmla="*/ 468884 w 4254754"/>
              <a:gd name="connsiteY9" fmla="*/ 473710 h 1207008"/>
              <a:gd name="connsiteX0" fmla="*/ 468884 w 4242562"/>
              <a:gd name="connsiteY0" fmla="*/ 473710 h 1105408"/>
              <a:gd name="connsiteX1" fmla="*/ 895096 w 4242562"/>
              <a:gd name="connsiteY1" fmla="*/ 652018 h 1105408"/>
              <a:gd name="connsiteX2" fmla="*/ 1662938 w 4242562"/>
              <a:gd name="connsiteY2" fmla="*/ 849884 h 1105408"/>
              <a:gd name="connsiteX3" fmla="*/ 2877058 w 4242562"/>
              <a:gd name="connsiteY3" fmla="*/ 1014730 h 1105408"/>
              <a:gd name="connsiteX4" fmla="*/ 3713480 w 4242562"/>
              <a:gd name="connsiteY4" fmla="*/ 1075182 h 1105408"/>
              <a:gd name="connsiteX5" fmla="*/ 4235704 w 4242562"/>
              <a:gd name="connsiteY5" fmla="*/ 1105408 h 1105408"/>
              <a:gd name="connsiteX6" fmla="*/ 4242562 w 4242562"/>
              <a:gd name="connsiteY6" fmla="*/ 0 h 1105408"/>
              <a:gd name="connsiteX7" fmla="*/ 0 w 4242562"/>
              <a:gd name="connsiteY7" fmla="*/ 508 h 1105408"/>
              <a:gd name="connsiteX8" fmla="*/ 240538 w 4242562"/>
              <a:gd name="connsiteY8" fmla="*/ 306832 h 1105408"/>
              <a:gd name="connsiteX9" fmla="*/ 468884 w 4242562"/>
              <a:gd name="connsiteY9" fmla="*/ 473710 h 1105408"/>
              <a:gd name="connsiteX0" fmla="*/ 682033 w 4455711"/>
              <a:gd name="connsiteY0" fmla="*/ 473710 h 1105408"/>
              <a:gd name="connsiteX1" fmla="*/ 1108245 w 4455711"/>
              <a:gd name="connsiteY1" fmla="*/ 652018 h 1105408"/>
              <a:gd name="connsiteX2" fmla="*/ 1876087 w 4455711"/>
              <a:gd name="connsiteY2" fmla="*/ 849884 h 1105408"/>
              <a:gd name="connsiteX3" fmla="*/ 3090207 w 4455711"/>
              <a:gd name="connsiteY3" fmla="*/ 1014730 h 1105408"/>
              <a:gd name="connsiteX4" fmla="*/ 3926629 w 4455711"/>
              <a:gd name="connsiteY4" fmla="*/ 1075182 h 1105408"/>
              <a:gd name="connsiteX5" fmla="*/ 4448853 w 4455711"/>
              <a:gd name="connsiteY5" fmla="*/ 1105408 h 1105408"/>
              <a:gd name="connsiteX6" fmla="*/ 4455711 w 4455711"/>
              <a:gd name="connsiteY6" fmla="*/ 0 h 1105408"/>
              <a:gd name="connsiteX7" fmla="*/ 213149 w 4455711"/>
              <a:gd name="connsiteY7" fmla="*/ 508 h 1105408"/>
              <a:gd name="connsiteX8" fmla="*/ 682033 w 4455711"/>
              <a:gd name="connsiteY8" fmla="*/ 473710 h 1105408"/>
              <a:gd name="connsiteX0" fmla="*/ 468884 w 4242562"/>
              <a:gd name="connsiteY0" fmla="*/ 473710 h 1105408"/>
              <a:gd name="connsiteX1" fmla="*/ 895096 w 4242562"/>
              <a:gd name="connsiteY1" fmla="*/ 652018 h 1105408"/>
              <a:gd name="connsiteX2" fmla="*/ 1662938 w 4242562"/>
              <a:gd name="connsiteY2" fmla="*/ 849884 h 1105408"/>
              <a:gd name="connsiteX3" fmla="*/ 2877058 w 4242562"/>
              <a:gd name="connsiteY3" fmla="*/ 1014730 h 1105408"/>
              <a:gd name="connsiteX4" fmla="*/ 3713480 w 4242562"/>
              <a:gd name="connsiteY4" fmla="*/ 1075182 h 1105408"/>
              <a:gd name="connsiteX5" fmla="*/ 4235704 w 4242562"/>
              <a:gd name="connsiteY5" fmla="*/ 1105408 h 1105408"/>
              <a:gd name="connsiteX6" fmla="*/ 4242562 w 4242562"/>
              <a:gd name="connsiteY6" fmla="*/ 0 h 1105408"/>
              <a:gd name="connsiteX7" fmla="*/ 0 w 4242562"/>
              <a:gd name="connsiteY7" fmla="*/ 508 h 1105408"/>
              <a:gd name="connsiteX8" fmla="*/ 468884 w 4242562"/>
              <a:gd name="connsiteY8" fmla="*/ 473710 h 1105408"/>
              <a:gd name="connsiteX0" fmla="*/ 379984 w 4242562"/>
              <a:gd name="connsiteY0" fmla="*/ 346710 h 1105408"/>
              <a:gd name="connsiteX1" fmla="*/ 895096 w 4242562"/>
              <a:gd name="connsiteY1" fmla="*/ 652018 h 1105408"/>
              <a:gd name="connsiteX2" fmla="*/ 1662938 w 4242562"/>
              <a:gd name="connsiteY2" fmla="*/ 849884 h 1105408"/>
              <a:gd name="connsiteX3" fmla="*/ 2877058 w 4242562"/>
              <a:gd name="connsiteY3" fmla="*/ 1014730 h 1105408"/>
              <a:gd name="connsiteX4" fmla="*/ 3713480 w 4242562"/>
              <a:gd name="connsiteY4" fmla="*/ 1075182 h 1105408"/>
              <a:gd name="connsiteX5" fmla="*/ 4235704 w 4242562"/>
              <a:gd name="connsiteY5" fmla="*/ 1105408 h 1105408"/>
              <a:gd name="connsiteX6" fmla="*/ 4242562 w 4242562"/>
              <a:gd name="connsiteY6" fmla="*/ 0 h 1105408"/>
              <a:gd name="connsiteX7" fmla="*/ 0 w 4242562"/>
              <a:gd name="connsiteY7" fmla="*/ 508 h 1105408"/>
              <a:gd name="connsiteX8" fmla="*/ 379984 w 4242562"/>
              <a:gd name="connsiteY8" fmla="*/ 346710 h 1105408"/>
              <a:gd name="connsiteX0" fmla="*/ 360934 w 4242562"/>
              <a:gd name="connsiteY0" fmla="*/ 372110 h 1105408"/>
              <a:gd name="connsiteX1" fmla="*/ 895096 w 4242562"/>
              <a:gd name="connsiteY1" fmla="*/ 652018 h 1105408"/>
              <a:gd name="connsiteX2" fmla="*/ 1662938 w 4242562"/>
              <a:gd name="connsiteY2" fmla="*/ 849884 h 1105408"/>
              <a:gd name="connsiteX3" fmla="*/ 2877058 w 4242562"/>
              <a:gd name="connsiteY3" fmla="*/ 1014730 h 1105408"/>
              <a:gd name="connsiteX4" fmla="*/ 3713480 w 4242562"/>
              <a:gd name="connsiteY4" fmla="*/ 1075182 h 1105408"/>
              <a:gd name="connsiteX5" fmla="*/ 4235704 w 4242562"/>
              <a:gd name="connsiteY5" fmla="*/ 1105408 h 1105408"/>
              <a:gd name="connsiteX6" fmla="*/ 4242562 w 4242562"/>
              <a:gd name="connsiteY6" fmla="*/ 0 h 1105408"/>
              <a:gd name="connsiteX7" fmla="*/ 0 w 4242562"/>
              <a:gd name="connsiteY7" fmla="*/ 508 h 1105408"/>
              <a:gd name="connsiteX8" fmla="*/ 360934 w 4242562"/>
              <a:gd name="connsiteY8" fmla="*/ 372110 h 1105408"/>
              <a:gd name="connsiteX0" fmla="*/ 494284 w 4375912"/>
              <a:gd name="connsiteY0" fmla="*/ 377952 h 1111250"/>
              <a:gd name="connsiteX1" fmla="*/ 1028446 w 4375912"/>
              <a:gd name="connsiteY1" fmla="*/ 657860 h 1111250"/>
              <a:gd name="connsiteX2" fmla="*/ 1796288 w 4375912"/>
              <a:gd name="connsiteY2" fmla="*/ 855726 h 1111250"/>
              <a:gd name="connsiteX3" fmla="*/ 3010408 w 4375912"/>
              <a:gd name="connsiteY3" fmla="*/ 1020572 h 1111250"/>
              <a:gd name="connsiteX4" fmla="*/ 3846830 w 4375912"/>
              <a:gd name="connsiteY4" fmla="*/ 1081024 h 1111250"/>
              <a:gd name="connsiteX5" fmla="*/ 4369054 w 4375912"/>
              <a:gd name="connsiteY5" fmla="*/ 1111250 h 1111250"/>
              <a:gd name="connsiteX6" fmla="*/ 4375912 w 4375912"/>
              <a:gd name="connsiteY6" fmla="*/ 5842 h 1111250"/>
              <a:gd name="connsiteX7" fmla="*/ 0 w 4375912"/>
              <a:gd name="connsiteY7" fmla="*/ 0 h 1111250"/>
              <a:gd name="connsiteX8" fmla="*/ 494284 w 4375912"/>
              <a:gd name="connsiteY8" fmla="*/ 377952 h 1111250"/>
              <a:gd name="connsiteX0" fmla="*/ 462534 w 4375912"/>
              <a:gd name="connsiteY0" fmla="*/ 428752 h 1111250"/>
              <a:gd name="connsiteX1" fmla="*/ 1028446 w 4375912"/>
              <a:gd name="connsiteY1" fmla="*/ 657860 h 1111250"/>
              <a:gd name="connsiteX2" fmla="*/ 1796288 w 4375912"/>
              <a:gd name="connsiteY2" fmla="*/ 855726 h 1111250"/>
              <a:gd name="connsiteX3" fmla="*/ 3010408 w 4375912"/>
              <a:gd name="connsiteY3" fmla="*/ 1020572 h 1111250"/>
              <a:gd name="connsiteX4" fmla="*/ 3846830 w 4375912"/>
              <a:gd name="connsiteY4" fmla="*/ 1081024 h 1111250"/>
              <a:gd name="connsiteX5" fmla="*/ 4369054 w 4375912"/>
              <a:gd name="connsiteY5" fmla="*/ 1111250 h 1111250"/>
              <a:gd name="connsiteX6" fmla="*/ 4375912 w 4375912"/>
              <a:gd name="connsiteY6" fmla="*/ 5842 h 1111250"/>
              <a:gd name="connsiteX7" fmla="*/ 0 w 4375912"/>
              <a:gd name="connsiteY7" fmla="*/ 0 h 1111250"/>
              <a:gd name="connsiteX8" fmla="*/ 462534 w 4375912"/>
              <a:gd name="connsiteY8" fmla="*/ 428752 h 1111250"/>
              <a:gd name="connsiteX0" fmla="*/ 462534 w 4375912"/>
              <a:gd name="connsiteY0" fmla="*/ 428752 h 1111250"/>
              <a:gd name="connsiteX1" fmla="*/ 1022096 w 4375912"/>
              <a:gd name="connsiteY1" fmla="*/ 708660 h 1111250"/>
              <a:gd name="connsiteX2" fmla="*/ 1796288 w 4375912"/>
              <a:gd name="connsiteY2" fmla="*/ 855726 h 1111250"/>
              <a:gd name="connsiteX3" fmla="*/ 3010408 w 4375912"/>
              <a:gd name="connsiteY3" fmla="*/ 1020572 h 1111250"/>
              <a:gd name="connsiteX4" fmla="*/ 3846830 w 4375912"/>
              <a:gd name="connsiteY4" fmla="*/ 1081024 h 1111250"/>
              <a:gd name="connsiteX5" fmla="*/ 4369054 w 4375912"/>
              <a:gd name="connsiteY5" fmla="*/ 1111250 h 1111250"/>
              <a:gd name="connsiteX6" fmla="*/ 4375912 w 4375912"/>
              <a:gd name="connsiteY6" fmla="*/ 5842 h 1111250"/>
              <a:gd name="connsiteX7" fmla="*/ 0 w 4375912"/>
              <a:gd name="connsiteY7" fmla="*/ 0 h 1111250"/>
              <a:gd name="connsiteX8" fmla="*/ 462534 w 4375912"/>
              <a:gd name="connsiteY8" fmla="*/ 428752 h 1111250"/>
              <a:gd name="connsiteX0" fmla="*/ 462534 w 4375912"/>
              <a:gd name="connsiteY0" fmla="*/ 428752 h 1111250"/>
              <a:gd name="connsiteX1" fmla="*/ 1022096 w 4375912"/>
              <a:gd name="connsiteY1" fmla="*/ 708660 h 1111250"/>
              <a:gd name="connsiteX2" fmla="*/ 1789938 w 4375912"/>
              <a:gd name="connsiteY2" fmla="*/ 912876 h 1111250"/>
              <a:gd name="connsiteX3" fmla="*/ 3010408 w 4375912"/>
              <a:gd name="connsiteY3" fmla="*/ 1020572 h 1111250"/>
              <a:gd name="connsiteX4" fmla="*/ 3846830 w 4375912"/>
              <a:gd name="connsiteY4" fmla="*/ 1081024 h 1111250"/>
              <a:gd name="connsiteX5" fmla="*/ 4369054 w 4375912"/>
              <a:gd name="connsiteY5" fmla="*/ 1111250 h 1111250"/>
              <a:gd name="connsiteX6" fmla="*/ 4375912 w 4375912"/>
              <a:gd name="connsiteY6" fmla="*/ 5842 h 1111250"/>
              <a:gd name="connsiteX7" fmla="*/ 0 w 4375912"/>
              <a:gd name="connsiteY7" fmla="*/ 0 h 1111250"/>
              <a:gd name="connsiteX8" fmla="*/ 462534 w 4375912"/>
              <a:gd name="connsiteY8" fmla="*/ 428752 h 1111250"/>
              <a:gd name="connsiteX0" fmla="*/ 462534 w 4375912"/>
              <a:gd name="connsiteY0" fmla="*/ 428752 h 1111250"/>
              <a:gd name="connsiteX1" fmla="*/ 1022096 w 4375912"/>
              <a:gd name="connsiteY1" fmla="*/ 708660 h 1111250"/>
              <a:gd name="connsiteX2" fmla="*/ 1789938 w 4375912"/>
              <a:gd name="connsiteY2" fmla="*/ 912876 h 1111250"/>
              <a:gd name="connsiteX3" fmla="*/ 3023108 w 4375912"/>
              <a:gd name="connsiteY3" fmla="*/ 1084072 h 1111250"/>
              <a:gd name="connsiteX4" fmla="*/ 3846830 w 4375912"/>
              <a:gd name="connsiteY4" fmla="*/ 1081024 h 1111250"/>
              <a:gd name="connsiteX5" fmla="*/ 4369054 w 4375912"/>
              <a:gd name="connsiteY5" fmla="*/ 1111250 h 1111250"/>
              <a:gd name="connsiteX6" fmla="*/ 4375912 w 4375912"/>
              <a:gd name="connsiteY6" fmla="*/ 5842 h 1111250"/>
              <a:gd name="connsiteX7" fmla="*/ 0 w 4375912"/>
              <a:gd name="connsiteY7" fmla="*/ 0 h 1111250"/>
              <a:gd name="connsiteX8" fmla="*/ 462534 w 4375912"/>
              <a:gd name="connsiteY8" fmla="*/ 428752 h 1111250"/>
              <a:gd name="connsiteX0" fmla="*/ 462534 w 4375912"/>
              <a:gd name="connsiteY0" fmla="*/ 428752 h 1111250"/>
              <a:gd name="connsiteX1" fmla="*/ 1022096 w 4375912"/>
              <a:gd name="connsiteY1" fmla="*/ 708660 h 1111250"/>
              <a:gd name="connsiteX2" fmla="*/ 1789938 w 4375912"/>
              <a:gd name="connsiteY2" fmla="*/ 912876 h 1111250"/>
              <a:gd name="connsiteX3" fmla="*/ 3023108 w 4375912"/>
              <a:gd name="connsiteY3" fmla="*/ 1084072 h 1111250"/>
              <a:gd name="connsiteX4" fmla="*/ 3846830 w 4375912"/>
              <a:gd name="connsiteY4" fmla="*/ 1081024 h 1111250"/>
              <a:gd name="connsiteX5" fmla="*/ 4369054 w 4375912"/>
              <a:gd name="connsiteY5" fmla="*/ 1111250 h 1111250"/>
              <a:gd name="connsiteX6" fmla="*/ 4375912 w 4375912"/>
              <a:gd name="connsiteY6" fmla="*/ 5842 h 1111250"/>
              <a:gd name="connsiteX7" fmla="*/ 0 w 4375912"/>
              <a:gd name="connsiteY7" fmla="*/ 0 h 1111250"/>
              <a:gd name="connsiteX8" fmla="*/ 462534 w 4375912"/>
              <a:gd name="connsiteY8" fmla="*/ 428752 h 1111250"/>
              <a:gd name="connsiteX0" fmla="*/ 462534 w 4375912"/>
              <a:gd name="connsiteY0" fmla="*/ 428752 h 1157502"/>
              <a:gd name="connsiteX1" fmla="*/ 1022096 w 4375912"/>
              <a:gd name="connsiteY1" fmla="*/ 708660 h 1157502"/>
              <a:gd name="connsiteX2" fmla="*/ 1789938 w 4375912"/>
              <a:gd name="connsiteY2" fmla="*/ 912876 h 1157502"/>
              <a:gd name="connsiteX3" fmla="*/ 3023108 w 4375912"/>
              <a:gd name="connsiteY3" fmla="*/ 1084072 h 1157502"/>
              <a:gd name="connsiteX4" fmla="*/ 3846830 w 4375912"/>
              <a:gd name="connsiteY4" fmla="*/ 1157224 h 1157502"/>
              <a:gd name="connsiteX5" fmla="*/ 4369054 w 4375912"/>
              <a:gd name="connsiteY5" fmla="*/ 1111250 h 1157502"/>
              <a:gd name="connsiteX6" fmla="*/ 4375912 w 4375912"/>
              <a:gd name="connsiteY6" fmla="*/ 5842 h 1157502"/>
              <a:gd name="connsiteX7" fmla="*/ 0 w 4375912"/>
              <a:gd name="connsiteY7" fmla="*/ 0 h 1157502"/>
              <a:gd name="connsiteX8" fmla="*/ 462534 w 4375912"/>
              <a:gd name="connsiteY8" fmla="*/ 428752 h 1157502"/>
              <a:gd name="connsiteX0" fmla="*/ 462534 w 4375912"/>
              <a:gd name="connsiteY0" fmla="*/ 428752 h 1160356"/>
              <a:gd name="connsiteX1" fmla="*/ 1022096 w 4375912"/>
              <a:gd name="connsiteY1" fmla="*/ 708660 h 1160356"/>
              <a:gd name="connsiteX2" fmla="*/ 1789938 w 4375912"/>
              <a:gd name="connsiteY2" fmla="*/ 912876 h 1160356"/>
              <a:gd name="connsiteX3" fmla="*/ 3023108 w 4375912"/>
              <a:gd name="connsiteY3" fmla="*/ 1084072 h 1160356"/>
              <a:gd name="connsiteX4" fmla="*/ 3846830 w 4375912"/>
              <a:gd name="connsiteY4" fmla="*/ 1157224 h 1160356"/>
              <a:gd name="connsiteX5" fmla="*/ 4369054 w 4375912"/>
              <a:gd name="connsiteY5" fmla="*/ 1111250 h 1160356"/>
              <a:gd name="connsiteX6" fmla="*/ 4375912 w 4375912"/>
              <a:gd name="connsiteY6" fmla="*/ 5842 h 1160356"/>
              <a:gd name="connsiteX7" fmla="*/ 0 w 4375912"/>
              <a:gd name="connsiteY7" fmla="*/ 0 h 1160356"/>
              <a:gd name="connsiteX8" fmla="*/ 462534 w 4375912"/>
              <a:gd name="connsiteY8" fmla="*/ 428752 h 1160356"/>
              <a:gd name="connsiteX0" fmla="*/ 462534 w 4375912"/>
              <a:gd name="connsiteY0" fmla="*/ 428752 h 1187450"/>
              <a:gd name="connsiteX1" fmla="*/ 1022096 w 4375912"/>
              <a:gd name="connsiteY1" fmla="*/ 708660 h 1187450"/>
              <a:gd name="connsiteX2" fmla="*/ 1789938 w 4375912"/>
              <a:gd name="connsiteY2" fmla="*/ 912876 h 1187450"/>
              <a:gd name="connsiteX3" fmla="*/ 3023108 w 4375912"/>
              <a:gd name="connsiteY3" fmla="*/ 1084072 h 1187450"/>
              <a:gd name="connsiteX4" fmla="*/ 3846830 w 4375912"/>
              <a:gd name="connsiteY4" fmla="*/ 1157224 h 1187450"/>
              <a:gd name="connsiteX5" fmla="*/ 4369054 w 4375912"/>
              <a:gd name="connsiteY5" fmla="*/ 1187450 h 1187450"/>
              <a:gd name="connsiteX6" fmla="*/ 4375912 w 4375912"/>
              <a:gd name="connsiteY6" fmla="*/ 5842 h 1187450"/>
              <a:gd name="connsiteX7" fmla="*/ 0 w 4375912"/>
              <a:gd name="connsiteY7" fmla="*/ 0 h 1187450"/>
              <a:gd name="connsiteX8" fmla="*/ 462534 w 4375912"/>
              <a:gd name="connsiteY8" fmla="*/ 428752 h 118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5912" h="1187450">
                <a:moveTo>
                  <a:pt x="462534" y="428752"/>
                </a:moveTo>
                <a:cubicBezTo>
                  <a:pt x="632883" y="546862"/>
                  <a:pt x="800862" y="627973"/>
                  <a:pt x="1022096" y="708660"/>
                </a:cubicBezTo>
                <a:cubicBezTo>
                  <a:pt x="1243330" y="789347"/>
                  <a:pt x="1456436" y="850307"/>
                  <a:pt x="1789938" y="912876"/>
                </a:cubicBezTo>
                <a:cubicBezTo>
                  <a:pt x="2123440" y="975445"/>
                  <a:pt x="2680293" y="1043347"/>
                  <a:pt x="3023108" y="1084072"/>
                </a:cubicBezTo>
                <a:cubicBezTo>
                  <a:pt x="3365923" y="1124797"/>
                  <a:pt x="3622506" y="1139994"/>
                  <a:pt x="3846830" y="1157224"/>
                </a:cubicBezTo>
                <a:cubicBezTo>
                  <a:pt x="4071154" y="1174454"/>
                  <a:pt x="4142232" y="1185672"/>
                  <a:pt x="4369054" y="1187450"/>
                </a:cubicBezTo>
                <a:lnTo>
                  <a:pt x="4375912" y="5842"/>
                </a:lnTo>
                <a:lnTo>
                  <a:pt x="0" y="0"/>
                </a:lnTo>
                <a:cubicBezTo>
                  <a:pt x="190204" y="225002"/>
                  <a:pt x="292185" y="310642"/>
                  <a:pt x="462534" y="428752"/>
                </a:cubicBezTo>
                <a:close/>
              </a:path>
            </a:pathLst>
          </a:cu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Infiltration excess</a:t>
            </a:r>
          </a:p>
        </p:txBody>
      </p:sp>
      <p:sp>
        <p:nvSpPr>
          <p:cNvPr id="2" name="Title 1"/>
          <p:cNvSpPr>
            <a:spLocks noGrp="1"/>
          </p:cNvSpPr>
          <p:nvPr>
            <p:ph type="title"/>
          </p:nvPr>
        </p:nvSpPr>
        <p:spPr>
          <a:xfrm>
            <a:off x="838200" y="184150"/>
            <a:ext cx="10515600" cy="1325563"/>
          </a:xfrm>
        </p:spPr>
        <p:txBody>
          <a:bodyPr>
            <a:normAutofit/>
          </a:bodyPr>
          <a:lstStyle/>
          <a:p>
            <a:r>
              <a:rPr lang="en-US" sz="4000" dirty="0"/>
              <a:t>Infiltration: Green – Ampt, putting it together</a:t>
            </a:r>
          </a:p>
        </p:txBody>
      </p:sp>
      <p:cxnSp>
        <p:nvCxnSpPr>
          <p:cNvPr id="5" name="Straight Arrow Connector 4"/>
          <p:cNvCxnSpPr/>
          <p:nvPr/>
        </p:nvCxnSpPr>
        <p:spPr>
          <a:xfrm>
            <a:off x="2808514" y="2519265"/>
            <a:ext cx="970384"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715209" y="2062065"/>
            <a:ext cx="1718740" cy="369332"/>
          </a:xfrm>
          <a:prstGeom prst="rect">
            <a:avLst/>
          </a:prstGeom>
          <a:noFill/>
        </p:spPr>
        <p:txBody>
          <a:bodyPr wrap="none" rtlCol="0">
            <a:spAutoFit/>
          </a:bodyPr>
          <a:lstStyle/>
          <a:p>
            <a:r>
              <a:rPr lang="en-US" dirty="0">
                <a:solidFill>
                  <a:srgbClr val="FF0000"/>
                </a:solidFill>
              </a:rPr>
              <a:t>Time of ponding</a:t>
            </a:r>
          </a:p>
        </p:txBody>
      </p:sp>
      <p:cxnSp>
        <p:nvCxnSpPr>
          <p:cNvPr id="8" name="Straight Arrow Connector 7"/>
          <p:cNvCxnSpPr/>
          <p:nvPr/>
        </p:nvCxnSpPr>
        <p:spPr>
          <a:xfrm flipV="1">
            <a:off x="2258008" y="2696547"/>
            <a:ext cx="531845" cy="13062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1085766" y="2642510"/>
                <a:ext cx="8967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𝑓</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r>
                        <a:rPr lang="en-US" b="0" i="1" smtClean="0">
                          <a:solidFill>
                            <a:srgbClr val="FF0000"/>
                          </a:solidFill>
                          <a:latin typeface="Cambria Math" panose="02040503050406030204" pitchFamily="18" charset="0"/>
                        </a:rPr>
                        <m:t>=</m:t>
                      </m:r>
                    </m:oMath>
                  </m:oMathPara>
                </a14:m>
                <a:endParaRPr lang="en-US"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85766" y="2642510"/>
                <a:ext cx="896784" cy="369332"/>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210939" y="3446164"/>
                <a:ext cx="2882712" cy="10194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𝑓</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𝐾</m:t>
                          </m:r>
                        </m:e>
                        <m:sub>
                          <m:r>
                            <a:rPr lang="en-US" b="0" i="1" smtClean="0">
                              <a:solidFill>
                                <a:srgbClr val="FF0000"/>
                              </a:solidFill>
                              <a:latin typeface="Cambria Math" panose="02040503050406030204" pitchFamily="18" charset="0"/>
                            </a:rPr>
                            <m:t>𝑆</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f>
                            <m:fPr>
                              <m:ctrlPr>
                                <a:rPr lang="en-US" b="0" i="1" smtClean="0">
                                  <a:solidFill>
                                    <a:srgbClr val="FF0000"/>
                                  </a:solidFill>
                                  <a:latin typeface="Cambria Math" panose="02040503050406030204" pitchFamily="18" charset="0"/>
                                </a:rPr>
                              </m:ctrlPr>
                            </m:fPr>
                            <m:num>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𝑓</m:t>
                                      </m:r>
                                    </m:sub>
                                  </m:sSub>
                                </m:e>
                              </m:d>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𝜃</m:t>
                              </m:r>
                            </m:num>
                            <m:den>
                              <m:r>
                                <a:rPr lang="en-US" b="0" i="1" smtClean="0">
                                  <a:solidFill>
                                    <a:srgbClr val="FF0000"/>
                                  </a:solidFill>
                                  <a:latin typeface="Cambria Math" panose="02040503050406030204" pitchFamily="18" charset="0"/>
                                </a:rPr>
                                <m:t>𝐹</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𝑡</m:t>
                                  </m:r>
                                </m:e>
                              </m:d>
                            </m:den>
                          </m:f>
                        </m:e>
                      </m:d>
                    </m:oMath>
                  </m:oMathPara>
                </a14:m>
                <a:endParaRPr lang="en-US" b="0" dirty="0">
                  <a:solidFill>
                    <a:srgbClr val="FF0000"/>
                  </a:solidFill>
                </a:endParaRPr>
              </a:p>
              <a:p>
                <a:endParaRPr lang="en-US"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210939" y="3446164"/>
                <a:ext cx="2882712" cy="1019446"/>
              </a:xfrm>
              <a:prstGeom prst="rect">
                <a:avLst/>
              </a:prstGeom>
              <a:blipFill rotWithShape="0">
                <a:blip r:embed="rId4"/>
                <a:stretch>
                  <a:fillRect/>
                </a:stretch>
              </a:blipFill>
            </p:spPr>
            <p:txBody>
              <a:bodyPr/>
              <a:lstStyle/>
              <a:p>
                <a:r>
                  <a:rPr lang="en-US">
                    <a:noFill/>
                  </a:rPr>
                  <a:t> </a:t>
                </a:r>
              </a:p>
            </p:txBody>
          </p:sp>
        </mc:Fallback>
      </mc:AlternateContent>
      <p:sp>
        <p:nvSpPr>
          <p:cNvPr id="9" name="Freeform 8"/>
          <p:cNvSpPr/>
          <p:nvPr/>
        </p:nvSpPr>
        <p:spPr>
          <a:xfrm>
            <a:off x="3787347" y="2668555"/>
            <a:ext cx="4423592" cy="1255745"/>
          </a:xfrm>
          <a:custGeom>
            <a:avLst/>
            <a:gdLst>
              <a:gd name="connsiteX0" fmla="*/ 0 w 4320074"/>
              <a:gd name="connsiteY0" fmla="*/ 0 h 1175657"/>
              <a:gd name="connsiteX1" fmla="*/ 205274 w 4320074"/>
              <a:gd name="connsiteY1" fmla="*/ 261257 h 1175657"/>
              <a:gd name="connsiteX2" fmla="*/ 625151 w 4320074"/>
              <a:gd name="connsiteY2" fmla="*/ 569167 h 1175657"/>
              <a:gd name="connsiteX3" fmla="*/ 1483568 w 4320074"/>
              <a:gd name="connsiteY3" fmla="*/ 858416 h 1175657"/>
              <a:gd name="connsiteX4" fmla="*/ 2677886 w 4320074"/>
              <a:gd name="connsiteY4" fmla="*/ 1045029 h 1175657"/>
              <a:gd name="connsiteX5" fmla="*/ 4320074 w 4320074"/>
              <a:gd name="connsiteY5" fmla="*/ 1175657 h 117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0074" h="1175657">
                <a:moveTo>
                  <a:pt x="0" y="0"/>
                </a:moveTo>
                <a:cubicBezTo>
                  <a:pt x="50541" y="83198"/>
                  <a:pt x="101082" y="166396"/>
                  <a:pt x="205274" y="261257"/>
                </a:cubicBezTo>
                <a:cubicBezTo>
                  <a:pt x="309466" y="356118"/>
                  <a:pt x="412102" y="469641"/>
                  <a:pt x="625151" y="569167"/>
                </a:cubicBezTo>
                <a:cubicBezTo>
                  <a:pt x="838200" y="668694"/>
                  <a:pt x="1141446" y="779106"/>
                  <a:pt x="1483568" y="858416"/>
                </a:cubicBezTo>
                <a:cubicBezTo>
                  <a:pt x="1825690" y="937726"/>
                  <a:pt x="2205135" y="992156"/>
                  <a:pt x="2677886" y="1045029"/>
                </a:cubicBezTo>
                <a:cubicBezTo>
                  <a:pt x="3150637" y="1097903"/>
                  <a:pt x="3735355" y="1136780"/>
                  <a:pt x="4320074" y="1175657"/>
                </a:cubicBezTo>
              </a:path>
            </a:pathLst>
          </a:custGeom>
          <a:noFill/>
          <a:ln w="38100">
            <a:solidFill>
              <a:srgbClr val="FF0000"/>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2249559" y="4338135"/>
            <a:ext cx="531845" cy="13062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769299" y="4284098"/>
                <a:ext cx="4802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𝐾</m:t>
                          </m:r>
                        </m:e>
                        <m:sub>
                          <m:r>
                            <a:rPr lang="en-US" b="0" i="1" smtClean="0">
                              <a:solidFill>
                                <a:srgbClr val="FF0000"/>
                              </a:solidFill>
                              <a:latin typeface="Cambria Math" panose="02040503050406030204" pitchFamily="18" charset="0"/>
                            </a:rPr>
                            <m:t>𝑆</m:t>
                          </m:r>
                        </m:sub>
                      </m:sSub>
                    </m:oMath>
                  </m:oMathPara>
                </a14:m>
                <a:endParaRPr lang="en-US"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769299" y="4284098"/>
                <a:ext cx="480260" cy="369332"/>
              </a:xfrm>
              <a:prstGeom prst="rect">
                <a:avLst/>
              </a:prstGeom>
              <a:blipFill rotWithShape="0">
                <a:blip r:embed="rId5"/>
                <a:stretch>
                  <a:fillRect/>
                </a:stretch>
              </a:blipFill>
            </p:spPr>
            <p:txBody>
              <a:bodyPr/>
              <a:lstStyle/>
              <a:p>
                <a:r>
                  <a:rPr lang="en-US">
                    <a:noFill/>
                  </a:rPr>
                  <a:t> </a:t>
                </a:r>
              </a:p>
            </p:txBody>
          </p:sp>
        </mc:Fallback>
      </mc:AlternateContent>
      <p:cxnSp>
        <p:nvCxnSpPr>
          <p:cNvPr id="7" name="Straight Connector 6"/>
          <p:cNvCxnSpPr/>
          <p:nvPr/>
        </p:nvCxnSpPr>
        <p:spPr>
          <a:xfrm flipV="1">
            <a:off x="3778898" y="2696547"/>
            <a:ext cx="0" cy="328972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3285717" y="6122603"/>
                <a:ext cx="1807610" cy="717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𝑝</m:t>
                          </m:r>
                        </m:sub>
                      </m:sSub>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𝐾</m:t>
                              </m:r>
                            </m:e>
                            <m:sub>
                              <m:r>
                                <a:rPr lang="en-US" b="0" i="1" smtClean="0">
                                  <a:solidFill>
                                    <a:srgbClr val="FF0000"/>
                                  </a:solidFill>
                                  <a:latin typeface="Cambria Math" panose="02040503050406030204" pitchFamily="18" charset="0"/>
                                </a:rPr>
                                <m:t>𝑆</m:t>
                              </m:r>
                            </m:sub>
                          </m:sSub>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𝑓</m:t>
                                  </m:r>
                                </m:sub>
                              </m:sSub>
                            </m:e>
                          </m:d>
                          <m:r>
                            <m:rPr>
                              <m:sty m:val="p"/>
                            </m:rPr>
                            <a:rPr lang="en-US" b="0" i="0" smtClean="0">
                              <a:solidFill>
                                <a:srgbClr val="FF0000"/>
                              </a:solidFill>
                              <a:latin typeface="Cambria Math" panose="02040503050406030204" pitchFamily="18" charset="0"/>
                            </a:rPr>
                            <m:t>Δ</m:t>
                          </m:r>
                          <m:r>
                            <a:rPr lang="en-US" b="0" i="1" smtClean="0">
                              <a:solidFill>
                                <a:srgbClr val="FF0000"/>
                              </a:solidFill>
                              <a:latin typeface="Cambria Math" panose="02040503050406030204" pitchFamily="18" charset="0"/>
                            </a:rPr>
                            <m:t>𝜃</m:t>
                          </m:r>
                        </m:num>
                        <m:den>
                          <m:r>
                            <a:rPr lang="en-US" b="0" i="1" smtClean="0">
                              <a:solidFill>
                                <a:srgbClr val="FF0000"/>
                              </a:solidFill>
                              <a:latin typeface="Cambria Math" panose="02040503050406030204" pitchFamily="18" charset="0"/>
                            </a:rPr>
                            <m:t>𝑤</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𝑤</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𝐾</m:t>
                                  </m:r>
                                </m:e>
                                <m:sub>
                                  <m:r>
                                    <a:rPr lang="en-US" b="0" i="1" smtClean="0">
                                      <a:solidFill>
                                        <a:srgbClr val="FF0000"/>
                                      </a:solidFill>
                                      <a:latin typeface="Cambria Math" panose="02040503050406030204" pitchFamily="18" charset="0"/>
                                    </a:rPr>
                                    <m:t>𝑆</m:t>
                                  </m:r>
                                </m:sub>
                              </m:sSub>
                            </m:e>
                          </m:d>
                        </m:den>
                      </m:f>
                    </m:oMath>
                  </m:oMathPara>
                </a14:m>
                <a:endParaRPr lang="en-US"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285717" y="6122603"/>
                <a:ext cx="1807610" cy="717376"/>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28420" y="2657856"/>
                <a:ext cx="41421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𝑤</m:t>
                      </m:r>
                    </m:oMath>
                  </m:oMathPara>
                </a14:m>
                <a:endParaRPr lang="en-US"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28420" y="2657856"/>
                <a:ext cx="414216" cy="369332"/>
              </a:xfrm>
              <a:prstGeom prst="rect">
                <a:avLst/>
              </a:prstGeom>
              <a:blipFill rotWithShape="0">
                <a:blip r:embed="rId7"/>
                <a:stretch>
                  <a:fillRect/>
                </a:stretch>
              </a:blipFill>
            </p:spPr>
            <p:txBody>
              <a:bodyPr/>
              <a:lstStyle/>
              <a:p>
                <a:r>
                  <a:rPr lang="en-US">
                    <a:noFill/>
                  </a:rPr>
                  <a:t> </a:t>
                </a:r>
              </a:p>
            </p:txBody>
          </p:sp>
        </mc:Fallback>
      </mc:AlternateContent>
      <p:sp>
        <p:nvSpPr>
          <p:cNvPr id="17" name="Rectangle 16"/>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9D9BB714-B067-4C15-96CE-020727E7A1D6}" type="slidenum">
              <a:rPr lang="en-US" smtClean="0">
                <a:solidFill>
                  <a:schemeClr val="tx1"/>
                </a:solidFill>
              </a:rPr>
              <a:t>52</a:t>
            </a:fld>
            <a:endParaRPr lang="en-US" dirty="0">
              <a:solidFill>
                <a:schemeClr val="tx1"/>
              </a:solidFill>
            </a:endParaRPr>
          </a:p>
        </p:txBody>
      </p:sp>
      <p:sp>
        <p:nvSpPr>
          <p:cNvPr id="20" name="Freeform 19"/>
          <p:cNvSpPr/>
          <p:nvPr/>
        </p:nvSpPr>
        <p:spPr>
          <a:xfrm>
            <a:off x="2803525" y="2740025"/>
            <a:ext cx="5426075" cy="3213100"/>
          </a:xfrm>
          <a:custGeom>
            <a:avLst/>
            <a:gdLst>
              <a:gd name="connsiteX0" fmla="*/ 47625 w 5457825"/>
              <a:gd name="connsiteY0" fmla="*/ 85725 h 3295650"/>
              <a:gd name="connsiteX1" fmla="*/ 57150 w 5457825"/>
              <a:gd name="connsiteY1" fmla="*/ 3295650 h 3295650"/>
              <a:gd name="connsiteX2" fmla="*/ 5457825 w 5457825"/>
              <a:gd name="connsiteY2" fmla="*/ 3276600 h 3295650"/>
              <a:gd name="connsiteX3" fmla="*/ 5448300 w 5457825"/>
              <a:gd name="connsiteY3" fmla="*/ 1390650 h 3295650"/>
              <a:gd name="connsiteX4" fmla="*/ 4229100 w 5457825"/>
              <a:gd name="connsiteY4" fmla="*/ 1304925 h 3295650"/>
              <a:gd name="connsiteX5" fmla="*/ 3009900 w 5457825"/>
              <a:gd name="connsiteY5" fmla="*/ 1152525 h 3295650"/>
              <a:gd name="connsiteX6" fmla="*/ 2143125 w 5457825"/>
              <a:gd name="connsiteY6" fmla="*/ 971550 h 3295650"/>
              <a:gd name="connsiteX7" fmla="*/ 1304925 w 5457825"/>
              <a:gd name="connsiteY7" fmla="*/ 590550 h 3295650"/>
              <a:gd name="connsiteX8" fmla="*/ 885825 w 5457825"/>
              <a:gd name="connsiteY8" fmla="*/ 0 h 3295650"/>
              <a:gd name="connsiteX9" fmla="*/ 0 w 5457825"/>
              <a:gd name="connsiteY9" fmla="*/ 0 h 3295650"/>
              <a:gd name="connsiteX0" fmla="*/ 15875 w 5426075"/>
              <a:gd name="connsiteY0" fmla="*/ 85725 h 3295650"/>
              <a:gd name="connsiteX1" fmla="*/ 25400 w 5426075"/>
              <a:gd name="connsiteY1" fmla="*/ 3295650 h 3295650"/>
              <a:gd name="connsiteX2" fmla="*/ 5426075 w 5426075"/>
              <a:gd name="connsiteY2" fmla="*/ 3276600 h 3295650"/>
              <a:gd name="connsiteX3" fmla="*/ 5416550 w 5426075"/>
              <a:gd name="connsiteY3" fmla="*/ 1390650 h 3295650"/>
              <a:gd name="connsiteX4" fmla="*/ 4197350 w 5426075"/>
              <a:gd name="connsiteY4" fmla="*/ 1304925 h 3295650"/>
              <a:gd name="connsiteX5" fmla="*/ 2978150 w 5426075"/>
              <a:gd name="connsiteY5" fmla="*/ 1152525 h 3295650"/>
              <a:gd name="connsiteX6" fmla="*/ 2111375 w 5426075"/>
              <a:gd name="connsiteY6" fmla="*/ 971550 h 3295650"/>
              <a:gd name="connsiteX7" fmla="*/ 1273175 w 5426075"/>
              <a:gd name="connsiteY7" fmla="*/ 590550 h 3295650"/>
              <a:gd name="connsiteX8" fmla="*/ 854075 w 5426075"/>
              <a:gd name="connsiteY8" fmla="*/ 0 h 3295650"/>
              <a:gd name="connsiteX9" fmla="*/ 0 w 5426075"/>
              <a:gd name="connsiteY9" fmla="*/ 82550 h 329565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273175 w 5426075"/>
              <a:gd name="connsiteY7" fmla="*/ 508000 h 3213100"/>
              <a:gd name="connsiteX8" fmla="*/ 873125 w 5426075"/>
              <a:gd name="connsiteY8" fmla="*/ 6350 h 3213100"/>
              <a:gd name="connsiteX9" fmla="*/ 0 w 5426075"/>
              <a:gd name="connsiteY9" fmla="*/ 0 h 321310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273175 w 5426075"/>
              <a:gd name="connsiteY7" fmla="*/ 508000 h 3213100"/>
              <a:gd name="connsiteX8" fmla="*/ 873125 w 5426075"/>
              <a:gd name="connsiteY8" fmla="*/ 6350 h 3213100"/>
              <a:gd name="connsiteX9" fmla="*/ 0 w 5426075"/>
              <a:gd name="connsiteY9" fmla="*/ 0 h 321310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273175 w 5426075"/>
              <a:gd name="connsiteY7" fmla="*/ 508000 h 3213100"/>
              <a:gd name="connsiteX8" fmla="*/ 873125 w 5426075"/>
              <a:gd name="connsiteY8" fmla="*/ 6350 h 3213100"/>
              <a:gd name="connsiteX9" fmla="*/ 0 w 5426075"/>
              <a:gd name="connsiteY9" fmla="*/ 0 h 321310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336675 w 5426075"/>
              <a:gd name="connsiteY7" fmla="*/ 514350 h 3213100"/>
              <a:gd name="connsiteX8" fmla="*/ 873125 w 5426075"/>
              <a:gd name="connsiteY8" fmla="*/ 6350 h 3213100"/>
              <a:gd name="connsiteX9" fmla="*/ 0 w 5426075"/>
              <a:gd name="connsiteY9" fmla="*/ 0 h 321310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336675 w 5426075"/>
              <a:gd name="connsiteY7" fmla="*/ 514350 h 3213100"/>
              <a:gd name="connsiteX8" fmla="*/ 873125 w 5426075"/>
              <a:gd name="connsiteY8" fmla="*/ 6350 h 3213100"/>
              <a:gd name="connsiteX9" fmla="*/ 0 w 5426075"/>
              <a:gd name="connsiteY9" fmla="*/ 0 h 321310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336675 w 5426075"/>
              <a:gd name="connsiteY7" fmla="*/ 514350 h 3213100"/>
              <a:gd name="connsiteX8" fmla="*/ 873125 w 5426075"/>
              <a:gd name="connsiteY8" fmla="*/ 6350 h 3213100"/>
              <a:gd name="connsiteX9" fmla="*/ 0 w 5426075"/>
              <a:gd name="connsiteY9" fmla="*/ 0 h 321310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336675 w 5426075"/>
              <a:gd name="connsiteY7" fmla="*/ 514350 h 3213100"/>
              <a:gd name="connsiteX8" fmla="*/ 873125 w 5426075"/>
              <a:gd name="connsiteY8" fmla="*/ 6350 h 3213100"/>
              <a:gd name="connsiteX9" fmla="*/ 0 w 5426075"/>
              <a:gd name="connsiteY9" fmla="*/ 0 h 3213100"/>
              <a:gd name="connsiteX0" fmla="*/ 15875 w 5426075"/>
              <a:gd name="connsiteY0" fmla="*/ 3175 h 3213100"/>
              <a:gd name="connsiteX1" fmla="*/ 25400 w 5426075"/>
              <a:gd name="connsiteY1" fmla="*/ 3213100 h 3213100"/>
              <a:gd name="connsiteX2" fmla="*/ 5426075 w 5426075"/>
              <a:gd name="connsiteY2" fmla="*/ 3194050 h 3213100"/>
              <a:gd name="connsiteX3" fmla="*/ 5416550 w 5426075"/>
              <a:gd name="connsiteY3" fmla="*/ 1308100 h 3213100"/>
              <a:gd name="connsiteX4" fmla="*/ 4197350 w 5426075"/>
              <a:gd name="connsiteY4" fmla="*/ 1222375 h 3213100"/>
              <a:gd name="connsiteX5" fmla="*/ 2978150 w 5426075"/>
              <a:gd name="connsiteY5" fmla="*/ 1069975 h 3213100"/>
              <a:gd name="connsiteX6" fmla="*/ 2111375 w 5426075"/>
              <a:gd name="connsiteY6" fmla="*/ 889000 h 3213100"/>
              <a:gd name="connsiteX7" fmla="*/ 1336675 w 5426075"/>
              <a:gd name="connsiteY7" fmla="*/ 514350 h 3213100"/>
              <a:gd name="connsiteX8" fmla="*/ 873125 w 5426075"/>
              <a:gd name="connsiteY8" fmla="*/ 6350 h 3213100"/>
              <a:gd name="connsiteX9" fmla="*/ 0 w 5426075"/>
              <a:gd name="connsiteY9" fmla="*/ 0 h 321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6075" h="3213100">
                <a:moveTo>
                  <a:pt x="15875" y="3175"/>
                </a:moveTo>
                <a:lnTo>
                  <a:pt x="25400" y="3213100"/>
                </a:lnTo>
                <a:lnTo>
                  <a:pt x="5426075" y="3194050"/>
                </a:lnTo>
                <a:lnTo>
                  <a:pt x="5416550" y="1308100"/>
                </a:lnTo>
                <a:cubicBezTo>
                  <a:pt x="5002213" y="1277938"/>
                  <a:pt x="4603750" y="1262062"/>
                  <a:pt x="4197350" y="1222375"/>
                </a:cubicBezTo>
                <a:cubicBezTo>
                  <a:pt x="3790950" y="1182688"/>
                  <a:pt x="3325812" y="1125537"/>
                  <a:pt x="2978150" y="1069975"/>
                </a:cubicBezTo>
                <a:cubicBezTo>
                  <a:pt x="2630488" y="1014413"/>
                  <a:pt x="2384954" y="981604"/>
                  <a:pt x="2111375" y="889000"/>
                </a:cubicBezTo>
                <a:cubicBezTo>
                  <a:pt x="1837796" y="796396"/>
                  <a:pt x="1543050" y="661458"/>
                  <a:pt x="1336675" y="514350"/>
                </a:cubicBezTo>
                <a:cubicBezTo>
                  <a:pt x="1130300" y="367242"/>
                  <a:pt x="1034521" y="198967"/>
                  <a:pt x="873125" y="6350"/>
                </a:cubicBezTo>
                <a:lnTo>
                  <a:pt x="0" y="0"/>
                </a:lnTo>
              </a:path>
            </a:pathLst>
          </a:custGeom>
          <a:noFill/>
          <a:ln w="3810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552057" y="4730424"/>
            <a:ext cx="1452192" cy="369332"/>
          </a:xfrm>
          <a:prstGeom prst="rect">
            <a:avLst/>
          </a:prstGeom>
          <a:noFill/>
        </p:spPr>
        <p:txBody>
          <a:bodyPr wrap="none" rtlCol="0">
            <a:spAutoFit/>
          </a:bodyPr>
          <a:lstStyle/>
          <a:p>
            <a:r>
              <a:rPr lang="en-US" dirty="0">
                <a:solidFill>
                  <a:srgbClr val="FF0000"/>
                </a:solidFill>
              </a:rPr>
              <a:t>Stored in soil</a:t>
            </a:r>
          </a:p>
        </p:txBody>
      </p:sp>
    </p:spTree>
    <p:extLst>
      <p:ext uri="{BB962C8B-B14F-4D97-AF65-F5344CB8AC3E}">
        <p14:creationId xmlns:p14="http://schemas.microsoft.com/office/powerpoint/2010/main" val="5873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18" grpId="0"/>
      <p:bldP spid="19" grpId="0"/>
      <p:bldP spid="9" grpId="0" animBg="1"/>
      <p:bldP spid="22" grpId="0"/>
      <p:bldP spid="10" grpId="0"/>
      <p:bldP spid="16" grpId="0"/>
      <p:bldP spid="20" grpId="0" animBg="1"/>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150"/>
            <a:ext cx="10515600" cy="1325563"/>
          </a:xfrm>
        </p:spPr>
        <p:txBody>
          <a:bodyPr/>
          <a:lstStyle/>
          <a:p>
            <a:r>
              <a:rPr lang="en-US" dirty="0"/>
              <a:t>Soil physics: infiltration capacity</a:t>
            </a:r>
          </a:p>
        </p:txBody>
      </p:sp>
      <p:pic>
        <p:nvPicPr>
          <p:cNvPr id="2052" name="Picture 4" descr="Hor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1" y="1247775"/>
            <a:ext cx="3613150" cy="4243633"/>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5248275" y="5574301"/>
            <a:ext cx="6781800" cy="707886"/>
          </a:xfrm>
          <a:prstGeom prst="rect">
            <a:avLst/>
          </a:prstGeom>
        </p:spPr>
        <p:txBody>
          <a:bodyPr wrap="square">
            <a:spAutoFit/>
          </a:bodyPr>
          <a:lstStyle/>
          <a:p>
            <a:r>
              <a:rPr lang="en-US" sz="2000" dirty="0"/>
              <a:t>Horton RE. 1933. The role of </a:t>
            </a:r>
            <a:r>
              <a:rPr lang="en-US" sz="2000" dirty="0">
                <a:solidFill>
                  <a:srgbClr val="FF0000"/>
                </a:solidFill>
              </a:rPr>
              <a:t>infiltration</a:t>
            </a:r>
            <a:r>
              <a:rPr lang="en-US" sz="2000" dirty="0"/>
              <a:t> in the hydrologic cycle.</a:t>
            </a:r>
          </a:p>
          <a:p>
            <a:r>
              <a:rPr lang="en-US" sz="2000" dirty="0"/>
              <a:t>Transactions, American Geophysical Union 14: 446–460.</a:t>
            </a:r>
          </a:p>
        </p:txBody>
      </p:sp>
      <p:sp>
        <p:nvSpPr>
          <p:cNvPr id="11" name="TextBox 10"/>
          <p:cNvSpPr txBox="1"/>
          <p:nvPr/>
        </p:nvSpPr>
        <p:spPr>
          <a:xfrm>
            <a:off x="1028700" y="1457325"/>
            <a:ext cx="5353050" cy="1015663"/>
          </a:xfrm>
          <a:prstGeom prst="rect">
            <a:avLst/>
          </a:prstGeom>
          <a:noFill/>
        </p:spPr>
        <p:txBody>
          <a:bodyPr wrap="square" rtlCol="0">
            <a:spAutoFit/>
          </a:bodyPr>
          <a:lstStyle/>
          <a:p>
            <a:r>
              <a:rPr lang="en-US" sz="2000" dirty="0"/>
              <a:t>Infiltration capacity is a critical partitioning mechanism in the watershed, determining how rain water or snow melt is partitioned between</a:t>
            </a:r>
          </a:p>
        </p:txBody>
      </p:sp>
      <p:sp>
        <p:nvSpPr>
          <p:cNvPr id="15" name="TextBox 14"/>
          <p:cNvSpPr txBox="1"/>
          <p:nvPr/>
        </p:nvSpPr>
        <p:spPr>
          <a:xfrm>
            <a:off x="1028700" y="2607591"/>
            <a:ext cx="5353050" cy="400110"/>
          </a:xfrm>
          <a:prstGeom prst="rect">
            <a:avLst/>
          </a:prstGeom>
          <a:noFill/>
        </p:spPr>
        <p:txBody>
          <a:bodyPr wrap="square" rtlCol="0">
            <a:spAutoFit/>
          </a:bodyPr>
          <a:lstStyle/>
          <a:p>
            <a:r>
              <a:rPr lang="en-US" sz="2000" dirty="0"/>
              <a:t>1. Soil storage and transport</a:t>
            </a:r>
          </a:p>
        </p:txBody>
      </p:sp>
      <p:sp>
        <p:nvSpPr>
          <p:cNvPr id="16" name="TextBox 15"/>
          <p:cNvSpPr txBox="1"/>
          <p:nvPr/>
        </p:nvSpPr>
        <p:spPr>
          <a:xfrm>
            <a:off x="1028700" y="3146309"/>
            <a:ext cx="5353050" cy="400110"/>
          </a:xfrm>
          <a:prstGeom prst="rect">
            <a:avLst/>
          </a:prstGeom>
          <a:noFill/>
        </p:spPr>
        <p:txBody>
          <a:bodyPr wrap="square" rtlCol="0">
            <a:spAutoFit/>
          </a:bodyPr>
          <a:lstStyle/>
          <a:p>
            <a:r>
              <a:rPr lang="en-US" sz="2000" dirty="0"/>
              <a:t>2. Overland flow</a:t>
            </a:r>
          </a:p>
        </p:txBody>
      </p:sp>
      <mc:AlternateContent xmlns:mc="http://schemas.openxmlformats.org/markup-compatibility/2006" xmlns:a14="http://schemas.microsoft.com/office/drawing/2010/main">
        <mc:Choice Requires="a14">
          <p:sp>
            <p:nvSpPr>
              <p:cNvPr id="14" name="TextBox 13"/>
              <p:cNvSpPr txBox="1"/>
              <p:nvPr/>
            </p:nvSpPr>
            <p:spPr>
              <a:xfrm>
                <a:off x="1028700" y="4189787"/>
                <a:ext cx="3392082" cy="959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𝑓</m:t>
                      </m:r>
                      <m:d>
                        <m:dPr>
                          <m:ctrlPr>
                            <a:rPr lang="en-US" sz="2400" i="1" smtClean="0">
                              <a:latin typeface="Cambria Math" panose="02040503050406030204" pitchFamily="18" charset="0"/>
                            </a:rPr>
                          </m:ctrlPr>
                        </m:dPr>
                        <m:e>
                          <m:r>
                            <a:rPr lang="en-US" sz="2400" b="0" i="1" smtClean="0">
                              <a:latin typeface="Cambria Math" panose="02040503050406030204" pitchFamily="18" charset="0"/>
                            </a:rPr>
                            <m:t>𝑡</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𝐾</m:t>
                          </m:r>
                        </m:e>
                        <m:sub>
                          <m:r>
                            <a:rPr lang="en-US" sz="2400" b="0" i="1" smtClean="0">
                              <a:latin typeface="Cambria Math" panose="02040503050406030204" pitchFamily="18" charset="0"/>
                            </a:rPr>
                            <m:t>𝑠</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f>
                            <m:fPr>
                              <m:ctrlPr>
                                <a:rPr lang="en-US" sz="2400" b="0" i="1" smtClean="0">
                                  <a:latin typeface="Cambria Math" panose="02040503050406030204" pitchFamily="18" charset="0"/>
                                </a:rPr>
                              </m:ctrlPr>
                            </m:fPr>
                            <m:num>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𝜓</m:t>
                                      </m:r>
                                    </m:e>
                                    <m:sub>
                                      <m:r>
                                        <a:rPr lang="en-US" sz="2400" b="0" i="1" smtClean="0">
                                          <a:latin typeface="Cambria Math" panose="02040503050406030204" pitchFamily="18" charset="0"/>
                                        </a:rPr>
                                        <m:t>𝑓</m:t>
                                      </m:r>
                                    </m:sub>
                                  </m:sSub>
                                </m:e>
                              </m:d>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rPr>
                                <m:t>𝐹</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𝑡</m:t>
                                  </m:r>
                                </m:e>
                              </m:d>
                            </m:den>
                          </m:f>
                        </m:e>
                      </m:d>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28700" y="4189787"/>
                <a:ext cx="3392082" cy="959173"/>
              </a:xfrm>
              <a:prstGeom prst="rect">
                <a:avLst/>
              </a:prstGeom>
              <a:blipFill rotWithShape="0">
                <a:blip r:embed="rId3"/>
                <a:stretch>
                  <a:fillRect/>
                </a:stretch>
              </a:blipFill>
            </p:spPr>
            <p:txBody>
              <a:bodyPr/>
              <a:lstStyle/>
              <a:p>
                <a:r>
                  <a:rPr lang="en-US">
                    <a:noFill/>
                  </a:rPr>
                  <a:t> </a:t>
                </a:r>
              </a:p>
            </p:txBody>
          </p:sp>
        </mc:Fallback>
      </mc:AlternateContent>
      <p:sp>
        <p:nvSpPr>
          <p:cNvPr id="12" name="Rectangle 11"/>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B5E42B46-9C8E-416A-A36D-D5BE796E7BEA}" type="slidenum">
              <a:rPr lang="en-US" smtClean="0">
                <a:solidFill>
                  <a:schemeClr val="tx1"/>
                </a:solidFill>
              </a:rPr>
              <a:t>53</a:t>
            </a:fld>
            <a:endParaRPr lang="en-US" dirty="0">
              <a:solidFill>
                <a:schemeClr val="tx1"/>
              </a:solidFill>
            </a:endParaRPr>
          </a:p>
        </p:txBody>
      </p:sp>
      <p:grpSp>
        <p:nvGrpSpPr>
          <p:cNvPr id="5" name="Group 4"/>
          <p:cNvGrpSpPr/>
          <p:nvPr/>
        </p:nvGrpSpPr>
        <p:grpSpPr>
          <a:xfrm>
            <a:off x="1514475" y="4404197"/>
            <a:ext cx="1867159" cy="1420048"/>
            <a:chOff x="1514475" y="4404197"/>
            <a:chExt cx="1867159" cy="1420048"/>
          </a:xfrm>
        </p:grpSpPr>
        <p:sp>
          <p:nvSpPr>
            <p:cNvPr id="18" name="Rectangle 17"/>
            <p:cNvSpPr/>
            <p:nvPr/>
          </p:nvSpPr>
          <p:spPr>
            <a:xfrm>
              <a:off x="2047423" y="4404197"/>
              <a:ext cx="453181" cy="5783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18" idx="2"/>
            </p:cNvCxnSpPr>
            <p:nvPr/>
          </p:nvCxnSpPr>
          <p:spPr>
            <a:xfrm flipV="1">
              <a:off x="2211355" y="4982547"/>
              <a:ext cx="62659" cy="5088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14475" y="5424135"/>
              <a:ext cx="1867159" cy="400110"/>
            </a:xfrm>
            <a:prstGeom prst="rect">
              <a:avLst/>
            </a:prstGeom>
            <a:noFill/>
          </p:spPr>
          <p:txBody>
            <a:bodyPr wrap="square" rtlCol="0">
              <a:spAutoFit/>
            </a:bodyPr>
            <a:lstStyle/>
            <a:p>
              <a:r>
                <a:rPr lang="en-US" sz="2000" dirty="0">
                  <a:solidFill>
                    <a:srgbClr val="FF0000"/>
                  </a:solidFill>
                </a:rPr>
                <a:t>Permeability</a:t>
              </a:r>
            </a:p>
          </p:txBody>
        </p:sp>
      </p:grpSp>
      <p:grpSp>
        <p:nvGrpSpPr>
          <p:cNvPr id="7" name="Group 6"/>
          <p:cNvGrpSpPr/>
          <p:nvPr/>
        </p:nvGrpSpPr>
        <p:grpSpPr>
          <a:xfrm>
            <a:off x="3171374" y="3419682"/>
            <a:ext cx="3052144" cy="1300144"/>
            <a:chOff x="3171374" y="3419682"/>
            <a:chExt cx="3052144" cy="1300144"/>
          </a:xfrm>
        </p:grpSpPr>
        <p:sp>
          <p:nvSpPr>
            <p:cNvPr id="23" name="Rectangle 22"/>
            <p:cNvSpPr/>
            <p:nvPr/>
          </p:nvSpPr>
          <p:spPr>
            <a:xfrm>
              <a:off x="3171374" y="4141476"/>
              <a:ext cx="971418" cy="5783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4049486" y="3757898"/>
              <a:ext cx="107625" cy="38357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43612" y="3419682"/>
              <a:ext cx="2579906" cy="400110"/>
            </a:xfrm>
            <a:prstGeom prst="rect">
              <a:avLst/>
            </a:prstGeom>
            <a:noFill/>
          </p:spPr>
          <p:txBody>
            <a:bodyPr wrap="square" rtlCol="0">
              <a:spAutoFit/>
            </a:bodyPr>
            <a:lstStyle/>
            <a:p>
              <a:r>
                <a:rPr lang="en-US" sz="2000" dirty="0">
                  <a:solidFill>
                    <a:srgbClr val="FF0000"/>
                  </a:solidFill>
                </a:rPr>
                <a:t>Antecedent conditions</a:t>
              </a:r>
            </a:p>
          </p:txBody>
        </p:sp>
      </p:grpSp>
    </p:spTree>
    <p:extLst>
      <p:ext uri="{BB962C8B-B14F-4D97-AF65-F5344CB8AC3E}">
        <p14:creationId xmlns:p14="http://schemas.microsoft.com/office/powerpoint/2010/main" val="16629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r>
              <a:rPr lang="en-US" dirty="0"/>
              <a:t>Soil physics: macroporosity</a:t>
            </a:r>
          </a:p>
        </p:txBody>
      </p:sp>
      <p:pic>
        <p:nvPicPr>
          <p:cNvPr id="5" name="Content Placeholder 3" descr="macrofig1a.jpg"/>
          <p:cNvPicPr>
            <a:picLocks noGrp="1" noChangeAspect="1"/>
          </p:cNvPicPr>
          <p:nvPr>
            <p:ph idx="1"/>
          </p:nvPr>
        </p:nvPicPr>
        <p:blipFill>
          <a:blip r:embed="rId2">
            <a:extLst>
              <a:ext uri="{28A0092B-C50C-407E-A947-70E740481C1C}">
                <a14:useLocalDpi xmlns:a14="http://schemas.microsoft.com/office/drawing/2010/main" val="0"/>
              </a:ext>
            </a:extLst>
          </a:blip>
          <a:srcRect t="11215" b="11215"/>
          <a:stretch>
            <a:fillRect/>
          </a:stretch>
        </p:blipFill>
        <p:spPr>
          <a:xfrm>
            <a:off x="1946275" y="1447800"/>
            <a:ext cx="7835900" cy="4895066"/>
          </a:xfrm>
          <a:ln>
            <a:solidFill>
              <a:schemeClr val="tx1"/>
            </a:solidFill>
            <a:miter lim="800000"/>
            <a:headEnd/>
            <a:tailEnd/>
          </a:ln>
        </p:spPr>
      </p:pic>
      <p:grpSp>
        <p:nvGrpSpPr>
          <p:cNvPr id="8" name="Group 7"/>
          <p:cNvGrpSpPr/>
          <p:nvPr/>
        </p:nvGrpSpPr>
        <p:grpSpPr>
          <a:xfrm>
            <a:off x="3663949" y="2133988"/>
            <a:ext cx="4346576" cy="1571237"/>
            <a:chOff x="3663949" y="2133988"/>
            <a:chExt cx="4346576" cy="1571237"/>
          </a:xfrm>
        </p:grpSpPr>
        <p:sp>
          <p:nvSpPr>
            <p:cNvPr id="6" name="Rectangle 5"/>
            <p:cNvSpPr/>
            <p:nvPr/>
          </p:nvSpPr>
          <p:spPr>
            <a:xfrm>
              <a:off x="3663949" y="2133988"/>
              <a:ext cx="4346576" cy="1571237"/>
            </a:xfrm>
            <a:prstGeom prst="rect">
              <a:avLst/>
            </a:prstGeom>
            <a:noFill/>
            <a:ln w="76200">
              <a:solidFill>
                <a:srgbClr val="FFFF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63949" y="2133988"/>
              <a:ext cx="4346576" cy="1571237"/>
            </a:xfrm>
            <a:prstGeom prst="rect">
              <a:avLst/>
            </a:prstGeom>
            <a:noFill/>
            <a:ln w="5715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663949" y="3705225"/>
            <a:ext cx="4346576" cy="2219325"/>
            <a:chOff x="3663949" y="2133988"/>
            <a:chExt cx="4346576" cy="1571237"/>
          </a:xfrm>
        </p:grpSpPr>
        <p:sp>
          <p:nvSpPr>
            <p:cNvPr id="10" name="Rectangle 9"/>
            <p:cNvSpPr/>
            <p:nvPr/>
          </p:nvSpPr>
          <p:spPr>
            <a:xfrm>
              <a:off x="3663949" y="2133988"/>
              <a:ext cx="4346576" cy="1571237"/>
            </a:xfrm>
            <a:prstGeom prst="rect">
              <a:avLst/>
            </a:prstGeom>
            <a:noFill/>
            <a:ln w="76200">
              <a:solidFill>
                <a:srgbClr val="FFFF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63949" y="2133988"/>
              <a:ext cx="4346576" cy="1571237"/>
            </a:xfrm>
            <a:prstGeom prst="rect">
              <a:avLst/>
            </a:prstGeom>
            <a:noFill/>
            <a:ln w="57150">
              <a:solidFill>
                <a:srgbClr val="FF0000"/>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ight Arrow 11"/>
          <p:cNvSpPr/>
          <p:nvPr/>
        </p:nvSpPr>
        <p:spPr>
          <a:xfrm rot="10800000">
            <a:off x="6532942" y="4344699"/>
            <a:ext cx="589627" cy="566476"/>
          </a:xfrm>
          <a:prstGeom prst="rightArrow">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224631" y="4228736"/>
            <a:ext cx="4906536" cy="1200329"/>
          </a:xfrm>
          <a:prstGeom prst="rect">
            <a:avLst/>
          </a:prstGeom>
          <a:solidFill>
            <a:schemeClr val="bg1"/>
          </a:solidFill>
        </p:spPr>
        <p:txBody>
          <a:bodyPr wrap="none">
            <a:spAutoFit/>
          </a:bodyPr>
          <a:lstStyle/>
          <a:p>
            <a:r>
              <a:rPr lang="en-US" sz="2400" dirty="0"/>
              <a:t>Infiltration capacity influences rate of </a:t>
            </a:r>
          </a:p>
          <a:p>
            <a:r>
              <a:rPr lang="en-US" sz="2400" dirty="0"/>
              <a:t>downward water movement </a:t>
            </a:r>
          </a:p>
          <a:p>
            <a:r>
              <a:rPr lang="en-US" sz="2400" dirty="0"/>
              <a:t>through macropores</a:t>
            </a:r>
          </a:p>
        </p:txBody>
      </p:sp>
      <p:sp>
        <p:nvSpPr>
          <p:cNvPr id="14" name="Rectangle 13"/>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63A5950B-46F4-496A-8CCF-66FEEFB76D8E}" type="slidenum">
              <a:rPr lang="en-US" smtClean="0">
                <a:solidFill>
                  <a:schemeClr val="tx1"/>
                </a:solidFill>
              </a:rPr>
              <a:t>54</a:t>
            </a:fld>
            <a:endParaRPr lang="en-US" dirty="0">
              <a:solidFill>
                <a:schemeClr val="tx1"/>
              </a:solidFill>
            </a:endParaRPr>
          </a:p>
        </p:txBody>
      </p:sp>
    </p:spTree>
    <p:extLst>
      <p:ext uri="{BB962C8B-B14F-4D97-AF65-F5344CB8AC3E}">
        <p14:creationId xmlns:p14="http://schemas.microsoft.com/office/powerpoint/2010/main" val="1544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t>Capillarity and negative pressure head:</a:t>
            </a:r>
            <a:r>
              <a:rPr lang="en-US" dirty="0"/>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t>Water in unsaturated porous substrate:</a:t>
            </a:r>
            <a:r>
              <a:rPr lang="en-US" dirty="0"/>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t>Soil water flux:</a:t>
            </a:r>
            <a:r>
              <a:rPr lang="en-US" dirty="0"/>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t>Predicting infiltration rates:</a:t>
            </a:r>
            <a:r>
              <a:rPr lang="en-US" dirty="0"/>
              <a:t> a simpler perspective on predicting infiltration rates based on Green-</a:t>
            </a:r>
            <a:r>
              <a:rPr lang="en-US" dirty="0" err="1"/>
              <a:t>Ampt</a:t>
            </a:r>
            <a:r>
              <a:rPr lang="en-US" dirty="0"/>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t>Measuring water content:</a:t>
            </a:r>
            <a:r>
              <a:rPr lang="en-US" dirty="0"/>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t>Direction of soil water movement:</a:t>
            </a:r>
            <a:r>
              <a:rPr lang="en-US" dirty="0"/>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55</a:t>
            </a:fld>
            <a:endParaRPr lang="en-US" dirty="0">
              <a:solidFill>
                <a:schemeClr val="tx1"/>
              </a:solidFill>
            </a:endParaRPr>
          </a:p>
        </p:txBody>
      </p:sp>
    </p:spTree>
    <p:extLst>
      <p:ext uri="{BB962C8B-B14F-4D97-AF65-F5344CB8AC3E}">
        <p14:creationId xmlns:p14="http://schemas.microsoft.com/office/powerpoint/2010/main" val="53506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5001530" y="3180976"/>
            <a:ext cx="1465467" cy="1584766"/>
            <a:chOff x="1417237" y="3190547"/>
            <a:chExt cx="1465467" cy="1584766"/>
          </a:xfrm>
        </p:grpSpPr>
        <p:sp>
          <p:nvSpPr>
            <p:cNvPr id="65" name="Freeform 64"/>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38200" y="6907"/>
            <a:ext cx="10515600" cy="1325563"/>
          </a:xfrm>
        </p:spPr>
        <p:txBody>
          <a:bodyPr/>
          <a:lstStyle/>
          <a:p>
            <a:r>
              <a:rPr lang="en-US" dirty="0"/>
              <a:t>Soil physics: critical hydraulic thresholds</a:t>
            </a:r>
          </a:p>
        </p:txBody>
      </p:sp>
      <p:sp>
        <p:nvSpPr>
          <p:cNvPr id="3" name="Oval 2"/>
          <p:cNvSpPr/>
          <p:nvPr/>
        </p:nvSpPr>
        <p:spPr>
          <a:xfrm>
            <a:off x="1104634"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14872"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04813"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37510"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319886"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216999"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28380"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85142"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4418026" y="2488679"/>
            <a:ext cx="2477252" cy="3077110"/>
            <a:chOff x="4418026" y="2488679"/>
            <a:chExt cx="2477252" cy="3077110"/>
          </a:xfrm>
        </p:grpSpPr>
        <p:sp>
          <p:nvSpPr>
            <p:cNvPr id="18" name="Oval 17"/>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5403850" y="3108325"/>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022850" y="3908425"/>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530850" y="3895725"/>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892800" y="3133725"/>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197600" y="3425825"/>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359525" y="3778250"/>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5321300" y="3524250"/>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5435722" y="4574599"/>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6000750" y="4577059"/>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943586" y="3834851"/>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366394" y="5402080"/>
            <a:ext cx="1428374" cy="137260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Soil (solid) particles</a:t>
            </a:r>
          </a:p>
        </p:txBody>
      </p:sp>
      <p:sp>
        <p:nvSpPr>
          <p:cNvPr id="38" name="Freeform 37"/>
          <p:cNvSpPr/>
          <p:nvPr/>
        </p:nvSpPr>
        <p:spPr>
          <a:xfrm>
            <a:off x="5957824" y="5810812"/>
            <a:ext cx="992076" cy="488892"/>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283261" y="6115038"/>
            <a:ext cx="1347677" cy="369332"/>
          </a:xfrm>
          <a:prstGeom prst="rect">
            <a:avLst/>
          </a:prstGeom>
          <a:noFill/>
        </p:spPr>
        <p:txBody>
          <a:bodyPr wrap="none" rtlCol="0">
            <a:spAutoFit/>
          </a:bodyPr>
          <a:lstStyle/>
          <a:p>
            <a:r>
              <a:rPr lang="en-US" dirty="0"/>
              <a:t>Liquid water</a:t>
            </a:r>
          </a:p>
        </p:txBody>
      </p:sp>
      <p:grpSp>
        <p:nvGrpSpPr>
          <p:cNvPr id="40" name="Group 39"/>
          <p:cNvGrpSpPr/>
          <p:nvPr/>
        </p:nvGrpSpPr>
        <p:grpSpPr>
          <a:xfrm>
            <a:off x="1277537" y="3190547"/>
            <a:ext cx="1465467" cy="1584766"/>
            <a:chOff x="1417237" y="3190547"/>
            <a:chExt cx="1465467" cy="1584766"/>
          </a:xfrm>
        </p:grpSpPr>
        <p:sp>
          <p:nvSpPr>
            <p:cNvPr id="4" name="Freeform 3"/>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3492244" y="1757789"/>
            <a:ext cx="856325" cy="4053023"/>
            <a:chOff x="3530344" y="1757789"/>
            <a:chExt cx="856325" cy="3614311"/>
          </a:xfrm>
        </p:grpSpPr>
        <p:cxnSp>
          <p:nvCxnSpPr>
            <p:cNvPr id="42" name="Straight Connector 41"/>
            <p:cNvCxnSpPr/>
            <p:nvPr/>
          </p:nvCxnSpPr>
          <p:spPr>
            <a:xfrm>
              <a:off x="3959258" y="2422689"/>
              <a:ext cx="9426" cy="2949411"/>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530344" y="1757789"/>
              <a:ext cx="856325" cy="646331"/>
            </a:xfrm>
            <a:prstGeom prst="rect">
              <a:avLst/>
            </a:prstGeom>
            <a:noFill/>
          </p:spPr>
          <p:txBody>
            <a:bodyPr wrap="none" rtlCol="0">
              <a:spAutoFit/>
            </a:bodyPr>
            <a:lstStyle/>
            <a:p>
              <a:pPr algn="ctr"/>
              <a:r>
                <a:rPr lang="en-US" dirty="0"/>
                <a:t>Wilting</a:t>
              </a:r>
            </a:p>
            <a:p>
              <a:pPr algn="ctr"/>
              <a:r>
                <a:rPr lang="en-US" dirty="0"/>
                <a:t>point</a:t>
              </a:r>
            </a:p>
          </p:txBody>
        </p:sp>
      </p:grpSp>
      <p:grpSp>
        <p:nvGrpSpPr>
          <p:cNvPr id="44" name="Group 43"/>
          <p:cNvGrpSpPr/>
          <p:nvPr/>
        </p:nvGrpSpPr>
        <p:grpSpPr>
          <a:xfrm>
            <a:off x="814182" y="1519190"/>
            <a:ext cx="2452595" cy="760065"/>
            <a:chOff x="953882" y="1519190"/>
            <a:chExt cx="2452595" cy="760065"/>
          </a:xfrm>
        </p:grpSpPr>
        <p:sp>
          <p:nvSpPr>
            <p:cNvPr id="74" name="TextBox 73"/>
            <p:cNvSpPr txBox="1"/>
            <p:nvPr/>
          </p:nvSpPr>
          <p:spPr>
            <a:xfrm>
              <a:off x="1329441" y="1519190"/>
              <a:ext cx="1715149" cy="369332"/>
            </a:xfrm>
            <a:prstGeom prst="rect">
              <a:avLst/>
            </a:prstGeom>
            <a:noFill/>
          </p:spPr>
          <p:txBody>
            <a:bodyPr wrap="none" rtlCol="0">
              <a:spAutoFit/>
            </a:bodyPr>
            <a:lstStyle/>
            <a:p>
              <a:pPr algn="ctr"/>
              <a:r>
                <a:rPr lang="en-US" dirty="0"/>
                <a:t>No transpiration</a:t>
              </a:r>
            </a:p>
          </p:txBody>
        </p:sp>
        <p:sp>
          <p:nvSpPr>
            <p:cNvPr id="75" name="TextBox 74"/>
            <p:cNvSpPr txBox="1"/>
            <p:nvPr/>
          </p:nvSpPr>
          <p:spPr>
            <a:xfrm>
              <a:off x="953882" y="1909923"/>
              <a:ext cx="2452595" cy="369332"/>
            </a:xfrm>
            <a:prstGeom prst="rect">
              <a:avLst/>
            </a:prstGeom>
            <a:noFill/>
          </p:spPr>
          <p:txBody>
            <a:bodyPr wrap="none" rtlCol="0">
              <a:spAutoFit/>
            </a:bodyPr>
            <a:lstStyle/>
            <a:p>
              <a:pPr algn="ctr"/>
              <a:r>
                <a:rPr lang="en-US" dirty="0"/>
                <a:t>No infiltration by gravity</a:t>
              </a:r>
            </a:p>
          </p:txBody>
        </p:sp>
      </p:grpSp>
      <p:grpSp>
        <p:nvGrpSpPr>
          <p:cNvPr id="77" name="Group 76"/>
          <p:cNvGrpSpPr/>
          <p:nvPr/>
        </p:nvGrpSpPr>
        <p:grpSpPr>
          <a:xfrm>
            <a:off x="4561241" y="1521041"/>
            <a:ext cx="2452595" cy="760065"/>
            <a:chOff x="953882" y="1519190"/>
            <a:chExt cx="2452595" cy="760065"/>
          </a:xfrm>
        </p:grpSpPr>
        <p:sp>
          <p:nvSpPr>
            <p:cNvPr id="78" name="TextBox 77"/>
            <p:cNvSpPr txBox="1"/>
            <p:nvPr/>
          </p:nvSpPr>
          <p:spPr>
            <a:xfrm>
              <a:off x="1314469" y="1519190"/>
              <a:ext cx="1745093" cy="369332"/>
            </a:xfrm>
            <a:prstGeom prst="rect">
              <a:avLst/>
            </a:prstGeom>
            <a:noFill/>
          </p:spPr>
          <p:txBody>
            <a:bodyPr wrap="none" rtlCol="0">
              <a:spAutoFit/>
            </a:bodyPr>
            <a:lstStyle/>
            <a:p>
              <a:pPr algn="ctr"/>
              <a:r>
                <a:rPr lang="en-US" dirty="0"/>
                <a:t>Yes transpiration</a:t>
              </a:r>
            </a:p>
          </p:txBody>
        </p:sp>
        <p:sp>
          <p:nvSpPr>
            <p:cNvPr id="79" name="TextBox 78"/>
            <p:cNvSpPr txBox="1"/>
            <p:nvPr/>
          </p:nvSpPr>
          <p:spPr>
            <a:xfrm>
              <a:off x="953882" y="1909923"/>
              <a:ext cx="2452595" cy="369332"/>
            </a:xfrm>
            <a:prstGeom prst="rect">
              <a:avLst/>
            </a:prstGeom>
            <a:noFill/>
          </p:spPr>
          <p:txBody>
            <a:bodyPr wrap="none" rtlCol="0">
              <a:spAutoFit/>
            </a:bodyPr>
            <a:lstStyle/>
            <a:p>
              <a:pPr algn="ctr"/>
              <a:r>
                <a:rPr lang="en-US" dirty="0"/>
                <a:t>No infiltration by gravity</a:t>
              </a:r>
            </a:p>
          </p:txBody>
        </p:sp>
      </p:grpSp>
      <p:grpSp>
        <p:nvGrpSpPr>
          <p:cNvPr id="45" name="Group 44"/>
          <p:cNvGrpSpPr/>
          <p:nvPr/>
        </p:nvGrpSpPr>
        <p:grpSpPr>
          <a:xfrm>
            <a:off x="8468253" y="2449979"/>
            <a:ext cx="2477252" cy="3077110"/>
            <a:chOff x="8023753" y="2449979"/>
            <a:chExt cx="2477252" cy="3077110"/>
          </a:xfrm>
        </p:grpSpPr>
        <p:grpSp>
          <p:nvGrpSpPr>
            <p:cNvPr id="80" name="Group 79"/>
            <p:cNvGrpSpPr/>
            <p:nvPr/>
          </p:nvGrpSpPr>
          <p:grpSpPr>
            <a:xfrm>
              <a:off x="8607257" y="3142276"/>
              <a:ext cx="1465467" cy="1584766"/>
              <a:chOff x="1417237" y="3190547"/>
              <a:chExt cx="1465467" cy="1584766"/>
            </a:xfrm>
          </p:grpSpPr>
          <p:sp>
            <p:nvSpPr>
              <p:cNvPr id="81" name="Freeform 80"/>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a:off x="8023753" y="2449979"/>
              <a:ext cx="2477252" cy="3077110"/>
              <a:chOff x="4418026" y="2488679"/>
              <a:chExt cx="2477252" cy="3077110"/>
            </a:xfrm>
          </p:grpSpPr>
          <p:sp>
            <p:nvSpPr>
              <p:cNvPr id="87" name="Oval 86"/>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Freeform 94"/>
            <p:cNvSpPr/>
            <p:nvPr/>
          </p:nvSpPr>
          <p:spPr>
            <a:xfrm>
              <a:off x="9009577" y="3069625"/>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8628577" y="3869725"/>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9136577" y="3857025"/>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a:off x="9498527" y="3095025"/>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a:off x="9803327" y="3387125"/>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9965252" y="3739550"/>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8927027" y="3485550"/>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9041449" y="4535899"/>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a:off x="9606477" y="4538359"/>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9549313" y="3796151"/>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reeform 35"/>
          <p:cNvSpPr/>
          <p:nvPr/>
        </p:nvSpPr>
        <p:spPr>
          <a:xfrm>
            <a:off x="8837995" y="2553055"/>
            <a:ext cx="1452778" cy="2971257"/>
          </a:xfrm>
          <a:custGeom>
            <a:avLst/>
            <a:gdLst>
              <a:gd name="connsiteX0" fmla="*/ 1329641 w 1452778"/>
              <a:gd name="connsiteY0" fmla="*/ 718251 h 2971257"/>
              <a:gd name="connsiteX1" fmla="*/ 1320214 w 1452778"/>
              <a:gd name="connsiteY1" fmla="*/ 652263 h 2971257"/>
              <a:gd name="connsiteX2" fmla="*/ 1273080 w 1452778"/>
              <a:gd name="connsiteY2" fmla="*/ 605129 h 2971257"/>
              <a:gd name="connsiteX3" fmla="*/ 1150531 w 1452778"/>
              <a:gd name="connsiteY3" fmla="*/ 529715 h 2971257"/>
              <a:gd name="connsiteX4" fmla="*/ 1065690 w 1452778"/>
              <a:gd name="connsiteY4" fmla="*/ 378886 h 2971257"/>
              <a:gd name="connsiteX5" fmla="*/ 1075117 w 1452778"/>
              <a:gd name="connsiteY5" fmla="*/ 237484 h 2971257"/>
              <a:gd name="connsiteX6" fmla="*/ 1122251 w 1452778"/>
              <a:gd name="connsiteY6" fmla="*/ 105509 h 2971257"/>
              <a:gd name="connsiteX7" fmla="*/ 1254226 w 1452778"/>
              <a:gd name="connsiteY7" fmla="*/ 20667 h 2971257"/>
              <a:gd name="connsiteX8" fmla="*/ 1103397 w 1452778"/>
              <a:gd name="connsiteY8" fmla="*/ 1814 h 2971257"/>
              <a:gd name="connsiteX9" fmla="*/ 924288 w 1452778"/>
              <a:gd name="connsiteY9" fmla="*/ 1814 h 2971257"/>
              <a:gd name="connsiteX10" fmla="*/ 848874 w 1452778"/>
              <a:gd name="connsiteY10" fmla="*/ 11240 h 2971257"/>
              <a:gd name="connsiteX11" fmla="*/ 877154 w 1452778"/>
              <a:gd name="connsiteY11" fmla="*/ 20667 h 2971257"/>
              <a:gd name="connsiteX12" fmla="*/ 896008 w 1452778"/>
              <a:gd name="connsiteY12" fmla="*/ 30094 h 2971257"/>
              <a:gd name="connsiteX13" fmla="*/ 980849 w 1452778"/>
              <a:gd name="connsiteY13" fmla="*/ 152643 h 2971257"/>
              <a:gd name="connsiteX14" fmla="*/ 1009129 w 1452778"/>
              <a:gd name="connsiteY14" fmla="*/ 284618 h 2971257"/>
              <a:gd name="connsiteX15" fmla="*/ 990276 w 1452778"/>
              <a:gd name="connsiteY15" fmla="*/ 435447 h 2971257"/>
              <a:gd name="connsiteX16" fmla="*/ 943142 w 1452778"/>
              <a:gd name="connsiteY16" fmla="*/ 548568 h 2971257"/>
              <a:gd name="connsiteX17" fmla="*/ 877154 w 1452778"/>
              <a:gd name="connsiteY17" fmla="*/ 614556 h 2971257"/>
              <a:gd name="connsiteX18" fmla="*/ 782886 w 1452778"/>
              <a:gd name="connsiteY18" fmla="*/ 699397 h 2971257"/>
              <a:gd name="connsiteX19" fmla="*/ 622630 w 1452778"/>
              <a:gd name="connsiteY19" fmla="*/ 746531 h 2971257"/>
              <a:gd name="connsiteX20" fmla="*/ 509509 w 1452778"/>
              <a:gd name="connsiteY20" fmla="*/ 755958 h 2971257"/>
              <a:gd name="connsiteX21" fmla="*/ 349253 w 1452778"/>
              <a:gd name="connsiteY21" fmla="*/ 718251 h 2971257"/>
              <a:gd name="connsiteX22" fmla="*/ 283265 w 1452778"/>
              <a:gd name="connsiteY22" fmla="*/ 680544 h 2971257"/>
              <a:gd name="connsiteX23" fmla="*/ 198424 w 1452778"/>
              <a:gd name="connsiteY23" fmla="*/ 652263 h 2971257"/>
              <a:gd name="connsiteX24" fmla="*/ 151290 w 1452778"/>
              <a:gd name="connsiteY24" fmla="*/ 576849 h 2971257"/>
              <a:gd name="connsiteX25" fmla="*/ 94729 w 1452778"/>
              <a:gd name="connsiteY25" fmla="*/ 510861 h 2971257"/>
              <a:gd name="connsiteX26" fmla="*/ 75876 w 1452778"/>
              <a:gd name="connsiteY26" fmla="*/ 576849 h 2971257"/>
              <a:gd name="connsiteX27" fmla="*/ 66449 w 1452778"/>
              <a:gd name="connsiteY27" fmla="*/ 652263 h 2971257"/>
              <a:gd name="connsiteX28" fmla="*/ 461 w 1452778"/>
              <a:gd name="connsiteY28" fmla="*/ 680544 h 2971257"/>
              <a:gd name="connsiteX29" fmla="*/ 104156 w 1452778"/>
              <a:gd name="connsiteY29" fmla="*/ 680544 h 2971257"/>
              <a:gd name="connsiteX30" fmla="*/ 245558 w 1452778"/>
              <a:gd name="connsiteY30" fmla="*/ 708824 h 2971257"/>
              <a:gd name="connsiteX31" fmla="*/ 368107 w 1452778"/>
              <a:gd name="connsiteY31" fmla="*/ 746531 h 2971257"/>
              <a:gd name="connsiteX32" fmla="*/ 452948 w 1452778"/>
              <a:gd name="connsiteY32" fmla="*/ 803092 h 2971257"/>
              <a:gd name="connsiteX33" fmla="*/ 490655 w 1452778"/>
              <a:gd name="connsiteY33" fmla="*/ 850226 h 2971257"/>
              <a:gd name="connsiteX34" fmla="*/ 547216 w 1452778"/>
              <a:gd name="connsiteY34" fmla="*/ 916214 h 2971257"/>
              <a:gd name="connsiteX35" fmla="*/ 603777 w 1452778"/>
              <a:gd name="connsiteY35" fmla="*/ 1067043 h 2971257"/>
              <a:gd name="connsiteX36" fmla="*/ 584923 w 1452778"/>
              <a:gd name="connsiteY36" fmla="*/ 1133030 h 2971257"/>
              <a:gd name="connsiteX37" fmla="*/ 566070 w 1452778"/>
              <a:gd name="connsiteY37" fmla="*/ 1246152 h 2971257"/>
              <a:gd name="connsiteX38" fmla="*/ 509509 w 1452778"/>
              <a:gd name="connsiteY38" fmla="*/ 1330993 h 2971257"/>
              <a:gd name="connsiteX39" fmla="*/ 434094 w 1452778"/>
              <a:gd name="connsiteY39" fmla="*/ 1406407 h 2971257"/>
              <a:gd name="connsiteX40" fmla="*/ 415241 w 1452778"/>
              <a:gd name="connsiteY40" fmla="*/ 1425261 h 2971257"/>
              <a:gd name="connsiteX41" fmla="*/ 377534 w 1452778"/>
              <a:gd name="connsiteY41" fmla="*/ 1472395 h 2971257"/>
              <a:gd name="connsiteX42" fmla="*/ 273839 w 1452778"/>
              <a:gd name="connsiteY42" fmla="*/ 1519529 h 2971257"/>
              <a:gd name="connsiteX43" fmla="*/ 160717 w 1452778"/>
              <a:gd name="connsiteY43" fmla="*/ 1538383 h 2971257"/>
              <a:gd name="connsiteX44" fmla="*/ 19315 w 1452778"/>
              <a:gd name="connsiteY44" fmla="*/ 1538383 h 2971257"/>
              <a:gd name="connsiteX45" fmla="*/ 94729 w 1452778"/>
              <a:gd name="connsiteY45" fmla="*/ 1585517 h 2971257"/>
              <a:gd name="connsiteX46" fmla="*/ 160717 w 1452778"/>
              <a:gd name="connsiteY46" fmla="*/ 1613797 h 2971257"/>
              <a:gd name="connsiteX47" fmla="*/ 179571 w 1452778"/>
              <a:gd name="connsiteY47" fmla="*/ 1670358 h 2971257"/>
              <a:gd name="connsiteX48" fmla="*/ 254985 w 1452778"/>
              <a:gd name="connsiteY48" fmla="*/ 1726919 h 2971257"/>
              <a:gd name="connsiteX49" fmla="*/ 292692 w 1452778"/>
              <a:gd name="connsiteY49" fmla="*/ 1623224 h 2971257"/>
              <a:gd name="connsiteX50" fmla="*/ 339826 w 1452778"/>
              <a:gd name="connsiteY50" fmla="*/ 1528956 h 2971257"/>
              <a:gd name="connsiteX51" fmla="*/ 462375 w 1452778"/>
              <a:gd name="connsiteY51" fmla="*/ 1396981 h 2971257"/>
              <a:gd name="connsiteX52" fmla="*/ 566070 w 1452778"/>
              <a:gd name="connsiteY52" fmla="*/ 1359273 h 2971257"/>
              <a:gd name="connsiteX53" fmla="*/ 716898 w 1452778"/>
              <a:gd name="connsiteY53" fmla="*/ 1359273 h 2971257"/>
              <a:gd name="connsiteX54" fmla="*/ 905435 w 1452778"/>
              <a:gd name="connsiteY54" fmla="*/ 1415834 h 2971257"/>
              <a:gd name="connsiteX55" fmla="*/ 971422 w 1452778"/>
              <a:gd name="connsiteY55" fmla="*/ 1472395 h 2971257"/>
              <a:gd name="connsiteX56" fmla="*/ 1084544 w 1452778"/>
              <a:gd name="connsiteY56" fmla="*/ 1689212 h 2971257"/>
              <a:gd name="connsiteX57" fmla="*/ 1075117 w 1452778"/>
              <a:gd name="connsiteY57" fmla="*/ 1821187 h 2971257"/>
              <a:gd name="connsiteX58" fmla="*/ 1056263 w 1452778"/>
              <a:gd name="connsiteY58" fmla="*/ 1953162 h 2971257"/>
              <a:gd name="connsiteX59" fmla="*/ 1018556 w 1452778"/>
              <a:gd name="connsiteY59" fmla="*/ 2000296 h 2971257"/>
              <a:gd name="connsiteX60" fmla="*/ 933715 w 1452778"/>
              <a:gd name="connsiteY60" fmla="*/ 2056857 h 2971257"/>
              <a:gd name="connsiteX61" fmla="*/ 754606 w 1452778"/>
              <a:gd name="connsiteY61" fmla="*/ 2169979 h 2971257"/>
              <a:gd name="connsiteX62" fmla="*/ 603777 w 1452778"/>
              <a:gd name="connsiteY62" fmla="*/ 2198259 h 2971257"/>
              <a:gd name="connsiteX63" fmla="*/ 424668 w 1452778"/>
              <a:gd name="connsiteY63" fmla="*/ 2085137 h 2971257"/>
              <a:gd name="connsiteX64" fmla="*/ 377534 w 1452778"/>
              <a:gd name="connsiteY64" fmla="*/ 2349088 h 2971257"/>
              <a:gd name="connsiteX65" fmla="*/ 368107 w 1452778"/>
              <a:gd name="connsiteY65" fmla="*/ 2603612 h 2971257"/>
              <a:gd name="connsiteX66" fmla="*/ 339826 w 1452778"/>
              <a:gd name="connsiteY66" fmla="*/ 2895843 h 2971257"/>
              <a:gd name="connsiteX67" fmla="*/ 1075117 w 1452778"/>
              <a:gd name="connsiteY67" fmla="*/ 2971257 h 2971257"/>
              <a:gd name="connsiteX68" fmla="*/ 820593 w 1452778"/>
              <a:gd name="connsiteY68" fmla="*/ 2895843 h 2971257"/>
              <a:gd name="connsiteX69" fmla="*/ 698045 w 1452778"/>
              <a:gd name="connsiteY69" fmla="*/ 2584758 h 2971257"/>
              <a:gd name="connsiteX70" fmla="*/ 716898 w 1452778"/>
              <a:gd name="connsiteY70" fmla="*/ 2301954 h 2971257"/>
              <a:gd name="connsiteX71" fmla="*/ 839447 w 1452778"/>
              <a:gd name="connsiteY71" fmla="*/ 2188832 h 2971257"/>
              <a:gd name="connsiteX72" fmla="*/ 943142 w 1452778"/>
              <a:gd name="connsiteY72" fmla="*/ 2122845 h 2971257"/>
              <a:gd name="connsiteX73" fmla="*/ 1075117 w 1452778"/>
              <a:gd name="connsiteY73" fmla="*/ 2066284 h 2971257"/>
              <a:gd name="connsiteX74" fmla="*/ 1150531 w 1452778"/>
              <a:gd name="connsiteY74" fmla="*/ 2066284 h 2971257"/>
              <a:gd name="connsiteX75" fmla="*/ 1320214 w 1452778"/>
              <a:gd name="connsiteY75" fmla="*/ 2113418 h 2971257"/>
              <a:gd name="connsiteX76" fmla="*/ 1423909 w 1452778"/>
              <a:gd name="connsiteY76" fmla="*/ 2207686 h 2971257"/>
              <a:gd name="connsiteX77" fmla="*/ 1452189 w 1452778"/>
              <a:gd name="connsiteY77" fmla="*/ 2151125 h 2971257"/>
              <a:gd name="connsiteX78" fmla="*/ 1405055 w 1452778"/>
              <a:gd name="connsiteY78" fmla="*/ 2113418 h 2971257"/>
              <a:gd name="connsiteX79" fmla="*/ 1291934 w 1452778"/>
              <a:gd name="connsiteY79" fmla="*/ 2028577 h 2971257"/>
              <a:gd name="connsiteX80" fmla="*/ 1207092 w 1452778"/>
              <a:gd name="connsiteY80" fmla="*/ 1896601 h 2971257"/>
              <a:gd name="connsiteX81" fmla="*/ 1178812 w 1452778"/>
              <a:gd name="connsiteY81" fmla="*/ 1717492 h 2971257"/>
              <a:gd name="connsiteX82" fmla="*/ 1188239 w 1452778"/>
              <a:gd name="connsiteY82" fmla="*/ 1528956 h 2971257"/>
              <a:gd name="connsiteX83" fmla="*/ 1291934 w 1452778"/>
              <a:gd name="connsiteY83" fmla="*/ 1425261 h 2971257"/>
              <a:gd name="connsiteX84" fmla="*/ 1263653 w 1452778"/>
              <a:gd name="connsiteY84" fmla="*/ 1359273 h 2971257"/>
              <a:gd name="connsiteX85" fmla="*/ 1197665 w 1452778"/>
              <a:gd name="connsiteY85" fmla="*/ 1406407 h 2971257"/>
              <a:gd name="connsiteX86" fmla="*/ 1037410 w 1452778"/>
              <a:gd name="connsiteY86" fmla="*/ 1396981 h 2971257"/>
              <a:gd name="connsiteX87" fmla="*/ 999703 w 1452778"/>
              <a:gd name="connsiteY87" fmla="*/ 1415834 h 2971257"/>
              <a:gd name="connsiteX88" fmla="*/ 754606 w 1452778"/>
              <a:gd name="connsiteY88" fmla="*/ 1312139 h 2971257"/>
              <a:gd name="connsiteX89" fmla="*/ 669764 w 1452778"/>
              <a:gd name="connsiteY89" fmla="*/ 1151884 h 2971257"/>
              <a:gd name="connsiteX90" fmla="*/ 669764 w 1452778"/>
              <a:gd name="connsiteY90" fmla="*/ 916214 h 2971257"/>
              <a:gd name="connsiteX91" fmla="*/ 726325 w 1452778"/>
              <a:gd name="connsiteY91" fmla="*/ 765385 h 2971257"/>
              <a:gd name="connsiteX92" fmla="*/ 830020 w 1452778"/>
              <a:gd name="connsiteY92" fmla="*/ 689970 h 2971257"/>
              <a:gd name="connsiteX93" fmla="*/ 943142 w 1452778"/>
              <a:gd name="connsiteY93" fmla="*/ 633410 h 2971257"/>
              <a:gd name="connsiteX94" fmla="*/ 1065690 w 1452778"/>
              <a:gd name="connsiteY94" fmla="*/ 614556 h 2971257"/>
              <a:gd name="connsiteX95" fmla="*/ 1207092 w 1452778"/>
              <a:gd name="connsiteY95" fmla="*/ 642836 h 2971257"/>
              <a:gd name="connsiteX96" fmla="*/ 1329641 w 1452778"/>
              <a:gd name="connsiteY96" fmla="*/ 718251 h 297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452778" h="2971257">
                <a:moveTo>
                  <a:pt x="1329641" y="718251"/>
                </a:moveTo>
                <a:cubicBezTo>
                  <a:pt x="1348495" y="719822"/>
                  <a:pt x="1329641" y="671117"/>
                  <a:pt x="1320214" y="652263"/>
                </a:cubicBezTo>
                <a:cubicBezTo>
                  <a:pt x="1310787" y="633409"/>
                  <a:pt x="1301360" y="625554"/>
                  <a:pt x="1273080" y="605129"/>
                </a:cubicBezTo>
                <a:cubicBezTo>
                  <a:pt x="1244800" y="584704"/>
                  <a:pt x="1185096" y="567422"/>
                  <a:pt x="1150531" y="529715"/>
                </a:cubicBezTo>
                <a:cubicBezTo>
                  <a:pt x="1115966" y="492008"/>
                  <a:pt x="1078259" y="427591"/>
                  <a:pt x="1065690" y="378886"/>
                </a:cubicBezTo>
                <a:cubicBezTo>
                  <a:pt x="1053121" y="330181"/>
                  <a:pt x="1065690" y="283047"/>
                  <a:pt x="1075117" y="237484"/>
                </a:cubicBezTo>
                <a:cubicBezTo>
                  <a:pt x="1084544" y="191921"/>
                  <a:pt x="1092400" y="141645"/>
                  <a:pt x="1122251" y="105509"/>
                </a:cubicBezTo>
                <a:cubicBezTo>
                  <a:pt x="1152102" y="69373"/>
                  <a:pt x="1257368" y="37949"/>
                  <a:pt x="1254226" y="20667"/>
                </a:cubicBezTo>
                <a:cubicBezTo>
                  <a:pt x="1251084" y="3384"/>
                  <a:pt x="1158387" y="4956"/>
                  <a:pt x="1103397" y="1814"/>
                </a:cubicBezTo>
                <a:cubicBezTo>
                  <a:pt x="1048407" y="-1328"/>
                  <a:pt x="966708" y="243"/>
                  <a:pt x="924288" y="1814"/>
                </a:cubicBezTo>
                <a:cubicBezTo>
                  <a:pt x="881868" y="3385"/>
                  <a:pt x="856730" y="8098"/>
                  <a:pt x="848874" y="11240"/>
                </a:cubicBezTo>
                <a:cubicBezTo>
                  <a:pt x="841018" y="14382"/>
                  <a:pt x="869298" y="17525"/>
                  <a:pt x="877154" y="20667"/>
                </a:cubicBezTo>
                <a:cubicBezTo>
                  <a:pt x="885010" y="23809"/>
                  <a:pt x="878726" y="8098"/>
                  <a:pt x="896008" y="30094"/>
                </a:cubicBezTo>
                <a:cubicBezTo>
                  <a:pt x="913290" y="52090"/>
                  <a:pt x="961995" y="110222"/>
                  <a:pt x="980849" y="152643"/>
                </a:cubicBezTo>
                <a:cubicBezTo>
                  <a:pt x="999703" y="195064"/>
                  <a:pt x="1007558" y="237484"/>
                  <a:pt x="1009129" y="284618"/>
                </a:cubicBezTo>
                <a:cubicBezTo>
                  <a:pt x="1010700" y="331752"/>
                  <a:pt x="1001274" y="391455"/>
                  <a:pt x="990276" y="435447"/>
                </a:cubicBezTo>
                <a:cubicBezTo>
                  <a:pt x="979278" y="479439"/>
                  <a:pt x="961996" y="518717"/>
                  <a:pt x="943142" y="548568"/>
                </a:cubicBezTo>
                <a:cubicBezTo>
                  <a:pt x="924288" y="578419"/>
                  <a:pt x="903863" y="589418"/>
                  <a:pt x="877154" y="614556"/>
                </a:cubicBezTo>
                <a:cubicBezTo>
                  <a:pt x="850445" y="639694"/>
                  <a:pt x="825307" y="677401"/>
                  <a:pt x="782886" y="699397"/>
                </a:cubicBezTo>
                <a:cubicBezTo>
                  <a:pt x="740465" y="721393"/>
                  <a:pt x="668193" y="737104"/>
                  <a:pt x="622630" y="746531"/>
                </a:cubicBezTo>
                <a:cubicBezTo>
                  <a:pt x="577067" y="755958"/>
                  <a:pt x="555072" y="760671"/>
                  <a:pt x="509509" y="755958"/>
                </a:cubicBezTo>
                <a:cubicBezTo>
                  <a:pt x="463946" y="751245"/>
                  <a:pt x="386960" y="730820"/>
                  <a:pt x="349253" y="718251"/>
                </a:cubicBezTo>
                <a:cubicBezTo>
                  <a:pt x="311546" y="705682"/>
                  <a:pt x="308403" y="691542"/>
                  <a:pt x="283265" y="680544"/>
                </a:cubicBezTo>
                <a:cubicBezTo>
                  <a:pt x="258127" y="669546"/>
                  <a:pt x="220420" y="669545"/>
                  <a:pt x="198424" y="652263"/>
                </a:cubicBezTo>
                <a:cubicBezTo>
                  <a:pt x="176428" y="634981"/>
                  <a:pt x="168572" y="600416"/>
                  <a:pt x="151290" y="576849"/>
                </a:cubicBezTo>
                <a:cubicBezTo>
                  <a:pt x="134008" y="553282"/>
                  <a:pt x="107298" y="510861"/>
                  <a:pt x="94729" y="510861"/>
                </a:cubicBezTo>
                <a:cubicBezTo>
                  <a:pt x="82160" y="510861"/>
                  <a:pt x="80589" y="553282"/>
                  <a:pt x="75876" y="576849"/>
                </a:cubicBezTo>
                <a:cubicBezTo>
                  <a:pt x="71163" y="600416"/>
                  <a:pt x="79018" y="634981"/>
                  <a:pt x="66449" y="652263"/>
                </a:cubicBezTo>
                <a:cubicBezTo>
                  <a:pt x="53880" y="669545"/>
                  <a:pt x="-5824" y="675830"/>
                  <a:pt x="461" y="680544"/>
                </a:cubicBezTo>
                <a:cubicBezTo>
                  <a:pt x="6745" y="685257"/>
                  <a:pt x="63307" y="675831"/>
                  <a:pt x="104156" y="680544"/>
                </a:cubicBezTo>
                <a:cubicBezTo>
                  <a:pt x="145005" y="685257"/>
                  <a:pt x="201566" y="697826"/>
                  <a:pt x="245558" y="708824"/>
                </a:cubicBezTo>
                <a:cubicBezTo>
                  <a:pt x="289550" y="719822"/>
                  <a:pt x="333542" y="730820"/>
                  <a:pt x="368107" y="746531"/>
                </a:cubicBezTo>
                <a:cubicBezTo>
                  <a:pt x="402672" y="762242"/>
                  <a:pt x="432523" y="785810"/>
                  <a:pt x="452948" y="803092"/>
                </a:cubicBezTo>
                <a:cubicBezTo>
                  <a:pt x="473373" y="820374"/>
                  <a:pt x="474944" y="831372"/>
                  <a:pt x="490655" y="850226"/>
                </a:cubicBezTo>
                <a:cubicBezTo>
                  <a:pt x="506366" y="869080"/>
                  <a:pt x="528362" y="880078"/>
                  <a:pt x="547216" y="916214"/>
                </a:cubicBezTo>
                <a:cubicBezTo>
                  <a:pt x="566070" y="952350"/>
                  <a:pt x="597492" y="1030907"/>
                  <a:pt x="603777" y="1067043"/>
                </a:cubicBezTo>
                <a:cubicBezTo>
                  <a:pt x="610061" y="1103179"/>
                  <a:pt x="591207" y="1103179"/>
                  <a:pt x="584923" y="1133030"/>
                </a:cubicBezTo>
                <a:cubicBezTo>
                  <a:pt x="578639" y="1162881"/>
                  <a:pt x="578639" y="1213158"/>
                  <a:pt x="566070" y="1246152"/>
                </a:cubicBezTo>
                <a:cubicBezTo>
                  <a:pt x="553501" y="1279146"/>
                  <a:pt x="531505" y="1304284"/>
                  <a:pt x="509509" y="1330993"/>
                </a:cubicBezTo>
                <a:cubicBezTo>
                  <a:pt x="487513" y="1357702"/>
                  <a:pt x="434094" y="1406407"/>
                  <a:pt x="434094" y="1406407"/>
                </a:cubicBezTo>
                <a:cubicBezTo>
                  <a:pt x="418383" y="1422118"/>
                  <a:pt x="424668" y="1414263"/>
                  <a:pt x="415241" y="1425261"/>
                </a:cubicBezTo>
                <a:cubicBezTo>
                  <a:pt x="405814" y="1436259"/>
                  <a:pt x="401101" y="1456684"/>
                  <a:pt x="377534" y="1472395"/>
                </a:cubicBezTo>
                <a:cubicBezTo>
                  <a:pt x="353967" y="1488106"/>
                  <a:pt x="309975" y="1508531"/>
                  <a:pt x="273839" y="1519529"/>
                </a:cubicBezTo>
                <a:cubicBezTo>
                  <a:pt x="237703" y="1530527"/>
                  <a:pt x="203138" y="1535241"/>
                  <a:pt x="160717" y="1538383"/>
                </a:cubicBezTo>
                <a:cubicBezTo>
                  <a:pt x="118296" y="1541525"/>
                  <a:pt x="30313" y="1530527"/>
                  <a:pt x="19315" y="1538383"/>
                </a:cubicBezTo>
                <a:cubicBezTo>
                  <a:pt x="8317" y="1546239"/>
                  <a:pt x="71162" y="1572948"/>
                  <a:pt x="94729" y="1585517"/>
                </a:cubicBezTo>
                <a:cubicBezTo>
                  <a:pt x="118296" y="1598086"/>
                  <a:pt x="146577" y="1599657"/>
                  <a:pt x="160717" y="1613797"/>
                </a:cubicBezTo>
                <a:cubicBezTo>
                  <a:pt x="174857" y="1627937"/>
                  <a:pt x="163860" y="1651504"/>
                  <a:pt x="179571" y="1670358"/>
                </a:cubicBezTo>
                <a:cubicBezTo>
                  <a:pt x="195282" y="1689212"/>
                  <a:pt x="236132" y="1734775"/>
                  <a:pt x="254985" y="1726919"/>
                </a:cubicBezTo>
                <a:cubicBezTo>
                  <a:pt x="273838" y="1719063"/>
                  <a:pt x="278552" y="1656218"/>
                  <a:pt x="292692" y="1623224"/>
                </a:cubicBezTo>
                <a:cubicBezTo>
                  <a:pt x="306832" y="1590230"/>
                  <a:pt x="311546" y="1566663"/>
                  <a:pt x="339826" y="1528956"/>
                </a:cubicBezTo>
                <a:cubicBezTo>
                  <a:pt x="368106" y="1491249"/>
                  <a:pt x="424668" y="1425261"/>
                  <a:pt x="462375" y="1396981"/>
                </a:cubicBezTo>
                <a:cubicBezTo>
                  <a:pt x="500082" y="1368701"/>
                  <a:pt x="523650" y="1365558"/>
                  <a:pt x="566070" y="1359273"/>
                </a:cubicBezTo>
                <a:cubicBezTo>
                  <a:pt x="608490" y="1352988"/>
                  <a:pt x="660337" y="1349846"/>
                  <a:pt x="716898" y="1359273"/>
                </a:cubicBezTo>
                <a:cubicBezTo>
                  <a:pt x="773459" y="1368700"/>
                  <a:pt x="863014" y="1396980"/>
                  <a:pt x="905435" y="1415834"/>
                </a:cubicBezTo>
                <a:cubicBezTo>
                  <a:pt x="947856" y="1434688"/>
                  <a:pt x="941570" y="1426832"/>
                  <a:pt x="971422" y="1472395"/>
                </a:cubicBezTo>
                <a:cubicBezTo>
                  <a:pt x="1001273" y="1517958"/>
                  <a:pt x="1067261" y="1631080"/>
                  <a:pt x="1084544" y="1689212"/>
                </a:cubicBezTo>
                <a:cubicBezTo>
                  <a:pt x="1101827" y="1747344"/>
                  <a:pt x="1079830" y="1777195"/>
                  <a:pt x="1075117" y="1821187"/>
                </a:cubicBezTo>
                <a:cubicBezTo>
                  <a:pt x="1070404" y="1865179"/>
                  <a:pt x="1065690" y="1923311"/>
                  <a:pt x="1056263" y="1953162"/>
                </a:cubicBezTo>
                <a:cubicBezTo>
                  <a:pt x="1046836" y="1983014"/>
                  <a:pt x="1038981" y="1983014"/>
                  <a:pt x="1018556" y="2000296"/>
                </a:cubicBezTo>
                <a:cubicBezTo>
                  <a:pt x="998131" y="2017578"/>
                  <a:pt x="977707" y="2028577"/>
                  <a:pt x="933715" y="2056857"/>
                </a:cubicBezTo>
                <a:cubicBezTo>
                  <a:pt x="889723" y="2085137"/>
                  <a:pt x="809596" y="2146412"/>
                  <a:pt x="754606" y="2169979"/>
                </a:cubicBezTo>
                <a:cubicBezTo>
                  <a:pt x="699616" y="2193546"/>
                  <a:pt x="658767" y="2212399"/>
                  <a:pt x="603777" y="2198259"/>
                </a:cubicBezTo>
                <a:cubicBezTo>
                  <a:pt x="548787" y="2184119"/>
                  <a:pt x="462375" y="2059999"/>
                  <a:pt x="424668" y="2085137"/>
                </a:cubicBezTo>
                <a:cubicBezTo>
                  <a:pt x="386961" y="2110275"/>
                  <a:pt x="386961" y="2262676"/>
                  <a:pt x="377534" y="2349088"/>
                </a:cubicBezTo>
                <a:cubicBezTo>
                  <a:pt x="368107" y="2435500"/>
                  <a:pt x="374392" y="2512486"/>
                  <a:pt x="368107" y="2603612"/>
                </a:cubicBezTo>
                <a:cubicBezTo>
                  <a:pt x="361822" y="2694738"/>
                  <a:pt x="221991" y="2834569"/>
                  <a:pt x="339826" y="2895843"/>
                </a:cubicBezTo>
                <a:cubicBezTo>
                  <a:pt x="457661" y="2957117"/>
                  <a:pt x="994989" y="2971257"/>
                  <a:pt x="1075117" y="2971257"/>
                </a:cubicBezTo>
                <a:cubicBezTo>
                  <a:pt x="1155245" y="2971257"/>
                  <a:pt x="883438" y="2960259"/>
                  <a:pt x="820593" y="2895843"/>
                </a:cubicBezTo>
                <a:cubicBezTo>
                  <a:pt x="757748" y="2831427"/>
                  <a:pt x="715328" y="2683740"/>
                  <a:pt x="698045" y="2584758"/>
                </a:cubicBezTo>
                <a:cubicBezTo>
                  <a:pt x="680762" y="2485776"/>
                  <a:pt x="693331" y="2367942"/>
                  <a:pt x="716898" y="2301954"/>
                </a:cubicBezTo>
                <a:cubicBezTo>
                  <a:pt x="740465" y="2235966"/>
                  <a:pt x="801740" y="2218683"/>
                  <a:pt x="839447" y="2188832"/>
                </a:cubicBezTo>
                <a:cubicBezTo>
                  <a:pt x="877154" y="2158981"/>
                  <a:pt x="903864" y="2143270"/>
                  <a:pt x="943142" y="2122845"/>
                </a:cubicBezTo>
                <a:cubicBezTo>
                  <a:pt x="982420" y="2102420"/>
                  <a:pt x="1040552" y="2075711"/>
                  <a:pt x="1075117" y="2066284"/>
                </a:cubicBezTo>
                <a:cubicBezTo>
                  <a:pt x="1109682" y="2056857"/>
                  <a:pt x="1109681" y="2058428"/>
                  <a:pt x="1150531" y="2066284"/>
                </a:cubicBezTo>
                <a:cubicBezTo>
                  <a:pt x="1191381" y="2074140"/>
                  <a:pt x="1274651" y="2089851"/>
                  <a:pt x="1320214" y="2113418"/>
                </a:cubicBezTo>
                <a:cubicBezTo>
                  <a:pt x="1365777" y="2136985"/>
                  <a:pt x="1401913" y="2201402"/>
                  <a:pt x="1423909" y="2207686"/>
                </a:cubicBezTo>
                <a:cubicBezTo>
                  <a:pt x="1445905" y="2213970"/>
                  <a:pt x="1455331" y="2166836"/>
                  <a:pt x="1452189" y="2151125"/>
                </a:cubicBezTo>
                <a:cubicBezTo>
                  <a:pt x="1449047" y="2135414"/>
                  <a:pt x="1431764" y="2133843"/>
                  <a:pt x="1405055" y="2113418"/>
                </a:cubicBezTo>
                <a:cubicBezTo>
                  <a:pt x="1378346" y="2092993"/>
                  <a:pt x="1324928" y="2064713"/>
                  <a:pt x="1291934" y="2028577"/>
                </a:cubicBezTo>
                <a:cubicBezTo>
                  <a:pt x="1258940" y="1992441"/>
                  <a:pt x="1225946" y="1948448"/>
                  <a:pt x="1207092" y="1896601"/>
                </a:cubicBezTo>
                <a:cubicBezTo>
                  <a:pt x="1188238" y="1844754"/>
                  <a:pt x="1181954" y="1778766"/>
                  <a:pt x="1178812" y="1717492"/>
                </a:cubicBezTo>
                <a:cubicBezTo>
                  <a:pt x="1175670" y="1656218"/>
                  <a:pt x="1169385" y="1577661"/>
                  <a:pt x="1188239" y="1528956"/>
                </a:cubicBezTo>
                <a:cubicBezTo>
                  <a:pt x="1207093" y="1480251"/>
                  <a:pt x="1279365" y="1453542"/>
                  <a:pt x="1291934" y="1425261"/>
                </a:cubicBezTo>
                <a:cubicBezTo>
                  <a:pt x="1304503" y="1396981"/>
                  <a:pt x="1279364" y="1362415"/>
                  <a:pt x="1263653" y="1359273"/>
                </a:cubicBezTo>
                <a:cubicBezTo>
                  <a:pt x="1247942" y="1356131"/>
                  <a:pt x="1235372" y="1400122"/>
                  <a:pt x="1197665" y="1406407"/>
                </a:cubicBezTo>
                <a:cubicBezTo>
                  <a:pt x="1159958" y="1412692"/>
                  <a:pt x="1070404" y="1395410"/>
                  <a:pt x="1037410" y="1396981"/>
                </a:cubicBezTo>
                <a:cubicBezTo>
                  <a:pt x="1004416" y="1398552"/>
                  <a:pt x="1046837" y="1429974"/>
                  <a:pt x="999703" y="1415834"/>
                </a:cubicBezTo>
                <a:cubicBezTo>
                  <a:pt x="952569" y="1401694"/>
                  <a:pt x="809596" y="1356131"/>
                  <a:pt x="754606" y="1312139"/>
                </a:cubicBezTo>
                <a:cubicBezTo>
                  <a:pt x="699616" y="1268147"/>
                  <a:pt x="683904" y="1217872"/>
                  <a:pt x="669764" y="1151884"/>
                </a:cubicBezTo>
                <a:cubicBezTo>
                  <a:pt x="655624" y="1085897"/>
                  <a:pt x="660337" y="980631"/>
                  <a:pt x="669764" y="916214"/>
                </a:cubicBezTo>
                <a:cubicBezTo>
                  <a:pt x="679191" y="851797"/>
                  <a:pt x="699616" y="803092"/>
                  <a:pt x="726325" y="765385"/>
                </a:cubicBezTo>
                <a:cubicBezTo>
                  <a:pt x="753034" y="727678"/>
                  <a:pt x="793884" y="711966"/>
                  <a:pt x="830020" y="689970"/>
                </a:cubicBezTo>
                <a:cubicBezTo>
                  <a:pt x="866156" y="667974"/>
                  <a:pt x="903864" y="645979"/>
                  <a:pt x="943142" y="633410"/>
                </a:cubicBezTo>
                <a:cubicBezTo>
                  <a:pt x="982420" y="620841"/>
                  <a:pt x="1021698" y="612985"/>
                  <a:pt x="1065690" y="614556"/>
                </a:cubicBezTo>
                <a:cubicBezTo>
                  <a:pt x="1109682" y="616127"/>
                  <a:pt x="1167814" y="627125"/>
                  <a:pt x="1207092" y="642836"/>
                </a:cubicBezTo>
                <a:cubicBezTo>
                  <a:pt x="1246370" y="658547"/>
                  <a:pt x="1310787" y="716680"/>
                  <a:pt x="1329641" y="71825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9397001" y="2545095"/>
            <a:ext cx="604389" cy="2922310"/>
          </a:xfrm>
          <a:custGeom>
            <a:avLst/>
            <a:gdLst>
              <a:gd name="connsiteX0" fmla="*/ 495551 w 604389"/>
              <a:gd name="connsiteY0" fmla="*/ 0 h 2922310"/>
              <a:gd name="connsiteX1" fmla="*/ 495551 w 604389"/>
              <a:gd name="connsiteY1" fmla="*/ 207390 h 2922310"/>
              <a:gd name="connsiteX2" fmla="*/ 495551 w 604389"/>
              <a:gd name="connsiteY2" fmla="*/ 414780 h 2922310"/>
              <a:gd name="connsiteX3" fmla="*/ 457844 w 604389"/>
              <a:gd name="connsiteY3" fmla="*/ 527902 h 2922310"/>
              <a:gd name="connsiteX4" fmla="*/ 344722 w 604389"/>
              <a:gd name="connsiteY4" fmla="*/ 622170 h 2922310"/>
              <a:gd name="connsiteX5" fmla="*/ 146759 w 604389"/>
              <a:gd name="connsiteY5" fmla="*/ 754145 h 2922310"/>
              <a:gd name="connsiteX6" fmla="*/ 80771 w 604389"/>
              <a:gd name="connsiteY6" fmla="*/ 980388 h 2922310"/>
              <a:gd name="connsiteX7" fmla="*/ 127905 w 604389"/>
              <a:gd name="connsiteY7" fmla="*/ 1282046 h 2922310"/>
              <a:gd name="connsiteX8" fmla="*/ 278734 w 604389"/>
              <a:gd name="connsiteY8" fmla="*/ 1366887 h 2922310"/>
              <a:gd name="connsiteX9" fmla="*/ 476697 w 604389"/>
              <a:gd name="connsiteY9" fmla="*/ 1451728 h 2922310"/>
              <a:gd name="connsiteX10" fmla="*/ 599246 w 604389"/>
              <a:gd name="connsiteY10" fmla="*/ 1593130 h 2922310"/>
              <a:gd name="connsiteX11" fmla="*/ 580392 w 604389"/>
              <a:gd name="connsiteY11" fmla="*/ 1857081 h 2922310"/>
              <a:gd name="connsiteX12" fmla="*/ 570965 w 604389"/>
              <a:gd name="connsiteY12" fmla="*/ 1979629 h 2922310"/>
              <a:gd name="connsiteX13" fmla="*/ 325868 w 604389"/>
              <a:gd name="connsiteY13" fmla="*/ 2139885 h 2922310"/>
              <a:gd name="connsiteX14" fmla="*/ 109052 w 604389"/>
              <a:gd name="connsiteY14" fmla="*/ 2262433 h 2922310"/>
              <a:gd name="connsiteX15" fmla="*/ 5357 w 604389"/>
              <a:gd name="connsiteY15" fmla="*/ 2677213 h 2922310"/>
              <a:gd name="connsiteX16" fmla="*/ 24211 w 604389"/>
              <a:gd name="connsiteY16" fmla="*/ 2922310 h 292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4389" h="2922310">
                <a:moveTo>
                  <a:pt x="495551" y="0"/>
                </a:moveTo>
                <a:lnTo>
                  <a:pt x="495551" y="207390"/>
                </a:lnTo>
                <a:cubicBezTo>
                  <a:pt x="495551" y="276520"/>
                  <a:pt x="501836" y="361361"/>
                  <a:pt x="495551" y="414780"/>
                </a:cubicBezTo>
                <a:cubicBezTo>
                  <a:pt x="489266" y="468199"/>
                  <a:pt x="482982" y="493337"/>
                  <a:pt x="457844" y="527902"/>
                </a:cubicBezTo>
                <a:cubicBezTo>
                  <a:pt x="432706" y="562467"/>
                  <a:pt x="396569" y="584463"/>
                  <a:pt x="344722" y="622170"/>
                </a:cubicBezTo>
                <a:cubicBezTo>
                  <a:pt x="292874" y="659877"/>
                  <a:pt x="190751" y="694442"/>
                  <a:pt x="146759" y="754145"/>
                </a:cubicBezTo>
                <a:cubicBezTo>
                  <a:pt x="102767" y="813848"/>
                  <a:pt x="83913" y="892405"/>
                  <a:pt x="80771" y="980388"/>
                </a:cubicBezTo>
                <a:cubicBezTo>
                  <a:pt x="77629" y="1068371"/>
                  <a:pt x="94911" y="1217630"/>
                  <a:pt x="127905" y="1282046"/>
                </a:cubicBezTo>
                <a:cubicBezTo>
                  <a:pt x="160899" y="1346463"/>
                  <a:pt x="220602" y="1338607"/>
                  <a:pt x="278734" y="1366887"/>
                </a:cubicBezTo>
                <a:cubicBezTo>
                  <a:pt x="336866" y="1395167"/>
                  <a:pt x="423278" y="1414021"/>
                  <a:pt x="476697" y="1451728"/>
                </a:cubicBezTo>
                <a:cubicBezTo>
                  <a:pt x="530116" y="1489435"/>
                  <a:pt x="581964" y="1525571"/>
                  <a:pt x="599246" y="1593130"/>
                </a:cubicBezTo>
                <a:cubicBezTo>
                  <a:pt x="616528" y="1660689"/>
                  <a:pt x="585106" y="1792665"/>
                  <a:pt x="580392" y="1857081"/>
                </a:cubicBezTo>
                <a:cubicBezTo>
                  <a:pt x="575679" y="1921498"/>
                  <a:pt x="613386" y="1932495"/>
                  <a:pt x="570965" y="1979629"/>
                </a:cubicBezTo>
                <a:cubicBezTo>
                  <a:pt x="528544" y="2026763"/>
                  <a:pt x="402853" y="2092751"/>
                  <a:pt x="325868" y="2139885"/>
                </a:cubicBezTo>
                <a:cubicBezTo>
                  <a:pt x="248882" y="2187019"/>
                  <a:pt x="162470" y="2172878"/>
                  <a:pt x="109052" y="2262433"/>
                </a:cubicBezTo>
                <a:cubicBezTo>
                  <a:pt x="55634" y="2351988"/>
                  <a:pt x="19497" y="2567234"/>
                  <a:pt x="5357" y="2677213"/>
                </a:cubicBezTo>
                <a:cubicBezTo>
                  <a:pt x="-8783" y="2787193"/>
                  <a:pt x="7714" y="2854751"/>
                  <a:pt x="24211" y="2922310"/>
                </a:cubicBezTo>
              </a:path>
            </a:pathLst>
          </a:custGeom>
          <a:noFill/>
          <a:ln w="57150">
            <a:solidFill>
              <a:srgbClr val="FFFF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7213704" y="1757789"/>
            <a:ext cx="955390" cy="4023043"/>
            <a:chOff x="3480812" y="1757789"/>
            <a:chExt cx="955390" cy="4023043"/>
          </a:xfrm>
        </p:grpSpPr>
        <p:cxnSp>
          <p:nvCxnSpPr>
            <p:cNvPr id="125" name="Straight Connector 124"/>
            <p:cNvCxnSpPr/>
            <p:nvPr/>
          </p:nvCxnSpPr>
          <p:spPr>
            <a:xfrm>
              <a:off x="3959258" y="2422689"/>
              <a:ext cx="30322" cy="3358143"/>
            </a:xfrm>
            <a:prstGeom prst="line">
              <a:avLst/>
            </a:prstGeom>
            <a:ln w="76200">
              <a:solidFill>
                <a:schemeClr val="accent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480812" y="1757789"/>
              <a:ext cx="955390" cy="646331"/>
            </a:xfrm>
            <a:prstGeom prst="rect">
              <a:avLst/>
            </a:prstGeom>
            <a:noFill/>
          </p:spPr>
          <p:txBody>
            <a:bodyPr wrap="none" rtlCol="0">
              <a:spAutoFit/>
            </a:bodyPr>
            <a:lstStyle/>
            <a:p>
              <a:pPr algn="ctr"/>
              <a:r>
                <a:rPr lang="en-US" dirty="0"/>
                <a:t>Field</a:t>
              </a:r>
            </a:p>
            <a:p>
              <a:pPr algn="ctr"/>
              <a:r>
                <a:rPr lang="en-US" dirty="0"/>
                <a:t>capacity</a:t>
              </a:r>
            </a:p>
          </p:txBody>
        </p:sp>
      </p:grpSp>
      <p:grpSp>
        <p:nvGrpSpPr>
          <p:cNvPr id="127" name="Group 126"/>
          <p:cNvGrpSpPr/>
          <p:nvPr/>
        </p:nvGrpSpPr>
        <p:grpSpPr>
          <a:xfrm>
            <a:off x="8545413" y="1519190"/>
            <a:ext cx="2482539" cy="760065"/>
            <a:chOff x="938910" y="1519190"/>
            <a:chExt cx="2482539" cy="760065"/>
          </a:xfrm>
        </p:grpSpPr>
        <p:sp>
          <p:nvSpPr>
            <p:cNvPr id="128" name="TextBox 127"/>
            <p:cNvSpPr txBox="1"/>
            <p:nvPr/>
          </p:nvSpPr>
          <p:spPr>
            <a:xfrm>
              <a:off x="1314469" y="1519190"/>
              <a:ext cx="1745093" cy="369332"/>
            </a:xfrm>
            <a:prstGeom prst="rect">
              <a:avLst/>
            </a:prstGeom>
            <a:noFill/>
          </p:spPr>
          <p:txBody>
            <a:bodyPr wrap="none" rtlCol="0">
              <a:spAutoFit/>
            </a:bodyPr>
            <a:lstStyle/>
            <a:p>
              <a:pPr algn="ctr"/>
              <a:r>
                <a:rPr lang="en-US" dirty="0"/>
                <a:t>Yes transpiration</a:t>
              </a:r>
            </a:p>
          </p:txBody>
        </p:sp>
        <p:sp>
          <p:nvSpPr>
            <p:cNvPr id="129" name="TextBox 128"/>
            <p:cNvSpPr txBox="1"/>
            <p:nvPr/>
          </p:nvSpPr>
          <p:spPr>
            <a:xfrm>
              <a:off x="938910" y="1909923"/>
              <a:ext cx="2482539" cy="369332"/>
            </a:xfrm>
            <a:prstGeom prst="rect">
              <a:avLst/>
            </a:prstGeom>
            <a:noFill/>
          </p:spPr>
          <p:txBody>
            <a:bodyPr wrap="none" rtlCol="0">
              <a:spAutoFit/>
            </a:bodyPr>
            <a:lstStyle/>
            <a:p>
              <a:pPr algn="ctr"/>
              <a:r>
                <a:rPr lang="en-US" dirty="0"/>
                <a:t>Yes infiltration by gravity</a:t>
              </a:r>
            </a:p>
          </p:txBody>
        </p:sp>
      </p:grpSp>
      <p:sp>
        <p:nvSpPr>
          <p:cNvPr id="100" name="Rectangle 99"/>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1D0B7BF9-8094-4CC6-B99C-717C724F45F0}"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33442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par>
                          <p:cTn id="71" fill="hold">
                            <p:stCondLst>
                              <p:cond delay="500"/>
                            </p:stCondLst>
                            <p:childTnLst>
                              <p:par>
                                <p:cTn id="72" presetID="22" presetClass="entr" presetSubtype="1"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up)">
                                      <p:cBhvr>
                                        <p:cTn id="74" dur="2000"/>
                                        <p:tgtEl>
                                          <p:spTgt spid="36"/>
                                        </p:tgtEl>
                                      </p:cBhvr>
                                    </p:animEffect>
                                  </p:childTnLst>
                                </p:cTn>
                              </p:par>
                            </p:childTnLst>
                          </p:cTn>
                        </p:par>
                        <p:par>
                          <p:cTn id="75" fill="hold">
                            <p:stCondLst>
                              <p:cond delay="2500"/>
                            </p:stCondLst>
                            <p:childTnLst>
                              <p:par>
                                <p:cTn id="76" presetID="22" presetClass="entr" presetSubtype="1"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wipe(up)">
                                      <p:cBhvr>
                                        <p:cTn id="78" dur="2000"/>
                                        <p:tgtEl>
                                          <p:spTgt spid="5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24"/>
                                        </p:tgtEl>
                                        <p:attrNameLst>
                                          <p:attrName>style.visibility</p:attrName>
                                        </p:attrNameLst>
                                      </p:cBhvr>
                                      <p:to>
                                        <p:strVal val="visible"/>
                                      </p:to>
                                    </p:set>
                                    <p:animEffect transition="in" filter="fade">
                                      <p:cBhvr>
                                        <p:cTn id="83" dur="500"/>
                                        <p:tgtEl>
                                          <p:spTgt spid="124"/>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fade">
                                      <p:cBhvr>
                                        <p:cTn id="88"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7" grpId="0" animBg="1"/>
      <p:bldP spid="27" grpId="0" animBg="1"/>
      <p:bldP spid="28" grpId="0" animBg="1"/>
      <p:bldP spid="29" grpId="0" animBg="1"/>
      <p:bldP spid="30" grpId="0" animBg="1"/>
      <p:bldP spid="31" grpId="0" animBg="1"/>
      <p:bldP spid="36"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4114759" y="2786130"/>
            <a:ext cx="1465467" cy="1584766"/>
            <a:chOff x="1417237" y="3190547"/>
            <a:chExt cx="1465467" cy="1584766"/>
          </a:xfrm>
        </p:grpSpPr>
        <p:sp>
          <p:nvSpPr>
            <p:cNvPr id="65" name="Freeform 64"/>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531255" y="2093833"/>
            <a:ext cx="2477252" cy="3077110"/>
            <a:chOff x="4418026" y="2488679"/>
            <a:chExt cx="2477252" cy="3077110"/>
          </a:xfrm>
        </p:grpSpPr>
        <p:sp>
          <p:nvSpPr>
            <p:cNvPr id="18" name="Oval 17"/>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4517079" y="2713479"/>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136079" y="3513579"/>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644079" y="3500879"/>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006029" y="2738879"/>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310829" y="3030979"/>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472754" y="3383404"/>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434529" y="3129404"/>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548951" y="4179753"/>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113979" y="4182213"/>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056815" y="3440005"/>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907"/>
            <a:ext cx="10515600" cy="1325563"/>
          </a:xfrm>
        </p:spPr>
        <p:txBody>
          <a:bodyPr/>
          <a:lstStyle/>
          <a:p>
            <a:r>
              <a:rPr lang="en-US" dirty="0"/>
              <a:t>Water in porous media: the basics</a:t>
            </a:r>
          </a:p>
        </p:txBody>
      </p:sp>
      <p:sp>
        <p:nvSpPr>
          <p:cNvPr id="37" name="Oval 36"/>
          <p:cNvSpPr/>
          <p:nvPr/>
        </p:nvSpPr>
        <p:spPr>
          <a:xfrm>
            <a:off x="3657694" y="5372100"/>
            <a:ext cx="1428374" cy="137260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Soil (solid) particles</a:t>
            </a:r>
          </a:p>
        </p:txBody>
      </p:sp>
      <p:sp>
        <p:nvSpPr>
          <p:cNvPr id="38" name="Freeform 37"/>
          <p:cNvSpPr/>
          <p:nvPr/>
        </p:nvSpPr>
        <p:spPr>
          <a:xfrm>
            <a:off x="5249124" y="5780832"/>
            <a:ext cx="992076" cy="488892"/>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574561" y="6085058"/>
            <a:ext cx="1347677" cy="369332"/>
          </a:xfrm>
          <a:prstGeom prst="rect">
            <a:avLst/>
          </a:prstGeom>
          <a:noFill/>
        </p:spPr>
        <p:txBody>
          <a:bodyPr wrap="none" rtlCol="0">
            <a:spAutoFit/>
          </a:bodyPr>
          <a:lstStyle/>
          <a:p>
            <a:r>
              <a:rPr lang="en-US" dirty="0"/>
              <a:t>Liquid water</a:t>
            </a:r>
          </a:p>
        </p:txBody>
      </p:sp>
      <mc:AlternateContent xmlns:mc="http://schemas.openxmlformats.org/markup-compatibility/2006" xmlns:a14="http://schemas.microsoft.com/office/drawing/2010/main">
        <mc:Choice Requires="a14">
          <p:sp>
            <p:nvSpPr>
              <p:cNvPr id="5" name="TextBox 4"/>
              <p:cNvSpPr txBox="1"/>
              <p:nvPr/>
            </p:nvSpPr>
            <p:spPr>
              <a:xfrm>
                <a:off x="376193" y="2063416"/>
                <a:ext cx="88819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𝑇</m:t>
                          </m:r>
                        </m:sub>
                      </m:sSub>
                      <m:r>
                        <a:rPr lang="en-US" sz="2400" b="0" i="1" smtClean="0">
                          <a:latin typeface="Cambria Math" panose="02040503050406030204" pitchFamily="18" charset="0"/>
                        </a:rPr>
                        <m:t>=</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76193" y="2063416"/>
                <a:ext cx="888192" cy="461665"/>
              </a:xfrm>
              <a:prstGeom prst="rect">
                <a:avLst/>
              </a:prstGeom>
              <a:blipFill rotWithShape="0">
                <a:blip r:embed="rId3"/>
                <a:stretch>
                  <a:fillRect b="-1316"/>
                </a:stretch>
              </a:blipFill>
            </p:spPr>
            <p:txBody>
              <a:bodyPr/>
              <a:lstStyle/>
              <a:p>
                <a:r>
                  <a:rPr lang="en-US">
                    <a:noFill/>
                  </a:rPr>
                  <a:t> </a:t>
                </a:r>
              </a:p>
            </p:txBody>
          </p:sp>
        </mc:Fallback>
      </mc:AlternateContent>
      <p:grpSp>
        <p:nvGrpSpPr>
          <p:cNvPr id="47" name="Group 46"/>
          <p:cNvGrpSpPr/>
          <p:nvPr/>
        </p:nvGrpSpPr>
        <p:grpSpPr>
          <a:xfrm>
            <a:off x="3023858" y="4910435"/>
            <a:ext cx="913142" cy="870397"/>
            <a:chOff x="2668258" y="4910435"/>
            <a:chExt cx="913142" cy="870397"/>
          </a:xfrm>
        </p:grpSpPr>
        <mc:AlternateContent xmlns:mc="http://schemas.openxmlformats.org/markup-compatibility/2006" xmlns:a14="http://schemas.microsoft.com/office/drawing/2010/main">
          <mc:Choice Requires="a14">
            <p:sp>
              <p:nvSpPr>
                <p:cNvPr id="100" name="TextBox 99"/>
                <p:cNvSpPr txBox="1"/>
                <p:nvPr/>
              </p:nvSpPr>
              <p:spPr>
                <a:xfrm>
                  <a:off x="2668258" y="4910435"/>
                  <a:ext cx="5368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𝑆</m:t>
                            </m:r>
                          </m:sub>
                        </m:sSub>
                      </m:oMath>
                    </m:oMathPara>
                  </a14:m>
                  <a:endParaRPr lang="en-US" sz="24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2668258" y="4910435"/>
                  <a:ext cx="536877" cy="461665"/>
                </a:xfrm>
                <a:prstGeom prst="rect">
                  <a:avLst/>
                </a:prstGeom>
                <a:blipFill rotWithShape="0">
                  <a:blip r:embed="rId4"/>
                  <a:stretch>
                    <a:fillRect b="-2667"/>
                  </a:stretch>
                </a:blipFill>
              </p:spPr>
              <p:txBody>
                <a:bodyPr/>
                <a:lstStyle/>
                <a:p>
                  <a:r>
                    <a:rPr lang="en-US">
                      <a:noFill/>
                    </a:rPr>
                    <a:t> </a:t>
                  </a:r>
                </a:p>
              </p:txBody>
            </p:sp>
          </mc:Fallback>
        </mc:AlternateContent>
        <p:cxnSp>
          <p:nvCxnSpPr>
            <p:cNvPr id="46" name="Straight Arrow Connector 45"/>
            <p:cNvCxnSpPr/>
            <p:nvPr/>
          </p:nvCxnSpPr>
          <p:spPr>
            <a:xfrm>
              <a:off x="3139038" y="5372100"/>
              <a:ext cx="442362" cy="4087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2" name="TextBox 101"/>
              <p:cNvSpPr txBox="1"/>
              <p:nvPr/>
            </p:nvSpPr>
            <p:spPr>
              <a:xfrm>
                <a:off x="1097874" y="2063416"/>
                <a:ext cx="5368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𝑆</m:t>
                          </m:r>
                        </m:sub>
                      </m:sSub>
                    </m:oMath>
                  </m:oMathPara>
                </a14:m>
                <a:endParaRPr lang="en-US" sz="24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1097874" y="2063416"/>
                <a:ext cx="536877" cy="461665"/>
              </a:xfrm>
              <a:prstGeom prst="rect">
                <a:avLst/>
              </a:prstGeom>
              <a:blipFill rotWithShape="0">
                <a:blip r:embed="rId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1416853" y="2060198"/>
                <a:ext cx="87107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𝑉</m:t>
                          </m:r>
                        </m:e>
                        <m:sub>
                          <m:r>
                            <a:rPr lang="en-US" sz="2400" b="0" i="1" smtClean="0">
                              <a:latin typeface="Cambria Math" panose="02040503050406030204" pitchFamily="18" charset="0"/>
                            </a:rPr>
                            <m:t>𝑊</m:t>
                          </m:r>
                        </m:sub>
                      </m:sSub>
                    </m:oMath>
                  </m:oMathPara>
                </a14:m>
                <a:endParaRPr lang="en-US" sz="24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1416853" y="2060198"/>
                <a:ext cx="871071" cy="461665"/>
              </a:xfrm>
              <a:prstGeom prst="rect">
                <a:avLst/>
              </a:prstGeom>
              <a:blipFill rotWithShape="0">
                <a:blip r:embed="rId6"/>
                <a:stretch>
                  <a:fillRect/>
                </a:stretch>
              </a:blipFill>
            </p:spPr>
            <p:txBody>
              <a:bodyPr/>
              <a:lstStyle/>
              <a:p>
                <a:r>
                  <a:rPr lang="en-US">
                    <a:noFill/>
                  </a:rPr>
                  <a:t> </a:t>
                </a:r>
              </a:p>
            </p:txBody>
          </p:sp>
        </mc:Fallback>
      </mc:AlternateContent>
      <p:grpSp>
        <p:nvGrpSpPr>
          <p:cNvPr id="105" name="Group 104"/>
          <p:cNvGrpSpPr/>
          <p:nvPr/>
        </p:nvGrpSpPr>
        <p:grpSpPr>
          <a:xfrm>
            <a:off x="5973762" y="5596738"/>
            <a:ext cx="1670663" cy="461665"/>
            <a:chOff x="1545895" y="5135073"/>
            <a:chExt cx="1670663" cy="461665"/>
          </a:xfrm>
        </p:grpSpPr>
        <mc:AlternateContent xmlns:mc="http://schemas.openxmlformats.org/markup-compatibility/2006" xmlns:a14="http://schemas.microsoft.com/office/drawing/2010/main">
          <mc:Choice Requires="a14">
            <p:sp>
              <p:nvSpPr>
                <p:cNvPr id="106" name="TextBox 105"/>
                <p:cNvSpPr txBox="1"/>
                <p:nvPr/>
              </p:nvSpPr>
              <p:spPr>
                <a:xfrm>
                  <a:off x="2574716" y="5135073"/>
                  <a:ext cx="6418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𝑊</m:t>
                            </m:r>
                          </m:sub>
                        </m:sSub>
                      </m:oMath>
                    </m:oMathPara>
                  </a14:m>
                  <a:endParaRPr lang="en-US" sz="24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2574716" y="5135073"/>
                  <a:ext cx="641842" cy="461665"/>
                </a:xfrm>
                <a:prstGeom prst="rect">
                  <a:avLst/>
                </a:prstGeom>
                <a:blipFill rotWithShape="0">
                  <a:blip r:embed="rId7"/>
                  <a:stretch>
                    <a:fillRect b="-1316"/>
                  </a:stretch>
                </a:blipFill>
              </p:spPr>
              <p:txBody>
                <a:bodyPr/>
                <a:lstStyle/>
                <a:p>
                  <a:r>
                    <a:rPr lang="en-US">
                      <a:noFill/>
                    </a:rPr>
                    <a:t> </a:t>
                  </a:r>
                </a:p>
              </p:txBody>
            </p:sp>
          </mc:Fallback>
        </mc:AlternateContent>
        <p:cxnSp>
          <p:nvCxnSpPr>
            <p:cNvPr id="107" name="Straight Arrow Connector 106"/>
            <p:cNvCxnSpPr/>
            <p:nvPr/>
          </p:nvCxnSpPr>
          <p:spPr>
            <a:xfrm flipH="1">
              <a:off x="1545895" y="5387747"/>
              <a:ext cx="1028821" cy="836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08" name="TextBox 107"/>
              <p:cNvSpPr txBox="1"/>
              <p:nvPr/>
            </p:nvSpPr>
            <p:spPr>
              <a:xfrm>
                <a:off x="2070122" y="2060198"/>
                <a:ext cx="7830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r>
                            <a:rPr lang="en-US" sz="2400" i="1">
                              <a:latin typeface="Cambria Math" panose="02040503050406030204" pitchFamily="18" charset="0"/>
                            </a:rPr>
                            <m:t>𝑉</m:t>
                          </m:r>
                        </m:e>
                        <m:sub>
                          <m:r>
                            <a:rPr lang="en-US" sz="2400" b="0" i="1" smtClean="0">
                              <a:latin typeface="Cambria Math" panose="02040503050406030204" pitchFamily="18" charset="0"/>
                            </a:rPr>
                            <m:t>𝐴</m:t>
                          </m:r>
                        </m:sub>
                      </m:sSub>
                    </m:oMath>
                  </m:oMathPara>
                </a14:m>
                <a:endParaRPr lang="en-US" sz="2400" dirty="0"/>
              </a:p>
            </p:txBody>
          </p:sp>
        </mc:Choice>
        <mc:Fallback xmlns="">
          <p:sp>
            <p:nvSpPr>
              <p:cNvPr id="108" name="TextBox 107"/>
              <p:cNvSpPr txBox="1">
                <a:spLocks noRot="1" noChangeAspect="1" noMove="1" noResize="1" noEditPoints="1" noAdjustHandles="1" noChangeArrowheads="1" noChangeShapeType="1" noTextEdit="1"/>
              </p:cNvSpPr>
              <p:nvPr/>
            </p:nvSpPr>
            <p:spPr>
              <a:xfrm>
                <a:off x="2070122" y="2060198"/>
                <a:ext cx="783035" cy="461665"/>
              </a:xfrm>
              <a:prstGeom prst="rect">
                <a:avLst/>
              </a:prstGeom>
              <a:blipFill rotWithShape="0">
                <a:blip r:embed="rId8"/>
                <a:stretch>
                  <a:fillRect b="-1316"/>
                </a:stretch>
              </a:blipFill>
            </p:spPr>
            <p:txBody>
              <a:bodyPr/>
              <a:lstStyle/>
              <a:p>
                <a:r>
                  <a:rPr lang="en-US">
                    <a:noFill/>
                  </a:rPr>
                  <a:t> </a:t>
                </a:r>
              </a:p>
            </p:txBody>
          </p:sp>
        </mc:Fallback>
      </mc:AlternateContent>
      <p:grpSp>
        <p:nvGrpSpPr>
          <p:cNvPr id="109" name="Group 108"/>
          <p:cNvGrpSpPr/>
          <p:nvPr/>
        </p:nvGrpSpPr>
        <p:grpSpPr>
          <a:xfrm>
            <a:off x="3354545" y="3735330"/>
            <a:ext cx="1663791" cy="764798"/>
            <a:chOff x="2216688" y="4416162"/>
            <a:chExt cx="1663791" cy="764798"/>
          </a:xfrm>
        </p:grpSpPr>
        <mc:AlternateContent xmlns:mc="http://schemas.openxmlformats.org/markup-compatibility/2006" xmlns:a14="http://schemas.microsoft.com/office/drawing/2010/main">
          <mc:Choice Requires="a14">
            <p:sp>
              <p:nvSpPr>
                <p:cNvPr id="110" name="TextBox 109"/>
                <p:cNvSpPr txBox="1"/>
                <p:nvPr/>
              </p:nvSpPr>
              <p:spPr>
                <a:xfrm>
                  <a:off x="2216688" y="4719295"/>
                  <a:ext cx="5538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𝐴</m:t>
                            </m:r>
                          </m:sub>
                        </m:sSub>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2216688" y="4719295"/>
                  <a:ext cx="553805" cy="461665"/>
                </a:xfrm>
                <a:prstGeom prst="rect">
                  <a:avLst/>
                </a:prstGeom>
                <a:blipFill rotWithShape="0">
                  <a:blip r:embed="rId9"/>
                  <a:stretch>
                    <a:fillRect b="-1316"/>
                  </a:stretch>
                </a:blipFill>
              </p:spPr>
              <p:txBody>
                <a:bodyPr/>
                <a:lstStyle/>
                <a:p>
                  <a:r>
                    <a:rPr lang="en-US">
                      <a:noFill/>
                    </a:rPr>
                    <a:t> </a:t>
                  </a:r>
                </a:p>
              </p:txBody>
            </p:sp>
          </mc:Fallback>
        </mc:AlternateContent>
        <p:cxnSp>
          <p:nvCxnSpPr>
            <p:cNvPr id="111" name="Straight Arrow Connector 110"/>
            <p:cNvCxnSpPr/>
            <p:nvPr/>
          </p:nvCxnSpPr>
          <p:spPr>
            <a:xfrm flipV="1">
              <a:off x="2704486" y="4416162"/>
              <a:ext cx="1175993" cy="4515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2" name="TextBox 111"/>
              <p:cNvSpPr txBox="1"/>
              <p:nvPr/>
            </p:nvSpPr>
            <p:spPr>
              <a:xfrm>
                <a:off x="369801" y="5426635"/>
                <a:ext cx="19384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𝑃</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𝑇</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𝑆</m:t>
                          </m:r>
                        </m:sub>
                      </m:sSub>
                    </m:oMath>
                  </m:oMathPara>
                </a14:m>
                <a:endParaRPr lang="en-US" sz="2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369801" y="5426635"/>
                <a:ext cx="1938416" cy="461665"/>
              </a:xfrm>
              <a:prstGeom prst="rect">
                <a:avLst/>
              </a:prstGeom>
              <a:blipFill rotWithShape="0">
                <a:blip r:embed="rId10"/>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770680" y="5992725"/>
                <a:ext cx="16228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𝑉</m:t>
                          </m:r>
                        </m:e>
                        <m:sub>
                          <m:r>
                            <a:rPr lang="en-US" sz="2400" b="0" i="1" smtClean="0">
                              <a:latin typeface="Cambria Math" panose="02040503050406030204" pitchFamily="18" charset="0"/>
                            </a:rPr>
                            <m:t>𝑊</m:t>
                          </m:r>
                        </m:sub>
                        <m:sup>
                          <m:r>
                            <a:rPr lang="en-US" sz="2400" b="0" i="1" smtClean="0">
                              <a:latin typeface="Cambria Math" panose="02040503050406030204" pitchFamily="18" charset="0"/>
                            </a:rPr>
                            <m:t>∗</m:t>
                          </m:r>
                        </m:sup>
                      </m:sSubSup>
                    </m:oMath>
                  </m:oMathPara>
                </a14:m>
                <a:endParaRPr lang="en-US" sz="24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770680" y="5992725"/>
                <a:ext cx="1622817" cy="461665"/>
              </a:xfrm>
              <a:prstGeom prst="rect">
                <a:avLst/>
              </a:prstGeom>
              <a:blipFill rotWithShape="0">
                <a:blip r:embed="rId11"/>
                <a:stretch>
                  <a:fillRect b="-2632"/>
                </a:stretch>
              </a:blipFill>
            </p:spPr>
            <p:txBody>
              <a:bodyPr/>
              <a:lstStyle/>
              <a:p>
                <a:r>
                  <a:rPr lang="en-US">
                    <a:noFill/>
                  </a:rPr>
                  <a:t> </a:t>
                </a:r>
              </a:p>
            </p:txBody>
          </p:sp>
        </mc:Fallback>
      </mc:AlternateContent>
      <p:sp>
        <p:nvSpPr>
          <p:cNvPr id="114" name="TextBox 113"/>
          <p:cNvSpPr txBox="1"/>
          <p:nvPr/>
        </p:nvSpPr>
        <p:spPr>
          <a:xfrm>
            <a:off x="369801" y="4953694"/>
            <a:ext cx="1755352" cy="461665"/>
          </a:xfrm>
          <a:prstGeom prst="rect">
            <a:avLst/>
          </a:prstGeom>
          <a:noFill/>
        </p:spPr>
        <p:txBody>
          <a:bodyPr wrap="none" rtlCol="0">
            <a:spAutoFit/>
          </a:bodyPr>
          <a:lstStyle/>
          <a:p>
            <a:r>
              <a:rPr lang="en-US" sz="2400" dirty="0"/>
              <a:t>Pore volume</a:t>
            </a:r>
          </a:p>
        </p:txBody>
      </p:sp>
      <p:sp>
        <p:nvSpPr>
          <p:cNvPr id="115" name="TextBox 114"/>
          <p:cNvSpPr txBox="1"/>
          <p:nvPr/>
        </p:nvSpPr>
        <p:spPr>
          <a:xfrm>
            <a:off x="388893" y="1224595"/>
            <a:ext cx="3741152" cy="830997"/>
          </a:xfrm>
          <a:prstGeom prst="rect">
            <a:avLst/>
          </a:prstGeom>
          <a:noFill/>
        </p:spPr>
        <p:txBody>
          <a:bodyPr wrap="none" rtlCol="0">
            <a:spAutoFit/>
          </a:bodyPr>
          <a:lstStyle/>
          <a:p>
            <a:r>
              <a:rPr lang="en-US" sz="2400" dirty="0"/>
              <a:t>Total volume is sum of </a:t>
            </a:r>
          </a:p>
          <a:p>
            <a:r>
              <a:rPr lang="en-US" sz="2400" dirty="0"/>
              <a:t>solid, water, and air volumes</a:t>
            </a:r>
          </a:p>
        </p:txBody>
      </p:sp>
      <p:sp>
        <p:nvSpPr>
          <p:cNvPr id="116" name="TextBox 115"/>
          <p:cNvSpPr txBox="1"/>
          <p:nvPr/>
        </p:nvSpPr>
        <p:spPr>
          <a:xfrm>
            <a:off x="7838895" y="1332470"/>
            <a:ext cx="3168303" cy="461665"/>
          </a:xfrm>
          <a:prstGeom prst="rect">
            <a:avLst/>
          </a:prstGeom>
          <a:noFill/>
        </p:spPr>
        <p:txBody>
          <a:bodyPr wrap="none" rtlCol="0">
            <a:spAutoFit/>
          </a:bodyPr>
          <a:lstStyle/>
          <a:p>
            <a:r>
              <a:rPr lang="en-US" sz="2400" dirty="0"/>
              <a:t>Dimensionless ratios [1]</a:t>
            </a:r>
          </a:p>
        </p:txBody>
      </p:sp>
      <p:sp>
        <p:nvSpPr>
          <p:cNvPr id="117" name="TextBox 116"/>
          <p:cNvSpPr txBox="1"/>
          <p:nvPr/>
        </p:nvSpPr>
        <p:spPr>
          <a:xfrm>
            <a:off x="8994834" y="1886467"/>
            <a:ext cx="1196290" cy="461665"/>
          </a:xfrm>
          <a:prstGeom prst="rect">
            <a:avLst/>
          </a:prstGeom>
          <a:noFill/>
        </p:spPr>
        <p:txBody>
          <a:bodyPr wrap="none" rtlCol="0">
            <a:spAutoFit/>
          </a:bodyPr>
          <a:lstStyle/>
          <a:p>
            <a:r>
              <a:rPr lang="en-US" sz="2400" dirty="0"/>
              <a:t>Porosity</a:t>
            </a:r>
          </a:p>
        </p:txBody>
      </p:sp>
      <mc:AlternateContent xmlns:mc="http://schemas.openxmlformats.org/markup-compatibility/2006" xmlns:a14="http://schemas.microsoft.com/office/drawing/2010/main">
        <mc:Choice Requires="a14">
          <p:sp>
            <p:nvSpPr>
              <p:cNvPr id="118" name="TextBox 117"/>
              <p:cNvSpPr txBox="1"/>
              <p:nvPr/>
            </p:nvSpPr>
            <p:spPr>
              <a:xfrm>
                <a:off x="8994834" y="2356843"/>
                <a:ext cx="1188659"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𝑃</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den>
                      </m:f>
                    </m:oMath>
                  </m:oMathPara>
                </a14:m>
                <a:endParaRPr lang="en-US" sz="2400" i="1" dirty="0">
                  <a:latin typeface="Cambria Math" panose="02040503050406030204" pitchFamily="18"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8994834" y="2356843"/>
                <a:ext cx="1188659" cy="844205"/>
              </a:xfrm>
              <a:prstGeom prst="rect">
                <a:avLst/>
              </a:prstGeom>
              <a:blipFill rotWithShape="0">
                <a:blip r:embed="rId12"/>
                <a:stretch>
                  <a:fillRect/>
                </a:stretch>
              </a:blipFill>
            </p:spPr>
            <p:txBody>
              <a:bodyPr/>
              <a:lstStyle/>
              <a:p>
                <a:r>
                  <a:rPr lang="en-US">
                    <a:noFill/>
                  </a:rPr>
                  <a:t> </a:t>
                </a:r>
              </a:p>
            </p:txBody>
          </p:sp>
        </mc:Fallback>
      </mc:AlternateContent>
      <p:sp>
        <p:nvSpPr>
          <p:cNvPr id="130" name="TextBox 129"/>
          <p:cNvSpPr txBox="1"/>
          <p:nvPr/>
        </p:nvSpPr>
        <p:spPr>
          <a:xfrm>
            <a:off x="8238791" y="3387054"/>
            <a:ext cx="3578800" cy="461665"/>
          </a:xfrm>
          <a:prstGeom prst="rect">
            <a:avLst/>
          </a:prstGeom>
          <a:noFill/>
        </p:spPr>
        <p:txBody>
          <a:bodyPr wrap="none" rtlCol="0">
            <a:spAutoFit/>
          </a:bodyPr>
          <a:lstStyle/>
          <a:p>
            <a:r>
              <a:rPr lang="en-US" sz="2400" dirty="0"/>
              <a:t>Water content (volumetric)</a:t>
            </a:r>
          </a:p>
        </p:txBody>
      </p:sp>
      <mc:AlternateContent xmlns:mc="http://schemas.openxmlformats.org/markup-compatibility/2006" xmlns:a14="http://schemas.microsoft.com/office/drawing/2010/main">
        <mc:Choice Requires="a14">
          <p:sp>
            <p:nvSpPr>
              <p:cNvPr id="131" name="TextBox 130"/>
              <p:cNvSpPr txBox="1"/>
              <p:nvPr/>
            </p:nvSpPr>
            <p:spPr>
              <a:xfrm>
                <a:off x="8994834" y="3870108"/>
                <a:ext cx="1222579"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𝑊</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den>
                      </m:f>
                    </m:oMath>
                  </m:oMathPara>
                </a14:m>
                <a:endParaRPr lang="en-US" sz="2400" i="1" dirty="0">
                  <a:latin typeface="Cambria Math" panose="02040503050406030204" pitchFamily="18" charset="0"/>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8994834" y="3870108"/>
                <a:ext cx="1222579" cy="844205"/>
              </a:xfrm>
              <a:prstGeom prst="rect">
                <a:avLst/>
              </a:prstGeom>
              <a:blipFill rotWithShape="0">
                <a:blip r:embed="rId13"/>
                <a:stretch>
                  <a:fillRect/>
                </a:stretch>
              </a:blipFill>
            </p:spPr>
            <p:txBody>
              <a:bodyPr/>
              <a:lstStyle/>
              <a:p>
                <a:r>
                  <a:rPr lang="en-US">
                    <a:noFill/>
                  </a:rPr>
                  <a:t> </a:t>
                </a:r>
              </a:p>
            </p:txBody>
          </p:sp>
        </mc:Fallback>
      </mc:AlternateContent>
      <p:sp>
        <p:nvSpPr>
          <p:cNvPr id="57" name="Freeform 56"/>
          <p:cNvSpPr/>
          <p:nvPr/>
        </p:nvSpPr>
        <p:spPr>
          <a:xfrm>
            <a:off x="4866987" y="3628458"/>
            <a:ext cx="271876" cy="651669"/>
          </a:xfrm>
          <a:custGeom>
            <a:avLst/>
            <a:gdLst>
              <a:gd name="connsiteX0" fmla="*/ 57438 w 271876"/>
              <a:gd name="connsiteY0" fmla="*/ 543492 h 651669"/>
              <a:gd name="connsiteX1" fmla="*/ 92363 w 271876"/>
              <a:gd name="connsiteY1" fmla="*/ 613342 h 651669"/>
              <a:gd name="connsiteX2" fmla="*/ 124113 w 271876"/>
              <a:gd name="connsiteY2" fmla="*/ 622867 h 651669"/>
              <a:gd name="connsiteX3" fmla="*/ 152688 w 271876"/>
              <a:gd name="connsiteY3" fmla="*/ 635567 h 651669"/>
              <a:gd name="connsiteX4" fmla="*/ 238413 w 271876"/>
              <a:gd name="connsiteY4" fmla="*/ 651442 h 651669"/>
              <a:gd name="connsiteX5" fmla="*/ 241588 w 271876"/>
              <a:gd name="connsiteY5" fmla="*/ 622867 h 651669"/>
              <a:gd name="connsiteX6" fmla="*/ 266988 w 271876"/>
              <a:gd name="connsiteY6" fmla="*/ 587942 h 651669"/>
              <a:gd name="connsiteX7" fmla="*/ 266988 w 271876"/>
              <a:gd name="connsiteY7" fmla="*/ 556192 h 651669"/>
              <a:gd name="connsiteX8" fmla="*/ 216188 w 271876"/>
              <a:gd name="connsiteY8" fmla="*/ 476817 h 651669"/>
              <a:gd name="connsiteX9" fmla="*/ 187613 w 271876"/>
              <a:gd name="connsiteY9" fmla="*/ 330767 h 651669"/>
              <a:gd name="connsiteX10" fmla="*/ 197138 w 271876"/>
              <a:gd name="connsiteY10" fmla="*/ 191067 h 651669"/>
              <a:gd name="connsiteX11" fmla="*/ 241588 w 271876"/>
              <a:gd name="connsiteY11" fmla="*/ 83117 h 651669"/>
              <a:gd name="connsiteX12" fmla="*/ 228888 w 271876"/>
              <a:gd name="connsiteY12" fmla="*/ 29142 h 651669"/>
              <a:gd name="connsiteX13" fmla="*/ 209838 w 271876"/>
              <a:gd name="connsiteY13" fmla="*/ 567 h 651669"/>
              <a:gd name="connsiteX14" fmla="*/ 111413 w 271876"/>
              <a:gd name="connsiteY14" fmla="*/ 10092 h 651669"/>
              <a:gd name="connsiteX15" fmla="*/ 51088 w 271876"/>
              <a:gd name="connsiteY15" fmla="*/ 10092 h 651669"/>
              <a:gd name="connsiteX16" fmla="*/ 25688 w 271876"/>
              <a:gd name="connsiteY16" fmla="*/ 19617 h 651669"/>
              <a:gd name="connsiteX17" fmla="*/ 288 w 271876"/>
              <a:gd name="connsiteY17" fmla="*/ 45017 h 651669"/>
              <a:gd name="connsiteX18" fmla="*/ 12988 w 271876"/>
              <a:gd name="connsiteY18" fmla="*/ 57717 h 651669"/>
              <a:gd name="connsiteX19" fmla="*/ 28863 w 271876"/>
              <a:gd name="connsiteY19" fmla="*/ 92642 h 651669"/>
              <a:gd name="connsiteX20" fmla="*/ 60613 w 271876"/>
              <a:gd name="connsiteY20" fmla="*/ 143442 h 651669"/>
              <a:gd name="connsiteX21" fmla="*/ 101888 w 271876"/>
              <a:gd name="connsiteY21" fmla="*/ 222817 h 651669"/>
              <a:gd name="connsiteX22" fmla="*/ 108238 w 271876"/>
              <a:gd name="connsiteY22" fmla="*/ 368867 h 651669"/>
              <a:gd name="connsiteX23" fmla="*/ 79663 w 271876"/>
              <a:gd name="connsiteY23" fmla="*/ 489517 h 651669"/>
              <a:gd name="connsiteX24" fmla="*/ 57438 w 271876"/>
              <a:gd name="connsiteY24" fmla="*/ 543492 h 65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76" h="651669">
                <a:moveTo>
                  <a:pt x="57438" y="543492"/>
                </a:moveTo>
                <a:cubicBezTo>
                  <a:pt x="59555" y="564129"/>
                  <a:pt x="81251" y="600113"/>
                  <a:pt x="92363" y="613342"/>
                </a:cubicBezTo>
                <a:cubicBezTo>
                  <a:pt x="103475" y="626571"/>
                  <a:pt x="114059" y="619163"/>
                  <a:pt x="124113" y="622867"/>
                </a:cubicBezTo>
                <a:cubicBezTo>
                  <a:pt x="134167" y="626571"/>
                  <a:pt x="133638" y="630805"/>
                  <a:pt x="152688" y="635567"/>
                </a:cubicBezTo>
                <a:cubicBezTo>
                  <a:pt x="171738" y="640329"/>
                  <a:pt x="223596" y="653559"/>
                  <a:pt x="238413" y="651442"/>
                </a:cubicBezTo>
                <a:cubicBezTo>
                  <a:pt x="253230" y="649325"/>
                  <a:pt x="236826" y="633450"/>
                  <a:pt x="241588" y="622867"/>
                </a:cubicBezTo>
                <a:cubicBezTo>
                  <a:pt x="246351" y="612284"/>
                  <a:pt x="262755" y="599055"/>
                  <a:pt x="266988" y="587942"/>
                </a:cubicBezTo>
                <a:cubicBezTo>
                  <a:pt x="271221" y="576830"/>
                  <a:pt x="275455" y="574713"/>
                  <a:pt x="266988" y="556192"/>
                </a:cubicBezTo>
                <a:cubicBezTo>
                  <a:pt x="258521" y="537671"/>
                  <a:pt x="229417" y="514388"/>
                  <a:pt x="216188" y="476817"/>
                </a:cubicBezTo>
                <a:cubicBezTo>
                  <a:pt x="202959" y="439246"/>
                  <a:pt x="190788" y="378392"/>
                  <a:pt x="187613" y="330767"/>
                </a:cubicBezTo>
                <a:cubicBezTo>
                  <a:pt x="184438" y="283142"/>
                  <a:pt x="188142" y="232342"/>
                  <a:pt x="197138" y="191067"/>
                </a:cubicBezTo>
                <a:cubicBezTo>
                  <a:pt x="206134" y="149792"/>
                  <a:pt x="236296" y="110104"/>
                  <a:pt x="241588" y="83117"/>
                </a:cubicBezTo>
                <a:cubicBezTo>
                  <a:pt x="246880" y="56129"/>
                  <a:pt x="234180" y="42900"/>
                  <a:pt x="228888" y="29142"/>
                </a:cubicBezTo>
                <a:cubicBezTo>
                  <a:pt x="223596" y="15384"/>
                  <a:pt x="229417" y="3742"/>
                  <a:pt x="209838" y="567"/>
                </a:cubicBezTo>
                <a:cubicBezTo>
                  <a:pt x="190259" y="-2608"/>
                  <a:pt x="137871" y="8504"/>
                  <a:pt x="111413" y="10092"/>
                </a:cubicBezTo>
                <a:cubicBezTo>
                  <a:pt x="84955" y="11679"/>
                  <a:pt x="65375" y="8505"/>
                  <a:pt x="51088" y="10092"/>
                </a:cubicBezTo>
                <a:cubicBezTo>
                  <a:pt x="36801" y="11679"/>
                  <a:pt x="34155" y="13796"/>
                  <a:pt x="25688" y="19617"/>
                </a:cubicBezTo>
                <a:cubicBezTo>
                  <a:pt x="17221" y="25438"/>
                  <a:pt x="2405" y="38667"/>
                  <a:pt x="288" y="45017"/>
                </a:cubicBezTo>
                <a:cubicBezTo>
                  <a:pt x="-1829" y="51367"/>
                  <a:pt x="8225" y="49779"/>
                  <a:pt x="12988" y="57717"/>
                </a:cubicBezTo>
                <a:cubicBezTo>
                  <a:pt x="17750" y="65654"/>
                  <a:pt x="20926" y="78355"/>
                  <a:pt x="28863" y="92642"/>
                </a:cubicBezTo>
                <a:cubicBezTo>
                  <a:pt x="36800" y="106929"/>
                  <a:pt x="48442" y="121746"/>
                  <a:pt x="60613" y="143442"/>
                </a:cubicBezTo>
                <a:cubicBezTo>
                  <a:pt x="72784" y="165138"/>
                  <a:pt x="93951" y="185246"/>
                  <a:pt x="101888" y="222817"/>
                </a:cubicBezTo>
                <a:cubicBezTo>
                  <a:pt x="109825" y="260388"/>
                  <a:pt x="111942" y="324417"/>
                  <a:pt x="108238" y="368867"/>
                </a:cubicBezTo>
                <a:cubicBezTo>
                  <a:pt x="104534" y="413317"/>
                  <a:pt x="87071" y="462530"/>
                  <a:pt x="79663" y="489517"/>
                </a:cubicBezTo>
                <a:cubicBezTo>
                  <a:pt x="72255" y="516504"/>
                  <a:pt x="55321" y="522855"/>
                  <a:pt x="57438" y="543492"/>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899744" y="2447307"/>
            <a:ext cx="1881272" cy="2212410"/>
          </a:xfrm>
          <a:custGeom>
            <a:avLst/>
            <a:gdLst>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67190 w 1881272"/>
              <a:gd name="connsiteY109" fmla="*/ 710038 h 2212410"/>
              <a:gd name="connsiteX110" fmla="*/ 1451315 w 1881272"/>
              <a:gd name="connsiteY110" fmla="*/ 729088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69571 w 1881272"/>
              <a:gd name="connsiteY109" fmla="*/ 740995 h 2212410"/>
              <a:gd name="connsiteX110" fmla="*/ 1451315 w 1881272"/>
              <a:gd name="connsiteY110" fmla="*/ 729088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86240 w 1881272"/>
              <a:gd name="connsiteY109" fmla="*/ 852914 h 2212410"/>
              <a:gd name="connsiteX110" fmla="*/ 1451315 w 1881272"/>
              <a:gd name="connsiteY110" fmla="*/ 729088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71953 w 1881272"/>
              <a:gd name="connsiteY109" fmla="*/ 702896 h 2212410"/>
              <a:gd name="connsiteX110" fmla="*/ 1451315 w 1881272"/>
              <a:gd name="connsiteY110" fmla="*/ 729088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55284 w 1881272"/>
              <a:gd name="connsiteY109" fmla="*/ 538589 h 2212410"/>
              <a:gd name="connsiteX110" fmla="*/ 1451315 w 1881272"/>
              <a:gd name="connsiteY110" fmla="*/ 729088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55284 w 1881272"/>
              <a:gd name="connsiteY109" fmla="*/ 538589 h 2212410"/>
              <a:gd name="connsiteX110" fmla="*/ 1672772 w 1881272"/>
              <a:gd name="connsiteY110" fmla="*/ 814813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55284 w 1881272"/>
              <a:gd name="connsiteY109" fmla="*/ 538589 h 2212410"/>
              <a:gd name="connsiteX110" fmla="*/ 1672772 w 1881272"/>
              <a:gd name="connsiteY110" fmla="*/ 814813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55284 w 1881272"/>
              <a:gd name="connsiteY109" fmla="*/ 538589 h 2212410"/>
              <a:gd name="connsiteX110" fmla="*/ 1451315 w 1881272"/>
              <a:gd name="connsiteY110" fmla="*/ 743375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74334 w 1881272"/>
              <a:gd name="connsiteY109" fmla="*/ 757664 h 2212410"/>
              <a:gd name="connsiteX110" fmla="*/ 1451315 w 1881272"/>
              <a:gd name="connsiteY110" fmla="*/ 743375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51315 w 1881272"/>
              <a:gd name="connsiteY109" fmla="*/ 743375 h 2212410"/>
              <a:gd name="connsiteX110" fmla="*/ 1448140 w 1881272"/>
              <a:gd name="connsiteY110" fmla="*/ 764013 h 2212410"/>
              <a:gd name="connsiteX111" fmla="*/ 1441790 w 1881272"/>
              <a:gd name="connsiteY111" fmla="*/ 843388 h 2212410"/>
              <a:gd name="connsiteX112" fmla="*/ 1406865 w 1881272"/>
              <a:gd name="connsiteY112" fmla="*/ 960863 h 2212410"/>
              <a:gd name="connsiteX113" fmla="*/ 1365590 w 1881272"/>
              <a:gd name="connsiteY113" fmla="*/ 1040238 h 2212410"/>
              <a:gd name="connsiteX114" fmla="*/ 1289390 w 1881272"/>
              <a:gd name="connsiteY114"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60072 w 1881272"/>
              <a:gd name="connsiteY104" fmla="*/ 973563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51315 w 1881272"/>
              <a:gd name="connsiteY109" fmla="*/ 743375 h 2212410"/>
              <a:gd name="connsiteX110" fmla="*/ 1448140 w 1881272"/>
              <a:gd name="connsiteY110" fmla="*/ 764013 h 2212410"/>
              <a:gd name="connsiteX111" fmla="*/ 1441790 w 1881272"/>
              <a:gd name="connsiteY111" fmla="*/ 843388 h 2212410"/>
              <a:gd name="connsiteX112" fmla="*/ 1406865 w 1881272"/>
              <a:gd name="connsiteY112" fmla="*/ 960863 h 2212410"/>
              <a:gd name="connsiteX113" fmla="*/ 1365590 w 1881272"/>
              <a:gd name="connsiteY113" fmla="*/ 1040238 h 2212410"/>
              <a:gd name="connsiteX114" fmla="*/ 1289390 w 1881272"/>
              <a:gd name="connsiteY114" fmla="*/ 1106913 h 221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881272" h="2212410">
                <a:moveTo>
                  <a:pt x="1289390" y="1106913"/>
                </a:moveTo>
                <a:cubicBezTo>
                  <a:pt x="1260286" y="1127021"/>
                  <a:pt x="1235944" y="1149246"/>
                  <a:pt x="1190965" y="1160888"/>
                </a:cubicBezTo>
                <a:cubicBezTo>
                  <a:pt x="1145986" y="1172530"/>
                  <a:pt x="1071373" y="1178880"/>
                  <a:pt x="1019515" y="1176763"/>
                </a:cubicBezTo>
                <a:cubicBezTo>
                  <a:pt x="967657" y="1174646"/>
                  <a:pt x="929027" y="1174646"/>
                  <a:pt x="879815" y="1148188"/>
                </a:cubicBezTo>
                <a:cubicBezTo>
                  <a:pt x="830602" y="1121730"/>
                  <a:pt x="761282" y="1069871"/>
                  <a:pt x="724240" y="1018013"/>
                </a:cubicBezTo>
                <a:cubicBezTo>
                  <a:pt x="687198" y="966155"/>
                  <a:pt x="666561" y="895775"/>
                  <a:pt x="657565" y="837038"/>
                </a:cubicBezTo>
                <a:cubicBezTo>
                  <a:pt x="648569" y="778301"/>
                  <a:pt x="653332" y="720092"/>
                  <a:pt x="670265" y="665588"/>
                </a:cubicBezTo>
                <a:cubicBezTo>
                  <a:pt x="687198" y="611084"/>
                  <a:pt x="723182" y="551817"/>
                  <a:pt x="759165" y="510013"/>
                </a:cubicBezTo>
                <a:cubicBezTo>
                  <a:pt x="795148" y="468209"/>
                  <a:pt x="830073" y="435400"/>
                  <a:pt x="886165" y="414763"/>
                </a:cubicBezTo>
                <a:cubicBezTo>
                  <a:pt x="942257" y="394126"/>
                  <a:pt x="1024807" y="376134"/>
                  <a:pt x="1095715" y="386188"/>
                </a:cubicBezTo>
                <a:cubicBezTo>
                  <a:pt x="1166623" y="396242"/>
                  <a:pt x="1259227" y="435400"/>
                  <a:pt x="1311615" y="475088"/>
                </a:cubicBezTo>
                <a:cubicBezTo>
                  <a:pt x="1364003" y="514775"/>
                  <a:pt x="1387286" y="581980"/>
                  <a:pt x="1410040" y="624313"/>
                </a:cubicBezTo>
                <a:cubicBezTo>
                  <a:pt x="1432794" y="666646"/>
                  <a:pt x="1435440" y="712155"/>
                  <a:pt x="1448140" y="729088"/>
                </a:cubicBezTo>
                <a:cubicBezTo>
                  <a:pt x="1460840" y="746021"/>
                  <a:pt x="1479361" y="733851"/>
                  <a:pt x="1486240" y="725913"/>
                </a:cubicBezTo>
                <a:cubicBezTo>
                  <a:pt x="1493119" y="717975"/>
                  <a:pt x="1485711" y="706334"/>
                  <a:pt x="1489415" y="681463"/>
                </a:cubicBezTo>
                <a:cubicBezTo>
                  <a:pt x="1493119" y="656592"/>
                  <a:pt x="1497882" y="608438"/>
                  <a:pt x="1508465" y="576688"/>
                </a:cubicBezTo>
                <a:cubicBezTo>
                  <a:pt x="1519048" y="544938"/>
                  <a:pt x="1528044" y="521125"/>
                  <a:pt x="1552915" y="490963"/>
                </a:cubicBezTo>
                <a:cubicBezTo>
                  <a:pt x="1577786" y="460800"/>
                  <a:pt x="1624353" y="415821"/>
                  <a:pt x="1657690" y="395713"/>
                </a:cubicBezTo>
                <a:cubicBezTo>
                  <a:pt x="1691028" y="375605"/>
                  <a:pt x="1743944" y="386717"/>
                  <a:pt x="1752940" y="370313"/>
                </a:cubicBezTo>
                <a:cubicBezTo>
                  <a:pt x="1761936" y="353909"/>
                  <a:pt x="1724894" y="302580"/>
                  <a:pt x="1711665" y="297288"/>
                </a:cubicBezTo>
                <a:cubicBezTo>
                  <a:pt x="1698436" y="291996"/>
                  <a:pt x="1703728" y="319513"/>
                  <a:pt x="1673565" y="338563"/>
                </a:cubicBezTo>
                <a:cubicBezTo>
                  <a:pt x="1643403" y="357613"/>
                  <a:pt x="1591015" y="398888"/>
                  <a:pt x="1530690" y="411588"/>
                </a:cubicBezTo>
                <a:cubicBezTo>
                  <a:pt x="1470365" y="424288"/>
                  <a:pt x="1374057" y="432225"/>
                  <a:pt x="1311615" y="414763"/>
                </a:cubicBezTo>
                <a:cubicBezTo>
                  <a:pt x="1249173" y="397301"/>
                  <a:pt x="1195198" y="349675"/>
                  <a:pt x="1156040" y="306813"/>
                </a:cubicBezTo>
                <a:cubicBezTo>
                  <a:pt x="1116882" y="263950"/>
                  <a:pt x="1090952" y="200980"/>
                  <a:pt x="1076665" y="157588"/>
                </a:cubicBezTo>
                <a:cubicBezTo>
                  <a:pt x="1062378" y="114196"/>
                  <a:pt x="1071373" y="70275"/>
                  <a:pt x="1070315" y="46463"/>
                </a:cubicBezTo>
                <a:cubicBezTo>
                  <a:pt x="1069257" y="22651"/>
                  <a:pt x="1070315" y="14713"/>
                  <a:pt x="1070315" y="14713"/>
                </a:cubicBezTo>
                <a:cubicBezTo>
                  <a:pt x="1070315" y="7834"/>
                  <a:pt x="1084602" y="7305"/>
                  <a:pt x="1070315" y="5188"/>
                </a:cubicBezTo>
                <a:cubicBezTo>
                  <a:pt x="1056027" y="3071"/>
                  <a:pt x="999936" y="1484"/>
                  <a:pt x="984590" y="2013"/>
                </a:cubicBezTo>
                <a:cubicBezTo>
                  <a:pt x="969244" y="2542"/>
                  <a:pt x="978240" y="-5924"/>
                  <a:pt x="978240" y="8363"/>
                </a:cubicBezTo>
                <a:cubicBezTo>
                  <a:pt x="978240" y="22650"/>
                  <a:pt x="989352" y="48050"/>
                  <a:pt x="984590" y="87738"/>
                </a:cubicBezTo>
                <a:cubicBezTo>
                  <a:pt x="979827" y="127425"/>
                  <a:pt x="977182" y="194101"/>
                  <a:pt x="949665" y="246488"/>
                </a:cubicBezTo>
                <a:cubicBezTo>
                  <a:pt x="922148" y="298875"/>
                  <a:pt x="873994" y="361846"/>
                  <a:pt x="819490" y="402063"/>
                </a:cubicBezTo>
                <a:cubicBezTo>
                  <a:pt x="764986" y="442280"/>
                  <a:pt x="677673" y="471913"/>
                  <a:pt x="622640" y="487788"/>
                </a:cubicBezTo>
                <a:cubicBezTo>
                  <a:pt x="567607" y="503663"/>
                  <a:pt x="535857" y="501017"/>
                  <a:pt x="489290" y="497313"/>
                </a:cubicBezTo>
                <a:cubicBezTo>
                  <a:pt x="442723" y="493609"/>
                  <a:pt x="388219" y="479850"/>
                  <a:pt x="343240" y="465563"/>
                </a:cubicBezTo>
                <a:cubicBezTo>
                  <a:pt x="298261" y="451276"/>
                  <a:pt x="256986" y="441221"/>
                  <a:pt x="219415" y="411588"/>
                </a:cubicBezTo>
                <a:cubicBezTo>
                  <a:pt x="181844" y="381955"/>
                  <a:pt x="136865" y="312105"/>
                  <a:pt x="117815" y="287763"/>
                </a:cubicBezTo>
                <a:cubicBezTo>
                  <a:pt x="98765" y="263421"/>
                  <a:pt x="109348" y="269771"/>
                  <a:pt x="105115" y="265538"/>
                </a:cubicBezTo>
                <a:cubicBezTo>
                  <a:pt x="100882" y="261305"/>
                  <a:pt x="104586" y="243842"/>
                  <a:pt x="92415" y="262363"/>
                </a:cubicBezTo>
                <a:cubicBezTo>
                  <a:pt x="80244" y="280884"/>
                  <a:pt x="47436" y="344913"/>
                  <a:pt x="32090" y="376663"/>
                </a:cubicBezTo>
                <a:cubicBezTo>
                  <a:pt x="16744" y="408413"/>
                  <a:pt x="2457" y="439634"/>
                  <a:pt x="340" y="452863"/>
                </a:cubicBezTo>
                <a:cubicBezTo>
                  <a:pt x="-1777" y="466092"/>
                  <a:pt x="6161" y="458155"/>
                  <a:pt x="19390" y="456038"/>
                </a:cubicBezTo>
                <a:cubicBezTo>
                  <a:pt x="32619" y="453921"/>
                  <a:pt x="41615" y="437517"/>
                  <a:pt x="79715" y="440163"/>
                </a:cubicBezTo>
                <a:cubicBezTo>
                  <a:pt x="117815" y="442809"/>
                  <a:pt x="197190" y="457096"/>
                  <a:pt x="247990" y="471913"/>
                </a:cubicBezTo>
                <a:cubicBezTo>
                  <a:pt x="298790" y="486730"/>
                  <a:pt x="345357" y="503134"/>
                  <a:pt x="384515" y="529063"/>
                </a:cubicBezTo>
                <a:cubicBezTo>
                  <a:pt x="423673" y="554992"/>
                  <a:pt x="454894" y="591505"/>
                  <a:pt x="482940" y="627488"/>
                </a:cubicBezTo>
                <a:cubicBezTo>
                  <a:pt x="510986" y="663471"/>
                  <a:pt x="537444" y="697867"/>
                  <a:pt x="552790" y="744963"/>
                </a:cubicBezTo>
                <a:cubicBezTo>
                  <a:pt x="568136" y="792059"/>
                  <a:pt x="579777" y="858734"/>
                  <a:pt x="575015" y="910063"/>
                </a:cubicBezTo>
                <a:cubicBezTo>
                  <a:pt x="570253" y="961392"/>
                  <a:pt x="547498" y="1009546"/>
                  <a:pt x="524215" y="1052938"/>
                </a:cubicBezTo>
                <a:cubicBezTo>
                  <a:pt x="500932" y="1096330"/>
                  <a:pt x="466007" y="1140251"/>
                  <a:pt x="435315" y="1170413"/>
                </a:cubicBezTo>
                <a:cubicBezTo>
                  <a:pt x="404623" y="1200575"/>
                  <a:pt x="374461" y="1214334"/>
                  <a:pt x="340065" y="1233913"/>
                </a:cubicBezTo>
                <a:cubicBezTo>
                  <a:pt x="305669" y="1253492"/>
                  <a:pt x="270744" y="1277305"/>
                  <a:pt x="228940" y="1287888"/>
                </a:cubicBezTo>
                <a:cubicBezTo>
                  <a:pt x="187136" y="1298471"/>
                  <a:pt x="113052" y="1294238"/>
                  <a:pt x="89240" y="1297413"/>
                </a:cubicBezTo>
                <a:cubicBezTo>
                  <a:pt x="65427" y="1300588"/>
                  <a:pt x="78128" y="1292651"/>
                  <a:pt x="86065" y="1306938"/>
                </a:cubicBezTo>
                <a:cubicBezTo>
                  <a:pt x="94002" y="1321225"/>
                  <a:pt x="113053" y="1352446"/>
                  <a:pt x="136865" y="1383138"/>
                </a:cubicBezTo>
                <a:cubicBezTo>
                  <a:pt x="160677" y="1413830"/>
                  <a:pt x="208832" y="1465688"/>
                  <a:pt x="228940" y="1491088"/>
                </a:cubicBezTo>
                <a:cubicBezTo>
                  <a:pt x="249048" y="1516488"/>
                  <a:pt x="251165" y="1529188"/>
                  <a:pt x="257515" y="1535538"/>
                </a:cubicBezTo>
                <a:cubicBezTo>
                  <a:pt x="263865" y="1541888"/>
                  <a:pt x="265453" y="1541888"/>
                  <a:pt x="267040" y="1529188"/>
                </a:cubicBezTo>
                <a:cubicBezTo>
                  <a:pt x="268627" y="1516488"/>
                  <a:pt x="260690" y="1489500"/>
                  <a:pt x="267040" y="1459338"/>
                </a:cubicBezTo>
                <a:cubicBezTo>
                  <a:pt x="273390" y="1429176"/>
                  <a:pt x="289265" y="1383138"/>
                  <a:pt x="305140" y="1348213"/>
                </a:cubicBezTo>
                <a:cubicBezTo>
                  <a:pt x="321015" y="1313288"/>
                  <a:pt x="336890" y="1278363"/>
                  <a:pt x="362290" y="1249788"/>
                </a:cubicBezTo>
                <a:cubicBezTo>
                  <a:pt x="387690" y="1221213"/>
                  <a:pt x="426849" y="1195284"/>
                  <a:pt x="457540" y="1176763"/>
                </a:cubicBezTo>
                <a:cubicBezTo>
                  <a:pt x="488231" y="1158242"/>
                  <a:pt x="508340" y="1149775"/>
                  <a:pt x="546440" y="1138663"/>
                </a:cubicBezTo>
                <a:cubicBezTo>
                  <a:pt x="584540" y="1127551"/>
                  <a:pt x="635869" y="1107442"/>
                  <a:pt x="686140" y="1110088"/>
                </a:cubicBezTo>
                <a:cubicBezTo>
                  <a:pt x="736411" y="1112734"/>
                  <a:pt x="794090" y="1123317"/>
                  <a:pt x="848065" y="1154538"/>
                </a:cubicBezTo>
                <a:cubicBezTo>
                  <a:pt x="902040" y="1185759"/>
                  <a:pt x="973478" y="1245026"/>
                  <a:pt x="1009990" y="1297413"/>
                </a:cubicBezTo>
                <a:cubicBezTo>
                  <a:pt x="1046502" y="1349800"/>
                  <a:pt x="1065553" y="1400601"/>
                  <a:pt x="1067140" y="1468863"/>
                </a:cubicBezTo>
                <a:cubicBezTo>
                  <a:pt x="1068727" y="1537125"/>
                  <a:pt x="1042269" y="1648250"/>
                  <a:pt x="1019515" y="1706988"/>
                </a:cubicBezTo>
                <a:cubicBezTo>
                  <a:pt x="996761" y="1765726"/>
                  <a:pt x="967127" y="1790067"/>
                  <a:pt x="930615" y="1821288"/>
                </a:cubicBezTo>
                <a:cubicBezTo>
                  <a:pt x="894102" y="1852509"/>
                  <a:pt x="849123" y="1879496"/>
                  <a:pt x="800440" y="1894313"/>
                </a:cubicBezTo>
                <a:cubicBezTo>
                  <a:pt x="751757" y="1909130"/>
                  <a:pt x="689844" y="1913363"/>
                  <a:pt x="638515" y="1910188"/>
                </a:cubicBezTo>
                <a:cubicBezTo>
                  <a:pt x="587186" y="1907013"/>
                  <a:pt x="518394" y="1880555"/>
                  <a:pt x="492465" y="1875263"/>
                </a:cubicBezTo>
                <a:cubicBezTo>
                  <a:pt x="466536" y="1869971"/>
                  <a:pt x="474473" y="1862034"/>
                  <a:pt x="482940" y="1878438"/>
                </a:cubicBezTo>
                <a:cubicBezTo>
                  <a:pt x="491407" y="1894842"/>
                  <a:pt x="510986" y="1920772"/>
                  <a:pt x="543265" y="1973688"/>
                </a:cubicBezTo>
                <a:cubicBezTo>
                  <a:pt x="575544" y="2026604"/>
                  <a:pt x="653332" y="2161013"/>
                  <a:pt x="676615" y="2195938"/>
                </a:cubicBezTo>
                <a:cubicBezTo>
                  <a:pt x="699898" y="2230863"/>
                  <a:pt x="676086" y="2202288"/>
                  <a:pt x="682965" y="2183238"/>
                </a:cubicBezTo>
                <a:cubicBezTo>
                  <a:pt x="689844" y="2164188"/>
                  <a:pt x="696723" y="2120796"/>
                  <a:pt x="717890" y="2081638"/>
                </a:cubicBezTo>
                <a:cubicBezTo>
                  <a:pt x="739057" y="2042480"/>
                  <a:pt x="772923" y="1984800"/>
                  <a:pt x="809965" y="1948288"/>
                </a:cubicBezTo>
                <a:cubicBezTo>
                  <a:pt x="847007" y="1911776"/>
                  <a:pt x="895161" y="1883200"/>
                  <a:pt x="940140" y="1862563"/>
                </a:cubicBezTo>
                <a:cubicBezTo>
                  <a:pt x="985119" y="1841926"/>
                  <a:pt x="1034332" y="1830284"/>
                  <a:pt x="1079840" y="1824463"/>
                </a:cubicBezTo>
                <a:cubicBezTo>
                  <a:pt x="1125348" y="1818642"/>
                  <a:pt x="1171915" y="1819701"/>
                  <a:pt x="1213190" y="1827638"/>
                </a:cubicBezTo>
                <a:cubicBezTo>
                  <a:pt x="1254465" y="1835575"/>
                  <a:pt x="1287803" y="1849334"/>
                  <a:pt x="1327490" y="1872088"/>
                </a:cubicBezTo>
                <a:cubicBezTo>
                  <a:pt x="1367177" y="1894842"/>
                  <a:pt x="1427503" y="1940880"/>
                  <a:pt x="1451315" y="1964163"/>
                </a:cubicBezTo>
                <a:cubicBezTo>
                  <a:pt x="1475128" y="1987446"/>
                  <a:pt x="1465603" y="2005438"/>
                  <a:pt x="1470365" y="2011788"/>
                </a:cubicBezTo>
                <a:cubicBezTo>
                  <a:pt x="1475127" y="2018138"/>
                  <a:pt x="1471953" y="2019196"/>
                  <a:pt x="1479890" y="2002263"/>
                </a:cubicBezTo>
                <a:cubicBezTo>
                  <a:pt x="1487827" y="1985330"/>
                  <a:pt x="1512169" y="1926592"/>
                  <a:pt x="1517990" y="1910188"/>
                </a:cubicBezTo>
                <a:cubicBezTo>
                  <a:pt x="1523811" y="1893784"/>
                  <a:pt x="1525927" y="1907542"/>
                  <a:pt x="1514815" y="1903838"/>
                </a:cubicBezTo>
                <a:cubicBezTo>
                  <a:pt x="1503703" y="1900134"/>
                  <a:pt x="1479361" y="1899605"/>
                  <a:pt x="1451315" y="1887963"/>
                </a:cubicBezTo>
                <a:cubicBezTo>
                  <a:pt x="1423269" y="1876321"/>
                  <a:pt x="1383052" y="1863092"/>
                  <a:pt x="1346540" y="1833988"/>
                </a:cubicBezTo>
                <a:cubicBezTo>
                  <a:pt x="1310028" y="1804884"/>
                  <a:pt x="1261344" y="1761492"/>
                  <a:pt x="1232240" y="1713338"/>
                </a:cubicBezTo>
                <a:cubicBezTo>
                  <a:pt x="1203136" y="1665184"/>
                  <a:pt x="1181969" y="1601684"/>
                  <a:pt x="1171915" y="1545063"/>
                </a:cubicBezTo>
                <a:cubicBezTo>
                  <a:pt x="1161861" y="1488442"/>
                  <a:pt x="1161861" y="1427059"/>
                  <a:pt x="1171915" y="1373613"/>
                </a:cubicBezTo>
                <a:cubicBezTo>
                  <a:pt x="1181969" y="1320167"/>
                  <a:pt x="1197315" y="1273071"/>
                  <a:pt x="1232240" y="1224388"/>
                </a:cubicBezTo>
                <a:cubicBezTo>
                  <a:pt x="1267165" y="1175705"/>
                  <a:pt x="1338603" y="1112205"/>
                  <a:pt x="1381465" y="1081513"/>
                </a:cubicBezTo>
                <a:cubicBezTo>
                  <a:pt x="1424327" y="1050821"/>
                  <a:pt x="1457136" y="1050292"/>
                  <a:pt x="1489415" y="1040238"/>
                </a:cubicBezTo>
                <a:cubicBezTo>
                  <a:pt x="1521694" y="1030184"/>
                  <a:pt x="1536511" y="1022246"/>
                  <a:pt x="1575140" y="1021188"/>
                </a:cubicBezTo>
                <a:cubicBezTo>
                  <a:pt x="1613769" y="1020130"/>
                  <a:pt x="1679386" y="1024363"/>
                  <a:pt x="1721190" y="1033888"/>
                </a:cubicBezTo>
                <a:cubicBezTo>
                  <a:pt x="1762994" y="1043413"/>
                  <a:pt x="1803211" y="1067755"/>
                  <a:pt x="1825965" y="1078338"/>
                </a:cubicBezTo>
                <a:cubicBezTo>
                  <a:pt x="1848719" y="1088921"/>
                  <a:pt x="1849778" y="1105855"/>
                  <a:pt x="1857715" y="1097388"/>
                </a:cubicBezTo>
                <a:cubicBezTo>
                  <a:pt x="1865653" y="1088921"/>
                  <a:pt x="1869886" y="1045000"/>
                  <a:pt x="1873590" y="1027538"/>
                </a:cubicBezTo>
                <a:cubicBezTo>
                  <a:pt x="1877294" y="1010076"/>
                  <a:pt x="1884173" y="996846"/>
                  <a:pt x="1879940" y="992613"/>
                </a:cubicBezTo>
                <a:cubicBezTo>
                  <a:pt x="1875707" y="988380"/>
                  <a:pt x="1867769" y="1000021"/>
                  <a:pt x="1848190" y="1002138"/>
                </a:cubicBezTo>
                <a:cubicBezTo>
                  <a:pt x="1828611" y="1004255"/>
                  <a:pt x="1793818" y="1010075"/>
                  <a:pt x="1762465" y="1005313"/>
                </a:cubicBezTo>
                <a:cubicBezTo>
                  <a:pt x="1731112" y="1000551"/>
                  <a:pt x="1687589" y="984146"/>
                  <a:pt x="1660072" y="973563"/>
                </a:cubicBezTo>
                <a:cubicBezTo>
                  <a:pt x="1632555" y="962980"/>
                  <a:pt x="1618399" y="960863"/>
                  <a:pt x="1597365" y="941813"/>
                </a:cubicBezTo>
                <a:cubicBezTo>
                  <a:pt x="1576331" y="922763"/>
                  <a:pt x="1550269" y="886250"/>
                  <a:pt x="1533865" y="859263"/>
                </a:cubicBezTo>
                <a:cubicBezTo>
                  <a:pt x="1517461" y="832276"/>
                  <a:pt x="1505819" y="802113"/>
                  <a:pt x="1498940" y="779888"/>
                </a:cubicBezTo>
                <a:cubicBezTo>
                  <a:pt x="1492061" y="757663"/>
                  <a:pt x="1500527" y="731998"/>
                  <a:pt x="1492590" y="725913"/>
                </a:cubicBezTo>
                <a:cubicBezTo>
                  <a:pt x="1484653" y="719828"/>
                  <a:pt x="1458723" y="737025"/>
                  <a:pt x="1451315" y="743375"/>
                </a:cubicBezTo>
                <a:cubicBezTo>
                  <a:pt x="1443907" y="749725"/>
                  <a:pt x="1449727" y="747344"/>
                  <a:pt x="1448140" y="764013"/>
                </a:cubicBezTo>
                <a:cubicBezTo>
                  <a:pt x="1446553" y="780682"/>
                  <a:pt x="1448669" y="810580"/>
                  <a:pt x="1441790" y="843388"/>
                </a:cubicBezTo>
                <a:cubicBezTo>
                  <a:pt x="1434911" y="876196"/>
                  <a:pt x="1419565" y="928055"/>
                  <a:pt x="1406865" y="960863"/>
                </a:cubicBezTo>
                <a:cubicBezTo>
                  <a:pt x="1394165" y="993671"/>
                  <a:pt x="1382523" y="1018542"/>
                  <a:pt x="1365590" y="1040238"/>
                </a:cubicBezTo>
                <a:cubicBezTo>
                  <a:pt x="1348657" y="1061934"/>
                  <a:pt x="1318494" y="1086805"/>
                  <a:pt x="1289390" y="1106913"/>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5878208" y="4492080"/>
            <a:ext cx="1186802" cy="649187"/>
            <a:chOff x="2712727" y="4349488"/>
            <a:chExt cx="1186802" cy="649187"/>
          </a:xfrm>
        </p:grpSpPr>
        <mc:AlternateContent xmlns:mc="http://schemas.openxmlformats.org/markup-compatibility/2006" xmlns:a14="http://schemas.microsoft.com/office/drawing/2010/main">
          <mc:Choice Requires="a14">
            <p:sp>
              <p:nvSpPr>
                <p:cNvPr id="143" name="TextBox 142"/>
                <p:cNvSpPr txBox="1"/>
                <p:nvPr/>
              </p:nvSpPr>
              <p:spPr>
                <a:xfrm>
                  <a:off x="2712727" y="4537010"/>
                  <a:ext cx="5690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𝑃</m:t>
                            </m:r>
                          </m:sub>
                        </m:sSub>
                      </m:oMath>
                    </m:oMathPara>
                  </a14:m>
                  <a:endParaRPr lang="en-US" sz="24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2712727" y="4537010"/>
                  <a:ext cx="569002" cy="461665"/>
                </a:xfrm>
                <a:prstGeom prst="rect">
                  <a:avLst/>
                </a:prstGeom>
                <a:blipFill rotWithShape="0">
                  <a:blip r:embed="rId15"/>
                  <a:stretch>
                    <a:fillRect b="-1333"/>
                  </a:stretch>
                </a:blipFill>
              </p:spPr>
              <p:txBody>
                <a:bodyPr/>
                <a:lstStyle/>
                <a:p>
                  <a:r>
                    <a:rPr lang="en-US">
                      <a:noFill/>
                    </a:rPr>
                    <a:t> </a:t>
                  </a:r>
                </a:p>
              </p:txBody>
            </p:sp>
          </mc:Fallback>
        </mc:AlternateContent>
        <p:cxnSp>
          <p:nvCxnSpPr>
            <p:cNvPr id="144" name="Straight Arrow Connector 143"/>
            <p:cNvCxnSpPr/>
            <p:nvPr/>
          </p:nvCxnSpPr>
          <p:spPr>
            <a:xfrm flipV="1">
              <a:off x="3174412" y="4349488"/>
              <a:ext cx="725117" cy="3352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048ABC41-70D8-4DAE-911C-AA24CF9778E5}" type="slidenum">
              <a:rPr lang="en-US" smtClean="0">
                <a:solidFill>
                  <a:schemeClr val="tx1"/>
                </a:solidFill>
              </a:rPr>
              <a:t>7</a:t>
            </a:fld>
            <a:endParaRPr lang="en-US" dirty="0">
              <a:solidFill>
                <a:schemeClr val="tx1"/>
              </a:solidFill>
            </a:endParaRPr>
          </a:p>
        </p:txBody>
      </p:sp>
      <p:sp>
        <p:nvSpPr>
          <p:cNvPr id="63" name="TextBox 62"/>
          <p:cNvSpPr txBox="1"/>
          <p:nvPr/>
        </p:nvSpPr>
        <p:spPr>
          <a:xfrm>
            <a:off x="466531" y="6434242"/>
            <a:ext cx="3191163" cy="307777"/>
          </a:xfrm>
          <a:prstGeom prst="rect">
            <a:avLst/>
          </a:prstGeom>
          <a:noFill/>
        </p:spPr>
        <p:txBody>
          <a:bodyPr wrap="square" rtlCol="0">
            <a:spAutoFit/>
          </a:bodyPr>
          <a:lstStyle/>
          <a:p>
            <a:r>
              <a:rPr lang="en-US" sz="1400" dirty="0"/>
              <a:t>*if water is the only liquid in pores</a:t>
            </a:r>
          </a:p>
        </p:txBody>
      </p:sp>
      <p:sp>
        <p:nvSpPr>
          <p:cNvPr id="60" name="TextBox 59">
            <a:extLst>
              <a:ext uri="{FF2B5EF4-FFF2-40B4-BE49-F238E27FC236}">
                <a16:creationId xmlns:a16="http://schemas.microsoft.com/office/drawing/2014/main" id="{D247EC74-C874-40A7-BE9A-04EA1A90232F}"/>
              </a:ext>
            </a:extLst>
          </p:cNvPr>
          <p:cNvSpPr txBox="1"/>
          <p:nvPr/>
        </p:nvSpPr>
        <p:spPr>
          <a:xfrm>
            <a:off x="8867394" y="4979973"/>
            <a:ext cx="1477456" cy="461665"/>
          </a:xfrm>
          <a:prstGeom prst="rect">
            <a:avLst/>
          </a:prstGeom>
          <a:noFill/>
        </p:spPr>
        <p:txBody>
          <a:bodyPr wrap="none" rtlCol="0">
            <a:spAutoFit/>
          </a:bodyPr>
          <a:lstStyle/>
          <a:p>
            <a:r>
              <a:rPr lang="en-US" sz="2400" dirty="0"/>
              <a:t>Saturation</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38AEC07A-002A-4347-B366-835B79955B7E}"/>
                  </a:ext>
                </a:extLst>
              </p:cNvPr>
              <p:cNvSpPr txBox="1"/>
              <p:nvPr/>
            </p:nvSpPr>
            <p:spPr>
              <a:xfrm>
                <a:off x="8894389" y="5441638"/>
                <a:ext cx="1423467"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𝑊</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𝑊</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𝑃</m:t>
                              </m:r>
                            </m:sub>
                          </m:sSub>
                        </m:den>
                      </m:f>
                    </m:oMath>
                  </m:oMathPara>
                </a14:m>
                <a:endParaRPr lang="en-US" sz="2400" i="1" dirty="0">
                  <a:latin typeface="Cambria Math" panose="02040503050406030204" pitchFamily="18" charset="0"/>
                </a:endParaRPr>
              </a:p>
            </p:txBody>
          </p:sp>
        </mc:Choice>
        <mc:Fallback xmlns="">
          <p:sp>
            <p:nvSpPr>
              <p:cNvPr id="71" name="TextBox 70">
                <a:extLst>
                  <a:ext uri="{FF2B5EF4-FFF2-40B4-BE49-F238E27FC236}">
                    <a16:creationId xmlns:a16="http://schemas.microsoft.com/office/drawing/2014/main" id="{38AEC07A-002A-4347-B366-835B79955B7E}"/>
                  </a:ext>
                </a:extLst>
              </p:cNvPr>
              <p:cNvSpPr txBox="1">
                <a:spLocks noRot="1" noChangeAspect="1" noMove="1" noResize="1" noEditPoints="1" noAdjustHandles="1" noChangeArrowheads="1" noChangeShapeType="1" noTextEdit="1"/>
              </p:cNvSpPr>
              <p:nvPr/>
            </p:nvSpPr>
            <p:spPr>
              <a:xfrm>
                <a:off x="8894389" y="5441638"/>
                <a:ext cx="1423467" cy="84420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B780342-4D4D-40F1-9308-E2F40FAE305C}"/>
                  </a:ext>
                </a:extLst>
              </p:cNvPr>
              <p:cNvSpPr txBox="1"/>
              <p:nvPr/>
            </p:nvSpPr>
            <p:spPr>
              <a:xfrm>
                <a:off x="10191124" y="5423464"/>
                <a:ext cx="783291" cy="8515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𝜃</m:t>
                          </m:r>
                        </m:num>
                        <m:den>
                          <m:r>
                            <a:rPr lang="en-US" sz="2400" i="1" smtClean="0">
                              <a:latin typeface="Cambria Math" panose="02040503050406030204" pitchFamily="18" charset="0"/>
                              <a:ea typeface="Cambria Math" panose="02040503050406030204" pitchFamily="18" charset="0"/>
                            </a:rPr>
                            <m:t>𝜙</m:t>
                          </m:r>
                        </m:den>
                      </m:f>
                    </m:oMath>
                  </m:oMathPara>
                </a14:m>
                <a:endParaRPr lang="en-US" sz="2400" i="1" dirty="0">
                  <a:latin typeface="Cambria Math" panose="02040503050406030204" pitchFamily="18" charset="0"/>
                </a:endParaRPr>
              </a:p>
            </p:txBody>
          </p:sp>
        </mc:Choice>
        <mc:Fallback xmlns="">
          <p:sp>
            <p:nvSpPr>
              <p:cNvPr id="72" name="TextBox 71">
                <a:extLst>
                  <a:ext uri="{FF2B5EF4-FFF2-40B4-BE49-F238E27FC236}">
                    <a16:creationId xmlns:a16="http://schemas.microsoft.com/office/drawing/2014/main" id="{EB780342-4D4D-40F1-9308-E2F40FAE305C}"/>
                  </a:ext>
                </a:extLst>
              </p:cNvPr>
              <p:cNvSpPr txBox="1">
                <a:spLocks noRot="1" noChangeAspect="1" noMove="1" noResize="1" noEditPoints="1" noAdjustHandles="1" noChangeArrowheads="1" noChangeShapeType="1" noTextEdit="1"/>
              </p:cNvSpPr>
              <p:nvPr/>
            </p:nvSpPr>
            <p:spPr>
              <a:xfrm>
                <a:off x="10191124" y="5423464"/>
                <a:ext cx="783291" cy="851580"/>
              </a:xfrm>
              <a:prstGeom prst="rect">
                <a:avLst/>
              </a:prstGeom>
              <a:blipFill>
                <a:blip r:embed="rId1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59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par>
                                <p:cTn id="16" presetID="10" presetClass="entr" presetSubtype="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fade">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500"/>
                                        <p:tgtEl>
                                          <p:spTgt spid="108"/>
                                        </p:tgtEl>
                                      </p:cBhvr>
                                    </p:animEffect>
                                  </p:childTnLst>
                                </p:cTn>
                              </p:par>
                              <p:par>
                                <p:cTn id="24" presetID="10" presetClass="entr" presetSubtype="0" fill="hold"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fade">
                                      <p:cBhvr>
                                        <p:cTn id="34" dur="500"/>
                                        <p:tgtEl>
                                          <p:spTgt spid="1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fade">
                                      <p:cBhvr>
                                        <p:cTn id="39" dur="500"/>
                                        <p:tgtEl>
                                          <p:spTgt spid="1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2"/>
                                        </p:tgtEl>
                                        <p:attrNameLst>
                                          <p:attrName>style.visibility</p:attrName>
                                        </p:attrNameLst>
                                      </p:cBhvr>
                                      <p:to>
                                        <p:strVal val="visible"/>
                                      </p:to>
                                    </p:set>
                                    <p:animEffect transition="in" filter="fade">
                                      <p:cBhvr>
                                        <p:cTn id="42" dur="500"/>
                                        <p:tgtEl>
                                          <p:spTgt spid="1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par>
                          <p:cTn id="48" fill="hold">
                            <p:stCondLst>
                              <p:cond delay="500"/>
                            </p:stCondLst>
                            <p:childTnLst>
                              <p:par>
                                <p:cTn id="49" presetID="42" presetClass="path" presetSubtype="0" accel="50000" decel="50000" fill="hold" grpId="1" nodeType="afterEffect">
                                  <p:stCondLst>
                                    <p:cond delay="0"/>
                                  </p:stCondLst>
                                  <p:childTnLst>
                                    <p:animMotion origin="layout" path="M 4.79167E-6 4.44444E-6 L 0.20247 0.00856 " pathEditMode="relative" rAng="0" ptsTypes="AA">
                                      <p:cBhvr>
                                        <p:cTn id="50" dur="2000" fill="hold"/>
                                        <p:tgtEl>
                                          <p:spTgt spid="70"/>
                                        </p:tgtEl>
                                        <p:attrNameLst>
                                          <p:attrName>ppt_x</p:attrName>
                                          <p:attrName>ppt_y</p:attrName>
                                        </p:attrNameLst>
                                      </p:cBhvr>
                                      <p:rCtr x="10117" y="417"/>
                                    </p:animMotion>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42"/>
                                        </p:tgtEl>
                                        <p:attrNameLst>
                                          <p:attrName>style.visibility</p:attrName>
                                        </p:attrNameLst>
                                      </p:cBhvr>
                                      <p:to>
                                        <p:strVal val="visible"/>
                                      </p:to>
                                    </p:set>
                                    <p:animEffect transition="in" filter="fade">
                                      <p:cBhvr>
                                        <p:cTn id="54" dur="500"/>
                                        <p:tgtEl>
                                          <p:spTgt spid="14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500"/>
                                        <p:tgtEl>
                                          <p:spTgt spid="1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6"/>
                                        </p:tgtEl>
                                        <p:attrNameLst>
                                          <p:attrName>style.visibility</p:attrName>
                                        </p:attrNameLst>
                                      </p:cBhvr>
                                      <p:to>
                                        <p:strVal val="visible"/>
                                      </p:to>
                                    </p:set>
                                    <p:animEffect transition="in" filter="fade">
                                      <p:cBhvr>
                                        <p:cTn id="67" dur="500"/>
                                        <p:tgtEl>
                                          <p:spTgt spid="1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fade">
                                      <p:cBhvr>
                                        <p:cTn id="72" dur="500"/>
                                        <p:tgtEl>
                                          <p:spTgt spid="11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8"/>
                                        </p:tgtEl>
                                        <p:attrNameLst>
                                          <p:attrName>style.visibility</p:attrName>
                                        </p:attrNameLst>
                                      </p:cBhvr>
                                      <p:to>
                                        <p:strVal val="visible"/>
                                      </p:to>
                                    </p:set>
                                    <p:animEffect transition="in" filter="fade">
                                      <p:cBhvr>
                                        <p:cTn id="75" dur="500"/>
                                        <p:tgtEl>
                                          <p:spTgt spid="1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30"/>
                                        </p:tgtEl>
                                        <p:attrNameLst>
                                          <p:attrName>style.visibility</p:attrName>
                                        </p:attrNameLst>
                                      </p:cBhvr>
                                      <p:to>
                                        <p:strVal val="visible"/>
                                      </p:to>
                                    </p:set>
                                    <p:animEffect transition="in" filter="fade">
                                      <p:cBhvr>
                                        <p:cTn id="80" dur="500"/>
                                        <p:tgtEl>
                                          <p:spTgt spid="1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1"/>
                                        </p:tgtEl>
                                        <p:attrNameLst>
                                          <p:attrName>style.visibility</p:attrName>
                                        </p:attrNameLst>
                                      </p:cBhvr>
                                      <p:to>
                                        <p:strVal val="visible"/>
                                      </p:to>
                                    </p:set>
                                    <p:animEffect transition="in" filter="fade">
                                      <p:cBhvr>
                                        <p:cTn id="83" dur="500"/>
                                        <p:tgtEl>
                                          <p:spTgt spid="1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0"/>
                                        </p:tgtEl>
                                        <p:attrNameLst>
                                          <p:attrName>style.visibility</p:attrName>
                                        </p:attrNameLst>
                                      </p:cBhvr>
                                      <p:to>
                                        <p:strVal val="visible"/>
                                      </p:to>
                                    </p:set>
                                    <p:animEffect transition="in" filter="fade">
                                      <p:cBhvr>
                                        <p:cTn id="88" dur="500"/>
                                        <p:tgtEl>
                                          <p:spTgt spid="6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1"/>
                                        </p:tgtEl>
                                        <p:attrNameLst>
                                          <p:attrName>style.visibility</p:attrName>
                                        </p:attrNameLst>
                                      </p:cBhvr>
                                      <p:to>
                                        <p:strVal val="visible"/>
                                      </p:to>
                                    </p:set>
                                    <p:animEffect transition="in" filter="fade">
                                      <p:cBhvr>
                                        <p:cTn id="91" dur="500"/>
                                        <p:tgtEl>
                                          <p:spTgt spid="7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72"/>
                                        </p:tgtEl>
                                        <p:attrNameLst>
                                          <p:attrName>style.visibility</p:attrName>
                                        </p:attrNameLst>
                                      </p:cBhvr>
                                      <p:to>
                                        <p:strVal val="visible"/>
                                      </p:to>
                                    </p:set>
                                    <p:animEffect transition="in" filter="fade">
                                      <p:cBhvr>
                                        <p:cTn id="9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8" grpId="0"/>
      <p:bldP spid="112" grpId="0"/>
      <p:bldP spid="113" grpId="0"/>
      <p:bldP spid="114" grpId="0"/>
      <p:bldP spid="115" grpId="0"/>
      <p:bldP spid="116" grpId="0"/>
      <p:bldP spid="117" grpId="0"/>
      <p:bldP spid="118" grpId="0"/>
      <p:bldP spid="130" grpId="0"/>
      <p:bldP spid="131" grpId="0"/>
      <p:bldP spid="57" grpId="0" animBg="1"/>
      <p:bldP spid="70" grpId="0" animBg="1"/>
      <p:bldP spid="70" grpId="1" animBg="1"/>
      <p:bldP spid="63" grpId="0"/>
      <p:bldP spid="6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72"/>
          <p:cNvSpPr/>
          <p:nvPr/>
        </p:nvSpPr>
        <p:spPr>
          <a:xfrm>
            <a:off x="6364014" y="2505934"/>
            <a:ext cx="1881272" cy="2212410"/>
          </a:xfrm>
          <a:custGeom>
            <a:avLst/>
            <a:gdLst>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67190 w 1881272"/>
              <a:gd name="connsiteY109" fmla="*/ 710038 h 2212410"/>
              <a:gd name="connsiteX110" fmla="*/ 1451315 w 1881272"/>
              <a:gd name="connsiteY110" fmla="*/ 729088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575140 w 1881272"/>
              <a:gd name="connsiteY96" fmla="*/ 1021188 h 2212410"/>
              <a:gd name="connsiteX97" fmla="*/ 1721190 w 1881272"/>
              <a:gd name="connsiteY97" fmla="*/ 1033888 h 2212410"/>
              <a:gd name="connsiteX98" fmla="*/ 1825965 w 1881272"/>
              <a:gd name="connsiteY98" fmla="*/ 1078338 h 2212410"/>
              <a:gd name="connsiteX99" fmla="*/ 1857715 w 1881272"/>
              <a:gd name="connsiteY99" fmla="*/ 1097388 h 2212410"/>
              <a:gd name="connsiteX100" fmla="*/ 1873590 w 1881272"/>
              <a:gd name="connsiteY100" fmla="*/ 1027538 h 2212410"/>
              <a:gd name="connsiteX101" fmla="*/ 1879940 w 1881272"/>
              <a:gd name="connsiteY101" fmla="*/ 992613 h 2212410"/>
              <a:gd name="connsiteX102" fmla="*/ 1848190 w 1881272"/>
              <a:gd name="connsiteY102" fmla="*/ 1002138 h 2212410"/>
              <a:gd name="connsiteX103" fmla="*/ 1762465 w 1881272"/>
              <a:gd name="connsiteY103" fmla="*/ 1005313 h 2212410"/>
              <a:gd name="connsiteX104" fmla="*/ 1648165 w 1881272"/>
              <a:gd name="connsiteY104" fmla="*/ 983088 h 2212410"/>
              <a:gd name="connsiteX105" fmla="*/ 1597365 w 1881272"/>
              <a:gd name="connsiteY105" fmla="*/ 941813 h 2212410"/>
              <a:gd name="connsiteX106" fmla="*/ 1533865 w 1881272"/>
              <a:gd name="connsiteY106" fmla="*/ 859263 h 2212410"/>
              <a:gd name="connsiteX107" fmla="*/ 1498940 w 1881272"/>
              <a:gd name="connsiteY107" fmla="*/ 779888 h 2212410"/>
              <a:gd name="connsiteX108" fmla="*/ 1492590 w 1881272"/>
              <a:gd name="connsiteY108" fmla="*/ 725913 h 2212410"/>
              <a:gd name="connsiteX109" fmla="*/ 1464809 w 1881272"/>
              <a:gd name="connsiteY109" fmla="*/ 738613 h 2212410"/>
              <a:gd name="connsiteX110" fmla="*/ 1451315 w 1881272"/>
              <a:gd name="connsiteY110" fmla="*/ 729088 h 2212410"/>
              <a:gd name="connsiteX111" fmla="*/ 1448140 w 1881272"/>
              <a:gd name="connsiteY111" fmla="*/ 764013 h 2212410"/>
              <a:gd name="connsiteX112" fmla="*/ 1441790 w 1881272"/>
              <a:gd name="connsiteY112" fmla="*/ 843388 h 2212410"/>
              <a:gd name="connsiteX113" fmla="*/ 1406865 w 1881272"/>
              <a:gd name="connsiteY113" fmla="*/ 960863 h 2212410"/>
              <a:gd name="connsiteX114" fmla="*/ 1365590 w 1881272"/>
              <a:gd name="connsiteY114" fmla="*/ 1040238 h 2212410"/>
              <a:gd name="connsiteX115" fmla="*/ 1289390 w 1881272"/>
              <a:gd name="connsiteY115" fmla="*/ 1106913 h 2212410"/>
              <a:gd name="connsiteX0" fmla="*/ 1289390 w 1881272"/>
              <a:gd name="connsiteY0" fmla="*/ 1106913 h 2212410"/>
              <a:gd name="connsiteX1" fmla="*/ 1190965 w 1881272"/>
              <a:gd name="connsiteY1" fmla="*/ 1160888 h 2212410"/>
              <a:gd name="connsiteX2" fmla="*/ 1019515 w 1881272"/>
              <a:gd name="connsiteY2" fmla="*/ 1176763 h 2212410"/>
              <a:gd name="connsiteX3" fmla="*/ 879815 w 1881272"/>
              <a:gd name="connsiteY3" fmla="*/ 1148188 h 2212410"/>
              <a:gd name="connsiteX4" fmla="*/ 724240 w 1881272"/>
              <a:gd name="connsiteY4" fmla="*/ 1018013 h 2212410"/>
              <a:gd name="connsiteX5" fmla="*/ 657565 w 1881272"/>
              <a:gd name="connsiteY5" fmla="*/ 837038 h 2212410"/>
              <a:gd name="connsiteX6" fmla="*/ 670265 w 1881272"/>
              <a:gd name="connsiteY6" fmla="*/ 665588 h 2212410"/>
              <a:gd name="connsiteX7" fmla="*/ 759165 w 1881272"/>
              <a:gd name="connsiteY7" fmla="*/ 510013 h 2212410"/>
              <a:gd name="connsiteX8" fmla="*/ 886165 w 1881272"/>
              <a:gd name="connsiteY8" fmla="*/ 414763 h 2212410"/>
              <a:gd name="connsiteX9" fmla="*/ 1095715 w 1881272"/>
              <a:gd name="connsiteY9" fmla="*/ 386188 h 2212410"/>
              <a:gd name="connsiteX10" fmla="*/ 1311615 w 1881272"/>
              <a:gd name="connsiteY10" fmla="*/ 475088 h 2212410"/>
              <a:gd name="connsiteX11" fmla="*/ 1410040 w 1881272"/>
              <a:gd name="connsiteY11" fmla="*/ 624313 h 2212410"/>
              <a:gd name="connsiteX12" fmla="*/ 1448140 w 1881272"/>
              <a:gd name="connsiteY12" fmla="*/ 729088 h 2212410"/>
              <a:gd name="connsiteX13" fmla="*/ 1486240 w 1881272"/>
              <a:gd name="connsiteY13" fmla="*/ 725913 h 2212410"/>
              <a:gd name="connsiteX14" fmla="*/ 1489415 w 1881272"/>
              <a:gd name="connsiteY14" fmla="*/ 681463 h 2212410"/>
              <a:gd name="connsiteX15" fmla="*/ 1508465 w 1881272"/>
              <a:gd name="connsiteY15" fmla="*/ 576688 h 2212410"/>
              <a:gd name="connsiteX16" fmla="*/ 1552915 w 1881272"/>
              <a:gd name="connsiteY16" fmla="*/ 490963 h 2212410"/>
              <a:gd name="connsiteX17" fmla="*/ 1657690 w 1881272"/>
              <a:gd name="connsiteY17" fmla="*/ 395713 h 2212410"/>
              <a:gd name="connsiteX18" fmla="*/ 1752940 w 1881272"/>
              <a:gd name="connsiteY18" fmla="*/ 370313 h 2212410"/>
              <a:gd name="connsiteX19" fmla="*/ 1711665 w 1881272"/>
              <a:gd name="connsiteY19" fmla="*/ 297288 h 2212410"/>
              <a:gd name="connsiteX20" fmla="*/ 1673565 w 1881272"/>
              <a:gd name="connsiteY20" fmla="*/ 338563 h 2212410"/>
              <a:gd name="connsiteX21" fmla="*/ 1530690 w 1881272"/>
              <a:gd name="connsiteY21" fmla="*/ 411588 h 2212410"/>
              <a:gd name="connsiteX22" fmla="*/ 1311615 w 1881272"/>
              <a:gd name="connsiteY22" fmla="*/ 414763 h 2212410"/>
              <a:gd name="connsiteX23" fmla="*/ 1156040 w 1881272"/>
              <a:gd name="connsiteY23" fmla="*/ 306813 h 2212410"/>
              <a:gd name="connsiteX24" fmla="*/ 1076665 w 1881272"/>
              <a:gd name="connsiteY24" fmla="*/ 157588 h 2212410"/>
              <a:gd name="connsiteX25" fmla="*/ 1070315 w 1881272"/>
              <a:gd name="connsiteY25" fmla="*/ 46463 h 2212410"/>
              <a:gd name="connsiteX26" fmla="*/ 1070315 w 1881272"/>
              <a:gd name="connsiteY26" fmla="*/ 14713 h 2212410"/>
              <a:gd name="connsiteX27" fmla="*/ 1070315 w 1881272"/>
              <a:gd name="connsiteY27" fmla="*/ 5188 h 2212410"/>
              <a:gd name="connsiteX28" fmla="*/ 984590 w 1881272"/>
              <a:gd name="connsiteY28" fmla="*/ 2013 h 2212410"/>
              <a:gd name="connsiteX29" fmla="*/ 978240 w 1881272"/>
              <a:gd name="connsiteY29" fmla="*/ 8363 h 2212410"/>
              <a:gd name="connsiteX30" fmla="*/ 984590 w 1881272"/>
              <a:gd name="connsiteY30" fmla="*/ 87738 h 2212410"/>
              <a:gd name="connsiteX31" fmla="*/ 949665 w 1881272"/>
              <a:gd name="connsiteY31" fmla="*/ 246488 h 2212410"/>
              <a:gd name="connsiteX32" fmla="*/ 819490 w 1881272"/>
              <a:gd name="connsiteY32" fmla="*/ 402063 h 2212410"/>
              <a:gd name="connsiteX33" fmla="*/ 622640 w 1881272"/>
              <a:gd name="connsiteY33" fmla="*/ 487788 h 2212410"/>
              <a:gd name="connsiteX34" fmla="*/ 489290 w 1881272"/>
              <a:gd name="connsiteY34" fmla="*/ 497313 h 2212410"/>
              <a:gd name="connsiteX35" fmla="*/ 343240 w 1881272"/>
              <a:gd name="connsiteY35" fmla="*/ 465563 h 2212410"/>
              <a:gd name="connsiteX36" fmla="*/ 219415 w 1881272"/>
              <a:gd name="connsiteY36" fmla="*/ 411588 h 2212410"/>
              <a:gd name="connsiteX37" fmla="*/ 117815 w 1881272"/>
              <a:gd name="connsiteY37" fmla="*/ 287763 h 2212410"/>
              <a:gd name="connsiteX38" fmla="*/ 105115 w 1881272"/>
              <a:gd name="connsiteY38" fmla="*/ 265538 h 2212410"/>
              <a:gd name="connsiteX39" fmla="*/ 92415 w 1881272"/>
              <a:gd name="connsiteY39" fmla="*/ 262363 h 2212410"/>
              <a:gd name="connsiteX40" fmla="*/ 32090 w 1881272"/>
              <a:gd name="connsiteY40" fmla="*/ 376663 h 2212410"/>
              <a:gd name="connsiteX41" fmla="*/ 340 w 1881272"/>
              <a:gd name="connsiteY41" fmla="*/ 452863 h 2212410"/>
              <a:gd name="connsiteX42" fmla="*/ 19390 w 1881272"/>
              <a:gd name="connsiteY42" fmla="*/ 456038 h 2212410"/>
              <a:gd name="connsiteX43" fmla="*/ 79715 w 1881272"/>
              <a:gd name="connsiteY43" fmla="*/ 440163 h 2212410"/>
              <a:gd name="connsiteX44" fmla="*/ 247990 w 1881272"/>
              <a:gd name="connsiteY44" fmla="*/ 471913 h 2212410"/>
              <a:gd name="connsiteX45" fmla="*/ 384515 w 1881272"/>
              <a:gd name="connsiteY45" fmla="*/ 529063 h 2212410"/>
              <a:gd name="connsiteX46" fmla="*/ 482940 w 1881272"/>
              <a:gd name="connsiteY46" fmla="*/ 627488 h 2212410"/>
              <a:gd name="connsiteX47" fmla="*/ 552790 w 1881272"/>
              <a:gd name="connsiteY47" fmla="*/ 744963 h 2212410"/>
              <a:gd name="connsiteX48" fmla="*/ 575015 w 1881272"/>
              <a:gd name="connsiteY48" fmla="*/ 910063 h 2212410"/>
              <a:gd name="connsiteX49" fmla="*/ 524215 w 1881272"/>
              <a:gd name="connsiteY49" fmla="*/ 1052938 h 2212410"/>
              <a:gd name="connsiteX50" fmla="*/ 435315 w 1881272"/>
              <a:gd name="connsiteY50" fmla="*/ 1170413 h 2212410"/>
              <a:gd name="connsiteX51" fmla="*/ 340065 w 1881272"/>
              <a:gd name="connsiteY51" fmla="*/ 1233913 h 2212410"/>
              <a:gd name="connsiteX52" fmla="*/ 228940 w 1881272"/>
              <a:gd name="connsiteY52" fmla="*/ 1287888 h 2212410"/>
              <a:gd name="connsiteX53" fmla="*/ 89240 w 1881272"/>
              <a:gd name="connsiteY53" fmla="*/ 1297413 h 2212410"/>
              <a:gd name="connsiteX54" fmla="*/ 86065 w 1881272"/>
              <a:gd name="connsiteY54" fmla="*/ 1306938 h 2212410"/>
              <a:gd name="connsiteX55" fmla="*/ 136865 w 1881272"/>
              <a:gd name="connsiteY55" fmla="*/ 1383138 h 2212410"/>
              <a:gd name="connsiteX56" fmla="*/ 228940 w 1881272"/>
              <a:gd name="connsiteY56" fmla="*/ 1491088 h 2212410"/>
              <a:gd name="connsiteX57" fmla="*/ 257515 w 1881272"/>
              <a:gd name="connsiteY57" fmla="*/ 1535538 h 2212410"/>
              <a:gd name="connsiteX58" fmla="*/ 267040 w 1881272"/>
              <a:gd name="connsiteY58" fmla="*/ 1529188 h 2212410"/>
              <a:gd name="connsiteX59" fmla="*/ 267040 w 1881272"/>
              <a:gd name="connsiteY59" fmla="*/ 1459338 h 2212410"/>
              <a:gd name="connsiteX60" fmla="*/ 305140 w 1881272"/>
              <a:gd name="connsiteY60" fmla="*/ 1348213 h 2212410"/>
              <a:gd name="connsiteX61" fmla="*/ 362290 w 1881272"/>
              <a:gd name="connsiteY61" fmla="*/ 1249788 h 2212410"/>
              <a:gd name="connsiteX62" fmla="*/ 457540 w 1881272"/>
              <a:gd name="connsiteY62" fmla="*/ 1176763 h 2212410"/>
              <a:gd name="connsiteX63" fmla="*/ 546440 w 1881272"/>
              <a:gd name="connsiteY63" fmla="*/ 1138663 h 2212410"/>
              <a:gd name="connsiteX64" fmla="*/ 686140 w 1881272"/>
              <a:gd name="connsiteY64" fmla="*/ 1110088 h 2212410"/>
              <a:gd name="connsiteX65" fmla="*/ 848065 w 1881272"/>
              <a:gd name="connsiteY65" fmla="*/ 1154538 h 2212410"/>
              <a:gd name="connsiteX66" fmla="*/ 1009990 w 1881272"/>
              <a:gd name="connsiteY66" fmla="*/ 1297413 h 2212410"/>
              <a:gd name="connsiteX67" fmla="*/ 1067140 w 1881272"/>
              <a:gd name="connsiteY67" fmla="*/ 1468863 h 2212410"/>
              <a:gd name="connsiteX68" fmla="*/ 1019515 w 1881272"/>
              <a:gd name="connsiteY68" fmla="*/ 1706988 h 2212410"/>
              <a:gd name="connsiteX69" fmla="*/ 930615 w 1881272"/>
              <a:gd name="connsiteY69" fmla="*/ 1821288 h 2212410"/>
              <a:gd name="connsiteX70" fmla="*/ 800440 w 1881272"/>
              <a:gd name="connsiteY70" fmla="*/ 1894313 h 2212410"/>
              <a:gd name="connsiteX71" fmla="*/ 638515 w 1881272"/>
              <a:gd name="connsiteY71" fmla="*/ 1910188 h 2212410"/>
              <a:gd name="connsiteX72" fmla="*/ 492465 w 1881272"/>
              <a:gd name="connsiteY72" fmla="*/ 1875263 h 2212410"/>
              <a:gd name="connsiteX73" fmla="*/ 482940 w 1881272"/>
              <a:gd name="connsiteY73" fmla="*/ 1878438 h 2212410"/>
              <a:gd name="connsiteX74" fmla="*/ 543265 w 1881272"/>
              <a:gd name="connsiteY74" fmla="*/ 1973688 h 2212410"/>
              <a:gd name="connsiteX75" fmla="*/ 676615 w 1881272"/>
              <a:gd name="connsiteY75" fmla="*/ 2195938 h 2212410"/>
              <a:gd name="connsiteX76" fmla="*/ 682965 w 1881272"/>
              <a:gd name="connsiteY76" fmla="*/ 2183238 h 2212410"/>
              <a:gd name="connsiteX77" fmla="*/ 717890 w 1881272"/>
              <a:gd name="connsiteY77" fmla="*/ 2081638 h 2212410"/>
              <a:gd name="connsiteX78" fmla="*/ 809965 w 1881272"/>
              <a:gd name="connsiteY78" fmla="*/ 1948288 h 2212410"/>
              <a:gd name="connsiteX79" fmla="*/ 940140 w 1881272"/>
              <a:gd name="connsiteY79" fmla="*/ 1862563 h 2212410"/>
              <a:gd name="connsiteX80" fmla="*/ 1079840 w 1881272"/>
              <a:gd name="connsiteY80" fmla="*/ 1824463 h 2212410"/>
              <a:gd name="connsiteX81" fmla="*/ 1213190 w 1881272"/>
              <a:gd name="connsiteY81" fmla="*/ 1827638 h 2212410"/>
              <a:gd name="connsiteX82" fmla="*/ 1327490 w 1881272"/>
              <a:gd name="connsiteY82" fmla="*/ 1872088 h 2212410"/>
              <a:gd name="connsiteX83" fmla="*/ 1451315 w 1881272"/>
              <a:gd name="connsiteY83" fmla="*/ 1964163 h 2212410"/>
              <a:gd name="connsiteX84" fmla="*/ 1470365 w 1881272"/>
              <a:gd name="connsiteY84" fmla="*/ 2011788 h 2212410"/>
              <a:gd name="connsiteX85" fmla="*/ 1479890 w 1881272"/>
              <a:gd name="connsiteY85" fmla="*/ 2002263 h 2212410"/>
              <a:gd name="connsiteX86" fmla="*/ 1517990 w 1881272"/>
              <a:gd name="connsiteY86" fmla="*/ 1910188 h 2212410"/>
              <a:gd name="connsiteX87" fmla="*/ 1514815 w 1881272"/>
              <a:gd name="connsiteY87" fmla="*/ 1903838 h 2212410"/>
              <a:gd name="connsiteX88" fmla="*/ 1451315 w 1881272"/>
              <a:gd name="connsiteY88" fmla="*/ 1887963 h 2212410"/>
              <a:gd name="connsiteX89" fmla="*/ 1346540 w 1881272"/>
              <a:gd name="connsiteY89" fmla="*/ 1833988 h 2212410"/>
              <a:gd name="connsiteX90" fmla="*/ 1232240 w 1881272"/>
              <a:gd name="connsiteY90" fmla="*/ 1713338 h 2212410"/>
              <a:gd name="connsiteX91" fmla="*/ 1171915 w 1881272"/>
              <a:gd name="connsiteY91" fmla="*/ 1545063 h 2212410"/>
              <a:gd name="connsiteX92" fmla="*/ 1171915 w 1881272"/>
              <a:gd name="connsiteY92" fmla="*/ 1373613 h 2212410"/>
              <a:gd name="connsiteX93" fmla="*/ 1232240 w 1881272"/>
              <a:gd name="connsiteY93" fmla="*/ 1224388 h 2212410"/>
              <a:gd name="connsiteX94" fmla="*/ 1381465 w 1881272"/>
              <a:gd name="connsiteY94" fmla="*/ 1081513 h 2212410"/>
              <a:gd name="connsiteX95" fmla="*/ 1489415 w 1881272"/>
              <a:gd name="connsiteY95" fmla="*/ 1040238 h 2212410"/>
              <a:gd name="connsiteX96" fmla="*/ 1484782 w 1881272"/>
              <a:gd name="connsiteY96" fmla="*/ 1042031 h 2212410"/>
              <a:gd name="connsiteX97" fmla="*/ 1575140 w 1881272"/>
              <a:gd name="connsiteY97" fmla="*/ 1021188 h 2212410"/>
              <a:gd name="connsiteX98" fmla="*/ 1721190 w 1881272"/>
              <a:gd name="connsiteY98" fmla="*/ 1033888 h 2212410"/>
              <a:gd name="connsiteX99" fmla="*/ 1825965 w 1881272"/>
              <a:gd name="connsiteY99" fmla="*/ 1078338 h 2212410"/>
              <a:gd name="connsiteX100" fmla="*/ 1857715 w 1881272"/>
              <a:gd name="connsiteY100" fmla="*/ 1097388 h 2212410"/>
              <a:gd name="connsiteX101" fmla="*/ 1873590 w 1881272"/>
              <a:gd name="connsiteY101" fmla="*/ 1027538 h 2212410"/>
              <a:gd name="connsiteX102" fmla="*/ 1879940 w 1881272"/>
              <a:gd name="connsiteY102" fmla="*/ 992613 h 2212410"/>
              <a:gd name="connsiteX103" fmla="*/ 1848190 w 1881272"/>
              <a:gd name="connsiteY103" fmla="*/ 1002138 h 2212410"/>
              <a:gd name="connsiteX104" fmla="*/ 1762465 w 1881272"/>
              <a:gd name="connsiteY104" fmla="*/ 1005313 h 2212410"/>
              <a:gd name="connsiteX105" fmla="*/ 1648165 w 1881272"/>
              <a:gd name="connsiteY105" fmla="*/ 983088 h 2212410"/>
              <a:gd name="connsiteX106" fmla="*/ 1597365 w 1881272"/>
              <a:gd name="connsiteY106" fmla="*/ 941813 h 2212410"/>
              <a:gd name="connsiteX107" fmla="*/ 1533865 w 1881272"/>
              <a:gd name="connsiteY107" fmla="*/ 859263 h 2212410"/>
              <a:gd name="connsiteX108" fmla="*/ 1498940 w 1881272"/>
              <a:gd name="connsiteY108" fmla="*/ 779888 h 2212410"/>
              <a:gd name="connsiteX109" fmla="*/ 1492590 w 1881272"/>
              <a:gd name="connsiteY109" fmla="*/ 725913 h 2212410"/>
              <a:gd name="connsiteX110" fmla="*/ 1464809 w 1881272"/>
              <a:gd name="connsiteY110" fmla="*/ 738613 h 2212410"/>
              <a:gd name="connsiteX111" fmla="*/ 1451315 w 1881272"/>
              <a:gd name="connsiteY111" fmla="*/ 729088 h 2212410"/>
              <a:gd name="connsiteX112" fmla="*/ 1448140 w 1881272"/>
              <a:gd name="connsiteY112" fmla="*/ 764013 h 2212410"/>
              <a:gd name="connsiteX113" fmla="*/ 1441790 w 1881272"/>
              <a:gd name="connsiteY113" fmla="*/ 843388 h 2212410"/>
              <a:gd name="connsiteX114" fmla="*/ 1406865 w 1881272"/>
              <a:gd name="connsiteY114" fmla="*/ 960863 h 2212410"/>
              <a:gd name="connsiteX115" fmla="*/ 1365590 w 1881272"/>
              <a:gd name="connsiteY115" fmla="*/ 1040238 h 2212410"/>
              <a:gd name="connsiteX116" fmla="*/ 1289390 w 1881272"/>
              <a:gd name="connsiteY116" fmla="*/ 1106913 h 221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881272" h="2212410">
                <a:moveTo>
                  <a:pt x="1289390" y="1106913"/>
                </a:moveTo>
                <a:cubicBezTo>
                  <a:pt x="1260286" y="1127021"/>
                  <a:pt x="1235944" y="1149246"/>
                  <a:pt x="1190965" y="1160888"/>
                </a:cubicBezTo>
                <a:cubicBezTo>
                  <a:pt x="1145986" y="1172530"/>
                  <a:pt x="1071373" y="1178880"/>
                  <a:pt x="1019515" y="1176763"/>
                </a:cubicBezTo>
                <a:cubicBezTo>
                  <a:pt x="967657" y="1174646"/>
                  <a:pt x="929027" y="1174646"/>
                  <a:pt x="879815" y="1148188"/>
                </a:cubicBezTo>
                <a:cubicBezTo>
                  <a:pt x="830602" y="1121730"/>
                  <a:pt x="761282" y="1069871"/>
                  <a:pt x="724240" y="1018013"/>
                </a:cubicBezTo>
                <a:cubicBezTo>
                  <a:pt x="687198" y="966155"/>
                  <a:pt x="666561" y="895775"/>
                  <a:pt x="657565" y="837038"/>
                </a:cubicBezTo>
                <a:cubicBezTo>
                  <a:pt x="648569" y="778301"/>
                  <a:pt x="653332" y="720092"/>
                  <a:pt x="670265" y="665588"/>
                </a:cubicBezTo>
                <a:cubicBezTo>
                  <a:pt x="687198" y="611084"/>
                  <a:pt x="723182" y="551817"/>
                  <a:pt x="759165" y="510013"/>
                </a:cubicBezTo>
                <a:cubicBezTo>
                  <a:pt x="795148" y="468209"/>
                  <a:pt x="830073" y="435400"/>
                  <a:pt x="886165" y="414763"/>
                </a:cubicBezTo>
                <a:cubicBezTo>
                  <a:pt x="942257" y="394126"/>
                  <a:pt x="1024807" y="376134"/>
                  <a:pt x="1095715" y="386188"/>
                </a:cubicBezTo>
                <a:cubicBezTo>
                  <a:pt x="1166623" y="396242"/>
                  <a:pt x="1259227" y="435400"/>
                  <a:pt x="1311615" y="475088"/>
                </a:cubicBezTo>
                <a:cubicBezTo>
                  <a:pt x="1364003" y="514775"/>
                  <a:pt x="1387286" y="581980"/>
                  <a:pt x="1410040" y="624313"/>
                </a:cubicBezTo>
                <a:cubicBezTo>
                  <a:pt x="1432794" y="666646"/>
                  <a:pt x="1435440" y="712155"/>
                  <a:pt x="1448140" y="729088"/>
                </a:cubicBezTo>
                <a:cubicBezTo>
                  <a:pt x="1460840" y="746021"/>
                  <a:pt x="1479361" y="733851"/>
                  <a:pt x="1486240" y="725913"/>
                </a:cubicBezTo>
                <a:cubicBezTo>
                  <a:pt x="1493119" y="717975"/>
                  <a:pt x="1485711" y="706334"/>
                  <a:pt x="1489415" y="681463"/>
                </a:cubicBezTo>
                <a:cubicBezTo>
                  <a:pt x="1493119" y="656592"/>
                  <a:pt x="1497882" y="608438"/>
                  <a:pt x="1508465" y="576688"/>
                </a:cubicBezTo>
                <a:cubicBezTo>
                  <a:pt x="1519048" y="544938"/>
                  <a:pt x="1528044" y="521125"/>
                  <a:pt x="1552915" y="490963"/>
                </a:cubicBezTo>
                <a:cubicBezTo>
                  <a:pt x="1577786" y="460800"/>
                  <a:pt x="1624353" y="415821"/>
                  <a:pt x="1657690" y="395713"/>
                </a:cubicBezTo>
                <a:cubicBezTo>
                  <a:pt x="1691028" y="375605"/>
                  <a:pt x="1743944" y="386717"/>
                  <a:pt x="1752940" y="370313"/>
                </a:cubicBezTo>
                <a:cubicBezTo>
                  <a:pt x="1761936" y="353909"/>
                  <a:pt x="1724894" y="302580"/>
                  <a:pt x="1711665" y="297288"/>
                </a:cubicBezTo>
                <a:cubicBezTo>
                  <a:pt x="1698436" y="291996"/>
                  <a:pt x="1703728" y="319513"/>
                  <a:pt x="1673565" y="338563"/>
                </a:cubicBezTo>
                <a:cubicBezTo>
                  <a:pt x="1643403" y="357613"/>
                  <a:pt x="1591015" y="398888"/>
                  <a:pt x="1530690" y="411588"/>
                </a:cubicBezTo>
                <a:cubicBezTo>
                  <a:pt x="1470365" y="424288"/>
                  <a:pt x="1374057" y="432225"/>
                  <a:pt x="1311615" y="414763"/>
                </a:cubicBezTo>
                <a:cubicBezTo>
                  <a:pt x="1249173" y="397301"/>
                  <a:pt x="1195198" y="349675"/>
                  <a:pt x="1156040" y="306813"/>
                </a:cubicBezTo>
                <a:cubicBezTo>
                  <a:pt x="1116882" y="263950"/>
                  <a:pt x="1090952" y="200980"/>
                  <a:pt x="1076665" y="157588"/>
                </a:cubicBezTo>
                <a:cubicBezTo>
                  <a:pt x="1062378" y="114196"/>
                  <a:pt x="1071373" y="70275"/>
                  <a:pt x="1070315" y="46463"/>
                </a:cubicBezTo>
                <a:cubicBezTo>
                  <a:pt x="1069257" y="22651"/>
                  <a:pt x="1070315" y="14713"/>
                  <a:pt x="1070315" y="14713"/>
                </a:cubicBezTo>
                <a:cubicBezTo>
                  <a:pt x="1070315" y="7834"/>
                  <a:pt x="1084602" y="7305"/>
                  <a:pt x="1070315" y="5188"/>
                </a:cubicBezTo>
                <a:cubicBezTo>
                  <a:pt x="1056027" y="3071"/>
                  <a:pt x="999936" y="1484"/>
                  <a:pt x="984590" y="2013"/>
                </a:cubicBezTo>
                <a:cubicBezTo>
                  <a:pt x="969244" y="2542"/>
                  <a:pt x="978240" y="-5924"/>
                  <a:pt x="978240" y="8363"/>
                </a:cubicBezTo>
                <a:cubicBezTo>
                  <a:pt x="978240" y="22650"/>
                  <a:pt x="989352" y="48050"/>
                  <a:pt x="984590" y="87738"/>
                </a:cubicBezTo>
                <a:cubicBezTo>
                  <a:pt x="979827" y="127425"/>
                  <a:pt x="977182" y="194101"/>
                  <a:pt x="949665" y="246488"/>
                </a:cubicBezTo>
                <a:cubicBezTo>
                  <a:pt x="922148" y="298875"/>
                  <a:pt x="873994" y="361846"/>
                  <a:pt x="819490" y="402063"/>
                </a:cubicBezTo>
                <a:cubicBezTo>
                  <a:pt x="764986" y="442280"/>
                  <a:pt x="677673" y="471913"/>
                  <a:pt x="622640" y="487788"/>
                </a:cubicBezTo>
                <a:cubicBezTo>
                  <a:pt x="567607" y="503663"/>
                  <a:pt x="535857" y="501017"/>
                  <a:pt x="489290" y="497313"/>
                </a:cubicBezTo>
                <a:cubicBezTo>
                  <a:pt x="442723" y="493609"/>
                  <a:pt x="388219" y="479850"/>
                  <a:pt x="343240" y="465563"/>
                </a:cubicBezTo>
                <a:cubicBezTo>
                  <a:pt x="298261" y="451276"/>
                  <a:pt x="256986" y="441221"/>
                  <a:pt x="219415" y="411588"/>
                </a:cubicBezTo>
                <a:cubicBezTo>
                  <a:pt x="181844" y="381955"/>
                  <a:pt x="136865" y="312105"/>
                  <a:pt x="117815" y="287763"/>
                </a:cubicBezTo>
                <a:cubicBezTo>
                  <a:pt x="98765" y="263421"/>
                  <a:pt x="109348" y="269771"/>
                  <a:pt x="105115" y="265538"/>
                </a:cubicBezTo>
                <a:cubicBezTo>
                  <a:pt x="100882" y="261305"/>
                  <a:pt x="104586" y="243842"/>
                  <a:pt x="92415" y="262363"/>
                </a:cubicBezTo>
                <a:cubicBezTo>
                  <a:pt x="80244" y="280884"/>
                  <a:pt x="47436" y="344913"/>
                  <a:pt x="32090" y="376663"/>
                </a:cubicBezTo>
                <a:cubicBezTo>
                  <a:pt x="16744" y="408413"/>
                  <a:pt x="2457" y="439634"/>
                  <a:pt x="340" y="452863"/>
                </a:cubicBezTo>
                <a:cubicBezTo>
                  <a:pt x="-1777" y="466092"/>
                  <a:pt x="6161" y="458155"/>
                  <a:pt x="19390" y="456038"/>
                </a:cubicBezTo>
                <a:cubicBezTo>
                  <a:pt x="32619" y="453921"/>
                  <a:pt x="41615" y="437517"/>
                  <a:pt x="79715" y="440163"/>
                </a:cubicBezTo>
                <a:cubicBezTo>
                  <a:pt x="117815" y="442809"/>
                  <a:pt x="197190" y="457096"/>
                  <a:pt x="247990" y="471913"/>
                </a:cubicBezTo>
                <a:cubicBezTo>
                  <a:pt x="298790" y="486730"/>
                  <a:pt x="345357" y="503134"/>
                  <a:pt x="384515" y="529063"/>
                </a:cubicBezTo>
                <a:cubicBezTo>
                  <a:pt x="423673" y="554992"/>
                  <a:pt x="454894" y="591505"/>
                  <a:pt x="482940" y="627488"/>
                </a:cubicBezTo>
                <a:cubicBezTo>
                  <a:pt x="510986" y="663471"/>
                  <a:pt x="537444" y="697867"/>
                  <a:pt x="552790" y="744963"/>
                </a:cubicBezTo>
                <a:cubicBezTo>
                  <a:pt x="568136" y="792059"/>
                  <a:pt x="579777" y="858734"/>
                  <a:pt x="575015" y="910063"/>
                </a:cubicBezTo>
                <a:cubicBezTo>
                  <a:pt x="570253" y="961392"/>
                  <a:pt x="547498" y="1009546"/>
                  <a:pt x="524215" y="1052938"/>
                </a:cubicBezTo>
                <a:cubicBezTo>
                  <a:pt x="500932" y="1096330"/>
                  <a:pt x="466007" y="1140251"/>
                  <a:pt x="435315" y="1170413"/>
                </a:cubicBezTo>
                <a:cubicBezTo>
                  <a:pt x="404623" y="1200575"/>
                  <a:pt x="374461" y="1214334"/>
                  <a:pt x="340065" y="1233913"/>
                </a:cubicBezTo>
                <a:cubicBezTo>
                  <a:pt x="305669" y="1253492"/>
                  <a:pt x="270744" y="1277305"/>
                  <a:pt x="228940" y="1287888"/>
                </a:cubicBezTo>
                <a:cubicBezTo>
                  <a:pt x="187136" y="1298471"/>
                  <a:pt x="113052" y="1294238"/>
                  <a:pt x="89240" y="1297413"/>
                </a:cubicBezTo>
                <a:cubicBezTo>
                  <a:pt x="65427" y="1300588"/>
                  <a:pt x="78128" y="1292651"/>
                  <a:pt x="86065" y="1306938"/>
                </a:cubicBezTo>
                <a:cubicBezTo>
                  <a:pt x="94002" y="1321225"/>
                  <a:pt x="113053" y="1352446"/>
                  <a:pt x="136865" y="1383138"/>
                </a:cubicBezTo>
                <a:cubicBezTo>
                  <a:pt x="160677" y="1413830"/>
                  <a:pt x="208832" y="1465688"/>
                  <a:pt x="228940" y="1491088"/>
                </a:cubicBezTo>
                <a:cubicBezTo>
                  <a:pt x="249048" y="1516488"/>
                  <a:pt x="251165" y="1529188"/>
                  <a:pt x="257515" y="1535538"/>
                </a:cubicBezTo>
                <a:cubicBezTo>
                  <a:pt x="263865" y="1541888"/>
                  <a:pt x="265453" y="1541888"/>
                  <a:pt x="267040" y="1529188"/>
                </a:cubicBezTo>
                <a:cubicBezTo>
                  <a:pt x="268627" y="1516488"/>
                  <a:pt x="260690" y="1489500"/>
                  <a:pt x="267040" y="1459338"/>
                </a:cubicBezTo>
                <a:cubicBezTo>
                  <a:pt x="273390" y="1429176"/>
                  <a:pt x="289265" y="1383138"/>
                  <a:pt x="305140" y="1348213"/>
                </a:cubicBezTo>
                <a:cubicBezTo>
                  <a:pt x="321015" y="1313288"/>
                  <a:pt x="336890" y="1278363"/>
                  <a:pt x="362290" y="1249788"/>
                </a:cubicBezTo>
                <a:cubicBezTo>
                  <a:pt x="387690" y="1221213"/>
                  <a:pt x="426849" y="1195284"/>
                  <a:pt x="457540" y="1176763"/>
                </a:cubicBezTo>
                <a:cubicBezTo>
                  <a:pt x="488231" y="1158242"/>
                  <a:pt x="508340" y="1149775"/>
                  <a:pt x="546440" y="1138663"/>
                </a:cubicBezTo>
                <a:cubicBezTo>
                  <a:pt x="584540" y="1127551"/>
                  <a:pt x="635869" y="1107442"/>
                  <a:pt x="686140" y="1110088"/>
                </a:cubicBezTo>
                <a:cubicBezTo>
                  <a:pt x="736411" y="1112734"/>
                  <a:pt x="794090" y="1123317"/>
                  <a:pt x="848065" y="1154538"/>
                </a:cubicBezTo>
                <a:cubicBezTo>
                  <a:pt x="902040" y="1185759"/>
                  <a:pt x="973478" y="1245026"/>
                  <a:pt x="1009990" y="1297413"/>
                </a:cubicBezTo>
                <a:cubicBezTo>
                  <a:pt x="1046502" y="1349800"/>
                  <a:pt x="1065553" y="1400601"/>
                  <a:pt x="1067140" y="1468863"/>
                </a:cubicBezTo>
                <a:cubicBezTo>
                  <a:pt x="1068727" y="1537125"/>
                  <a:pt x="1042269" y="1648250"/>
                  <a:pt x="1019515" y="1706988"/>
                </a:cubicBezTo>
                <a:cubicBezTo>
                  <a:pt x="996761" y="1765726"/>
                  <a:pt x="967127" y="1790067"/>
                  <a:pt x="930615" y="1821288"/>
                </a:cubicBezTo>
                <a:cubicBezTo>
                  <a:pt x="894102" y="1852509"/>
                  <a:pt x="849123" y="1879496"/>
                  <a:pt x="800440" y="1894313"/>
                </a:cubicBezTo>
                <a:cubicBezTo>
                  <a:pt x="751757" y="1909130"/>
                  <a:pt x="689844" y="1913363"/>
                  <a:pt x="638515" y="1910188"/>
                </a:cubicBezTo>
                <a:cubicBezTo>
                  <a:pt x="587186" y="1907013"/>
                  <a:pt x="518394" y="1880555"/>
                  <a:pt x="492465" y="1875263"/>
                </a:cubicBezTo>
                <a:cubicBezTo>
                  <a:pt x="466536" y="1869971"/>
                  <a:pt x="474473" y="1862034"/>
                  <a:pt x="482940" y="1878438"/>
                </a:cubicBezTo>
                <a:cubicBezTo>
                  <a:pt x="491407" y="1894842"/>
                  <a:pt x="510986" y="1920772"/>
                  <a:pt x="543265" y="1973688"/>
                </a:cubicBezTo>
                <a:cubicBezTo>
                  <a:pt x="575544" y="2026604"/>
                  <a:pt x="653332" y="2161013"/>
                  <a:pt x="676615" y="2195938"/>
                </a:cubicBezTo>
                <a:cubicBezTo>
                  <a:pt x="699898" y="2230863"/>
                  <a:pt x="676086" y="2202288"/>
                  <a:pt x="682965" y="2183238"/>
                </a:cubicBezTo>
                <a:cubicBezTo>
                  <a:pt x="689844" y="2164188"/>
                  <a:pt x="696723" y="2120796"/>
                  <a:pt x="717890" y="2081638"/>
                </a:cubicBezTo>
                <a:cubicBezTo>
                  <a:pt x="739057" y="2042480"/>
                  <a:pt x="772923" y="1984800"/>
                  <a:pt x="809965" y="1948288"/>
                </a:cubicBezTo>
                <a:cubicBezTo>
                  <a:pt x="847007" y="1911776"/>
                  <a:pt x="895161" y="1883200"/>
                  <a:pt x="940140" y="1862563"/>
                </a:cubicBezTo>
                <a:cubicBezTo>
                  <a:pt x="985119" y="1841926"/>
                  <a:pt x="1034332" y="1830284"/>
                  <a:pt x="1079840" y="1824463"/>
                </a:cubicBezTo>
                <a:cubicBezTo>
                  <a:pt x="1125348" y="1818642"/>
                  <a:pt x="1171915" y="1819701"/>
                  <a:pt x="1213190" y="1827638"/>
                </a:cubicBezTo>
                <a:cubicBezTo>
                  <a:pt x="1254465" y="1835575"/>
                  <a:pt x="1287803" y="1849334"/>
                  <a:pt x="1327490" y="1872088"/>
                </a:cubicBezTo>
                <a:cubicBezTo>
                  <a:pt x="1367177" y="1894842"/>
                  <a:pt x="1427503" y="1940880"/>
                  <a:pt x="1451315" y="1964163"/>
                </a:cubicBezTo>
                <a:cubicBezTo>
                  <a:pt x="1475128" y="1987446"/>
                  <a:pt x="1465603" y="2005438"/>
                  <a:pt x="1470365" y="2011788"/>
                </a:cubicBezTo>
                <a:cubicBezTo>
                  <a:pt x="1475127" y="2018138"/>
                  <a:pt x="1471953" y="2019196"/>
                  <a:pt x="1479890" y="2002263"/>
                </a:cubicBezTo>
                <a:cubicBezTo>
                  <a:pt x="1487827" y="1985330"/>
                  <a:pt x="1512169" y="1926592"/>
                  <a:pt x="1517990" y="1910188"/>
                </a:cubicBezTo>
                <a:cubicBezTo>
                  <a:pt x="1523811" y="1893784"/>
                  <a:pt x="1525927" y="1907542"/>
                  <a:pt x="1514815" y="1903838"/>
                </a:cubicBezTo>
                <a:cubicBezTo>
                  <a:pt x="1503703" y="1900134"/>
                  <a:pt x="1479361" y="1899605"/>
                  <a:pt x="1451315" y="1887963"/>
                </a:cubicBezTo>
                <a:cubicBezTo>
                  <a:pt x="1423269" y="1876321"/>
                  <a:pt x="1383052" y="1863092"/>
                  <a:pt x="1346540" y="1833988"/>
                </a:cubicBezTo>
                <a:cubicBezTo>
                  <a:pt x="1310028" y="1804884"/>
                  <a:pt x="1261344" y="1761492"/>
                  <a:pt x="1232240" y="1713338"/>
                </a:cubicBezTo>
                <a:cubicBezTo>
                  <a:pt x="1203136" y="1665184"/>
                  <a:pt x="1181969" y="1601684"/>
                  <a:pt x="1171915" y="1545063"/>
                </a:cubicBezTo>
                <a:cubicBezTo>
                  <a:pt x="1161861" y="1488442"/>
                  <a:pt x="1161861" y="1427059"/>
                  <a:pt x="1171915" y="1373613"/>
                </a:cubicBezTo>
                <a:cubicBezTo>
                  <a:pt x="1181969" y="1320167"/>
                  <a:pt x="1197315" y="1273071"/>
                  <a:pt x="1232240" y="1224388"/>
                </a:cubicBezTo>
                <a:cubicBezTo>
                  <a:pt x="1267165" y="1175705"/>
                  <a:pt x="1338603" y="1112205"/>
                  <a:pt x="1381465" y="1081513"/>
                </a:cubicBezTo>
                <a:cubicBezTo>
                  <a:pt x="1424327" y="1050821"/>
                  <a:pt x="1472196" y="1046818"/>
                  <a:pt x="1489415" y="1040238"/>
                </a:cubicBezTo>
                <a:cubicBezTo>
                  <a:pt x="1506634" y="1033658"/>
                  <a:pt x="1470495" y="1045206"/>
                  <a:pt x="1484782" y="1042031"/>
                </a:cubicBezTo>
                <a:cubicBezTo>
                  <a:pt x="1499069" y="1038856"/>
                  <a:pt x="1535739" y="1022545"/>
                  <a:pt x="1575140" y="1021188"/>
                </a:cubicBezTo>
                <a:cubicBezTo>
                  <a:pt x="1614541" y="1019831"/>
                  <a:pt x="1679386" y="1024363"/>
                  <a:pt x="1721190" y="1033888"/>
                </a:cubicBezTo>
                <a:cubicBezTo>
                  <a:pt x="1762994" y="1043413"/>
                  <a:pt x="1803211" y="1067755"/>
                  <a:pt x="1825965" y="1078338"/>
                </a:cubicBezTo>
                <a:cubicBezTo>
                  <a:pt x="1848719" y="1088921"/>
                  <a:pt x="1849778" y="1105855"/>
                  <a:pt x="1857715" y="1097388"/>
                </a:cubicBezTo>
                <a:cubicBezTo>
                  <a:pt x="1865653" y="1088921"/>
                  <a:pt x="1869886" y="1045000"/>
                  <a:pt x="1873590" y="1027538"/>
                </a:cubicBezTo>
                <a:cubicBezTo>
                  <a:pt x="1877294" y="1010076"/>
                  <a:pt x="1884173" y="996846"/>
                  <a:pt x="1879940" y="992613"/>
                </a:cubicBezTo>
                <a:cubicBezTo>
                  <a:pt x="1875707" y="988380"/>
                  <a:pt x="1867769" y="1000021"/>
                  <a:pt x="1848190" y="1002138"/>
                </a:cubicBezTo>
                <a:cubicBezTo>
                  <a:pt x="1828611" y="1004255"/>
                  <a:pt x="1795802" y="1008488"/>
                  <a:pt x="1762465" y="1005313"/>
                </a:cubicBezTo>
                <a:cubicBezTo>
                  <a:pt x="1729128" y="1002138"/>
                  <a:pt x="1675682" y="993671"/>
                  <a:pt x="1648165" y="983088"/>
                </a:cubicBezTo>
                <a:cubicBezTo>
                  <a:pt x="1620648" y="972505"/>
                  <a:pt x="1616415" y="962450"/>
                  <a:pt x="1597365" y="941813"/>
                </a:cubicBezTo>
                <a:cubicBezTo>
                  <a:pt x="1578315" y="921176"/>
                  <a:pt x="1550269" y="886250"/>
                  <a:pt x="1533865" y="859263"/>
                </a:cubicBezTo>
                <a:cubicBezTo>
                  <a:pt x="1517461" y="832276"/>
                  <a:pt x="1505819" y="802113"/>
                  <a:pt x="1498940" y="779888"/>
                </a:cubicBezTo>
                <a:cubicBezTo>
                  <a:pt x="1492061" y="757663"/>
                  <a:pt x="1498278" y="732792"/>
                  <a:pt x="1492590" y="725913"/>
                </a:cubicBezTo>
                <a:cubicBezTo>
                  <a:pt x="1486902" y="719034"/>
                  <a:pt x="1471688" y="738084"/>
                  <a:pt x="1464809" y="738613"/>
                </a:cubicBezTo>
                <a:cubicBezTo>
                  <a:pt x="1457930" y="739142"/>
                  <a:pt x="1454093" y="724855"/>
                  <a:pt x="1451315" y="729088"/>
                </a:cubicBezTo>
                <a:cubicBezTo>
                  <a:pt x="1448537" y="733321"/>
                  <a:pt x="1449727" y="744963"/>
                  <a:pt x="1448140" y="764013"/>
                </a:cubicBezTo>
                <a:cubicBezTo>
                  <a:pt x="1446553" y="783063"/>
                  <a:pt x="1448669" y="810580"/>
                  <a:pt x="1441790" y="843388"/>
                </a:cubicBezTo>
                <a:cubicBezTo>
                  <a:pt x="1434911" y="876196"/>
                  <a:pt x="1419565" y="928055"/>
                  <a:pt x="1406865" y="960863"/>
                </a:cubicBezTo>
                <a:cubicBezTo>
                  <a:pt x="1394165" y="993671"/>
                  <a:pt x="1382523" y="1018542"/>
                  <a:pt x="1365590" y="1040238"/>
                </a:cubicBezTo>
                <a:cubicBezTo>
                  <a:pt x="1348657" y="1061934"/>
                  <a:pt x="1318494" y="1086805"/>
                  <a:pt x="1289390" y="1106913"/>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4114759" y="2786130"/>
            <a:ext cx="1465467" cy="1584766"/>
            <a:chOff x="1417237" y="3190547"/>
            <a:chExt cx="1465467" cy="1584766"/>
          </a:xfrm>
        </p:grpSpPr>
        <p:sp>
          <p:nvSpPr>
            <p:cNvPr id="65" name="Freeform 64"/>
            <p:cNvSpPr/>
            <p:nvPr/>
          </p:nvSpPr>
          <p:spPr>
            <a:xfrm>
              <a:off x="1417237" y="3290813"/>
              <a:ext cx="197634" cy="71753"/>
            </a:xfrm>
            <a:custGeom>
              <a:avLst/>
              <a:gdLst>
                <a:gd name="connsiteX0" fmla="*/ 1988 w 197634"/>
                <a:gd name="connsiteY0" fmla="*/ 75 h 71753"/>
                <a:gd name="connsiteX1" fmla="*/ 59138 w 197634"/>
                <a:gd name="connsiteY1" fmla="*/ 28650 h 71753"/>
                <a:gd name="connsiteX2" fmla="*/ 111526 w 197634"/>
                <a:gd name="connsiteY2" fmla="*/ 38175 h 71753"/>
                <a:gd name="connsiteX3" fmla="*/ 159151 w 197634"/>
                <a:gd name="connsiteY3" fmla="*/ 71512 h 71753"/>
                <a:gd name="connsiteX4" fmla="*/ 197251 w 197634"/>
                <a:gd name="connsiteY4" fmla="*/ 52462 h 71753"/>
                <a:gd name="connsiteX5" fmla="*/ 135338 w 197634"/>
                <a:gd name="connsiteY5" fmla="*/ 38175 h 71753"/>
                <a:gd name="connsiteX6" fmla="*/ 1988 w 197634"/>
                <a:gd name="connsiteY6" fmla="*/ 75 h 7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634" h="71753">
                  <a:moveTo>
                    <a:pt x="1988" y="75"/>
                  </a:moveTo>
                  <a:cubicBezTo>
                    <a:pt x="-10712" y="-1512"/>
                    <a:pt x="40882" y="22300"/>
                    <a:pt x="59138" y="28650"/>
                  </a:cubicBezTo>
                  <a:cubicBezTo>
                    <a:pt x="77394" y="35000"/>
                    <a:pt x="94857" y="31031"/>
                    <a:pt x="111526" y="38175"/>
                  </a:cubicBezTo>
                  <a:cubicBezTo>
                    <a:pt x="128195" y="45319"/>
                    <a:pt x="144864" y="69131"/>
                    <a:pt x="159151" y="71512"/>
                  </a:cubicBezTo>
                  <a:cubicBezTo>
                    <a:pt x="173439" y="73893"/>
                    <a:pt x="201220" y="58018"/>
                    <a:pt x="197251" y="52462"/>
                  </a:cubicBezTo>
                  <a:cubicBezTo>
                    <a:pt x="193282" y="46906"/>
                    <a:pt x="162325" y="47700"/>
                    <a:pt x="135338" y="38175"/>
                  </a:cubicBezTo>
                  <a:cubicBezTo>
                    <a:pt x="108351" y="28650"/>
                    <a:pt x="14688" y="1662"/>
                    <a:pt x="1988" y="7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1442385" y="3943201"/>
              <a:ext cx="253355" cy="197370"/>
            </a:xfrm>
            <a:custGeom>
              <a:avLst/>
              <a:gdLst>
                <a:gd name="connsiteX0" fmla="*/ 253065 w 253355"/>
                <a:gd name="connsiteY0" fmla="*/ 149 h 197370"/>
                <a:gd name="connsiteX1" fmla="*/ 167340 w 253355"/>
                <a:gd name="connsiteY1" fmla="*/ 100162 h 197370"/>
                <a:gd name="connsiteX2" fmla="*/ 38753 w 253355"/>
                <a:gd name="connsiteY2" fmla="*/ 166837 h 197370"/>
                <a:gd name="connsiteX3" fmla="*/ 653 w 253355"/>
                <a:gd name="connsiteY3" fmla="*/ 176362 h 197370"/>
                <a:gd name="connsiteX4" fmla="*/ 62565 w 253355"/>
                <a:gd name="connsiteY4" fmla="*/ 195412 h 197370"/>
                <a:gd name="connsiteX5" fmla="*/ 138765 w 253355"/>
                <a:gd name="connsiteY5" fmla="*/ 123974 h 197370"/>
                <a:gd name="connsiteX6" fmla="*/ 253065 w 253355"/>
                <a:gd name="connsiteY6" fmla="*/ 149 h 1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355" h="197370">
                  <a:moveTo>
                    <a:pt x="253065" y="149"/>
                  </a:moveTo>
                  <a:cubicBezTo>
                    <a:pt x="257827" y="-3820"/>
                    <a:pt x="203059" y="72381"/>
                    <a:pt x="167340" y="100162"/>
                  </a:cubicBezTo>
                  <a:cubicBezTo>
                    <a:pt x="131621" y="127943"/>
                    <a:pt x="66534" y="154137"/>
                    <a:pt x="38753" y="166837"/>
                  </a:cubicBezTo>
                  <a:cubicBezTo>
                    <a:pt x="10972" y="179537"/>
                    <a:pt x="-3316" y="171600"/>
                    <a:pt x="653" y="176362"/>
                  </a:cubicBezTo>
                  <a:cubicBezTo>
                    <a:pt x="4622" y="181124"/>
                    <a:pt x="39546" y="204143"/>
                    <a:pt x="62565" y="195412"/>
                  </a:cubicBezTo>
                  <a:cubicBezTo>
                    <a:pt x="85584" y="186681"/>
                    <a:pt x="103840" y="151755"/>
                    <a:pt x="138765" y="123974"/>
                  </a:cubicBezTo>
                  <a:cubicBezTo>
                    <a:pt x="173690" y="96193"/>
                    <a:pt x="248303" y="4118"/>
                    <a:pt x="253065" y="1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2000647" y="4654120"/>
              <a:ext cx="158353" cy="121193"/>
            </a:xfrm>
            <a:custGeom>
              <a:avLst/>
              <a:gdLst>
                <a:gd name="connsiteX0" fmla="*/ 2778 w 158353"/>
                <a:gd name="connsiteY0" fmla="*/ 70280 h 121193"/>
                <a:gd name="connsiteX1" fmla="*/ 15478 w 158353"/>
                <a:gd name="connsiteY1" fmla="*/ 121080 h 121193"/>
                <a:gd name="connsiteX2" fmla="*/ 63103 w 158353"/>
                <a:gd name="connsiteY2" fmla="*/ 82980 h 121193"/>
                <a:gd name="connsiteX3" fmla="*/ 126603 w 158353"/>
                <a:gd name="connsiteY3" fmla="*/ 48055 h 121193"/>
                <a:gd name="connsiteX4" fmla="*/ 158353 w 158353"/>
                <a:gd name="connsiteY4" fmla="*/ 25830 h 121193"/>
                <a:gd name="connsiteX5" fmla="*/ 126603 w 158353"/>
                <a:gd name="connsiteY5" fmla="*/ 430 h 121193"/>
                <a:gd name="connsiteX6" fmla="*/ 63103 w 158353"/>
                <a:gd name="connsiteY6" fmla="*/ 48055 h 121193"/>
                <a:gd name="connsiteX7" fmla="*/ 2778 w 158353"/>
                <a:gd name="connsiteY7" fmla="*/ 70280 h 121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53" h="121193">
                  <a:moveTo>
                    <a:pt x="2778" y="70280"/>
                  </a:moveTo>
                  <a:cubicBezTo>
                    <a:pt x="-5159" y="82451"/>
                    <a:pt x="5424" y="118963"/>
                    <a:pt x="15478" y="121080"/>
                  </a:cubicBezTo>
                  <a:cubicBezTo>
                    <a:pt x="25532" y="123197"/>
                    <a:pt x="44582" y="95151"/>
                    <a:pt x="63103" y="82980"/>
                  </a:cubicBezTo>
                  <a:cubicBezTo>
                    <a:pt x="81624" y="70809"/>
                    <a:pt x="110728" y="57580"/>
                    <a:pt x="126603" y="48055"/>
                  </a:cubicBezTo>
                  <a:cubicBezTo>
                    <a:pt x="142478" y="38530"/>
                    <a:pt x="158353" y="33767"/>
                    <a:pt x="158353" y="25830"/>
                  </a:cubicBezTo>
                  <a:cubicBezTo>
                    <a:pt x="158353" y="17893"/>
                    <a:pt x="142478" y="-3274"/>
                    <a:pt x="126603" y="430"/>
                  </a:cubicBezTo>
                  <a:cubicBezTo>
                    <a:pt x="110728" y="4134"/>
                    <a:pt x="83211" y="35355"/>
                    <a:pt x="63103" y="48055"/>
                  </a:cubicBezTo>
                  <a:cubicBezTo>
                    <a:pt x="42995" y="60755"/>
                    <a:pt x="10715" y="58109"/>
                    <a:pt x="2778" y="7028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2485981" y="3898179"/>
              <a:ext cx="85978" cy="90355"/>
            </a:xfrm>
            <a:custGeom>
              <a:avLst/>
              <a:gdLst>
                <a:gd name="connsiteX0" fmla="*/ 44 w 85978"/>
                <a:gd name="connsiteY0" fmla="*/ 89621 h 90355"/>
                <a:gd name="connsiteX1" fmla="*/ 54019 w 85978"/>
                <a:gd name="connsiteY1" fmla="*/ 41996 h 90355"/>
                <a:gd name="connsiteX2" fmla="*/ 85769 w 85978"/>
                <a:gd name="connsiteY2" fmla="*/ 22946 h 90355"/>
                <a:gd name="connsiteX3" fmla="*/ 63544 w 85978"/>
                <a:gd name="connsiteY3" fmla="*/ 721 h 90355"/>
                <a:gd name="connsiteX4" fmla="*/ 44 w 85978"/>
                <a:gd name="connsiteY4" fmla="*/ 89621 h 90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78" h="90355">
                  <a:moveTo>
                    <a:pt x="44" y="89621"/>
                  </a:moveTo>
                  <a:cubicBezTo>
                    <a:pt x="-1543" y="96500"/>
                    <a:pt x="39732" y="53108"/>
                    <a:pt x="54019" y="41996"/>
                  </a:cubicBezTo>
                  <a:cubicBezTo>
                    <a:pt x="68307" y="30883"/>
                    <a:pt x="84182" y="29825"/>
                    <a:pt x="85769" y="22946"/>
                  </a:cubicBezTo>
                  <a:cubicBezTo>
                    <a:pt x="87356" y="16067"/>
                    <a:pt x="79948" y="-4042"/>
                    <a:pt x="63544" y="721"/>
                  </a:cubicBezTo>
                  <a:cubicBezTo>
                    <a:pt x="47140" y="5484"/>
                    <a:pt x="1631" y="82742"/>
                    <a:pt x="44" y="8962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2809684" y="3190547"/>
              <a:ext cx="73020" cy="67486"/>
            </a:xfrm>
            <a:custGeom>
              <a:avLst/>
              <a:gdLst>
                <a:gd name="connsiteX0" fmla="*/ 191 w 73020"/>
                <a:gd name="connsiteY0" fmla="*/ 67003 h 67486"/>
                <a:gd name="connsiteX1" fmla="*/ 70041 w 73020"/>
                <a:gd name="connsiteY1" fmla="*/ 28903 h 67486"/>
                <a:gd name="connsiteX2" fmla="*/ 50991 w 73020"/>
                <a:gd name="connsiteY2" fmla="*/ 328 h 67486"/>
                <a:gd name="connsiteX3" fmla="*/ 191 w 73020"/>
                <a:gd name="connsiteY3" fmla="*/ 67003 h 67486"/>
              </a:gdLst>
              <a:ahLst/>
              <a:cxnLst>
                <a:cxn ang="0">
                  <a:pos x="connsiteX0" y="connsiteY0"/>
                </a:cxn>
                <a:cxn ang="0">
                  <a:pos x="connsiteX1" y="connsiteY1"/>
                </a:cxn>
                <a:cxn ang="0">
                  <a:pos x="connsiteX2" y="connsiteY2"/>
                </a:cxn>
                <a:cxn ang="0">
                  <a:pos x="connsiteX3" y="connsiteY3"/>
                </a:cxn>
              </a:cxnLst>
              <a:rect l="l" t="t" r="r" b="b"/>
              <a:pathLst>
                <a:path w="73020" h="67486">
                  <a:moveTo>
                    <a:pt x="191" y="67003"/>
                  </a:moveTo>
                  <a:cubicBezTo>
                    <a:pt x="3366" y="71765"/>
                    <a:pt x="61574" y="40015"/>
                    <a:pt x="70041" y="28903"/>
                  </a:cubicBezTo>
                  <a:cubicBezTo>
                    <a:pt x="78508" y="17791"/>
                    <a:pt x="67924" y="-2847"/>
                    <a:pt x="50991" y="328"/>
                  </a:cubicBezTo>
                  <a:cubicBezTo>
                    <a:pt x="34058" y="3503"/>
                    <a:pt x="-2984" y="62241"/>
                    <a:pt x="191" y="67003"/>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3531255" y="2093833"/>
            <a:ext cx="2477252" cy="3077110"/>
            <a:chOff x="4418026" y="2488679"/>
            <a:chExt cx="2477252" cy="3077110"/>
          </a:xfrm>
        </p:grpSpPr>
        <p:sp>
          <p:nvSpPr>
            <p:cNvPr id="18" name="Oval 17"/>
            <p:cNvSpPr/>
            <p:nvPr/>
          </p:nvSpPr>
          <p:spPr>
            <a:xfrm>
              <a:off x="4837518" y="2488679"/>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847756" y="2567635"/>
              <a:ext cx="733719" cy="698178"/>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437697" y="3226959"/>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0394" y="3201624"/>
              <a:ext cx="624884" cy="652335"/>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52770" y="3954802"/>
              <a:ext cx="802849" cy="80151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49883" y="3862139"/>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461264" y="4662186"/>
              <a:ext cx="887687" cy="903603"/>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418026" y="3283501"/>
              <a:ext cx="942680" cy="857839"/>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5"/>
          <p:cNvSpPr/>
          <p:nvPr/>
        </p:nvSpPr>
        <p:spPr>
          <a:xfrm>
            <a:off x="4517079" y="2713479"/>
            <a:ext cx="428625" cy="314325"/>
          </a:xfrm>
          <a:custGeom>
            <a:avLst/>
            <a:gdLst>
              <a:gd name="connsiteX0" fmla="*/ 0 w 428625"/>
              <a:gd name="connsiteY0" fmla="*/ 222250 h 314325"/>
              <a:gd name="connsiteX1" fmla="*/ 57150 w 428625"/>
              <a:gd name="connsiteY1" fmla="*/ 238125 h 314325"/>
              <a:gd name="connsiteX2" fmla="*/ 82550 w 428625"/>
              <a:gd name="connsiteY2" fmla="*/ 273050 h 314325"/>
              <a:gd name="connsiteX3" fmla="*/ 85725 w 428625"/>
              <a:gd name="connsiteY3" fmla="*/ 314325 h 314325"/>
              <a:gd name="connsiteX4" fmla="*/ 177800 w 428625"/>
              <a:gd name="connsiteY4" fmla="*/ 203200 h 314325"/>
              <a:gd name="connsiteX5" fmla="*/ 266700 w 428625"/>
              <a:gd name="connsiteY5" fmla="*/ 149225 h 314325"/>
              <a:gd name="connsiteX6" fmla="*/ 381000 w 428625"/>
              <a:gd name="connsiteY6" fmla="*/ 114300 h 314325"/>
              <a:gd name="connsiteX7" fmla="*/ 428625 w 428625"/>
              <a:gd name="connsiteY7" fmla="*/ 114300 h 314325"/>
              <a:gd name="connsiteX8" fmla="*/ 377825 w 428625"/>
              <a:gd name="connsiteY8" fmla="*/ 92075 h 314325"/>
              <a:gd name="connsiteX9" fmla="*/ 336550 w 428625"/>
              <a:gd name="connsiteY9" fmla="*/ 28575 h 314325"/>
              <a:gd name="connsiteX10" fmla="*/ 336550 w 428625"/>
              <a:gd name="connsiteY10" fmla="*/ 0 h 314325"/>
              <a:gd name="connsiteX11" fmla="*/ 250825 w 428625"/>
              <a:gd name="connsiteY11" fmla="*/ 104775 h 314325"/>
              <a:gd name="connsiteX12" fmla="*/ 184150 w 428625"/>
              <a:gd name="connsiteY12" fmla="*/ 155575 h 314325"/>
              <a:gd name="connsiteX13" fmla="*/ 92075 w 428625"/>
              <a:gd name="connsiteY13" fmla="*/ 203200 h 314325"/>
              <a:gd name="connsiteX14" fmla="*/ 0 w 428625"/>
              <a:gd name="connsiteY14" fmla="*/ 22225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8625" h="314325">
                <a:moveTo>
                  <a:pt x="0" y="222250"/>
                </a:moveTo>
                <a:lnTo>
                  <a:pt x="57150" y="238125"/>
                </a:lnTo>
                <a:lnTo>
                  <a:pt x="82550" y="273050"/>
                </a:lnTo>
                <a:lnTo>
                  <a:pt x="85725" y="314325"/>
                </a:lnTo>
                <a:lnTo>
                  <a:pt x="177800" y="203200"/>
                </a:lnTo>
                <a:lnTo>
                  <a:pt x="266700" y="149225"/>
                </a:lnTo>
                <a:lnTo>
                  <a:pt x="381000" y="114300"/>
                </a:lnTo>
                <a:lnTo>
                  <a:pt x="428625" y="114300"/>
                </a:lnTo>
                <a:lnTo>
                  <a:pt x="377825" y="92075"/>
                </a:lnTo>
                <a:lnTo>
                  <a:pt x="336550" y="28575"/>
                </a:lnTo>
                <a:lnTo>
                  <a:pt x="336550" y="0"/>
                </a:lnTo>
                <a:lnTo>
                  <a:pt x="250825" y="104775"/>
                </a:lnTo>
                <a:lnTo>
                  <a:pt x="184150" y="155575"/>
                </a:lnTo>
                <a:lnTo>
                  <a:pt x="92075" y="203200"/>
                </a:lnTo>
                <a:lnTo>
                  <a:pt x="0" y="2222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4136079" y="3513579"/>
            <a:ext cx="333375" cy="273050"/>
          </a:xfrm>
          <a:custGeom>
            <a:avLst/>
            <a:gdLst>
              <a:gd name="connsiteX0" fmla="*/ 282575 w 333375"/>
              <a:gd name="connsiteY0" fmla="*/ 0 h 273050"/>
              <a:gd name="connsiteX1" fmla="*/ 333375 w 333375"/>
              <a:gd name="connsiteY1" fmla="*/ 53975 h 273050"/>
              <a:gd name="connsiteX2" fmla="*/ 222250 w 333375"/>
              <a:gd name="connsiteY2" fmla="*/ 101600 h 273050"/>
              <a:gd name="connsiteX3" fmla="*/ 171450 w 333375"/>
              <a:gd name="connsiteY3" fmla="*/ 146050 h 273050"/>
              <a:gd name="connsiteX4" fmla="*/ 95250 w 333375"/>
              <a:gd name="connsiteY4" fmla="*/ 228600 h 273050"/>
              <a:gd name="connsiteX5" fmla="*/ 57150 w 333375"/>
              <a:gd name="connsiteY5" fmla="*/ 273050 h 273050"/>
              <a:gd name="connsiteX6" fmla="*/ 44450 w 333375"/>
              <a:gd name="connsiteY6" fmla="*/ 228600 h 273050"/>
              <a:gd name="connsiteX7" fmla="*/ 0 w 333375"/>
              <a:gd name="connsiteY7" fmla="*/ 212725 h 273050"/>
              <a:gd name="connsiteX8" fmla="*/ 76200 w 333375"/>
              <a:gd name="connsiteY8" fmla="*/ 187325 h 273050"/>
              <a:gd name="connsiteX9" fmla="*/ 149225 w 333375"/>
              <a:gd name="connsiteY9" fmla="*/ 142875 h 273050"/>
              <a:gd name="connsiteX10" fmla="*/ 231775 w 333375"/>
              <a:gd name="connsiteY10" fmla="*/ 79375 h 273050"/>
              <a:gd name="connsiteX11" fmla="*/ 282575 w 333375"/>
              <a:gd name="connsiteY11" fmla="*/ 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3375" h="273050">
                <a:moveTo>
                  <a:pt x="282575" y="0"/>
                </a:moveTo>
                <a:lnTo>
                  <a:pt x="333375" y="53975"/>
                </a:lnTo>
                <a:lnTo>
                  <a:pt x="222250" y="101600"/>
                </a:lnTo>
                <a:lnTo>
                  <a:pt x="171450" y="146050"/>
                </a:lnTo>
                <a:lnTo>
                  <a:pt x="95250" y="228600"/>
                </a:lnTo>
                <a:lnTo>
                  <a:pt x="57150" y="273050"/>
                </a:lnTo>
                <a:lnTo>
                  <a:pt x="44450" y="228600"/>
                </a:lnTo>
                <a:lnTo>
                  <a:pt x="0" y="212725"/>
                </a:lnTo>
                <a:lnTo>
                  <a:pt x="76200" y="187325"/>
                </a:lnTo>
                <a:lnTo>
                  <a:pt x="149225" y="142875"/>
                </a:lnTo>
                <a:lnTo>
                  <a:pt x="231775" y="79375"/>
                </a:lnTo>
                <a:lnTo>
                  <a:pt x="282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644079" y="3500879"/>
            <a:ext cx="263525" cy="184150"/>
          </a:xfrm>
          <a:custGeom>
            <a:avLst/>
            <a:gdLst>
              <a:gd name="connsiteX0" fmla="*/ 0 w 263525"/>
              <a:gd name="connsiteY0" fmla="*/ 60325 h 184150"/>
              <a:gd name="connsiteX1" fmla="*/ 101600 w 263525"/>
              <a:gd name="connsiteY1" fmla="*/ 101600 h 184150"/>
              <a:gd name="connsiteX2" fmla="*/ 184150 w 263525"/>
              <a:gd name="connsiteY2" fmla="*/ 142875 h 184150"/>
              <a:gd name="connsiteX3" fmla="*/ 222250 w 263525"/>
              <a:gd name="connsiteY3" fmla="*/ 184150 h 184150"/>
              <a:gd name="connsiteX4" fmla="*/ 228600 w 263525"/>
              <a:gd name="connsiteY4" fmla="*/ 142875 h 184150"/>
              <a:gd name="connsiteX5" fmla="*/ 263525 w 263525"/>
              <a:gd name="connsiteY5" fmla="*/ 136525 h 184150"/>
              <a:gd name="connsiteX6" fmla="*/ 152400 w 263525"/>
              <a:gd name="connsiteY6" fmla="*/ 98425 h 184150"/>
              <a:gd name="connsiteX7" fmla="*/ 76200 w 263525"/>
              <a:gd name="connsiteY7" fmla="*/ 63500 h 184150"/>
              <a:gd name="connsiteX8" fmla="*/ 12700 w 263525"/>
              <a:gd name="connsiteY8" fmla="*/ 0 h 184150"/>
              <a:gd name="connsiteX9" fmla="*/ 0 w 263525"/>
              <a:gd name="connsiteY9" fmla="*/ 6032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84150">
                <a:moveTo>
                  <a:pt x="0" y="60325"/>
                </a:moveTo>
                <a:lnTo>
                  <a:pt x="101600" y="101600"/>
                </a:lnTo>
                <a:lnTo>
                  <a:pt x="184150" y="142875"/>
                </a:lnTo>
                <a:lnTo>
                  <a:pt x="222250" y="184150"/>
                </a:lnTo>
                <a:lnTo>
                  <a:pt x="228600" y="142875"/>
                </a:lnTo>
                <a:lnTo>
                  <a:pt x="263525" y="136525"/>
                </a:lnTo>
                <a:lnTo>
                  <a:pt x="152400" y="98425"/>
                </a:lnTo>
                <a:lnTo>
                  <a:pt x="76200" y="63500"/>
                </a:lnTo>
                <a:lnTo>
                  <a:pt x="12700" y="0"/>
                </a:lnTo>
                <a:lnTo>
                  <a:pt x="0" y="603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006029" y="2738879"/>
            <a:ext cx="336550" cy="250825"/>
          </a:xfrm>
          <a:custGeom>
            <a:avLst/>
            <a:gdLst>
              <a:gd name="connsiteX0" fmla="*/ 28575 w 336550"/>
              <a:gd name="connsiteY0" fmla="*/ 0 h 250825"/>
              <a:gd name="connsiteX1" fmla="*/ 25400 w 336550"/>
              <a:gd name="connsiteY1" fmla="*/ 60325 h 250825"/>
              <a:gd name="connsiteX2" fmla="*/ 6350 w 336550"/>
              <a:gd name="connsiteY2" fmla="*/ 82550 h 250825"/>
              <a:gd name="connsiteX3" fmla="*/ 0 w 336550"/>
              <a:gd name="connsiteY3" fmla="*/ 88900 h 250825"/>
              <a:gd name="connsiteX4" fmla="*/ 47625 w 336550"/>
              <a:gd name="connsiteY4" fmla="*/ 101600 h 250825"/>
              <a:gd name="connsiteX5" fmla="*/ 165100 w 336550"/>
              <a:gd name="connsiteY5" fmla="*/ 142875 h 250825"/>
              <a:gd name="connsiteX6" fmla="*/ 244475 w 336550"/>
              <a:gd name="connsiteY6" fmla="*/ 219075 h 250825"/>
              <a:gd name="connsiteX7" fmla="*/ 273050 w 336550"/>
              <a:gd name="connsiteY7" fmla="*/ 250825 h 250825"/>
              <a:gd name="connsiteX8" fmla="*/ 273050 w 336550"/>
              <a:gd name="connsiteY8" fmla="*/ 187325 h 250825"/>
              <a:gd name="connsiteX9" fmla="*/ 320675 w 336550"/>
              <a:gd name="connsiteY9" fmla="*/ 146050 h 250825"/>
              <a:gd name="connsiteX10" fmla="*/ 336550 w 336550"/>
              <a:gd name="connsiteY10" fmla="*/ 130175 h 250825"/>
              <a:gd name="connsiteX11" fmla="*/ 203200 w 336550"/>
              <a:gd name="connsiteY11" fmla="*/ 117475 h 250825"/>
              <a:gd name="connsiteX12" fmla="*/ 104775 w 336550"/>
              <a:gd name="connsiteY12" fmla="*/ 73025 h 250825"/>
              <a:gd name="connsiteX13" fmla="*/ 28575 w 336550"/>
              <a:gd name="connsiteY13"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50" h="250825">
                <a:moveTo>
                  <a:pt x="28575" y="0"/>
                </a:moveTo>
                <a:lnTo>
                  <a:pt x="25400" y="60325"/>
                </a:lnTo>
                <a:lnTo>
                  <a:pt x="6350" y="82550"/>
                </a:lnTo>
                <a:lnTo>
                  <a:pt x="0" y="88900"/>
                </a:lnTo>
                <a:lnTo>
                  <a:pt x="47625" y="101600"/>
                </a:lnTo>
                <a:lnTo>
                  <a:pt x="165100" y="142875"/>
                </a:lnTo>
                <a:lnTo>
                  <a:pt x="244475" y="219075"/>
                </a:lnTo>
                <a:lnTo>
                  <a:pt x="273050" y="250825"/>
                </a:lnTo>
                <a:lnTo>
                  <a:pt x="273050" y="187325"/>
                </a:lnTo>
                <a:lnTo>
                  <a:pt x="320675" y="146050"/>
                </a:lnTo>
                <a:lnTo>
                  <a:pt x="336550" y="130175"/>
                </a:lnTo>
                <a:lnTo>
                  <a:pt x="203200" y="117475"/>
                </a:lnTo>
                <a:lnTo>
                  <a:pt x="104775" y="73025"/>
                </a:lnTo>
                <a:lnTo>
                  <a:pt x="2857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310829" y="3030979"/>
            <a:ext cx="146050" cy="320675"/>
          </a:xfrm>
          <a:custGeom>
            <a:avLst/>
            <a:gdLst>
              <a:gd name="connsiteX0" fmla="*/ 0 w 146050"/>
              <a:gd name="connsiteY0" fmla="*/ 9525 h 320675"/>
              <a:gd name="connsiteX1" fmla="*/ 0 w 146050"/>
              <a:gd name="connsiteY1" fmla="*/ 9525 h 320675"/>
              <a:gd name="connsiteX2" fmla="*/ 73025 w 146050"/>
              <a:gd name="connsiteY2" fmla="*/ 6350 h 320675"/>
              <a:gd name="connsiteX3" fmla="*/ 88900 w 146050"/>
              <a:gd name="connsiteY3" fmla="*/ 3175 h 320675"/>
              <a:gd name="connsiteX4" fmla="*/ 101600 w 146050"/>
              <a:gd name="connsiteY4" fmla="*/ 0 h 320675"/>
              <a:gd name="connsiteX5" fmla="*/ 79375 w 146050"/>
              <a:gd name="connsiteY5" fmla="*/ 38100 h 320675"/>
              <a:gd name="connsiteX6" fmla="*/ 82550 w 146050"/>
              <a:gd name="connsiteY6" fmla="*/ 139700 h 320675"/>
              <a:gd name="connsiteX7" fmla="*/ 107950 w 146050"/>
              <a:gd name="connsiteY7" fmla="*/ 263525 h 320675"/>
              <a:gd name="connsiteX8" fmla="*/ 146050 w 146050"/>
              <a:gd name="connsiteY8" fmla="*/ 311150 h 320675"/>
              <a:gd name="connsiteX9" fmla="*/ 92075 w 146050"/>
              <a:gd name="connsiteY9" fmla="*/ 304800 h 320675"/>
              <a:gd name="connsiteX10" fmla="*/ 73025 w 146050"/>
              <a:gd name="connsiteY10" fmla="*/ 298450 h 320675"/>
              <a:gd name="connsiteX11" fmla="*/ 44450 w 146050"/>
              <a:gd name="connsiteY11" fmla="*/ 304800 h 320675"/>
              <a:gd name="connsiteX12" fmla="*/ 34925 w 146050"/>
              <a:gd name="connsiteY12" fmla="*/ 307975 h 320675"/>
              <a:gd name="connsiteX13" fmla="*/ 15875 w 146050"/>
              <a:gd name="connsiteY13" fmla="*/ 320675 h 320675"/>
              <a:gd name="connsiteX14" fmla="*/ 53975 w 146050"/>
              <a:gd name="connsiteY14" fmla="*/ 193675 h 320675"/>
              <a:gd name="connsiteX15" fmla="*/ 31750 w 146050"/>
              <a:gd name="connsiteY15" fmla="*/ 82550 h 320675"/>
              <a:gd name="connsiteX16" fmla="*/ 0 w 146050"/>
              <a:gd name="connsiteY16" fmla="*/ 95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050" h="320675">
                <a:moveTo>
                  <a:pt x="0" y="9525"/>
                </a:moveTo>
                <a:lnTo>
                  <a:pt x="0" y="9525"/>
                </a:lnTo>
                <a:cubicBezTo>
                  <a:pt x="24342" y="8467"/>
                  <a:pt x="48722" y="8086"/>
                  <a:pt x="73025" y="6350"/>
                </a:cubicBezTo>
                <a:cubicBezTo>
                  <a:pt x="78408" y="5966"/>
                  <a:pt x="83632" y="4346"/>
                  <a:pt x="88900" y="3175"/>
                </a:cubicBezTo>
                <a:cubicBezTo>
                  <a:pt x="93160" y="2228"/>
                  <a:pt x="101600" y="0"/>
                  <a:pt x="101600" y="0"/>
                </a:cubicBezTo>
                <a:lnTo>
                  <a:pt x="79375" y="38100"/>
                </a:lnTo>
                <a:cubicBezTo>
                  <a:pt x="80433" y="71967"/>
                  <a:pt x="81492" y="105833"/>
                  <a:pt x="82550" y="139700"/>
                </a:cubicBezTo>
                <a:lnTo>
                  <a:pt x="107950" y="263525"/>
                </a:lnTo>
                <a:lnTo>
                  <a:pt x="146050" y="311150"/>
                </a:lnTo>
                <a:cubicBezTo>
                  <a:pt x="138149" y="310360"/>
                  <a:pt x="102810" y="307277"/>
                  <a:pt x="92075" y="304800"/>
                </a:cubicBezTo>
                <a:cubicBezTo>
                  <a:pt x="85553" y="303295"/>
                  <a:pt x="73025" y="298450"/>
                  <a:pt x="73025" y="298450"/>
                </a:cubicBezTo>
                <a:cubicBezTo>
                  <a:pt x="62113" y="300632"/>
                  <a:pt x="54912" y="301811"/>
                  <a:pt x="44450" y="304800"/>
                </a:cubicBezTo>
                <a:cubicBezTo>
                  <a:pt x="41232" y="305719"/>
                  <a:pt x="37851" y="306350"/>
                  <a:pt x="34925" y="307975"/>
                </a:cubicBezTo>
                <a:cubicBezTo>
                  <a:pt x="28254" y="311681"/>
                  <a:pt x="15875" y="320675"/>
                  <a:pt x="15875" y="320675"/>
                </a:cubicBezTo>
                <a:lnTo>
                  <a:pt x="53975" y="193675"/>
                </a:lnTo>
                <a:lnTo>
                  <a:pt x="31750" y="82550"/>
                </a:lnTo>
                <a:lnTo>
                  <a:pt x="0" y="952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472754" y="3383404"/>
            <a:ext cx="381000" cy="206375"/>
          </a:xfrm>
          <a:custGeom>
            <a:avLst/>
            <a:gdLst>
              <a:gd name="connsiteX0" fmla="*/ 22225 w 381000"/>
              <a:gd name="connsiteY0" fmla="*/ 0 h 206375"/>
              <a:gd name="connsiteX1" fmla="*/ 22225 w 381000"/>
              <a:gd name="connsiteY1" fmla="*/ 50800 h 206375"/>
              <a:gd name="connsiteX2" fmla="*/ 0 w 381000"/>
              <a:gd name="connsiteY2" fmla="*/ 79375 h 206375"/>
              <a:gd name="connsiteX3" fmla="*/ 82550 w 381000"/>
              <a:gd name="connsiteY3" fmla="*/ 82550 h 206375"/>
              <a:gd name="connsiteX4" fmla="*/ 212725 w 381000"/>
              <a:gd name="connsiteY4" fmla="*/ 114300 h 206375"/>
              <a:gd name="connsiteX5" fmla="*/ 358775 w 381000"/>
              <a:gd name="connsiteY5" fmla="*/ 206375 h 206375"/>
              <a:gd name="connsiteX6" fmla="*/ 336550 w 381000"/>
              <a:gd name="connsiteY6" fmla="*/ 114300 h 206375"/>
              <a:gd name="connsiteX7" fmla="*/ 381000 w 381000"/>
              <a:gd name="connsiteY7" fmla="*/ 31750 h 206375"/>
              <a:gd name="connsiteX8" fmla="*/ 307975 w 381000"/>
              <a:gd name="connsiteY8" fmla="*/ 66675 h 206375"/>
              <a:gd name="connsiteX9" fmla="*/ 161925 w 381000"/>
              <a:gd name="connsiteY9" fmla="*/ 73025 h 206375"/>
              <a:gd name="connsiteX10" fmla="*/ 22225 w 381000"/>
              <a:gd name="connsiteY10" fmla="*/ 0 h 20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 h="206375">
                <a:moveTo>
                  <a:pt x="22225" y="0"/>
                </a:moveTo>
                <a:lnTo>
                  <a:pt x="22225" y="50800"/>
                </a:lnTo>
                <a:lnTo>
                  <a:pt x="0" y="79375"/>
                </a:lnTo>
                <a:lnTo>
                  <a:pt x="82550" y="82550"/>
                </a:lnTo>
                <a:lnTo>
                  <a:pt x="212725" y="114300"/>
                </a:lnTo>
                <a:lnTo>
                  <a:pt x="358775" y="206375"/>
                </a:lnTo>
                <a:lnTo>
                  <a:pt x="336550" y="114300"/>
                </a:lnTo>
                <a:lnTo>
                  <a:pt x="381000" y="31750"/>
                </a:lnTo>
                <a:lnTo>
                  <a:pt x="307975" y="66675"/>
                </a:lnTo>
                <a:lnTo>
                  <a:pt x="161925" y="73025"/>
                </a:lnTo>
                <a:lnTo>
                  <a:pt x="2222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434529" y="3129404"/>
            <a:ext cx="136525" cy="225425"/>
          </a:xfrm>
          <a:custGeom>
            <a:avLst/>
            <a:gdLst>
              <a:gd name="connsiteX0" fmla="*/ 34925 w 136525"/>
              <a:gd name="connsiteY0" fmla="*/ 222250 h 225425"/>
              <a:gd name="connsiteX1" fmla="*/ 136525 w 136525"/>
              <a:gd name="connsiteY1" fmla="*/ 225425 h 225425"/>
              <a:gd name="connsiteX2" fmla="*/ 111125 w 136525"/>
              <a:gd name="connsiteY2" fmla="*/ 142875 h 225425"/>
              <a:gd name="connsiteX3" fmla="*/ 130175 w 136525"/>
              <a:gd name="connsiteY3" fmla="*/ 0 h 225425"/>
              <a:gd name="connsiteX4" fmla="*/ 88900 w 136525"/>
              <a:gd name="connsiteY4" fmla="*/ 19050 h 225425"/>
              <a:gd name="connsiteX5" fmla="*/ 47625 w 136525"/>
              <a:gd name="connsiteY5" fmla="*/ 15875 h 225425"/>
              <a:gd name="connsiteX6" fmla="*/ 0 w 136525"/>
              <a:gd name="connsiteY6" fmla="*/ 15875 h 225425"/>
              <a:gd name="connsiteX7" fmla="*/ 44450 w 136525"/>
              <a:gd name="connsiteY7" fmla="*/ 123825 h 225425"/>
              <a:gd name="connsiteX8" fmla="*/ 34925 w 136525"/>
              <a:gd name="connsiteY8" fmla="*/ 22225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 h="225425">
                <a:moveTo>
                  <a:pt x="34925" y="222250"/>
                </a:moveTo>
                <a:lnTo>
                  <a:pt x="136525" y="225425"/>
                </a:lnTo>
                <a:lnTo>
                  <a:pt x="111125" y="142875"/>
                </a:lnTo>
                <a:lnTo>
                  <a:pt x="130175" y="0"/>
                </a:lnTo>
                <a:lnTo>
                  <a:pt x="88900" y="19050"/>
                </a:lnTo>
                <a:lnTo>
                  <a:pt x="47625" y="15875"/>
                </a:lnTo>
                <a:lnTo>
                  <a:pt x="0" y="15875"/>
                </a:lnTo>
                <a:lnTo>
                  <a:pt x="44450" y="123825"/>
                </a:lnTo>
                <a:cubicBezTo>
                  <a:pt x="43392" y="159808"/>
                  <a:pt x="42333" y="195792"/>
                  <a:pt x="34925" y="2222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548951" y="4179753"/>
            <a:ext cx="453801" cy="261060"/>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5113979" y="4182213"/>
            <a:ext cx="348766" cy="274431"/>
          </a:xfrm>
          <a:custGeom>
            <a:avLst/>
            <a:gdLst>
              <a:gd name="connsiteX0" fmla="*/ 3175 w 348766"/>
              <a:gd name="connsiteY0" fmla="*/ 96541 h 274431"/>
              <a:gd name="connsiteX1" fmla="*/ 101600 w 348766"/>
              <a:gd name="connsiteY1" fmla="*/ 125116 h 274431"/>
              <a:gd name="connsiteX2" fmla="*/ 184150 w 348766"/>
              <a:gd name="connsiteY2" fmla="*/ 172741 h 274431"/>
              <a:gd name="connsiteX3" fmla="*/ 241300 w 348766"/>
              <a:gd name="connsiteY3" fmla="*/ 239416 h 274431"/>
              <a:gd name="connsiteX4" fmla="*/ 263525 w 348766"/>
              <a:gd name="connsiteY4" fmla="*/ 274341 h 274431"/>
              <a:gd name="connsiteX5" fmla="*/ 273050 w 348766"/>
              <a:gd name="connsiteY5" fmla="*/ 229891 h 274431"/>
              <a:gd name="connsiteX6" fmla="*/ 304800 w 348766"/>
              <a:gd name="connsiteY6" fmla="*/ 201316 h 274431"/>
              <a:gd name="connsiteX7" fmla="*/ 346075 w 348766"/>
              <a:gd name="connsiteY7" fmla="*/ 188616 h 274431"/>
              <a:gd name="connsiteX8" fmla="*/ 222250 w 348766"/>
              <a:gd name="connsiteY8" fmla="*/ 166391 h 274431"/>
              <a:gd name="connsiteX9" fmla="*/ 152400 w 348766"/>
              <a:gd name="connsiteY9" fmla="*/ 118766 h 274431"/>
              <a:gd name="connsiteX10" fmla="*/ 79375 w 348766"/>
              <a:gd name="connsiteY10" fmla="*/ 74316 h 274431"/>
              <a:gd name="connsiteX11" fmla="*/ 28575 w 348766"/>
              <a:gd name="connsiteY11" fmla="*/ 1291 h 274431"/>
              <a:gd name="connsiteX12" fmla="*/ 25400 w 348766"/>
              <a:gd name="connsiteY12" fmla="*/ 29866 h 274431"/>
              <a:gd name="connsiteX13" fmla="*/ 3175 w 348766"/>
              <a:gd name="connsiteY13" fmla="*/ 96541 h 2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766" h="274431">
                <a:moveTo>
                  <a:pt x="3175" y="96541"/>
                </a:moveTo>
                <a:cubicBezTo>
                  <a:pt x="15875" y="112416"/>
                  <a:pt x="71438" y="112416"/>
                  <a:pt x="101600" y="125116"/>
                </a:cubicBezTo>
                <a:cubicBezTo>
                  <a:pt x="131763" y="137816"/>
                  <a:pt x="160867" y="153691"/>
                  <a:pt x="184150" y="172741"/>
                </a:cubicBezTo>
                <a:cubicBezTo>
                  <a:pt x="207433" y="191791"/>
                  <a:pt x="228071" y="222483"/>
                  <a:pt x="241300" y="239416"/>
                </a:cubicBezTo>
                <a:cubicBezTo>
                  <a:pt x="254529" y="256349"/>
                  <a:pt x="258233" y="275928"/>
                  <a:pt x="263525" y="274341"/>
                </a:cubicBezTo>
                <a:cubicBezTo>
                  <a:pt x="268817" y="272754"/>
                  <a:pt x="266171" y="242062"/>
                  <a:pt x="273050" y="229891"/>
                </a:cubicBezTo>
                <a:cubicBezTo>
                  <a:pt x="279929" y="217720"/>
                  <a:pt x="292629" y="208195"/>
                  <a:pt x="304800" y="201316"/>
                </a:cubicBezTo>
                <a:cubicBezTo>
                  <a:pt x="316971" y="194437"/>
                  <a:pt x="359833" y="194437"/>
                  <a:pt x="346075" y="188616"/>
                </a:cubicBezTo>
                <a:cubicBezTo>
                  <a:pt x="332317" y="182795"/>
                  <a:pt x="254529" y="178033"/>
                  <a:pt x="222250" y="166391"/>
                </a:cubicBezTo>
                <a:cubicBezTo>
                  <a:pt x="189971" y="154749"/>
                  <a:pt x="176212" y="134112"/>
                  <a:pt x="152400" y="118766"/>
                </a:cubicBezTo>
                <a:cubicBezTo>
                  <a:pt x="128588" y="103420"/>
                  <a:pt x="100012" y="93895"/>
                  <a:pt x="79375" y="74316"/>
                </a:cubicBezTo>
                <a:cubicBezTo>
                  <a:pt x="58738" y="54737"/>
                  <a:pt x="37571" y="8699"/>
                  <a:pt x="28575" y="1291"/>
                </a:cubicBezTo>
                <a:cubicBezTo>
                  <a:pt x="19579" y="-6117"/>
                  <a:pt x="31221" y="20341"/>
                  <a:pt x="25400" y="29866"/>
                </a:cubicBezTo>
                <a:cubicBezTo>
                  <a:pt x="19579" y="39391"/>
                  <a:pt x="-9525" y="80666"/>
                  <a:pt x="3175" y="9654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5056815" y="3440005"/>
            <a:ext cx="302913" cy="255436"/>
          </a:xfrm>
          <a:custGeom>
            <a:avLst/>
            <a:gdLst>
              <a:gd name="connsiteX0" fmla="*/ 57164 w 302913"/>
              <a:gd name="connsiteY0" fmla="*/ 254549 h 255436"/>
              <a:gd name="connsiteX1" fmla="*/ 139714 w 302913"/>
              <a:gd name="connsiteY1" fmla="*/ 156124 h 255436"/>
              <a:gd name="connsiteX2" fmla="*/ 206389 w 302913"/>
              <a:gd name="connsiteY2" fmla="*/ 105324 h 255436"/>
              <a:gd name="connsiteX3" fmla="*/ 301639 w 302913"/>
              <a:gd name="connsiteY3" fmla="*/ 54524 h 255436"/>
              <a:gd name="connsiteX4" fmla="*/ 260364 w 302913"/>
              <a:gd name="connsiteY4" fmla="*/ 32299 h 255436"/>
              <a:gd name="connsiteX5" fmla="*/ 247664 w 302913"/>
              <a:gd name="connsiteY5" fmla="*/ 549 h 255436"/>
              <a:gd name="connsiteX6" fmla="*/ 206389 w 302913"/>
              <a:gd name="connsiteY6" fmla="*/ 60874 h 255436"/>
              <a:gd name="connsiteX7" fmla="*/ 146064 w 302913"/>
              <a:gd name="connsiteY7" fmla="*/ 124374 h 255436"/>
              <a:gd name="connsiteX8" fmla="*/ 38114 w 302913"/>
              <a:gd name="connsiteY8" fmla="*/ 171999 h 255436"/>
              <a:gd name="connsiteX9" fmla="*/ 14 w 302913"/>
              <a:gd name="connsiteY9" fmla="*/ 181524 h 255436"/>
              <a:gd name="connsiteX10" fmla="*/ 41289 w 302913"/>
              <a:gd name="connsiteY10" fmla="*/ 203749 h 255436"/>
              <a:gd name="connsiteX11" fmla="*/ 57164 w 302913"/>
              <a:gd name="connsiteY11" fmla="*/ 254549 h 25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2913" h="255436">
                <a:moveTo>
                  <a:pt x="57164" y="254549"/>
                </a:moveTo>
                <a:cubicBezTo>
                  <a:pt x="73568" y="246611"/>
                  <a:pt x="114843" y="180995"/>
                  <a:pt x="139714" y="156124"/>
                </a:cubicBezTo>
                <a:cubicBezTo>
                  <a:pt x="164585" y="131253"/>
                  <a:pt x="179402" y="122257"/>
                  <a:pt x="206389" y="105324"/>
                </a:cubicBezTo>
                <a:cubicBezTo>
                  <a:pt x="233377" y="88391"/>
                  <a:pt x="292643" y="66695"/>
                  <a:pt x="301639" y="54524"/>
                </a:cubicBezTo>
                <a:cubicBezTo>
                  <a:pt x="310635" y="42353"/>
                  <a:pt x="269360" y="41295"/>
                  <a:pt x="260364" y="32299"/>
                </a:cubicBezTo>
                <a:cubicBezTo>
                  <a:pt x="251368" y="23303"/>
                  <a:pt x="256660" y="-4213"/>
                  <a:pt x="247664" y="549"/>
                </a:cubicBezTo>
                <a:cubicBezTo>
                  <a:pt x="238668" y="5311"/>
                  <a:pt x="223322" y="40236"/>
                  <a:pt x="206389" y="60874"/>
                </a:cubicBezTo>
                <a:cubicBezTo>
                  <a:pt x="189456" y="81511"/>
                  <a:pt x="174110" y="105853"/>
                  <a:pt x="146064" y="124374"/>
                </a:cubicBezTo>
                <a:cubicBezTo>
                  <a:pt x="118018" y="142895"/>
                  <a:pt x="62456" y="162474"/>
                  <a:pt x="38114" y="171999"/>
                </a:cubicBezTo>
                <a:cubicBezTo>
                  <a:pt x="13772" y="181524"/>
                  <a:pt x="-515" y="176232"/>
                  <a:pt x="14" y="181524"/>
                </a:cubicBezTo>
                <a:cubicBezTo>
                  <a:pt x="543" y="186816"/>
                  <a:pt x="30177" y="192637"/>
                  <a:pt x="41289" y="203749"/>
                </a:cubicBezTo>
                <a:cubicBezTo>
                  <a:pt x="52401" y="214861"/>
                  <a:pt x="40760" y="262487"/>
                  <a:pt x="57164" y="25454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907"/>
            <a:ext cx="10515600" cy="1325563"/>
          </a:xfrm>
        </p:spPr>
        <p:txBody>
          <a:bodyPr/>
          <a:lstStyle/>
          <a:p>
            <a:r>
              <a:rPr lang="en-US" dirty="0"/>
              <a:t>Soil physics: volumes [L</a:t>
            </a:r>
            <a:r>
              <a:rPr lang="en-US" baseline="30000" dirty="0"/>
              <a:t>3</a:t>
            </a:r>
            <a:r>
              <a:rPr lang="en-US" dirty="0"/>
              <a:t>] of three phases</a:t>
            </a:r>
          </a:p>
        </p:txBody>
      </p:sp>
      <p:sp>
        <p:nvSpPr>
          <p:cNvPr id="37" name="Oval 36"/>
          <p:cNvSpPr/>
          <p:nvPr/>
        </p:nvSpPr>
        <p:spPr>
          <a:xfrm>
            <a:off x="3657694" y="5372100"/>
            <a:ext cx="1428374" cy="137260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Soil (solid) particles</a:t>
            </a:r>
          </a:p>
        </p:txBody>
      </p:sp>
      <p:sp>
        <p:nvSpPr>
          <p:cNvPr id="38" name="Freeform 37"/>
          <p:cNvSpPr/>
          <p:nvPr/>
        </p:nvSpPr>
        <p:spPr>
          <a:xfrm>
            <a:off x="5249124" y="5780832"/>
            <a:ext cx="992076" cy="488892"/>
          </a:xfrm>
          <a:custGeom>
            <a:avLst/>
            <a:gdLst>
              <a:gd name="connsiteX0" fmla="*/ 107828 w 453801"/>
              <a:gd name="connsiteY0" fmla="*/ 260926 h 261060"/>
              <a:gd name="connsiteX1" fmla="*/ 180853 w 453801"/>
              <a:gd name="connsiteY1" fmla="*/ 194251 h 261060"/>
              <a:gd name="connsiteX2" fmla="*/ 301503 w 453801"/>
              <a:gd name="connsiteY2" fmla="*/ 108526 h 261060"/>
              <a:gd name="connsiteX3" fmla="*/ 450728 w 453801"/>
              <a:gd name="connsiteY3" fmla="*/ 79951 h 261060"/>
              <a:gd name="connsiteX4" fmla="*/ 399928 w 453801"/>
              <a:gd name="connsiteY4" fmla="*/ 60901 h 261060"/>
              <a:gd name="connsiteX5" fmla="*/ 371353 w 453801"/>
              <a:gd name="connsiteY5" fmla="*/ 35501 h 261060"/>
              <a:gd name="connsiteX6" fmla="*/ 368178 w 453801"/>
              <a:gd name="connsiteY6" fmla="*/ 576 h 261060"/>
              <a:gd name="connsiteX7" fmla="*/ 355478 w 453801"/>
              <a:gd name="connsiteY7" fmla="*/ 16451 h 261060"/>
              <a:gd name="connsiteX8" fmla="*/ 333253 w 453801"/>
              <a:gd name="connsiteY8" fmla="*/ 51376 h 261060"/>
              <a:gd name="connsiteX9" fmla="*/ 177678 w 453801"/>
              <a:gd name="connsiteY9" fmla="*/ 156151 h 261060"/>
              <a:gd name="connsiteX10" fmla="*/ 66553 w 453801"/>
              <a:gd name="connsiteY10" fmla="*/ 187901 h 261060"/>
              <a:gd name="connsiteX11" fmla="*/ 6228 w 453801"/>
              <a:gd name="connsiteY11" fmla="*/ 184726 h 261060"/>
              <a:gd name="connsiteX12" fmla="*/ 6228 w 453801"/>
              <a:gd name="connsiteY12" fmla="*/ 197426 h 261060"/>
              <a:gd name="connsiteX13" fmla="*/ 44328 w 453801"/>
              <a:gd name="connsiteY13" fmla="*/ 210126 h 261060"/>
              <a:gd name="connsiteX14" fmla="*/ 107828 w 453801"/>
              <a:gd name="connsiteY14" fmla="*/ 260926 h 26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3801" h="261060">
                <a:moveTo>
                  <a:pt x="107828" y="260926"/>
                </a:moveTo>
                <a:cubicBezTo>
                  <a:pt x="130582" y="258280"/>
                  <a:pt x="148574" y="219651"/>
                  <a:pt x="180853" y="194251"/>
                </a:cubicBezTo>
                <a:cubicBezTo>
                  <a:pt x="213132" y="168851"/>
                  <a:pt x="256524" y="127576"/>
                  <a:pt x="301503" y="108526"/>
                </a:cubicBezTo>
                <a:cubicBezTo>
                  <a:pt x="346482" y="89476"/>
                  <a:pt x="434324" y="87888"/>
                  <a:pt x="450728" y="79951"/>
                </a:cubicBezTo>
                <a:cubicBezTo>
                  <a:pt x="467132" y="72013"/>
                  <a:pt x="413157" y="68309"/>
                  <a:pt x="399928" y="60901"/>
                </a:cubicBezTo>
                <a:cubicBezTo>
                  <a:pt x="386699" y="53493"/>
                  <a:pt x="376645" y="45555"/>
                  <a:pt x="371353" y="35501"/>
                </a:cubicBezTo>
                <a:cubicBezTo>
                  <a:pt x="366061" y="25447"/>
                  <a:pt x="370824" y="3751"/>
                  <a:pt x="368178" y="576"/>
                </a:cubicBezTo>
                <a:cubicBezTo>
                  <a:pt x="365532" y="-2599"/>
                  <a:pt x="361299" y="7984"/>
                  <a:pt x="355478" y="16451"/>
                </a:cubicBezTo>
                <a:cubicBezTo>
                  <a:pt x="349657" y="24918"/>
                  <a:pt x="362886" y="28093"/>
                  <a:pt x="333253" y="51376"/>
                </a:cubicBezTo>
                <a:cubicBezTo>
                  <a:pt x="303620" y="74659"/>
                  <a:pt x="222128" y="133397"/>
                  <a:pt x="177678" y="156151"/>
                </a:cubicBezTo>
                <a:cubicBezTo>
                  <a:pt x="133228" y="178905"/>
                  <a:pt x="95128" y="183139"/>
                  <a:pt x="66553" y="187901"/>
                </a:cubicBezTo>
                <a:cubicBezTo>
                  <a:pt x="37978" y="192663"/>
                  <a:pt x="16282" y="183139"/>
                  <a:pt x="6228" y="184726"/>
                </a:cubicBezTo>
                <a:cubicBezTo>
                  <a:pt x="-3826" y="186313"/>
                  <a:pt x="-122" y="193193"/>
                  <a:pt x="6228" y="197426"/>
                </a:cubicBezTo>
                <a:cubicBezTo>
                  <a:pt x="12578" y="201659"/>
                  <a:pt x="28982" y="193722"/>
                  <a:pt x="44328" y="210126"/>
                </a:cubicBezTo>
                <a:cubicBezTo>
                  <a:pt x="59674" y="226530"/>
                  <a:pt x="85074" y="263572"/>
                  <a:pt x="107828" y="26092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574561" y="6085058"/>
            <a:ext cx="1347677" cy="369332"/>
          </a:xfrm>
          <a:prstGeom prst="rect">
            <a:avLst/>
          </a:prstGeom>
          <a:noFill/>
        </p:spPr>
        <p:txBody>
          <a:bodyPr wrap="none" rtlCol="0">
            <a:spAutoFit/>
          </a:bodyPr>
          <a:lstStyle/>
          <a:p>
            <a:r>
              <a:rPr lang="en-US" dirty="0"/>
              <a:t>Liquid water</a:t>
            </a:r>
          </a:p>
        </p:txBody>
      </p:sp>
      <p:grpSp>
        <p:nvGrpSpPr>
          <p:cNvPr id="47" name="Group 46"/>
          <p:cNvGrpSpPr/>
          <p:nvPr/>
        </p:nvGrpSpPr>
        <p:grpSpPr>
          <a:xfrm>
            <a:off x="3023858" y="4910435"/>
            <a:ext cx="913142" cy="870397"/>
            <a:chOff x="2668258" y="4910435"/>
            <a:chExt cx="913142" cy="870397"/>
          </a:xfrm>
        </p:grpSpPr>
        <mc:AlternateContent xmlns:mc="http://schemas.openxmlformats.org/markup-compatibility/2006" xmlns:a14="http://schemas.microsoft.com/office/drawing/2010/main">
          <mc:Choice Requires="a14">
            <p:sp>
              <p:nvSpPr>
                <p:cNvPr id="100" name="TextBox 99"/>
                <p:cNvSpPr txBox="1"/>
                <p:nvPr/>
              </p:nvSpPr>
              <p:spPr>
                <a:xfrm>
                  <a:off x="2668258" y="4910435"/>
                  <a:ext cx="53687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𝑆</m:t>
                            </m:r>
                          </m:sub>
                        </m:sSub>
                      </m:oMath>
                    </m:oMathPara>
                  </a14:m>
                  <a:endParaRPr lang="en-US" sz="24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2668258" y="4910435"/>
                  <a:ext cx="536877" cy="461665"/>
                </a:xfrm>
                <a:prstGeom prst="rect">
                  <a:avLst/>
                </a:prstGeom>
                <a:blipFill rotWithShape="0">
                  <a:blip r:embed="rId2"/>
                  <a:stretch>
                    <a:fillRect b="-2667"/>
                  </a:stretch>
                </a:blipFill>
              </p:spPr>
              <p:txBody>
                <a:bodyPr/>
                <a:lstStyle/>
                <a:p>
                  <a:r>
                    <a:rPr lang="en-US">
                      <a:noFill/>
                    </a:rPr>
                    <a:t> </a:t>
                  </a:r>
                </a:p>
              </p:txBody>
            </p:sp>
          </mc:Fallback>
        </mc:AlternateContent>
        <p:cxnSp>
          <p:nvCxnSpPr>
            <p:cNvPr id="46" name="Straight Arrow Connector 45"/>
            <p:cNvCxnSpPr/>
            <p:nvPr/>
          </p:nvCxnSpPr>
          <p:spPr>
            <a:xfrm>
              <a:off x="3139038" y="5372100"/>
              <a:ext cx="442362" cy="40873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5973762" y="5596738"/>
            <a:ext cx="1670663" cy="461665"/>
            <a:chOff x="1545895" y="5135073"/>
            <a:chExt cx="1670663" cy="461665"/>
          </a:xfrm>
        </p:grpSpPr>
        <mc:AlternateContent xmlns:mc="http://schemas.openxmlformats.org/markup-compatibility/2006" xmlns:a14="http://schemas.microsoft.com/office/drawing/2010/main">
          <mc:Choice Requires="a14">
            <p:sp>
              <p:nvSpPr>
                <p:cNvPr id="106" name="TextBox 105"/>
                <p:cNvSpPr txBox="1"/>
                <p:nvPr/>
              </p:nvSpPr>
              <p:spPr>
                <a:xfrm>
                  <a:off x="2574716" y="5135073"/>
                  <a:ext cx="64184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𝑊</m:t>
                            </m:r>
                          </m:sub>
                        </m:sSub>
                      </m:oMath>
                    </m:oMathPara>
                  </a14:m>
                  <a:endParaRPr lang="en-US" sz="24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2574716" y="5135073"/>
                  <a:ext cx="641842" cy="461665"/>
                </a:xfrm>
                <a:prstGeom prst="rect">
                  <a:avLst/>
                </a:prstGeom>
                <a:blipFill rotWithShape="0">
                  <a:blip r:embed="rId3"/>
                  <a:stretch>
                    <a:fillRect b="-1316"/>
                  </a:stretch>
                </a:blipFill>
              </p:spPr>
              <p:txBody>
                <a:bodyPr/>
                <a:lstStyle/>
                <a:p>
                  <a:r>
                    <a:rPr lang="en-US">
                      <a:noFill/>
                    </a:rPr>
                    <a:t> </a:t>
                  </a:r>
                </a:p>
              </p:txBody>
            </p:sp>
          </mc:Fallback>
        </mc:AlternateContent>
        <p:cxnSp>
          <p:nvCxnSpPr>
            <p:cNvPr id="107" name="Straight Arrow Connector 106"/>
            <p:cNvCxnSpPr/>
            <p:nvPr/>
          </p:nvCxnSpPr>
          <p:spPr>
            <a:xfrm flipH="1">
              <a:off x="1545895" y="5387747"/>
              <a:ext cx="1028821" cy="836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3354545" y="3735330"/>
            <a:ext cx="1663791" cy="764798"/>
            <a:chOff x="2216688" y="4416162"/>
            <a:chExt cx="1663791" cy="764798"/>
          </a:xfrm>
        </p:grpSpPr>
        <mc:AlternateContent xmlns:mc="http://schemas.openxmlformats.org/markup-compatibility/2006" xmlns:a14="http://schemas.microsoft.com/office/drawing/2010/main">
          <mc:Choice Requires="a14">
            <p:sp>
              <p:nvSpPr>
                <p:cNvPr id="110" name="TextBox 109"/>
                <p:cNvSpPr txBox="1"/>
                <p:nvPr/>
              </p:nvSpPr>
              <p:spPr>
                <a:xfrm>
                  <a:off x="2216688" y="4719295"/>
                  <a:ext cx="55380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𝐴</m:t>
                            </m:r>
                          </m:sub>
                        </m:sSub>
                      </m:oMath>
                    </m:oMathPara>
                  </a14:m>
                  <a:endParaRPr lang="en-US" sz="2400" dirty="0"/>
                </a:p>
              </p:txBody>
            </p:sp>
          </mc:Choice>
          <mc:Fallback xmlns="">
            <p:sp>
              <p:nvSpPr>
                <p:cNvPr id="110" name="TextBox 109"/>
                <p:cNvSpPr txBox="1">
                  <a:spLocks noRot="1" noChangeAspect="1" noMove="1" noResize="1" noEditPoints="1" noAdjustHandles="1" noChangeArrowheads="1" noChangeShapeType="1" noTextEdit="1"/>
                </p:cNvSpPr>
                <p:nvPr/>
              </p:nvSpPr>
              <p:spPr>
                <a:xfrm>
                  <a:off x="2216688" y="4719295"/>
                  <a:ext cx="553805" cy="461665"/>
                </a:xfrm>
                <a:prstGeom prst="rect">
                  <a:avLst/>
                </a:prstGeom>
                <a:blipFill rotWithShape="0">
                  <a:blip r:embed="rId4"/>
                  <a:stretch>
                    <a:fillRect b="-1316"/>
                  </a:stretch>
                </a:blipFill>
              </p:spPr>
              <p:txBody>
                <a:bodyPr/>
                <a:lstStyle/>
                <a:p>
                  <a:r>
                    <a:rPr lang="en-US">
                      <a:noFill/>
                    </a:rPr>
                    <a:t> </a:t>
                  </a:r>
                </a:p>
              </p:txBody>
            </p:sp>
          </mc:Fallback>
        </mc:AlternateContent>
        <p:cxnSp>
          <p:nvCxnSpPr>
            <p:cNvPr id="111" name="Straight Arrow Connector 110"/>
            <p:cNvCxnSpPr/>
            <p:nvPr/>
          </p:nvCxnSpPr>
          <p:spPr>
            <a:xfrm flipV="1">
              <a:off x="2704486" y="4416162"/>
              <a:ext cx="1175993" cy="45150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2" name="TextBox 111"/>
              <p:cNvSpPr txBox="1"/>
              <p:nvPr/>
            </p:nvSpPr>
            <p:spPr>
              <a:xfrm>
                <a:off x="369801" y="5426635"/>
                <a:ext cx="193841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𝑃</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𝑇</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𝑆</m:t>
                          </m:r>
                        </m:sub>
                      </m:sSub>
                    </m:oMath>
                  </m:oMathPara>
                </a14:m>
                <a:endParaRPr lang="en-US" sz="2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369801" y="5426635"/>
                <a:ext cx="1938416" cy="461665"/>
              </a:xfrm>
              <a:prstGeom prst="rect">
                <a:avLst/>
              </a:prstGeom>
              <a:blipFill rotWithShape="0">
                <a:blip r:embed="rId5"/>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770680" y="5992725"/>
                <a:ext cx="162281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𝐴</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𝑊</m:t>
                          </m:r>
                        </m:sub>
                      </m:sSub>
                    </m:oMath>
                  </m:oMathPara>
                </a14:m>
                <a:endParaRPr lang="en-US" sz="2400" dirty="0"/>
              </a:p>
            </p:txBody>
          </p:sp>
        </mc:Choice>
        <mc:Fallback xmlns="">
          <p:sp>
            <p:nvSpPr>
              <p:cNvPr id="113" name="TextBox 112"/>
              <p:cNvSpPr txBox="1">
                <a:spLocks noRot="1" noChangeAspect="1" noMove="1" noResize="1" noEditPoints="1" noAdjustHandles="1" noChangeArrowheads="1" noChangeShapeType="1" noTextEdit="1"/>
              </p:cNvSpPr>
              <p:nvPr/>
            </p:nvSpPr>
            <p:spPr>
              <a:xfrm>
                <a:off x="770680" y="5992725"/>
                <a:ext cx="1622817" cy="461665"/>
              </a:xfrm>
              <a:prstGeom prst="rect">
                <a:avLst/>
              </a:prstGeom>
              <a:blipFill rotWithShape="0">
                <a:blip r:embed="rId6"/>
                <a:stretch>
                  <a:fillRect b="-1316"/>
                </a:stretch>
              </a:blipFill>
            </p:spPr>
            <p:txBody>
              <a:bodyPr/>
              <a:lstStyle/>
              <a:p>
                <a:r>
                  <a:rPr lang="en-US">
                    <a:noFill/>
                  </a:rPr>
                  <a:t> </a:t>
                </a:r>
              </a:p>
            </p:txBody>
          </p:sp>
        </mc:Fallback>
      </mc:AlternateContent>
      <p:sp>
        <p:nvSpPr>
          <p:cNvPr id="114" name="TextBox 113"/>
          <p:cNvSpPr txBox="1"/>
          <p:nvPr/>
        </p:nvSpPr>
        <p:spPr>
          <a:xfrm>
            <a:off x="369801" y="4953694"/>
            <a:ext cx="1755352" cy="461665"/>
          </a:xfrm>
          <a:prstGeom prst="rect">
            <a:avLst/>
          </a:prstGeom>
          <a:noFill/>
        </p:spPr>
        <p:txBody>
          <a:bodyPr wrap="none" rtlCol="0">
            <a:spAutoFit/>
          </a:bodyPr>
          <a:lstStyle/>
          <a:p>
            <a:r>
              <a:rPr lang="en-US" sz="2400" dirty="0"/>
              <a:t>Pore volume</a:t>
            </a:r>
          </a:p>
        </p:txBody>
      </p:sp>
      <p:sp>
        <p:nvSpPr>
          <p:cNvPr id="116" name="TextBox 115"/>
          <p:cNvSpPr txBox="1"/>
          <p:nvPr/>
        </p:nvSpPr>
        <p:spPr>
          <a:xfrm>
            <a:off x="7838895" y="1332470"/>
            <a:ext cx="3168303" cy="461665"/>
          </a:xfrm>
          <a:prstGeom prst="rect">
            <a:avLst/>
          </a:prstGeom>
          <a:noFill/>
        </p:spPr>
        <p:txBody>
          <a:bodyPr wrap="none" rtlCol="0">
            <a:spAutoFit/>
          </a:bodyPr>
          <a:lstStyle/>
          <a:p>
            <a:r>
              <a:rPr lang="en-US" sz="2400" dirty="0"/>
              <a:t>Dimensionless ratios [1]</a:t>
            </a:r>
          </a:p>
        </p:txBody>
      </p:sp>
      <p:sp>
        <p:nvSpPr>
          <p:cNvPr id="117" name="TextBox 116"/>
          <p:cNvSpPr txBox="1"/>
          <p:nvPr/>
        </p:nvSpPr>
        <p:spPr>
          <a:xfrm>
            <a:off x="8994834" y="1886467"/>
            <a:ext cx="1196290" cy="461665"/>
          </a:xfrm>
          <a:prstGeom prst="rect">
            <a:avLst/>
          </a:prstGeom>
          <a:noFill/>
        </p:spPr>
        <p:txBody>
          <a:bodyPr wrap="none" rtlCol="0">
            <a:spAutoFit/>
          </a:bodyPr>
          <a:lstStyle/>
          <a:p>
            <a:r>
              <a:rPr lang="en-US" sz="2400" dirty="0"/>
              <a:t>Porosity</a:t>
            </a:r>
          </a:p>
        </p:txBody>
      </p:sp>
      <mc:AlternateContent xmlns:mc="http://schemas.openxmlformats.org/markup-compatibility/2006" xmlns:a14="http://schemas.microsoft.com/office/drawing/2010/main">
        <mc:Choice Requires="a14">
          <p:sp>
            <p:nvSpPr>
              <p:cNvPr id="118" name="TextBox 117"/>
              <p:cNvSpPr txBox="1"/>
              <p:nvPr/>
            </p:nvSpPr>
            <p:spPr>
              <a:xfrm>
                <a:off x="8994834" y="2356843"/>
                <a:ext cx="1188659"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𝑃</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den>
                      </m:f>
                    </m:oMath>
                  </m:oMathPara>
                </a14:m>
                <a:endParaRPr lang="en-US" sz="2400" i="1" dirty="0">
                  <a:latin typeface="Cambria Math" panose="02040503050406030204" pitchFamily="18" charset="0"/>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8994834" y="2356843"/>
                <a:ext cx="1188659" cy="84420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p:cNvSpPr txBox="1"/>
              <p:nvPr/>
            </p:nvSpPr>
            <p:spPr>
              <a:xfrm>
                <a:off x="8994834" y="3870108"/>
                <a:ext cx="1222579"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𝜃</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𝑊</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den>
                      </m:f>
                    </m:oMath>
                  </m:oMathPara>
                </a14:m>
                <a:endParaRPr lang="en-US" sz="2400" i="1" dirty="0">
                  <a:latin typeface="Cambria Math" panose="02040503050406030204" pitchFamily="18" charset="0"/>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8994834" y="3870108"/>
                <a:ext cx="1222579" cy="844205"/>
              </a:xfrm>
              <a:prstGeom prst="rect">
                <a:avLst/>
              </a:prstGeom>
              <a:blipFill rotWithShape="0">
                <a:blip r:embed="rId8"/>
                <a:stretch>
                  <a:fillRect/>
                </a:stretch>
              </a:blipFill>
            </p:spPr>
            <p:txBody>
              <a:bodyPr/>
              <a:lstStyle/>
              <a:p>
                <a:r>
                  <a:rPr lang="en-US">
                    <a:noFill/>
                  </a:rPr>
                  <a:t> </a:t>
                </a:r>
              </a:p>
            </p:txBody>
          </p:sp>
        </mc:Fallback>
      </mc:AlternateContent>
      <p:sp>
        <p:nvSpPr>
          <p:cNvPr id="132" name="TextBox 131"/>
          <p:cNvSpPr txBox="1"/>
          <p:nvPr/>
        </p:nvSpPr>
        <p:spPr>
          <a:xfrm>
            <a:off x="8867394" y="4979973"/>
            <a:ext cx="1477456" cy="461665"/>
          </a:xfrm>
          <a:prstGeom prst="rect">
            <a:avLst/>
          </a:prstGeom>
          <a:noFill/>
        </p:spPr>
        <p:txBody>
          <a:bodyPr wrap="none" rtlCol="0">
            <a:spAutoFit/>
          </a:bodyPr>
          <a:lstStyle/>
          <a:p>
            <a:r>
              <a:rPr lang="en-US" sz="2400" dirty="0"/>
              <a:t>Saturation</a:t>
            </a:r>
          </a:p>
        </p:txBody>
      </p:sp>
      <mc:AlternateContent xmlns:mc="http://schemas.openxmlformats.org/markup-compatibility/2006" xmlns:a14="http://schemas.microsoft.com/office/drawing/2010/main">
        <mc:Choice Requires="a14">
          <p:sp>
            <p:nvSpPr>
              <p:cNvPr id="133" name="TextBox 132"/>
              <p:cNvSpPr txBox="1"/>
              <p:nvPr/>
            </p:nvSpPr>
            <p:spPr>
              <a:xfrm>
                <a:off x="8894389" y="5441638"/>
                <a:ext cx="1423467"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𝑆</m:t>
                          </m:r>
                        </m:e>
                        <m:sub>
                          <m:r>
                            <a:rPr lang="en-US" sz="2400" b="0" i="1" smtClean="0">
                              <a:latin typeface="Cambria Math" panose="02040503050406030204" pitchFamily="18" charset="0"/>
                              <a:ea typeface="Cambria Math" panose="02040503050406030204" pitchFamily="18" charset="0"/>
                            </a:rPr>
                            <m:t>𝑊</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𝑊</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𝑃</m:t>
                              </m:r>
                            </m:sub>
                          </m:sSub>
                        </m:den>
                      </m:f>
                    </m:oMath>
                  </m:oMathPara>
                </a14:m>
                <a:endParaRPr lang="en-US" sz="2400" i="1" dirty="0">
                  <a:latin typeface="Cambria Math" panose="02040503050406030204" pitchFamily="18" charset="0"/>
                </a:endParaRPr>
              </a:p>
            </p:txBody>
          </p:sp>
        </mc:Choice>
        <mc:Fallback xmlns="">
          <p:sp>
            <p:nvSpPr>
              <p:cNvPr id="133" name="TextBox 132"/>
              <p:cNvSpPr txBox="1">
                <a:spLocks noRot="1" noChangeAspect="1" noMove="1" noResize="1" noEditPoints="1" noAdjustHandles="1" noChangeArrowheads="1" noChangeShapeType="1" noTextEdit="1"/>
              </p:cNvSpPr>
              <p:nvPr/>
            </p:nvSpPr>
            <p:spPr>
              <a:xfrm>
                <a:off x="8894389" y="5441638"/>
                <a:ext cx="1423467" cy="844205"/>
              </a:xfrm>
              <a:prstGeom prst="rect">
                <a:avLst/>
              </a:prstGeom>
              <a:blipFill rotWithShape="0">
                <a:blip r:embed="rId9"/>
                <a:stretch>
                  <a:fillRect/>
                </a:stretch>
              </a:blipFill>
            </p:spPr>
            <p:txBody>
              <a:bodyPr/>
              <a:lstStyle/>
              <a:p>
                <a:r>
                  <a:rPr lang="en-US">
                    <a:noFill/>
                  </a:rPr>
                  <a:t> </a:t>
                </a:r>
              </a:p>
            </p:txBody>
          </p:sp>
        </mc:Fallback>
      </mc:AlternateContent>
      <p:sp>
        <p:nvSpPr>
          <p:cNvPr id="57" name="Freeform 56"/>
          <p:cNvSpPr/>
          <p:nvPr/>
        </p:nvSpPr>
        <p:spPr>
          <a:xfrm>
            <a:off x="4866987" y="3628458"/>
            <a:ext cx="271876" cy="651669"/>
          </a:xfrm>
          <a:custGeom>
            <a:avLst/>
            <a:gdLst>
              <a:gd name="connsiteX0" fmla="*/ 57438 w 271876"/>
              <a:gd name="connsiteY0" fmla="*/ 543492 h 651669"/>
              <a:gd name="connsiteX1" fmla="*/ 92363 w 271876"/>
              <a:gd name="connsiteY1" fmla="*/ 613342 h 651669"/>
              <a:gd name="connsiteX2" fmla="*/ 124113 w 271876"/>
              <a:gd name="connsiteY2" fmla="*/ 622867 h 651669"/>
              <a:gd name="connsiteX3" fmla="*/ 152688 w 271876"/>
              <a:gd name="connsiteY3" fmla="*/ 635567 h 651669"/>
              <a:gd name="connsiteX4" fmla="*/ 238413 w 271876"/>
              <a:gd name="connsiteY4" fmla="*/ 651442 h 651669"/>
              <a:gd name="connsiteX5" fmla="*/ 241588 w 271876"/>
              <a:gd name="connsiteY5" fmla="*/ 622867 h 651669"/>
              <a:gd name="connsiteX6" fmla="*/ 266988 w 271876"/>
              <a:gd name="connsiteY6" fmla="*/ 587942 h 651669"/>
              <a:gd name="connsiteX7" fmla="*/ 266988 w 271876"/>
              <a:gd name="connsiteY7" fmla="*/ 556192 h 651669"/>
              <a:gd name="connsiteX8" fmla="*/ 216188 w 271876"/>
              <a:gd name="connsiteY8" fmla="*/ 476817 h 651669"/>
              <a:gd name="connsiteX9" fmla="*/ 187613 w 271876"/>
              <a:gd name="connsiteY9" fmla="*/ 330767 h 651669"/>
              <a:gd name="connsiteX10" fmla="*/ 197138 w 271876"/>
              <a:gd name="connsiteY10" fmla="*/ 191067 h 651669"/>
              <a:gd name="connsiteX11" fmla="*/ 241588 w 271876"/>
              <a:gd name="connsiteY11" fmla="*/ 83117 h 651669"/>
              <a:gd name="connsiteX12" fmla="*/ 228888 w 271876"/>
              <a:gd name="connsiteY12" fmla="*/ 29142 h 651669"/>
              <a:gd name="connsiteX13" fmla="*/ 209838 w 271876"/>
              <a:gd name="connsiteY13" fmla="*/ 567 h 651669"/>
              <a:gd name="connsiteX14" fmla="*/ 111413 w 271876"/>
              <a:gd name="connsiteY14" fmla="*/ 10092 h 651669"/>
              <a:gd name="connsiteX15" fmla="*/ 51088 w 271876"/>
              <a:gd name="connsiteY15" fmla="*/ 10092 h 651669"/>
              <a:gd name="connsiteX16" fmla="*/ 25688 w 271876"/>
              <a:gd name="connsiteY16" fmla="*/ 19617 h 651669"/>
              <a:gd name="connsiteX17" fmla="*/ 288 w 271876"/>
              <a:gd name="connsiteY17" fmla="*/ 45017 h 651669"/>
              <a:gd name="connsiteX18" fmla="*/ 12988 w 271876"/>
              <a:gd name="connsiteY18" fmla="*/ 57717 h 651669"/>
              <a:gd name="connsiteX19" fmla="*/ 28863 w 271876"/>
              <a:gd name="connsiteY19" fmla="*/ 92642 h 651669"/>
              <a:gd name="connsiteX20" fmla="*/ 60613 w 271876"/>
              <a:gd name="connsiteY20" fmla="*/ 143442 h 651669"/>
              <a:gd name="connsiteX21" fmla="*/ 101888 w 271876"/>
              <a:gd name="connsiteY21" fmla="*/ 222817 h 651669"/>
              <a:gd name="connsiteX22" fmla="*/ 108238 w 271876"/>
              <a:gd name="connsiteY22" fmla="*/ 368867 h 651669"/>
              <a:gd name="connsiteX23" fmla="*/ 79663 w 271876"/>
              <a:gd name="connsiteY23" fmla="*/ 489517 h 651669"/>
              <a:gd name="connsiteX24" fmla="*/ 57438 w 271876"/>
              <a:gd name="connsiteY24" fmla="*/ 543492 h 651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876" h="651669">
                <a:moveTo>
                  <a:pt x="57438" y="543492"/>
                </a:moveTo>
                <a:cubicBezTo>
                  <a:pt x="59555" y="564129"/>
                  <a:pt x="81251" y="600113"/>
                  <a:pt x="92363" y="613342"/>
                </a:cubicBezTo>
                <a:cubicBezTo>
                  <a:pt x="103475" y="626571"/>
                  <a:pt x="114059" y="619163"/>
                  <a:pt x="124113" y="622867"/>
                </a:cubicBezTo>
                <a:cubicBezTo>
                  <a:pt x="134167" y="626571"/>
                  <a:pt x="133638" y="630805"/>
                  <a:pt x="152688" y="635567"/>
                </a:cubicBezTo>
                <a:cubicBezTo>
                  <a:pt x="171738" y="640329"/>
                  <a:pt x="223596" y="653559"/>
                  <a:pt x="238413" y="651442"/>
                </a:cubicBezTo>
                <a:cubicBezTo>
                  <a:pt x="253230" y="649325"/>
                  <a:pt x="236826" y="633450"/>
                  <a:pt x="241588" y="622867"/>
                </a:cubicBezTo>
                <a:cubicBezTo>
                  <a:pt x="246351" y="612284"/>
                  <a:pt x="262755" y="599055"/>
                  <a:pt x="266988" y="587942"/>
                </a:cubicBezTo>
                <a:cubicBezTo>
                  <a:pt x="271221" y="576830"/>
                  <a:pt x="275455" y="574713"/>
                  <a:pt x="266988" y="556192"/>
                </a:cubicBezTo>
                <a:cubicBezTo>
                  <a:pt x="258521" y="537671"/>
                  <a:pt x="229417" y="514388"/>
                  <a:pt x="216188" y="476817"/>
                </a:cubicBezTo>
                <a:cubicBezTo>
                  <a:pt x="202959" y="439246"/>
                  <a:pt x="190788" y="378392"/>
                  <a:pt x="187613" y="330767"/>
                </a:cubicBezTo>
                <a:cubicBezTo>
                  <a:pt x="184438" y="283142"/>
                  <a:pt x="188142" y="232342"/>
                  <a:pt x="197138" y="191067"/>
                </a:cubicBezTo>
                <a:cubicBezTo>
                  <a:pt x="206134" y="149792"/>
                  <a:pt x="236296" y="110104"/>
                  <a:pt x="241588" y="83117"/>
                </a:cubicBezTo>
                <a:cubicBezTo>
                  <a:pt x="246880" y="56129"/>
                  <a:pt x="234180" y="42900"/>
                  <a:pt x="228888" y="29142"/>
                </a:cubicBezTo>
                <a:cubicBezTo>
                  <a:pt x="223596" y="15384"/>
                  <a:pt x="229417" y="3742"/>
                  <a:pt x="209838" y="567"/>
                </a:cubicBezTo>
                <a:cubicBezTo>
                  <a:pt x="190259" y="-2608"/>
                  <a:pt x="137871" y="8504"/>
                  <a:pt x="111413" y="10092"/>
                </a:cubicBezTo>
                <a:cubicBezTo>
                  <a:pt x="84955" y="11679"/>
                  <a:pt x="65375" y="8505"/>
                  <a:pt x="51088" y="10092"/>
                </a:cubicBezTo>
                <a:cubicBezTo>
                  <a:pt x="36801" y="11679"/>
                  <a:pt x="34155" y="13796"/>
                  <a:pt x="25688" y="19617"/>
                </a:cubicBezTo>
                <a:cubicBezTo>
                  <a:pt x="17221" y="25438"/>
                  <a:pt x="2405" y="38667"/>
                  <a:pt x="288" y="45017"/>
                </a:cubicBezTo>
                <a:cubicBezTo>
                  <a:pt x="-1829" y="51367"/>
                  <a:pt x="8225" y="49779"/>
                  <a:pt x="12988" y="57717"/>
                </a:cubicBezTo>
                <a:cubicBezTo>
                  <a:pt x="17750" y="65654"/>
                  <a:pt x="20926" y="78355"/>
                  <a:pt x="28863" y="92642"/>
                </a:cubicBezTo>
                <a:cubicBezTo>
                  <a:pt x="36800" y="106929"/>
                  <a:pt x="48442" y="121746"/>
                  <a:pt x="60613" y="143442"/>
                </a:cubicBezTo>
                <a:cubicBezTo>
                  <a:pt x="72784" y="165138"/>
                  <a:pt x="93951" y="185246"/>
                  <a:pt x="101888" y="222817"/>
                </a:cubicBezTo>
                <a:cubicBezTo>
                  <a:pt x="109825" y="260388"/>
                  <a:pt x="111942" y="324417"/>
                  <a:pt x="108238" y="368867"/>
                </a:cubicBezTo>
                <a:cubicBezTo>
                  <a:pt x="104534" y="413317"/>
                  <a:pt x="87071" y="462530"/>
                  <a:pt x="79663" y="489517"/>
                </a:cubicBezTo>
                <a:cubicBezTo>
                  <a:pt x="72255" y="516504"/>
                  <a:pt x="55321" y="522855"/>
                  <a:pt x="57438" y="543492"/>
                </a:cubicBez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2" name="Group 141"/>
          <p:cNvGrpSpPr/>
          <p:nvPr/>
        </p:nvGrpSpPr>
        <p:grpSpPr>
          <a:xfrm>
            <a:off x="5878208" y="4492080"/>
            <a:ext cx="1186802" cy="649187"/>
            <a:chOff x="2712727" y="4349488"/>
            <a:chExt cx="1186802" cy="649187"/>
          </a:xfrm>
        </p:grpSpPr>
        <mc:AlternateContent xmlns:mc="http://schemas.openxmlformats.org/markup-compatibility/2006" xmlns:a14="http://schemas.microsoft.com/office/drawing/2010/main">
          <mc:Choice Requires="a14">
            <p:sp>
              <p:nvSpPr>
                <p:cNvPr id="143" name="TextBox 142"/>
                <p:cNvSpPr txBox="1"/>
                <p:nvPr/>
              </p:nvSpPr>
              <p:spPr>
                <a:xfrm>
                  <a:off x="2712727" y="4537010"/>
                  <a:ext cx="5690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𝑃</m:t>
                            </m:r>
                          </m:sub>
                        </m:sSub>
                      </m:oMath>
                    </m:oMathPara>
                  </a14:m>
                  <a:endParaRPr lang="en-US" sz="2400" dirty="0"/>
                </a:p>
              </p:txBody>
            </p:sp>
          </mc:Choice>
          <mc:Fallback xmlns="">
            <p:sp>
              <p:nvSpPr>
                <p:cNvPr id="143" name="TextBox 142"/>
                <p:cNvSpPr txBox="1">
                  <a:spLocks noRot="1" noChangeAspect="1" noMove="1" noResize="1" noEditPoints="1" noAdjustHandles="1" noChangeArrowheads="1" noChangeShapeType="1" noTextEdit="1"/>
                </p:cNvSpPr>
                <p:nvPr/>
              </p:nvSpPr>
              <p:spPr>
                <a:xfrm>
                  <a:off x="2712727" y="4537010"/>
                  <a:ext cx="569002" cy="461665"/>
                </a:xfrm>
                <a:prstGeom prst="rect">
                  <a:avLst/>
                </a:prstGeom>
                <a:blipFill rotWithShape="0">
                  <a:blip r:embed="rId10"/>
                  <a:stretch>
                    <a:fillRect b="-1333"/>
                  </a:stretch>
                </a:blipFill>
              </p:spPr>
              <p:txBody>
                <a:bodyPr/>
                <a:lstStyle/>
                <a:p>
                  <a:r>
                    <a:rPr lang="en-US">
                      <a:noFill/>
                    </a:rPr>
                    <a:t> </a:t>
                  </a:r>
                </a:p>
              </p:txBody>
            </p:sp>
          </mc:Fallback>
        </mc:AlternateContent>
        <p:cxnSp>
          <p:nvCxnSpPr>
            <p:cNvPr id="144" name="Straight Arrow Connector 143"/>
            <p:cNvCxnSpPr/>
            <p:nvPr/>
          </p:nvCxnSpPr>
          <p:spPr>
            <a:xfrm flipV="1">
              <a:off x="3174412" y="4349488"/>
              <a:ext cx="725117" cy="3352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0" name="TextBox 69"/>
              <p:cNvSpPr txBox="1"/>
              <p:nvPr/>
            </p:nvSpPr>
            <p:spPr>
              <a:xfrm>
                <a:off x="430990" y="3256216"/>
                <a:ext cx="2205027"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𝑇</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𝑀</m:t>
                              </m:r>
                            </m:e>
                            <m:sub>
                              <m:r>
                                <a:rPr lang="en-US" sz="2400" b="0" i="1" smtClean="0">
                                  <a:latin typeface="Cambria Math" panose="02040503050406030204" pitchFamily="18" charset="0"/>
                                </a:rPr>
                                <m:t>𝑊</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𝑆</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den>
                      </m:f>
                    </m:oMath>
                  </m:oMathPara>
                </a14:m>
                <a:endParaRPr lang="en-US" sz="2400" i="1" dirty="0">
                  <a:latin typeface="Cambria Math" panose="02040503050406030204" pitchFamily="18" charset="0"/>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30990" y="3256216"/>
                <a:ext cx="2205027" cy="844205"/>
              </a:xfrm>
              <a:prstGeom prst="rect">
                <a:avLst/>
              </a:prstGeom>
              <a:blipFill rotWithShape="0">
                <a:blip r:embed="rId11"/>
                <a:stretch>
                  <a:fillRect/>
                </a:stretch>
              </a:blipFill>
            </p:spPr>
            <p:txBody>
              <a:bodyPr/>
              <a:lstStyle/>
              <a:p>
                <a:r>
                  <a:rPr lang="en-US">
                    <a:noFill/>
                  </a:rPr>
                  <a:t> </a:t>
                </a:r>
              </a:p>
            </p:txBody>
          </p:sp>
        </mc:Fallback>
      </mc:AlternateContent>
      <p:sp>
        <p:nvSpPr>
          <p:cNvPr id="71" name="TextBox 70"/>
          <p:cNvSpPr txBox="1"/>
          <p:nvPr/>
        </p:nvSpPr>
        <p:spPr>
          <a:xfrm>
            <a:off x="656065" y="1268940"/>
            <a:ext cx="2008883" cy="461665"/>
          </a:xfrm>
          <a:prstGeom prst="rect">
            <a:avLst/>
          </a:prstGeom>
          <a:noFill/>
        </p:spPr>
        <p:txBody>
          <a:bodyPr wrap="none" rtlCol="0">
            <a:spAutoFit/>
          </a:bodyPr>
          <a:lstStyle/>
          <a:p>
            <a:r>
              <a:rPr lang="en-US" sz="2400" dirty="0"/>
              <a:t>Density [M L</a:t>
            </a:r>
            <a:r>
              <a:rPr lang="en-US" sz="2400" baseline="30000" dirty="0"/>
              <a:t>-3</a:t>
            </a:r>
            <a:r>
              <a:rPr lang="en-US" sz="2400" dirty="0"/>
              <a:t>]</a:t>
            </a:r>
          </a:p>
        </p:txBody>
      </p:sp>
      <mc:AlternateContent xmlns:mc="http://schemas.openxmlformats.org/markup-compatibility/2006" xmlns:a14="http://schemas.microsoft.com/office/drawing/2010/main">
        <mc:Choice Requires="a14">
          <p:sp>
            <p:nvSpPr>
              <p:cNvPr id="72" name="TextBox 71"/>
              <p:cNvSpPr txBox="1"/>
              <p:nvPr/>
            </p:nvSpPr>
            <p:spPr>
              <a:xfrm>
                <a:off x="175893" y="4150611"/>
                <a:ext cx="3175165" cy="461665"/>
              </a:xfrm>
              <a:prstGeom prst="rect">
                <a:avLst/>
              </a:prstGeom>
              <a:noFill/>
            </p:spPr>
            <p:txBody>
              <a:bodyPr wrap="none" rtlCol="0">
                <a:spAutoFit/>
              </a:bodyPr>
              <a:lstStyle/>
              <a:p>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𝑇</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1−</m:t>
                        </m:r>
                        <m:r>
                          <a:rPr lang="en-US" sz="2400" i="1">
                            <a:latin typeface="Cambria Math" panose="02040503050406030204" pitchFamily="18" charset="0"/>
                            <a:ea typeface="Cambria Math" panose="02040503050406030204" pitchFamily="18" charset="0"/>
                          </a:rPr>
                          <m:t>𝜙</m:t>
                        </m:r>
                      </m:e>
                    </m:d>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𝑆</m:t>
                        </m:r>
                      </m:sub>
                    </m:sSub>
                    <m:r>
                      <a:rPr lang="en-US" sz="2400" b="0" i="1" smtClean="0">
                        <a:latin typeface="Cambria Math" panose="02040503050406030204" pitchFamily="18" charset="0"/>
                        <a:ea typeface="Cambria Math" panose="02040503050406030204" pitchFamily="18" charset="0"/>
                      </a:rPr>
                      <m:t>+</m:t>
                    </m:r>
                  </m:oMath>
                </a14:m>
                <a:r>
                  <a:rPr lang="en-US" sz="2400" dirty="0">
                    <a:ea typeface="Cambria Math" panose="020405030504060302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rPr>
                      <m:t>𝜃</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𝑊</m:t>
                        </m:r>
                      </m:sub>
                    </m:sSub>
                  </m:oMath>
                </a14:m>
                <a:endParaRPr lang="en-US" sz="2400" i="1" dirty="0">
                  <a:latin typeface="Cambria Math" panose="02040503050406030204" pitchFamily="18" charset="0"/>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175893" y="4150611"/>
                <a:ext cx="3175165" cy="461665"/>
              </a:xfrm>
              <a:prstGeom prst="rect">
                <a:avLst/>
              </a:prstGeom>
              <a:blipFill rotWithShape="0">
                <a:blip r:embed="rId12"/>
                <a:stretch>
                  <a:fillRect l="-576"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0191124" y="5423464"/>
                <a:ext cx="783291" cy="8515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𝜃</m:t>
                          </m:r>
                        </m:num>
                        <m:den>
                          <m:r>
                            <a:rPr lang="en-US" sz="2400" i="1" smtClean="0">
                              <a:latin typeface="Cambria Math" panose="02040503050406030204" pitchFamily="18" charset="0"/>
                              <a:ea typeface="Cambria Math" panose="02040503050406030204" pitchFamily="18" charset="0"/>
                            </a:rPr>
                            <m:t>𝜙</m:t>
                          </m:r>
                        </m:den>
                      </m:f>
                    </m:oMath>
                  </m:oMathPara>
                </a14:m>
                <a:endParaRPr lang="en-US" sz="2400" i="1" dirty="0">
                  <a:latin typeface="Cambria Math" panose="02040503050406030204" pitchFamily="18" charset="0"/>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10191124" y="5423464"/>
                <a:ext cx="783291" cy="851580"/>
              </a:xfrm>
              <a:prstGeom prst="rect">
                <a:avLst/>
              </a:prstGeom>
              <a:blipFill rotWithShape="0">
                <a:blip r:embed="rId13"/>
                <a:stretch>
                  <a:fillRect/>
                </a:stretch>
              </a:blipFill>
            </p:spPr>
            <p:txBody>
              <a:bodyPr/>
              <a:lstStyle/>
              <a:p>
                <a:r>
                  <a:rPr lang="en-US">
                    <a:noFill/>
                  </a:rPr>
                  <a:t> </a:t>
                </a:r>
              </a:p>
            </p:txBody>
          </p:sp>
        </mc:Fallback>
      </mc:AlternateContent>
      <p:sp>
        <p:nvSpPr>
          <p:cNvPr id="59" name="TextBox 58"/>
          <p:cNvSpPr txBox="1"/>
          <p:nvPr/>
        </p:nvSpPr>
        <p:spPr>
          <a:xfrm>
            <a:off x="8238791" y="3387054"/>
            <a:ext cx="3578800" cy="461665"/>
          </a:xfrm>
          <a:prstGeom prst="rect">
            <a:avLst/>
          </a:prstGeom>
          <a:noFill/>
        </p:spPr>
        <p:txBody>
          <a:bodyPr wrap="none" rtlCol="0">
            <a:spAutoFit/>
          </a:bodyPr>
          <a:lstStyle/>
          <a:p>
            <a:r>
              <a:rPr lang="en-US" sz="2400" dirty="0"/>
              <a:t>Water content (volumetric)</a:t>
            </a:r>
          </a:p>
        </p:txBody>
      </p:sp>
      <mc:AlternateContent xmlns:mc="http://schemas.openxmlformats.org/markup-compatibility/2006" xmlns:a14="http://schemas.microsoft.com/office/drawing/2010/main">
        <mc:Choice Requires="a14">
          <p:sp>
            <p:nvSpPr>
              <p:cNvPr id="62" name="TextBox 61"/>
              <p:cNvSpPr txBox="1"/>
              <p:nvPr/>
            </p:nvSpPr>
            <p:spPr>
              <a:xfrm>
                <a:off x="1825951" y="1842799"/>
                <a:ext cx="1361655" cy="8442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b="0" i="1" smtClean="0">
                              <a:latin typeface="Cambria Math" panose="02040503050406030204" pitchFamily="18" charset="0"/>
                              <a:ea typeface="Cambria Math" panose="02040503050406030204" pitchFamily="18" charset="0"/>
                            </a:rPr>
                            <m:t>𝐵</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𝑀</m:t>
                              </m:r>
                            </m:e>
                            <m:sub>
                              <m:r>
                                <a:rPr lang="en-US" sz="2400" b="0" i="1" smtClean="0">
                                  <a:latin typeface="Cambria Math" panose="02040503050406030204" pitchFamily="18" charset="0"/>
                                </a:rPr>
                                <m:t>𝑆</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b="0" i="1" smtClean="0">
                                  <a:latin typeface="Cambria Math" panose="02040503050406030204" pitchFamily="18" charset="0"/>
                                </a:rPr>
                                <m:t>𝑇</m:t>
                              </m:r>
                            </m:sub>
                          </m:sSub>
                        </m:den>
                      </m:f>
                    </m:oMath>
                  </m:oMathPara>
                </a14:m>
                <a:endParaRPr lang="en-US" sz="2400" i="1" dirty="0">
                  <a:latin typeface="Cambria Math" panose="02040503050406030204" pitchFamily="18" charset="0"/>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1825951" y="1842799"/>
                <a:ext cx="1361655" cy="844205"/>
              </a:xfrm>
              <a:prstGeom prst="rect">
                <a:avLst/>
              </a:prstGeom>
              <a:blipFill rotWithShape="0">
                <a:blip r:embed="rId14"/>
                <a:stretch>
                  <a:fillRect/>
                </a:stretch>
              </a:blipFill>
            </p:spPr>
            <p:txBody>
              <a:bodyPr/>
              <a:lstStyle/>
              <a:p>
                <a:r>
                  <a:rPr lang="en-US">
                    <a:noFill/>
                  </a:rPr>
                  <a:t> </a:t>
                </a:r>
              </a:p>
            </p:txBody>
          </p:sp>
        </mc:Fallback>
      </mc:AlternateContent>
      <p:sp>
        <p:nvSpPr>
          <p:cNvPr id="63" name="TextBox 62"/>
          <p:cNvSpPr txBox="1"/>
          <p:nvPr/>
        </p:nvSpPr>
        <p:spPr>
          <a:xfrm>
            <a:off x="179176" y="1820303"/>
            <a:ext cx="1702710" cy="830997"/>
          </a:xfrm>
          <a:prstGeom prst="rect">
            <a:avLst/>
          </a:prstGeom>
          <a:noFill/>
        </p:spPr>
        <p:txBody>
          <a:bodyPr wrap="none" rtlCol="0">
            <a:spAutoFit/>
          </a:bodyPr>
          <a:lstStyle/>
          <a:p>
            <a:r>
              <a:rPr lang="en-US" sz="2400" dirty="0"/>
              <a:t>Bulk density</a:t>
            </a:r>
          </a:p>
          <a:p>
            <a:r>
              <a:rPr lang="en-US" sz="2400" dirty="0"/>
              <a:t> (“dry”)</a:t>
            </a:r>
          </a:p>
        </p:txBody>
      </p:sp>
      <p:sp>
        <p:nvSpPr>
          <p:cNvPr id="74" name="TextBox 73"/>
          <p:cNvSpPr txBox="1"/>
          <p:nvPr/>
        </p:nvSpPr>
        <p:spPr>
          <a:xfrm>
            <a:off x="79905" y="2852939"/>
            <a:ext cx="3455882" cy="461665"/>
          </a:xfrm>
          <a:prstGeom prst="rect">
            <a:avLst/>
          </a:prstGeom>
          <a:noFill/>
        </p:spPr>
        <p:txBody>
          <a:bodyPr wrap="none" rtlCol="0">
            <a:spAutoFit/>
          </a:bodyPr>
          <a:lstStyle/>
          <a:p>
            <a:r>
              <a:rPr lang="en-US" sz="2400" dirty="0"/>
              <a:t>Wet (or total) bulk density</a:t>
            </a:r>
          </a:p>
        </p:txBody>
      </p:sp>
      <p:sp>
        <p:nvSpPr>
          <p:cNvPr id="75" name="Rectangle 74"/>
          <p:cNvSpPr/>
          <p:nvPr/>
        </p:nvSpPr>
        <p:spPr>
          <a:xfrm>
            <a:off x="138896" y="162046"/>
            <a:ext cx="532436" cy="4977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66E66786-03C3-4C1B-8A4A-E2C4CA0E751E}" type="slidenum">
              <a:rPr lang="en-US" smtClean="0">
                <a:solidFill>
                  <a:schemeClr val="tx1"/>
                </a:solidFill>
              </a:rPr>
              <a:t>8</a:t>
            </a:fld>
            <a:endParaRPr lang="en-US" dirty="0">
              <a:solidFill>
                <a:schemeClr val="tx1"/>
              </a:solidFill>
            </a:endParaRPr>
          </a:p>
        </p:txBody>
      </p:sp>
      <p:sp>
        <p:nvSpPr>
          <p:cNvPr id="76" name="TextBox 75"/>
          <p:cNvSpPr txBox="1"/>
          <p:nvPr/>
        </p:nvSpPr>
        <p:spPr>
          <a:xfrm>
            <a:off x="466531" y="6434242"/>
            <a:ext cx="3191163" cy="307777"/>
          </a:xfrm>
          <a:prstGeom prst="rect">
            <a:avLst/>
          </a:prstGeom>
          <a:noFill/>
        </p:spPr>
        <p:txBody>
          <a:bodyPr wrap="square" rtlCol="0">
            <a:spAutoFit/>
          </a:bodyPr>
          <a:lstStyle/>
          <a:p>
            <a:r>
              <a:rPr lang="en-US" sz="1400" dirty="0"/>
              <a:t>*if water is the only liquid in pores</a:t>
            </a:r>
          </a:p>
        </p:txBody>
      </p:sp>
    </p:spTree>
    <p:extLst>
      <p:ext uri="{BB962C8B-B14F-4D97-AF65-F5344CB8AC3E}">
        <p14:creationId xmlns:p14="http://schemas.microsoft.com/office/powerpoint/2010/main" val="425753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2"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water: topics covered</a:t>
            </a:r>
          </a:p>
        </p:txBody>
      </p:sp>
      <p:sp>
        <p:nvSpPr>
          <p:cNvPr id="4" name="TextBox 3"/>
          <p:cNvSpPr txBox="1"/>
          <p:nvPr/>
        </p:nvSpPr>
        <p:spPr>
          <a:xfrm>
            <a:off x="1306897" y="2976570"/>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Capillarity and negative pressure head:</a:t>
            </a:r>
            <a:r>
              <a:rPr lang="en-US" dirty="0">
                <a:solidFill>
                  <a:schemeClr val="accent3">
                    <a:lumMod val="60000"/>
                    <a:lumOff val="40000"/>
                  </a:schemeClr>
                </a:solidFill>
              </a:rPr>
              <a:t> the concepts necessary to quantify the ability of pores to create negative pressure heads that hold water against gravity or move water against gravity</a:t>
            </a:r>
          </a:p>
        </p:txBody>
      </p:sp>
      <p:sp>
        <p:nvSpPr>
          <p:cNvPr id="5" name="TextBox 4"/>
          <p:cNvSpPr txBox="1"/>
          <p:nvPr/>
        </p:nvSpPr>
        <p:spPr>
          <a:xfrm>
            <a:off x="1306901" y="1462088"/>
            <a:ext cx="9342050" cy="646331"/>
          </a:xfrm>
          <a:prstGeom prst="rect">
            <a:avLst/>
          </a:prstGeom>
          <a:noFill/>
        </p:spPr>
        <p:txBody>
          <a:bodyPr wrap="square" rtlCol="0">
            <a:spAutoFit/>
          </a:bodyPr>
          <a:lstStyle/>
          <a:p>
            <a:pPr marL="231775" indent="-231775"/>
            <a:r>
              <a:rPr lang="en-US" b="1" i="1" dirty="0">
                <a:solidFill>
                  <a:schemeClr val="accent3">
                    <a:lumMod val="60000"/>
                    <a:lumOff val="40000"/>
                  </a:schemeClr>
                </a:solidFill>
              </a:rPr>
              <a:t>Water in unsaturated porous substrate:</a:t>
            </a:r>
            <a:r>
              <a:rPr lang="en-US" dirty="0">
                <a:solidFill>
                  <a:schemeClr val="accent3">
                    <a:lumMod val="60000"/>
                    <a:lumOff val="40000"/>
                  </a:schemeClr>
                </a:solidFill>
              </a:rPr>
              <a:t> extending the fundamental vocabulary and concepts of subsurface waters to cover unsaturated conditions</a:t>
            </a:r>
          </a:p>
        </p:txBody>
      </p:sp>
      <p:sp>
        <p:nvSpPr>
          <p:cNvPr id="9" name="TextBox 8">
            <a:extLst>
              <a:ext uri="{FF2B5EF4-FFF2-40B4-BE49-F238E27FC236}">
                <a16:creationId xmlns:a16="http://schemas.microsoft.com/office/drawing/2014/main" id="{9138E1C1-531F-454C-87A4-EA2592704B14}"/>
              </a:ext>
            </a:extLst>
          </p:cNvPr>
          <p:cNvSpPr txBox="1"/>
          <p:nvPr/>
        </p:nvSpPr>
        <p:spPr>
          <a:xfrm>
            <a:off x="1306897" y="4484332"/>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Soil water flux:</a:t>
            </a:r>
            <a:r>
              <a:rPr lang="en-US" dirty="0">
                <a:solidFill>
                  <a:schemeClr val="accent3">
                    <a:lumMod val="60000"/>
                    <a:lumOff val="40000"/>
                  </a:schemeClr>
                </a:solidFill>
              </a:rPr>
              <a:t> extending Darcy’s Law to be able to predict the flux of water through a porous substrate under unsaturated conditions</a:t>
            </a:r>
          </a:p>
        </p:txBody>
      </p:sp>
      <p:sp>
        <p:nvSpPr>
          <p:cNvPr id="10" name="TextBox 9">
            <a:extLst>
              <a:ext uri="{FF2B5EF4-FFF2-40B4-BE49-F238E27FC236}">
                <a16:creationId xmlns:a16="http://schemas.microsoft.com/office/drawing/2014/main" id="{B06D991E-3BF2-4624-9E79-B80D3CF0185B}"/>
              </a:ext>
            </a:extLst>
          </p:cNvPr>
          <p:cNvSpPr txBox="1"/>
          <p:nvPr/>
        </p:nvSpPr>
        <p:spPr>
          <a:xfrm>
            <a:off x="1306897" y="5238213"/>
            <a:ext cx="8998244"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Predicting infiltration rates:</a:t>
            </a:r>
            <a:r>
              <a:rPr lang="en-US" dirty="0">
                <a:solidFill>
                  <a:schemeClr val="accent3">
                    <a:lumMod val="60000"/>
                    <a:lumOff val="40000"/>
                  </a:schemeClr>
                </a:solidFill>
              </a:rPr>
              <a:t> a simpler perspective on predicting infiltration rates based on Green-</a:t>
            </a:r>
            <a:r>
              <a:rPr lang="en-US" dirty="0" err="1">
                <a:solidFill>
                  <a:schemeClr val="accent3">
                    <a:lumMod val="60000"/>
                    <a:lumOff val="40000"/>
                  </a:schemeClr>
                </a:solidFill>
              </a:rPr>
              <a:t>Ampt</a:t>
            </a:r>
            <a:r>
              <a:rPr lang="en-US" dirty="0">
                <a:solidFill>
                  <a:schemeClr val="accent3">
                    <a:lumMod val="60000"/>
                    <a:lumOff val="40000"/>
                  </a:schemeClr>
                </a:solidFill>
              </a:rPr>
              <a:t> theory </a:t>
            </a:r>
          </a:p>
        </p:txBody>
      </p:sp>
      <p:sp>
        <p:nvSpPr>
          <p:cNvPr id="11" name="TextBox 10">
            <a:extLst>
              <a:ext uri="{FF2B5EF4-FFF2-40B4-BE49-F238E27FC236}">
                <a16:creationId xmlns:a16="http://schemas.microsoft.com/office/drawing/2014/main" id="{341DB125-D6A8-43C9-9905-CAAB0D6677C4}"/>
              </a:ext>
            </a:extLst>
          </p:cNvPr>
          <p:cNvSpPr txBox="1"/>
          <p:nvPr/>
        </p:nvSpPr>
        <p:spPr>
          <a:xfrm>
            <a:off x="1306897" y="2219329"/>
            <a:ext cx="9342051" cy="646331"/>
          </a:xfrm>
          <a:prstGeom prst="rect">
            <a:avLst/>
          </a:prstGeom>
          <a:noFill/>
        </p:spPr>
        <p:txBody>
          <a:bodyPr wrap="square" rtlCol="0">
            <a:noAutofit/>
          </a:bodyPr>
          <a:lstStyle/>
          <a:p>
            <a:pPr marL="225425" indent="-225425"/>
            <a:r>
              <a:rPr lang="en-US" b="1" i="1" dirty="0"/>
              <a:t>Measuring water content:</a:t>
            </a:r>
            <a:r>
              <a:rPr lang="en-US" dirty="0"/>
              <a:t> example of the gravimetric technique and an overview of other techniques</a:t>
            </a:r>
          </a:p>
        </p:txBody>
      </p:sp>
      <p:sp>
        <p:nvSpPr>
          <p:cNvPr id="12" name="TextBox 11">
            <a:extLst>
              <a:ext uri="{FF2B5EF4-FFF2-40B4-BE49-F238E27FC236}">
                <a16:creationId xmlns:a16="http://schemas.microsoft.com/office/drawing/2014/main" id="{14AD22FA-BC8F-4D99-B648-6470A89745B0}"/>
              </a:ext>
            </a:extLst>
          </p:cNvPr>
          <p:cNvSpPr txBox="1"/>
          <p:nvPr/>
        </p:nvSpPr>
        <p:spPr>
          <a:xfrm>
            <a:off x="1306897" y="3730451"/>
            <a:ext cx="9736237" cy="646331"/>
          </a:xfrm>
          <a:prstGeom prst="rect">
            <a:avLst/>
          </a:prstGeom>
          <a:noFill/>
        </p:spPr>
        <p:txBody>
          <a:bodyPr wrap="square" rtlCol="0">
            <a:noAutofit/>
          </a:bodyPr>
          <a:lstStyle/>
          <a:p>
            <a:pPr marL="225425" indent="-225425"/>
            <a:r>
              <a:rPr lang="en-US" b="1" i="1" dirty="0">
                <a:solidFill>
                  <a:schemeClr val="accent3">
                    <a:lumMod val="60000"/>
                    <a:lumOff val="40000"/>
                  </a:schemeClr>
                </a:solidFill>
              </a:rPr>
              <a:t>Direction of soil water movement:</a:t>
            </a:r>
            <a:r>
              <a:rPr lang="en-US" dirty="0">
                <a:solidFill>
                  <a:schemeClr val="accent3">
                    <a:lumMod val="60000"/>
                    <a:lumOff val="40000"/>
                  </a:schemeClr>
                </a:solidFill>
              </a:rPr>
              <a:t> examples of how to calculate total head in unsaturated conditions and infer the direction of hydraulic gradients</a:t>
            </a:r>
          </a:p>
        </p:txBody>
      </p:sp>
      <p:sp>
        <p:nvSpPr>
          <p:cNvPr id="3" name="Rectangle 2">
            <a:extLst>
              <a:ext uri="{FF2B5EF4-FFF2-40B4-BE49-F238E27FC236}">
                <a16:creationId xmlns:a16="http://schemas.microsoft.com/office/drawing/2014/main" id="{AF5185BF-4FF7-4B7C-92EF-8939197D9F06}"/>
              </a:ext>
            </a:extLst>
          </p:cNvPr>
          <p:cNvSpPr/>
          <p:nvPr/>
        </p:nvSpPr>
        <p:spPr>
          <a:xfrm>
            <a:off x="143609" y="112835"/>
            <a:ext cx="468923"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EF43F26-13A7-4866-8B02-0FF36CE1A273}"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720400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prstDash val="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16289</TotalTime>
  <Words>4274</Words>
  <Application>Microsoft Office PowerPoint</Application>
  <PresentationFormat>Widescreen</PresentationFormat>
  <Paragraphs>718</Paragraphs>
  <Slides>55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Cambria Math</vt:lpstr>
      <vt:lpstr>Office Theme</vt:lpstr>
      <vt:lpstr>Water and soils</vt:lpstr>
      <vt:lpstr>Water balance: internal balances</vt:lpstr>
      <vt:lpstr>Soil water: topics covered</vt:lpstr>
      <vt:lpstr>Soil water: topics covered</vt:lpstr>
      <vt:lpstr>Soil physics: analogy with snow</vt:lpstr>
      <vt:lpstr>Soil physics: critical hydraulic thresholds</vt:lpstr>
      <vt:lpstr>Water in porous media: the basics</vt:lpstr>
      <vt:lpstr>Soil physics: volumes [L3] of three phases</vt:lpstr>
      <vt:lpstr>Soil water: topics covered</vt:lpstr>
      <vt:lpstr>Soil water: water content measurement</vt:lpstr>
      <vt:lpstr>Soil water: water content measurement</vt:lpstr>
      <vt:lpstr>Soil water: water content measurement</vt:lpstr>
      <vt:lpstr>Soil physics: critical hydraulic thresholds</vt:lpstr>
      <vt:lpstr>Soil water: topics covered</vt:lpstr>
      <vt:lpstr>Soil physics: surface tension and capillarity</vt:lpstr>
      <vt:lpstr>PowerPoint Presentation</vt:lpstr>
      <vt:lpstr>Soil physics: critical thresholds</vt:lpstr>
      <vt:lpstr>PowerPoint Presentation</vt:lpstr>
      <vt:lpstr>Soil water: water potential measurement</vt:lpstr>
      <vt:lpstr>Soil water: topics covered</vt:lpstr>
      <vt:lpstr>PowerPoint Presentation</vt:lpstr>
      <vt:lpstr>PowerPoint Presentation</vt:lpstr>
      <vt:lpstr>PowerPoint Presentation</vt:lpstr>
      <vt:lpstr>Soil water: topics covered</vt:lpstr>
      <vt:lpstr>PowerPoint Presentation</vt:lpstr>
      <vt:lpstr>PowerPoint Presentation</vt:lpstr>
      <vt:lpstr>PowerPoint Presentation</vt:lpstr>
      <vt:lpstr>PowerPoint Presentation</vt:lpstr>
      <vt:lpstr>PowerPoint Presentation</vt:lpstr>
      <vt:lpstr>PowerPoint Presentation</vt:lpstr>
      <vt:lpstr>Soil physics: application to irrigation</vt:lpstr>
      <vt:lpstr>PowerPoint Presentation</vt:lpstr>
      <vt:lpstr>Soil physics: infiltration capacity</vt:lpstr>
      <vt:lpstr>Infiltration: controlling pressure head</vt:lpstr>
      <vt:lpstr>Infiltration: Richard’s equation</vt:lpstr>
      <vt:lpstr>Infiltration: Richard’s equation</vt:lpstr>
      <vt:lpstr>Infiltration: Richard’s equation</vt:lpstr>
      <vt:lpstr>Soil water: topics covered</vt:lpstr>
      <vt:lpstr>PowerPoint Presentation</vt:lpstr>
      <vt:lpstr>PowerPoint Presentation</vt:lpstr>
      <vt:lpstr>Infiltration: wetting fronts and Green-Ampt</vt:lpstr>
      <vt:lpstr>Infiltration: wetting fronts and Green-Ampt</vt:lpstr>
      <vt:lpstr>Infiltration: wetting fronts and Green-Ampt</vt:lpstr>
      <vt:lpstr>Infiltration: wetting fronts and Green-Ampt</vt:lpstr>
      <vt:lpstr>Infiltration: wetting fronts and Green-Ampt</vt:lpstr>
      <vt:lpstr>Infiltration: Green – Ampt, when rain &gt; infiltration</vt:lpstr>
      <vt:lpstr>Infiltration: Green – Ampt, when rain &gt; infiltration</vt:lpstr>
      <vt:lpstr>PowerPoint Presentation</vt:lpstr>
      <vt:lpstr>PowerPoint Presentation</vt:lpstr>
      <vt:lpstr>PowerPoint Presentation</vt:lpstr>
      <vt:lpstr>Infiltration: Green – Ampt, when rain &gt; infiltration</vt:lpstr>
      <vt:lpstr>Infiltration: Green – Ampt, putting it together</vt:lpstr>
      <vt:lpstr>Soil physics: infiltration capacity</vt:lpstr>
      <vt:lpstr>Soil physics: macroporosity</vt:lpstr>
      <vt:lpstr>Soil water: topics covered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 flow and hydrographs</dc:title>
  <dc:creator>Payn, Robert</dc:creator>
  <cp:lastModifiedBy>Robert Payn</cp:lastModifiedBy>
  <cp:revision>719</cp:revision>
  <cp:lastPrinted>2014-09-11T22:47:07Z</cp:lastPrinted>
  <dcterms:created xsi:type="dcterms:W3CDTF">2014-08-22T16:25:32Z</dcterms:created>
  <dcterms:modified xsi:type="dcterms:W3CDTF">2021-10-14T11:38:31Z</dcterms:modified>
</cp:coreProperties>
</file>