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j.mp/nou104-word-homework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701286c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70128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b41d4010_0_5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b41d4010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b41d4010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b41d4010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b41d4010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b41d401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點選索引標籤「檔案」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在「開啟舊檔」中，進入「電腦」，點選「瀏覽」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選擇欲開啟的Word檔案，按下「開啟」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成功開啟舊檔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b41d4010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bb41d401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b41d4010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b41d401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b41d4010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b41d4010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點選索引標籤「檔案」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在「另存新檔」中，進入「電腦」，點選「瀏覽」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選擇欲儲存的資料夾，輸入「檔案名稱」，選擇「存檔類型」，按下「儲存」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完成另存新檔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b41d4010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b41d4010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b41d4010_0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b41d4010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b41d4010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bb41d4010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b41d4010_0_5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b41d4010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701286c8_1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701286c8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701286c8_1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701286c8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b41d4010_0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b41d401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bb41d4010_0_5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bb41d4010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701286c8_1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701286c8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開啟網頁上傳網址：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http://j.mp/nou104-word-homework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點選「選擇檔案」，選擇要上傳的檔案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填寫您的「名字」、「姓氏」跟「電子郵件地址」，點選「上傳」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上傳完成即可關閉網頁。不必建立帳戶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bb41d4010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bb41d4010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b41d4010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b41d401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701286c8_1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701286c8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b41d4010_0_5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bb41d4010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701286c8_1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701286c8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701286c8_1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701286c8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b41d4010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b41d401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開啟Word 2013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在「新增」裡面，點選「空白文件」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開啟Word空白文件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bb41d4010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bb41d40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701286c8_1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701286c8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進入「插入」索引標籤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開啟「符號」 &gt; 「符號」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選擇要插入的符號，例如「</a:t>
            </a:r>
            <a:r>
              <a:rPr lang="zh-TW" sz="1200"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lang="zh-TW"/>
              <a:t>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更多符號請點選「其他符號」，開啟「符號」對話方塊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bb41d4010_0_6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bb41d4010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bb41d401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bb41d40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bb41d4010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bb41d401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b41d4010_0_6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b41d4010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701286c8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6701286c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b41d4010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b41d401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701286c8_1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701286c8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b41d4010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b41d401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b41d4010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b41d401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b41d4010_0_4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b41d401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701286c8_1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701286c8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9" name="Google Shape;89;p1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" name="Google Shape;91;p1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3" name="Google Shape;9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1" name="Google Shape;111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7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30" name="Google Shape;130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19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Google Shape;24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Google Shape;35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Google Shape;46;p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7" name="Google Shape;57;p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7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9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71" name="Google Shape;71;p9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  <a:defRPr b="1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None/>
              <a:defRPr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○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○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○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j.mp/nou104-word-homework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4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://j.mp" TargetMode="External"/><Relationship Id="rId10" Type="http://schemas.openxmlformats.org/officeDocument/2006/relationships/hyperlink" Target="http://j.mp" TargetMode="External"/><Relationship Id="rId12" Type="http://schemas.openxmlformats.org/officeDocument/2006/relationships/hyperlink" Target="http://j.mp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hyperlink" Target="http://j.mp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.png"/><Relationship Id="rId7" Type="http://schemas.openxmlformats.org/officeDocument/2006/relationships/image" Target="../media/image27.png"/><Relationship Id="rId8" Type="http://schemas.openxmlformats.org/officeDocument/2006/relationships/hyperlink" Target="http://j.mp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gif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j.mp/nou104-word-homework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j.mp" TargetMode="External"/><Relationship Id="rId5" Type="http://schemas.openxmlformats.org/officeDocument/2006/relationships/hyperlink" Target="http://j.mp" TargetMode="External"/><Relationship Id="rId6" Type="http://schemas.openxmlformats.org/officeDocument/2006/relationships/hyperlink" Target="http://j.mp" TargetMode="External"/><Relationship Id="rId7" Type="http://schemas.openxmlformats.org/officeDocument/2006/relationships/hyperlink" Target="http://j.mp" TargetMode="External"/><Relationship Id="rId8" Type="http://schemas.openxmlformats.org/officeDocument/2006/relationships/hyperlink" Target="http://j.mp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4.gif"/><Relationship Id="rId5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操作介面與基本編輯</a:t>
            </a:r>
            <a:endParaRPr/>
          </a:p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講師陳勇汀 (布丁老師)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146" name="Google Shape;146;p21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面授課程 第1堂 (2015/9/16)</a:t>
            </a:r>
            <a:endParaRPr/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開啟Word瀏覽工具</a:t>
            </a:r>
            <a:endParaRPr/>
          </a:p>
        </p:txBody>
      </p:sp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開啟Word，新增空白文件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確認每一個操作介面的位置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開啟「</a:t>
            </a:r>
            <a:r>
              <a:rPr lang="zh-TW" u="sng">
                <a:solidFill>
                  <a:schemeClr val="dk1"/>
                </a:solidFill>
              </a:rPr>
              <a:t>大小寫轉換</a:t>
            </a:r>
            <a:r>
              <a:rPr lang="zh-TW"/>
              <a:t>」的選單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開啟「</a:t>
            </a:r>
            <a:r>
              <a:rPr lang="zh-TW" u="sng">
                <a:solidFill>
                  <a:schemeClr val="dk1"/>
                </a:solidFill>
              </a:rPr>
              <a:t>字型</a:t>
            </a:r>
            <a:r>
              <a:rPr lang="zh-TW"/>
              <a:t>」對話方塊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新增「</a:t>
            </a:r>
            <a:r>
              <a:rPr lang="zh-TW" u="sng">
                <a:solidFill>
                  <a:schemeClr val="dk1"/>
                </a:solidFill>
              </a:rPr>
              <a:t>大小寫轉換</a:t>
            </a:r>
            <a:r>
              <a:rPr lang="zh-TW"/>
              <a:t>」到快速存取工具列</a:t>
            </a:r>
            <a:endParaRPr/>
          </a:p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75" name="Google Shape;275;p30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276" name="Google Shape;276;p30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77" name="Google Shape;277;p30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278" name="Google Shape;278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" name="Google Shape;279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開啟舊檔與儲存</a:t>
            </a:r>
            <a:endParaRPr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31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608200" y="4114625"/>
            <a:ext cx="52119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請使用範例文件：</a:t>
            </a:r>
            <a:r>
              <a:rPr lang="zh-TW">
                <a:solidFill>
                  <a:srgbClr val="FFFF00"/>
                </a:solidFill>
              </a:rPr>
              <a:t>旅遊宣傳單.docx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開啟舊檔</a:t>
            </a:r>
            <a:endParaRPr/>
          </a:p>
        </p:txBody>
      </p:sp>
      <p:sp>
        <p:nvSpPr>
          <p:cNvPr id="293" name="Google Shape;293;p3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/>
          </a:blip>
          <a:srcRect b="75076" l="0" r="63424" t="0"/>
          <a:stretch/>
        </p:blipFill>
        <p:spPr>
          <a:xfrm>
            <a:off x="311700" y="1639825"/>
            <a:ext cx="2351376" cy="1109650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p32"/>
          <p:cNvSpPr/>
          <p:nvPr/>
        </p:nvSpPr>
        <p:spPr>
          <a:xfrm>
            <a:off x="243525" y="1814650"/>
            <a:ext cx="6285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825" y="2458050"/>
            <a:ext cx="6048149" cy="4270076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8" name="Google Shape;298;p32"/>
          <p:cNvSpPr/>
          <p:nvPr/>
        </p:nvSpPr>
        <p:spPr>
          <a:xfrm>
            <a:off x="974825" y="3385775"/>
            <a:ext cx="8790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168900" y="4501275"/>
            <a:ext cx="7455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4234950" y="5789625"/>
            <a:ext cx="588300" cy="58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1541" y="1639825"/>
            <a:ext cx="4120759" cy="286145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2" name="Google Shape;302;p32"/>
          <p:cNvSpPr/>
          <p:nvPr/>
        </p:nvSpPr>
        <p:spPr>
          <a:xfrm>
            <a:off x="5813950" y="3495750"/>
            <a:ext cx="1774500" cy="45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7384325" y="4132075"/>
            <a:ext cx="683400" cy="27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4" name="Google Shape;304;p32"/>
          <p:cNvCxnSpPr>
            <a:stCxn id="296" idx="2"/>
            <a:endCxn id="298" idx="0"/>
          </p:cNvCxnSpPr>
          <p:nvPr/>
        </p:nvCxnSpPr>
        <p:spPr>
          <a:xfrm>
            <a:off x="557775" y="2160250"/>
            <a:ext cx="856500" cy="122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32"/>
          <p:cNvCxnSpPr>
            <a:stCxn id="306" idx="2"/>
            <a:endCxn id="299" idx="0"/>
          </p:cNvCxnSpPr>
          <p:nvPr/>
        </p:nvCxnSpPr>
        <p:spPr>
          <a:xfrm>
            <a:off x="1414250" y="3731475"/>
            <a:ext cx="1127400" cy="769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32"/>
          <p:cNvCxnSpPr>
            <a:stCxn id="299" idx="2"/>
            <a:endCxn id="300" idx="0"/>
          </p:cNvCxnSpPr>
          <p:nvPr/>
        </p:nvCxnSpPr>
        <p:spPr>
          <a:xfrm>
            <a:off x="2541650" y="4846875"/>
            <a:ext cx="1987500" cy="942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32"/>
          <p:cNvCxnSpPr>
            <a:stCxn id="300" idx="3"/>
            <a:endCxn id="302" idx="1"/>
          </p:cNvCxnSpPr>
          <p:nvPr/>
        </p:nvCxnSpPr>
        <p:spPr>
          <a:xfrm flipH="1" rot="10800000">
            <a:off x="4823250" y="3723525"/>
            <a:ext cx="990600" cy="2356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2"/>
          <p:cNvCxnSpPr>
            <a:stCxn id="302" idx="2"/>
            <a:endCxn id="303" idx="1"/>
          </p:cNvCxnSpPr>
          <p:nvPr/>
        </p:nvCxnSpPr>
        <p:spPr>
          <a:xfrm>
            <a:off x="6701200" y="3951450"/>
            <a:ext cx="683100" cy="318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開啟舊檔</a:t>
            </a:r>
            <a:endParaRPr/>
          </a:p>
        </p:txBody>
      </p:sp>
      <p:sp>
        <p:nvSpPr>
          <p:cNvPr id="315" name="Google Shape;315;p33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點選索引標籤「</a:t>
            </a:r>
            <a:r>
              <a:rPr lang="zh-TW" u="sng">
                <a:solidFill>
                  <a:schemeClr val="dk1"/>
                </a:solidFill>
              </a:rPr>
              <a:t>檔案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在「</a:t>
            </a:r>
            <a:r>
              <a:rPr lang="zh-TW" u="sng">
                <a:solidFill>
                  <a:schemeClr val="dk1"/>
                </a:solidFill>
              </a:rPr>
              <a:t>開啟舊檔</a:t>
            </a:r>
            <a:r>
              <a:rPr lang="zh-TW"/>
              <a:t>」中，進入「</a:t>
            </a:r>
            <a:r>
              <a:rPr lang="zh-TW" u="sng">
                <a:solidFill>
                  <a:schemeClr val="dk1"/>
                </a:solidFill>
              </a:rPr>
              <a:t>電腦</a:t>
            </a:r>
            <a:r>
              <a:rPr lang="zh-TW"/>
              <a:t>」，點選「</a:t>
            </a:r>
            <a:r>
              <a:rPr lang="zh-TW" u="sng">
                <a:solidFill>
                  <a:schemeClr val="dk1"/>
                </a:solidFill>
              </a:rPr>
              <a:t>瀏覽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選擇欲開啟的Word檔案，按下「</a:t>
            </a:r>
            <a:r>
              <a:rPr lang="zh-TW" u="sng">
                <a:solidFill>
                  <a:schemeClr val="dk1"/>
                </a:solidFill>
              </a:rPr>
              <a:t>開啟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成功開啟舊檔</a:t>
            </a:r>
            <a:endParaRPr/>
          </a:p>
        </p:txBody>
      </p:sp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儲存檔案</a:t>
            </a:r>
            <a:endParaRPr/>
          </a:p>
        </p:txBody>
      </p:sp>
      <p:sp>
        <p:nvSpPr>
          <p:cNvPr id="322" name="Google Shape;322;p3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工具：快速存取工具列上的「儲存檔案」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快速鍵：        </a:t>
            </a:r>
            <a:endParaRPr/>
          </a:p>
        </p:txBody>
      </p:sp>
      <p:sp>
        <p:nvSpPr>
          <p:cNvPr id="323" name="Google Shape;323;p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575" y="3887829"/>
            <a:ext cx="5350725" cy="22040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34"/>
          <p:cNvSpPr/>
          <p:nvPr/>
        </p:nvSpPr>
        <p:spPr>
          <a:xfrm>
            <a:off x="3826025" y="3780125"/>
            <a:ext cx="588300" cy="58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2211525" y="2263225"/>
            <a:ext cx="720900" cy="4179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/>
              <a:t>Ctrl</a:t>
            </a:r>
            <a:endParaRPr b="1" sz="1800"/>
          </a:p>
        </p:txBody>
      </p:sp>
      <p:sp>
        <p:nvSpPr>
          <p:cNvPr id="327" name="Google Shape;327;p34"/>
          <p:cNvSpPr/>
          <p:nvPr/>
        </p:nvSpPr>
        <p:spPr>
          <a:xfrm>
            <a:off x="3338825" y="2263225"/>
            <a:ext cx="487200" cy="4179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/>
              <a:t>S</a:t>
            </a:r>
            <a:endParaRPr b="1" sz="1800"/>
          </a:p>
        </p:txBody>
      </p:sp>
      <p:sp>
        <p:nvSpPr>
          <p:cNvPr id="328" name="Google Shape;328;p34"/>
          <p:cNvSpPr txBox="1"/>
          <p:nvPr/>
        </p:nvSpPr>
        <p:spPr>
          <a:xfrm>
            <a:off x="2812725" y="2263225"/>
            <a:ext cx="5883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5"/>
          <p:cNvPicPr preferRelativeResize="0"/>
          <p:nvPr/>
        </p:nvPicPr>
        <p:blipFill rotWithShape="1">
          <a:blip r:embed="rId3">
            <a:alphaModFix/>
          </a:blip>
          <a:srcRect b="75076" l="0" r="63424" t="0"/>
          <a:stretch/>
        </p:blipFill>
        <p:spPr>
          <a:xfrm>
            <a:off x="311700" y="1639825"/>
            <a:ext cx="2351376" cy="1109650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4" name="Google Shape;3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800" y="2223150"/>
            <a:ext cx="6327726" cy="45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另存新檔</a:t>
            </a:r>
            <a:endParaRPr/>
          </a:p>
        </p:txBody>
      </p:sp>
      <p:sp>
        <p:nvSpPr>
          <p:cNvPr id="336" name="Google Shape;336;p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7" name="Google Shape;337;p35"/>
          <p:cNvSpPr/>
          <p:nvPr/>
        </p:nvSpPr>
        <p:spPr>
          <a:xfrm>
            <a:off x="243525" y="1814650"/>
            <a:ext cx="6285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1047888" y="3550800"/>
            <a:ext cx="8790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2087125" y="3723650"/>
            <a:ext cx="7455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4123250" y="5906450"/>
            <a:ext cx="588300" cy="58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1" name="Google Shape;341;p35"/>
          <p:cNvCxnSpPr>
            <a:stCxn id="337" idx="2"/>
            <a:endCxn id="338" idx="0"/>
          </p:cNvCxnSpPr>
          <p:nvPr/>
        </p:nvCxnSpPr>
        <p:spPr>
          <a:xfrm>
            <a:off x="557775" y="2160250"/>
            <a:ext cx="929700" cy="1390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35"/>
          <p:cNvCxnSpPr>
            <a:stCxn id="338" idx="3"/>
            <a:endCxn id="339" idx="1"/>
          </p:cNvCxnSpPr>
          <p:nvPr/>
        </p:nvCxnSpPr>
        <p:spPr>
          <a:xfrm>
            <a:off x="1926888" y="3723600"/>
            <a:ext cx="160200" cy="172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35"/>
          <p:cNvCxnSpPr>
            <a:stCxn id="339" idx="2"/>
            <a:endCxn id="340" idx="0"/>
          </p:cNvCxnSpPr>
          <p:nvPr/>
        </p:nvCxnSpPr>
        <p:spPr>
          <a:xfrm>
            <a:off x="2459875" y="4069250"/>
            <a:ext cx="1957500" cy="1837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4" name="Google Shape;3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271" y="1495525"/>
            <a:ext cx="4257275" cy="35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/>
          <p:nvPr/>
        </p:nvSpPr>
        <p:spPr>
          <a:xfrm>
            <a:off x="5013600" y="3813950"/>
            <a:ext cx="3888900" cy="45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6" name="Google Shape;346;p35"/>
          <p:cNvCxnSpPr>
            <a:stCxn id="345" idx="2"/>
            <a:endCxn id="347" idx="1"/>
          </p:cNvCxnSpPr>
          <p:nvPr/>
        </p:nvCxnSpPr>
        <p:spPr>
          <a:xfrm>
            <a:off x="6958050" y="4269650"/>
            <a:ext cx="426300" cy="560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7" name="Google Shape;347;p35"/>
          <p:cNvSpPr/>
          <p:nvPr/>
        </p:nvSpPr>
        <p:spPr>
          <a:xfrm>
            <a:off x="7384350" y="4692875"/>
            <a:ext cx="683400" cy="27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8" name="Google Shape;348;p35"/>
          <p:cNvCxnSpPr>
            <a:stCxn id="340" idx="3"/>
          </p:cNvCxnSpPr>
          <p:nvPr/>
        </p:nvCxnSpPr>
        <p:spPr>
          <a:xfrm flipH="1" rot="10800000">
            <a:off x="4711550" y="4287650"/>
            <a:ext cx="662700" cy="1909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另存新檔</a:t>
            </a:r>
            <a:endParaRPr/>
          </a:p>
        </p:txBody>
      </p:sp>
      <p:sp>
        <p:nvSpPr>
          <p:cNvPr id="354" name="Google Shape;354;p3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點選索引標籤「</a:t>
            </a:r>
            <a:r>
              <a:rPr lang="zh-TW" u="sng">
                <a:solidFill>
                  <a:schemeClr val="dk1"/>
                </a:solidFill>
              </a:rPr>
              <a:t>檔案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在「</a:t>
            </a:r>
            <a:r>
              <a:rPr lang="zh-TW" u="sng">
                <a:solidFill>
                  <a:schemeClr val="dk1"/>
                </a:solidFill>
              </a:rPr>
              <a:t>另存新檔</a:t>
            </a:r>
            <a:r>
              <a:rPr lang="zh-TW"/>
              <a:t>」中，進入「</a:t>
            </a:r>
            <a:r>
              <a:rPr lang="zh-TW" u="sng">
                <a:solidFill>
                  <a:schemeClr val="dk1"/>
                </a:solidFill>
              </a:rPr>
              <a:t>電腦</a:t>
            </a:r>
            <a:r>
              <a:rPr lang="zh-TW"/>
              <a:t>」，點選「</a:t>
            </a:r>
            <a:r>
              <a:rPr lang="zh-TW" u="sng">
                <a:solidFill>
                  <a:schemeClr val="dk1"/>
                </a:solidFill>
              </a:rPr>
              <a:t>瀏覽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選擇欲儲存的資料夾，輸入「</a:t>
            </a:r>
            <a:r>
              <a:rPr lang="zh-TW" u="sng">
                <a:solidFill>
                  <a:schemeClr val="dk1"/>
                </a:solidFill>
              </a:rPr>
              <a:t>檔案名稱</a:t>
            </a:r>
            <a:r>
              <a:rPr lang="zh-TW"/>
              <a:t>」，選擇「</a:t>
            </a:r>
            <a:r>
              <a:rPr lang="zh-TW" u="sng">
                <a:solidFill>
                  <a:schemeClr val="dk1"/>
                </a:solidFill>
              </a:rPr>
              <a:t>存檔類型</a:t>
            </a:r>
            <a:r>
              <a:rPr lang="zh-TW"/>
              <a:t>」，按下「</a:t>
            </a:r>
            <a:r>
              <a:rPr lang="zh-TW" u="sng">
                <a:solidFill>
                  <a:schemeClr val="dk1"/>
                </a:solidFill>
              </a:rPr>
              <a:t>儲存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完成另存新檔</a:t>
            </a:r>
            <a:endParaRPr/>
          </a:p>
        </p:txBody>
      </p:sp>
      <p:sp>
        <p:nvSpPr>
          <p:cNvPr id="355" name="Google Shape;355;p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存檔類型：docx與doc</a:t>
            </a:r>
            <a:endParaRPr/>
          </a:p>
        </p:txBody>
      </p:sp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37"/>
          <p:cNvSpPr txBox="1"/>
          <p:nvPr>
            <p:ph idx="2" type="body"/>
          </p:nvPr>
        </p:nvSpPr>
        <p:spPr>
          <a:xfrm>
            <a:off x="4591475" y="1639975"/>
            <a:ext cx="44745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Word文件 (*.docx)</a:t>
            </a:r>
            <a:r>
              <a:rPr lang="zh-TW"/>
              <a:t>:</a:t>
            </a:r>
            <a:br>
              <a:rPr lang="zh-TW"/>
            </a:br>
            <a:r>
              <a:rPr lang="zh-TW"/>
              <a:t>現在電腦普遍使用格式，不同系統相容性高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Word 97-2003文件 (*.doc)</a:t>
            </a:r>
            <a:r>
              <a:rPr lang="zh-TW"/>
              <a:t>：相容於舊版本的Word</a:t>
            </a:r>
            <a:endParaRPr/>
          </a:p>
        </p:txBody>
      </p:sp>
      <p:pic>
        <p:nvPicPr>
          <p:cNvPr id="364" name="Google Shape;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4" y="1519588"/>
            <a:ext cx="4417125" cy="4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7"/>
          <p:cNvSpPr/>
          <p:nvPr/>
        </p:nvSpPr>
        <p:spPr>
          <a:xfrm>
            <a:off x="4955100" y="2223200"/>
            <a:ext cx="3137100" cy="65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存檔類型：網頁</a:t>
            </a:r>
            <a:endParaRPr/>
          </a:p>
        </p:txBody>
      </p:sp>
      <p:sp>
        <p:nvSpPr>
          <p:cNvPr id="371" name="Google Shape;371;p38"/>
          <p:cNvSpPr txBox="1"/>
          <p:nvPr>
            <p:ph idx="1" type="body"/>
          </p:nvPr>
        </p:nvSpPr>
        <p:spPr>
          <a:xfrm>
            <a:off x="311700" y="2126325"/>
            <a:ext cx="3999900" cy="3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3" name="Google Shape;373;p38"/>
          <p:cNvSpPr txBox="1"/>
          <p:nvPr>
            <p:ph idx="2" type="body"/>
          </p:nvPr>
        </p:nvSpPr>
        <p:spPr>
          <a:xfrm>
            <a:off x="4591475" y="2126332"/>
            <a:ext cx="4474500" cy="3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t/>
            </a:r>
            <a:endParaRPr/>
          </a:p>
        </p:txBody>
      </p:sp>
      <p:pic>
        <p:nvPicPr>
          <p:cNvPr id="374" name="Google Shape;3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27420"/>
            <a:ext cx="3999900" cy="301030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 txBox="1"/>
          <p:nvPr/>
        </p:nvSpPr>
        <p:spPr>
          <a:xfrm>
            <a:off x="311700" y="1639975"/>
            <a:ext cx="7605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●"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已篩選的網頁 (*.htm; *.html)</a:t>
            </a:r>
            <a:r>
              <a:rPr lang="zh-TW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：製作成網頁</a:t>
            </a:r>
            <a:endParaRPr/>
          </a:p>
        </p:txBody>
      </p:sp>
      <p:pic>
        <p:nvPicPr>
          <p:cNvPr id="376" name="Google Shape;3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476" y="2526632"/>
            <a:ext cx="4474499" cy="356534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8"/>
          <p:cNvSpPr/>
          <p:nvPr/>
        </p:nvSpPr>
        <p:spPr>
          <a:xfrm>
            <a:off x="1529600" y="4562875"/>
            <a:ext cx="1952100" cy="58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8" name="Google Shape;378;p38"/>
          <p:cNvCxnSpPr>
            <a:stCxn id="377" idx="3"/>
            <a:endCxn id="376" idx="1"/>
          </p:cNvCxnSpPr>
          <p:nvPr/>
        </p:nvCxnSpPr>
        <p:spPr>
          <a:xfrm flipH="1" rot="10800000">
            <a:off x="3481700" y="4309375"/>
            <a:ext cx="1109700" cy="544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/>
          <p:nvPr>
            <p:ph type="title"/>
          </p:nvPr>
        </p:nvSpPr>
        <p:spPr>
          <a:xfrm>
            <a:off x="2090500" y="685225"/>
            <a:ext cx="60843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將Word舊檔存成網頁</a:t>
            </a:r>
            <a:endParaRPr/>
          </a:p>
        </p:txBody>
      </p:sp>
      <p:sp>
        <p:nvSpPr>
          <p:cNvPr id="384" name="Google Shape;384;p3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開啟舊檔「</a:t>
            </a:r>
            <a:r>
              <a:rPr lang="zh-TW" u="sng">
                <a:solidFill>
                  <a:schemeClr val="dk1"/>
                </a:solidFill>
              </a:rPr>
              <a:t>旅遊宣傳單.docx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u="sng">
                <a:solidFill>
                  <a:schemeClr val="dk1"/>
                </a:solidFill>
              </a:rPr>
              <a:t>另存新檔</a:t>
            </a:r>
            <a:r>
              <a:rPr lang="zh-TW"/>
              <a:t>，檔案類型為「</a:t>
            </a:r>
            <a:r>
              <a:rPr lang="zh-TW" u="sng">
                <a:solidFill>
                  <a:schemeClr val="dk1"/>
                </a:solidFill>
              </a:rPr>
              <a:t>已篩選的網頁 (*.htm; *.html)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開啟存成網頁的檔案看看</a:t>
            </a:r>
            <a:endParaRPr/>
          </a:p>
        </p:txBody>
      </p:sp>
      <p:sp>
        <p:nvSpPr>
          <p:cNvPr id="385" name="Google Shape;385;p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86" name="Google Shape;386;p39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387" name="Google Shape;387;p39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388" name="Google Shape;388;p39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389" name="Google Shape;389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0" name="Google Shape;390;p3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Word 2013環境介紹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功能區與工具</a:t>
            </a:r>
            <a:endParaRPr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小試身手！</a:t>
            </a:r>
            <a:endParaRPr/>
          </a:p>
        </p:txBody>
      </p:sp>
      <p:sp>
        <p:nvSpPr>
          <p:cNvPr id="396" name="Google Shape;396;p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97" name="Google Shape;397;p40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小試身手</a:t>
            </a:r>
            <a:endParaRPr/>
          </a:p>
        </p:txBody>
      </p:sp>
      <p:sp>
        <p:nvSpPr>
          <p:cNvPr id="403" name="Google Shape;403;p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4" name="Google Shape;404;p4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下載「</a:t>
            </a:r>
            <a:r>
              <a:rPr lang="zh-TW" u="sng">
                <a:solidFill>
                  <a:schemeClr val="dk1"/>
                </a:solidFill>
              </a:rPr>
              <a:t>學號_姓名_0916小試身手.docx</a:t>
            </a:r>
            <a:r>
              <a:rPr lang="zh-TW"/>
              <a:t>」，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下載後開啟舊檔，進行填答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另存新檔，將檔名修改成您的學號與姓名：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以</a:t>
            </a:r>
            <a:r>
              <a:rPr lang="zh-TW" u="sng">
                <a:solidFill>
                  <a:schemeClr val="dk1"/>
                </a:solidFill>
              </a:rPr>
              <a:t>網頁上傳</a:t>
            </a:r>
            <a:r>
              <a:rPr lang="zh-TW"/>
              <a:t>繳交小試身手檔案</a:t>
            </a:r>
            <a:r>
              <a:rPr lang="zh-TW"/>
              <a:t>：</a:t>
            </a:r>
            <a:br>
              <a:rPr lang="zh-TW"/>
            </a:br>
            <a:r>
              <a:rPr lang="zh-TW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http://j.mp/nou104-word-homework</a:t>
            </a:r>
            <a:endParaRPr/>
          </a:p>
        </p:txBody>
      </p:sp>
      <p:grpSp>
        <p:nvGrpSpPr>
          <p:cNvPr id="405" name="Google Shape;405;p41"/>
          <p:cNvGrpSpPr/>
          <p:nvPr/>
        </p:nvGrpSpPr>
        <p:grpSpPr>
          <a:xfrm>
            <a:off x="1462625" y="3257125"/>
            <a:ext cx="6218700" cy="1206825"/>
            <a:chOff x="1462625" y="2825200"/>
            <a:chExt cx="6218700" cy="1206825"/>
          </a:xfrm>
        </p:grpSpPr>
        <p:sp>
          <p:nvSpPr>
            <p:cNvPr id="406" name="Google Shape;406;p41"/>
            <p:cNvSpPr txBox="1"/>
            <p:nvPr/>
          </p:nvSpPr>
          <p:spPr>
            <a:xfrm>
              <a:off x="2193900" y="2825200"/>
              <a:ext cx="4756200" cy="484500"/>
            </a:xfrm>
            <a:prstGeom prst="rect">
              <a:avLst/>
            </a:prstGeom>
            <a:solidFill>
              <a:srgbClr val="F3F3F3"/>
            </a:solidFill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chemeClr val="accent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學號</a:t>
              </a:r>
              <a:r>
                <a:rPr lang="zh-TW" sz="240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_</a:t>
              </a:r>
              <a:r>
                <a:rPr b="1" lang="zh-TW" sz="2400">
                  <a:solidFill>
                    <a:schemeClr val="accent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姓名</a:t>
              </a:r>
              <a:r>
                <a:rPr lang="zh-TW" sz="240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_0916小試身手.docx</a:t>
              </a:r>
              <a:endParaRPr sz="2400"/>
            </a:p>
          </p:txBody>
        </p:sp>
        <p:sp>
          <p:nvSpPr>
            <p:cNvPr id="407" name="Google Shape;407;p41"/>
            <p:cNvSpPr txBox="1"/>
            <p:nvPr/>
          </p:nvSpPr>
          <p:spPr>
            <a:xfrm>
              <a:off x="1462625" y="3547525"/>
              <a:ext cx="6218700" cy="484500"/>
            </a:xfrm>
            <a:prstGeom prst="rect">
              <a:avLst/>
            </a:prstGeom>
            <a:solidFill>
              <a:srgbClr val="F3F3F3"/>
            </a:solidFill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8761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123456789</a:t>
              </a:r>
              <a:r>
                <a:rPr lang="zh-TW" sz="240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_</a:t>
              </a:r>
              <a:r>
                <a:rPr b="1" lang="zh-TW" sz="2400">
                  <a:solidFill>
                    <a:srgbClr val="38761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陳勇汀</a:t>
              </a:r>
              <a:r>
                <a:rPr lang="zh-TW" sz="240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_0916小試身手.docx</a:t>
              </a:r>
              <a:endParaRPr sz="2400"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4504700" y="3247525"/>
              <a:ext cx="287400" cy="365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9" name="Google Shape;4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850" y="5133488"/>
            <a:ext cx="1306550" cy="13065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10" name="Google Shape;410;p41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411" name="Google Shape;411;p41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412" name="Google Shape;412;p41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413" name="Google Shape;413;p4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4" name="Google Shape;414;p4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只能修改表單 (限制編輯)</a:t>
            </a:r>
            <a:endParaRPr/>
          </a:p>
        </p:txBody>
      </p:sp>
      <p:sp>
        <p:nvSpPr>
          <p:cNvPr id="420" name="Google Shape;420;p42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22" name="Google Shape;422;p42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42"/>
          <p:cNvGrpSpPr/>
          <p:nvPr/>
        </p:nvGrpSpPr>
        <p:grpSpPr>
          <a:xfrm>
            <a:off x="311700" y="2066925"/>
            <a:ext cx="3999900" cy="2724150"/>
            <a:chOff x="311700" y="1639975"/>
            <a:chExt cx="3999900" cy="2724150"/>
          </a:xfrm>
        </p:grpSpPr>
        <p:pic>
          <p:nvPicPr>
            <p:cNvPr id="424" name="Google Shape;424;p42"/>
            <p:cNvPicPr preferRelativeResize="0"/>
            <p:nvPr/>
          </p:nvPicPr>
          <p:blipFill rotWithShape="1">
            <a:blip r:embed="rId3">
              <a:alphaModFix/>
            </a:blip>
            <a:srcRect b="0" l="0" r="35790" t="0"/>
            <a:stretch/>
          </p:blipFill>
          <p:spPr>
            <a:xfrm>
              <a:off x="311700" y="1639975"/>
              <a:ext cx="3999900" cy="2724150"/>
            </a:xfrm>
            <a:prstGeom prst="rect">
              <a:avLst/>
            </a:prstGeom>
            <a:noFill/>
            <a:ln cap="flat" cmpd="sng" w="38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25" name="Google Shape;425;p42"/>
            <p:cNvSpPr/>
            <p:nvPr/>
          </p:nvSpPr>
          <p:spPr>
            <a:xfrm>
              <a:off x="962450" y="2986375"/>
              <a:ext cx="1913400" cy="563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6" name="Google Shape;4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500" y="1639975"/>
            <a:ext cx="3693693" cy="44520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975"/>
            <a:ext cx="3193400" cy="34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3"/>
          <p:cNvPicPr preferRelativeResize="0"/>
          <p:nvPr/>
        </p:nvPicPr>
        <p:blipFill rotWithShape="1">
          <a:blip r:embed="rId4">
            <a:alphaModFix/>
          </a:blip>
          <a:srcRect b="0" l="8960" r="19759" t="22426"/>
          <a:stretch/>
        </p:blipFill>
        <p:spPr>
          <a:xfrm>
            <a:off x="2908825" y="1639975"/>
            <a:ext cx="3032625" cy="451965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3" name="Google Shape;433;p4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網頁上傳 作業繳交</a:t>
            </a:r>
            <a:endParaRPr/>
          </a:p>
        </p:txBody>
      </p:sp>
      <p:sp>
        <p:nvSpPr>
          <p:cNvPr id="434" name="Google Shape;434;p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35" name="Google Shape;43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825" y="3012400"/>
            <a:ext cx="2970475" cy="3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3"/>
          <p:cNvSpPr/>
          <p:nvPr/>
        </p:nvSpPr>
        <p:spPr>
          <a:xfrm>
            <a:off x="1541850" y="4113575"/>
            <a:ext cx="628500" cy="34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7" name="Google Shape;437;p43"/>
          <p:cNvCxnSpPr>
            <a:stCxn id="436" idx="2"/>
            <a:endCxn id="438" idx="0"/>
          </p:cNvCxnSpPr>
          <p:nvPr/>
        </p:nvCxnSpPr>
        <p:spPr>
          <a:xfrm>
            <a:off x="1856100" y="4459175"/>
            <a:ext cx="0" cy="861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9" name="Google Shape;439;p43"/>
          <p:cNvSpPr/>
          <p:nvPr/>
        </p:nvSpPr>
        <p:spPr>
          <a:xfrm>
            <a:off x="3307850" y="3170900"/>
            <a:ext cx="2509500" cy="1382100"/>
          </a:xfrm>
          <a:prstGeom prst="roundRect">
            <a:avLst>
              <a:gd fmla="val 5873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3"/>
          <p:cNvSpPr/>
          <p:nvPr/>
        </p:nvSpPr>
        <p:spPr>
          <a:xfrm>
            <a:off x="4207550" y="5430375"/>
            <a:ext cx="710100" cy="52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3"/>
          <p:cNvSpPr txBox="1"/>
          <p:nvPr/>
        </p:nvSpPr>
        <p:spPr>
          <a:xfrm>
            <a:off x="6267725" y="4729925"/>
            <a:ext cx="2190300" cy="5904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上傳完成即可關閉網頁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不必建立帳戶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2" name="Google Shape;442;p43"/>
          <p:cNvCxnSpPr>
            <a:stCxn id="439" idx="2"/>
            <a:endCxn id="440" idx="0"/>
          </p:cNvCxnSpPr>
          <p:nvPr/>
        </p:nvCxnSpPr>
        <p:spPr>
          <a:xfrm>
            <a:off x="4562600" y="4553000"/>
            <a:ext cx="0" cy="877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38" name="Google Shape;43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1849" y="5320325"/>
            <a:ext cx="628499" cy="6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3"/>
          <p:cNvSpPr txBox="1"/>
          <p:nvPr/>
        </p:nvSpPr>
        <p:spPr>
          <a:xfrm>
            <a:off x="1129650" y="5972600"/>
            <a:ext cx="14529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選擇檔案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4" name="Google Shape;444;p43"/>
          <p:cNvCxnSpPr>
            <a:stCxn id="438" idx="3"/>
            <a:endCxn id="439" idx="1"/>
          </p:cNvCxnSpPr>
          <p:nvPr/>
        </p:nvCxnSpPr>
        <p:spPr>
          <a:xfrm flipH="1" rot="10800000">
            <a:off x="2170348" y="3861851"/>
            <a:ext cx="1137600" cy="1767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43"/>
          <p:cNvCxnSpPr>
            <a:stCxn id="440" idx="3"/>
            <a:endCxn id="441" idx="1"/>
          </p:cNvCxnSpPr>
          <p:nvPr/>
        </p:nvCxnSpPr>
        <p:spPr>
          <a:xfrm flipH="1" rot="10800000">
            <a:off x="4917650" y="5025225"/>
            <a:ext cx="1350000" cy="66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6" name="Google Shape;44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0725" y="137875"/>
            <a:ext cx="1306550" cy="13065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7" name="Google Shape;447;p43"/>
          <p:cNvSpPr txBox="1"/>
          <p:nvPr/>
        </p:nvSpPr>
        <p:spPr>
          <a:xfrm>
            <a:off x="7346150" y="1534800"/>
            <a:ext cx="17757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http://j.mp</a:t>
            </a:r>
            <a:b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/>
              </a:rPr>
            </a:br>
            <a: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/>
              </a:rPr>
              <a:t>/nou104-word-</a:t>
            </a:r>
            <a:br>
              <a:rPr lang="zh-TW" sz="1600" u="sng">
                <a:solidFill>
                  <a:schemeClr val="hlink"/>
                </a:solidFill>
                <a:hlinkClick r:id="rId11"/>
              </a:rPr>
            </a:br>
            <a:r>
              <a:rPr lang="zh-TW" sz="1600" u="sng">
                <a:solidFill>
                  <a:schemeClr val="hlink"/>
                </a:solidFill>
                <a:hlinkClick r:id="rId12"/>
              </a:rPr>
              <a:t>homework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網頁上傳 作業繳交 </a:t>
            </a:r>
            <a:endParaRPr/>
          </a:p>
        </p:txBody>
      </p:sp>
      <p:sp>
        <p:nvSpPr>
          <p:cNvPr id="453" name="Google Shape;453;p4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開啟網頁上傳網址：</a:t>
            </a:r>
            <a:br>
              <a:rPr lang="zh-TW"/>
            </a:br>
            <a:r>
              <a:rPr lang="zh-TW" u="sng">
                <a:solidFill>
                  <a:schemeClr val="hlink"/>
                </a:solidFill>
                <a:hlinkClick r:id="rId3"/>
              </a:rPr>
              <a:t>http://j.mp/nou104-word-homework</a:t>
            </a:r>
            <a:r>
              <a:rPr lang="zh-TW"/>
              <a:t>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點選「</a:t>
            </a:r>
            <a:r>
              <a:rPr lang="zh-TW" u="sng">
                <a:solidFill>
                  <a:schemeClr val="dk1"/>
                </a:solidFill>
              </a:rPr>
              <a:t>選擇檔案</a:t>
            </a:r>
            <a:r>
              <a:rPr lang="zh-TW"/>
              <a:t>」，選擇要上傳的檔案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填寫您的「</a:t>
            </a:r>
            <a:r>
              <a:rPr lang="zh-TW" u="sng">
                <a:solidFill>
                  <a:schemeClr val="dk1"/>
                </a:solidFill>
              </a:rPr>
              <a:t>名字</a:t>
            </a:r>
            <a:r>
              <a:rPr lang="zh-TW"/>
              <a:t>」、「</a:t>
            </a:r>
            <a:r>
              <a:rPr lang="zh-TW" u="sng">
                <a:solidFill>
                  <a:schemeClr val="dk1"/>
                </a:solidFill>
              </a:rPr>
              <a:t>姓氏</a:t>
            </a:r>
            <a:r>
              <a:rPr lang="zh-TW"/>
              <a:t>」跟「</a:t>
            </a:r>
            <a:r>
              <a:rPr lang="zh-TW" u="sng">
                <a:solidFill>
                  <a:schemeClr val="dk1"/>
                </a:solidFill>
              </a:rPr>
              <a:t>電子郵件地址</a:t>
            </a:r>
            <a:r>
              <a:rPr lang="zh-TW"/>
              <a:t>」，點選「</a:t>
            </a:r>
            <a:r>
              <a:rPr lang="zh-TW">
                <a:solidFill>
                  <a:schemeClr val="dk1"/>
                </a:solidFill>
              </a:rPr>
              <a:t>上傳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上傳完成即可關閉網頁。不必建立帳戶</a:t>
            </a:r>
            <a:endParaRPr/>
          </a:p>
        </p:txBody>
      </p:sp>
      <p:sp>
        <p:nvSpPr>
          <p:cNvPr id="454" name="Google Shape;454;p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55" name="Google Shape;45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0725" y="137875"/>
            <a:ext cx="1306550" cy="130655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6" name="Google Shape;456;p44"/>
          <p:cNvSpPr txBox="1"/>
          <p:nvPr/>
        </p:nvSpPr>
        <p:spPr>
          <a:xfrm>
            <a:off x="7346150" y="1534800"/>
            <a:ext cx="17757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http://j.mp</a:t>
            </a:r>
            <a:b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</a:br>
            <a:r>
              <a:rPr lang="zh-TW" sz="1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/>
              </a:rPr>
              <a:t>/nou104-word-</a:t>
            </a:r>
            <a:br>
              <a:rPr lang="zh-TW" sz="1600" u="sng">
                <a:solidFill>
                  <a:schemeClr val="hlink"/>
                </a:solidFill>
                <a:hlinkClick r:id="rId8"/>
              </a:rPr>
            </a:br>
            <a:r>
              <a:rPr lang="zh-TW" sz="1600" u="sng">
                <a:solidFill>
                  <a:schemeClr val="hlink"/>
                </a:solidFill>
                <a:hlinkClick r:id="rId9"/>
              </a:rPr>
              <a:t>homework</a:t>
            </a:r>
            <a:endParaRPr sz="1600"/>
          </a:p>
        </p:txBody>
      </p:sp>
      <p:grpSp>
        <p:nvGrpSpPr>
          <p:cNvPr id="457" name="Google Shape;457;p44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458" name="Google Shape;458;p44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459" name="Google Shape;459;p44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460" name="Google Shape;460;p4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Google Shape;461;p44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檢視工具與視窗操作</a:t>
            </a:r>
            <a:endParaRPr/>
          </a:p>
        </p:txBody>
      </p:sp>
      <p:sp>
        <p:nvSpPr>
          <p:cNvPr id="467" name="Google Shape;467;p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8" name="Google Shape;468;p4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5"/>
          <p:cNvSpPr txBox="1"/>
          <p:nvPr>
            <p:ph idx="1" type="subTitle"/>
          </p:nvPr>
        </p:nvSpPr>
        <p:spPr>
          <a:xfrm>
            <a:off x="3608200" y="4114625"/>
            <a:ext cx="52119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請使用範例文件：</a:t>
            </a:r>
            <a:r>
              <a:rPr lang="zh-TW">
                <a:solidFill>
                  <a:srgbClr val="FFFF00"/>
                </a:solidFill>
              </a:rPr>
              <a:t>旅遊宣傳單.docx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文件檢視模式</a:t>
            </a:r>
            <a:endParaRPr/>
          </a:p>
        </p:txBody>
      </p:sp>
      <p:sp>
        <p:nvSpPr>
          <p:cNvPr id="475" name="Google Shape;475;p4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77" name="Google Shape;477;p46"/>
          <p:cNvPicPr preferRelativeResize="0"/>
          <p:nvPr/>
        </p:nvPicPr>
        <p:blipFill rotWithShape="1">
          <a:blip r:embed="rId3">
            <a:alphaModFix/>
          </a:blip>
          <a:srcRect b="0" l="2789" r="0" t="0"/>
          <a:stretch/>
        </p:blipFill>
        <p:spPr>
          <a:xfrm>
            <a:off x="311700" y="3023013"/>
            <a:ext cx="3999900" cy="16859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8" name="Google Shape;478;p46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閱讀模式</a:t>
            </a:r>
            <a:r>
              <a:rPr lang="zh-TW"/>
              <a:t>：只能夠閱讀，配合螢幕大小呈現最佳化的介面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整頁模式</a:t>
            </a:r>
            <a:r>
              <a:rPr lang="zh-TW"/>
              <a:t>：能夠以</a:t>
            </a:r>
            <a:r>
              <a:rPr lang="zh-TW" u="sng"/>
              <a:t>列印成紙張</a:t>
            </a:r>
            <a:r>
              <a:rPr lang="zh-TW"/>
              <a:t>的形式編輯，是主要使用的模式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Web版面配置</a:t>
            </a:r>
            <a:r>
              <a:rPr lang="zh-TW"/>
              <a:t>：能夠以呈現在</a:t>
            </a:r>
            <a:r>
              <a:rPr lang="zh-TW" u="sng"/>
              <a:t>網頁</a:t>
            </a:r>
            <a:r>
              <a:rPr lang="zh-TW"/>
              <a:t>的形式編輯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檢視：</a:t>
            </a:r>
            <a:r>
              <a:rPr b="1" lang="zh-TW">
                <a:solidFill>
                  <a:schemeClr val="dk1"/>
                </a:solidFill>
              </a:rPr>
              <a:t>大綱模式</a:t>
            </a:r>
            <a:r>
              <a:rPr lang="zh-TW"/>
              <a:t>、</a:t>
            </a:r>
            <a:r>
              <a:rPr b="1" lang="zh-TW">
                <a:solidFill>
                  <a:schemeClr val="dk1"/>
                </a:solidFill>
              </a:rPr>
              <a:t>草稿模式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79" name="Google Shape;479;p46"/>
          <p:cNvSpPr/>
          <p:nvPr/>
        </p:nvSpPr>
        <p:spPr>
          <a:xfrm>
            <a:off x="1236325" y="4292650"/>
            <a:ext cx="1334100" cy="60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顯示比例調整</a:t>
            </a:r>
            <a:endParaRPr/>
          </a:p>
        </p:txBody>
      </p:sp>
      <p:sp>
        <p:nvSpPr>
          <p:cNvPr id="485" name="Google Shape;485;p47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顯示比例調整快速鍵：</a:t>
            </a:r>
            <a:endParaRPr/>
          </a:p>
        </p:txBody>
      </p:sp>
      <p:sp>
        <p:nvSpPr>
          <p:cNvPr id="486" name="Google Shape;486;p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87" name="Google Shape;487;p47"/>
          <p:cNvPicPr preferRelativeResize="0"/>
          <p:nvPr/>
        </p:nvPicPr>
        <p:blipFill rotWithShape="1">
          <a:blip r:embed="rId3">
            <a:alphaModFix/>
          </a:blip>
          <a:srcRect b="0" l="2789" r="0" t="0"/>
          <a:stretch/>
        </p:blipFill>
        <p:spPr>
          <a:xfrm>
            <a:off x="311700" y="3023013"/>
            <a:ext cx="3999900" cy="16859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8" name="Google Shape;488;p47"/>
          <p:cNvSpPr/>
          <p:nvPr/>
        </p:nvSpPr>
        <p:spPr>
          <a:xfrm>
            <a:off x="2374075" y="4376850"/>
            <a:ext cx="1376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9" name="Google Shape;4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089" y="2122852"/>
            <a:ext cx="3348525" cy="34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7"/>
          <p:cNvSpPr/>
          <p:nvPr/>
        </p:nvSpPr>
        <p:spPr>
          <a:xfrm>
            <a:off x="3750175" y="4376850"/>
            <a:ext cx="5613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1" name="Google Shape;491;p47"/>
          <p:cNvCxnSpPr>
            <a:endCxn id="489" idx="1"/>
          </p:cNvCxnSpPr>
          <p:nvPr/>
        </p:nvCxnSpPr>
        <p:spPr>
          <a:xfrm flipH="1" rot="10800000">
            <a:off x="4311489" y="3865977"/>
            <a:ext cx="846600" cy="719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2" name="Google Shape;492;p47"/>
          <p:cNvSpPr/>
          <p:nvPr/>
        </p:nvSpPr>
        <p:spPr>
          <a:xfrm>
            <a:off x="2200975" y="5844975"/>
            <a:ext cx="969900" cy="4179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/>
              <a:t>Shift</a:t>
            </a:r>
            <a:endParaRPr b="1" sz="1800"/>
          </a:p>
        </p:txBody>
      </p:sp>
      <p:pic>
        <p:nvPicPr>
          <p:cNvPr id="493" name="Google Shape;49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5869" y="5470138"/>
            <a:ext cx="969899" cy="969912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7"/>
          <p:cNvSpPr/>
          <p:nvPr/>
        </p:nvSpPr>
        <p:spPr>
          <a:xfrm>
            <a:off x="4066525" y="5770300"/>
            <a:ext cx="160800" cy="3414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7"/>
          <p:cNvSpPr txBox="1"/>
          <p:nvPr/>
        </p:nvSpPr>
        <p:spPr>
          <a:xfrm>
            <a:off x="3294675" y="5733425"/>
            <a:ext cx="3846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+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8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視窗操作：分割視窗</a:t>
            </a:r>
            <a:endParaRPr/>
          </a:p>
        </p:txBody>
      </p:sp>
      <p:sp>
        <p:nvSpPr>
          <p:cNvPr id="502" name="Google Shape;502;p48"/>
          <p:cNvSpPr txBox="1"/>
          <p:nvPr>
            <p:ph idx="1" type="body"/>
          </p:nvPr>
        </p:nvSpPr>
        <p:spPr>
          <a:xfrm>
            <a:off x="311700" y="3265722"/>
            <a:ext cx="3999900" cy="28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選擇「</a:t>
            </a:r>
            <a:r>
              <a:rPr lang="zh-TW" u="sng">
                <a:solidFill>
                  <a:schemeClr val="dk1"/>
                </a:solidFill>
              </a:rPr>
              <a:t>檢視</a:t>
            </a:r>
            <a:r>
              <a:rPr lang="zh-TW"/>
              <a:t>」索引標籤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開啟「</a:t>
            </a:r>
            <a:r>
              <a:rPr lang="zh-TW">
                <a:solidFill>
                  <a:schemeClr val="dk1"/>
                </a:solidFill>
              </a:rPr>
              <a:t>分割</a:t>
            </a:r>
            <a:r>
              <a:rPr lang="zh-TW"/>
              <a:t>」功能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拖曳中間的</a:t>
            </a:r>
            <a:r>
              <a:rPr lang="zh-TW" u="sng">
                <a:solidFill>
                  <a:schemeClr val="dk1"/>
                </a:solidFill>
              </a:rPr>
              <a:t>分割線</a:t>
            </a:r>
            <a:endParaRPr u="sng">
              <a:solidFill>
                <a:schemeClr val="dk1"/>
              </a:solidFill>
            </a:endParaRPr>
          </a:p>
        </p:txBody>
      </p:sp>
      <p:sp>
        <p:nvSpPr>
          <p:cNvPr id="503" name="Google Shape;503;p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04" name="Google Shape;50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713" y="1639963"/>
            <a:ext cx="76485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674" y="2961350"/>
            <a:ext cx="4075576" cy="3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8"/>
          <p:cNvSpPr/>
          <p:nvPr/>
        </p:nvSpPr>
        <p:spPr>
          <a:xfrm>
            <a:off x="5772950" y="2528300"/>
            <a:ext cx="726900" cy="35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8"/>
          <p:cNvSpPr/>
          <p:nvPr/>
        </p:nvSpPr>
        <p:spPr>
          <a:xfrm>
            <a:off x="3992600" y="4940700"/>
            <a:ext cx="4466700" cy="35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8" name="Google Shape;508;p48"/>
          <p:cNvCxnSpPr>
            <a:stCxn id="506" idx="2"/>
            <a:endCxn id="507" idx="0"/>
          </p:cNvCxnSpPr>
          <p:nvPr/>
        </p:nvCxnSpPr>
        <p:spPr>
          <a:xfrm flipH="1" rot="-5400000">
            <a:off x="5154800" y="3869600"/>
            <a:ext cx="2052600" cy="89400"/>
          </a:xfrm>
          <a:prstGeom prst="bentConnector3">
            <a:avLst>
              <a:gd fmla="val 50002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檢視工具與視窗操作</a:t>
            </a:r>
            <a:endParaRPr/>
          </a:p>
        </p:txBody>
      </p:sp>
      <p:sp>
        <p:nvSpPr>
          <p:cNvPr id="514" name="Google Shape;514;p4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開啟舊檔「</a:t>
            </a:r>
            <a:r>
              <a:rPr lang="zh-TW" u="sng">
                <a:solidFill>
                  <a:schemeClr val="dk1"/>
                </a:solidFill>
              </a:rPr>
              <a:t>旅遊宣傳單.docx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切換「</a:t>
            </a:r>
            <a:r>
              <a:rPr lang="zh-TW" u="sng">
                <a:solidFill>
                  <a:schemeClr val="dk1"/>
                </a:solidFill>
              </a:rPr>
              <a:t>閱讀模式</a:t>
            </a:r>
            <a:r>
              <a:rPr lang="zh-TW"/>
              <a:t>」、「</a:t>
            </a:r>
            <a:r>
              <a:rPr lang="zh-TW" u="sng">
                <a:solidFill>
                  <a:schemeClr val="dk1"/>
                </a:solidFill>
              </a:rPr>
              <a:t>整頁模式</a:t>
            </a:r>
            <a:r>
              <a:rPr lang="zh-TW"/>
              <a:t>」、「</a:t>
            </a:r>
            <a:r>
              <a:rPr lang="zh-TW" u="sng">
                <a:solidFill>
                  <a:schemeClr val="dk1"/>
                </a:solidFill>
              </a:rPr>
              <a:t>Web版面配置</a:t>
            </a:r>
            <a:r>
              <a:rPr lang="zh-TW"/>
              <a:t>」，比較三種不同模式的差異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顯示比例調整為</a:t>
            </a:r>
            <a:r>
              <a:rPr lang="zh-TW" u="sng">
                <a:solidFill>
                  <a:schemeClr val="dk1"/>
                </a:solidFill>
              </a:rPr>
              <a:t>100%</a:t>
            </a:r>
            <a:r>
              <a:rPr lang="zh-TW"/>
              <a:t>，再調整為「</a:t>
            </a:r>
            <a:r>
              <a:rPr lang="zh-TW" u="sng">
                <a:solidFill>
                  <a:schemeClr val="dk1"/>
                </a:solidFill>
              </a:rPr>
              <a:t>頁寬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檢視</a:t>
            </a:r>
            <a:r>
              <a:rPr lang="zh-TW" u="sng">
                <a:solidFill>
                  <a:schemeClr val="dk1"/>
                </a:solidFill>
              </a:rPr>
              <a:t>分割</a:t>
            </a:r>
            <a:r>
              <a:rPr lang="zh-TW"/>
              <a:t>捲動視窗，同時看到文件開頭與文件的結尾</a:t>
            </a:r>
            <a:endParaRPr/>
          </a:p>
        </p:txBody>
      </p:sp>
      <p:sp>
        <p:nvSpPr>
          <p:cNvPr id="515" name="Google Shape;515;p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16" name="Google Shape;516;p49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517" name="Google Shape;517;p49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518" name="Google Shape;518;p49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519" name="Google Shape;519;p4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0" name="Google Shape;520;p4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開啟Word：新增空白文件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33391" t="0"/>
          <a:stretch/>
        </p:blipFill>
        <p:spPr>
          <a:xfrm>
            <a:off x="311696" y="1824625"/>
            <a:ext cx="25949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204250" y="5656075"/>
            <a:ext cx="675600" cy="56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311700" y="2073875"/>
            <a:ext cx="1385100" cy="56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23"/>
          <p:cNvCxnSpPr>
            <a:endCxn id="163" idx="2"/>
          </p:cNvCxnSpPr>
          <p:nvPr/>
        </p:nvCxnSpPr>
        <p:spPr>
          <a:xfrm flipH="1" rot="10800000">
            <a:off x="541950" y="2639375"/>
            <a:ext cx="462300" cy="3016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025" y="1785825"/>
            <a:ext cx="5786274" cy="40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4215950" y="3063700"/>
            <a:ext cx="1385100" cy="194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23"/>
          <p:cNvCxnSpPr>
            <a:endCxn id="168" idx="1"/>
          </p:cNvCxnSpPr>
          <p:nvPr/>
        </p:nvCxnSpPr>
        <p:spPr>
          <a:xfrm>
            <a:off x="1696925" y="2356725"/>
            <a:ext cx="1349100" cy="249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23"/>
          <p:cNvSpPr/>
          <p:nvPr/>
        </p:nvSpPr>
        <p:spPr>
          <a:xfrm>
            <a:off x="3046025" y="2440725"/>
            <a:ext cx="945300" cy="330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3"/>
          <p:cNvCxnSpPr>
            <a:stCxn id="168" idx="2"/>
            <a:endCxn id="166" idx="1"/>
          </p:cNvCxnSpPr>
          <p:nvPr/>
        </p:nvCxnSpPr>
        <p:spPr>
          <a:xfrm>
            <a:off x="3518675" y="2770725"/>
            <a:ext cx="697200" cy="1267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文件基本編輯</a:t>
            </a:r>
            <a:endParaRPr/>
          </a:p>
        </p:txBody>
      </p:sp>
      <p:sp>
        <p:nvSpPr>
          <p:cNvPr id="526" name="Google Shape;526;p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7" name="Google Shape;527;p50"/>
          <p:cNvSpPr txBox="1"/>
          <p:nvPr>
            <p:ph idx="1" type="subTitle"/>
          </p:nvPr>
        </p:nvSpPr>
        <p:spPr>
          <a:xfrm>
            <a:off x="3608200" y="4114625"/>
            <a:ext cx="52119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請使用範例文件：</a:t>
            </a:r>
            <a:r>
              <a:rPr lang="zh-TW">
                <a:solidFill>
                  <a:srgbClr val="FFFF00"/>
                </a:solidFill>
              </a:rPr>
              <a:t>旅遊宣傳單.docx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906150"/>
            <a:ext cx="7648575" cy="37719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5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輸入文字與符號</a:t>
            </a:r>
            <a:endParaRPr/>
          </a:p>
        </p:txBody>
      </p:sp>
      <p:sp>
        <p:nvSpPr>
          <p:cNvPr id="534" name="Google Shape;534;p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35" name="Google Shape;535;p51"/>
          <p:cNvSpPr/>
          <p:nvPr/>
        </p:nvSpPr>
        <p:spPr>
          <a:xfrm>
            <a:off x="1830375" y="5604450"/>
            <a:ext cx="2731200" cy="958500"/>
          </a:xfrm>
          <a:prstGeom prst="wedgeRoundRectCallout">
            <a:avLst>
              <a:gd fmla="val -60703" name="adj1"/>
              <a:gd fmla="val -62097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根據輸入線的位置</a:t>
            </a:r>
            <a:endParaRPr sz="24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輸入文字</a:t>
            </a:r>
            <a:endParaRPr sz="24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6" name="Google Shape;536;p51"/>
          <p:cNvSpPr/>
          <p:nvPr/>
        </p:nvSpPr>
        <p:spPr>
          <a:xfrm>
            <a:off x="1738200" y="2106900"/>
            <a:ext cx="674100" cy="35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6246975" y="2359725"/>
            <a:ext cx="6741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6773700" y="3244625"/>
            <a:ext cx="5058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7279500" y="3897800"/>
            <a:ext cx="463500" cy="462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0" name="Google Shape;540;p51"/>
          <p:cNvCxnSpPr>
            <a:endCxn id="537" idx="0"/>
          </p:cNvCxnSpPr>
          <p:nvPr/>
        </p:nvCxnSpPr>
        <p:spPr>
          <a:xfrm>
            <a:off x="2412225" y="2286825"/>
            <a:ext cx="4171800" cy="72900"/>
          </a:xfrm>
          <a:prstGeom prst="bentConnector2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1" name="Google Shape;541;p51"/>
          <p:cNvCxnSpPr>
            <a:stCxn id="537" idx="3"/>
            <a:endCxn id="538" idx="0"/>
          </p:cNvCxnSpPr>
          <p:nvPr/>
        </p:nvCxnSpPr>
        <p:spPr>
          <a:xfrm>
            <a:off x="6921075" y="2764875"/>
            <a:ext cx="105600" cy="479700"/>
          </a:xfrm>
          <a:prstGeom prst="bentConnector2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p51"/>
          <p:cNvCxnSpPr>
            <a:stCxn id="538" idx="3"/>
            <a:endCxn id="539" idx="0"/>
          </p:cNvCxnSpPr>
          <p:nvPr/>
        </p:nvCxnSpPr>
        <p:spPr>
          <a:xfrm>
            <a:off x="7279500" y="3649775"/>
            <a:ext cx="231900" cy="248100"/>
          </a:xfrm>
          <a:prstGeom prst="bentConnector2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輸入符號</a:t>
            </a:r>
            <a:endParaRPr/>
          </a:p>
        </p:txBody>
      </p:sp>
      <p:sp>
        <p:nvSpPr>
          <p:cNvPr id="548" name="Google Shape;548;p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49" name="Google Shape;549;p52"/>
          <p:cNvSpPr txBox="1"/>
          <p:nvPr>
            <p:ph idx="1" type="body"/>
          </p:nvPr>
        </p:nvSpPr>
        <p:spPr>
          <a:xfrm>
            <a:off x="311700" y="14955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進入「</a:t>
            </a:r>
            <a:r>
              <a:rPr lang="zh-TW" u="sng">
                <a:solidFill>
                  <a:schemeClr val="dk1"/>
                </a:solidFill>
              </a:rPr>
              <a:t>插入</a:t>
            </a:r>
            <a:r>
              <a:rPr lang="zh-TW"/>
              <a:t>」索引標籤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開啟「</a:t>
            </a:r>
            <a:r>
              <a:rPr lang="zh-TW" u="sng">
                <a:solidFill>
                  <a:schemeClr val="dk1"/>
                </a:solidFill>
              </a:rPr>
              <a:t>符號</a:t>
            </a:r>
            <a:r>
              <a:rPr lang="zh-TW"/>
              <a:t>」 &gt; 「</a:t>
            </a:r>
            <a:r>
              <a:rPr lang="zh-TW" u="sng">
                <a:solidFill>
                  <a:schemeClr val="dk1"/>
                </a:solidFill>
              </a:rPr>
              <a:t>符號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選擇要插入的符號，例如「</a:t>
            </a:r>
            <a:r>
              <a:rPr lang="zh-TW">
                <a:solidFill>
                  <a:schemeClr val="dk1"/>
                </a:solidFill>
              </a:rPr>
              <a:t>■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更多符號請點選「</a:t>
            </a:r>
            <a:r>
              <a:rPr lang="zh-TW" u="sng">
                <a:solidFill>
                  <a:schemeClr val="dk1"/>
                </a:solidFill>
              </a:rPr>
              <a:t>其他符號</a:t>
            </a:r>
            <a:r>
              <a:rPr lang="zh-TW"/>
              <a:t>」，</a:t>
            </a:r>
            <a:br>
              <a:rPr lang="zh-TW"/>
            </a:br>
            <a:r>
              <a:rPr lang="zh-TW"/>
              <a:t>開啟「</a:t>
            </a:r>
            <a:r>
              <a:rPr lang="zh-TW" u="sng">
                <a:solidFill>
                  <a:schemeClr val="dk1"/>
                </a:solidFill>
              </a:rPr>
              <a:t>符號</a:t>
            </a:r>
            <a:r>
              <a:rPr lang="zh-TW"/>
              <a:t>」對話方塊</a:t>
            </a:r>
            <a:endParaRPr/>
          </a:p>
        </p:txBody>
      </p:sp>
      <p:pic>
        <p:nvPicPr>
          <p:cNvPr id="550" name="Google Shape;5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00" y="3650850"/>
            <a:ext cx="4034750" cy="31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825" y="685225"/>
            <a:ext cx="2152650" cy="238125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52"/>
          <p:cNvSpPr/>
          <p:nvPr/>
        </p:nvSpPr>
        <p:spPr>
          <a:xfrm>
            <a:off x="6921325" y="2603875"/>
            <a:ext cx="1622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3" name="Google Shape;553;p52"/>
          <p:cNvCxnSpPr>
            <a:stCxn id="552" idx="2"/>
            <a:endCxn id="550" idx="0"/>
          </p:cNvCxnSpPr>
          <p:nvPr/>
        </p:nvCxnSpPr>
        <p:spPr>
          <a:xfrm rot="5400000">
            <a:off x="6909475" y="2827975"/>
            <a:ext cx="629100" cy="10167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複製與貼上</a:t>
            </a:r>
            <a:endParaRPr/>
          </a:p>
        </p:txBody>
      </p:sp>
      <p:sp>
        <p:nvSpPr>
          <p:cNvPr id="559" name="Google Shape;559;p53"/>
          <p:cNvSpPr txBox="1"/>
          <p:nvPr>
            <p:ph idx="1" type="body"/>
          </p:nvPr>
        </p:nvSpPr>
        <p:spPr>
          <a:xfrm>
            <a:off x="311700" y="5133468"/>
            <a:ext cx="3999900" cy="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複製有格式的文字</a:t>
            </a:r>
            <a:endParaRPr/>
          </a:p>
        </p:txBody>
      </p:sp>
      <p:sp>
        <p:nvSpPr>
          <p:cNvPr id="560" name="Google Shape;560;p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1" name="Google Shape;561;p53"/>
          <p:cNvSpPr txBox="1"/>
          <p:nvPr>
            <p:ph idx="2" type="body"/>
          </p:nvPr>
        </p:nvSpPr>
        <p:spPr>
          <a:xfrm>
            <a:off x="5920425" y="1639975"/>
            <a:ext cx="32235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保持來源格式設定</a:t>
            </a:r>
            <a:r>
              <a:rPr lang="zh-TW"/>
              <a:t>: 以複製時的格式為主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合併格式設定</a:t>
            </a:r>
            <a:r>
              <a:rPr lang="zh-TW"/>
              <a:t>:嘗試合併格式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只保留文字</a:t>
            </a:r>
            <a:r>
              <a:rPr lang="zh-TW"/>
              <a:t>: </a:t>
            </a:r>
            <a:br>
              <a:rPr lang="zh-TW"/>
            </a:br>
            <a:r>
              <a:rPr lang="zh-TW"/>
              <a:t>以目前所在位置的格式為主</a:t>
            </a:r>
            <a:endParaRPr/>
          </a:p>
        </p:txBody>
      </p:sp>
      <p:pic>
        <p:nvPicPr>
          <p:cNvPr id="562" name="Google Shape;56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963"/>
            <a:ext cx="2552700" cy="32480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3" name="Google Shape;563;p53"/>
          <p:cNvSpPr/>
          <p:nvPr/>
        </p:nvSpPr>
        <p:spPr>
          <a:xfrm>
            <a:off x="653250" y="2277325"/>
            <a:ext cx="389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350" y="1639975"/>
            <a:ext cx="2101663" cy="32480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5" name="Google Shape;565;p53"/>
          <p:cNvSpPr txBox="1"/>
          <p:nvPr>
            <p:ph idx="1" type="body"/>
          </p:nvPr>
        </p:nvSpPr>
        <p:spPr>
          <a:xfrm>
            <a:off x="3734350" y="5133468"/>
            <a:ext cx="3999900" cy="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 startAt="2"/>
            </a:pPr>
            <a:r>
              <a:rPr lang="zh-TW"/>
              <a:t>貼上選項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4"/>
          <p:cNvSpPr txBox="1"/>
          <p:nvPr>
            <p:ph idx="1" type="body"/>
          </p:nvPr>
        </p:nvSpPr>
        <p:spPr>
          <a:xfrm>
            <a:off x="311700" y="4061218"/>
            <a:ext cx="3999900" cy="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在段落換行</a:t>
            </a:r>
            <a:endParaRPr/>
          </a:p>
        </p:txBody>
      </p:sp>
      <p:sp>
        <p:nvSpPr>
          <p:cNvPr id="571" name="Google Shape;571;p5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段落中換行：分段與分行</a:t>
            </a:r>
            <a:endParaRPr/>
          </a:p>
        </p:txBody>
      </p:sp>
      <p:sp>
        <p:nvSpPr>
          <p:cNvPr id="572" name="Google Shape;572;p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73" name="Google Shape;573;p54"/>
          <p:cNvPicPr preferRelativeResize="0"/>
          <p:nvPr/>
        </p:nvPicPr>
        <p:blipFill rotWithShape="1">
          <a:blip r:embed="rId3">
            <a:alphaModFix/>
          </a:blip>
          <a:srcRect b="26879" l="0" r="0" t="0"/>
          <a:stretch/>
        </p:blipFill>
        <p:spPr>
          <a:xfrm>
            <a:off x="311700" y="2658300"/>
            <a:ext cx="4191000" cy="12954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4" name="Google Shape;57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163" y="1639813"/>
            <a:ext cx="3286125" cy="124777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5" name="Google Shape;57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263" y="4206475"/>
            <a:ext cx="3248025" cy="12954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6" name="Google Shape;576;p54"/>
          <p:cNvSpPr/>
          <p:nvPr/>
        </p:nvSpPr>
        <p:spPr>
          <a:xfrm>
            <a:off x="1653925" y="3249150"/>
            <a:ext cx="747900" cy="53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4"/>
          <p:cNvSpPr/>
          <p:nvPr/>
        </p:nvSpPr>
        <p:spPr>
          <a:xfrm>
            <a:off x="5546175" y="2125500"/>
            <a:ext cx="7479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4"/>
          <p:cNvSpPr/>
          <p:nvPr/>
        </p:nvSpPr>
        <p:spPr>
          <a:xfrm>
            <a:off x="5546175" y="4527350"/>
            <a:ext cx="747900" cy="64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9" name="Google Shape;579;p54"/>
          <p:cNvCxnSpPr>
            <a:stCxn id="573" idx="3"/>
            <a:endCxn id="577" idx="1"/>
          </p:cNvCxnSpPr>
          <p:nvPr/>
        </p:nvCxnSpPr>
        <p:spPr>
          <a:xfrm flipH="1" rot="10800000">
            <a:off x="4502700" y="2334600"/>
            <a:ext cx="1043400" cy="971400"/>
          </a:xfrm>
          <a:prstGeom prst="bentConnector3">
            <a:avLst>
              <a:gd fmla="val 50004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0" name="Google Shape;580;p54"/>
          <p:cNvCxnSpPr>
            <a:stCxn id="573" idx="3"/>
            <a:endCxn id="578" idx="1"/>
          </p:cNvCxnSpPr>
          <p:nvPr/>
        </p:nvCxnSpPr>
        <p:spPr>
          <a:xfrm>
            <a:off x="4502700" y="3306000"/>
            <a:ext cx="1043400" cy="1543800"/>
          </a:xfrm>
          <a:prstGeom prst="bentConnector3">
            <a:avLst>
              <a:gd fmla="val 50004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1" name="Google Shape;581;p54"/>
          <p:cNvSpPr/>
          <p:nvPr/>
        </p:nvSpPr>
        <p:spPr>
          <a:xfrm>
            <a:off x="4034750" y="1639825"/>
            <a:ext cx="1338000" cy="4179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/>
              <a:t> ↵  Enter</a:t>
            </a:r>
            <a:endParaRPr b="1" sz="1800"/>
          </a:p>
        </p:txBody>
      </p:sp>
      <p:grpSp>
        <p:nvGrpSpPr>
          <p:cNvPr id="582" name="Google Shape;582;p54"/>
          <p:cNvGrpSpPr/>
          <p:nvPr/>
        </p:nvGrpSpPr>
        <p:grpSpPr>
          <a:xfrm>
            <a:off x="2401825" y="5019725"/>
            <a:ext cx="3024275" cy="529450"/>
            <a:chOff x="1884925" y="4910375"/>
            <a:chExt cx="3024275" cy="529450"/>
          </a:xfrm>
        </p:grpSpPr>
        <p:sp>
          <p:nvSpPr>
            <p:cNvPr id="583" name="Google Shape;583;p54"/>
            <p:cNvSpPr/>
            <p:nvPr/>
          </p:nvSpPr>
          <p:spPr>
            <a:xfrm>
              <a:off x="3571200" y="5021925"/>
              <a:ext cx="1338000" cy="417900"/>
            </a:xfrm>
            <a:prstGeom prst="bevel">
              <a:avLst>
                <a:gd fmla="val 12500" name="adj"/>
              </a:avLst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/>
                <a:t> ↵  Enter</a:t>
              </a:r>
              <a:endParaRPr b="1" sz="1800"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1884925" y="5021925"/>
              <a:ext cx="969900" cy="417900"/>
            </a:xfrm>
            <a:prstGeom prst="bevel">
              <a:avLst>
                <a:gd fmla="val 12500" name="adj"/>
              </a:avLst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/>
                <a:t>Shift</a:t>
              </a:r>
              <a:endParaRPr b="1" sz="1800"/>
            </a:p>
          </p:txBody>
        </p:sp>
        <p:sp>
          <p:nvSpPr>
            <p:cNvPr id="585" name="Google Shape;585;p54"/>
            <p:cNvSpPr txBox="1"/>
            <p:nvPr/>
          </p:nvSpPr>
          <p:spPr>
            <a:xfrm>
              <a:off x="2978625" y="4910375"/>
              <a:ext cx="384600" cy="2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/>
                <a:t>+</a:t>
              </a:r>
              <a:endParaRPr sz="2800"/>
            </a:p>
          </p:txBody>
        </p:sp>
      </p:grpSp>
      <p:sp>
        <p:nvSpPr>
          <p:cNvPr id="586" name="Google Shape;586;p54"/>
          <p:cNvSpPr txBox="1"/>
          <p:nvPr>
            <p:ph idx="1" type="body"/>
          </p:nvPr>
        </p:nvSpPr>
        <p:spPr>
          <a:xfrm>
            <a:off x="5467450" y="3031900"/>
            <a:ext cx="33648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2a. </a:t>
            </a:r>
            <a:r>
              <a:rPr b="1" lang="zh-TW">
                <a:solidFill>
                  <a:schemeClr val="dk1"/>
                </a:solidFill>
              </a:rPr>
              <a:t>分段</a:t>
            </a:r>
            <a:r>
              <a:rPr lang="zh-TW"/>
              <a:t>：產生新的段落</a:t>
            </a:r>
            <a:endParaRPr/>
          </a:p>
        </p:txBody>
      </p:sp>
      <p:sp>
        <p:nvSpPr>
          <p:cNvPr id="587" name="Google Shape;587;p54"/>
          <p:cNvSpPr txBox="1"/>
          <p:nvPr>
            <p:ph idx="1" type="body"/>
          </p:nvPr>
        </p:nvSpPr>
        <p:spPr>
          <a:xfrm>
            <a:off x="5546175" y="5565825"/>
            <a:ext cx="32862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2b. </a:t>
            </a:r>
            <a:r>
              <a:rPr b="1" lang="zh-TW">
                <a:solidFill>
                  <a:schemeClr val="dk1"/>
                </a:solidFill>
              </a:rPr>
              <a:t>分行</a:t>
            </a:r>
            <a:r>
              <a:rPr lang="zh-TW"/>
              <a:t>：延續同一段落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文件基本編輯</a:t>
            </a:r>
            <a:endParaRPr/>
          </a:p>
        </p:txBody>
      </p:sp>
      <p:sp>
        <p:nvSpPr>
          <p:cNvPr id="593" name="Google Shape;593;p5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開啟舊檔「</a:t>
            </a:r>
            <a:r>
              <a:rPr lang="zh-TW" u="sng">
                <a:solidFill>
                  <a:schemeClr val="dk1"/>
                </a:solidFill>
              </a:rPr>
              <a:t>旅遊宣傳單.docx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輸入符號「</a:t>
            </a:r>
            <a:r>
              <a:rPr lang="zh-TW">
                <a:solidFill>
                  <a:schemeClr val="dk1"/>
                </a:solidFill>
              </a:rPr>
              <a:t>○</a:t>
            </a:r>
            <a:r>
              <a:rPr lang="zh-TW"/>
              <a:t>」，以及更多符號中的「</a:t>
            </a:r>
            <a:r>
              <a:rPr lang="zh-TW">
                <a:solidFill>
                  <a:schemeClr val="dk1"/>
                </a:solidFill>
              </a:rPr>
              <a:t>☆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複製有格式的文字</a:t>
            </a:r>
            <a:br>
              <a:rPr lang="zh-TW"/>
            </a:br>
            <a:r>
              <a:rPr lang="zh-TW"/>
              <a:t>使用貼上選項「</a:t>
            </a:r>
            <a:r>
              <a:rPr lang="zh-TW" u="sng">
                <a:solidFill>
                  <a:schemeClr val="dk1"/>
                </a:solidFill>
              </a:rPr>
              <a:t>保持來源格式設定</a:t>
            </a:r>
            <a:r>
              <a:rPr lang="zh-TW"/>
              <a:t>」與「</a:t>
            </a:r>
            <a:r>
              <a:rPr lang="zh-TW" u="sng">
                <a:solidFill>
                  <a:schemeClr val="dk1"/>
                </a:solidFill>
              </a:rPr>
              <a:t>只保留文字</a:t>
            </a:r>
            <a:r>
              <a:rPr lang="zh-TW"/>
              <a:t>」貼上看看，比較其差異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在注意事項底下的項目符號清單中，以「</a:t>
            </a:r>
            <a:r>
              <a:rPr lang="zh-TW" u="sng">
                <a:solidFill>
                  <a:schemeClr val="dk1"/>
                </a:solidFill>
              </a:rPr>
              <a:t>分段</a:t>
            </a:r>
            <a:r>
              <a:rPr lang="zh-TW"/>
              <a:t>」(enter)與「</a:t>
            </a:r>
            <a:r>
              <a:rPr lang="zh-TW" u="sng">
                <a:solidFill>
                  <a:schemeClr val="dk1"/>
                </a:solidFill>
              </a:rPr>
              <a:t>分行</a:t>
            </a:r>
            <a:r>
              <a:rPr lang="zh-TW"/>
              <a:t>」(shift+enter)換行看看，比較其差異</a:t>
            </a:r>
            <a:endParaRPr/>
          </a:p>
        </p:txBody>
      </p:sp>
      <p:sp>
        <p:nvSpPr>
          <p:cNvPr id="594" name="Google Shape;594;p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95" name="Google Shape;595;p55"/>
          <p:cNvGrpSpPr/>
          <p:nvPr/>
        </p:nvGrpSpPr>
        <p:grpSpPr>
          <a:xfrm>
            <a:off x="77375" y="33075"/>
            <a:ext cx="2252400" cy="1462459"/>
            <a:chOff x="6766825" y="129350"/>
            <a:chExt cx="2252400" cy="1462459"/>
          </a:xfrm>
        </p:grpSpPr>
        <p:sp>
          <p:nvSpPr>
            <p:cNvPr id="596" name="Google Shape;596;p55"/>
            <p:cNvSpPr/>
            <p:nvPr/>
          </p:nvSpPr>
          <p:spPr>
            <a:xfrm>
              <a:off x="6766825" y="129350"/>
              <a:ext cx="2252400" cy="532500"/>
            </a:xfrm>
            <a:prstGeom prst="wedgeRoundRectCallout">
              <a:avLst>
                <a:gd fmla="val -7601" name="adj1"/>
                <a:gd fmla="val 100075" name="adj2"/>
                <a:gd fmla="val 0" name="adj3"/>
              </a:avLst>
            </a:prstGeom>
            <a:solidFill>
              <a:srgbClr val="C9DAF8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實際操作看看！</a:t>
              </a:r>
              <a:endParaRPr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597" name="Google Shape;597;p55"/>
            <p:cNvGrpSpPr/>
            <p:nvPr/>
          </p:nvGrpSpPr>
          <p:grpSpPr>
            <a:xfrm>
              <a:off x="7820757" y="542200"/>
              <a:ext cx="1049609" cy="1049609"/>
              <a:chOff x="7008683" y="4974925"/>
              <a:chExt cx="1219200" cy="1219200"/>
            </a:xfrm>
          </p:grpSpPr>
          <p:pic>
            <p:nvPicPr>
              <p:cNvPr id="598" name="Google Shape;598;p5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08683" y="4974925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9" name="Google Shape;599;p5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43933" y="5189041"/>
                <a:ext cx="548700" cy="527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00" name="Google Shape;60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9785" y="2745634"/>
            <a:ext cx="150444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歡迎發問</a:t>
            </a:r>
            <a:endParaRPr/>
          </a:p>
        </p:txBody>
      </p:sp>
      <p:sp>
        <p:nvSpPr>
          <p:cNvPr id="606" name="Google Shape;606;p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開啟Word：新增空白文件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開啟</a:t>
            </a:r>
            <a:r>
              <a:rPr lang="zh-TW" u="sng">
                <a:solidFill>
                  <a:schemeClr val="dk1"/>
                </a:solidFill>
              </a:rPr>
              <a:t>Word 2013</a:t>
            </a:r>
            <a:endParaRPr u="sng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在「</a:t>
            </a:r>
            <a:r>
              <a:rPr lang="zh-TW" u="sng">
                <a:solidFill>
                  <a:schemeClr val="dk1"/>
                </a:solidFill>
              </a:rPr>
              <a:t>新增</a:t>
            </a:r>
            <a:r>
              <a:rPr lang="zh-TW"/>
              <a:t>」裡面，點選「</a:t>
            </a:r>
            <a:r>
              <a:rPr lang="zh-TW" u="sng">
                <a:solidFill>
                  <a:schemeClr val="dk1"/>
                </a:solidFill>
              </a:rPr>
              <a:t>空白文件</a:t>
            </a:r>
            <a:r>
              <a:rPr lang="zh-TW"/>
              <a:t>」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成功新增了Word空白文件</a:t>
            </a:r>
            <a:endParaRPr/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3474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認識Word操作介面</a:t>
            </a:r>
            <a:endParaRPr/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53725" l="0" r="0" t="0"/>
          <a:stretch/>
        </p:blipFill>
        <p:spPr>
          <a:xfrm>
            <a:off x="1815625" y="3064825"/>
            <a:ext cx="6428900" cy="20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7875600" y="3669475"/>
            <a:ext cx="956700" cy="417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功能區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1202850" y="1701425"/>
            <a:ext cx="1530600" cy="70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快速存取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工具列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11700" y="3220050"/>
            <a:ext cx="1186500" cy="417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索引標籤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530425" y="1992125"/>
            <a:ext cx="999300" cy="417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標題列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6742800" y="1662150"/>
            <a:ext cx="2089500" cy="70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最大化、最小化、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關閉視窗鈕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89" name="Google Shape;189;p25"/>
          <p:cNvCxnSpPr>
            <a:stCxn id="186" idx="3"/>
          </p:cNvCxnSpPr>
          <p:nvPr/>
        </p:nvCxnSpPr>
        <p:spPr>
          <a:xfrm>
            <a:off x="1498200" y="3429000"/>
            <a:ext cx="324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5"/>
          <p:cNvCxnSpPr>
            <a:stCxn id="185" idx="2"/>
          </p:cNvCxnSpPr>
          <p:nvPr/>
        </p:nvCxnSpPr>
        <p:spPr>
          <a:xfrm flipH="1" rot="-5400000">
            <a:off x="1859250" y="2518925"/>
            <a:ext cx="661500" cy="443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5"/>
          <p:cNvCxnSpPr>
            <a:stCxn id="187" idx="2"/>
            <a:endCxn id="183" idx="0"/>
          </p:cNvCxnSpPr>
          <p:nvPr/>
        </p:nvCxnSpPr>
        <p:spPr>
          <a:xfrm>
            <a:off x="5030075" y="2410025"/>
            <a:ext cx="0" cy="654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5"/>
          <p:cNvCxnSpPr/>
          <p:nvPr/>
        </p:nvCxnSpPr>
        <p:spPr>
          <a:xfrm>
            <a:off x="7787550" y="2370750"/>
            <a:ext cx="0" cy="708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5"/>
          <p:cNvCxnSpPr>
            <a:stCxn id="184" idx="1"/>
            <a:endCxn id="194" idx="3"/>
          </p:cNvCxnSpPr>
          <p:nvPr/>
        </p:nvCxnSpPr>
        <p:spPr>
          <a:xfrm rot="10800000">
            <a:off x="6669300" y="3878425"/>
            <a:ext cx="1206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5"/>
          <p:cNvSpPr/>
          <p:nvPr/>
        </p:nvSpPr>
        <p:spPr>
          <a:xfrm>
            <a:off x="1814650" y="3063700"/>
            <a:ext cx="2191800" cy="21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4572950" y="3063700"/>
            <a:ext cx="956700" cy="21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6976775" y="3063700"/>
            <a:ext cx="1303200" cy="21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1815625" y="3275800"/>
            <a:ext cx="5435100" cy="21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1815625" y="3491133"/>
            <a:ext cx="4853700" cy="7746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311700" y="3474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認識Word操作介面</a:t>
            </a:r>
            <a:endParaRPr/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 b="0" l="0" r="0" t="24219"/>
          <a:stretch/>
        </p:blipFill>
        <p:spPr>
          <a:xfrm>
            <a:off x="1703200" y="1548925"/>
            <a:ext cx="6428900" cy="337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6969325" y="5679463"/>
            <a:ext cx="1750500" cy="46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顯示比例調整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692750" y="5679450"/>
            <a:ext cx="1876200" cy="46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檢視模式切換鈕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5178200" y="3418588"/>
            <a:ext cx="1530600" cy="46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文件編輯區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311700" y="2565025"/>
            <a:ext cx="1044900" cy="417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輸入線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126375" y="5679450"/>
            <a:ext cx="1044900" cy="468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狀態列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11" name="Google Shape;211;p26"/>
          <p:cNvCxnSpPr/>
          <p:nvPr/>
        </p:nvCxnSpPr>
        <p:spPr>
          <a:xfrm rot="10800000">
            <a:off x="5943500" y="2883088"/>
            <a:ext cx="0" cy="53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6"/>
          <p:cNvCxnSpPr>
            <a:endCxn id="213" idx="1"/>
          </p:cNvCxnSpPr>
          <p:nvPr/>
        </p:nvCxnSpPr>
        <p:spPr>
          <a:xfrm>
            <a:off x="1356525" y="2773975"/>
            <a:ext cx="1510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6"/>
          <p:cNvSpPr txBox="1"/>
          <p:nvPr/>
        </p:nvSpPr>
        <p:spPr>
          <a:xfrm>
            <a:off x="311700" y="1260975"/>
            <a:ext cx="1044900" cy="417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尺規</a:t>
            </a:r>
            <a:endParaRPr sz="18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15" name="Google Shape;215;p26"/>
          <p:cNvCxnSpPr/>
          <p:nvPr/>
        </p:nvCxnSpPr>
        <p:spPr>
          <a:xfrm>
            <a:off x="1356600" y="1469925"/>
            <a:ext cx="1282800" cy="242700"/>
          </a:xfrm>
          <a:prstGeom prst="bentConnector3">
            <a:avLst>
              <a:gd fmla="val 10062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6"/>
          <p:cNvCxnSpPr>
            <a:stCxn id="207" idx="0"/>
          </p:cNvCxnSpPr>
          <p:nvPr/>
        </p:nvCxnSpPr>
        <p:spPr>
          <a:xfrm rot="-5400000">
            <a:off x="5498250" y="5089650"/>
            <a:ext cx="722400" cy="457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6"/>
          <p:cNvCxnSpPr>
            <a:stCxn id="210" idx="0"/>
          </p:cNvCxnSpPr>
          <p:nvPr/>
        </p:nvCxnSpPr>
        <p:spPr>
          <a:xfrm rot="10800000">
            <a:off x="2648825" y="4941150"/>
            <a:ext cx="0" cy="738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6"/>
          <p:cNvCxnSpPr>
            <a:stCxn id="206" idx="0"/>
          </p:cNvCxnSpPr>
          <p:nvPr/>
        </p:nvCxnSpPr>
        <p:spPr>
          <a:xfrm flipH="1" rot="5400000">
            <a:off x="7166875" y="5001763"/>
            <a:ext cx="722400" cy="633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6"/>
          <p:cNvSpPr/>
          <p:nvPr/>
        </p:nvSpPr>
        <p:spPr>
          <a:xfrm>
            <a:off x="1995325" y="1678875"/>
            <a:ext cx="5891700" cy="21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867325" y="2506225"/>
            <a:ext cx="303900" cy="5355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1703200" y="4736975"/>
            <a:ext cx="2169600" cy="188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5663950" y="4736975"/>
            <a:ext cx="905100" cy="188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6568950" y="4736975"/>
            <a:ext cx="1563000" cy="188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功能區與索引標籤</a:t>
            </a:r>
            <a:endParaRPr/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常用</a:t>
            </a:r>
            <a:r>
              <a:rPr lang="zh-TW"/>
              <a:t>: 剪下/貼上, 字型格式, 樣式, 搜尋/取代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插入</a:t>
            </a:r>
            <a:r>
              <a:rPr lang="zh-TW"/>
              <a:t>: 表格, 圖片, 圖案, </a:t>
            </a:r>
            <a:br>
              <a:rPr lang="zh-TW"/>
            </a:br>
            <a:r>
              <a:rPr lang="zh-TW"/>
              <a:t>頁首/頁尾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設計</a:t>
            </a:r>
            <a:r>
              <a:rPr lang="zh-TW"/>
              <a:t>: 佈景主題, 浮水印, 頁面框線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版面配置</a:t>
            </a:r>
            <a:r>
              <a:rPr lang="zh-TW"/>
              <a:t>: 邊界, 方向, 欄</a:t>
            </a:r>
            <a:endParaRPr/>
          </a:p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p27"/>
          <p:cNvSpPr txBox="1"/>
          <p:nvPr>
            <p:ph idx="2" type="body"/>
          </p:nvPr>
        </p:nvSpPr>
        <p:spPr>
          <a:xfrm>
            <a:off x="4564150" y="1639975"/>
            <a:ext cx="42684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參考資料</a:t>
            </a:r>
            <a:r>
              <a:rPr lang="zh-TW"/>
              <a:t>: 目錄, 標號, 交互參照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郵件</a:t>
            </a:r>
            <a:r>
              <a:rPr lang="zh-TW"/>
              <a:t>: 合併列印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校閱</a:t>
            </a:r>
            <a:r>
              <a:rPr lang="zh-TW"/>
              <a:t>: 註解, 追蹤修訂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zh-TW">
                <a:solidFill>
                  <a:schemeClr val="dk1"/>
                </a:solidFill>
              </a:rPr>
              <a:t>檢視</a:t>
            </a:r>
            <a:r>
              <a:rPr lang="zh-TW"/>
              <a:t>: 檢視模式, 比例, 視窗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還有增益集, 圖片工具, 表格工具等等...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75" y="5093549"/>
            <a:ext cx="7635725" cy="17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6308100" y="5093550"/>
            <a:ext cx="1083900" cy="4605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5184725" y="5326150"/>
            <a:ext cx="1083900" cy="2280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工具的選單</a:t>
            </a:r>
            <a:endParaRPr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2" name="Google Shape;242;p28"/>
          <p:cNvSpPr txBox="1"/>
          <p:nvPr>
            <p:ph idx="3" type="subTitle"/>
          </p:nvPr>
        </p:nvSpPr>
        <p:spPr>
          <a:xfrm>
            <a:off x="311700" y="12862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工具選項</a:t>
            </a:r>
            <a:r>
              <a:rPr b="0"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▼</a:t>
            </a:r>
            <a:endParaRPr/>
          </a:p>
        </p:txBody>
      </p:sp>
      <p:sp>
        <p:nvSpPr>
          <p:cNvPr id="243" name="Google Shape;243;p28"/>
          <p:cNvSpPr txBox="1"/>
          <p:nvPr>
            <p:ph idx="4" type="subTitle"/>
          </p:nvPr>
        </p:nvSpPr>
        <p:spPr>
          <a:xfrm>
            <a:off x="4832400" y="12862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對話方塊啟動器</a:t>
            </a:r>
            <a:endParaRPr/>
          </a:p>
        </p:txBody>
      </p:sp>
      <p:grpSp>
        <p:nvGrpSpPr>
          <p:cNvPr id="244" name="Google Shape;244;p28"/>
          <p:cNvGrpSpPr/>
          <p:nvPr/>
        </p:nvGrpSpPr>
        <p:grpSpPr>
          <a:xfrm>
            <a:off x="4832400" y="2328124"/>
            <a:ext cx="3999900" cy="1324900"/>
            <a:chOff x="4832400" y="2960199"/>
            <a:chExt cx="3999900" cy="1324900"/>
          </a:xfrm>
        </p:grpSpPr>
        <p:pic>
          <p:nvPicPr>
            <p:cNvPr id="245" name="Google Shape;245;p28"/>
            <p:cNvPicPr preferRelativeResize="0"/>
            <p:nvPr/>
          </p:nvPicPr>
          <p:blipFill rotWithShape="1">
            <a:blip r:embed="rId3">
              <a:alphaModFix/>
            </a:blip>
            <a:srcRect b="0" l="0" r="0" t="22618"/>
            <a:stretch/>
          </p:blipFill>
          <p:spPr>
            <a:xfrm>
              <a:off x="4832400" y="2960199"/>
              <a:ext cx="3999900" cy="1324900"/>
            </a:xfrm>
            <a:prstGeom prst="rect">
              <a:avLst/>
            </a:prstGeom>
            <a:noFill/>
            <a:ln cap="flat" cmpd="sng" w="381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46" name="Google Shape;246;p28"/>
            <p:cNvSpPr/>
            <p:nvPr/>
          </p:nvSpPr>
          <p:spPr>
            <a:xfrm>
              <a:off x="8391900" y="3758838"/>
              <a:ext cx="440400" cy="4179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7" name="Google Shape;2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69" y="3497475"/>
            <a:ext cx="2386000" cy="3050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28"/>
          <p:cNvCxnSpPr>
            <a:stCxn id="246" idx="2"/>
            <a:endCxn id="247" idx="3"/>
          </p:cNvCxnSpPr>
          <p:nvPr/>
        </p:nvCxnSpPr>
        <p:spPr>
          <a:xfrm rot="5400000">
            <a:off x="7618500" y="4029163"/>
            <a:ext cx="1478100" cy="509100"/>
          </a:xfrm>
          <a:prstGeom prst="bentConnector2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9" name="Google Shape;2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263" y="2328125"/>
            <a:ext cx="2620782" cy="37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1396950" y="2431500"/>
            <a:ext cx="299100" cy="4179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3">
            <a:alphaModFix/>
          </a:blip>
          <a:srcRect b="13362" l="91909" r="3471" t="75691"/>
          <a:stretch/>
        </p:blipFill>
        <p:spPr>
          <a:xfrm>
            <a:off x="8103000" y="1740613"/>
            <a:ext cx="376800" cy="38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工具的基本操作</a:t>
            </a:r>
            <a:endParaRPr/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9" name="Google Shape;259;p2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797"/>
            <a:ext cx="3999900" cy="397903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14155" l="0" r="0" t="0"/>
          <a:stretch/>
        </p:blipFill>
        <p:spPr>
          <a:xfrm>
            <a:off x="4832400" y="2568800"/>
            <a:ext cx="4000500" cy="21603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2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工具提示</a:t>
            </a:r>
            <a:endParaRPr/>
          </a:p>
        </p:txBody>
      </p:sp>
      <p:sp>
        <p:nvSpPr>
          <p:cNvPr id="263" name="Google Shape;263;p2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新增至快速存取工具列</a:t>
            </a: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100" y="4904638"/>
            <a:ext cx="4000500" cy="1647825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5" name="Google Shape;265;p29"/>
          <p:cNvSpPr/>
          <p:nvPr/>
        </p:nvSpPr>
        <p:spPr>
          <a:xfrm>
            <a:off x="2536200" y="2765175"/>
            <a:ext cx="1775400" cy="738300"/>
          </a:xfrm>
          <a:prstGeom prst="wedgeRoundRectCallout">
            <a:avLst>
              <a:gd fmla="val -101702" name="adj1"/>
              <a:gd fmla="val 20229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滑鼠停滯</a:t>
            </a:r>
            <a:endParaRPr sz="24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6574000" y="2450975"/>
            <a:ext cx="1775400" cy="581100"/>
          </a:xfrm>
          <a:prstGeom prst="wedgeRoundRectCallout">
            <a:avLst>
              <a:gd fmla="val -105242" name="adj1"/>
              <a:gd fmla="val 52740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滑鼠右鍵</a:t>
            </a:r>
            <a:endParaRPr sz="24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5128550" y="5858950"/>
            <a:ext cx="1775400" cy="581100"/>
          </a:xfrm>
          <a:prstGeom prst="wedgeRoundRectCallout">
            <a:avLst>
              <a:gd fmla="val 62013" name="adj1"/>
              <a:gd fmla="val -128171" name="adj2"/>
              <a:gd fmla="val 0" name="adj3"/>
            </a:avLst>
          </a:prstGeom>
          <a:solidFill>
            <a:srgbClr val="F3F3F3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新增完成</a:t>
            </a:r>
            <a:endParaRPr sz="240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