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1"/>
    <p:restoredTop sz="94707"/>
  </p:normalViewPr>
  <p:slideViewPr>
    <p:cSldViewPr snapToGrid="0" snapToObjects="1">
      <p:cViewPr>
        <p:scale>
          <a:sx n="144" d="100"/>
          <a:sy n="144" d="100"/>
        </p:scale>
        <p:origin x="1480"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1.jpg"/><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hyperlink" Target="http://DoViewPlanning.Org" TargetMode="Externa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74320"/>
            <a:ext cx="8229600" cy="777240"/>
          </a:xfrm>
          <a:prstGeom prst="rect">
            <a:avLst/>
          </a:prstGeom>
          <a:noFill/>
        </p:spPr>
        <p:txBody>
          <a:bodyPr wrap="square" lIns="0" tIns="0" rIns="0" bIns="0">
            <a:spAutoFit/>
          </a:bodyPr>
          <a:lstStyle/>
          <a:p>
            <a:pPr algn="ctr">
              <a:defRPr sz="2400">
                <a:solidFill>
                  <a:srgbClr val="000000"/>
                </a:solidFill>
              </a:defRPr>
            </a:pPr>
            <a:r>
              <a:rPr dirty="0"/>
              <a:t>NZ Police DoView Strategy Diagram</a:t>
            </a:r>
          </a:p>
        </p:txBody>
      </p:sp>
      <p:sp>
        <p:nvSpPr>
          <p:cNvPr id="3" name="Rectangle 2">
            <a:hlinkClick r:id="rId2" action="ppaction://hlinksldjump"/>
          </p:cNvPr>
          <p:cNvSpPr/>
          <p:nvPr/>
        </p:nvSpPr>
        <p:spPr>
          <a:xfrm>
            <a:off x="3582000" y="1267920"/>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Final Outcomes</a:t>
            </a:r>
          </a:p>
        </p:txBody>
      </p:sp>
      <p:sp>
        <p:nvSpPr>
          <p:cNvPr id="4" name="Rectangle 3"/>
          <p:cNvSpPr/>
          <p:nvPr/>
        </p:nvSpPr>
        <p:spPr>
          <a:xfrm>
            <a:off x="3582000" y="1267920"/>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1242000" y="2309076"/>
            <a:ext cx="6660000" cy="18288"/>
          </a:xfrm>
          <a:prstGeom prst="rect">
            <a:avLst/>
          </a:prstGeom>
          <a:solidFill>
            <a:srgbClr val="9696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648520"/>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Mission, Mandate &amp; Operating Context</a:t>
            </a:r>
          </a:p>
        </p:txBody>
      </p:sp>
      <p:sp>
        <p:nvSpPr>
          <p:cNvPr id="7" name="Rectangle 6">
            <a:hlinkClick r:id="rId4" action="ppaction://hlinksldjump"/>
          </p:cNvPr>
          <p:cNvSpPr/>
          <p:nvPr/>
        </p:nvSpPr>
        <p:spPr>
          <a:xfrm>
            <a:off x="3582000" y="2648520"/>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Prevention First &amp; Community Harm Prevention</a:t>
            </a:r>
          </a:p>
        </p:txBody>
      </p:sp>
      <p:sp>
        <p:nvSpPr>
          <p:cNvPr id="8" name="Rectangle 7">
            <a:hlinkClick r:id="rId5" action="ppaction://hlinksldjump"/>
          </p:cNvPr>
          <p:cNvSpPr/>
          <p:nvPr/>
        </p:nvSpPr>
        <p:spPr>
          <a:xfrm>
            <a:off x="5922000" y="2648520"/>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Emergency Response, Investigation &amp; Resolution</a:t>
            </a:r>
          </a:p>
        </p:txBody>
      </p:sp>
      <p:sp>
        <p:nvSpPr>
          <p:cNvPr id="9" name="Rectangle 8">
            <a:hlinkClick r:id="rId6" action="ppaction://hlinksldjump"/>
          </p:cNvPr>
          <p:cNvSpPr/>
          <p:nvPr/>
        </p:nvSpPr>
        <p:spPr>
          <a:xfrm>
            <a:off x="1242000" y="3800520"/>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Victims, Justice Process &amp; Community Reassurance</a:t>
            </a:r>
          </a:p>
        </p:txBody>
      </p:sp>
      <p:sp>
        <p:nvSpPr>
          <p:cNvPr id="10" name="Rectangle 9">
            <a:hlinkClick r:id="rId7" action="ppaction://hlinksldjump"/>
          </p:cNvPr>
          <p:cNvSpPr/>
          <p:nvPr/>
        </p:nvSpPr>
        <p:spPr>
          <a:xfrm>
            <a:off x="3582000" y="3800520"/>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&amp; Iwi Partnerships – Te Huringa o Te Tai</a:t>
            </a:r>
          </a:p>
        </p:txBody>
      </p:sp>
      <p:sp>
        <p:nvSpPr>
          <p:cNvPr id="11" name="Rectangle 10">
            <a:hlinkClick r:id="rId8" action="ppaction://hlinksldjump"/>
          </p:cNvPr>
          <p:cNvSpPr/>
          <p:nvPr/>
        </p:nvSpPr>
        <p:spPr>
          <a:xfrm>
            <a:off x="5922000" y="3800520"/>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Intelligence, Research &amp; Evidence-Based Policing</a:t>
            </a:r>
          </a:p>
        </p:txBody>
      </p:sp>
      <p:sp>
        <p:nvSpPr>
          <p:cNvPr id="12" name="Rectangle 11">
            <a:hlinkClick r:id="rId9" action="ppaction://hlinksldjump"/>
          </p:cNvPr>
          <p:cNvSpPr/>
          <p:nvPr/>
        </p:nvSpPr>
        <p:spPr>
          <a:xfrm>
            <a:off x="1242000" y="4952520"/>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District &amp; Specialist Operations Delivery</a:t>
            </a:r>
          </a:p>
        </p:txBody>
      </p:sp>
      <p:sp>
        <p:nvSpPr>
          <p:cNvPr id="13" name="Rectangle 12">
            <a:hlinkClick r:id="rId10" action="ppaction://hlinksldjump"/>
          </p:cNvPr>
          <p:cNvSpPr/>
          <p:nvPr/>
        </p:nvSpPr>
        <p:spPr>
          <a:xfrm>
            <a:off x="3582000" y="4952520"/>
            <a:ext cx="1980000" cy="72000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Workforce, Leadership &amp; Culture (Our Values, People &amp; Wellbeing)</a:t>
            </a:r>
          </a:p>
        </p:txBody>
      </p:sp>
      <p:sp>
        <p:nvSpPr>
          <p:cNvPr id="14" name="Rectangle 13">
            <a:hlinkClick r:id="rId11" action="ppaction://hlinksldjump"/>
          </p:cNvPr>
          <p:cNvSpPr/>
          <p:nvPr/>
        </p:nvSpPr>
        <p:spPr>
          <a:xfrm>
            <a:off x="5922000" y="4952520"/>
            <a:ext cx="1980000" cy="72000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Organisational Enablers &amp; Digital Capability</a:t>
            </a:r>
          </a:p>
        </p:txBody>
      </p:sp>
      <p:sp>
        <p:nvSpPr>
          <p:cNvPr id="15" name="TextBox 14"/>
          <p:cNvSpPr txBox="1"/>
          <p:nvPr/>
        </p:nvSpPr>
        <p:spPr>
          <a:xfrm>
            <a:off x="807858" y="6537960"/>
            <a:ext cx="8061822"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a:t>
            </a:r>
            <a:r>
              <a:rPr lang="en-AU" dirty="0"/>
              <a:t>a024</a:t>
            </a:r>
            <a:r>
              <a:rPr dirty="0"/>
              <a:t> 2025-11-25 11:55</a:t>
            </a:r>
          </a:p>
        </p:txBody>
      </p:sp>
      <p:sp>
        <p:nvSpPr>
          <p:cNvPr id="16" name="TextBox 15"/>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12"/>
              </a:rPr>
              <a:t>DoViewPlanning.Org</a:t>
            </a:r>
          </a:p>
        </p:txBody>
      </p:sp>
      <p:sp>
        <p:nvSpPr>
          <p:cNvPr id="17" name="TextBox 16"/>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18" name="Google Shape;104;p1" title="Doview new.jpeg">
            <a:extLst>
              <a:ext uri="{FF2B5EF4-FFF2-40B4-BE49-F238E27FC236}">
                <a16:creationId xmlns:a16="http://schemas.microsoft.com/office/drawing/2014/main" id="{4BC509DD-7430-2937-6840-7619ED29AD74}"/>
              </a:ext>
            </a:extLst>
          </p:cNvPr>
          <p:cNvPicPr preferRelativeResize="0"/>
          <p:nvPr/>
        </p:nvPicPr>
        <p:blipFill>
          <a:blip r:embed="rId13">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Workforce, Leadership &amp; Culture (Our Values, People &amp; Wellbeing)</a:t>
            </a:r>
          </a:p>
        </p:txBody>
      </p:sp>
      <p:sp>
        <p:nvSpPr>
          <p:cNvPr id="5" name="Rectangle 4"/>
          <p:cNvSpPr/>
          <p:nvPr/>
        </p:nvSpPr>
        <p:spPr>
          <a:xfrm>
            <a:off x="571499" y="1989322"/>
            <a:ext cx="1605089" cy="84429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Workforce requirements are forecast and recruitment plans are developed</a:t>
            </a:r>
          </a:p>
        </p:txBody>
      </p:sp>
      <p:sp>
        <p:nvSpPr>
          <p:cNvPr id="6" name="Rectangle 5"/>
          <p:cNvSpPr/>
          <p:nvPr/>
        </p:nvSpPr>
        <p:spPr>
          <a:xfrm>
            <a:off x="571500" y="2989149"/>
            <a:ext cx="1605089" cy="84429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 diverse workforce is recruited that reflects New Zealand’s communities</a:t>
            </a:r>
          </a:p>
        </p:txBody>
      </p:sp>
      <p:sp>
        <p:nvSpPr>
          <p:cNvPr id="7" name="Rectangle 6"/>
          <p:cNvSpPr/>
          <p:nvPr/>
        </p:nvSpPr>
        <p:spPr>
          <a:xfrm>
            <a:off x="571500" y="4011167"/>
            <a:ext cx="1605089" cy="84429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Candidate selection reinforces values and ethical expectations</a:t>
            </a:r>
          </a:p>
        </p:txBody>
      </p:sp>
      <p:sp>
        <p:nvSpPr>
          <p:cNvPr id="8" name="Rectangle 7"/>
          <p:cNvSpPr/>
          <p:nvPr/>
        </p:nvSpPr>
        <p:spPr>
          <a:xfrm>
            <a:off x="571500" y="5010909"/>
            <a:ext cx="1605089" cy="85243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Induction </a:t>
            </a:r>
            <a:r>
              <a:rPr sz="1100" b="0" dirty="0" err="1">
                <a:solidFill>
                  <a:srgbClr val="000000"/>
                </a:solidFill>
              </a:rPr>
              <a:t>programmes</a:t>
            </a:r>
            <a:r>
              <a:rPr sz="1100" b="0" dirty="0">
                <a:solidFill>
                  <a:srgbClr val="000000"/>
                </a:solidFill>
              </a:rPr>
              <a:t> embed values, ethics and expected </a:t>
            </a:r>
            <a:r>
              <a:rPr sz="1100" b="0" dirty="0" err="1">
                <a:solidFill>
                  <a:srgbClr val="000000"/>
                </a:solidFill>
              </a:rPr>
              <a:t>behaviours</a:t>
            </a:r>
            <a:endParaRPr sz="1100" b="0" dirty="0">
              <a:solidFill>
                <a:srgbClr val="000000"/>
              </a:solidFill>
            </a:endParaRPr>
          </a:p>
        </p:txBody>
      </p:sp>
      <p:sp>
        <p:nvSpPr>
          <p:cNvPr id="9" name="Right Arrow 8"/>
          <p:cNvSpPr/>
          <p:nvPr/>
        </p:nvSpPr>
        <p:spPr>
          <a:xfrm>
            <a:off x="2396045"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871533" y="2319528"/>
            <a:ext cx="1223772" cy="70815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Leadership capability is developed at all levels</a:t>
            </a:r>
          </a:p>
        </p:txBody>
      </p:sp>
      <p:sp>
        <p:nvSpPr>
          <p:cNvPr id="11" name="Rectangle 10"/>
          <p:cNvSpPr/>
          <p:nvPr/>
        </p:nvSpPr>
        <p:spPr>
          <a:xfrm>
            <a:off x="2871533" y="3119119"/>
            <a:ext cx="1223772" cy="89204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Training and professional development keep skills current</a:t>
            </a:r>
          </a:p>
        </p:txBody>
      </p:sp>
      <p:sp>
        <p:nvSpPr>
          <p:cNvPr id="12" name="Rectangle 11"/>
          <p:cNvSpPr/>
          <p:nvPr/>
        </p:nvSpPr>
        <p:spPr>
          <a:xfrm>
            <a:off x="2871533" y="4102607"/>
            <a:ext cx="1223772"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Staff are supported to use mobility, technology and new ways of working</a:t>
            </a:r>
          </a:p>
        </p:txBody>
      </p:sp>
      <p:sp>
        <p:nvSpPr>
          <p:cNvPr id="13" name="Right Arrow 12"/>
          <p:cNvSpPr/>
          <p:nvPr/>
        </p:nvSpPr>
        <p:spPr>
          <a:xfrm>
            <a:off x="4314761"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790249" y="2627376"/>
            <a:ext cx="1146937"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Wellbeing, safety and mental health support are provided to staff</a:t>
            </a:r>
          </a:p>
        </p:txBody>
      </p:sp>
      <p:sp>
        <p:nvSpPr>
          <p:cNvPr id="15" name="Rectangle 14"/>
          <p:cNvSpPr/>
          <p:nvPr/>
        </p:nvSpPr>
        <p:spPr>
          <a:xfrm>
            <a:off x="4790249" y="3794759"/>
            <a:ext cx="1146937" cy="107594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Inclusion and respect initiatives reinforce desired behaviours</a:t>
            </a:r>
          </a:p>
        </p:txBody>
      </p:sp>
      <p:sp>
        <p:nvSpPr>
          <p:cNvPr id="16" name="Right Arrow 15"/>
          <p:cNvSpPr/>
          <p:nvPr/>
        </p:nvSpPr>
        <p:spPr>
          <a:xfrm>
            <a:off x="6156642" y="362102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632127" y="2345946"/>
            <a:ext cx="1746939" cy="799588"/>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People experience Police as a values-driven, inclusive </a:t>
            </a:r>
            <a:r>
              <a:rPr sz="1100" b="1" dirty="0" err="1">
                <a:solidFill>
                  <a:srgbClr val="000000"/>
                </a:solidFill>
              </a:rPr>
              <a:t>organisation</a:t>
            </a:r>
            <a:endParaRPr sz="1100" b="1" dirty="0">
              <a:solidFill>
                <a:srgbClr val="000000"/>
              </a:solidFill>
            </a:endParaRPr>
          </a:p>
        </p:txBody>
      </p:sp>
      <p:sp>
        <p:nvSpPr>
          <p:cNvPr id="18" name="Rectangle 17"/>
          <p:cNvSpPr/>
          <p:nvPr/>
        </p:nvSpPr>
        <p:spPr>
          <a:xfrm>
            <a:off x="6632130" y="3394963"/>
            <a:ext cx="1746938" cy="70815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Staff are safe, well and able to deliver high-quality policing</a:t>
            </a:r>
          </a:p>
        </p:txBody>
      </p:sp>
      <p:sp>
        <p:nvSpPr>
          <p:cNvPr id="19" name="Rectangle 18"/>
          <p:cNvSpPr/>
          <p:nvPr/>
        </p:nvSpPr>
        <p:spPr>
          <a:xfrm>
            <a:off x="6632129" y="4319678"/>
            <a:ext cx="1746937" cy="70815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Culture supports prevention-focused, community-</a:t>
            </a:r>
            <a:r>
              <a:rPr sz="1100" b="1" dirty="0" err="1">
                <a:solidFill>
                  <a:srgbClr val="000000"/>
                </a:solidFill>
              </a:rPr>
              <a:t>centred</a:t>
            </a:r>
            <a:r>
              <a:rPr sz="1100" b="1" dirty="0">
                <a:solidFill>
                  <a:srgbClr val="000000"/>
                </a:solidFill>
              </a:rPr>
              <a:t> policing over time</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92E266AF-1787-711D-155F-909A503B1866}"/>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3" name="Google Shape;104;p1" title="Doview new.jpeg">
            <a:extLst>
              <a:ext uri="{FF2B5EF4-FFF2-40B4-BE49-F238E27FC236}">
                <a16:creationId xmlns:a16="http://schemas.microsoft.com/office/drawing/2014/main" id="{D68F0052-D23C-132F-6666-AAEFB4957DA4}"/>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Organisational Enablers &amp; Digital Capability</a:t>
            </a:r>
          </a:p>
        </p:txBody>
      </p:sp>
      <p:sp>
        <p:nvSpPr>
          <p:cNvPr id="5" name="Rectangle 4"/>
          <p:cNvSpPr/>
          <p:nvPr/>
        </p:nvSpPr>
        <p:spPr>
          <a:xfrm>
            <a:off x="826110" y="2270762"/>
            <a:ext cx="1377442"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Core ICT, communications and mobility platforms are maintained</a:t>
            </a:r>
          </a:p>
        </p:txBody>
      </p:sp>
      <p:sp>
        <p:nvSpPr>
          <p:cNvPr id="6" name="Rectangle 5"/>
          <p:cNvSpPr/>
          <p:nvPr/>
        </p:nvSpPr>
        <p:spPr>
          <a:xfrm>
            <a:off x="826110" y="3254250"/>
            <a:ext cx="1377442"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Data governance, privacy and security frameworks are implemented</a:t>
            </a:r>
          </a:p>
        </p:txBody>
      </p:sp>
      <p:sp>
        <p:nvSpPr>
          <p:cNvPr id="7" name="Rectangle 6"/>
          <p:cNvSpPr/>
          <p:nvPr/>
        </p:nvSpPr>
        <p:spPr>
          <a:xfrm>
            <a:off x="826110" y="4237738"/>
            <a:ext cx="1377442" cy="1075943"/>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Asset, fleet and property portfolios are managed to support operations</a:t>
            </a:r>
          </a:p>
        </p:txBody>
      </p:sp>
      <p:sp>
        <p:nvSpPr>
          <p:cNvPr id="8" name="Right Arrow 7"/>
          <p:cNvSpPr/>
          <p:nvPr/>
        </p:nvSpPr>
        <p:spPr>
          <a:xfrm>
            <a:off x="2423008"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898496" y="1595122"/>
            <a:ext cx="1146937" cy="1075943"/>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Digital tools are rolled out to frontline staff to support mobile working</a:t>
            </a:r>
          </a:p>
        </p:txBody>
      </p:sp>
      <p:sp>
        <p:nvSpPr>
          <p:cNvPr id="10" name="Rectangle 9"/>
          <p:cNvSpPr/>
          <p:nvPr/>
        </p:nvSpPr>
        <p:spPr>
          <a:xfrm>
            <a:off x="2898496" y="2762505"/>
            <a:ext cx="1146937" cy="1259839"/>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Information systems are integrated to give a single view of people, places and events</a:t>
            </a:r>
          </a:p>
        </p:txBody>
      </p:sp>
      <p:sp>
        <p:nvSpPr>
          <p:cNvPr id="11" name="Rectangle 10"/>
          <p:cNvSpPr/>
          <p:nvPr/>
        </p:nvSpPr>
        <p:spPr>
          <a:xfrm>
            <a:off x="2898496" y="4113784"/>
            <a:ext cx="1146937"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Processes are streamlined and automated where appropriate</a:t>
            </a:r>
          </a:p>
        </p:txBody>
      </p:sp>
      <p:sp>
        <p:nvSpPr>
          <p:cNvPr id="12" name="Rectangle 11"/>
          <p:cNvSpPr/>
          <p:nvPr/>
        </p:nvSpPr>
        <p:spPr>
          <a:xfrm>
            <a:off x="2898496" y="5097272"/>
            <a:ext cx="1146937"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User feedback is used to refine and improve digital tools</a:t>
            </a:r>
          </a:p>
        </p:txBody>
      </p:sp>
      <p:sp>
        <p:nvSpPr>
          <p:cNvPr id="13" name="Right Arrow 12"/>
          <p:cNvSpPr/>
          <p:nvPr/>
        </p:nvSpPr>
        <p:spPr>
          <a:xfrm>
            <a:off x="4264889"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740377" y="2946402"/>
            <a:ext cx="1223772" cy="708151"/>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Data quality and timeliness are improved across systems</a:t>
            </a:r>
          </a:p>
        </p:txBody>
      </p:sp>
      <p:sp>
        <p:nvSpPr>
          <p:cNvPr id="15" name="Rectangle 14"/>
          <p:cNvSpPr/>
          <p:nvPr/>
        </p:nvSpPr>
        <p:spPr>
          <a:xfrm>
            <a:off x="4740377" y="3745993"/>
            <a:ext cx="1223772"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Cyber security and resilience against digital threats are strengthened</a:t>
            </a:r>
          </a:p>
        </p:txBody>
      </p:sp>
      <p:sp>
        <p:nvSpPr>
          <p:cNvPr id="16" name="Right Arrow 15"/>
          <p:cNvSpPr/>
          <p:nvPr/>
        </p:nvSpPr>
        <p:spPr>
          <a:xfrm>
            <a:off x="6183605" y="3664206"/>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659093" y="2178814"/>
            <a:ext cx="1377442"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Police staff have reliable, effective tools to deliver modern policing</a:t>
            </a:r>
          </a:p>
        </p:txBody>
      </p:sp>
      <p:sp>
        <p:nvSpPr>
          <p:cNvPr id="18" name="Rectangle 17"/>
          <p:cNvSpPr/>
          <p:nvPr/>
        </p:nvSpPr>
        <p:spPr>
          <a:xfrm>
            <a:off x="6659093" y="3162302"/>
            <a:ext cx="1377442" cy="892048"/>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Information is available where and when it is needed to support decisions</a:t>
            </a:r>
          </a:p>
        </p:txBody>
      </p:sp>
      <p:sp>
        <p:nvSpPr>
          <p:cNvPr id="19" name="Rectangle 18"/>
          <p:cNvSpPr/>
          <p:nvPr/>
        </p:nvSpPr>
        <p:spPr>
          <a:xfrm>
            <a:off x="6659093" y="4145790"/>
            <a:ext cx="1377442" cy="1259839"/>
          </a:xfrm>
          <a:prstGeom prst="rect">
            <a:avLst/>
          </a:prstGeom>
          <a:solidFill>
            <a:srgbClr val="D6D6D6"/>
          </a:solidFill>
          <a:ln>
            <a:solidFill>
              <a:srgbClr val="D6D6D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Investment in enablers maximises value and supports long-term organisational sustainability</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C6B1E65F-374A-4170-F3C9-266A9EAB2AC5}"/>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3" name="Google Shape;104;p1" title="Doview new.jpeg">
            <a:extLst>
              <a:ext uri="{FF2B5EF4-FFF2-40B4-BE49-F238E27FC236}">
                <a16:creationId xmlns:a16="http://schemas.microsoft.com/office/drawing/2014/main" id="{E7AA7833-D064-E0F6-B705-2DDC430D028F}"/>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br/>
            <a: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br/>
            <a:r>
              <a:t>To generate a DoView about anything, visit DoViewPlanning.Org for the free AI DoView Drawing Prompt (ChatGPT). DoViews are powerful for summarizing any complex content and accelerating understanding prior to taking any type of action in the world.</a:t>
            </a:r>
          </a:p>
        </p:txBody>
      </p:sp>
      <p:sp>
        <p:nvSpPr>
          <p:cNvPr id="6" name="TextBox 5"/>
          <p:cNvSpPr txBox="1"/>
          <p:nvPr/>
        </p:nvSpPr>
        <p:spPr>
          <a:xfrm>
            <a:off x="807858" y="6537960"/>
            <a:ext cx="8061822" cy="246221"/>
          </a:xfrm>
          <a:prstGeom prst="rect">
            <a:avLst/>
          </a:prstGeom>
          <a:noFill/>
        </p:spPr>
        <p:txBody>
          <a:bodyPr wrap="none">
            <a:spAutoFit/>
          </a:bodyPr>
          <a:lstStyle/>
          <a:p>
            <a:pPr algn="r">
              <a:defRPr sz="1000">
                <a:solidFill>
                  <a:srgbClr val="5A5A5A"/>
                </a:solidFill>
              </a:defRPr>
            </a:pPr>
            <a:r>
              <a:rPr dirty="0"/>
              <a:t>Not endorsed. From online info via free ChatGPT prompt. Use at own risk re IP &amp; accuracy. Dr Paul Duignan </a:t>
            </a:r>
            <a:r>
              <a:rPr dirty="0" err="1"/>
              <a:t>DoViewPlanning.Org</a:t>
            </a:r>
            <a:r>
              <a:rPr dirty="0"/>
              <a:t>. 2025-11-25 11:55</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10C9B585-099A-275C-02C9-3496E35927DD}"/>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9" name="Google Shape;104;p1" title="Doview new.jpeg">
            <a:extLst>
              <a:ext uri="{FF2B5EF4-FFF2-40B4-BE49-F238E27FC236}">
                <a16:creationId xmlns:a16="http://schemas.microsoft.com/office/drawing/2014/main" id="{C911995C-CE8E-87A2-61B1-D1BBCFDB7845}"/>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2000" b="1">
                <a:solidFill>
                  <a:srgbClr val="000000"/>
                </a:solidFill>
                <a:latin typeface="Calibri"/>
              </a:rP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People in New Zealand are safe from crime and harm</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22504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People in New Zealand feel safe and secure in their communities</a:t>
            </a:r>
          </a:p>
        </p:txBody>
      </p:sp>
      <p:sp>
        <p:nvSpPr>
          <p:cNvPr id="9" name="Rectangle 8"/>
          <p:cNvSpPr/>
          <p:nvPr/>
        </p:nvSpPr>
        <p:spPr>
          <a:xfrm>
            <a:off x="685800" y="22250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289560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Victimisation across all communities is reduced</a:t>
            </a:r>
          </a:p>
        </p:txBody>
      </p:sp>
      <p:sp>
        <p:nvSpPr>
          <p:cNvPr id="11" name="Rectangle 10"/>
          <p:cNvSpPr/>
          <p:nvPr/>
        </p:nvSpPr>
        <p:spPr>
          <a:xfrm>
            <a:off x="685800" y="289560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85800" y="356616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Trust and confidence in Police is increased</a:t>
            </a:r>
          </a:p>
        </p:txBody>
      </p:sp>
      <p:sp>
        <p:nvSpPr>
          <p:cNvPr id="13" name="Rectangle 12"/>
          <p:cNvSpPr/>
          <p:nvPr/>
        </p:nvSpPr>
        <p:spPr>
          <a:xfrm>
            <a:off x="685800" y="35661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85800" y="423672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Equity of safety outcomes for Māori and other communities is improved</a:t>
            </a:r>
          </a:p>
        </p:txBody>
      </p:sp>
      <p:sp>
        <p:nvSpPr>
          <p:cNvPr id="15" name="Rectangle 14"/>
          <p:cNvSpPr/>
          <p:nvPr/>
        </p:nvSpPr>
        <p:spPr>
          <a:xfrm>
            <a:off x="685800" y="423672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85800" y="490728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Social cohesion and community resilience are strengthened</a:t>
            </a:r>
          </a:p>
        </p:txBody>
      </p:sp>
      <p:sp>
        <p:nvSpPr>
          <p:cNvPr id="17" name="Rectangle 16"/>
          <p:cNvSpPr/>
          <p:nvPr/>
        </p:nvSpPr>
        <p:spPr>
          <a:xfrm>
            <a:off x="685800" y="49072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85800" y="5577840"/>
            <a:ext cx="7772400" cy="5486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600" b="0">
                <a:solidFill>
                  <a:srgbClr val="000000"/>
                </a:solidFill>
                <a:latin typeface="Calibri"/>
              </a:rPr>
              <a:t>Overall wellbeing in New Zealand is supported through safe communities</a:t>
            </a:r>
          </a:p>
        </p:txBody>
      </p:sp>
      <p:sp>
        <p:nvSpPr>
          <p:cNvPr id="19" name="Rectangle 18"/>
          <p:cNvSpPr/>
          <p:nvPr/>
        </p:nvSpPr>
        <p:spPr>
          <a:xfrm>
            <a:off x="685800" y="55778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1" name="TextBox 20"/>
          <p:cNvSpPr txBox="1"/>
          <p:nvPr/>
        </p:nvSpPr>
        <p:spPr>
          <a:xfrm>
            <a:off x="7132320" y="6205657"/>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4" name="TextBox 23">
            <a:extLst>
              <a:ext uri="{FF2B5EF4-FFF2-40B4-BE49-F238E27FC236}">
                <a16:creationId xmlns:a16="http://schemas.microsoft.com/office/drawing/2014/main" id="{BDB31C0F-A3A5-20CA-47FE-BD0274B7C3B9}"/>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5" name="Google Shape;104;p1" title="Doview new.jpeg">
            <a:extLst>
              <a:ext uri="{FF2B5EF4-FFF2-40B4-BE49-F238E27FC236}">
                <a16:creationId xmlns:a16="http://schemas.microsoft.com/office/drawing/2014/main" id="{512875AD-9AE2-AC1C-3EAE-FB44A1475AD4}"/>
              </a:ext>
            </a:extLst>
          </p:cNvPr>
          <p:cNvPicPr preferRelativeResize="0"/>
          <p:nvPr/>
        </p:nvPicPr>
        <p:blipFill>
          <a:blip r:embed="rId4">
            <a:alphaModFix/>
          </a:blip>
          <a:stretch>
            <a:fillRect/>
          </a:stretch>
        </p:blipFill>
        <p:spPr>
          <a:xfrm>
            <a:off x="6987501" y="6233756"/>
            <a:ext cx="289637" cy="26438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Mission, Mandate &amp; Operating Context</a:t>
            </a:r>
          </a:p>
        </p:txBody>
      </p:sp>
      <p:sp>
        <p:nvSpPr>
          <p:cNvPr id="5" name="Rectangle 4"/>
          <p:cNvSpPr/>
          <p:nvPr/>
        </p:nvSpPr>
        <p:spPr>
          <a:xfrm>
            <a:off x="823214" y="2710180"/>
            <a:ext cx="1146937"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Mission to prevent crime and harm is articulated and understood</a:t>
            </a:r>
          </a:p>
        </p:txBody>
      </p:sp>
      <p:sp>
        <p:nvSpPr>
          <p:cNvPr id="6" name="Rectangle 5"/>
          <p:cNvSpPr/>
          <p:nvPr/>
        </p:nvSpPr>
        <p:spPr>
          <a:xfrm>
            <a:off x="823214" y="3803396"/>
            <a:ext cx="114693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Vision and values for safe, confident communities are affirmed</a:t>
            </a:r>
          </a:p>
        </p:txBody>
      </p:sp>
      <p:sp>
        <p:nvSpPr>
          <p:cNvPr id="7" name="Right Arrow 6"/>
          <p:cNvSpPr/>
          <p:nvPr/>
        </p:nvSpPr>
        <p:spPr>
          <a:xfrm>
            <a:off x="226275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811399" y="1701292"/>
            <a:ext cx="1223772" cy="199542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Drivers of crime and demand are identified (e.g. alcohol, family harm, mental health, youth crime, organised crime and drugs, road risk)</a:t>
            </a:r>
          </a:p>
        </p:txBody>
      </p:sp>
      <p:sp>
        <p:nvSpPr>
          <p:cNvPr id="9" name="Rectangle 8"/>
          <p:cNvSpPr/>
          <p:nvPr/>
        </p:nvSpPr>
        <p:spPr>
          <a:xfrm>
            <a:off x="2811399" y="3897883"/>
            <a:ext cx="1223772"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National and local crime and harm trends are analysed</a:t>
            </a:r>
          </a:p>
        </p:txBody>
      </p:sp>
      <p:sp>
        <p:nvSpPr>
          <p:cNvPr id="10" name="Rectangle 9"/>
          <p:cNvSpPr/>
          <p:nvPr/>
        </p:nvSpPr>
        <p:spPr>
          <a:xfrm>
            <a:off x="2811399" y="4812283"/>
            <a:ext cx="1223772"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Government priorities and ministerial expectations are integrated into planning</a:t>
            </a:r>
          </a:p>
        </p:txBody>
      </p:sp>
      <p:sp>
        <p:nvSpPr>
          <p:cNvPr id="11" name="Right Arrow 10"/>
          <p:cNvSpPr/>
          <p:nvPr/>
        </p:nvSpPr>
        <p:spPr>
          <a:xfrm>
            <a:off x="432777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876419" y="1798320"/>
            <a:ext cx="122377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Strategic Intentions over the medium term are agreed with government</a:t>
            </a:r>
          </a:p>
        </p:txBody>
      </p:sp>
      <p:sp>
        <p:nvSpPr>
          <p:cNvPr id="13" name="Rectangle 12"/>
          <p:cNvSpPr/>
          <p:nvPr/>
        </p:nvSpPr>
        <p:spPr>
          <a:xfrm>
            <a:off x="4876419" y="2891536"/>
            <a:ext cx="122377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“Our Business” strategy is translated into clear national priorities</a:t>
            </a:r>
          </a:p>
        </p:txBody>
      </p:sp>
      <p:sp>
        <p:nvSpPr>
          <p:cNvPr id="14" name="Rectangle 13"/>
          <p:cNvSpPr/>
          <p:nvPr/>
        </p:nvSpPr>
        <p:spPr>
          <a:xfrm>
            <a:off x="4876419" y="3984752"/>
            <a:ext cx="1223772" cy="892048"/>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Outcome and performance measures are aligned with strategic goals</a:t>
            </a:r>
          </a:p>
        </p:txBody>
      </p:sp>
      <p:sp>
        <p:nvSpPr>
          <p:cNvPr id="15" name="Rectangle 14"/>
          <p:cNvSpPr/>
          <p:nvPr/>
        </p:nvSpPr>
        <p:spPr>
          <a:xfrm>
            <a:off x="4876419" y="5077968"/>
            <a:ext cx="1223772" cy="713232"/>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Risk appetite and assurance expectations are clarified</a:t>
            </a:r>
          </a:p>
        </p:txBody>
      </p:sp>
      <p:sp>
        <p:nvSpPr>
          <p:cNvPr id="16" name="Right Arrow 15"/>
          <p:cNvSpPr/>
          <p:nvPr/>
        </p:nvSpPr>
        <p:spPr>
          <a:xfrm>
            <a:off x="6392799"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941439" y="2616709"/>
            <a:ext cx="1379347" cy="896111"/>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Police role in the wider justice and social system is clarified</a:t>
            </a:r>
          </a:p>
        </p:txBody>
      </p:sp>
      <p:sp>
        <p:nvSpPr>
          <p:cNvPr id="18" name="Rectangle 17"/>
          <p:cNvSpPr/>
          <p:nvPr/>
        </p:nvSpPr>
        <p:spPr>
          <a:xfrm>
            <a:off x="6941439" y="3713988"/>
            <a:ext cx="1379347" cy="1075943"/>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Organisation-wide focus is aligned around prevention-led policing and safe communities</a:t>
            </a:r>
          </a:p>
        </p:txBody>
      </p:sp>
      <p:sp>
        <p:nvSpPr>
          <p:cNvPr id="19" name="TextBox 18"/>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0" name="TextBox 19"/>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1" name="TextBox 20">
            <a:extLst>
              <a:ext uri="{FF2B5EF4-FFF2-40B4-BE49-F238E27FC236}">
                <a16:creationId xmlns:a16="http://schemas.microsoft.com/office/drawing/2014/main" id="{ED8DB2EA-2C96-4028-EB34-A52F8FB3BB2F}"/>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2" name="Google Shape;104;p1" title="Doview new.jpeg">
            <a:extLst>
              <a:ext uri="{FF2B5EF4-FFF2-40B4-BE49-F238E27FC236}">
                <a16:creationId xmlns:a16="http://schemas.microsoft.com/office/drawing/2014/main" id="{81409275-BDD1-8737-A94E-3A439D4C8CAD}"/>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Prevention First &amp; Community Harm Prevention</a:t>
            </a:r>
          </a:p>
        </p:txBody>
      </p:sp>
      <p:sp>
        <p:nvSpPr>
          <p:cNvPr id="5" name="Rectangle 4"/>
          <p:cNvSpPr/>
          <p:nvPr/>
        </p:nvSpPr>
        <p:spPr>
          <a:xfrm>
            <a:off x="320040" y="1508760"/>
            <a:ext cx="977010"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Priority communities and locations at greatest risk are identified</a:t>
            </a:r>
          </a:p>
        </p:txBody>
      </p:sp>
      <p:sp>
        <p:nvSpPr>
          <p:cNvPr id="6" name="Rectangle 5"/>
          <p:cNvSpPr/>
          <p:nvPr/>
        </p:nvSpPr>
        <p:spPr>
          <a:xfrm>
            <a:off x="320040" y="2860039"/>
            <a:ext cx="977010" cy="2363216"/>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Key drivers of demand are mapped (e.g. alcohol, family harm, mental health, youth crime, organised crime and drugs, road policing)</a:t>
            </a:r>
          </a:p>
        </p:txBody>
      </p:sp>
      <p:sp>
        <p:nvSpPr>
          <p:cNvPr id="7" name="Rectangle 6"/>
          <p:cNvSpPr/>
          <p:nvPr/>
        </p:nvSpPr>
        <p:spPr>
          <a:xfrm>
            <a:off x="320040" y="5314695"/>
            <a:ext cx="977010"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High-harm offenders, victims and recurring problems are profiled</a:t>
            </a:r>
          </a:p>
        </p:txBody>
      </p:sp>
      <p:sp>
        <p:nvSpPr>
          <p:cNvPr id="8" name="Right Arrow 7"/>
          <p:cNvSpPr/>
          <p:nvPr/>
        </p:nvSpPr>
        <p:spPr>
          <a:xfrm>
            <a:off x="1516507"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991995" y="1588516"/>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Underlying causes and patterns of harm are analysed with partners</a:t>
            </a:r>
          </a:p>
        </p:txBody>
      </p:sp>
      <p:sp>
        <p:nvSpPr>
          <p:cNvPr id="10" name="Rectangle 9"/>
          <p:cNvSpPr/>
          <p:nvPr/>
        </p:nvSpPr>
        <p:spPr>
          <a:xfrm>
            <a:off x="1991995" y="2755899"/>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Opportunities for early intervention and diversion are identified</a:t>
            </a:r>
          </a:p>
        </p:txBody>
      </p:sp>
      <p:sp>
        <p:nvSpPr>
          <p:cNvPr id="11" name="Rectangle 10"/>
          <p:cNvSpPr/>
          <p:nvPr/>
        </p:nvSpPr>
        <p:spPr>
          <a:xfrm>
            <a:off x="1991995" y="3923282"/>
            <a:ext cx="107200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 strengths and protective factors are mapped</a:t>
            </a:r>
          </a:p>
        </p:txBody>
      </p:sp>
      <p:sp>
        <p:nvSpPr>
          <p:cNvPr id="12" name="Rectangle 11"/>
          <p:cNvSpPr/>
          <p:nvPr/>
        </p:nvSpPr>
        <p:spPr>
          <a:xfrm>
            <a:off x="1991995" y="4906770"/>
            <a:ext cx="10720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Prevention objectives are built into local and national plans</a:t>
            </a:r>
          </a:p>
        </p:txBody>
      </p:sp>
      <p:sp>
        <p:nvSpPr>
          <p:cNvPr id="13" name="Right Arrow 12"/>
          <p:cNvSpPr/>
          <p:nvPr/>
        </p:nvSpPr>
        <p:spPr>
          <a:xfrm>
            <a:off x="3283458"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758946" y="2264156"/>
            <a:ext cx="137934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Prevention First operating model is embedded across districts and national groups</a:t>
            </a:r>
          </a:p>
        </p:txBody>
      </p:sp>
      <p:sp>
        <p:nvSpPr>
          <p:cNvPr id="15" name="Rectangle 14"/>
          <p:cNvSpPr/>
          <p:nvPr/>
        </p:nvSpPr>
        <p:spPr>
          <a:xfrm>
            <a:off x="3758946" y="3431539"/>
            <a:ext cx="137934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Community-focused problem-solving approaches are co-designed with partners</a:t>
            </a:r>
          </a:p>
        </p:txBody>
      </p:sp>
      <p:sp>
        <p:nvSpPr>
          <p:cNvPr id="16" name="Rectangle 15"/>
          <p:cNvSpPr/>
          <p:nvPr/>
        </p:nvSpPr>
        <p:spPr>
          <a:xfrm>
            <a:off x="3758946" y="4415027"/>
            <a:ext cx="1379347" cy="892048"/>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Prevention is built into tasking and coordination processes</a:t>
            </a:r>
          </a:p>
        </p:txBody>
      </p:sp>
      <p:sp>
        <p:nvSpPr>
          <p:cNvPr id="17" name="Right Arrow 16"/>
          <p:cNvSpPr/>
          <p:nvPr/>
        </p:nvSpPr>
        <p:spPr>
          <a:xfrm>
            <a:off x="5357749"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833237" y="2480056"/>
            <a:ext cx="995172"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Targeted prevention initiatives are implemented on high-harm drivers</a:t>
            </a:r>
          </a:p>
        </p:txBody>
      </p:sp>
      <p:sp>
        <p:nvSpPr>
          <p:cNvPr id="19" name="Rectangle 18"/>
          <p:cNvSpPr/>
          <p:nvPr/>
        </p:nvSpPr>
        <p:spPr>
          <a:xfrm>
            <a:off x="5833237" y="3831335"/>
            <a:ext cx="995172"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Early intervention and diversion pathways are used where appropriate</a:t>
            </a:r>
          </a:p>
        </p:txBody>
      </p:sp>
      <p:sp>
        <p:nvSpPr>
          <p:cNvPr id="20" name="Right Arrow 19"/>
          <p:cNvSpPr/>
          <p:nvPr/>
        </p:nvSpPr>
        <p:spPr>
          <a:xfrm>
            <a:off x="7047865"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23353" y="2572004"/>
            <a:ext cx="1300607" cy="1259839"/>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Reported crime and repeat </a:t>
            </a:r>
            <a:r>
              <a:rPr sz="1100" b="1" dirty="0" err="1">
                <a:solidFill>
                  <a:srgbClr val="000000"/>
                </a:solidFill>
              </a:rPr>
              <a:t>victimisation</a:t>
            </a:r>
            <a:r>
              <a:rPr sz="1100" b="1" dirty="0">
                <a:solidFill>
                  <a:srgbClr val="000000"/>
                </a:solidFill>
              </a:rPr>
              <a:t> are reduced in priority areas</a:t>
            </a:r>
          </a:p>
        </p:txBody>
      </p:sp>
      <p:sp>
        <p:nvSpPr>
          <p:cNvPr id="22" name="Rectangle 21"/>
          <p:cNvSpPr/>
          <p:nvPr/>
        </p:nvSpPr>
        <p:spPr>
          <a:xfrm>
            <a:off x="7523353" y="3923283"/>
            <a:ext cx="1300607" cy="1075943"/>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Prevention becomes the primary way Police achieves safe communities</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AC9F6EF7-97DA-58E9-CFE9-063440D36C74}"/>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6" name="Google Shape;104;p1" title="Doview new.jpeg">
            <a:extLst>
              <a:ext uri="{FF2B5EF4-FFF2-40B4-BE49-F238E27FC236}">
                <a16:creationId xmlns:a16="http://schemas.microsoft.com/office/drawing/2014/main" id="{19E52411-E3A2-0F1F-414A-F8456126C5DC}"/>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Emergency Response, Investigation &amp; Resolution</a:t>
            </a:r>
          </a:p>
        </p:txBody>
      </p:sp>
      <p:sp>
        <p:nvSpPr>
          <p:cNvPr id="5" name="Rectangle 4"/>
          <p:cNvSpPr/>
          <p:nvPr/>
        </p:nvSpPr>
        <p:spPr>
          <a:xfrm>
            <a:off x="137160" y="2299717"/>
            <a:ext cx="1086674"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Emergency and non-emergency contacts are received through 24/7 channels</a:t>
            </a:r>
          </a:p>
        </p:txBody>
      </p:sp>
      <p:sp>
        <p:nvSpPr>
          <p:cNvPr id="6" name="Rectangle 5"/>
          <p:cNvSpPr/>
          <p:nvPr/>
        </p:nvSpPr>
        <p:spPr>
          <a:xfrm>
            <a:off x="137160" y="3467100"/>
            <a:ext cx="1086674" cy="576071"/>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Incidents are triaged and risk assessed</a:t>
            </a:r>
          </a:p>
        </p:txBody>
      </p:sp>
      <p:sp>
        <p:nvSpPr>
          <p:cNvPr id="7" name="Rectangle 6"/>
          <p:cNvSpPr/>
          <p:nvPr/>
        </p:nvSpPr>
        <p:spPr>
          <a:xfrm>
            <a:off x="137160" y="4134611"/>
            <a:ext cx="1086674"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Incidents are prioritised and dispatched based on threat, risk and harm</a:t>
            </a:r>
          </a:p>
        </p:txBody>
      </p:sp>
      <p:sp>
        <p:nvSpPr>
          <p:cNvPr id="8" name="Right Arrow 7"/>
          <p:cNvSpPr/>
          <p:nvPr/>
        </p:nvSpPr>
        <p:spPr>
          <a:xfrm>
            <a:off x="1443291" y="3627121"/>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873057" y="1922072"/>
            <a:ext cx="1315276" cy="79095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Frontline staff are deployed quickly to critical incidents</a:t>
            </a:r>
          </a:p>
        </p:txBody>
      </p:sp>
      <p:sp>
        <p:nvSpPr>
          <p:cNvPr id="10" name="Rectangle 9"/>
          <p:cNvSpPr/>
          <p:nvPr/>
        </p:nvSpPr>
        <p:spPr>
          <a:xfrm>
            <a:off x="1873057" y="2863749"/>
            <a:ext cx="1315276" cy="829057"/>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Scenes are secured and immediate risks to life and safety are managed</a:t>
            </a:r>
          </a:p>
        </p:txBody>
      </p:sp>
      <p:sp>
        <p:nvSpPr>
          <p:cNvPr id="11" name="Rectangle 10"/>
          <p:cNvSpPr/>
          <p:nvPr/>
        </p:nvSpPr>
        <p:spPr>
          <a:xfrm>
            <a:off x="1873057" y="3843526"/>
            <a:ext cx="1315276" cy="89204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Immediate victim contact, reassurance and information are provided</a:t>
            </a:r>
          </a:p>
        </p:txBody>
      </p:sp>
      <p:sp>
        <p:nvSpPr>
          <p:cNvPr id="12" name="Rectangle 11"/>
          <p:cNvSpPr/>
          <p:nvPr/>
        </p:nvSpPr>
        <p:spPr>
          <a:xfrm>
            <a:off x="1873057" y="4886295"/>
            <a:ext cx="1315276" cy="965202"/>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Safety of staff and public is continually reassessed as the incident evolves</a:t>
            </a:r>
          </a:p>
        </p:txBody>
      </p:sp>
      <p:sp>
        <p:nvSpPr>
          <p:cNvPr id="13" name="Right Arrow 12"/>
          <p:cNvSpPr/>
          <p:nvPr/>
        </p:nvSpPr>
        <p:spPr>
          <a:xfrm>
            <a:off x="3407790"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883278" y="1508760"/>
            <a:ext cx="1086675"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Evidence is gathered and recorded to required standards</a:t>
            </a:r>
          </a:p>
        </p:txBody>
      </p:sp>
      <p:sp>
        <p:nvSpPr>
          <p:cNvPr id="15" name="Rectangle 14"/>
          <p:cNvSpPr/>
          <p:nvPr/>
        </p:nvSpPr>
        <p:spPr>
          <a:xfrm>
            <a:off x="3883278" y="2492248"/>
            <a:ext cx="1086675"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Witness and victim accounts are obtained and documented</a:t>
            </a:r>
          </a:p>
        </p:txBody>
      </p:sp>
      <p:sp>
        <p:nvSpPr>
          <p:cNvPr id="16" name="Rectangle 15"/>
          <p:cNvSpPr/>
          <p:nvPr/>
        </p:nvSpPr>
        <p:spPr>
          <a:xfrm>
            <a:off x="3883278" y="3475736"/>
            <a:ext cx="1086675"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Specialist investigative resources are engaged for complex or serious matters</a:t>
            </a:r>
          </a:p>
        </p:txBody>
      </p:sp>
      <p:sp>
        <p:nvSpPr>
          <p:cNvPr id="17" name="Rectangle 16"/>
          <p:cNvSpPr/>
          <p:nvPr/>
        </p:nvSpPr>
        <p:spPr>
          <a:xfrm>
            <a:off x="3883278" y="4827015"/>
            <a:ext cx="1086675" cy="125983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Case files are developed and quality assured for prosecution or other resolution</a:t>
            </a:r>
          </a:p>
        </p:txBody>
      </p:sp>
      <p:sp>
        <p:nvSpPr>
          <p:cNvPr id="18" name="Right Arrow 17"/>
          <p:cNvSpPr/>
          <p:nvPr/>
        </p:nvSpPr>
        <p:spPr>
          <a:xfrm>
            <a:off x="5189410"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5664898" y="1786128"/>
            <a:ext cx="1148842" cy="1627632"/>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Appropriate resolutions are selected (prosecution, alternative resolution, diversion, warnings, referrals)</a:t>
            </a:r>
          </a:p>
        </p:txBody>
      </p:sp>
      <p:sp>
        <p:nvSpPr>
          <p:cNvPr id="20" name="Rectangle 19"/>
          <p:cNvSpPr/>
          <p:nvPr/>
        </p:nvSpPr>
        <p:spPr>
          <a:xfrm>
            <a:off x="5664898" y="3505200"/>
            <a:ext cx="1148842"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Justice sector partners are engaged to progress cases through the system</a:t>
            </a:r>
          </a:p>
        </p:txBody>
      </p:sp>
      <p:sp>
        <p:nvSpPr>
          <p:cNvPr id="21" name="Rectangle 20"/>
          <p:cNvSpPr/>
          <p:nvPr/>
        </p:nvSpPr>
        <p:spPr>
          <a:xfrm>
            <a:off x="5664898" y="4672583"/>
            <a:ext cx="1148842"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Learning from incidents and investigations is captured to improve future practice</a:t>
            </a:r>
          </a:p>
        </p:txBody>
      </p:sp>
      <p:sp>
        <p:nvSpPr>
          <p:cNvPr id="22" name="Right Arrow 21"/>
          <p:cNvSpPr/>
          <p:nvPr/>
        </p:nvSpPr>
        <p:spPr>
          <a:xfrm>
            <a:off x="7033196"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7508684" y="2153920"/>
            <a:ext cx="1315276"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Incidents are resolved safely and lawfully for the public and Police staff</a:t>
            </a:r>
          </a:p>
        </p:txBody>
      </p:sp>
      <p:sp>
        <p:nvSpPr>
          <p:cNvPr id="24" name="Rectangle 23"/>
          <p:cNvSpPr/>
          <p:nvPr/>
        </p:nvSpPr>
        <p:spPr>
          <a:xfrm>
            <a:off x="7508684" y="3321303"/>
            <a:ext cx="1315276" cy="892048"/>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Offenders are held to account with the right resolutions</a:t>
            </a:r>
          </a:p>
        </p:txBody>
      </p:sp>
      <p:sp>
        <p:nvSpPr>
          <p:cNvPr id="25" name="Rectangle 24"/>
          <p:cNvSpPr/>
          <p:nvPr/>
        </p:nvSpPr>
        <p:spPr>
          <a:xfrm>
            <a:off x="7508684" y="4304791"/>
            <a:ext cx="1315276" cy="107594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Future risk from repeat offending and high-harm events is reduced</a:t>
            </a:r>
          </a:p>
        </p:txBody>
      </p:sp>
      <p:sp>
        <p:nvSpPr>
          <p:cNvPr id="26" name="TextBox 2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5B84ED6F-33BD-4771-BB0F-8FA4FB71CB97}"/>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9" name="Google Shape;104;p1" title="Doview new.jpeg">
            <a:extLst>
              <a:ext uri="{FF2B5EF4-FFF2-40B4-BE49-F238E27FC236}">
                <a16:creationId xmlns:a16="http://schemas.microsoft.com/office/drawing/2014/main" id="{7FA53D9A-5FED-2BE7-7048-FDFCAF0F028D}"/>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Victims, Justice Process &amp; Community Reassurance</a:t>
            </a:r>
          </a:p>
        </p:txBody>
      </p:sp>
      <p:sp>
        <p:nvSpPr>
          <p:cNvPr id="5" name="Rectangle 4"/>
          <p:cNvSpPr/>
          <p:nvPr/>
        </p:nvSpPr>
        <p:spPr>
          <a:xfrm>
            <a:off x="977836" y="1706372"/>
            <a:ext cx="1300607"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Victims are identified early and contact details captured correctly</a:t>
            </a:r>
          </a:p>
        </p:txBody>
      </p:sp>
      <p:sp>
        <p:nvSpPr>
          <p:cNvPr id="6" name="Rectangle 5"/>
          <p:cNvSpPr/>
          <p:nvPr/>
        </p:nvSpPr>
        <p:spPr>
          <a:xfrm>
            <a:off x="977836" y="2799588"/>
            <a:ext cx="1300607" cy="71323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Immediate safety needs of victims and whānau are assessed</a:t>
            </a:r>
          </a:p>
        </p:txBody>
      </p:sp>
      <p:sp>
        <p:nvSpPr>
          <p:cNvPr id="7" name="Rectangle 6"/>
          <p:cNvSpPr/>
          <p:nvPr/>
        </p:nvSpPr>
        <p:spPr>
          <a:xfrm>
            <a:off x="977836" y="3713988"/>
            <a:ext cx="130060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Particular needs of children, vulnerable people and repeat victims are recognised</a:t>
            </a:r>
          </a:p>
        </p:txBody>
      </p:sp>
      <p:sp>
        <p:nvSpPr>
          <p:cNvPr id="8" name="Rectangle 7"/>
          <p:cNvSpPr/>
          <p:nvPr/>
        </p:nvSpPr>
        <p:spPr>
          <a:xfrm>
            <a:off x="977836" y="4991099"/>
            <a:ext cx="1300607"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Cultural, language and accessibility needs are identified</a:t>
            </a:r>
          </a:p>
        </p:txBody>
      </p:sp>
      <p:sp>
        <p:nvSpPr>
          <p:cNvPr id="9" name="Right Arrow 8"/>
          <p:cNvSpPr/>
          <p:nvPr/>
        </p:nvSpPr>
        <p:spPr>
          <a:xfrm>
            <a:off x="2571051"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3119691" y="1979676"/>
            <a:ext cx="114693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Safety plans, protection measures and referrals to support services are provided</a:t>
            </a:r>
          </a:p>
        </p:txBody>
      </p:sp>
      <p:sp>
        <p:nvSpPr>
          <p:cNvPr id="11" name="Rectangle 10"/>
          <p:cNvSpPr/>
          <p:nvPr/>
        </p:nvSpPr>
        <p:spPr>
          <a:xfrm>
            <a:off x="3119691" y="3440683"/>
            <a:ext cx="1146937"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Victims are informed about their rights and options within the justice system</a:t>
            </a:r>
          </a:p>
        </p:txBody>
      </p:sp>
      <p:sp>
        <p:nvSpPr>
          <p:cNvPr id="12" name="Rectangle 11"/>
          <p:cNvSpPr/>
          <p:nvPr/>
        </p:nvSpPr>
        <p:spPr>
          <a:xfrm>
            <a:off x="3119691" y="4717794"/>
            <a:ext cx="1146937"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Culturally appropriate support pathways are offered</a:t>
            </a:r>
          </a:p>
        </p:txBody>
      </p:sp>
      <p:sp>
        <p:nvSpPr>
          <p:cNvPr id="13" name="Right Arrow 12"/>
          <p:cNvSpPr/>
          <p:nvPr/>
        </p:nvSpPr>
        <p:spPr>
          <a:xfrm>
            <a:off x="4559236"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5107876" y="2618232"/>
            <a:ext cx="1146937" cy="892048"/>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Victims are kept informed about key stages of their case</a:t>
            </a:r>
          </a:p>
        </p:txBody>
      </p:sp>
      <p:sp>
        <p:nvSpPr>
          <p:cNvPr id="15" name="Rectangle 14"/>
          <p:cNvSpPr/>
          <p:nvPr/>
        </p:nvSpPr>
        <p:spPr>
          <a:xfrm>
            <a:off x="5107876" y="3711448"/>
            <a:ext cx="1146937"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Victims’ views are considered in resolution and sentencing processes where appropriate</a:t>
            </a:r>
          </a:p>
        </p:txBody>
      </p:sp>
      <p:sp>
        <p:nvSpPr>
          <p:cNvPr id="16" name="Right Arrow 15"/>
          <p:cNvSpPr/>
          <p:nvPr/>
        </p:nvSpPr>
        <p:spPr>
          <a:xfrm>
            <a:off x="6547421" y="3666744"/>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7096061" y="1887728"/>
            <a:ext cx="1212670" cy="125983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Victims experience improved safety, respect and support from Police</a:t>
            </a:r>
          </a:p>
        </p:txBody>
      </p:sp>
      <p:sp>
        <p:nvSpPr>
          <p:cNvPr id="18" name="Rectangle 17"/>
          <p:cNvSpPr/>
          <p:nvPr/>
        </p:nvSpPr>
        <p:spPr>
          <a:xfrm>
            <a:off x="7096061" y="3348735"/>
            <a:ext cx="1212670"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Confidence in Police and the wider justice process is increased</a:t>
            </a:r>
          </a:p>
        </p:txBody>
      </p:sp>
      <p:sp>
        <p:nvSpPr>
          <p:cNvPr id="19" name="Rectangle 18"/>
          <p:cNvSpPr/>
          <p:nvPr/>
        </p:nvSpPr>
        <p:spPr>
          <a:xfrm>
            <a:off x="7096061" y="4625846"/>
            <a:ext cx="1212670" cy="107594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Ongoing harm and trauma for victims and their whānau are reduced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1B959D29-2767-0F68-862A-344608D7211F}"/>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3" name="Google Shape;104;p1" title="Doview new.jpeg">
            <a:extLst>
              <a:ext uri="{FF2B5EF4-FFF2-40B4-BE49-F238E27FC236}">
                <a16:creationId xmlns:a16="http://schemas.microsoft.com/office/drawing/2014/main" id="{53E55DEE-F5A5-12C5-165A-0B059D8D6EB5}"/>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Community &amp; Iwi Partnerships – Te Huringa o Te Tai</a:t>
            </a:r>
          </a:p>
        </p:txBody>
      </p:sp>
      <p:sp>
        <p:nvSpPr>
          <p:cNvPr id="5" name="Rectangle 4"/>
          <p:cNvSpPr/>
          <p:nvPr/>
        </p:nvSpPr>
        <p:spPr>
          <a:xfrm>
            <a:off x="137160" y="1774192"/>
            <a:ext cx="1254887" cy="108406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Relationships are built with iwi, hapū, Māori </a:t>
            </a:r>
            <a:r>
              <a:rPr sz="1100" b="0" dirty="0" err="1">
                <a:solidFill>
                  <a:srgbClr val="000000"/>
                </a:solidFill>
              </a:rPr>
              <a:t>organisations</a:t>
            </a:r>
            <a:r>
              <a:rPr sz="1100" b="0" dirty="0">
                <a:solidFill>
                  <a:srgbClr val="000000"/>
                </a:solidFill>
              </a:rPr>
              <a:t> and community groups</a:t>
            </a:r>
          </a:p>
        </p:txBody>
      </p:sp>
      <p:sp>
        <p:nvSpPr>
          <p:cNvPr id="6" name="Rectangle 5"/>
          <p:cNvSpPr/>
          <p:nvPr/>
        </p:nvSpPr>
        <p:spPr>
          <a:xfrm>
            <a:off x="137160" y="2992122"/>
            <a:ext cx="1254887" cy="1127756"/>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Local community leaders, </a:t>
            </a:r>
            <a:r>
              <a:rPr sz="1100" b="0" dirty="0" err="1">
                <a:solidFill>
                  <a:srgbClr val="000000"/>
                </a:solidFill>
              </a:rPr>
              <a:t>rangatahi</a:t>
            </a:r>
            <a:r>
              <a:rPr sz="1100" b="0" dirty="0">
                <a:solidFill>
                  <a:srgbClr val="000000"/>
                </a:solidFill>
              </a:rPr>
              <a:t> and stakeholder networks are mapped</a:t>
            </a:r>
          </a:p>
        </p:txBody>
      </p:sp>
      <p:sp>
        <p:nvSpPr>
          <p:cNvPr id="7" name="Rectangle 6"/>
          <p:cNvSpPr/>
          <p:nvPr/>
        </p:nvSpPr>
        <p:spPr>
          <a:xfrm>
            <a:off x="137160" y="4211318"/>
            <a:ext cx="1254887"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Existing partnership forums and panels are identified</a:t>
            </a:r>
          </a:p>
        </p:txBody>
      </p:sp>
      <p:sp>
        <p:nvSpPr>
          <p:cNvPr id="8" name="Rectangle 7"/>
          <p:cNvSpPr/>
          <p:nvPr/>
        </p:nvSpPr>
        <p:spPr>
          <a:xfrm>
            <a:off x="137160" y="5194806"/>
            <a:ext cx="1254887"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Historic context and Crown–Māori commitments are acknowledged</a:t>
            </a:r>
          </a:p>
        </p:txBody>
      </p:sp>
      <p:sp>
        <p:nvSpPr>
          <p:cNvPr id="9" name="Right Arrow 8"/>
          <p:cNvSpPr/>
          <p:nvPr/>
        </p:nvSpPr>
        <p:spPr>
          <a:xfrm>
            <a:off x="1483487" y="366725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827149" y="1962640"/>
            <a:ext cx="1214628" cy="1735602"/>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Governance and partnership structures (e.g. Māori Focus Forum, iwi partnership groups, iwi community panels) are supported</a:t>
            </a:r>
          </a:p>
        </p:txBody>
      </p:sp>
      <p:sp>
        <p:nvSpPr>
          <p:cNvPr id="11" name="Rectangle 10"/>
          <p:cNvSpPr/>
          <p:nvPr/>
        </p:nvSpPr>
        <p:spPr>
          <a:xfrm>
            <a:off x="1841816" y="3823581"/>
            <a:ext cx="1203770" cy="119356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Joint priorities for safety and wellbeing are agreed with partners</a:t>
            </a:r>
          </a:p>
        </p:txBody>
      </p:sp>
      <p:sp>
        <p:nvSpPr>
          <p:cNvPr id="12" name="Rectangle 11"/>
          <p:cNvSpPr/>
          <p:nvPr/>
        </p:nvSpPr>
        <p:spPr>
          <a:xfrm>
            <a:off x="1841816" y="5200258"/>
            <a:ext cx="1203770" cy="101447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Shared data and evidence are used to understand local issues</a:t>
            </a:r>
          </a:p>
        </p:txBody>
      </p:sp>
      <p:sp>
        <p:nvSpPr>
          <p:cNvPr id="13" name="Right Arrow 12"/>
          <p:cNvSpPr/>
          <p:nvPr/>
        </p:nvSpPr>
        <p:spPr>
          <a:xfrm>
            <a:off x="3224784"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588575" y="1985911"/>
            <a:ext cx="1218565" cy="129221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Co-designed prevention and intervention initiatives are developed under </a:t>
            </a:r>
            <a:r>
              <a:rPr sz="1100" b="0" dirty="0" err="1">
                <a:solidFill>
                  <a:srgbClr val="000000"/>
                </a:solidFill>
              </a:rPr>
              <a:t>Te</a:t>
            </a:r>
            <a:r>
              <a:rPr sz="1100" b="0" dirty="0">
                <a:solidFill>
                  <a:srgbClr val="000000"/>
                </a:solidFill>
              </a:rPr>
              <a:t> </a:t>
            </a:r>
            <a:r>
              <a:rPr sz="1100" b="0" dirty="0" err="1">
                <a:solidFill>
                  <a:srgbClr val="000000"/>
                </a:solidFill>
              </a:rPr>
              <a:t>Huringa</a:t>
            </a:r>
            <a:r>
              <a:rPr sz="1100" b="0" dirty="0">
                <a:solidFill>
                  <a:srgbClr val="000000"/>
                </a:solidFill>
              </a:rPr>
              <a:t> o </a:t>
            </a:r>
            <a:r>
              <a:rPr sz="1100" b="0" dirty="0" err="1">
                <a:solidFill>
                  <a:srgbClr val="000000"/>
                </a:solidFill>
              </a:rPr>
              <a:t>Te</a:t>
            </a:r>
            <a:r>
              <a:rPr sz="1100" b="0" dirty="0">
                <a:solidFill>
                  <a:srgbClr val="000000"/>
                </a:solidFill>
              </a:rPr>
              <a:t> Tai</a:t>
            </a:r>
          </a:p>
        </p:txBody>
      </p:sp>
      <p:sp>
        <p:nvSpPr>
          <p:cNvPr id="15" name="Rectangle 14"/>
          <p:cNvSpPr/>
          <p:nvPr/>
        </p:nvSpPr>
        <p:spPr>
          <a:xfrm>
            <a:off x="3588575" y="3411728"/>
            <a:ext cx="1214628" cy="122123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Alternative resolution and restorative approaches are used through iwi-led panels</a:t>
            </a:r>
          </a:p>
        </p:txBody>
      </p:sp>
      <p:sp>
        <p:nvSpPr>
          <p:cNvPr id="16" name="Rectangle 15"/>
          <p:cNvSpPr/>
          <p:nvPr/>
        </p:nvSpPr>
        <p:spPr>
          <a:xfrm>
            <a:off x="3588575" y="4741364"/>
            <a:ext cx="1214628" cy="119356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Whānau-centred responses are implemented for Māori victims and offenders</a:t>
            </a:r>
          </a:p>
        </p:txBody>
      </p:sp>
      <p:sp>
        <p:nvSpPr>
          <p:cNvPr id="17" name="Right Arrow 16"/>
          <p:cNvSpPr/>
          <p:nvPr/>
        </p:nvSpPr>
        <p:spPr>
          <a:xfrm>
            <a:off x="4914900"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315141" y="2581657"/>
            <a:ext cx="1133504"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Local initiatives are monitored with partners and adapted where needed</a:t>
            </a:r>
          </a:p>
        </p:txBody>
      </p:sp>
      <p:sp>
        <p:nvSpPr>
          <p:cNvPr id="19" name="Rectangle 18"/>
          <p:cNvSpPr/>
          <p:nvPr/>
        </p:nvSpPr>
        <p:spPr>
          <a:xfrm>
            <a:off x="5322887" y="3785616"/>
            <a:ext cx="1133504"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Lessons from iwi and community partnerships are shared across districts</a:t>
            </a:r>
          </a:p>
        </p:txBody>
      </p:sp>
      <p:sp>
        <p:nvSpPr>
          <p:cNvPr id="20" name="Right Arrow 19"/>
          <p:cNvSpPr/>
          <p:nvPr/>
        </p:nvSpPr>
        <p:spPr>
          <a:xfrm>
            <a:off x="6605016" y="3657600"/>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080504" y="2356104"/>
            <a:ext cx="1641505" cy="1075943"/>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Mutual trust and confidence between Police and iwi, hapū and Māori communities are strengthened</a:t>
            </a:r>
          </a:p>
        </p:txBody>
      </p:sp>
      <p:sp>
        <p:nvSpPr>
          <p:cNvPr id="22" name="Rectangle 21"/>
          <p:cNvSpPr/>
          <p:nvPr/>
        </p:nvSpPr>
        <p:spPr>
          <a:xfrm>
            <a:off x="7080504" y="3523487"/>
            <a:ext cx="1653188" cy="70815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Over-representation of Māori as victims and offenders is reduced over time</a:t>
            </a:r>
          </a:p>
        </p:txBody>
      </p:sp>
      <p:sp>
        <p:nvSpPr>
          <p:cNvPr id="23" name="Rectangle 22"/>
          <p:cNvSpPr/>
          <p:nvPr/>
        </p:nvSpPr>
        <p:spPr>
          <a:xfrm>
            <a:off x="7080504" y="4323078"/>
            <a:ext cx="1653188" cy="892048"/>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a:solidFill>
                  <a:srgbClr val="000000"/>
                </a:solidFill>
              </a:rPr>
              <a:t>Partnership-based, culturally responsive policing becomes normal practice nationally</a:t>
            </a:r>
          </a:p>
        </p:txBody>
      </p:sp>
      <p:sp>
        <p:nvSpPr>
          <p:cNvPr id="24" name="TextBox 23"/>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5" name="TextBox 24"/>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6" name="TextBox 25">
            <a:extLst>
              <a:ext uri="{FF2B5EF4-FFF2-40B4-BE49-F238E27FC236}">
                <a16:creationId xmlns:a16="http://schemas.microsoft.com/office/drawing/2014/main" id="{9F3543B8-4087-42BD-C835-716DCE2E7231}"/>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7" name="Google Shape;104;p1" title="Doview new.jpeg">
            <a:extLst>
              <a:ext uri="{FF2B5EF4-FFF2-40B4-BE49-F238E27FC236}">
                <a16:creationId xmlns:a16="http://schemas.microsoft.com/office/drawing/2014/main" id="{47E84C70-3196-FE41-8CAE-9162F5B0B2E7}"/>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Intelligence, Research &amp; Evidence-Based Policing</a:t>
            </a:r>
          </a:p>
        </p:txBody>
      </p:sp>
      <p:sp>
        <p:nvSpPr>
          <p:cNvPr id="5" name="Rectangle 4"/>
          <p:cNvSpPr/>
          <p:nvPr/>
        </p:nvSpPr>
        <p:spPr>
          <a:xfrm>
            <a:off x="612682" y="2668017"/>
            <a:ext cx="1223772" cy="1259839"/>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Data on incidents, offenders, victims and locations is collected consistently</a:t>
            </a:r>
          </a:p>
        </p:txBody>
      </p:sp>
      <p:sp>
        <p:nvSpPr>
          <p:cNvPr id="6" name="Rectangle 5"/>
          <p:cNvSpPr/>
          <p:nvPr/>
        </p:nvSpPr>
        <p:spPr>
          <a:xfrm>
            <a:off x="612682" y="4074160"/>
            <a:ext cx="1223772"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External research, evaluations and good practice evidence are monitored</a:t>
            </a:r>
          </a:p>
        </p:txBody>
      </p:sp>
      <p:sp>
        <p:nvSpPr>
          <p:cNvPr id="7" name="Right Arrow 6"/>
          <p:cNvSpPr/>
          <p:nvPr/>
        </p:nvSpPr>
        <p:spPr>
          <a:xfrm>
            <a:off x="2129062" y="3781045"/>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677702" y="1721613"/>
            <a:ext cx="1300607"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Intelligence requirements are set from strategic and operational priorities</a:t>
            </a:r>
          </a:p>
        </p:txBody>
      </p:sp>
      <p:sp>
        <p:nvSpPr>
          <p:cNvPr id="9" name="Rectangle 8"/>
          <p:cNvSpPr/>
          <p:nvPr/>
        </p:nvSpPr>
        <p:spPr>
          <a:xfrm>
            <a:off x="2677702" y="2943860"/>
            <a:ext cx="1300607"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Intelligence products (profiles, assessments, forecasts) are produced</a:t>
            </a:r>
          </a:p>
        </p:txBody>
      </p:sp>
      <p:sp>
        <p:nvSpPr>
          <p:cNvPr id="10" name="Rectangle 9"/>
          <p:cNvSpPr/>
          <p:nvPr/>
        </p:nvSpPr>
        <p:spPr>
          <a:xfrm>
            <a:off x="2677702" y="4166107"/>
            <a:ext cx="1300607"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Risk patterns for people, places and problems are identified</a:t>
            </a:r>
          </a:p>
        </p:txBody>
      </p:sp>
      <p:sp>
        <p:nvSpPr>
          <p:cNvPr id="11" name="Rectangle 10"/>
          <p:cNvSpPr/>
          <p:nvPr/>
        </p:nvSpPr>
        <p:spPr>
          <a:xfrm>
            <a:off x="2677702" y="5204459"/>
            <a:ext cx="1300607"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Opportunities for prevention, disruption and enforcement are prioritised</a:t>
            </a:r>
          </a:p>
        </p:txBody>
      </p:sp>
      <p:sp>
        <p:nvSpPr>
          <p:cNvPr id="12" name="Right Arrow 11"/>
          <p:cNvSpPr/>
          <p:nvPr/>
        </p:nvSpPr>
        <p:spPr>
          <a:xfrm>
            <a:off x="4270917" y="3781045"/>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819557" y="2332737"/>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Intelligence products inform tasking, deployment and tactical options</a:t>
            </a:r>
          </a:p>
        </p:txBody>
      </p:sp>
      <p:sp>
        <p:nvSpPr>
          <p:cNvPr id="14" name="Rectangle 13"/>
          <p:cNvSpPr/>
          <p:nvPr/>
        </p:nvSpPr>
        <p:spPr>
          <a:xfrm>
            <a:off x="4819557" y="3371089"/>
            <a:ext cx="1312164"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Evidence-based practices are piloted and evaluated in districts</a:t>
            </a:r>
          </a:p>
        </p:txBody>
      </p:sp>
      <p:sp>
        <p:nvSpPr>
          <p:cNvPr id="15" name="Rectangle 14"/>
          <p:cNvSpPr/>
          <p:nvPr/>
        </p:nvSpPr>
        <p:spPr>
          <a:xfrm>
            <a:off x="4819557" y="4409441"/>
            <a:ext cx="1312164"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Operational and strategic decisions draw on research and evaluation findings</a:t>
            </a:r>
          </a:p>
        </p:txBody>
      </p:sp>
      <p:sp>
        <p:nvSpPr>
          <p:cNvPr id="16" name="Right Arrow 15"/>
          <p:cNvSpPr/>
          <p:nvPr/>
        </p:nvSpPr>
        <p:spPr>
          <a:xfrm>
            <a:off x="6424329" y="3781045"/>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972969" y="2332737"/>
            <a:ext cx="146304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Resources are directed to the highest-risk people, places and problems</a:t>
            </a:r>
          </a:p>
        </p:txBody>
      </p:sp>
      <p:sp>
        <p:nvSpPr>
          <p:cNvPr id="18" name="Rectangle 17"/>
          <p:cNvSpPr/>
          <p:nvPr/>
        </p:nvSpPr>
        <p:spPr>
          <a:xfrm>
            <a:off x="6972969" y="3371089"/>
            <a:ext cx="1463040" cy="892048"/>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Police actions are increasingly evidence-based and intelligence-led</a:t>
            </a:r>
          </a:p>
        </p:txBody>
      </p:sp>
      <p:sp>
        <p:nvSpPr>
          <p:cNvPr id="19" name="Rectangle 18"/>
          <p:cNvSpPr/>
          <p:nvPr/>
        </p:nvSpPr>
        <p:spPr>
          <a:xfrm>
            <a:off x="6972969" y="4409441"/>
            <a:ext cx="1463040" cy="107594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Systematic learning improves effectiveness of prevention and enforcement over time</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21730D02-BE44-10FA-9D73-3C5E3A23D91E}"/>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3" name="Google Shape;104;p1" title="Doview new.jpeg">
            <a:extLst>
              <a:ext uri="{FF2B5EF4-FFF2-40B4-BE49-F238E27FC236}">
                <a16:creationId xmlns:a16="http://schemas.microsoft.com/office/drawing/2014/main" id="{44D34A70-08FF-8FA0-DDC5-7CAB75F449A6}"/>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400" b="0">
                <a:solidFill>
                  <a:srgbClr val="000000"/>
                </a:solidFill>
              </a:rP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800" b="1">
                <a:solidFill>
                  <a:srgbClr val="000000"/>
                </a:solidFill>
              </a:rPr>
              <a:t>District &amp; Specialist Operations Delivery</a:t>
            </a:r>
          </a:p>
        </p:txBody>
      </p:sp>
      <p:sp>
        <p:nvSpPr>
          <p:cNvPr id="5" name="Rectangle 4"/>
          <p:cNvSpPr/>
          <p:nvPr/>
        </p:nvSpPr>
        <p:spPr>
          <a:xfrm>
            <a:off x="182339" y="2553716"/>
            <a:ext cx="1040519"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Twelve Police districts and local stations are maintained and resourced</a:t>
            </a:r>
          </a:p>
        </p:txBody>
      </p:sp>
      <p:sp>
        <p:nvSpPr>
          <p:cNvPr id="6" name="Rectangle 5"/>
          <p:cNvSpPr/>
          <p:nvPr/>
        </p:nvSpPr>
        <p:spPr>
          <a:xfrm>
            <a:off x="182339" y="3721099"/>
            <a:ext cx="1040519"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District leadership teams agree priorities aligned with national direction</a:t>
            </a:r>
          </a:p>
        </p:txBody>
      </p:sp>
      <p:sp>
        <p:nvSpPr>
          <p:cNvPr id="7" name="Right Arrow 6"/>
          <p:cNvSpPr/>
          <p:nvPr/>
        </p:nvSpPr>
        <p:spPr>
          <a:xfrm>
            <a:off x="1360558" y="3629659"/>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754289" y="1551434"/>
            <a:ext cx="145005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General duties, community and neighbourhood policing teams are deployed</a:t>
            </a:r>
          </a:p>
        </p:txBody>
      </p:sp>
      <p:sp>
        <p:nvSpPr>
          <p:cNvPr id="9" name="Rectangle 8"/>
          <p:cNvSpPr/>
          <p:nvPr/>
        </p:nvSpPr>
        <p:spPr>
          <a:xfrm>
            <a:off x="1754289" y="2755135"/>
            <a:ext cx="1450055" cy="91795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dirty="0">
                <a:solidFill>
                  <a:srgbClr val="000000"/>
                </a:solidFill>
              </a:rPr>
              <a:t>Road policing, youth, family harm and prevention staff are coordinated</a:t>
            </a:r>
          </a:p>
        </p:txBody>
      </p:sp>
      <p:sp>
        <p:nvSpPr>
          <p:cNvPr id="10" name="Rectangle 9"/>
          <p:cNvSpPr/>
          <p:nvPr/>
        </p:nvSpPr>
        <p:spPr>
          <a:xfrm>
            <a:off x="1754290" y="3843526"/>
            <a:ext cx="1450055"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Specialist groups (e.g. organised crime, intelligence, forensic, tactical) are tasked to priority issues</a:t>
            </a:r>
          </a:p>
        </p:txBody>
      </p:sp>
      <p:sp>
        <p:nvSpPr>
          <p:cNvPr id="11" name="Rectangle 10"/>
          <p:cNvSpPr/>
          <p:nvPr/>
        </p:nvSpPr>
        <p:spPr>
          <a:xfrm>
            <a:off x="1754289" y="5056630"/>
            <a:ext cx="1450055" cy="92811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Cross-district and national capabilities are aligned to local demand where needed</a:t>
            </a:r>
          </a:p>
        </p:txBody>
      </p:sp>
      <p:sp>
        <p:nvSpPr>
          <p:cNvPr id="12" name="Right Arrow 11"/>
          <p:cNvSpPr/>
          <p:nvPr/>
        </p:nvSpPr>
        <p:spPr>
          <a:xfrm>
            <a:off x="3423801"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899289" y="2245868"/>
            <a:ext cx="1148842"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Joint operations are conducted with other agencies on organised crime and harm</a:t>
            </a:r>
          </a:p>
        </p:txBody>
      </p:sp>
      <p:sp>
        <p:nvSpPr>
          <p:cNvPr id="14" name="Rectangle 13"/>
          <p:cNvSpPr/>
          <p:nvPr/>
        </p:nvSpPr>
        <p:spPr>
          <a:xfrm>
            <a:off x="3899289" y="3413251"/>
            <a:ext cx="1148842"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Multi-district and national operations are run to address cross-boundary issues</a:t>
            </a:r>
          </a:p>
        </p:txBody>
      </p:sp>
      <p:sp>
        <p:nvSpPr>
          <p:cNvPr id="15" name="Rectangle 14"/>
          <p:cNvSpPr/>
          <p:nvPr/>
        </p:nvSpPr>
        <p:spPr>
          <a:xfrm>
            <a:off x="3899289" y="4580634"/>
            <a:ext cx="1148842" cy="708151"/>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Operational debriefs and lessons learnt are captured</a:t>
            </a:r>
          </a:p>
        </p:txBody>
      </p:sp>
      <p:sp>
        <p:nvSpPr>
          <p:cNvPr id="16" name="Right Arrow 15"/>
          <p:cNvSpPr/>
          <p:nvPr/>
        </p:nvSpPr>
        <p:spPr>
          <a:xfrm>
            <a:off x="5267587"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743075" y="2061972"/>
            <a:ext cx="1078669"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Performance and outcomes are monitored across districts using agreed measures</a:t>
            </a:r>
          </a:p>
        </p:txBody>
      </p:sp>
      <p:sp>
        <p:nvSpPr>
          <p:cNvPr id="18" name="Rectangle 17"/>
          <p:cNvSpPr/>
          <p:nvPr/>
        </p:nvSpPr>
        <p:spPr>
          <a:xfrm>
            <a:off x="5743075" y="3413251"/>
            <a:ext cx="1078669" cy="1075943"/>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Support is targeted to districts facing higher or more complex demand</a:t>
            </a:r>
          </a:p>
        </p:txBody>
      </p:sp>
      <p:sp>
        <p:nvSpPr>
          <p:cNvPr id="19" name="Rectangle 18"/>
          <p:cNvSpPr/>
          <p:nvPr/>
        </p:nvSpPr>
        <p:spPr>
          <a:xfrm>
            <a:off x="5743075" y="4580634"/>
            <a:ext cx="1078669" cy="892048"/>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0">
                <a:solidFill>
                  <a:srgbClr val="000000"/>
                </a:solidFill>
              </a:rPr>
              <a:t>Good practice from one district is transferred to others</a:t>
            </a:r>
          </a:p>
        </p:txBody>
      </p:sp>
      <p:sp>
        <p:nvSpPr>
          <p:cNvPr id="20" name="Right Arrow 19"/>
          <p:cNvSpPr/>
          <p:nvPr/>
        </p:nvSpPr>
        <p:spPr>
          <a:xfrm>
            <a:off x="7041201" y="3639312"/>
            <a:ext cx="256032" cy="256032"/>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516688" y="2369820"/>
            <a:ext cx="1307271" cy="1259839"/>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Consistent, high-quality policing services are delivered across New Zealand</a:t>
            </a:r>
          </a:p>
        </p:txBody>
      </p:sp>
      <p:sp>
        <p:nvSpPr>
          <p:cNvPr id="22" name="Rectangle 21"/>
          <p:cNvSpPr/>
          <p:nvPr/>
        </p:nvSpPr>
        <p:spPr>
          <a:xfrm>
            <a:off x="7516689" y="3721099"/>
            <a:ext cx="1307270" cy="1443736"/>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lIns="54864" tIns="27432" rIns="54864" bIns="27432" rtlCol="0" anchor="ctr"/>
          <a:lstStyle/>
          <a:p>
            <a:pPr algn="ctr"/>
            <a:r>
              <a:rPr sz="1100" b="1" dirty="0">
                <a:solidFill>
                  <a:srgbClr val="000000"/>
                </a:solidFill>
              </a:rPr>
              <a:t>Districts and specialist groups collectively contribute to safe and confident communities</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2025-11-25 11:55</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83F7B5CD-B654-66E6-ACE3-8DB28DE50A50}"/>
              </a:ext>
            </a:extLst>
          </p:cNvPr>
          <p:cNvSpPr txBox="1"/>
          <p:nvPr/>
        </p:nvSpPr>
        <p:spPr>
          <a:xfrm>
            <a:off x="7498080" y="73819"/>
            <a:ext cx="1463040" cy="553998"/>
          </a:xfrm>
          <a:prstGeom prst="rect">
            <a:avLst/>
          </a:prstGeom>
          <a:noFill/>
        </p:spPr>
        <p:txBody>
          <a:bodyPr wrap="square" lIns="0" tIns="0" rIns="0" bIns="0">
            <a:spAutoFit/>
          </a:bodyPr>
          <a:lstStyle/>
          <a:p>
            <a:pPr algn="r">
              <a:defRPr sz="1200">
                <a:solidFill>
                  <a:srgbClr val="787878"/>
                </a:solidFill>
                <a:latin typeface="Calibri"/>
              </a:defRPr>
            </a:pPr>
            <a:r>
              <a:rPr dirty="0"/>
              <a:t>Illustrative only</a:t>
            </a:r>
            <a:endParaRPr lang="en-AU" dirty="0"/>
          </a:p>
          <a:p>
            <a:pPr algn="r">
              <a:defRPr sz="1200">
                <a:solidFill>
                  <a:srgbClr val="787878"/>
                </a:solidFill>
                <a:latin typeface="Calibri"/>
              </a:defRPr>
            </a:pPr>
            <a:r>
              <a:rPr dirty="0"/>
              <a:t> Not created or endorsed by NZ Police</a:t>
            </a:r>
          </a:p>
        </p:txBody>
      </p:sp>
      <p:pic>
        <p:nvPicPr>
          <p:cNvPr id="26" name="Google Shape;104;p1" title="Doview new.jpeg">
            <a:extLst>
              <a:ext uri="{FF2B5EF4-FFF2-40B4-BE49-F238E27FC236}">
                <a16:creationId xmlns:a16="http://schemas.microsoft.com/office/drawing/2014/main" id="{4BD9ED49-13DC-49DE-DFC1-0F1217AD5068}"/>
              </a:ext>
            </a:extLst>
          </p:cNvPr>
          <p:cNvPicPr preferRelativeResize="0"/>
          <p:nvPr/>
        </p:nvPicPr>
        <p:blipFill>
          <a:blip r:embed="rId4">
            <a:alphaModFix/>
          </a:blip>
          <a:stretch>
            <a:fillRect/>
          </a:stretch>
        </p:blipFill>
        <p:spPr>
          <a:xfrm>
            <a:off x="6987501" y="6154579"/>
            <a:ext cx="289637" cy="26438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TotalTime>
  <Words>2204</Words>
  <Application>Microsoft Macintosh PowerPoint</Application>
  <PresentationFormat>On-screen Show (4:3)</PresentationFormat>
  <Paragraphs>208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5</cp:revision>
  <dcterms:created xsi:type="dcterms:W3CDTF">2013-01-27T09:14:16Z</dcterms:created>
  <dcterms:modified xsi:type="dcterms:W3CDTF">2025-11-25T00:09:41Z</dcterms:modified>
  <cp:category/>
</cp:coreProperties>
</file>