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  <p15:guide id="5" pos="2433">
          <p15:clr>
            <a:srgbClr val="9AA0A6"/>
          </p15:clr>
        </p15:guide>
        <p15:guide id="6" orient="horz" pos="2160">
          <p15:clr>
            <a:srgbClr val="9AA0A6"/>
          </p15:clr>
        </p15:guide>
        <p15:guide id="7" pos="437">
          <p15:clr>
            <a:srgbClr val="9AA0A6"/>
          </p15:clr>
        </p15:guide>
        <p15:guide id="8" pos="4459">
          <p15:clr>
            <a:srgbClr val="9AA0A6"/>
          </p15:clr>
        </p15:guide>
        <p15:guide id="9" orient="horz" pos="343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  <p:guide pos="2433"/>
        <p:guide pos="2160" orient="horz"/>
        <p:guide pos="437"/>
        <p:guide pos="4459"/>
        <p:guide pos="343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7922ea56cb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7922ea56c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4.jpg"/><Relationship Id="rId5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704925" y="1093000"/>
            <a:ext cx="6373800" cy="4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Oswald"/>
                <a:ea typeface="Oswald"/>
                <a:cs typeface="Oswald"/>
                <a:sym typeface="Oswald"/>
              </a:rPr>
              <a:t>Extension Activity</a:t>
            </a:r>
            <a:endParaRPr sz="20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Oswald"/>
                <a:ea typeface="Oswald"/>
                <a:cs typeface="Oswald"/>
                <a:sym typeface="Oswald"/>
              </a:rPr>
              <a:t>Disappearing Penny</a:t>
            </a:r>
            <a:endParaRPr sz="20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7324725" y="9554150"/>
            <a:ext cx="362100" cy="27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1</a:t>
            </a:r>
            <a:endParaRPr sz="1200"/>
          </a:p>
        </p:txBody>
      </p:sp>
      <p:sp>
        <p:nvSpPr>
          <p:cNvPr id="56" name="Google Shape;56;p13"/>
          <p:cNvSpPr txBox="1"/>
          <p:nvPr/>
        </p:nvSpPr>
        <p:spPr>
          <a:xfrm>
            <a:off x="228600" y="228600"/>
            <a:ext cx="2336700" cy="101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Lesson: Are magic potions real?</a:t>
            </a:r>
            <a:endParaRPr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699300" y="2145425"/>
            <a:ext cx="6373800" cy="97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Try this experiment with a US penny made after 1982. These coins have a center made of zinc, a silvery metal that reacts with vinegar and salt.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58" name="Google Shape;58;p13"/>
          <p:cNvSpPr txBox="1"/>
          <p:nvPr/>
        </p:nvSpPr>
        <p:spPr>
          <a:xfrm>
            <a:off x="704925" y="3124200"/>
            <a:ext cx="31572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Materials Needed:</a:t>
            </a:r>
            <a:endParaRPr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 sz="1200">
                <a:solidFill>
                  <a:schemeClr val="dk1"/>
                </a:solidFill>
              </a:rPr>
              <a:t>Pennies minted after 1982</a:t>
            </a:r>
            <a:endParaRPr sz="1200">
              <a:solidFill>
                <a:schemeClr val="dk1"/>
              </a:solidFill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 sz="1200">
                <a:solidFill>
                  <a:schemeClr val="dk1"/>
                </a:solidFill>
              </a:rPr>
              <a:t>Sandpaper</a:t>
            </a:r>
            <a:endParaRPr sz="1200">
              <a:solidFill>
                <a:schemeClr val="dk1"/>
              </a:solidFill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 sz="1200">
                <a:solidFill>
                  <a:schemeClr val="dk1"/>
                </a:solidFill>
              </a:rPr>
              <a:t>Salt</a:t>
            </a:r>
            <a:endParaRPr sz="1200">
              <a:solidFill>
                <a:schemeClr val="dk1"/>
              </a:solidFill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 sz="1200">
                <a:solidFill>
                  <a:schemeClr val="dk1"/>
                </a:solidFill>
              </a:rPr>
              <a:t>Vinegar</a:t>
            </a:r>
            <a:endParaRPr sz="1200">
              <a:solidFill>
                <a:schemeClr val="dk1"/>
              </a:solidFill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 sz="1200">
                <a:solidFill>
                  <a:schemeClr val="dk1"/>
                </a:solidFill>
              </a:rPr>
              <a:t>A clear container</a:t>
            </a:r>
            <a:endParaRPr sz="1200"/>
          </a:p>
        </p:txBody>
      </p:sp>
      <p:sp>
        <p:nvSpPr>
          <p:cNvPr id="59" name="Google Shape;59;p13"/>
          <p:cNvSpPr txBox="1"/>
          <p:nvPr/>
        </p:nvSpPr>
        <p:spPr>
          <a:xfrm>
            <a:off x="704925" y="5269600"/>
            <a:ext cx="6373800" cy="333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Instructions:</a:t>
            </a:r>
            <a:endParaRPr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AutoNum type="arabicPeriod"/>
            </a:pPr>
            <a:r>
              <a:rPr lang="en" sz="1200">
                <a:solidFill>
                  <a:schemeClr val="dk1"/>
                </a:solidFill>
              </a:rPr>
              <a:t>Rub the penny’s edge with sandpaper until you see silvery zinc. Do the same on the other side of the penny.</a:t>
            </a:r>
            <a:endParaRPr sz="1200">
              <a:solidFill>
                <a:schemeClr val="dk1"/>
              </a:solidFill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AutoNum type="arabicPeriod"/>
            </a:pPr>
            <a:r>
              <a:rPr lang="en" sz="1200">
                <a:solidFill>
                  <a:schemeClr val="dk1"/>
                </a:solidFill>
              </a:rPr>
              <a:t>Mix 1-½ tablespoons of salt and ½ cup of vinegar in a clear container.</a:t>
            </a:r>
            <a:endParaRPr sz="1200">
              <a:solidFill>
                <a:schemeClr val="dk1"/>
              </a:solidFill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AutoNum type="arabicPeriod"/>
            </a:pPr>
            <a:r>
              <a:rPr lang="en" sz="1200">
                <a:solidFill>
                  <a:schemeClr val="dk1"/>
                </a:solidFill>
              </a:rPr>
              <a:t>Drop in the penny and watch!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Discussion: </a:t>
            </a:r>
            <a:endParaRPr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What do you notice? Leave the penny in the mixture overnight.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In our experiment, the center of the penny dissolved leaving behind a thin shell of copper. What happened in your experiment?</a:t>
            </a:r>
            <a:endParaRPr sz="1200">
              <a:solidFill>
                <a:schemeClr val="dk1"/>
              </a:solidFill>
            </a:endParaRPr>
          </a:p>
        </p:txBody>
      </p:sp>
      <p:grpSp>
        <p:nvGrpSpPr>
          <p:cNvPr id="60" name="Google Shape;60;p13"/>
          <p:cNvGrpSpPr/>
          <p:nvPr/>
        </p:nvGrpSpPr>
        <p:grpSpPr>
          <a:xfrm>
            <a:off x="3862053" y="3124194"/>
            <a:ext cx="3409931" cy="2340903"/>
            <a:chOff x="710025" y="1529800"/>
            <a:chExt cx="3141346" cy="2178800"/>
          </a:xfrm>
        </p:grpSpPr>
        <p:pic>
          <p:nvPicPr>
            <p:cNvPr id="61" name="Google Shape;61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710025" y="1529800"/>
              <a:ext cx="3141346" cy="204186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2" name="Google Shape;62;p13"/>
            <p:cNvPicPr preferRelativeResize="0"/>
            <p:nvPr/>
          </p:nvPicPr>
          <p:blipFill rotWithShape="1">
            <a:blip r:embed="rId4">
              <a:alphaModFix/>
            </a:blip>
            <a:srcRect b="0" l="38530" r="49942" t="87540"/>
            <a:stretch/>
          </p:blipFill>
          <p:spPr>
            <a:xfrm>
              <a:off x="2895450" y="3301800"/>
              <a:ext cx="362099" cy="2544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3" name="Google Shape;63;p13"/>
            <p:cNvPicPr preferRelativeResize="0"/>
            <p:nvPr/>
          </p:nvPicPr>
          <p:blipFill rotWithShape="1">
            <a:blip r:embed="rId4">
              <a:alphaModFix/>
            </a:blip>
            <a:srcRect b="0" l="38530" r="49942" t="87540"/>
            <a:stretch/>
          </p:blipFill>
          <p:spPr>
            <a:xfrm>
              <a:off x="2895450" y="3454200"/>
              <a:ext cx="362099" cy="2544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4" name="Google Shape;64;p13"/>
            <p:cNvPicPr preferRelativeResize="0"/>
            <p:nvPr/>
          </p:nvPicPr>
          <p:blipFill rotWithShape="1">
            <a:blip r:embed="rId4">
              <a:alphaModFix/>
            </a:blip>
            <a:srcRect b="5120" l="42780" r="53581" t="91614"/>
            <a:stretch/>
          </p:blipFill>
          <p:spPr>
            <a:xfrm>
              <a:off x="3120500" y="3301800"/>
              <a:ext cx="114299" cy="666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5" name="Google Shape;65;p13"/>
            <p:cNvPicPr preferRelativeResize="0"/>
            <p:nvPr/>
          </p:nvPicPr>
          <p:blipFill rotWithShape="1">
            <a:blip r:embed="rId4">
              <a:alphaModFix/>
            </a:blip>
            <a:srcRect b="5120" l="42780" r="53581" t="91614"/>
            <a:stretch/>
          </p:blipFill>
          <p:spPr>
            <a:xfrm>
              <a:off x="3044300" y="3454200"/>
              <a:ext cx="114299" cy="666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6" name="Google Shape;66;p13"/>
            <p:cNvPicPr preferRelativeResize="0"/>
            <p:nvPr/>
          </p:nvPicPr>
          <p:blipFill rotWithShape="1">
            <a:blip r:embed="rId4">
              <a:alphaModFix/>
            </a:blip>
            <a:srcRect b="5120" l="42780" r="53581" t="91614"/>
            <a:stretch/>
          </p:blipFill>
          <p:spPr>
            <a:xfrm>
              <a:off x="2895450" y="3395662"/>
              <a:ext cx="114299" cy="666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7" name="Google Shape;67;p13"/>
            <p:cNvPicPr preferRelativeResize="0"/>
            <p:nvPr/>
          </p:nvPicPr>
          <p:blipFill rotWithShape="1">
            <a:blip r:embed="rId4">
              <a:alphaModFix/>
            </a:blip>
            <a:srcRect b="5120" l="42780" r="53581" t="91614"/>
            <a:stretch/>
          </p:blipFill>
          <p:spPr>
            <a:xfrm>
              <a:off x="3158600" y="3368475"/>
              <a:ext cx="114299" cy="666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8" name="Google Shape;68;p13"/>
            <p:cNvPicPr preferRelativeResize="0"/>
            <p:nvPr/>
          </p:nvPicPr>
          <p:blipFill rotWithShape="1">
            <a:blip r:embed="rId4">
              <a:alphaModFix/>
            </a:blip>
            <a:srcRect b="5120" l="42780" r="53581" t="91614"/>
            <a:stretch/>
          </p:blipFill>
          <p:spPr>
            <a:xfrm>
              <a:off x="3158600" y="3520875"/>
              <a:ext cx="114299" cy="666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9" name="Google Shape;69;p13"/>
            <p:cNvPicPr preferRelativeResize="0"/>
            <p:nvPr/>
          </p:nvPicPr>
          <p:blipFill rotWithShape="1">
            <a:blip r:embed="rId4">
              <a:alphaModFix/>
            </a:blip>
            <a:srcRect b="5120" l="42780" r="53581" t="91614"/>
            <a:stretch/>
          </p:blipFill>
          <p:spPr>
            <a:xfrm>
              <a:off x="3234800" y="3444675"/>
              <a:ext cx="114299" cy="6667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70" name="Google Shape;70;p13"/>
          <p:cNvPicPr preferRelativeResize="0"/>
          <p:nvPr/>
        </p:nvPicPr>
        <p:blipFill rotWithShape="1">
          <a:blip r:embed="rId4">
            <a:alphaModFix/>
          </a:blip>
          <a:srcRect b="56872" l="73720" r="0" t="0"/>
          <a:stretch/>
        </p:blipFill>
        <p:spPr>
          <a:xfrm>
            <a:off x="5198510" y="965286"/>
            <a:ext cx="1054128" cy="112443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1" name="Google Shape;71;p13"/>
          <p:cNvGrpSpPr/>
          <p:nvPr/>
        </p:nvGrpSpPr>
        <p:grpSpPr>
          <a:xfrm>
            <a:off x="1441226" y="909574"/>
            <a:ext cx="1124172" cy="1235851"/>
            <a:chOff x="1441226" y="909574"/>
            <a:chExt cx="1124172" cy="1235851"/>
          </a:xfrm>
        </p:grpSpPr>
        <p:pic>
          <p:nvPicPr>
            <p:cNvPr id="72" name="Google Shape;72;p13"/>
            <p:cNvPicPr preferRelativeResize="0"/>
            <p:nvPr/>
          </p:nvPicPr>
          <p:blipFill rotWithShape="1">
            <a:blip r:embed="rId4">
              <a:alphaModFix/>
            </a:blip>
            <a:srcRect b="52599" l="0" r="71973" t="0"/>
            <a:stretch/>
          </p:blipFill>
          <p:spPr>
            <a:xfrm>
              <a:off x="1441226" y="909574"/>
              <a:ext cx="1124172" cy="123585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3" name="Google Shape;73;p13"/>
            <p:cNvSpPr/>
            <p:nvPr/>
          </p:nvSpPr>
          <p:spPr>
            <a:xfrm rot="-562540">
              <a:off x="2310544" y="1666768"/>
              <a:ext cx="19974" cy="82247"/>
            </a:xfrm>
            <a:custGeom>
              <a:rect b="b" l="l" r="r" t="t"/>
              <a:pathLst>
                <a:path extrusionOk="0" h="3290" w="799">
                  <a:moveTo>
                    <a:pt x="304" y="4"/>
                  </a:moveTo>
                  <a:cubicBezTo>
                    <a:pt x="-791" y="-65"/>
                    <a:pt x="1590" y="3221"/>
                    <a:pt x="495" y="3290"/>
                  </a:cubicBezTo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74" name="Google Shape;74;p13"/>
            <p:cNvSpPr/>
            <p:nvPr/>
          </p:nvSpPr>
          <p:spPr>
            <a:xfrm>
              <a:off x="2311000" y="1743075"/>
              <a:ext cx="19050" cy="1175"/>
            </a:xfrm>
            <a:custGeom>
              <a:rect b="b" l="l" r="r" t="t"/>
              <a:pathLst>
                <a:path extrusionOk="0" h="47" w="762">
                  <a:moveTo>
                    <a:pt x="0" y="0"/>
                  </a:moveTo>
                  <a:cubicBezTo>
                    <a:pt x="381" y="24"/>
                    <a:pt x="381" y="24"/>
                    <a:pt x="762" y="47"/>
                  </a:cubicBezTo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sp>
      </p:grpSp>
      <p:grpSp>
        <p:nvGrpSpPr>
          <p:cNvPr id="75" name="Google Shape;75;p13"/>
          <p:cNvGrpSpPr/>
          <p:nvPr/>
        </p:nvGrpSpPr>
        <p:grpSpPr>
          <a:xfrm>
            <a:off x="2562300" y="9363788"/>
            <a:ext cx="2647800" cy="419713"/>
            <a:chOff x="3666900" y="7080400"/>
            <a:chExt cx="2647800" cy="419713"/>
          </a:xfrm>
        </p:grpSpPr>
        <p:sp>
          <p:nvSpPr>
            <p:cNvPr id="76" name="Google Shape;76;p13"/>
            <p:cNvSpPr txBox="1"/>
            <p:nvPr/>
          </p:nvSpPr>
          <p:spPr>
            <a:xfrm>
              <a:off x="3666900" y="7282013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    Are magic potions real?</a:t>
              </a:r>
              <a:endParaRPr sz="900"/>
            </a:p>
          </p:txBody>
        </p:sp>
        <p:pic>
          <p:nvPicPr>
            <p:cNvPr id="77" name="Google Shape;77;p13"/>
            <p:cNvPicPr preferRelativeResize="0"/>
            <p:nvPr/>
          </p:nvPicPr>
          <p:blipFill rotWithShape="1">
            <a:blip r:embed="rId5">
              <a:alphaModFix/>
            </a:blip>
            <a:srcRect b="-34811" l="0" r="-3852" t="-11579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