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59" r:id="rId4"/>
    <p:sldId id="260" r:id="rId5"/>
    <p:sldId id="261" r:id="rId6"/>
    <p:sldId id="262" r:id="rId7"/>
    <p:sldId id="263" r:id="rId8"/>
    <p:sldId id="265" r:id="rId9"/>
    <p:sldId id="264" r:id="rId10"/>
    <p:sldId id="266" r:id="rId11"/>
    <p:sldId id="267" r:id="rId12"/>
    <p:sldId id="268" r:id="rId13"/>
    <p:sldId id="269" r:id="rId14"/>
    <p:sldId id="271" r:id="rId15"/>
    <p:sldId id="277" r:id="rId16"/>
    <p:sldId id="278" r:id="rId17"/>
    <p:sldId id="270" r:id="rId18"/>
    <p:sldId id="273" r:id="rId19"/>
    <p:sldId id="279" r:id="rId20"/>
    <p:sldId id="280" r:id="rId21"/>
    <p:sldId id="284" r:id="rId22"/>
    <p:sldId id="272" r:id="rId23"/>
    <p:sldId id="274" r:id="rId24"/>
    <p:sldId id="285" r:id="rId25"/>
    <p:sldId id="286" r:id="rId26"/>
    <p:sldId id="275" r:id="rId27"/>
    <p:sldId id="276" r:id="rId28"/>
    <p:sldId id="289" r:id="rId29"/>
    <p:sldId id="290" r:id="rId30"/>
    <p:sldId id="287" r:id="rId31"/>
    <p:sldId id="291"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55" autoAdjust="0"/>
  </p:normalViewPr>
  <p:slideViewPr>
    <p:cSldViewPr snapToGrid="0">
      <p:cViewPr varScale="1">
        <p:scale>
          <a:sx n="64" d="100"/>
          <a:sy n="64" d="100"/>
        </p:scale>
        <p:origin x="18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429DB-6BD6-4FFC-B84A-4DFC05A9C2C6}" type="datetimeFigureOut">
              <a:rPr lang="en-US" smtClean="0"/>
              <a:t>1/31/2015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276F7-8E60-46C5-9010-A073351F5EA0}" type="slidenum">
              <a:rPr lang="en-US" smtClean="0"/>
              <a:t>‹#›</a:t>
            </a:fld>
            <a:endParaRPr lang="en-US"/>
          </a:p>
        </p:txBody>
      </p:sp>
    </p:spTree>
    <p:extLst>
      <p:ext uri="{BB962C8B-B14F-4D97-AF65-F5344CB8AC3E}">
        <p14:creationId xmlns:p14="http://schemas.microsoft.com/office/powerpoint/2010/main" val="50587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2400" b="1" dirty="0">
                <a:latin typeface="Arial Narrow" panose="020B0606020202030204" pitchFamily="34" charset="0"/>
              </a:rPr>
              <a:t>Psycholinguistic Credibility Assessment </a:t>
            </a:r>
            <a:endParaRPr lang="en-US" sz="2400" b="1" dirty="0" smtClean="0">
              <a:latin typeface="Arial Narrow" panose="020B0606020202030204" pitchFamily="34" charset="0"/>
            </a:endParaRPr>
          </a:p>
          <a:p>
            <a:pPr algn="ctr"/>
            <a:r>
              <a:rPr lang="en-US" sz="2400" b="1" dirty="0" smtClean="0">
                <a:latin typeface="Arial Narrow" panose="020B0606020202030204" pitchFamily="34" charset="0"/>
              </a:rPr>
              <a:t>of </a:t>
            </a:r>
            <a:r>
              <a:rPr lang="en-US" sz="2400" b="1" dirty="0">
                <a:latin typeface="Arial Narrow" panose="020B0606020202030204" pitchFamily="34" charset="0"/>
              </a:rPr>
              <a:t>News Reports </a:t>
            </a:r>
            <a:endParaRPr lang="en-US" sz="2400" b="1" dirty="0" smtClean="0">
              <a:latin typeface="Arial Narrow" panose="020B0606020202030204" pitchFamily="34" charset="0"/>
            </a:endParaRPr>
          </a:p>
          <a:p>
            <a:pPr algn="ctr"/>
            <a:r>
              <a:rPr lang="en-US" sz="2400" b="1" dirty="0" smtClean="0">
                <a:latin typeface="Arial Narrow" panose="020B0606020202030204" pitchFamily="34" charset="0"/>
              </a:rPr>
              <a:t>about </a:t>
            </a:r>
            <a:r>
              <a:rPr lang="en-US" sz="2400" b="1" dirty="0">
                <a:latin typeface="Arial Narrow" panose="020B0606020202030204" pitchFamily="34" charset="0"/>
              </a:rPr>
              <a:t>a 142-Year Old Mass Murder</a:t>
            </a:r>
            <a:endParaRPr lang="en-US" sz="2400" dirty="0"/>
          </a:p>
        </p:txBody>
      </p:sp>
      <p:sp>
        <p:nvSpPr>
          <p:cNvPr id="4" name="Slide Number Placeholder 3"/>
          <p:cNvSpPr>
            <a:spLocks noGrp="1"/>
          </p:cNvSpPr>
          <p:nvPr>
            <p:ph type="sldNum" sz="quarter" idx="10"/>
          </p:nvPr>
        </p:nvSpPr>
        <p:spPr/>
        <p:txBody>
          <a:bodyPr/>
          <a:lstStyle/>
          <a:p>
            <a:fld id="{A07276F7-8E60-46C5-9010-A073351F5EA0}" type="slidenum">
              <a:rPr lang="en-US" smtClean="0"/>
              <a:t>1</a:t>
            </a:fld>
            <a:endParaRPr lang="en-US"/>
          </a:p>
        </p:txBody>
      </p:sp>
    </p:spTree>
    <p:extLst>
      <p:ext uri="{BB962C8B-B14F-4D97-AF65-F5344CB8AC3E}">
        <p14:creationId xmlns:p14="http://schemas.microsoft.com/office/powerpoint/2010/main" val="3440081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What we’re interested in structurally is the ratio of introduction to conclusion.  A deceptive person will construct a long, elaborate introduction, explaining how (s)he happened to get into the situation.</a:t>
            </a:r>
          </a:p>
          <a:p>
            <a:pPr>
              <a:lnSpc>
                <a:spcPct val="150000"/>
              </a:lnSpc>
            </a:pPr>
            <a:endParaRPr lang="en-US" b="1" dirty="0">
              <a:latin typeface="Arial Narrow" panose="020B0606020202030204" pitchFamily="34" charset="0"/>
              <a:cs typeface="Arial" panose="020B0604020202020204" pitchFamily="34" charset="0"/>
            </a:endParaRPr>
          </a:p>
          <a:p>
            <a:pPr>
              <a:lnSpc>
                <a:spcPct val="150000"/>
              </a:lnSpc>
            </a:pPr>
            <a:r>
              <a:rPr lang="en-US" b="1" dirty="0" smtClean="0">
                <a:latin typeface="Arial Narrow" panose="020B0606020202030204" pitchFamily="34" charset="0"/>
                <a:cs typeface="Arial" panose="020B0604020202020204" pitchFamily="34" charset="0"/>
              </a:rPr>
              <a:t>A truthful person will report the facts with a minimum of introduction, but because we are all ego-centric, we interpret events by how they affect us.  Thus a typical truthful statement will have a much longer conclusion, usually explaining how the event affected the writer.</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10</a:t>
            </a:fld>
            <a:endParaRPr lang="en-US"/>
          </a:p>
        </p:txBody>
      </p:sp>
    </p:spTree>
    <p:extLst>
      <p:ext uri="{BB962C8B-B14F-4D97-AF65-F5344CB8AC3E}">
        <p14:creationId xmlns:p14="http://schemas.microsoft.com/office/powerpoint/2010/main" val="1354445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A truthful statement is usually filled with extraneous details.  Here Kruger is explaining to a family member of Frederick </a:t>
            </a:r>
            <a:r>
              <a:rPr lang="en-US" b="1" dirty="0" err="1" smtClean="0">
                <a:latin typeface="Arial Narrow" panose="020B0606020202030204" pitchFamily="34" charset="0"/>
                <a:cs typeface="Arial" panose="020B0604020202020204" pitchFamily="34" charset="0"/>
              </a:rPr>
              <a:t>Loring</a:t>
            </a:r>
            <a:r>
              <a:rPr lang="en-US" b="1" dirty="0" smtClean="0">
                <a:latin typeface="Arial Narrow" panose="020B0606020202030204" pitchFamily="34" charset="0"/>
                <a:cs typeface="Arial" panose="020B0604020202020204" pitchFamily="34" charset="0"/>
              </a:rPr>
              <a:t> how he died.  He includes details about </a:t>
            </a:r>
            <a:r>
              <a:rPr lang="en-US" b="1" dirty="0" err="1" smtClean="0">
                <a:latin typeface="Arial Narrow" panose="020B0606020202030204" pitchFamily="34" charset="0"/>
                <a:cs typeface="Arial" panose="020B0604020202020204" pitchFamily="34" charset="0"/>
              </a:rPr>
              <a:t>Loring’s</a:t>
            </a:r>
            <a:r>
              <a:rPr lang="en-US" b="1" dirty="0" smtClean="0">
                <a:latin typeface="Arial Narrow" panose="020B0606020202030204" pitchFamily="34" charset="0"/>
                <a:cs typeface="Arial" panose="020B0604020202020204" pitchFamily="34" charset="0"/>
              </a:rPr>
              <a:t> death that it might have been kinder to have withheld.  </a:t>
            </a:r>
          </a:p>
          <a:p>
            <a:pPr>
              <a:lnSpc>
                <a:spcPct val="150000"/>
              </a:lnSpc>
            </a:pPr>
            <a:endParaRPr lang="en-US" b="1" dirty="0">
              <a:latin typeface="Arial Narrow" panose="020B0606020202030204" pitchFamily="34" charset="0"/>
              <a:cs typeface="Arial" panose="020B0604020202020204" pitchFamily="34" charset="0"/>
            </a:endParaRPr>
          </a:p>
          <a:p>
            <a:pPr>
              <a:lnSpc>
                <a:spcPct val="150000"/>
              </a:lnSpc>
            </a:pPr>
            <a:r>
              <a:rPr lang="en-US" b="1" dirty="0" smtClean="0">
                <a:latin typeface="Arial Narrow" panose="020B0606020202030204" pitchFamily="34" charset="0"/>
                <a:cs typeface="Arial" panose="020B0604020202020204" pitchFamily="34" charset="0"/>
              </a:rPr>
              <a:t>This type of detail is also included in the aftermath, where he describes the burial of five of the victims.  Here he takes personal responsibility for the statement: “I saw them buried.”</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11</a:t>
            </a:fld>
            <a:endParaRPr lang="en-US"/>
          </a:p>
        </p:txBody>
      </p:sp>
    </p:spTree>
    <p:extLst>
      <p:ext uri="{BB962C8B-B14F-4D97-AF65-F5344CB8AC3E}">
        <p14:creationId xmlns:p14="http://schemas.microsoft.com/office/powerpoint/2010/main" val="3726672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Emotion almost always finds it’s way into a truthful statement about a frightening experience.  Some of this emotion almost seems artificial, like in the first statement about the terrible spectacle of the six dead bodies.  I was inclined to suspect the statement, until I realized this is how people talked in the late 19</a:t>
            </a:r>
            <a:r>
              <a:rPr lang="en-US" b="1" baseline="30000" dirty="0" smtClean="0">
                <a:latin typeface="Arial Narrow" panose="020B0606020202030204" pitchFamily="34" charset="0"/>
                <a:cs typeface="Arial" panose="020B0604020202020204" pitchFamily="34" charset="0"/>
              </a:rPr>
              <a:t>th</a:t>
            </a:r>
            <a:r>
              <a:rPr lang="en-US" b="1" dirty="0" smtClean="0">
                <a:latin typeface="Arial Narrow" panose="020B0606020202030204" pitchFamily="34" charset="0"/>
                <a:cs typeface="Arial" panose="020B0604020202020204" pitchFamily="34" charset="0"/>
              </a:rPr>
              <a:t> Century.  It is consistent with other contemporary descriptions of disturbing sights.</a:t>
            </a:r>
          </a:p>
          <a:p>
            <a:pPr>
              <a:lnSpc>
                <a:spcPct val="150000"/>
              </a:lnSpc>
            </a:pPr>
            <a:endParaRPr lang="en-US" b="1" dirty="0">
              <a:latin typeface="Arial Narrow" panose="020B0606020202030204" pitchFamily="34" charset="0"/>
              <a:cs typeface="Arial" panose="020B0604020202020204" pitchFamily="34" charset="0"/>
            </a:endParaRPr>
          </a:p>
          <a:p>
            <a:pPr>
              <a:lnSpc>
                <a:spcPct val="150000"/>
              </a:lnSpc>
            </a:pPr>
            <a:r>
              <a:rPr lang="en-US" b="1" dirty="0" smtClean="0">
                <a:latin typeface="Arial Narrow" panose="020B0606020202030204" pitchFamily="34" charset="0"/>
                <a:cs typeface="Arial" panose="020B0604020202020204" pitchFamily="34" charset="0"/>
              </a:rPr>
              <a:t>The statement about Cpt. </a:t>
            </a:r>
            <a:r>
              <a:rPr lang="en-US" b="1" dirty="0" err="1" smtClean="0">
                <a:latin typeface="Arial Narrow" panose="020B0606020202030204" pitchFamily="34" charset="0"/>
                <a:cs typeface="Arial" panose="020B0604020202020204" pitchFamily="34" charset="0"/>
              </a:rPr>
              <a:t>O’Beirne</a:t>
            </a:r>
            <a:r>
              <a:rPr lang="en-US" b="1" dirty="0" smtClean="0">
                <a:latin typeface="Arial Narrow" panose="020B0606020202030204" pitchFamily="34" charset="0"/>
                <a:cs typeface="Arial" panose="020B0604020202020204" pitchFamily="34" charset="0"/>
              </a:rPr>
              <a:t> is particularly overflowing with emotion.  “Yes sir, he ordered us off his reservation.”  </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12</a:t>
            </a:fld>
            <a:endParaRPr lang="en-US"/>
          </a:p>
        </p:txBody>
      </p:sp>
    </p:spTree>
    <p:extLst>
      <p:ext uri="{BB962C8B-B14F-4D97-AF65-F5344CB8AC3E}">
        <p14:creationId xmlns:p14="http://schemas.microsoft.com/office/powerpoint/2010/main" val="180119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Cpt. </a:t>
            </a:r>
            <a:r>
              <a:rPr lang="en-US" b="1" dirty="0" err="1" smtClean="0">
                <a:latin typeface="Arial Narrow" panose="020B0606020202030204" pitchFamily="34" charset="0"/>
                <a:cs typeface="Arial" panose="020B0604020202020204" pitchFamily="34" charset="0"/>
              </a:rPr>
              <a:t>O’Bierne’s</a:t>
            </a:r>
            <a:r>
              <a:rPr lang="en-US" b="1" dirty="0" smtClean="0">
                <a:latin typeface="Arial Narrow" panose="020B0606020202030204" pitchFamily="34" charset="0"/>
                <a:cs typeface="Arial" panose="020B0604020202020204" pitchFamily="34" charset="0"/>
              </a:rPr>
              <a:t> rebuttal letter, published in the </a:t>
            </a:r>
            <a:r>
              <a:rPr lang="en-US" b="1" i="1" dirty="0" smtClean="0">
                <a:latin typeface="Arial Narrow" panose="020B0606020202030204" pitchFamily="34" charset="0"/>
                <a:cs typeface="Arial" panose="020B0604020202020204" pitchFamily="34" charset="0"/>
              </a:rPr>
              <a:t>Army &amp; Navy Journal</a:t>
            </a:r>
            <a:r>
              <a:rPr lang="en-US" b="1" dirty="0" smtClean="0">
                <a:latin typeface="Arial Narrow" panose="020B0606020202030204" pitchFamily="34" charset="0"/>
                <a:cs typeface="Arial" panose="020B0604020202020204" pitchFamily="34" charset="0"/>
              </a:rPr>
              <a:t>, shows structure more typical of a deceptive statement.</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13</a:t>
            </a:fld>
            <a:endParaRPr lang="en-US"/>
          </a:p>
        </p:txBody>
      </p:sp>
    </p:spTree>
    <p:extLst>
      <p:ext uri="{BB962C8B-B14F-4D97-AF65-F5344CB8AC3E}">
        <p14:creationId xmlns:p14="http://schemas.microsoft.com/office/powerpoint/2010/main" val="4187751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Here, there is more introduction, where the good Captain is explaining in detail why he feels compelled to respond.</a:t>
            </a:r>
          </a:p>
          <a:p>
            <a:pPr>
              <a:lnSpc>
                <a:spcPct val="150000"/>
              </a:lnSpc>
            </a:pPr>
            <a:endParaRPr lang="en-US" b="1" dirty="0">
              <a:latin typeface="Arial Narrow" panose="020B0606020202030204" pitchFamily="34" charset="0"/>
              <a:cs typeface="Arial" panose="020B0604020202020204" pitchFamily="34" charset="0"/>
            </a:endParaRPr>
          </a:p>
          <a:p>
            <a:pPr>
              <a:lnSpc>
                <a:spcPct val="150000"/>
              </a:lnSpc>
            </a:pPr>
            <a:r>
              <a:rPr lang="en-US" b="1" dirty="0" smtClean="0">
                <a:latin typeface="Arial Narrow" panose="020B0606020202030204" pitchFamily="34" charset="0"/>
                <a:cs typeface="Arial" panose="020B0604020202020204" pitchFamily="34" charset="0"/>
              </a:rPr>
              <a:t>The conclusion, if such it is, is a scant 2 ¾ lines.  In reality it isn’t structurally a conclusion at all, but a character assault on Sheppard and Kruger.</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14</a:t>
            </a:fld>
            <a:endParaRPr lang="en-US"/>
          </a:p>
        </p:txBody>
      </p:sp>
    </p:spTree>
    <p:extLst>
      <p:ext uri="{BB962C8B-B14F-4D97-AF65-F5344CB8AC3E}">
        <p14:creationId xmlns:p14="http://schemas.microsoft.com/office/powerpoint/2010/main" val="2753213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a:lnSpc>
                <a:spcPct val="150000"/>
              </a:lnSpc>
            </a:pPr>
            <a:r>
              <a:rPr lang="en-US" b="1" dirty="0" smtClean="0">
                <a:latin typeface="Arial Narrow" panose="020B0606020202030204" pitchFamily="34" charset="0"/>
                <a:cs typeface="Arial" panose="020B0604020202020204" pitchFamily="34" charset="0"/>
              </a:rPr>
              <a:t>Denial of responsibility is a major indicator of deception.  </a:t>
            </a:r>
            <a:r>
              <a:rPr lang="en-US" b="1" dirty="0" err="1" smtClean="0">
                <a:latin typeface="Arial Narrow" panose="020B0606020202030204" pitchFamily="34" charset="0"/>
                <a:cs typeface="Arial" panose="020B0604020202020204" pitchFamily="34" charset="0"/>
              </a:rPr>
              <a:t>O’Biernes</a:t>
            </a:r>
            <a:r>
              <a:rPr lang="en-US" b="1" dirty="0" smtClean="0">
                <a:latin typeface="Arial Narrow" panose="020B0606020202030204" pitchFamily="34" charset="0"/>
                <a:cs typeface="Arial" panose="020B0604020202020204" pitchFamily="34" charset="0"/>
              </a:rPr>
              <a:t>’ “The Devil Made Me Do It” explanation of why he’s responding to Kruger’s assertions is a strong indicator of deception.</a:t>
            </a:r>
          </a:p>
          <a:p>
            <a:pPr>
              <a:lnSpc>
                <a:spcPct val="150000"/>
              </a:lnSpc>
            </a:pPr>
            <a:endParaRPr lang="en-US" b="1" dirty="0">
              <a:latin typeface="Arial Narrow" panose="020B0606020202030204" pitchFamily="34" charset="0"/>
              <a:cs typeface="Arial" panose="020B0604020202020204" pitchFamily="34" charset="0"/>
            </a:endParaRPr>
          </a:p>
          <a:p>
            <a:pPr>
              <a:lnSpc>
                <a:spcPct val="150000"/>
              </a:lnSpc>
            </a:pPr>
            <a:r>
              <a:rPr lang="en-US" b="1" dirty="0" smtClean="0">
                <a:latin typeface="Arial Narrow" panose="020B0606020202030204" pitchFamily="34" charset="0"/>
                <a:cs typeface="Arial" panose="020B0604020202020204" pitchFamily="34" charset="0"/>
              </a:rPr>
              <a:t>He repeats an unattributed quote, but doesn’t name the source, also an indicator of deception.</a:t>
            </a:r>
          </a:p>
          <a:p>
            <a:pPr>
              <a:lnSpc>
                <a:spcPct val="150000"/>
              </a:lnSpc>
            </a:pPr>
            <a:endParaRPr lang="en-US" b="1" dirty="0">
              <a:latin typeface="Arial Narrow" panose="020B0606020202030204" pitchFamily="34" charset="0"/>
              <a:cs typeface="Arial" panose="020B0604020202020204" pitchFamily="34" charset="0"/>
            </a:endParaRPr>
          </a:p>
          <a:p>
            <a:pPr>
              <a:lnSpc>
                <a:spcPct val="150000"/>
              </a:lnSpc>
            </a:pPr>
            <a:r>
              <a:rPr lang="en-US" b="1" dirty="0" smtClean="0">
                <a:latin typeface="Arial Narrow" panose="020B0606020202030204" pitchFamily="34" charset="0"/>
                <a:cs typeface="Arial" panose="020B0604020202020204" pitchFamily="34" charset="0"/>
              </a:rPr>
              <a:t>He “prefers to let others speak” by introducing the two letters written by his subordinates, and again repeats an unattributed assertion regarding Kruger’s supposed long-term relationship with Sheppard.</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15</a:t>
            </a:fld>
            <a:endParaRPr lang="en-US"/>
          </a:p>
        </p:txBody>
      </p:sp>
    </p:spTree>
    <p:extLst>
      <p:ext uri="{BB962C8B-B14F-4D97-AF65-F5344CB8AC3E}">
        <p14:creationId xmlns:p14="http://schemas.microsoft.com/office/powerpoint/2010/main" val="2894656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9983"/>
          </a:xfrm>
        </p:spPr>
        <p:txBody>
          <a:bodyPr/>
          <a:lstStyle/>
          <a:p>
            <a:pPr>
              <a:lnSpc>
                <a:spcPct val="150000"/>
              </a:lnSpc>
            </a:pPr>
            <a:r>
              <a:rPr lang="en-US" b="1" dirty="0" smtClean="0">
                <a:latin typeface="Arial Narrow" panose="020B0606020202030204" pitchFamily="34" charset="0"/>
                <a:cs typeface="Arial" panose="020B0604020202020204" pitchFamily="34" charset="0"/>
              </a:rPr>
              <a:t>Not once, but twice in </a:t>
            </a:r>
            <a:r>
              <a:rPr lang="en-US" b="1" dirty="0" err="1" smtClean="0">
                <a:latin typeface="Arial Narrow" panose="020B0606020202030204" pitchFamily="34" charset="0"/>
                <a:cs typeface="Arial" panose="020B0604020202020204" pitchFamily="34" charset="0"/>
              </a:rPr>
              <a:t>O’Bierne’s</a:t>
            </a:r>
            <a:r>
              <a:rPr lang="en-US" b="1" dirty="0" smtClean="0">
                <a:latin typeface="Arial Narrow" panose="020B0606020202030204" pitchFamily="34" charset="0"/>
                <a:cs typeface="Arial" panose="020B0604020202020204" pitchFamily="34" charset="0"/>
              </a:rPr>
              <a:t> letter, when he refers to Miss Sheppard, he puts her name in quotes.  That indicates he considers “Miss Sheppard” to be an </a:t>
            </a:r>
            <a:r>
              <a:rPr lang="en-US" b="1" dirty="0" err="1" smtClean="0">
                <a:latin typeface="Arial Narrow" panose="020B0606020202030204" pitchFamily="34" charset="0"/>
                <a:cs typeface="Arial" panose="020B0604020202020204" pitchFamily="34" charset="0"/>
              </a:rPr>
              <a:t>otherpeoplelabel</a:t>
            </a:r>
            <a:r>
              <a:rPr lang="en-US" b="1" dirty="0" smtClean="0">
                <a:latin typeface="Arial Narrow" panose="020B0606020202030204" pitchFamily="34" charset="0"/>
                <a:cs typeface="Arial" panose="020B0604020202020204" pitchFamily="34" charset="0"/>
              </a:rPr>
              <a:t>.  In other words, other people may call her Miss Sheppard; I call her THE WHORE.  </a:t>
            </a:r>
          </a:p>
          <a:p>
            <a:pPr>
              <a:lnSpc>
                <a:spcPct val="150000"/>
              </a:lnSpc>
            </a:pPr>
            <a:endParaRPr lang="en-US" b="1" dirty="0">
              <a:latin typeface="Arial Narrow" panose="020B0606020202030204" pitchFamily="34" charset="0"/>
              <a:cs typeface="Arial" panose="020B0604020202020204" pitchFamily="34" charset="0"/>
            </a:endParaRPr>
          </a:p>
          <a:p>
            <a:pPr>
              <a:lnSpc>
                <a:spcPct val="150000"/>
              </a:lnSpc>
            </a:pPr>
            <a:r>
              <a:rPr lang="en-US" b="1" dirty="0" smtClean="0">
                <a:latin typeface="Arial Narrow" panose="020B0606020202030204" pitchFamily="34" charset="0"/>
                <a:cs typeface="Arial" panose="020B0604020202020204" pitchFamily="34" charset="0"/>
              </a:rPr>
              <a:t>Cpt. </a:t>
            </a:r>
            <a:r>
              <a:rPr lang="en-US" b="1" dirty="0" err="1" smtClean="0">
                <a:latin typeface="Arial Narrow" panose="020B0606020202030204" pitchFamily="34" charset="0"/>
                <a:cs typeface="Arial" panose="020B0604020202020204" pitchFamily="34" charset="0"/>
              </a:rPr>
              <a:t>O’Bierne’s</a:t>
            </a:r>
            <a:r>
              <a:rPr lang="en-US" b="1" dirty="0" smtClean="0">
                <a:latin typeface="Arial Narrow" panose="020B0606020202030204" pitchFamily="34" charset="0"/>
                <a:cs typeface="Arial" panose="020B0604020202020204" pitchFamily="34" charset="0"/>
              </a:rPr>
              <a:t> letter also contains a falsehood in that he quotes Cpt. </a:t>
            </a:r>
            <a:r>
              <a:rPr lang="en-US" b="1" dirty="0" err="1" smtClean="0">
                <a:latin typeface="Arial Narrow" panose="020B0606020202030204" pitchFamily="34" charset="0"/>
                <a:cs typeface="Arial" panose="020B0604020202020204" pitchFamily="34" charset="0"/>
              </a:rPr>
              <a:t>Meinhold’s</a:t>
            </a:r>
            <a:r>
              <a:rPr lang="en-US" b="1" dirty="0" smtClean="0">
                <a:latin typeface="Arial Narrow" panose="020B0606020202030204" pitchFamily="34" charset="0"/>
                <a:cs typeface="Arial" panose="020B0604020202020204" pitchFamily="34" charset="0"/>
              </a:rPr>
              <a:t> report as stating that after he followed the attackers’ tracks for some distance towards post, they turned off in an opposite direction.  Cpt. </a:t>
            </a:r>
            <a:r>
              <a:rPr lang="en-US" b="1" dirty="0" err="1" smtClean="0">
                <a:latin typeface="Arial Narrow" panose="020B0606020202030204" pitchFamily="34" charset="0"/>
                <a:cs typeface="Arial" panose="020B0604020202020204" pitchFamily="34" charset="0"/>
              </a:rPr>
              <a:t>Meinhold’s</a:t>
            </a:r>
            <a:r>
              <a:rPr lang="en-US" b="1" dirty="0" smtClean="0">
                <a:latin typeface="Arial Narrow" panose="020B0606020202030204" pitchFamily="34" charset="0"/>
                <a:cs typeface="Arial" panose="020B0604020202020204" pitchFamily="34" charset="0"/>
              </a:rPr>
              <a:t> report, in fact, states that he lost the tracks among others that came from the Camp Date Creek reservation.</a:t>
            </a:r>
          </a:p>
        </p:txBody>
      </p:sp>
      <p:sp>
        <p:nvSpPr>
          <p:cNvPr id="4" name="Slide Number Placeholder 3"/>
          <p:cNvSpPr>
            <a:spLocks noGrp="1"/>
          </p:cNvSpPr>
          <p:nvPr>
            <p:ph type="sldNum" sz="quarter" idx="10"/>
          </p:nvPr>
        </p:nvSpPr>
        <p:spPr/>
        <p:txBody>
          <a:bodyPr/>
          <a:lstStyle/>
          <a:p>
            <a:fld id="{A07276F7-8E60-46C5-9010-A073351F5EA0}" type="slidenum">
              <a:rPr lang="en-US" smtClean="0"/>
              <a:t>16</a:t>
            </a:fld>
            <a:endParaRPr lang="en-US"/>
          </a:p>
        </p:txBody>
      </p:sp>
    </p:spTree>
    <p:extLst>
      <p:ext uri="{BB962C8B-B14F-4D97-AF65-F5344CB8AC3E}">
        <p14:creationId xmlns:p14="http://schemas.microsoft.com/office/powerpoint/2010/main" val="1126111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Lt. </a:t>
            </a:r>
            <a:r>
              <a:rPr lang="en-US" b="1" dirty="0" err="1" smtClean="0">
                <a:latin typeface="Arial Narrow" panose="020B0606020202030204" pitchFamily="34" charset="0"/>
                <a:cs typeface="Arial" panose="020B0604020202020204" pitchFamily="34" charset="0"/>
              </a:rPr>
              <a:t>Ebstein</a:t>
            </a:r>
            <a:r>
              <a:rPr lang="en-US" b="1" dirty="0" smtClean="0">
                <a:latin typeface="Arial Narrow" panose="020B0606020202030204" pitchFamily="34" charset="0"/>
                <a:cs typeface="Arial" panose="020B0604020202020204" pitchFamily="34" charset="0"/>
              </a:rPr>
              <a:t>, Cpt. </a:t>
            </a:r>
            <a:r>
              <a:rPr lang="en-US" b="1" dirty="0" err="1" smtClean="0">
                <a:latin typeface="Arial Narrow" panose="020B0606020202030204" pitchFamily="34" charset="0"/>
                <a:cs typeface="Arial" panose="020B0604020202020204" pitchFamily="34" charset="0"/>
              </a:rPr>
              <a:t>O’Beirne’s</a:t>
            </a:r>
            <a:r>
              <a:rPr lang="en-US" b="1" dirty="0" smtClean="0">
                <a:latin typeface="Arial Narrow" panose="020B0606020202030204" pitchFamily="34" charset="0"/>
                <a:cs typeface="Arial" panose="020B0604020202020204" pitchFamily="34" charset="0"/>
              </a:rPr>
              <a:t> adjutant, waxes eloquent in his defense of his commanding officer.  Structurally, however, his statement is also deceptive in nature.</a:t>
            </a:r>
          </a:p>
          <a:p>
            <a:pPr>
              <a:lnSpc>
                <a:spcPct val="150000"/>
              </a:lnSpc>
            </a:pPr>
            <a:endParaRPr lang="en-US" sz="1400"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17</a:t>
            </a:fld>
            <a:endParaRPr lang="en-US"/>
          </a:p>
        </p:txBody>
      </p:sp>
    </p:spTree>
    <p:extLst>
      <p:ext uri="{BB962C8B-B14F-4D97-AF65-F5344CB8AC3E}">
        <p14:creationId xmlns:p14="http://schemas.microsoft.com/office/powerpoint/2010/main" val="3006415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Although structurally suspect, </a:t>
            </a:r>
            <a:r>
              <a:rPr lang="en-US" b="1" dirty="0" err="1" smtClean="0">
                <a:latin typeface="Arial Narrow" panose="020B0606020202030204" pitchFamily="34" charset="0"/>
                <a:cs typeface="Arial" panose="020B0604020202020204" pitchFamily="34" charset="0"/>
              </a:rPr>
              <a:t>Ebstein’s</a:t>
            </a:r>
            <a:r>
              <a:rPr lang="en-US" b="1" dirty="0" smtClean="0">
                <a:latin typeface="Arial Narrow" panose="020B0606020202030204" pitchFamily="34" charset="0"/>
                <a:cs typeface="Arial" panose="020B0604020202020204" pitchFamily="34" charset="0"/>
              </a:rPr>
              <a:t> letter is mostly concerned with the main issue, which is to paint Kruger as not credible.</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18</a:t>
            </a:fld>
            <a:endParaRPr lang="en-US"/>
          </a:p>
        </p:txBody>
      </p:sp>
    </p:spTree>
    <p:extLst>
      <p:ext uri="{BB962C8B-B14F-4D97-AF65-F5344CB8AC3E}">
        <p14:creationId xmlns:p14="http://schemas.microsoft.com/office/powerpoint/2010/main" val="2459130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Narrow" panose="020B0606020202030204" pitchFamily="34" charset="0"/>
              </a:rPr>
              <a:t>Lt. </a:t>
            </a:r>
            <a:r>
              <a:rPr lang="en-US" b="1" dirty="0" err="1" smtClean="0">
                <a:latin typeface="Arial Narrow" panose="020B0606020202030204" pitchFamily="34" charset="0"/>
              </a:rPr>
              <a:t>Ebstein’s</a:t>
            </a:r>
            <a:r>
              <a:rPr lang="en-US" b="1" dirty="0" smtClean="0">
                <a:latin typeface="Arial Narrow" panose="020B0606020202030204" pitchFamily="34" charset="0"/>
              </a:rPr>
              <a:t> is, I believe, the first of many accounts to link Kruger to Sheppard romantically.  He calls her his “</a:t>
            </a:r>
            <a:r>
              <a:rPr lang="en-US" b="1" dirty="0" err="1" smtClean="0">
                <a:latin typeface="Arial Narrow" panose="020B0606020202030204" pitchFamily="34" charset="0"/>
              </a:rPr>
              <a:t>fideu</a:t>
            </a:r>
            <a:r>
              <a:rPr lang="en-US" b="1" dirty="0" smtClean="0">
                <a:latin typeface="Arial Narrow" panose="020B0606020202030204" pitchFamily="34" charset="0"/>
              </a:rPr>
              <a:t> </a:t>
            </a:r>
            <a:r>
              <a:rPr lang="en-US" b="1" dirty="0" err="1" smtClean="0">
                <a:latin typeface="Arial Narrow" panose="020B0606020202030204" pitchFamily="34" charset="0"/>
              </a:rPr>
              <a:t>Achates</a:t>
            </a:r>
            <a:r>
              <a:rPr lang="en-US" b="1" dirty="0" smtClean="0">
                <a:latin typeface="Arial Narrow" panose="020B0606020202030204" pitchFamily="34" charset="0"/>
              </a:rPr>
              <a:t>” – which sent me to the dictionary to discover that it means “faithful friend” or “faithful companion.”  Other historians have indicated that they shared a romantic link, but cite no source.  </a:t>
            </a:r>
          </a:p>
          <a:p>
            <a:endParaRPr lang="en-US" b="1" dirty="0">
              <a:latin typeface="Arial Narrow" panose="020B0606020202030204" pitchFamily="34" charset="0"/>
            </a:endParaRPr>
          </a:p>
          <a:p>
            <a:r>
              <a:rPr lang="en-US" b="1" dirty="0" smtClean="0">
                <a:latin typeface="Arial Narrow" panose="020B0606020202030204" pitchFamily="34" charset="0"/>
              </a:rPr>
              <a:t>While I’m greatly inclined to give deference to boots on the ground, I can’t help but wonder if such a relationship really existed.  Back then, a man only “took up with” a prostitute for sexual gratification, or to be her pimp.  </a:t>
            </a:r>
            <a:r>
              <a:rPr lang="en-US" b="1" smtClean="0">
                <a:latin typeface="Arial Narrow" panose="020B0606020202030204" pitchFamily="34" charset="0"/>
              </a:rPr>
              <a:t>But Kruger </a:t>
            </a:r>
            <a:r>
              <a:rPr lang="en-US" b="1" dirty="0" smtClean="0">
                <a:latin typeface="Arial Narrow" panose="020B0606020202030204" pitchFamily="34" charset="0"/>
              </a:rPr>
              <a:t>and Sheppard were thrown together in an extended very stressful firefight in which they had to depend on each other for their very lives. His defense of her may have been entirely the result of bonding resulting from the stress of their life-threatening experience.</a:t>
            </a:r>
          </a:p>
          <a:p>
            <a:endParaRPr lang="en-US" b="1" dirty="0">
              <a:latin typeface="Arial Narrow" panose="020B0606020202030204" pitchFamily="34" charset="0"/>
            </a:endParaRPr>
          </a:p>
          <a:p>
            <a:r>
              <a:rPr lang="en-US" b="1" dirty="0" smtClean="0">
                <a:latin typeface="Arial Narrow" panose="020B0606020202030204" pitchFamily="34" charset="0"/>
              </a:rPr>
              <a:t>Lt. </a:t>
            </a:r>
            <a:r>
              <a:rPr lang="en-US" b="1" dirty="0" err="1" smtClean="0">
                <a:latin typeface="Arial Narrow" panose="020B0606020202030204" pitchFamily="34" charset="0"/>
              </a:rPr>
              <a:t>Ebstein</a:t>
            </a:r>
            <a:r>
              <a:rPr lang="en-US" b="1" dirty="0" smtClean="0">
                <a:latin typeface="Arial Narrow" panose="020B0606020202030204" pitchFamily="34" charset="0"/>
              </a:rPr>
              <a:t> couldn’t understand why Kruger refused to go to the hospital, and insisted on staying with Miss Sheppard, who was placed in one of the laundresses quarters.  In essence he is admitting one of Kruger’s allegations – “Gee, we thought she’d be more comfortable in a nice comfy scrubwoman’s quarters than in that drafty old hospital.”</a:t>
            </a:r>
            <a:endParaRPr lang="en-US" b="1"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19</a:t>
            </a:fld>
            <a:endParaRPr lang="en-US"/>
          </a:p>
        </p:txBody>
      </p:sp>
    </p:spTree>
    <p:extLst>
      <p:ext uri="{BB962C8B-B14F-4D97-AF65-F5344CB8AC3E}">
        <p14:creationId xmlns:p14="http://schemas.microsoft.com/office/powerpoint/2010/main" val="383460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My purpose in this presentation is to demonstrate how psycholinguistic credibility assessment may be applied to written records of historical events, regardless of the amount of time that has passed since the document was written.</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2</a:t>
            </a:fld>
            <a:endParaRPr lang="en-US"/>
          </a:p>
        </p:txBody>
      </p:sp>
    </p:spTree>
    <p:extLst>
      <p:ext uri="{BB962C8B-B14F-4D97-AF65-F5344CB8AC3E}">
        <p14:creationId xmlns:p14="http://schemas.microsoft.com/office/powerpoint/2010/main" val="3709110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Lt. </a:t>
            </a:r>
            <a:r>
              <a:rPr lang="en-US" b="1" dirty="0" err="1" smtClean="0">
                <a:latin typeface="Arial Narrow" panose="020B0606020202030204" pitchFamily="34" charset="0"/>
                <a:cs typeface="Arial" panose="020B0604020202020204" pitchFamily="34" charset="0"/>
              </a:rPr>
              <a:t>Ebstein’s</a:t>
            </a:r>
            <a:r>
              <a:rPr lang="en-US" b="1" dirty="0">
                <a:latin typeface="Arial Narrow" panose="020B0606020202030204" pitchFamily="34" charset="0"/>
                <a:cs typeface="Arial" panose="020B0604020202020204" pitchFamily="34" charset="0"/>
              </a:rPr>
              <a:t> </a:t>
            </a:r>
            <a:r>
              <a:rPr lang="en-US" b="1" dirty="0" smtClean="0">
                <a:latin typeface="Arial Narrow" panose="020B0606020202030204" pitchFamily="34" charset="0"/>
                <a:cs typeface="Arial" panose="020B0604020202020204" pitchFamily="34" charset="0"/>
              </a:rPr>
              <a:t>misrepresentation of Cpt. </a:t>
            </a:r>
            <a:r>
              <a:rPr lang="en-US" b="1" dirty="0" err="1" smtClean="0">
                <a:latin typeface="Arial Narrow" panose="020B0606020202030204" pitchFamily="34" charset="0"/>
                <a:cs typeface="Arial" panose="020B0604020202020204" pitchFamily="34" charset="0"/>
              </a:rPr>
              <a:t>Meinhold’s</a:t>
            </a:r>
            <a:r>
              <a:rPr lang="en-US" b="1" dirty="0" smtClean="0">
                <a:latin typeface="Arial Narrow" panose="020B0606020202030204" pitchFamily="34" charset="0"/>
                <a:cs typeface="Arial" panose="020B0604020202020204" pitchFamily="34" charset="0"/>
              </a:rPr>
              <a:t> report is even more egregious than Cpt. </a:t>
            </a:r>
            <a:r>
              <a:rPr lang="en-US" b="1" dirty="0" err="1" smtClean="0">
                <a:latin typeface="Arial Narrow" panose="020B0606020202030204" pitchFamily="34" charset="0"/>
                <a:cs typeface="Arial" panose="020B0604020202020204" pitchFamily="34" charset="0"/>
              </a:rPr>
              <a:t>O’Beirne’s</a:t>
            </a:r>
            <a:r>
              <a:rPr lang="en-US" b="1" dirty="0" smtClean="0">
                <a:latin typeface="Arial Narrow" panose="020B0606020202030204" pitchFamily="34" charset="0"/>
                <a:cs typeface="Arial" panose="020B0604020202020204" pitchFamily="34" charset="0"/>
              </a:rPr>
              <a:t>.  He asserts that Cpt. </a:t>
            </a:r>
            <a:r>
              <a:rPr lang="en-US" b="1" dirty="0" err="1" smtClean="0">
                <a:latin typeface="Arial Narrow" panose="020B0606020202030204" pitchFamily="34" charset="0"/>
                <a:cs typeface="Arial" panose="020B0604020202020204" pitchFamily="34" charset="0"/>
              </a:rPr>
              <a:t>Meinhold</a:t>
            </a:r>
            <a:r>
              <a:rPr lang="en-US" b="1" dirty="0" smtClean="0">
                <a:latin typeface="Arial Narrow" panose="020B0606020202030204" pitchFamily="34" charset="0"/>
                <a:cs typeface="Arial" panose="020B0604020202020204" pitchFamily="34" charset="0"/>
              </a:rPr>
              <a:t> only followed the attackers tracks for one mile towards Camp Date Creek, when they turned and went in the opposite direction.</a:t>
            </a:r>
          </a:p>
          <a:p>
            <a:pPr>
              <a:lnSpc>
                <a:spcPct val="150000"/>
              </a:lnSpc>
            </a:pPr>
            <a:endParaRPr lang="en-US" b="1" dirty="0">
              <a:latin typeface="Arial Narrow" panose="020B0606020202030204" pitchFamily="34" charset="0"/>
              <a:cs typeface="Arial" panose="020B0604020202020204" pitchFamily="34" charset="0"/>
            </a:endParaRPr>
          </a:p>
          <a:p>
            <a:pPr>
              <a:lnSpc>
                <a:spcPct val="150000"/>
              </a:lnSpc>
            </a:pPr>
            <a:r>
              <a:rPr lang="en-US" b="1" dirty="0" smtClean="0">
                <a:latin typeface="Arial Narrow" panose="020B0606020202030204" pitchFamily="34" charset="0"/>
                <a:cs typeface="Arial" panose="020B0604020202020204" pitchFamily="34" charset="0"/>
              </a:rPr>
              <a:t>Cpt. </a:t>
            </a:r>
            <a:r>
              <a:rPr lang="en-US" b="1" dirty="0" err="1" smtClean="0">
                <a:latin typeface="Arial Narrow" panose="020B0606020202030204" pitchFamily="34" charset="0"/>
                <a:cs typeface="Arial" panose="020B0604020202020204" pitchFamily="34" charset="0"/>
              </a:rPr>
              <a:t>Meinhold’s</a:t>
            </a:r>
            <a:r>
              <a:rPr lang="en-US" b="1" dirty="0" smtClean="0">
                <a:latin typeface="Arial Narrow" panose="020B0606020202030204" pitchFamily="34" charset="0"/>
                <a:cs typeface="Arial" panose="020B0604020202020204" pitchFamily="34" charset="0"/>
              </a:rPr>
              <a:t> report, however, states that the tracks split up and rejoined at the </a:t>
            </a:r>
            <a:r>
              <a:rPr lang="en-US" b="1" dirty="0" err="1" smtClean="0">
                <a:latin typeface="Arial Narrow" panose="020B0606020202030204" pitchFamily="34" charset="0"/>
                <a:cs typeface="Arial" panose="020B0604020202020204" pitchFamily="34" charset="0"/>
              </a:rPr>
              <a:t>Hassayampa</a:t>
            </a:r>
            <a:r>
              <a:rPr lang="en-US" b="1" dirty="0" smtClean="0">
                <a:latin typeface="Arial Narrow" panose="020B0606020202030204" pitchFamily="34" charset="0"/>
                <a:cs typeface="Arial" panose="020B0604020202020204" pitchFamily="34" charset="0"/>
              </a:rPr>
              <a:t> River, then followed the river for 22 miles until they were lost among other tracks in </a:t>
            </a:r>
            <a:r>
              <a:rPr lang="en-US" b="1" dirty="0" err="1" smtClean="0">
                <a:latin typeface="Arial Narrow" panose="020B0606020202030204" pitchFamily="34" charset="0"/>
                <a:cs typeface="Arial" panose="020B0604020202020204" pitchFamily="34" charset="0"/>
              </a:rPr>
              <a:t>Hassayampa</a:t>
            </a:r>
            <a:r>
              <a:rPr lang="en-US" b="1" dirty="0" smtClean="0">
                <a:latin typeface="Arial Narrow" panose="020B0606020202030204" pitchFamily="34" charset="0"/>
                <a:cs typeface="Arial" panose="020B0604020202020204" pitchFamily="34" charset="0"/>
              </a:rPr>
              <a:t> Canyon, about 1 mile south of Camp Date Creek, and about 27 miles north of the massacre site.</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20</a:t>
            </a:fld>
            <a:endParaRPr lang="en-US"/>
          </a:p>
        </p:txBody>
      </p:sp>
    </p:spTree>
    <p:extLst>
      <p:ext uri="{BB962C8B-B14F-4D97-AF65-F5344CB8AC3E}">
        <p14:creationId xmlns:p14="http://schemas.microsoft.com/office/powerpoint/2010/main" val="2886561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err="1" smtClean="0">
                <a:latin typeface="Arial Narrow" panose="020B0606020202030204" pitchFamily="34" charset="0"/>
              </a:rPr>
              <a:t>Ebstein</a:t>
            </a:r>
            <a:r>
              <a:rPr lang="en-US" b="1" dirty="0" smtClean="0">
                <a:latin typeface="Arial Narrow" panose="020B0606020202030204" pitchFamily="34" charset="0"/>
              </a:rPr>
              <a:t>, makes carefully unattributed assertions that Kruger was fired from his position as Cpt. Foster’s Chief Clerk and that his own brother refused to speak to him.</a:t>
            </a:r>
          </a:p>
          <a:p>
            <a:pPr>
              <a:lnSpc>
                <a:spcPct val="150000"/>
              </a:lnSpc>
            </a:pPr>
            <a:endParaRPr lang="en-US" b="1" dirty="0">
              <a:latin typeface="Arial Narrow" panose="020B0606020202030204" pitchFamily="34" charset="0"/>
            </a:endParaRPr>
          </a:p>
          <a:p>
            <a:pPr>
              <a:lnSpc>
                <a:spcPct val="150000"/>
              </a:lnSpc>
            </a:pPr>
            <a:r>
              <a:rPr lang="en-US" b="1" dirty="0" smtClean="0">
                <a:latin typeface="Arial Narrow" panose="020B0606020202030204" pitchFamily="34" charset="0"/>
              </a:rPr>
              <a:t>Sometimes, even cold cases can render up new evidence. </a:t>
            </a:r>
            <a:r>
              <a:rPr lang="en-US" sz="2000" b="1" dirty="0" smtClean="0">
                <a:latin typeface="Wingdings" panose="05000000000000000000" pitchFamily="2" charset="2"/>
              </a:rPr>
              <a:t>8</a:t>
            </a:r>
            <a:r>
              <a:rPr lang="en-US" b="1" dirty="0" smtClean="0">
                <a:latin typeface="Arial Narrow" panose="020B0606020202030204" pitchFamily="34" charset="0"/>
              </a:rPr>
              <a:t> At the National Archives, I came across this document signed by Cpt. Foster, dated 1873, in which he attests that Kruger “…proved himself honest, capable and efficient in all the multifarious and important duties required of him.”</a:t>
            </a:r>
          </a:p>
          <a:p>
            <a:pPr>
              <a:lnSpc>
                <a:spcPct val="150000"/>
              </a:lnSpc>
            </a:pPr>
            <a:endParaRPr lang="en-US" b="1" dirty="0" smtClean="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21</a:t>
            </a:fld>
            <a:endParaRPr lang="en-US"/>
          </a:p>
        </p:txBody>
      </p:sp>
    </p:spTree>
    <p:extLst>
      <p:ext uri="{BB962C8B-B14F-4D97-AF65-F5344CB8AC3E}">
        <p14:creationId xmlns:p14="http://schemas.microsoft.com/office/powerpoint/2010/main" val="227561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Dr. Evans’ letter features a rather short introduction, in which he indicates he was requested (ordered) to provide a statement.  His conclusion is equally terse, but slightly more involved than his introduction.  It is mainly a reiteration that Cpt. </a:t>
            </a:r>
            <a:r>
              <a:rPr lang="en-US" b="1" dirty="0" err="1" smtClean="0">
                <a:latin typeface="Arial Narrow" panose="020B0606020202030204" pitchFamily="34" charset="0"/>
                <a:cs typeface="Arial" panose="020B0604020202020204" pitchFamily="34" charset="0"/>
              </a:rPr>
              <a:t>O’Beirne</a:t>
            </a:r>
            <a:r>
              <a:rPr lang="en-US" b="1" dirty="0" smtClean="0">
                <a:latin typeface="Arial Narrow" panose="020B0606020202030204" pitchFamily="34" charset="0"/>
                <a:cs typeface="Arial" panose="020B0604020202020204" pitchFamily="34" charset="0"/>
              </a:rPr>
              <a:t> rendered every assistance to him.</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22</a:t>
            </a:fld>
            <a:endParaRPr lang="en-US"/>
          </a:p>
        </p:txBody>
      </p:sp>
    </p:spTree>
    <p:extLst>
      <p:ext uri="{BB962C8B-B14F-4D97-AF65-F5344CB8AC3E}">
        <p14:creationId xmlns:p14="http://schemas.microsoft.com/office/powerpoint/2010/main" val="4127551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Dr. Evans’ statement is structurally consistent with a truthful statement. However, a careful reading of the statement, especially by someone with experience in the military, indicates that he is carefully wording his response so as to not reflect badly on his commander.  He is more careful with his wording, indicating that he placed Miss Sheppard in the hospital “matron’s” quarters, rather than the (perhaps more accurate) “laundress’” quarters.</a:t>
            </a:r>
          </a:p>
          <a:p>
            <a:pPr>
              <a:lnSpc>
                <a:spcPct val="150000"/>
              </a:lnSpc>
            </a:pPr>
            <a:endParaRPr lang="en-US" b="1" dirty="0">
              <a:latin typeface="Arial Narrow" panose="020B0606020202030204" pitchFamily="34" charset="0"/>
              <a:cs typeface="Arial" panose="020B0604020202020204" pitchFamily="34" charset="0"/>
            </a:endParaRPr>
          </a:p>
          <a:p>
            <a:pPr>
              <a:lnSpc>
                <a:spcPct val="150000"/>
              </a:lnSpc>
            </a:pPr>
            <a:r>
              <a:rPr lang="en-US" b="1" dirty="0" smtClean="0">
                <a:latin typeface="Arial Narrow" panose="020B0606020202030204" pitchFamily="34" charset="0"/>
                <a:cs typeface="Arial" panose="020B0604020202020204" pitchFamily="34" charset="0"/>
              </a:rPr>
              <a:t>Dr. Evans also tacitly admits in his statement that Cpt. </a:t>
            </a:r>
            <a:r>
              <a:rPr lang="en-US" b="1" dirty="0" err="1" smtClean="0">
                <a:latin typeface="Arial Narrow" panose="020B0606020202030204" pitchFamily="34" charset="0"/>
                <a:cs typeface="Arial" panose="020B0604020202020204" pitchFamily="34" charset="0"/>
              </a:rPr>
              <a:t>O’Beirne</a:t>
            </a:r>
            <a:r>
              <a:rPr lang="en-US" b="1" dirty="0" smtClean="0">
                <a:latin typeface="Arial Narrow" panose="020B0606020202030204" pitchFamily="34" charset="0"/>
                <a:cs typeface="Arial" panose="020B0604020202020204" pitchFamily="34" charset="0"/>
              </a:rPr>
              <a:t> originally desired to have Miss Sheppard transported to a civilian home some 2 ½ miles away, but was overruled by Dr. Evans’ concern for her condition.</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23</a:t>
            </a:fld>
            <a:endParaRPr lang="en-US"/>
          </a:p>
        </p:txBody>
      </p:sp>
    </p:spTree>
    <p:extLst>
      <p:ext uri="{BB962C8B-B14F-4D97-AF65-F5344CB8AC3E}">
        <p14:creationId xmlns:p14="http://schemas.microsoft.com/office/powerpoint/2010/main" val="1777807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This is the statement portion of Kruger’s interview in Los Angeles.  I would not ordinarily try to do a structural analysis of an article written by a newspaper reporter, but in this instance it appears that he recorded Kruger’s interview pretty much verbatim.  In any event, you can see the rather brief introduction, and the much more robust conclusion, elaborating on the hardships and losses he and Miss Sheppard suffered.</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24</a:t>
            </a:fld>
            <a:endParaRPr lang="en-US"/>
          </a:p>
        </p:txBody>
      </p:sp>
    </p:spTree>
    <p:extLst>
      <p:ext uri="{BB962C8B-B14F-4D97-AF65-F5344CB8AC3E}">
        <p14:creationId xmlns:p14="http://schemas.microsoft.com/office/powerpoint/2010/main" val="1135705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Again we see the characteristic of a truthful statement – a conclusion much longer than the introduction.</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25</a:t>
            </a:fld>
            <a:endParaRPr lang="en-US"/>
          </a:p>
        </p:txBody>
      </p:sp>
    </p:spTree>
    <p:extLst>
      <p:ext uri="{BB962C8B-B14F-4D97-AF65-F5344CB8AC3E}">
        <p14:creationId xmlns:p14="http://schemas.microsoft.com/office/powerpoint/2010/main" val="4164547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Kruger’s interview is much like his letter to </a:t>
            </a:r>
            <a:r>
              <a:rPr lang="en-US" b="1" dirty="0" err="1" smtClean="0">
                <a:latin typeface="Arial Narrow" panose="020B0606020202030204" pitchFamily="34" charset="0"/>
                <a:cs typeface="Arial" panose="020B0604020202020204" pitchFamily="34" charset="0"/>
              </a:rPr>
              <a:t>Loring’s</a:t>
            </a:r>
            <a:r>
              <a:rPr lang="en-US" b="1" dirty="0" smtClean="0">
                <a:latin typeface="Arial Narrow" panose="020B0606020202030204" pitchFamily="34" charset="0"/>
                <a:cs typeface="Arial" panose="020B0604020202020204" pitchFamily="34" charset="0"/>
              </a:rPr>
              <a:t> relatives.  There is a minor discrepancy in that in his earlier letter, he stated that he fired a shot from the revolver Sheppard gave him, while in this interview, he says only that he waved the pistol at his attackers. </a:t>
            </a:r>
          </a:p>
          <a:p>
            <a:pPr>
              <a:lnSpc>
                <a:spcPct val="150000"/>
              </a:lnSpc>
            </a:pPr>
            <a:endParaRPr lang="en-US" b="1" dirty="0">
              <a:latin typeface="Arial Narrow" panose="020B0606020202030204" pitchFamily="34" charset="0"/>
              <a:cs typeface="Arial" panose="020B0604020202020204" pitchFamily="34" charset="0"/>
            </a:endParaRPr>
          </a:p>
          <a:p>
            <a:pPr>
              <a:lnSpc>
                <a:spcPct val="150000"/>
              </a:lnSpc>
            </a:pPr>
            <a:r>
              <a:rPr lang="en-US" b="1" dirty="0" smtClean="0">
                <a:latin typeface="Arial Narrow" panose="020B0606020202030204" pitchFamily="34" charset="0"/>
                <a:cs typeface="Arial" panose="020B0604020202020204" pitchFamily="34" charset="0"/>
              </a:rPr>
              <a:t>Again, Kruger assumes the role of whistleblower, complaining of the inadequate burial of William George Salmon, and the gravediggers “charging” $95.00 (all they found on his body) for the service.</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26</a:t>
            </a:fld>
            <a:endParaRPr lang="en-US"/>
          </a:p>
        </p:txBody>
      </p:sp>
    </p:spTree>
    <p:extLst>
      <p:ext uri="{BB962C8B-B14F-4D97-AF65-F5344CB8AC3E}">
        <p14:creationId xmlns:p14="http://schemas.microsoft.com/office/powerpoint/2010/main" val="3482499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The </a:t>
            </a:r>
            <a:r>
              <a:rPr lang="en-US" b="1" i="1" dirty="0" smtClean="0">
                <a:latin typeface="Arial Narrow" panose="020B0606020202030204" pitchFamily="34" charset="0"/>
                <a:cs typeface="Arial" panose="020B0604020202020204" pitchFamily="34" charset="0"/>
              </a:rPr>
              <a:t>Miner</a:t>
            </a:r>
            <a:r>
              <a:rPr lang="en-US" b="1" dirty="0" smtClean="0">
                <a:latin typeface="Arial Narrow" panose="020B0606020202030204" pitchFamily="34" charset="0"/>
                <a:cs typeface="Arial" panose="020B0604020202020204" pitchFamily="34" charset="0"/>
              </a:rPr>
              <a:t> wasted no time in defending the integrity of the Wickenburg citizens, branding Kruger a “contemptible liar and slanderer.”  This article is not, of course, suitable for structural analysis, but there are several linguistic indicators that the writer of the article, rather than Kruger, was the “contemptible liar and slanderer.”</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27</a:t>
            </a:fld>
            <a:endParaRPr lang="en-US"/>
          </a:p>
        </p:txBody>
      </p:sp>
    </p:spTree>
    <p:extLst>
      <p:ext uri="{BB962C8B-B14F-4D97-AF65-F5344CB8AC3E}">
        <p14:creationId xmlns:p14="http://schemas.microsoft.com/office/powerpoint/2010/main" val="2205245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781985"/>
          </a:xfrm>
        </p:spPr>
        <p:txBody>
          <a:bodyPr/>
          <a:lstStyle/>
          <a:p>
            <a:pPr>
              <a:lnSpc>
                <a:spcPct val="150000"/>
              </a:lnSpc>
            </a:pPr>
            <a:r>
              <a:rPr lang="en-US" b="1" dirty="0" smtClean="0">
                <a:latin typeface="Arial Narrow" panose="020B0606020202030204" pitchFamily="34" charset="0"/>
                <a:cs typeface="Arial" panose="020B0604020202020204" pitchFamily="34" charset="0"/>
              </a:rPr>
              <a:t>The newspaper article twice fails to mention the names of the two men who buried Salmon’s remains.  This is difficult to reconcile with previous accounts in which Henry Wickenburg is credited by name with providing space in his private cemetery, and crediting Mr. Saxton, foreman of the Vulture Mine, with providing the wood for the coffins.  Indeed, later in this same article, the writer cites Lt. Lockwood by name as having received the $95.00 found on Salmon’s body.</a:t>
            </a:r>
          </a:p>
        </p:txBody>
      </p:sp>
      <p:sp>
        <p:nvSpPr>
          <p:cNvPr id="4" name="Slide Number Placeholder 3"/>
          <p:cNvSpPr>
            <a:spLocks noGrp="1"/>
          </p:cNvSpPr>
          <p:nvPr>
            <p:ph type="sldNum" sz="quarter" idx="10"/>
          </p:nvPr>
        </p:nvSpPr>
        <p:spPr/>
        <p:txBody>
          <a:bodyPr/>
          <a:lstStyle/>
          <a:p>
            <a:fld id="{A07276F7-8E60-46C5-9010-A073351F5EA0}" type="slidenum">
              <a:rPr lang="en-US" smtClean="0"/>
              <a:t>28</a:t>
            </a:fld>
            <a:endParaRPr lang="en-US"/>
          </a:p>
        </p:txBody>
      </p:sp>
    </p:spTree>
    <p:extLst>
      <p:ext uri="{BB962C8B-B14F-4D97-AF65-F5344CB8AC3E}">
        <p14:creationId xmlns:p14="http://schemas.microsoft.com/office/powerpoint/2010/main" val="2985633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a:latin typeface="Arial Narrow" panose="020B0606020202030204" pitchFamily="34" charset="0"/>
              </a:rPr>
              <a:t>Lt. Lockwood </a:t>
            </a:r>
            <a:r>
              <a:rPr lang="en-US" b="1" u="sng" dirty="0">
                <a:latin typeface="Arial Narrow" panose="020B0606020202030204" pitchFamily="34" charset="0"/>
              </a:rPr>
              <a:t>did</a:t>
            </a:r>
            <a:r>
              <a:rPr lang="en-US" b="1" dirty="0">
                <a:latin typeface="Arial Narrow" panose="020B0606020202030204" pitchFamily="34" charset="0"/>
              </a:rPr>
              <a:t> record receiving $95.00, property </a:t>
            </a:r>
            <a:r>
              <a:rPr lang="en-US" b="1">
                <a:latin typeface="Arial Narrow" panose="020B0606020202030204" pitchFamily="34" charset="0"/>
              </a:rPr>
              <a:t>of </a:t>
            </a:r>
            <a:r>
              <a:rPr lang="en-US" b="1" smtClean="0">
                <a:latin typeface="Arial Narrow" panose="020B0606020202030204" pitchFamily="34" charset="0"/>
              </a:rPr>
              <a:t>Salmon, </a:t>
            </a:r>
            <a:r>
              <a:rPr lang="en-US" b="1" dirty="0">
                <a:latin typeface="Arial Narrow" panose="020B0606020202030204" pitchFamily="34" charset="0"/>
              </a:rPr>
              <a:t>but it is unclear whether this occurred before or after Kruger’s interview was published.</a:t>
            </a:r>
          </a:p>
          <a:p>
            <a:pPr>
              <a:lnSpc>
                <a:spcPct val="150000"/>
              </a:lnSpc>
            </a:pPr>
            <a:endParaRPr lang="en-US" b="1" dirty="0">
              <a:latin typeface="Arial Narrow" panose="020B0606020202030204" pitchFamily="34" charset="0"/>
            </a:endParaRPr>
          </a:p>
          <a:p>
            <a:pPr>
              <a:lnSpc>
                <a:spcPct val="150000"/>
              </a:lnSpc>
            </a:pPr>
            <a:r>
              <a:rPr lang="en-US" b="1" dirty="0">
                <a:latin typeface="Arial Narrow" panose="020B0606020202030204" pitchFamily="34" charset="0"/>
              </a:rPr>
              <a:t>Salmon’s remains were </a:t>
            </a:r>
            <a:r>
              <a:rPr lang="en-US" b="1" dirty="0" smtClean="0">
                <a:latin typeface="Arial Narrow" panose="020B0606020202030204" pitchFamily="34" charset="0"/>
              </a:rPr>
              <a:t>later exhumed </a:t>
            </a:r>
            <a:r>
              <a:rPr lang="en-US" b="1" dirty="0">
                <a:latin typeface="Arial Narrow" panose="020B0606020202030204" pitchFamily="34" charset="0"/>
              </a:rPr>
              <a:t>and buried beside the other victims; an arduous and disagreeable task, which would have been unnecessary </a:t>
            </a:r>
            <a:r>
              <a:rPr lang="en-US" b="1" dirty="0" smtClean="0">
                <a:latin typeface="Arial Narrow" panose="020B0606020202030204" pitchFamily="34" charset="0"/>
              </a:rPr>
              <a:t>if he </a:t>
            </a:r>
            <a:r>
              <a:rPr lang="en-US" b="1" dirty="0">
                <a:latin typeface="Arial Narrow" panose="020B0606020202030204" pitchFamily="34" charset="0"/>
              </a:rPr>
              <a:t>were properly buried.</a:t>
            </a:r>
          </a:p>
          <a:p>
            <a:pPr>
              <a:lnSpc>
                <a:spcPct val="150000"/>
              </a:lnSpc>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29</a:t>
            </a:fld>
            <a:endParaRPr lang="en-US"/>
          </a:p>
        </p:txBody>
      </p:sp>
    </p:spTree>
    <p:extLst>
      <p:ext uri="{BB962C8B-B14F-4D97-AF65-F5344CB8AC3E}">
        <p14:creationId xmlns:p14="http://schemas.microsoft.com/office/powerpoint/2010/main" val="40706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3600450"/>
          </a:xfrm>
        </p:spPr>
        <p:txBody>
          <a:bodyPr/>
          <a:lstStyle/>
          <a:p>
            <a:pPr>
              <a:lnSpc>
                <a:spcPct val="150000"/>
              </a:lnSpc>
            </a:pPr>
            <a:r>
              <a:rPr lang="en-US" b="1" dirty="0" smtClean="0">
                <a:latin typeface="Arial Narrow" panose="020B0606020202030204" pitchFamily="34" charset="0"/>
                <a:cs typeface="Arial" panose="020B0604020202020204" pitchFamily="34" charset="0"/>
              </a:rPr>
              <a:t>On the morning of November 5, 1871, a Concord stage coach was ambushed about eight miles west of Wickenburg, AT.  The driver and five passengers were killed during the ambush, but Mollie Sheppard, the only female passenger, and William Kruger, a civilian Army clerk, managed to escape.  Sheppard later reportedly died from her wounds. </a:t>
            </a:r>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3</a:t>
            </a:fld>
            <a:endParaRPr lang="en-US"/>
          </a:p>
        </p:txBody>
      </p:sp>
    </p:spTree>
    <p:extLst>
      <p:ext uri="{BB962C8B-B14F-4D97-AF65-F5344CB8AC3E}">
        <p14:creationId xmlns:p14="http://schemas.microsoft.com/office/powerpoint/2010/main" val="2015428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38575"/>
          </a:xfrm>
        </p:spPr>
        <p:txBody>
          <a:bodyPr/>
          <a:lstStyle/>
          <a:p>
            <a:pPr>
              <a:lnSpc>
                <a:spcPct val="150000"/>
              </a:lnSpc>
            </a:pPr>
            <a:r>
              <a:rPr lang="en-US" b="1" dirty="0" smtClean="0">
                <a:latin typeface="Arial Narrow" panose="020B0606020202030204" pitchFamily="34" charset="0"/>
                <a:cs typeface="Arial" panose="020B0604020202020204" pitchFamily="34" charset="0"/>
              </a:rPr>
              <a:t>One of the greatest mysteries of the Wickenburg Massacre, is that nobody today seems to know where the victims are buried.  Accounts at the time had them buried in town, but the graves were supposedly “disturbed” in 1949.  To add to the mystery, there are purported graves at the massacre site, corresponding roughly to where the victims fell.  The graves were located by “dowsing” however, and may be nothing at </a:t>
            </a:r>
            <a:r>
              <a:rPr lang="en-US" b="1" dirty="0">
                <a:latin typeface="Arial Narrow" panose="020B0606020202030204" pitchFamily="34" charset="0"/>
                <a:cs typeface="Arial" panose="020B0604020202020204" pitchFamily="34" charset="0"/>
              </a:rPr>
              <a:t>all. I am currently trying to organize a ground-penetrating radar survey of the site to determine whether there are, in fact, any human burials there.</a:t>
            </a:r>
          </a:p>
          <a:p>
            <a:pPr>
              <a:lnSpc>
                <a:spcPct val="150000"/>
              </a:lnSpc>
            </a:pPr>
            <a:endParaRPr lang="en-US" b="1" dirty="0" smtClean="0">
              <a:latin typeface="Arial Narrow" panose="020B0606020202030204" pitchFamily="34" charset="0"/>
              <a:cs typeface="Arial" panose="020B0604020202020204" pitchFamily="34" charset="0"/>
            </a:endParaRPr>
          </a:p>
          <a:p>
            <a:pPr>
              <a:lnSpc>
                <a:spcPct val="150000"/>
              </a:lnSpc>
            </a:pPr>
            <a:r>
              <a:rPr lang="en-US" b="1" dirty="0" smtClean="0">
                <a:latin typeface="Arial Narrow" panose="020B0606020202030204" pitchFamily="34" charset="0"/>
                <a:cs typeface="Arial" panose="020B0604020202020204" pitchFamily="34" charset="0"/>
              </a:rPr>
              <a:t>If, indeed, the graves at the site are those of the original victims which were clandestinely exhumed and reburied there, examination </a:t>
            </a:r>
            <a:r>
              <a:rPr lang="en-US" b="1" dirty="0">
                <a:latin typeface="Arial Narrow" panose="020B0606020202030204" pitchFamily="34" charset="0"/>
                <a:cs typeface="Arial" panose="020B0604020202020204" pitchFamily="34" charset="0"/>
              </a:rPr>
              <a:t>of their wounds may corroborate or refute details from Kruger’s statement.</a:t>
            </a:r>
          </a:p>
          <a:p>
            <a:pPr>
              <a:lnSpc>
                <a:spcPct val="150000"/>
              </a:lnSpc>
            </a:pPr>
            <a:endParaRPr lang="en-US" b="1" dirty="0" smtClean="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30</a:t>
            </a:fld>
            <a:endParaRPr lang="en-US"/>
          </a:p>
        </p:txBody>
      </p:sp>
    </p:spTree>
    <p:extLst>
      <p:ext uri="{BB962C8B-B14F-4D97-AF65-F5344CB8AC3E}">
        <p14:creationId xmlns:p14="http://schemas.microsoft.com/office/powerpoint/2010/main" val="2544638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panose="020B0604020202020204" pitchFamily="34" charset="0"/>
                <a:cs typeface="Arial" panose="020B0604020202020204" pitchFamily="34" charset="0"/>
              </a:rPr>
              <a:t>Like they say in the “X-files,” “The truth is out there.”  Investigators need not limit their examinations to official documents filed with the case.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31</a:t>
            </a:fld>
            <a:endParaRPr lang="en-US"/>
          </a:p>
        </p:txBody>
      </p:sp>
    </p:spTree>
    <p:extLst>
      <p:ext uri="{BB962C8B-B14F-4D97-AF65-F5344CB8AC3E}">
        <p14:creationId xmlns:p14="http://schemas.microsoft.com/office/powerpoint/2010/main" val="4285515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 have established a web site to collect information on the Wickenburg Massacre.  The documents I analyzed are available there in PDF Format.</a:t>
            </a:r>
            <a:endParaRPr lang="en-US" b="1" dirty="0"/>
          </a:p>
        </p:txBody>
      </p:sp>
      <p:sp>
        <p:nvSpPr>
          <p:cNvPr id="4" name="Slide Number Placeholder 3"/>
          <p:cNvSpPr>
            <a:spLocks noGrp="1"/>
          </p:cNvSpPr>
          <p:nvPr>
            <p:ph type="sldNum" sz="quarter" idx="10"/>
          </p:nvPr>
        </p:nvSpPr>
        <p:spPr/>
        <p:txBody>
          <a:bodyPr/>
          <a:lstStyle/>
          <a:p>
            <a:fld id="{A07276F7-8E60-46C5-9010-A073351F5EA0}" type="slidenum">
              <a:rPr lang="en-US" smtClean="0"/>
              <a:t>32</a:t>
            </a:fld>
            <a:endParaRPr lang="en-US"/>
          </a:p>
        </p:txBody>
      </p:sp>
    </p:spTree>
    <p:extLst>
      <p:ext uri="{BB962C8B-B14F-4D97-AF65-F5344CB8AC3E}">
        <p14:creationId xmlns:p14="http://schemas.microsoft.com/office/powerpoint/2010/main" val="287542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b="1" dirty="0" smtClean="0">
                <a:latin typeface="Arial Narrow" panose="020B0606020202030204" pitchFamily="34" charset="0"/>
                <a:cs typeface="Arial" panose="020B0604020202020204" pitchFamily="34" charset="0"/>
              </a:rPr>
              <a:t>Suspicion immediately fell on Yavapai Indian warriors from the nearby Camp Date Creek Reservation, based on physical evidence from the scene, and the statements of Kruger and Sheppard.  </a:t>
            </a:r>
          </a:p>
          <a:p>
            <a:pPr>
              <a:lnSpc>
                <a:spcPct val="150000"/>
              </a:lnSpc>
            </a:pPr>
            <a:endParaRPr lang="en-US" b="1" dirty="0" smtClean="0">
              <a:latin typeface="Arial Narrow" panose="020B0606020202030204" pitchFamily="34" charset="0"/>
              <a:cs typeface="Arial" panose="020B0604020202020204" pitchFamily="34" charset="0"/>
            </a:endParaRPr>
          </a:p>
          <a:p>
            <a:pPr algn="just">
              <a:lnSpc>
                <a:spcPct val="150000"/>
              </a:lnSpc>
            </a:pPr>
            <a:r>
              <a:rPr lang="en-US" b="1" dirty="0" smtClean="0">
                <a:latin typeface="Arial Narrow" panose="020B0606020202030204" pitchFamily="34" charset="0"/>
                <a:cs typeface="Arial" panose="020B0604020202020204" pitchFamily="34" charset="0"/>
              </a:rPr>
              <a:t>However, the nature of the attack differed considerably from the Indians’ usual modus operandi, and Charles </a:t>
            </a:r>
            <a:r>
              <a:rPr lang="en-US" b="1" dirty="0" err="1" smtClean="0">
                <a:latin typeface="Arial Narrow" panose="020B0606020202030204" pitchFamily="34" charset="0"/>
                <a:cs typeface="Arial" panose="020B0604020202020204" pitchFamily="34" charset="0"/>
              </a:rPr>
              <a:t>Genung</a:t>
            </a:r>
            <a:r>
              <a:rPr lang="en-US" b="1" dirty="0" smtClean="0">
                <a:latin typeface="Arial Narrow" panose="020B0606020202030204" pitchFamily="34" charset="0"/>
                <a:cs typeface="Arial" panose="020B0604020202020204" pitchFamily="34" charset="0"/>
              </a:rPr>
              <a:t>, a prominent and well respected local rancher, attempted to blame Mexican bandits.</a:t>
            </a:r>
          </a:p>
          <a:p>
            <a:pPr>
              <a:lnSpc>
                <a:spcPct val="200000"/>
              </a:lnSpc>
            </a:pPr>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4</a:t>
            </a:fld>
            <a:endParaRPr lang="en-US"/>
          </a:p>
        </p:txBody>
      </p:sp>
    </p:spTree>
    <p:extLst>
      <p:ext uri="{BB962C8B-B14F-4D97-AF65-F5344CB8AC3E}">
        <p14:creationId xmlns:p14="http://schemas.microsoft.com/office/powerpoint/2010/main" val="45204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524250"/>
          </a:xfrm>
        </p:spPr>
        <p:txBody>
          <a:bodyPr/>
          <a:lstStyle/>
          <a:p>
            <a:pPr algn="just">
              <a:lnSpc>
                <a:spcPct val="150000"/>
              </a:lnSpc>
            </a:pPr>
            <a:r>
              <a:rPr lang="en-US" b="1" dirty="0" smtClean="0">
                <a:latin typeface="Arial Narrow" panose="020B0606020202030204" pitchFamily="34" charset="0"/>
                <a:cs typeface="Arial" panose="020B0604020202020204" pitchFamily="34" charset="0"/>
              </a:rPr>
              <a:t>Moreover, Kruger and Sheppard’s account of the massacre were called into question:  Sheppard was a prostitute and therefore disreputable</a:t>
            </a:r>
          </a:p>
          <a:p>
            <a:pPr algn="just">
              <a:lnSpc>
                <a:spcPct val="150000"/>
              </a:lnSpc>
            </a:pPr>
            <a:endParaRPr lang="en-US" b="1" dirty="0" smtClean="0">
              <a:latin typeface="Arial Narrow" panose="020B0606020202030204" pitchFamily="34" charset="0"/>
              <a:cs typeface="Arial" panose="020B0604020202020204" pitchFamily="34" charset="0"/>
            </a:endParaRPr>
          </a:p>
          <a:p>
            <a:pPr algn="just">
              <a:lnSpc>
                <a:spcPct val="150000"/>
              </a:lnSpc>
            </a:pPr>
            <a:r>
              <a:rPr lang="en-US" b="1" dirty="0" smtClean="0">
                <a:latin typeface="Arial Narrow" panose="020B0606020202030204" pitchFamily="34" charset="0"/>
                <a:cs typeface="Arial" panose="020B0604020202020204" pitchFamily="34" charset="0"/>
              </a:rPr>
              <a:t>Kruger “took up with” a prostitute, and wrote unflattering portrayals of the local Army Commander and some of the citizens of Wickenburg.  In short, Kruger was a whistleblower.  And whistleblowers weren’t any more popular with the “</a:t>
            </a:r>
            <a:r>
              <a:rPr lang="en-US" b="1" dirty="0" err="1" smtClean="0">
                <a:latin typeface="Arial Narrow" panose="020B0606020202030204" pitchFamily="34" charset="0"/>
                <a:cs typeface="Arial" panose="020B0604020202020204" pitchFamily="34" charset="0"/>
              </a:rPr>
              <a:t>blowees</a:t>
            </a:r>
            <a:r>
              <a:rPr lang="en-US" b="1" dirty="0" smtClean="0">
                <a:latin typeface="Arial Narrow" panose="020B0606020202030204" pitchFamily="34" charset="0"/>
                <a:cs typeface="Arial" panose="020B0604020202020204" pitchFamily="34" charset="0"/>
              </a:rPr>
              <a:t>” in the late 19</a:t>
            </a:r>
            <a:r>
              <a:rPr lang="en-US" b="1" baseline="30000" dirty="0" smtClean="0">
                <a:latin typeface="Arial Narrow" panose="020B0606020202030204" pitchFamily="34" charset="0"/>
                <a:cs typeface="Arial" panose="020B0604020202020204" pitchFamily="34" charset="0"/>
              </a:rPr>
              <a:t>th</a:t>
            </a:r>
            <a:r>
              <a:rPr lang="en-US" b="1" dirty="0" smtClean="0">
                <a:latin typeface="Arial Narrow" panose="020B0606020202030204" pitchFamily="34" charset="0"/>
                <a:cs typeface="Arial" panose="020B0604020202020204" pitchFamily="34" charset="0"/>
              </a:rPr>
              <a:t> Century than they are today.</a:t>
            </a:r>
          </a:p>
          <a:p>
            <a:pPr>
              <a:lnSpc>
                <a:spcPct val="200000"/>
              </a:lnSpc>
            </a:pPr>
            <a:endParaRPr lang="en-US" dirty="0"/>
          </a:p>
        </p:txBody>
      </p:sp>
      <p:sp>
        <p:nvSpPr>
          <p:cNvPr id="4" name="Slide Number Placeholder 3"/>
          <p:cNvSpPr>
            <a:spLocks noGrp="1"/>
          </p:cNvSpPr>
          <p:nvPr>
            <p:ph type="sldNum" sz="quarter" idx="10"/>
          </p:nvPr>
        </p:nvSpPr>
        <p:spPr/>
        <p:txBody>
          <a:bodyPr/>
          <a:lstStyle/>
          <a:p>
            <a:fld id="{A07276F7-8E60-46C5-9010-A073351F5EA0}" type="slidenum">
              <a:rPr lang="en-US" smtClean="0"/>
              <a:t>5</a:t>
            </a:fld>
            <a:endParaRPr lang="en-US"/>
          </a:p>
        </p:txBody>
      </p:sp>
    </p:spTree>
    <p:extLst>
      <p:ext uri="{BB962C8B-B14F-4D97-AF65-F5344CB8AC3E}">
        <p14:creationId xmlns:p14="http://schemas.microsoft.com/office/powerpoint/2010/main" val="134491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b="1" dirty="0">
                <a:latin typeface="Arial Narrow" panose="020B0606020202030204" pitchFamily="34" charset="0"/>
                <a:cs typeface="Arial" panose="020B0604020202020204" pitchFamily="34" charset="0"/>
              </a:rPr>
              <a:t>Though neither Kruger nor Sheppard made formal written statements, Kruger wrote a lengthy letter to a relative of one of the dead passengers, which was published in the Boston and New York papers.  </a:t>
            </a:r>
            <a:endParaRPr lang="en-US" b="1" dirty="0" smtClean="0">
              <a:latin typeface="Arial Narrow" panose="020B0606020202030204" pitchFamily="34" charset="0"/>
              <a:cs typeface="Arial" panose="020B0604020202020204" pitchFamily="34" charset="0"/>
            </a:endParaRPr>
          </a:p>
          <a:p>
            <a:pPr algn="just">
              <a:lnSpc>
                <a:spcPct val="150000"/>
              </a:lnSpc>
            </a:pPr>
            <a:endParaRPr lang="en-US" b="1" dirty="0">
              <a:latin typeface="Arial Narrow" panose="020B0606020202030204" pitchFamily="34" charset="0"/>
              <a:cs typeface="Arial" panose="020B0604020202020204" pitchFamily="34" charset="0"/>
            </a:endParaRPr>
          </a:p>
          <a:p>
            <a:pPr algn="just">
              <a:lnSpc>
                <a:spcPct val="150000"/>
              </a:lnSpc>
            </a:pPr>
            <a:r>
              <a:rPr lang="en-US" b="1" dirty="0" smtClean="0">
                <a:latin typeface="Arial Narrow" panose="020B0606020202030204" pitchFamily="34" charset="0"/>
                <a:cs typeface="Arial" panose="020B0604020202020204" pitchFamily="34" charset="0"/>
              </a:rPr>
              <a:t>In </a:t>
            </a:r>
            <a:r>
              <a:rPr lang="en-US" b="1" dirty="0">
                <a:latin typeface="Arial Narrow" panose="020B0606020202030204" pitchFamily="34" charset="0"/>
                <a:cs typeface="Arial" panose="020B0604020202020204" pitchFamily="34" charset="0"/>
              </a:rPr>
              <a:t>it, he provided details of the ambush, and complained of poor treatment from the local Army installation at Camp Date </a:t>
            </a:r>
            <a:r>
              <a:rPr lang="en-US" b="1" dirty="0" smtClean="0">
                <a:latin typeface="Arial Narrow" panose="020B0606020202030204" pitchFamily="34" charset="0"/>
                <a:cs typeface="Arial" panose="020B0604020202020204" pitchFamily="34" charset="0"/>
              </a:rPr>
              <a:t>Creek.  </a:t>
            </a:r>
            <a:endParaRPr lang="en-US" b="1" dirty="0">
              <a:latin typeface="Arial Narrow" panose="020B0606020202030204" pitchFamily="34" charset="0"/>
              <a:cs typeface="Arial" panose="020B0604020202020204" pitchFamily="34" charset="0"/>
            </a:endParaRPr>
          </a:p>
          <a:p>
            <a:pPr algn="just">
              <a:lnSpc>
                <a:spcPct val="150000"/>
              </a:lnSpc>
            </a:pPr>
            <a:endParaRPr lang="en-US" b="1" dirty="0">
              <a:latin typeface="Arial Narrow" panose="020B0606020202030204" pitchFamily="34" charset="0"/>
              <a:cs typeface="Arial" panose="020B0604020202020204" pitchFamily="34" charset="0"/>
            </a:endParaRPr>
          </a:p>
          <a:p>
            <a:pPr algn="just">
              <a:lnSpc>
                <a:spcPct val="150000"/>
              </a:lnSpc>
            </a:pPr>
            <a:r>
              <a:rPr lang="en-US" b="1" dirty="0">
                <a:latin typeface="Arial Narrow" panose="020B0606020202030204" pitchFamily="34" charset="0"/>
                <a:cs typeface="Arial" panose="020B0604020202020204" pitchFamily="34" charset="0"/>
              </a:rPr>
              <a:t>This published account brought a flurry of angry denials from the officers of Camp Date Creek</a:t>
            </a:r>
            <a:r>
              <a:rPr lang="en-US" b="1" dirty="0" smtClean="0">
                <a:latin typeface="Arial Narrow" panose="020B0606020202030204" pitchFamily="34" charset="0"/>
                <a:cs typeface="Arial" panose="020B0604020202020204" pitchFamily="34" charset="0"/>
              </a:rPr>
              <a:t>.</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6</a:t>
            </a:fld>
            <a:endParaRPr lang="en-US"/>
          </a:p>
        </p:txBody>
      </p:sp>
    </p:spTree>
    <p:extLst>
      <p:ext uri="{BB962C8B-B14F-4D97-AF65-F5344CB8AC3E}">
        <p14:creationId xmlns:p14="http://schemas.microsoft.com/office/powerpoint/2010/main" val="358653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b="1" dirty="0">
                <a:latin typeface="Arial Narrow" panose="020B0606020202030204" pitchFamily="34" charset="0"/>
                <a:cs typeface="Arial" panose="020B0604020202020204" pitchFamily="34" charset="0"/>
              </a:rPr>
              <a:t>In a later interview with a reporter in Los Angeles, he provided additional details of the ambush and complained about the hasty and inadequate burial of one of his fellow travelers. </a:t>
            </a:r>
          </a:p>
          <a:p>
            <a:pPr algn="just">
              <a:lnSpc>
                <a:spcPct val="150000"/>
              </a:lnSpc>
            </a:pPr>
            <a:endParaRPr lang="en-US" b="1" dirty="0">
              <a:latin typeface="Arial Narrow" panose="020B0606020202030204" pitchFamily="34" charset="0"/>
              <a:cs typeface="Arial" panose="020B0604020202020204" pitchFamily="34" charset="0"/>
            </a:endParaRPr>
          </a:p>
          <a:p>
            <a:pPr algn="just">
              <a:lnSpc>
                <a:spcPct val="150000"/>
              </a:lnSpc>
            </a:pPr>
            <a:r>
              <a:rPr lang="en-US" b="1" dirty="0">
                <a:latin typeface="Arial Narrow" panose="020B0606020202030204" pitchFamily="34" charset="0"/>
                <a:cs typeface="Arial" panose="020B0604020202020204" pitchFamily="34" charset="0"/>
              </a:rPr>
              <a:t>The </a:t>
            </a:r>
            <a:r>
              <a:rPr lang="en-US" b="1" i="1" dirty="0">
                <a:latin typeface="Arial Narrow" panose="020B0606020202030204" pitchFamily="34" charset="0"/>
                <a:cs typeface="Arial" panose="020B0604020202020204" pitchFamily="34" charset="0"/>
              </a:rPr>
              <a:t>Arizona Miner</a:t>
            </a:r>
            <a:r>
              <a:rPr lang="en-US" b="1" dirty="0">
                <a:latin typeface="Arial Narrow" panose="020B0606020202030204" pitchFamily="34" charset="0"/>
                <a:cs typeface="Arial" panose="020B0604020202020204" pitchFamily="34" charset="0"/>
              </a:rPr>
              <a:t> newspaper lost no time in branding him “a contemptible liar and slanderer.”</a:t>
            </a:r>
          </a:p>
          <a:p>
            <a:pPr>
              <a:lnSpc>
                <a:spcPct val="150000"/>
              </a:lnSpc>
            </a:pPr>
            <a:endParaRPr lang="en-US" sz="14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7</a:t>
            </a:fld>
            <a:endParaRPr lang="en-US"/>
          </a:p>
        </p:txBody>
      </p:sp>
    </p:spTree>
    <p:extLst>
      <p:ext uri="{BB962C8B-B14F-4D97-AF65-F5344CB8AC3E}">
        <p14:creationId xmlns:p14="http://schemas.microsoft.com/office/powerpoint/2010/main" val="187998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latin typeface="Arial Narrow" panose="020B0606020202030204" pitchFamily="34" charset="0"/>
                <a:cs typeface="Arial" panose="020B0604020202020204" pitchFamily="34" charset="0"/>
              </a:rPr>
              <a:t>I analyzed Kruger’s </a:t>
            </a:r>
            <a:r>
              <a:rPr lang="en-US" b="1" dirty="0">
                <a:latin typeface="Arial Narrow" panose="020B0606020202030204" pitchFamily="34" charset="0"/>
                <a:cs typeface="Arial" panose="020B0604020202020204" pitchFamily="34" charset="0"/>
              </a:rPr>
              <a:t>letter and Los Angeles interview </a:t>
            </a:r>
            <a:r>
              <a:rPr lang="en-US" b="1" dirty="0" smtClean="0">
                <a:latin typeface="Arial Narrow" panose="020B0606020202030204" pitchFamily="34" charset="0"/>
                <a:cs typeface="Arial" panose="020B0604020202020204" pitchFamily="34" charset="0"/>
              </a:rPr>
              <a:t>the </a:t>
            </a:r>
            <a:r>
              <a:rPr lang="en-US" b="1" dirty="0">
                <a:latin typeface="Arial Narrow" panose="020B0606020202030204" pitchFamily="34" charset="0"/>
                <a:cs typeface="Arial" panose="020B0604020202020204" pitchFamily="34" charset="0"/>
              </a:rPr>
              <a:t>rebuttal letters from three Army Officers and the article in the </a:t>
            </a:r>
            <a:r>
              <a:rPr lang="en-US" b="1" i="1" dirty="0">
                <a:latin typeface="Arial Narrow" panose="020B0606020202030204" pitchFamily="34" charset="0"/>
                <a:cs typeface="Arial" panose="020B0604020202020204" pitchFamily="34" charset="0"/>
              </a:rPr>
              <a:t>Arizona </a:t>
            </a:r>
            <a:r>
              <a:rPr lang="en-US" b="1" i="1" dirty="0" smtClean="0">
                <a:latin typeface="Arial Narrow" panose="020B0606020202030204" pitchFamily="34" charset="0"/>
                <a:cs typeface="Arial" panose="020B0604020202020204" pitchFamily="34" charset="0"/>
              </a:rPr>
              <a:t>Miner</a:t>
            </a:r>
            <a:r>
              <a:rPr lang="en-US" b="1" dirty="0" smtClean="0">
                <a:latin typeface="Arial Narrow" panose="020B0606020202030204" pitchFamily="34" charset="0"/>
                <a:cs typeface="Arial" panose="020B0604020202020204" pitchFamily="34" charset="0"/>
              </a:rPr>
              <a:t> </a:t>
            </a:r>
            <a:r>
              <a:rPr lang="en-US" b="1" dirty="0">
                <a:latin typeface="Arial Narrow" panose="020B0606020202030204" pitchFamily="34" charset="0"/>
                <a:cs typeface="Arial" panose="020B0604020202020204" pitchFamily="34" charset="0"/>
              </a:rPr>
              <a:t>using the principles of psycholinguistic credibility </a:t>
            </a:r>
            <a:r>
              <a:rPr lang="en-US" b="1" dirty="0" smtClean="0">
                <a:latin typeface="Arial Narrow" panose="020B0606020202030204" pitchFamily="34" charset="0"/>
                <a:cs typeface="Arial" panose="020B0604020202020204" pitchFamily="34" charset="0"/>
              </a:rPr>
              <a:t>assessment.</a:t>
            </a:r>
            <a:endParaRPr lang="en-US" b="1" dirty="0">
              <a:latin typeface="Arial Narrow" panose="020B0606020202030204" pitchFamily="34" charset="0"/>
              <a:cs typeface="Arial" panose="020B0604020202020204" pitchFamily="34" charset="0"/>
            </a:endParaRPr>
          </a:p>
          <a:p>
            <a:pPr>
              <a:lnSpc>
                <a:spcPct val="150000"/>
              </a:lnSpc>
            </a:pPr>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8</a:t>
            </a:fld>
            <a:endParaRPr lang="en-US"/>
          </a:p>
        </p:txBody>
      </p:sp>
    </p:spTree>
    <p:extLst>
      <p:ext uri="{BB962C8B-B14F-4D97-AF65-F5344CB8AC3E}">
        <p14:creationId xmlns:p14="http://schemas.microsoft.com/office/powerpoint/2010/main" val="253946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smtClean="0">
                <a:latin typeface="Arial Narrow" panose="020B0606020202030204" pitchFamily="34" charset="0"/>
                <a:cs typeface="Arial" panose="020B0604020202020204" pitchFamily="34" charset="0"/>
              </a:rPr>
              <a:t>I’ll just go have a cup of coffee while y’all read this…</a:t>
            </a:r>
          </a:p>
          <a:p>
            <a:pPr>
              <a:lnSpc>
                <a:spcPct val="150000"/>
              </a:lnSpc>
            </a:pPr>
            <a:endParaRPr lang="en-US" sz="1400" b="1" dirty="0">
              <a:latin typeface="Arial Narrow" panose="020B0606020202030204" pitchFamily="34" charset="0"/>
              <a:cs typeface="Arial" panose="020B0604020202020204" pitchFamily="34" charset="0"/>
            </a:endParaRPr>
          </a:p>
          <a:p>
            <a:pPr>
              <a:lnSpc>
                <a:spcPct val="150000"/>
              </a:lnSpc>
            </a:pPr>
            <a:r>
              <a:rPr lang="en-US" b="1" dirty="0" smtClean="0">
                <a:latin typeface="Arial Narrow" panose="020B0606020202030204" pitchFamily="34" charset="0"/>
                <a:cs typeface="Arial" panose="020B0604020202020204" pitchFamily="34" charset="0"/>
              </a:rPr>
              <a:t>Actually, we’re not concerned with the content of the text of Kruger’s letter, but with the component elements.  The INTRODUCTION portion is in yellow, the MAIN ISSUE is in white, and the CONCLUSION or AFTERMATH is in blue.</a:t>
            </a:r>
            <a:endParaRPr lang="en-US" b="1"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7276F7-8E60-46C5-9010-A073351F5EA0}" type="slidenum">
              <a:rPr lang="en-US" smtClean="0"/>
              <a:t>9</a:t>
            </a:fld>
            <a:endParaRPr lang="en-US"/>
          </a:p>
        </p:txBody>
      </p:sp>
    </p:spTree>
    <p:extLst>
      <p:ext uri="{BB962C8B-B14F-4D97-AF65-F5344CB8AC3E}">
        <p14:creationId xmlns:p14="http://schemas.microsoft.com/office/powerpoint/2010/main" val="211510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C18C72-7A39-4A09-9679-47A44EB7BC21}"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D92D9-5118-41A9-8291-0357B56B775E}" type="slidenum">
              <a:rPr lang="en-US" smtClean="0"/>
              <a:t>‹#›</a:t>
            </a:fld>
            <a:endParaRPr lang="en-US"/>
          </a:p>
        </p:txBody>
      </p:sp>
    </p:spTree>
    <p:extLst>
      <p:ext uri="{BB962C8B-B14F-4D97-AF65-F5344CB8AC3E}">
        <p14:creationId xmlns:p14="http://schemas.microsoft.com/office/powerpoint/2010/main" val="1721091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18C72-7A39-4A09-9679-47A44EB7BC21}"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D92D9-5118-41A9-8291-0357B56B775E}" type="slidenum">
              <a:rPr lang="en-US" smtClean="0"/>
              <a:t>‹#›</a:t>
            </a:fld>
            <a:endParaRPr lang="en-US"/>
          </a:p>
        </p:txBody>
      </p:sp>
    </p:spTree>
    <p:extLst>
      <p:ext uri="{BB962C8B-B14F-4D97-AF65-F5344CB8AC3E}">
        <p14:creationId xmlns:p14="http://schemas.microsoft.com/office/powerpoint/2010/main" val="18254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18C72-7A39-4A09-9679-47A44EB7BC21}"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D92D9-5118-41A9-8291-0357B56B775E}" type="slidenum">
              <a:rPr lang="en-US" smtClean="0"/>
              <a:t>‹#›</a:t>
            </a:fld>
            <a:endParaRPr lang="en-US"/>
          </a:p>
        </p:txBody>
      </p:sp>
    </p:spTree>
    <p:extLst>
      <p:ext uri="{BB962C8B-B14F-4D97-AF65-F5344CB8AC3E}">
        <p14:creationId xmlns:p14="http://schemas.microsoft.com/office/powerpoint/2010/main" val="26317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18C72-7A39-4A09-9679-47A44EB7BC21}"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D92D9-5118-41A9-8291-0357B56B775E}" type="slidenum">
              <a:rPr lang="en-US" smtClean="0"/>
              <a:t>‹#›</a:t>
            </a:fld>
            <a:endParaRPr lang="en-US"/>
          </a:p>
        </p:txBody>
      </p:sp>
    </p:spTree>
    <p:extLst>
      <p:ext uri="{BB962C8B-B14F-4D97-AF65-F5344CB8AC3E}">
        <p14:creationId xmlns:p14="http://schemas.microsoft.com/office/powerpoint/2010/main" val="183872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18C72-7A39-4A09-9679-47A44EB7BC21}"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D92D9-5118-41A9-8291-0357B56B775E}" type="slidenum">
              <a:rPr lang="en-US" smtClean="0"/>
              <a:t>‹#›</a:t>
            </a:fld>
            <a:endParaRPr lang="en-US"/>
          </a:p>
        </p:txBody>
      </p:sp>
    </p:spTree>
    <p:extLst>
      <p:ext uri="{BB962C8B-B14F-4D97-AF65-F5344CB8AC3E}">
        <p14:creationId xmlns:p14="http://schemas.microsoft.com/office/powerpoint/2010/main" val="404466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C18C72-7A39-4A09-9679-47A44EB7BC21}" type="datetimeFigureOut">
              <a:rPr lang="en-US" smtClean="0"/>
              <a:t>1/31/2015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D92D9-5118-41A9-8291-0357B56B775E}" type="slidenum">
              <a:rPr lang="en-US" smtClean="0"/>
              <a:t>‹#›</a:t>
            </a:fld>
            <a:endParaRPr lang="en-US"/>
          </a:p>
        </p:txBody>
      </p:sp>
    </p:spTree>
    <p:extLst>
      <p:ext uri="{BB962C8B-B14F-4D97-AF65-F5344CB8AC3E}">
        <p14:creationId xmlns:p14="http://schemas.microsoft.com/office/powerpoint/2010/main" val="190281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C18C72-7A39-4A09-9679-47A44EB7BC21}" type="datetimeFigureOut">
              <a:rPr lang="en-US" smtClean="0"/>
              <a:t>1/31/2015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D92D9-5118-41A9-8291-0357B56B775E}" type="slidenum">
              <a:rPr lang="en-US" smtClean="0"/>
              <a:t>‹#›</a:t>
            </a:fld>
            <a:endParaRPr lang="en-US"/>
          </a:p>
        </p:txBody>
      </p:sp>
    </p:spTree>
    <p:extLst>
      <p:ext uri="{BB962C8B-B14F-4D97-AF65-F5344CB8AC3E}">
        <p14:creationId xmlns:p14="http://schemas.microsoft.com/office/powerpoint/2010/main" val="403788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C18C72-7A39-4A09-9679-47A44EB7BC21}" type="datetimeFigureOut">
              <a:rPr lang="en-US" smtClean="0"/>
              <a:t>1/31/2015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D92D9-5118-41A9-8291-0357B56B775E}" type="slidenum">
              <a:rPr lang="en-US" smtClean="0"/>
              <a:t>‹#›</a:t>
            </a:fld>
            <a:endParaRPr lang="en-US"/>
          </a:p>
        </p:txBody>
      </p:sp>
    </p:spTree>
    <p:extLst>
      <p:ext uri="{BB962C8B-B14F-4D97-AF65-F5344CB8AC3E}">
        <p14:creationId xmlns:p14="http://schemas.microsoft.com/office/powerpoint/2010/main" val="411543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18C72-7A39-4A09-9679-47A44EB7BC21}" type="datetimeFigureOut">
              <a:rPr lang="en-US" smtClean="0"/>
              <a:t>1/31/2015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D92D9-5118-41A9-8291-0357B56B775E}" type="slidenum">
              <a:rPr lang="en-US" smtClean="0"/>
              <a:t>‹#›</a:t>
            </a:fld>
            <a:endParaRPr lang="en-US"/>
          </a:p>
        </p:txBody>
      </p:sp>
    </p:spTree>
    <p:extLst>
      <p:ext uri="{BB962C8B-B14F-4D97-AF65-F5344CB8AC3E}">
        <p14:creationId xmlns:p14="http://schemas.microsoft.com/office/powerpoint/2010/main" val="86663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18C72-7A39-4A09-9679-47A44EB7BC21}" type="datetimeFigureOut">
              <a:rPr lang="en-US" smtClean="0"/>
              <a:t>1/31/2015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D92D9-5118-41A9-8291-0357B56B775E}" type="slidenum">
              <a:rPr lang="en-US" smtClean="0"/>
              <a:t>‹#›</a:t>
            </a:fld>
            <a:endParaRPr lang="en-US"/>
          </a:p>
        </p:txBody>
      </p:sp>
    </p:spTree>
    <p:extLst>
      <p:ext uri="{BB962C8B-B14F-4D97-AF65-F5344CB8AC3E}">
        <p14:creationId xmlns:p14="http://schemas.microsoft.com/office/powerpoint/2010/main" val="306210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18C72-7A39-4A09-9679-47A44EB7BC21}" type="datetimeFigureOut">
              <a:rPr lang="en-US" smtClean="0"/>
              <a:t>1/31/2015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D92D9-5118-41A9-8291-0357B56B775E}" type="slidenum">
              <a:rPr lang="en-US" smtClean="0"/>
              <a:t>‹#›</a:t>
            </a:fld>
            <a:endParaRPr lang="en-US"/>
          </a:p>
        </p:txBody>
      </p:sp>
    </p:spTree>
    <p:extLst>
      <p:ext uri="{BB962C8B-B14F-4D97-AF65-F5344CB8AC3E}">
        <p14:creationId xmlns:p14="http://schemas.microsoft.com/office/powerpoint/2010/main" val="211362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18C72-7A39-4A09-9679-47A44EB7BC21}" type="datetimeFigureOut">
              <a:rPr lang="en-US" smtClean="0"/>
              <a:t>1/31/2015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D92D9-5118-41A9-8291-0357B56B775E}" type="slidenum">
              <a:rPr lang="en-US" smtClean="0"/>
              <a:t>‹#›</a:t>
            </a:fld>
            <a:endParaRPr lang="en-US"/>
          </a:p>
        </p:txBody>
      </p:sp>
    </p:spTree>
    <p:extLst>
      <p:ext uri="{BB962C8B-B14F-4D97-AF65-F5344CB8AC3E}">
        <p14:creationId xmlns:p14="http://schemas.microsoft.com/office/powerpoint/2010/main" val="1294929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151" y="1080160"/>
            <a:ext cx="11704320" cy="2704050"/>
          </a:xfrm>
        </p:spPr>
        <p:txBody>
          <a:bodyPr>
            <a:normAutofit/>
          </a:bodyPr>
          <a:lstStyle/>
          <a:p>
            <a:r>
              <a:rPr lang="en-US" b="1" dirty="0">
                <a:solidFill>
                  <a:schemeClr val="bg1"/>
                </a:solidFill>
                <a:latin typeface="Arial Narrow" panose="020B0606020202030204" pitchFamily="34" charset="0"/>
              </a:rPr>
              <a:t>Psycholinguistic Credibility Assessment of News Reports about a 142-Year Old Mass </a:t>
            </a:r>
            <a:r>
              <a:rPr lang="en-US" b="1" dirty="0" smtClean="0">
                <a:solidFill>
                  <a:schemeClr val="bg1"/>
                </a:solidFill>
                <a:latin typeface="Arial Narrow" panose="020B0606020202030204" pitchFamily="34" charset="0"/>
              </a:rPr>
              <a:t>Murder</a:t>
            </a:r>
            <a:endParaRPr lang="en-US" b="1" dirty="0">
              <a:solidFill>
                <a:schemeClr val="bg1"/>
              </a:solidFill>
              <a:latin typeface="Arial Narrow" panose="020B0606020202030204" pitchFamily="34" charset="0"/>
            </a:endParaRPr>
          </a:p>
        </p:txBody>
      </p:sp>
      <p:sp>
        <p:nvSpPr>
          <p:cNvPr id="3" name="Subtitle 2"/>
          <p:cNvSpPr>
            <a:spLocks noGrp="1"/>
          </p:cNvSpPr>
          <p:nvPr>
            <p:ph type="subTitle" idx="1"/>
          </p:nvPr>
        </p:nvSpPr>
        <p:spPr>
          <a:xfrm>
            <a:off x="1519311" y="4572000"/>
            <a:ext cx="9144000" cy="492369"/>
          </a:xfrm>
        </p:spPr>
        <p:txBody>
          <a:bodyPr/>
          <a:lstStyle/>
          <a:p>
            <a:r>
              <a:rPr lang="en-US" b="1" dirty="0" smtClean="0">
                <a:solidFill>
                  <a:schemeClr val="bg1"/>
                </a:solidFill>
              </a:rPr>
              <a:t>Gary L. Griffiths, MA</a:t>
            </a:r>
            <a:endParaRPr lang="en-US" b="1" dirty="0">
              <a:solidFill>
                <a:schemeClr val="bg1"/>
              </a:solidFill>
            </a:endParaRPr>
          </a:p>
        </p:txBody>
      </p:sp>
    </p:spTree>
    <p:extLst>
      <p:ext uri="{BB962C8B-B14F-4D97-AF65-F5344CB8AC3E}">
        <p14:creationId xmlns:p14="http://schemas.microsoft.com/office/powerpoint/2010/main" val="249325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12"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Kruger’s Letter</a:t>
            </a:r>
            <a:r>
              <a:rPr lang="en-US" dirty="0">
                <a:solidFill>
                  <a:schemeClr val="bg1"/>
                </a:solidFill>
                <a:latin typeface="Arial Black" panose="020B0A04020102020204" pitchFamily="34" charset="0"/>
              </a:rPr>
              <a:t/>
            </a:r>
            <a:br>
              <a:rPr lang="en-US" dirty="0">
                <a:solidFill>
                  <a:schemeClr val="bg1"/>
                </a:solidFill>
                <a:latin typeface="Arial Black" panose="020B0A04020102020204" pitchFamily="34" charset="0"/>
              </a:rPr>
            </a:br>
            <a:r>
              <a:rPr lang="en-US" sz="3600" dirty="0" smtClean="0">
                <a:solidFill>
                  <a:schemeClr val="bg1"/>
                </a:solidFill>
                <a:latin typeface="Arial Black" panose="020B0A04020102020204" pitchFamily="34" charset="0"/>
              </a:rPr>
              <a:t>Ratio of Component Elements</a:t>
            </a:r>
            <a:endParaRPr lang="en-US" sz="3600" dirty="0">
              <a:solidFill>
                <a:schemeClr val="bg1"/>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buNone/>
            </a:pPr>
            <a:r>
              <a:rPr lang="en-US" sz="3200" dirty="0" smtClean="0">
                <a:solidFill>
                  <a:srgbClr val="FFFF00"/>
                </a:solidFill>
                <a:latin typeface="Arial Black" panose="020B0A04020102020204" pitchFamily="34" charset="0"/>
              </a:rPr>
              <a:t>Introduction:	4 ¾ Lines</a:t>
            </a:r>
          </a:p>
          <a:p>
            <a:pPr marL="0" indent="0">
              <a:buNone/>
            </a:pPr>
            <a:endParaRPr lang="en-US" sz="3200" dirty="0">
              <a:solidFill>
                <a:schemeClr val="bg1"/>
              </a:solidFill>
              <a:latin typeface="Arial Black" panose="020B0A04020102020204" pitchFamily="34" charset="0"/>
            </a:endParaRPr>
          </a:p>
          <a:p>
            <a:pPr marL="0" indent="0">
              <a:buNone/>
            </a:pPr>
            <a:r>
              <a:rPr lang="en-US" sz="3200" dirty="0" smtClean="0">
                <a:solidFill>
                  <a:schemeClr val="bg1"/>
                </a:solidFill>
                <a:latin typeface="Arial Black" panose="020B0A04020102020204" pitchFamily="34" charset="0"/>
              </a:rPr>
              <a:t>Main Issue:		13 ¾ Lines</a:t>
            </a:r>
          </a:p>
          <a:p>
            <a:pPr marL="0" indent="0">
              <a:buNone/>
            </a:pPr>
            <a:endParaRPr lang="en-US" sz="3200" dirty="0" smtClean="0">
              <a:solidFill>
                <a:srgbClr val="0070C0"/>
              </a:solidFill>
              <a:latin typeface="Arial Black" panose="020B0A04020102020204" pitchFamily="34" charset="0"/>
            </a:endParaRPr>
          </a:p>
          <a:p>
            <a:pPr marL="0" indent="0">
              <a:buNone/>
            </a:pPr>
            <a:r>
              <a:rPr lang="en-US" sz="3200" dirty="0" smtClean="0">
                <a:solidFill>
                  <a:srgbClr val="0070C0"/>
                </a:solidFill>
                <a:latin typeface="Arial Black" panose="020B0A04020102020204" pitchFamily="34" charset="0"/>
              </a:rPr>
              <a:t>Conclusion:		12 ¼ Lines</a:t>
            </a:r>
          </a:p>
          <a:p>
            <a:pPr marL="0" indent="0">
              <a:buNone/>
            </a:pPr>
            <a:endParaRPr lang="en-US" sz="3200" dirty="0">
              <a:solidFill>
                <a:srgbClr val="0070C0"/>
              </a:solidFill>
              <a:latin typeface="Arial Black" panose="020B0A04020102020204" pitchFamily="34" charset="0"/>
            </a:endParaRPr>
          </a:p>
          <a:p>
            <a:pPr marL="0" indent="0">
              <a:buNone/>
            </a:pPr>
            <a:r>
              <a:rPr lang="en-US" sz="3200" dirty="0" smtClean="0">
                <a:solidFill>
                  <a:schemeClr val="accent6"/>
                </a:solidFill>
                <a:latin typeface="Arial Black" panose="020B0A04020102020204" pitchFamily="34" charset="0"/>
              </a:rPr>
              <a:t>Introduction &lt; Conclusion = Truthful</a:t>
            </a:r>
          </a:p>
        </p:txBody>
      </p:sp>
    </p:spTree>
    <p:extLst>
      <p:ext uri="{BB962C8B-B14F-4D97-AF65-F5344CB8AC3E}">
        <p14:creationId xmlns:p14="http://schemas.microsoft.com/office/powerpoint/2010/main" val="269649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4000"/>
                            </p:stCondLst>
                            <p:childTnLst>
                              <p:par>
                                <p:cTn id="17" presetID="10" presetClass="entr" presetSubtype="0" fill="hold"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Kruger’s Letter</a:t>
            </a:r>
            <a:br>
              <a:rPr lang="en-US" dirty="0" smtClean="0">
                <a:solidFill>
                  <a:schemeClr val="bg1"/>
                </a:solidFill>
                <a:latin typeface="Arial Black" panose="020B0A04020102020204" pitchFamily="34" charset="0"/>
              </a:rPr>
            </a:br>
            <a:r>
              <a:rPr lang="en-US" sz="3600" dirty="0" smtClean="0">
                <a:solidFill>
                  <a:schemeClr val="bg1"/>
                </a:solidFill>
                <a:latin typeface="Arial Black" panose="020B0A04020102020204" pitchFamily="34" charset="0"/>
              </a:rPr>
              <a:t>Indicators of Truthfulness</a:t>
            </a:r>
            <a:endParaRPr lang="en-US" sz="3600" dirty="0">
              <a:solidFill>
                <a:schemeClr val="bg1"/>
              </a:solidFill>
              <a:latin typeface="Arial Black" panose="020B0A04020102020204" pitchFamily="34" charset="0"/>
            </a:endParaRPr>
          </a:p>
        </p:txBody>
      </p:sp>
      <p:sp>
        <p:nvSpPr>
          <p:cNvPr id="3" name="Content Placeholder 2"/>
          <p:cNvSpPr>
            <a:spLocks noGrp="1"/>
          </p:cNvSpPr>
          <p:nvPr>
            <p:ph sz="half" idx="1"/>
          </p:nvPr>
        </p:nvSpPr>
        <p:spPr>
          <a:xfrm>
            <a:off x="838201" y="1825625"/>
            <a:ext cx="1608786" cy="4351338"/>
          </a:xfrm>
        </p:spPr>
        <p:txBody>
          <a:bodyPr>
            <a:normAutofit/>
          </a:bodyPr>
          <a:lstStyle/>
          <a:p>
            <a:pPr marL="0" indent="0">
              <a:buNone/>
            </a:pPr>
            <a:r>
              <a:rPr lang="en-US" dirty="0" smtClean="0">
                <a:solidFill>
                  <a:schemeClr val="bg1"/>
                </a:solidFill>
                <a:latin typeface="Arial Rounded MT Bold" panose="020F0704030504030204" pitchFamily="34" charset="0"/>
              </a:rPr>
              <a:t>Detail:</a:t>
            </a:r>
            <a:endParaRPr lang="en-US" dirty="0">
              <a:solidFill>
                <a:schemeClr val="bg1"/>
              </a:solidFill>
              <a:latin typeface="Arial Rounded MT Bold" panose="020F0704030504030204" pitchFamily="34" charset="0"/>
            </a:endParaRPr>
          </a:p>
        </p:txBody>
      </p:sp>
      <p:sp>
        <p:nvSpPr>
          <p:cNvPr id="4" name="Content Placeholder 3"/>
          <p:cNvSpPr>
            <a:spLocks noGrp="1"/>
          </p:cNvSpPr>
          <p:nvPr>
            <p:ph sz="half" idx="2"/>
          </p:nvPr>
        </p:nvSpPr>
        <p:spPr>
          <a:xfrm>
            <a:off x="2446987" y="1825625"/>
            <a:ext cx="8906813" cy="4175930"/>
          </a:xfrm>
        </p:spPr>
        <p:txBody>
          <a:bodyPr>
            <a:normAutofit/>
          </a:bodyPr>
          <a:lstStyle/>
          <a:p>
            <a:pPr marL="0" indent="0">
              <a:buNone/>
            </a:pPr>
            <a:r>
              <a:rPr lang="en-US" dirty="0" smtClean="0">
                <a:solidFill>
                  <a:schemeClr val="bg1"/>
                </a:solidFill>
                <a:latin typeface="Arial Narrow" panose="020B0606020202030204" pitchFamily="34" charset="0"/>
              </a:rPr>
              <a:t>“</a:t>
            </a:r>
            <a:r>
              <a:rPr lang="en-US" dirty="0" err="1" smtClean="0">
                <a:solidFill>
                  <a:schemeClr val="bg1"/>
                </a:solidFill>
                <a:latin typeface="Arial Narrow" panose="020B0606020202030204" pitchFamily="34" charset="0"/>
              </a:rPr>
              <a:t>Loring</a:t>
            </a:r>
            <a:r>
              <a:rPr lang="en-US" dirty="0" smtClean="0">
                <a:solidFill>
                  <a:schemeClr val="bg1"/>
                </a:solidFill>
                <a:latin typeface="Arial Narrow" panose="020B0606020202030204" pitchFamily="34" charset="0"/>
              </a:rPr>
              <a:t> </a:t>
            </a:r>
            <a:r>
              <a:rPr lang="en-US" dirty="0">
                <a:solidFill>
                  <a:schemeClr val="bg1"/>
                </a:solidFill>
                <a:latin typeface="Arial Narrow" panose="020B0606020202030204" pitchFamily="34" charset="0"/>
              </a:rPr>
              <a:t>was lying right under my very eyes, not yet dead, but suffering, apparently, terribly. He was shot through his left temple, his right eye, and his lungs.  He suffered for about four minutes, but I am positive that he died before I made my </a:t>
            </a:r>
            <a:r>
              <a:rPr lang="en-US" dirty="0" smtClean="0">
                <a:solidFill>
                  <a:schemeClr val="bg1"/>
                </a:solidFill>
                <a:latin typeface="Arial Narrow" panose="020B0606020202030204" pitchFamily="34" charset="0"/>
              </a:rPr>
              <a:t>escape.”</a:t>
            </a:r>
          </a:p>
          <a:p>
            <a:pPr marL="0" indent="0">
              <a:buNone/>
            </a:pPr>
            <a:endParaRPr lang="en-US" dirty="0">
              <a:solidFill>
                <a:schemeClr val="bg1"/>
              </a:solidFill>
              <a:latin typeface="Arial Narrow" panose="020B0606020202030204" pitchFamily="34" charset="0"/>
            </a:endParaRPr>
          </a:p>
          <a:p>
            <a:pPr marL="0" indent="0">
              <a:buNone/>
            </a:pPr>
            <a:r>
              <a:rPr lang="en-US" dirty="0" smtClean="0">
                <a:solidFill>
                  <a:schemeClr val="bg1"/>
                </a:solidFill>
                <a:latin typeface="Arial Narrow" panose="020B0606020202030204" pitchFamily="34" charset="0"/>
              </a:rPr>
              <a:t>“</a:t>
            </a:r>
            <a:r>
              <a:rPr lang="en-US" dirty="0" err="1" smtClean="0">
                <a:solidFill>
                  <a:schemeClr val="bg1"/>
                </a:solidFill>
                <a:latin typeface="Arial Narrow" panose="020B0606020202030204" pitchFamily="34" charset="0"/>
              </a:rPr>
              <a:t>Loring</a:t>
            </a:r>
            <a:r>
              <a:rPr lang="en-US" dirty="0" smtClean="0">
                <a:solidFill>
                  <a:schemeClr val="bg1"/>
                </a:solidFill>
                <a:latin typeface="Arial Narrow" panose="020B0606020202030204" pitchFamily="34" charset="0"/>
              </a:rPr>
              <a:t> </a:t>
            </a:r>
            <a:r>
              <a:rPr lang="en-US" dirty="0">
                <a:solidFill>
                  <a:schemeClr val="bg1"/>
                </a:solidFill>
                <a:latin typeface="Arial Narrow" panose="020B0606020202030204" pitchFamily="34" charset="0"/>
              </a:rPr>
              <a:t>and four of his companions </a:t>
            </a:r>
            <a:r>
              <a:rPr lang="en-US" dirty="0" smtClean="0">
                <a:solidFill>
                  <a:schemeClr val="bg1"/>
                </a:solidFill>
                <a:latin typeface="Arial Narrow" panose="020B0606020202030204" pitchFamily="34" charset="0"/>
              </a:rPr>
              <a:t>in fate </a:t>
            </a:r>
            <a:r>
              <a:rPr lang="en-US" dirty="0">
                <a:solidFill>
                  <a:schemeClr val="bg1"/>
                </a:solidFill>
                <a:latin typeface="Arial Narrow" panose="020B0606020202030204" pitchFamily="34" charset="0"/>
              </a:rPr>
              <a:t>were decently buried the next day, Monday, November 6th 1871, in nice coffins. I saw them buried. The other man who got scalped was buried on the road. Mr. Saxton, of the Vulture Mine at Wickenburg, attended to the funeral</a:t>
            </a:r>
            <a:r>
              <a:rPr lang="en-US" dirty="0" smtClean="0">
                <a:solidFill>
                  <a:schemeClr val="bg1"/>
                </a:solidFill>
                <a:latin typeface="Arial Narrow" panose="020B0606020202030204" pitchFamily="34" charset="0"/>
              </a:rPr>
              <a:t>.”</a:t>
            </a: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5985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3500"/>
                            </p:stCondLst>
                            <p:childTnLst>
                              <p:par>
                                <p:cTn id="17" presetID="10" presetClass="entr" presetSubtype="0" fill="hold" nodeType="afterEffect">
                                  <p:stCondLst>
                                    <p:cond delay="15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Kruger’s Letter</a:t>
            </a:r>
            <a:br>
              <a:rPr lang="en-US" dirty="0" smtClean="0">
                <a:solidFill>
                  <a:schemeClr val="bg1"/>
                </a:solidFill>
                <a:latin typeface="Arial Black" panose="020B0A04020102020204" pitchFamily="34" charset="0"/>
              </a:rPr>
            </a:br>
            <a:r>
              <a:rPr lang="en-US" sz="3600" dirty="0" smtClean="0">
                <a:solidFill>
                  <a:schemeClr val="bg1"/>
                </a:solidFill>
                <a:latin typeface="Arial Black" panose="020B0A04020102020204" pitchFamily="34" charset="0"/>
              </a:rPr>
              <a:t>Indicators of Truthfulness</a:t>
            </a:r>
            <a:endParaRPr lang="en-US" sz="3600" dirty="0">
              <a:solidFill>
                <a:schemeClr val="bg1"/>
              </a:solidFill>
              <a:latin typeface="Arial Black" panose="020B0A04020102020204" pitchFamily="34" charset="0"/>
            </a:endParaRPr>
          </a:p>
        </p:txBody>
      </p:sp>
      <p:sp>
        <p:nvSpPr>
          <p:cNvPr id="3" name="Content Placeholder 2"/>
          <p:cNvSpPr>
            <a:spLocks noGrp="1"/>
          </p:cNvSpPr>
          <p:nvPr>
            <p:ph sz="half" idx="1"/>
          </p:nvPr>
        </p:nvSpPr>
        <p:spPr>
          <a:xfrm>
            <a:off x="838201" y="1825625"/>
            <a:ext cx="1982272" cy="4351338"/>
          </a:xfrm>
        </p:spPr>
        <p:txBody>
          <a:bodyPr>
            <a:normAutofit/>
          </a:bodyPr>
          <a:lstStyle/>
          <a:p>
            <a:pPr marL="0" indent="0">
              <a:buNone/>
            </a:pPr>
            <a:r>
              <a:rPr lang="en-US" dirty="0" smtClean="0">
                <a:solidFill>
                  <a:schemeClr val="bg1"/>
                </a:solidFill>
                <a:latin typeface="Arial Rounded MT Bold" panose="020F0704030504030204" pitchFamily="34" charset="0"/>
              </a:rPr>
              <a:t>Emotion:</a:t>
            </a:r>
            <a:endParaRPr lang="en-US" dirty="0">
              <a:solidFill>
                <a:schemeClr val="bg1"/>
              </a:solidFill>
              <a:latin typeface="Arial Rounded MT Bold" panose="020F0704030504030204" pitchFamily="34" charset="0"/>
            </a:endParaRPr>
          </a:p>
        </p:txBody>
      </p:sp>
      <p:sp>
        <p:nvSpPr>
          <p:cNvPr id="4" name="Content Placeholder 3"/>
          <p:cNvSpPr>
            <a:spLocks noGrp="1"/>
          </p:cNvSpPr>
          <p:nvPr>
            <p:ph sz="half" idx="2"/>
          </p:nvPr>
        </p:nvSpPr>
        <p:spPr>
          <a:xfrm>
            <a:off x="2820473" y="1825625"/>
            <a:ext cx="8533327" cy="4175930"/>
          </a:xfrm>
        </p:spPr>
        <p:txBody>
          <a:bodyPr>
            <a:normAutofit/>
          </a:bodyPr>
          <a:lstStyle/>
          <a:p>
            <a:pPr marL="0" indent="0">
              <a:buNone/>
            </a:pPr>
            <a:r>
              <a:rPr lang="en-US" dirty="0" smtClean="0">
                <a:solidFill>
                  <a:schemeClr val="bg1"/>
                </a:solidFill>
                <a:latin typeface="Arial Narrow" panose="020B0606020202030204" pitchFamily="34" charset="0"/>
              </a:rPr>
              <a:t>“But </a:t>
            </a:r>
            <a:r>
              <a:rPr lang="en-US" dirty="0">
                <a:solidFill>
                  <a:schemeClr val="bg1"/>
                </a:solidFill>
                <a:latin typeface="Arial Narrow" panose="020B0606020202030204" pitchFamily="34" charset="0"/>
              </a:rPr>
              <a:t>what a terrible spectacle it was to see the six dead bodies in plain sight</a:t>
            </a:r>
            <a:r>
              <a:rPr lang="en-US" dirty="0" smtClean="0">
                <a:solidFill>
                  <a:schemeClr val="bg1"/>
                </a:solidFill>
                <a:latin typeface="Arial Narrow" panose="020B0606020202030204" pitchFamily="34" charset="0"/>
              </a:rPr>
              <a:t>!”</a:t>
            </a:r>
          </a:p>
          <a:p>
            <a:pPr marL="0" indent="0">
              <a:buNone/>
            </a:pPr>
            <a:endParaRPr lang="en-US" dirty="0" smtClean="0">
              <a:solidFill>
                <a:schemeClr val="bg1"/>
              </a:solidFill>
              <a:latin typeface="Arial Narrow" panose="020B0606020202030204" pitchFamily="34" charset="0"/>
            </a:endParaRPr>
          </a:p>
          <a:p>
            <a:pPr marL="0" indent="0">
              <a:buNone/>
            </a:pPr>
            <a:r>
              <a:rPr lang="en-US" dirty="0" smtClean="0">
                <a:solidFill>
                  <a:schemeClr val="bg1"/>
                </a:solidFill>
                <a:latin typeface="Arial Narrow" panose="020B0606020202030204" pitchFamily="34" charset="0"/>
              </a:rPr>
              <a:t>“Captain </a:t>
            </a:r>
            <a:r>
              <a:rPr lang="en-US" dirty="0" err="1">
                <a:solidFill>
                  <a:schemeClr val="bg1"/>
                </a:solidFill>
                <a:latin typeface="Arial Narrow" panose="020B0606020202030204" pitchFamily="34" charset="0"/>
              </a:rPr>
              <a:t>O'Beirne</a:t>
            </a:r>
            <a:r>
              <a:rPr lang="en-US" dirty="0">
                <a:solidFill>
                  <a:schemeClr val="bg1"/>
                </a:solidFill>
                <a:latin typeface="Arial Narrow" panose="020B0606020202030204" pitchFamily="34" charset="0"/>
              </a:rPr>
              <a:t>, Twenty-first Infantry, not only allowed the Indians to go unpunished, but also refused me, Miss Sheppard, the two surviving cripples, shelter. </a:t>
            </a:r>
            <a:r>
              <a:rPr lang="en-US" dirty="0">
                <a:solidFill>
                  <a:srgbClr val="FFFF00"/>
                </a:solidFill>
                <a:latin typeface="Arial Narrow" panose="020B0606020202030204" pitchFamily="34" charset="0"/>
              </a:rPr>
              <a:t>Yes sir; he ordered us off his reservation,</a:t>
            </a:r>
            <a:r>
              <a:rPr lang="en-US" dirty="0">
                <a:solidFill>
                  <a:schemeClr val="bg1"/>
                </a:solidFill>
                <a:latin typeface="Arial Narrow" panose="020B0606020202030204" pitchFamily="34" charset="0"/>
              </a:rPr>
              <a:t> and I wish to heaven you would publish this act of inhumanity in your New York papers</a:t>
            </a:r>
            <a:r>
              <a:rPr lang="en-US" dirty="0" smtClean="0">
                <a:solidFill>
                  <a:schemeClr val="bg1"/>
                </a:solidFill>
                <a:latin typeface="Arial Narrow" panose="020B0606020202030204" pitchFamily="34" charset="0"/>
              </a:rPr>
              <a:t>.”</a:t>
            </a: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56354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2500"/>
                            </p:stCondLst>
                            <p:childTnLst>
                              <p:par>
                                <p:cTn id="17" presetID="10" presetClass="entr" presetSubtype="0" fill="hold" nodeType="afterEffect">
                                  <p:stCondLst>
                                    <p:cond delay="10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Cpt. </a:t>
            </a:r>
            <a:r>
              <a:rPr lang="en-US" dirty="0" err="1" smtClean="0">
                <a:solidFill>
                  <a:schemeClr val="bg1"/>
                </a:solidFill>
                <a:latin typeface="Arial Black" panose="020B0A04020102020204" pitchFamily="34" charset="0"/>
              </a:rPr>
              <a:t>O’Bierne’s</a:t>
            </a:r>
            <a:r>
              <a:rPr lang="en-US" dirty="0" smtClean="0">
                <a:solidFill>
                  <a:schemeClr val="bg1"/>
                </a:solidFill>
                <a:latin typeface="Arial Black" panose="020B0A04020102020204" pitchFamily="34" charset="0"/>
              </a:rPr>
              <a:t> Rebuttal</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p:txBody>
          <a:bodyPr>
            <a:normAutofit fontScale="47500" lnSpcReduction="20000"/>
          </a:bodyPr>
          <a:lstStyle/>
          <a:p>
            <a:pPr marL="0" indent="0">
              <a:buNone/>
            </a:pPr>
            <a:r>
              <a:rPr lang="en-US" sz="3200" dirty="0">
                <a:solidFill>
                  <a:srgbClr val="FFFF00"/>
                </a:solidFill>
                <a:latin typeface="Arial Narrow" panose="020B0606020202030204" pitchFamily="34" charset="0"/>
              </a:rPr>
              <a:t>My attention has been called to a letter addressed to William G. </a:t>
            </a:r>
            <a:r>
              <a:rPr lang="en-US" sz="3200" dirty="0" err="1">
                <a:solidFill>
                  <a:srgbClr val="FFFF00"/>
                </a:solidFill>
                <a:latin typeface="Arial Narrow" panose="020B0606020202030204" pitchFamily="34" charset="0"/>
              </a:rPr>
              <a:t>Peckham</a:t>
            </a:r>
            <a:r>
              <a:rPr lang="en-US" sz="3200" dirty="0">
                <a:solidFill>
                  <a:srgbClr val="FFFF00"/>
                </a:solidFill>
                <a:latin typeface="Arial Narrow" panose="020B0606020202030204" pitchFamily="34" charset="0"/>
              </a:rPr>
              <a:t>, Esq., Trinity Building, New York and signed by William Kruger, chief clerk to Captain C.W. Foster, assistant quartermaster U.S. Army, pretending to give an account of the massacre near Wickenburg, in which Mr. Fred </a:t>
            </a:r>
            <a:r>
              <a:rPr lang="en-US" sz="3200" dirty="0" err="1">
                <a:solidFill>
                  <a:srgbClr val="FFFF00"/>
                </a:solidFill>
                <a:latin typeface="Arial Narrow" panose="020B0606020202030204" pitchFamily="34" charset="0"/>
              </a:rPr>
              <a:t>Loring</a:t>
            </a:r>
            <a:r>
              <a:rPr lang="en-US" sz="3200" dirty="0">
                <a:solidFill>
                  <a:srgbClr val="FFFF00"/>
                </a:solidFill>
                <a:latin typeface="Arial Narrow" panose="020B0606020202030204" pitchFamily="34" charset="0"/>
              </a:rPr>
              <a:t> and others were </a:t>
            </a:r>
            <a:r>
              <a:rPr lang="en-US" sz="3200" dirty="0" smtClean="0">
                <a:solidFill>
                  <a:srgbClr val="FFFF00"/>
                </a:solidFill>
                <a:latin typeface="Arial Narrow" panose="020B0606020202030204" pitchFamily="34" charset="0"/>
              </a:rPr>
              <a:t>killed.</a:t>
            </a:r>
          </a:p>
          <a:p>
            <a:pPr marL="0" indent="0">
              <a:buNone/>
            </a:pPr>
            <a:r>
              <a:rPr lang="en-US" sz="3200" dirty="0" smtClean="0">
                <a:solidFill>
                  <a:srgbClr val="FFFF00"/>
                </a:solidFill>
                <a:latin typeface="Arial Narrow" panose="020B0606020202030204" pitchFamily="34" charset="0"/>
              </a:rPr>
              <a:t>Were </a:t>
            </a:r>
            <a:r>
              <a:rPr lang="en-US" sz="3200" dirty="0">
                <a:solidFill>
                  <a:srgbClr val="FFFF00"/>
                </a:solidFill>
                <a:latin typeface="Arial Narrow" panose="020B0606020202030204" pitchFamily="34" charset="0"/>
              </a:rPr>
              <a:t>I to consult my own inclinations and disregard the wishes of my friends, I would pass this letter by with the contempt it deserves. It is charitable to Suppose that Mr. Kruger must be insane, for it is only on this theory that one can account for the falsehoods which his letter contains.</a:t>
            </a:r>
          </a:p>
          <a:p>
            <a:pPr marL="0" indent="0">
              <a:buNone/>
            </a:pPr>
            <a:r>
              <a:rPr lang="en-US" sz="3200" dirty="0" smtClean="0">
                <a:solidFill>
                  <a:schemeClr val="bg1"/>
                </a:solidFill>
                <a:latin typeface="Arial Narrow" panose="020B0606020202030204" pitchFamily="34" charset="0"/>
              </a:rPr>
              <a:t>Without </a:t>
            </a:r>
            <a:r>
              <a:rPr lang="en-US" sz="3200" dirty="0">
                <a:solidFill>
                  <a:schemeClr val="bg1"/>
                </a:solidFill>
                <a:latin typeface="Arial Narrow" panose="020B0606020202030204" pitchFamily="34" charset="0"/>
              </a:rPr>
              <a:t>going into details I positively assert that every statement Mr. Kruger has made in that </a:t>
            </a:r>
            <a:r>
              <a:rPr lang="en-US" sz="3200" dirty="0" smtClean="0">
                <a:solidFill>
                  <a:schemeClr val="bg1"/>
                </a:solidFill>
                <a:latin typeface="Arial Narrow" panose="020B0606020202030204" pitchFamily="34" charset="0"/>
              </a:rPr>
              <a:t>letter as </a:t>
            </a:r>
            <a:r>
              <a:rPr lang="en-US" sz="3200" dirty="0">
                <a:solidFill>
                  <a:schemeClr val="bg1"/>
                </a:solidFill>
                <a:latin typeface="Arial Narrow" panose="020B0606020202030204" pitchFamily="34" charset="0"/>
              </a:rPr>
              <a:t>regards my treatment of him and "Miss Sheppard" and my conduct in the investigation of the sad affair, is false in every particular, and that no one is better aware of this than Mr. Kruger.</a:t>
            </a:r>
          </a:p>
          <a:p>
            <a:pPr marL="0" indent="0">
              <a:buNone/>
            </a:pPr>
            <a:r>
              <a:rPr lang="en-US" sz="3200" dirty="0" smtClean="0">
                <a:solidFill>
                  <a:schemeClr val="bg1"/>
                </a:solidFill>
                <a:latin typeface="Arial Narrow" panose="020B0606020202030204" pitchFamily="34" charset="0"/>
              </a:rPr>
              <a:t>The </a:t>
            </a:r>
            <a:r>
              <a:rPr lang="en-US" sz="3200" dirty="0">
                <a:solidFill>
                  <a:schemeClr val="bg1"/>
                </a:solidFill>
                <a:latin typeface="Arial Narrow" panose="020B0606020202030204" pitchFamily="34" charset="0"/>
              </a:rPr>
              <a:t>report of the attack on the stage reached me some twenty-two hours after its occurrence. I immediately ordered Captain </a:t>
            </a:r>
            <a:r>
              <a:rPr lang="en-US" sz="3200" dirty="0" err="1">
                <a:solidFill>
                  <a:schemeClr val="bg1"/>
                </a:solidFill>
                <a:latin typeface="Arial Narrow" panose="020B0606020202030204" pitchFamily="34" charset="0"/>
              </a:rPr>
              <a:t>Meinhold</a:t>
            </a:r>
            <a:r>
              <a:rPr lang="en-US" sz="3200" dirty="0">
                <a:solidFill>
                  <a:schemeClr val="bg1"/>
                </a:solidFill>
                <a:latin typeface="Arial Narrow" panose="020B0606020202030204" pitchFamily="34" charset="0"/>
              </a:rPr>
              <a:t> and Lieutenant Simpson, with a detachment of Troop B, Third Cavalry, to proceed to the point of attack, to pursue the assassins, and if not successful in overtaking them, to find out if possible from whence they came. I also sent the post surgeon to attend to the wounded.</a:t>
            </a:r>
          </a:p>
          <a:p>
            <a:pPr marL="0" indent="0">
              <a:buNone/>
            </a:pPr>
            <a:r>
              <a:rPr lang="en-US" sz="3200" dirty="0" smtClean="0">
                <a:solidFill>
                  <a:schemeClr val="bg1"/>
                </a:solidFill>
                <a:latin typeface="Arial Narrow" panose="020B0606020202030204" pitchFamily="34" charset="0"/>
              </a:rPr>
              <a:t>Captain </a:t>
            </a:r>
            <a:r>
              <a:rPr lang="en-US" sz="3200" dirty="0" err="1">
                <a:solidFill>
                  <a:schemeClr val="bg1"/>
                </a:solidFill>
                <a:latin typeface="Arial Narrow" panose="020B0606020202030204" pitchFamily="34" charset="0"/>
              </a:rPr>
              <a:t>Meinhold</a:t>
            </a:r>
            <a:r>
              <a:rPr lang="en-US" sz="3200" dirty="0">
                <a:solidFill>
                  <a:schemeClr val="bg1"/>
                </a:solidFill>
                <a:latin typeface="Arial Narrow" panose="020B0606020202030204" pitchFamily="34" charset="0"/>
              </a:rPr>
              <a:t> in his report states that the tracks, which he followed some twenty-five miles from where the Stage was attacked, after leading for some distance towards this post, turned off in an opposite direction. There is not one particle of evidence to show that the Indians on the Date Creek Reservation had anything to do with the massacre. The statement that two Indians died from gunshot wounds on this reservation shortly after the sad occurrence is false; indeed I am informed by an officer who examined Mr. Kruger's revolver on his arrival at this post that there was not one shot fired out of it.</a:t>
            </a:r>
          </a:p>
          <a:p>
            <a:pPr marL="0" indent="0">
              <a:buNone/>
            </a:pPr>
            <a:r>
              <a:rPr lang="en-US" sz="3200" dirty="0" smtClean="0">
                <a:solidFill>
                  <a:schemeClr val="bg1"/>
                </a:solidFill>
                <a:latin typeface="Arial Narrow" panose="020B0606020202030204" pitchFamily="34" charset="0"/>
              </a:rPr>
              <a:t>With </a:t>
            </a:r>
            <a:r>
              <a:rPr lang="en-US" sz="3200" dirty="0">
                <a:solidFill>
                  <a:schemeClr val="bg1"/>
                </a:solidFill>
                <a:latin typeface="Arial Narrow" panose="020B0606020202030204" pitchFamily="34" charset="0"/>
              </a:rPr>
              <a:t>regard to the charge of inhumanity towards Mr. Kruger and "</a:t>
            </a:r>
            <a:r>
              <a:rPr lang="en-US" sz="3200" dirty="0" err="1">
                <a:solidFill>
                  <a:schemeClr val="bg1"/>
                </a:solidFill>
                <a:latin typeface="Arial Narrow" panose="020B0606020202030204" pitchFamily="34" charset="0"/>
              </a:rPr>
              <a:t>Mis</a:t>
            </a:r>
            <a:r>
              <a:rPr lang="en-US" sz="3200" dirty="0">
                <a:solidFill>
                  <a:schemeClr val="bg1"/>
                </a:solidFill>
                <a:latin typeface="Arial Narrow" panose="020B0606020202030204" pitchFamily="34" charset="0"/>
              </a:rPr>
              <a:t> Sheppard," I prefer to let others speak, and forward you herewith, statements from Lieutenant </a:t>
            </a:r>
            <a:r>
              <a:rPr lang="en-US" sz="3200" dirty="0" err="1">
                <a:solidFill>
                  <a:schemeClr val="bg1"/>
                </a:solidFill>
                <a:latin typeface="Arial Narrow" panose="020B0606020202030204" pitchFamily="34" charset="0"/>
              </a:rPr>
              <a:t>Ebstein</a:t>
            </a:r>
            <a:r>
              <a:rPr lang="en-US" sz="3200" dirty="0">
                <a:solidFill>
                  <a:schemeClr val="bg1"/>
                </a:solidFill>
                <a:latin typeface="Arial Narrow" panose="020B0606020202030204" pitchFamily="34" charset="0"/>
              </a:rPr>
              <a:t>, Twenty-first Infantry, and Dr. Evans, the surgeon of the post, which show conclusively that every comfort and attention that could readily be shown them was freely extended.</a:t>
            </a:r>
          </a:p>
          <a:p>
            <a:pPr marL="0" indent="0">
              <a:buNone/>
            </a:pPr>
            <a:r>
              <a:rPr lang="en-US" sz="3200" dirty="0" smtClean="0">
                <a:solidFill>
                  <a:srgbClr val="0070C0"/>
                </a:solidFill>
                <a:latin typeface="Arial Narrow" panose="020B0606020202030204" pitchFamily="34" charset="0"/>
              </a:rPr>
              <a:t>I </a:t>
            </a:r>
            <a:r>
              <a:rPr lang="en-US" sz="3200" dirty="0">
                <a:solidFill>
                  <a:srgbClr val="0070C0"/>
                </a:solidFill>
                <a:latin typeface="Arial Narrow" panose="020B0606020202030204" pitchFamily="34" charset="0"/>
              </a:rPr>
              <a:t>am loath to add, but simple justice compels me to state – with the view of showing the character and standing of Mr. Kruger, that "Miss </a:t>
            </a:r>
            <a:r>
              <a:rPr lang="en-US" sz="3200" dirty="0" smtClean="0">
                <a:solidFill>
                  <a:srgbClr val="0070C0"/>
                </a:solidFill>
                <a:latin typeface="Arial Narrow" panose="020B0606020202030204" pitchFamily="34" charset="0"/>
              </a:rPr>
              <a:t>Sheppard" who was travelling under his protection </a:t>
            </a:r>
            <a:r>
              <a:rPr lang="en-US" sz="3200" dirty="0">
                <a:solidFill>
                  <a:srgbClr val="0070C0"/>
                </a:solidFill>
                <a:latin typeface="Arial Narrow" panose="020B0606020202030204" pitchFamily="34" charset="0"/>
              </a:rPr>
              <a:t>and to whom he so feelingly alludes, is a notorious prostitute (not-withstanding, I believe her to be much the better character of the two) who has for a long time, l am informed, enjoyed the questionable care and patronage of Mr. Kruger.</a:t>
            </a:r>
          </a:p>
        </p:txBody>
      </p:sp>
    </p:spTree>
    <p:extLst>
      <p:ext uri="{BB962C8B-B14F-4D97-AF65-F5344CB8AC3E}">
        <p14:creationId xmlns:p14="http://schemas.microsoft.com/office/powerpoint/2010/main" val="201646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Cpt. </a:t>
            </a:r>
            <a:r>
              <a:rPr lang="en-US" dirty="0" err="1" smtClean="0">
                <a:solidFill>
                  <a:schemeClr val="bg1"/>
                </a:solidFill>
                <a:latin typeface="Arial Black" panose="020B0A04020102020204" pitchFamily="34" charset="0"/>
              </a:rPr>
              <a:t>O’Bierne’s</a:t>
            </a:r>
            <a:r>
              <a:rPr lang="en-US" dirty="0" smtClean="0">
                <a:solidFill>
                  <a:schemeClr val="bg1"/>
                </a:solidFill>
                <a:latin typeface="Arial Black" panose="020B0A04020102020204" pitchFamily="34" charset="0"/>
              </a:rPr>
              <a:t> Rebuttal</a:t>
            </a:r>
            <a:r>
              <a:rPr lang="en-US" dirty="0">
                <a:solidFill>
                  <a:schemeClr val="bg1"/>
                </a:solidFill>
                <a:latin typeface="Arial Black" panose="020B0A04020102020204" pitchFamily="34" charset="0"/>
              </a:rPr>
              <a:t/>
            </a:r>
            <a:br>
              <a:rPr lang="en-US" dirty="0">
                <a:solidFill>
                  <a:schemeClr val="bg1"/>
                </a:solidFill>
                <a:latin typeface="Arial Black" panose="020B0A04020102020204" pitchFamily="34" charset="0"/>
              </a:rPr>
            </a:br>
            <a:r>
              <a:rPr lang="en-US" sz="3600" dirty="0" smtClean="0">
                <a:solidFill>
                  <a:schemeClr val="bg1"/>
                </a:solidFill>
                <a:latin typeface="Arial Black" panose="020B0A04020102020204" pitchFamily="34" charset="0"/>
              </a:rPr>
              <a:t>Ratio of Component Elements</a:t>
            </a:r>
            <a:endParaRPr lang="en-US" sz="3600" dirty="0">
              <a:solidFill>
                <a:schemeClr val="bg1"/>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buNone/>
            </a:pPr>
            <a:r>
              <a:rPr lang="en-US" sz="3200" dirty="0" smtClean="0">
                <a:solidFill>
                  <a:srgbClr val="FFFF00"/>
                </a:solidFill>
                <a:latin typeface="Arial Black" panose="020B0A04020102020204" pitchFamily="34" charset="0"/>
              </a:rPr>
              <a:t>Introduction:	4 ¼ Lines</a:t>
            </a:r>
          </a:p>
          <a:p>
            <a:pPr marL="0" indent="0">
              <a:buNone/>
            </a:pPr>
            <a:endParaRPr lang="en-US" sz="3200" dirty="0">
              <a:solidFill>
                <a:schemeClr val="bg1"/>
              </a:solidFill>
              <a:latin typeface="Arial Black" panose="020B0A04020102020204" pitchFamily="34" charset="0"/>
            </a:endParaRPr>
          </a:p>
          <a:p>
            <a:pPr marL="0" indent="0">
              <a:buNone/>
            </a:pPr>
            <a:r>
              <a:rPr lang="en-US" sz="3200" dirty="0" smtClean="0">
                <a:solidFill>
                  <a:schemeClr val="bg1"/>
                </a:solidFill>
                <a:latin typeface="Arial Black" panose="020B0A04020102020204" pitchFamily="34" charset="0"/>
              </a:rPr>
              <a:t>Main Issue:		11 ¼ Lines</a:t>
            </a:r>
          </a:p>
          <a:p>
            <a:pPr marL="0" indent="0">
              <a:buNone/>
            </a:pPr>
            <a:endParaRPr lang="en-US" sz="3200" dirty="0" smtClean="0">
              <a:solidFill>
                <a:srgbClr val="0070C0"/>
              </a:solidFill>
              <a:latin typeface="Arial Black" panose="020B0A04020102020204" pitchFamily="34" charset="0"/>
            </a:endParaRPr>
          </a:p>
          <a:p>
            <a:pPr marL="0" indent="0">
              <a:buNone/>
            </a:pPr>
            <a:r>
              <a:rPr lang="en-US" sz="3200" dirty="0" smtClean="0">
                <a:solidFill>
                  <a:srgbClr val="0070C0"/>
                </a:solidFill>
                <a:latin typeface="Arial Black" panose="020B0A04020102020204" pitchFamily="34" charset="0"/>
              </a:rPr>
              <a:t>Conclusion:		2 ¾ Lines</a:t>
            </a:r>
          </a:p>
          <a:p>
            <a:pPr marL="0" indent="0">
              <a:buNone/>
            </a:pPr>
            <a:endParaRPr lang="en-US" sz="3200" dirty="0">
              <a:solidFill>
                <a:srgbClr val="0070C0"/>
              </a:solidFill>
              <a:latin typeface="Arial Black" panose="020B0A04020102020204" pitchFamily="34" charset="0"/>
            </a:endParaRPr>
          </a:p>
          <a:p>
            <a:pPr marL="0" indent="0">
              <a:buNone/>
            </a:pPr>
            <a:r>
              <a:rPr lang="en-US" sz="3200" dirty="0" smtClean="0">
                <a:solidFill>
                  <a:schemeClr val="accent6"/>
                </a:solidFill>
                <a:latin typeface="Arial Black" panose="020B0A04020102020204" pitchFamily="34" charset="0"/>
              </a:rPr>
              <a:t>Introduction &gt; Conclusion = Deceptive</a:t>
            </a:r>
          </a:p>
        </p:txBody>
      </p:sp>
    </p:spTree>
    <p:extLst>
      <p:ext uri="{BB962C8B-B14F-4D97-AF65-F5344CB8AC3E}">
        <p14:creationId xmlns:p14="http://schemas.microsoft.com/office/powerpoint/2010/main" val="116867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4500"/>
                            </p:stCondLst>
                            <p:childTnLst>
                              <p:par>
                                <p:cTn id="21" presetID="10" presetClass="entr" presetSubtype="0" fill="hold" nodeType="afterEffect">
                                  <p:stCondLst>
                                    <p:cond delay="5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Arial Black" panose="020B0A04020102020204" pitchFamily="34" charset="0"/>
              </a:rPr>
              <a:t>Cpt. </a:t>
            </a:r>
            <a:r>
              <a:rPr lang="en-US" dirty="0" err="1">
                <a:solidFill>
                  <a:schemeClr val="bg1"/>
                </a:solidFill>
                <a:latin typeface="Arial Black" panose="020B0A04020102020204" pitchFamily="34" charset="0"/>
              </a:rPr>
              <a:t>O’Bierne’s</a:t>
            </a:r>
            <a:r>
              <a:rPr lang="en-US" dirty="0">
                <a:solidFill>
                  <a:schemeClr val="bg1"/>
                </a:solidFill>
                <a:latin typeface="Arial Black" panose="020B0A04020102020204" pitchFamily="34" charset="0"/>
              </a:rPr>
              <a:t> Rebuttal</a:t>
            </a:r>
            <a:endParaRPr lang="en-US" dirty="0"/>
          </a:p>
        </p:txBody>
      </p:sp>
      <p:sp>
        <p:nvSpPr>
          <p:cNvPr id="3" name="Content Placeholder 2"/>
          <p:cNvSpPr>
            <a:spLocks noGrp="1"/>
          </p:cNvSpPr>
          <p:nvPr>
            <p:ph sz="half" idx="1"/>
          </p:nvPr>
        </p:nvSpPr>
        <p:spPr>
          <a:xfrm>
            <a:off x="838199" y="1825625"/>
            <a:ext cx="2368639" cy="4351338"/>
          </a:xfrm>
        </p:spPr>
        <p:txBody>
          <a:bodyPr/>
          <a:lstStyle/>
          <a:p>
            <a:pPr marL="0" indent="0">
              <a:buNone/>
            </a:pPr>
            <a:r>
              <a:rPr lang="en-US" b="1" dirty="0" smtClean="0">
                <a:solidFill>
                  <a:schemeClr val="bg1"/>
                </a:solidFill>
                <a:latin typeface="Arial Narrow" panose="020B0606020202030204" pitchFamily="34" charset="0"/>
              </a:rPr>
              <a:t>Denial of Responsibility:</a:t>
            </a:r>
            <a:endParaRPr lang="en-US" b="1" dirty="0">
              <a:solidFill>
                <a:schemeClr val="bg1"/>
              </a:solidFill>
              <a:latin typeface="Arial Narrow" panose="020B0606020202030204" pitchFamily="34" charset="0"/>
            </a:endParaRPr>
          </a:p>
        </p:txBody>
      </p:sp>
      <p:sp>
        <p:nvSpPr>
          <p:cNvPr id="4" name="Content Placeholder 3"/>
          <p:cNvSpPr>
            <a:spLocks noGrp="1"/>
          </p:cNvSpPr>
          <p:nvPr>
            <p:ph sz="half" idx="2"/>
          </p:nvPr>
        </p:nvSpPr>
        <p:spPr>
          <a:xfrm>
            <a:off x="3206838" y="1825625"/>
            <a:ext cx="8146962" cy="4351338"/>
          </a:xfrm>
        </p:spPr>
        <p:txBody>
          <a:bodyPr/>
          <a:lstStyle/>
          <a:p>
            <a:pPr marL="0" indent="0">
              <a:buNone/>
            </a:pPr>
            <a:r>
              <a:rPr lang="en-US" dirty="0">
                <a:solidFill>
                  <a:schemeClr val="bg1"/>
                </a:solidFill>
                <a:latin typeface="Arial Narrow" panose="020B0606020202030204" pitchFamily="34" charset="0"/>
              </a:rPr>
              <a:t>Were I to consult my own inclinations and disregard the wishes of my friends, I would pass this letter by with the contempt it deserves</a:t>
            </a:r>
            <a:r>
              <a:rPr lang="en-US" dirty="0" smtClean="0">
                <a:solidFill>
                  <a:schemeClr val="bg1"/>
                </a:solidFill>
                <a:latin typeface="Arial Narrow" panose="020B0606020202030204" pitchFamily="34" charset="0"/>
              </a:rPr>
              <a:t>.</a:t>
            </a:r>
            <a:endParaRPr lang="en-US" dirty="0">
              <a:solidFill>
                <a:schemeClr val="bg1"/>
              </a:solidFill>
              <a:latin typeface="Arial Narrow" panose="020B0606020202030204" pitchFamily="34" charset="0"/>
            </a:endParaRPr>
          </a:p>
          <a:p>
            <a:pPr marL="0" indent="0">
              <a:buNone/>
            </a:pPr>
            <a:r>
              <a:rPr lang="en-US" dirty="0" smtClean="0">
                <a:solidFill>
                  <a:schemeClr val="bg1"/>
                </a:solidFill>
                <a:latin typeface="Arial Narrow" panose="020B0606020202030204" pitchFamily="34" charset="0"/>
              </a:rPr>
              <a:t>…I </a:t>
            </a:r>
            <a:r>
              <a:rPr lang="en-US" dirty="0">
                <a:solidFill>
                  <a:schemeClr val="bg1"/>
                </a:solidFill>
                <a:latin typeface="Arial Narrow" panose="020B0606020202030204" pitchFamily="34" charset="0"/>
              </a:rPr>
              <a:t>am informed by an officer who examined Mr. Kruger's revolver on his arrival at this post that there was not one shot fired out of it</a:t>
            </a:r>
            <a:r>
              <a:rPr lang="en-US" dirty="0" smtClean="0">
                <a:solidFill>
                  <a:schemeClr val="bg1"/>
                </a:solidFill>
                <a:latin typeface="Arial Narrow" panose="020B0606020202030204" pitchFamily="34" charset="0"/>
              </a:rPr>
              <a:t>.</a:t>
            </a:r>
          </a:p>
          <a:p>
            <a:pPr marL="0" indent="0">
              <a:buNone/>
            </a:pPr>
            <a:r>
              <a:rPr lang="en-US" dirty="0">
                <a:solidFill>
                  <a:schemeClr val="bg1"/>
                </a:solidFill>
                <a:latin typeface="Arial Narrow" panose="020B0606020202030204" pitchFamily="34" charset="0"/>
              </a:rPr>
              <a:t>With regard to the charge of inhumanity towards Mr. Kruger and "</a:t>
            </a:r>
            <a:r>
              <a:rPr lang="en-US" dirty="0" smtClean="0">
                <a:solidFill>
                  <a:schemeClr val="bg1"/>
                </a:solidFill>
                <a:latin typeface="Arial Narrow" panose="020B0606020202030204" pitchFamily="34" charset="0"/>
              </a:rPr>
              <a:t>Miss </a:t>
            </a:r>
            <a:r>
              <a:rPr lang="en-US" dirty="0">
                <a:solidFill>
                  <a:schemeClr val="bg1"/>
                </a:solidFill>
                <a:latin typeface="Arial Narrow" panose="020B0606020202030204" pitchFamily="34" charset="0"/>
              </a:rPr>
              <a:t>Sheppard," I prefer to let others </a:t>
            </a:r>
            <a:r>
              <a:rPr lang="en-US" dirty="0" smtClean="0">
                <a:solidFill>
                  <a:schemeClr val="bg1"/>
                </a:solidFill>
                <a:latin typeface="Arial Narrow" panose="020B0606020202030204" pitchFamily="34" charset="0"/>
              </a:rPr>
              <a:t>speak…</a:t>
            </a:r>
          </a:p>
          <a:p>
            <a:pPr marL="0" indent="0">
              <a:buNone/>
            </a:pPr>
            <a:r>
              <a:rPr lang="en-US" dirty="0" smtClean="0">
                <a:solidFill>
                  <a:schemeClr val="bg1"/>
                </a:solidFill>
                <a:latin typeface="Arial Narrow" panose="020B0606020202030204" pitchFamily="34" charset="0"/>
              </a:rPr>
              <a:t>…who </a:t>
            </a:r>
            <a:r>
              <a:rPr lang="en-US" dirty="0">
                <a:solidFill>
                  <a:schemeClr val="bg1"/>
                </a:solidFill>
                <a:latin typeface="Arial Narrow" panose="020B0606020202030204" pitchFamily="34" charset="0"/>
              </a:rPr>
              <a:t>has for a long time, l am informed, enjoyed the questionable care and patronage of Mr. </a:t>
            </a:r>
            <a:r>
              <a:rPr lang="en-US" dirty="0" smtClean="0">
                <a:solidFill>
                  <a:schemeClr val="bg1"/>
                </a:solidFill>
                <a:latin typeface="Arial Narrow" panose="020B0606020202030204" pitchFamily="34" charset="0"/>
              </a:rPr>
              <a:t>Kruger.</a:t>
            </a:r>
            <a:endParaRPr lang="en-US"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46515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100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4500"/>
                            </p:stCondLst>
                            <p:childTnLst>
                              <p:par>
                                <p:cTn id="21" presetID="10" presetClass="entr" presetSubtype="0" fill="hold" nodeType="afterEffect">
                                  <p:stCondLst>
                                    <p:cond delay="100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6000"/>
                            </p:stCondLst>
                            <p:childTnLst>
                              <p:par>
                                <p:cTn id="25" presetID="10" presetClass="entr" presetSubtype="0" fill="hold" nodeType="afterEffect">
                                  <p:stCondLst>
                                    <p:cond delay="100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Arial Black" panose="020B0A04020102020204" pitchFamily="34" charset="0"/>
              </a:rPr>
              <a:t>Cpt. </a:t>
            </a:r>
            <a:r>
              <a:rPr lang="en-US" dirty="0" err="1">
                <a:solidFill>
                  <a:schemeClr val="bg1"/>
                </a:solidFill>
                <a:latin typeface="Arial Black" panose="020B0A04020102020204" pitchFamily="34" charset="0"/>
              </a:rPr>
              <a:t>O’Bierne’s</a:t>
            </a:r>
            <a:r>
              <a:rPr lang="en-US" dirty="0">
                <a:solidFill>
                  <a:schemeClr val="bg1"/>
                </a:solidFill>
                <a:latin typeface="Arial Black" panose="020B0A04020102020204" pitchFamily="34" charset="0"/>
              </a:rPr>
              <a:t> Rebuttal</a:t>
            </a:r>
            <a:endParaRPr lang="en-US" dirty="0"/>
          </a:p>
        </p:txBody>
      </p:sp>
      <p:sp>
        <p:nvSpPr>
          <p:cNvPr id="3" name="Content Placeholder 2"/>
          <p:cNvSpPr>
            <a:spLocks noGrp="1"/>
          </p:cNvSpPr>
          <p:nvPr>
            <p:ph sz="half" idx="1"/>
          </p:nvPr>
        </p:nvSpPr>
        <p:spPr>
          <a:xfrm>
            <a:off x="838199" y="1825625"/>
            <a:ext cx="2368639" cy="4351338"/>
          </a:xfrm>
        </p:spPr>
        <p:txBody>
          <a:bodyPr/>
          <a:lstStyle/>
          <a:p>
            <a:pPr marL="0" indent="0">
              <a:buNone/>
            </a:pPr>
            <a:r>
              <a:rPr lang="en-US" b="1" dirty="0" smtClean="0">
                <a:solidFill>
                  <a:schemeClr val="bg1"/>
                </a:solidFill>
                <a:latin typeface="Arial Narrow" panose="020B0606020202030204" pitchFamily="34" charset="0"/>
              </a:rPr>
              <a:t>Displaying Obvious Bias:</a:t>
            </a:r>
          </a:p>
          <a:p>
            <a:pPr marL="0" indent="0">
              <a:buNone/>
            </a:pPr>
            <a:endParaRPr lang="en-US" b="1" dirty="0" smtClean="0">
              <a:solidFill>
                <a:schemeClr val="bg1"/>
              </a:solidFill>
              <a:latin typeface="Arial Narrow" panose="020B0606020202030204" pitchFamily="34" charset="0"/>
            </a:endParaRPr>
          </a:p>
          <a:p>
            <a:pPr marL="0" indent="0">
              <a:buNone/>
            </a:pPr>
            <a:endParaRPr lang="en-US" b="1" dirty="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r>
              <a:rPr lang="en-US" b="1" dirty="0" smtClean="0">
                <a:solidFill>
                  <a:schemeClr val="bg1"/>
                </a:solidFill>
                <a:latin typeface="Arial Narrow" panose="020B0606020202030204" pitchFamily="34" charset="0"/>
              </a:rPr>
              <a:t>Factual Inaccuracy:</a:t>
            </a:r>
            <a:endParaRPr lang="en-US" b="1" dirty="0">
              <a:solidFill>
                <a:schemeClr val="bg1"/>
              </a:solidFill>
              <a:latin typeface="Arial Narrow" panose="020B0606020202030204" pitchFamily="34" charset="0"/>
            </a:endParaRPr>
          </a:p>
        </p:txBody>
      </p:sp>
      <p:sp>
        <p:nvSpPr>
          <p:cNvPr id="4" name="Content Placeholder 3"/>
          <p:cNvSpPr>
            <a:spLocks noGrp="1"/>
          </p:cNvSpPr>
          <p:nvPr>
            <p:ph sz="half" idx="2"/>
          </p:nvPr>
        </p:nvSpPr>
        <p:spPr>
          <a:xfrm>
            <a:off x="3206838" y="1825625"/>
            <a:ext cx="8146962" cy="4351338"/>
          </a:xfrm>
        </p:spPr>
        <p:txBody>
          <a:bodyPr/>
          <a:lstStyle/>
          <a:p>
            <a:pPr marL="0" indent="0">
              <a:buNone/>
            </a:pPr>
            <a:r>
              <a:rPr lang="en-US" dirty="0" smtClean="0">
                <a:solidFill>
                  <a:schemeClr val="bg1"/>
                </a:solidFill>
                <a:latin typeface="Arial Narrow" panose="020B0606020202030204" pitchFamily="34" charset="0"/>
              </a:rPr>
              <a:t>…as </a:t>
            </a:r>
            <a:r>
              <a:rPr lang="en-US" dirty="0">
                <a:solidFill>
                  <a:schemeClr val="bg1"/>
                </a:solidFill>
                <a:latin typeface="Arial Narrow" panose="020B0606020202030204" pitchFamily="34" charset="0"/>
              </a:rPr>
              <a:t>regards my treatment of him and "Miss Sheppard" and my conduct in the investigation of the sad affair</a:t>
            </a:r>
            <a:r>
              <a:rPr lang="en-US" dirty="0" smtClean="0">
                <a:solidFill>
                  <a:schemeClr val="bg1"/>
                </a:solidFill>
                <a:latin typeface="Arial Narrow" panose="020B0606020202030204" pitchFamily="34" charset="0"/>
              </a:rPr>
              <a:t>, …</a:t>
            </a:r>
          </a:p>
          <a:p>
            <a:pPr marL="0" indent="0">
              <a:buNone/>
            </a:pPr>
            <a:r>
              <a:rPr lang="en-US" dirty="0">
                <a:solidFill>
                  <a:schemeClr val="bg1"/>
                </a:solidFill>
                <a:latin typeface="Arial Narrow" panose="020B0606020202030204" pitchFamily="34" charset="0"/>
              </a:rPr>
              <a:t>With regard to the charge of inhumanity towards Mr. Kruger and "</a:t>
            </a:r>
            <a:r>
              <a:rPr lang="en-US" dirty="0" smtClean="0">
                <a:solidFill>
                  <a:schemeClr val="bg1"/>
                </a:solidFill>
                <a:latin typeface="Arial Narrow" panose="020B0606020202030204" pitchFamily="34" charset="0"/>
              </a:rPr>
              <a:t>Miss </a:t>
            </a:r>
            <a:r>
              <a:rPr lang="en-US" dirty="0">
                <a:solidFill>
                  <a:schemeClr val="bg1"/>
                </a:solidFill>
                <a:latin typeface="Arial Narrow" panose="020B0606020202030204" pitchFamily="34" charset="0"/>
              </a:rPr>
              <a:t>Sheppard," I prefer to let others </a:t>
            </a:r>
            <a:r>
              <a:rPr lang="en-US" dirty="0" smtClean="0">
                <a:solidFill>
                  <a:schemeClr val="bg1"/>
                </a:solidFill>
                <a:latin typeface="Arial Narrow" panose="020B0606020202030204" pitchFamily="34" charset="0"/>
              </a:rPr>
              <a:t>speak…</a:t>
            </a:r>
          </a:p>
          <a:p>
            <a:pPr marL="0" indent="0">
              <a:buNone/>
            </a:pPr>
            <a:endParaRPr lang="en-US" b="1" dirty="0" smtClean="0">
              <a:solidFill>
                <a:schemeClr val="bg1"/>
              </a:solidFill>
              <a:latin typeface="Arial Narrow" panose="020B0606020202030204" pitchFamily="34" charset="0"/>
            </a:endParaRPr>
          </a:p>
          <a:p>
            <a:pPr marL="0" indent="0">
              <a:buNone/>
            </a:pPr>
            <a:r>
              <a:rPr lang="en-US" dirty="0">
                <a:solidFill>
                  <a:schemeClr val="bg1"/>
                </a:solidFill>
                <a:latin typeface="Arial Narrow" panose="020B0606020202030204" pitchFamily="34" charset="0"/>
              </a:rPr>
              <a:t>Captain </a:t>
            </a:r>
            <a:r>
              <a:rPr lang="en-US" dirty="0" err="1">
                <a:solidFill>
                  <a:schemeClr val="bg1"/>
                </a:solidFill>
                <a:latin typeface="Arial Narrow" panose="020B0606020202030204" pitchFamily="34" charset="0"/>
              </a:rPr>
              <a:t>Meinhold</a:t>
            </a:r>
            <a:r>
              <a:rPr lang="en-US" dirty="0">
                <a:solidFill>
                  <a:schemeClr val="bg1"/>
                </a:solidFill>
                <a:latin typeface="Arial Narrow" panose="020B0606020202030204" pitchFamily="34" charset="0"/>
              </a:rPr>
              <a:t> in his report states that the tracks, </a:t>
            </a:r>
            <a:r>
              <a:rPr lang="en-US" dirty="0" smtClean="0">
                <a:solidFill>
                  <a:schemeClr val="bg1"/>
                </a:solidFill>
                <a:latin typeface="Arial Narrow" panose="020B0606020202030204" pitchFamily="34" charset="0"/>
              </a:rPr>
              <a:t>… after </a:t>
            </a:r>
            <a:r>
              <a:rPr lang="en-US" dirty="0">
                <a:solidFill>
                  <a:schemeClr val="bg1"/>
                </a:solidFill>
                <a:latin typeface="Arial Narrow" panose="020B0606020202030204" pitchFamily="34" charset="0"/>
              </a:rPr>
              <a:t>leading for some distance towards this post, turned off in an opposite </a:t>
            </a:r>
            <a:r>
              <a:rPr lang="en-US" dirty="0" smtClean="0">
                <a:solidFill>
                  <a:schemeClr val="bg1"/>
                </a:solidFill>
                <a:latin typeface="Arial Narrow" panose="020B0606020202030204" pitchFamily="34" charset="0"/>
              </a:rPr>
              <a:t>direction. </a:t>
            </a:r>
            <a:r>
              <a:rPr lang="en-US" b="1" dirty="0" smtClean="0">
                <a:solidFill>
                  <a:schemeClr val="bg1"/>
                </a:solidFill>
                <a:latin typeface="Arial Narrow" panose="020B0606020202030204" pitchFamily="34" charset="0"/>
              </a:rPr>
              <a:t>(Cpt. </a:t>
            </a:r>
            <a:r>
              <a:rPr lang="en-US" b="1" dirty="0" err="1" smtClean="0">
                <a:solidFill>
                  <a:schemeClr val="bg1"/>
                </a:solidFill>
                <a:latin typeface="Arial Narrow" panose="020B0606020202030204" pitchFamily="34" charset="0"/>
              </a:rPr>
              <a:t>Meinhold’s</a:t>
            </a:r>
            <a:r>
              <a:rPr lang="en-US" b="1" dirty="0" smtClean="0">
                <a:solidFill>
                  <a:schemeClr val="bg1"/>
                </a:solidFill>
                <a:latin typeface="Arial Narrow" panose="020B0606020202030204" pitchFamily="34" charset="0"/>
              </a:rPr>
              <a:t> report states only that he lost the tracks amongst others near the reservation.)</a:t>
            </a:r>
            <a:endParaRPr lang="en-US"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94254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nodeType="withEffect">
                                  <p:stCondLst>
                                    <p:cond delay="15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3000"/>
                            </p:stCondLst>
                            <p:childTnLst>
                              <p:par>
                                <p:cTn id="16" presetID="10" presetClass="entr" presetSubtype="0" fill="hold" nodeType="afterEffect">
                                  <p:stCondLst>
                                    <p:cond delay="100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par>
                          <p:cTn id="19" fill="hold">
                            <p:stCondLst>
                              <p:cond delay="4500"/>
                            </p:stCondLst>
                            <p:childTnLst>
                              <p:par>
                                <p:cTn id="20" presetID="10" presetClass="entr" presetSubtype="0" fill="hold" nodeType="afterEffect">
                                  <p:stCondLst>
                                    <p:cond delay="50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Lt. </a:t>
            </a:r>
            <a:r>
              <a:rPr lang="en-US" dirty="0" err="1" smtClean="0">
                <a:solidFill>
                  <a:schemeClr val="bg1"/>
                </a:solidFill>
                <a:latin typeface="Arial Black" panose="020B0A04020102020204" pitchFamily="34" charset="0"/>
              </a:rPr>
              <a:t>Ebstein’s</a:t>
            </a:r>
            <a:r>
              <a:rPr lang="en-US" dirty="0" smtClean="0">
                <a:solidFill>
                  <a:schemeClr val="bg1"/>
                </a:solidFill>
                <a:latin typeface="Arial Black" panose="020B0A04020102020204" pitchFamily="34" charset="0"/>
              </a:rPr>
              <a:t> Rebuttal</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sz="1400" dirty="0">
                <a:solidFill>
                  <a:srgbClr val="FFFF00"/>
                </a:solidFill>
                <a:latin typeface="Arial Narrow" panose="020B0606020202030204" pitchFamily="34" charset="0"/>
              </a:rPr>
              <a:t>I take advantage of your offer to publish any corrections of the letter which appeared in your issue of the 6th inst., over the signature of one “Wm. Kruger, chief clerk to Captain C.W. Foster, assistant quartermaster U.S. Army,” deeming it but my duty to contradict the statement which so unjustly reflects on an officer of my regiment. Being personally cognizant of everything connected with the attack on the Wickenburg stage, and the subsequent treatment of Mr. Kruger and Miss Sheppard by Captain R.F. </a:t>
            </a:r>
            <a:r>
              <a:rPr lang="en-US" sz="1400" dirty="0" err="1">
                <a:solidFill>
                  <a:srgbClr val="FFFF00"/>
                </a:solidFill>
                <a:latin typeface="Arial Narrow" panose="020B0606020202030204" pitchFamily="34" charset="0"/>
              </a:rPr>
              <a:t>O'Beirne</a:t>
            </a:r>
            <a:r>
              <a:rPr lang="en-US" sz="1400" dirty="0">
                <a:solidFill>
                  <a:srgbClr val="FFFF00"/>
                </a:solidFill>
                <a:latin typeface="Arial Narrow" panose="020B0606020202030204" pitchFamily="34" charset="0"/>
              </a:rPr>
              <a:t>, Twenty-first Infantry, commanding this post, I can only State to you that </a:t>
            </a:r>
            <a:r>
              <a:rPr lang="en-US" sz="1400" dirty="0">
                <a:solidFill>
                  <a:schemeClr val="bg1"/>
                </a:solidFill>
                <a:latin typeface="Arial Narrow" panose="020B0606020202030204" pitchFamily="34" charset="0"/>
              </a:rPr>
              <a:t>there is not a particle, not a shadow of foundation or truth in anything Mr. Kruger states in his letter, excepting the mere circumstances of the stage attack and the particulars of the untimely death of poor Mr. </a:t>
            </a:r>
            <a:r>
              <a:rPr lang="en-US" sz="1400" dirty="0" err="1">
                <a:solidFill>
                  <a:schemeClr val="bg1"/>
                </a:solidFill>
                <a:latin typeface="Arial Narrow" panose="020B0606020202030204" pitchFamily="34" charset="0"/>
              </a:rPr>
              <a:t>Loring</a:t>
            </a:r>
            <a:r>
              <a:rPr lang="en-US" sz="1400" dirty="0">
                <a:solidFill>
                  <a:schemeClr val="bg1"/>
                </a:solidFill>
                <a:latin typeface="Arial Narrow" panose="020B0606020202030204" pitchFamily="34" charset="0"/>
              </a:rPr>
              <a:t>. The facts in the case are simply these: Word was received at this post about 8 AM on Monday morning, November 6th, 1871, that the stage which left Prescott on the 4th for California, had been attacked about seven miles from Wickenburg, and that six persons had been killed and two wounded. Colonel </a:t>
            </a:r>
            <a:r>
              <a:rPr lang="en-US" sz="1400" dirty="0" err="1">
                <a:solidFill>
                  <a:schemeClr val="bg1"/>
                </a:solidFill>
                <a:latin typeface="Arial Narrow" panose="020B0606020202030204" pitchFamily="34" charset="0"/>
              </a:rPr>
              <a:t>O'Beirne</a:t>
            </a:r>
            <a:r>
              <a:rPr lang="en-US" sz="1400" dirty="0">
                <a:solidFill>
                  <a:schemeClr val="bg1"/>
                </a:solidFill>
                <a:latin typeface="Arial Narrow" panose="020B0606020202030204" pitchFamily="34" charset="0"/>
              </a:rPr>
              <a:t> at once sent Captain Charles </a:t>
            </a:r>
            <a:r>
              <a:rPr lang="en-US" sz="1400" dirty="0" err="1">
                <a:solidFill>
                  <a:schemeClr val="bg1"/>
                </a:solidFill>
                <a:latin typeface="Arial Narrow" panose="020B0606020202030204" pitchFamily="34" charset="0"/>
              </a:rPr>
              <a:t>Meinhold</a:t>
            </a:r>
            <a:r>
              <a:rPr lang="en-US" sz="1400" dirty="0">
                <a:solidFill>
                  <a:schemeClr val="bg1"/>
                </a:solidFill>
                <a:latin typeface="Arial Narrow" panose="020B0606020202030204" pitchFamily="34" charset="0"/>
              </a:rPr>
              <a:t>, Third Cavalry, with Lieutenant Simpson and some twenty odd enlisted men to the scene of the disaster, with instructions to follow the trail, and if possible discover the perpetrators of the attack, it being at the time a matter of grave doubt whether the attack was made by Indians or Mexicans. He also Sent the post Surgeon, DI. Evans, to Wickenburg to assist in attending to the wounded. The latter returned on Tuesday the 7th, bringing with him the two wounded passengers Mr. William Kruger, and his </a:t>
            </a:r>
            <a:r>
              <a:rPr lang="en-US" sz="1400" dirty="0" err="1">
                <a:solidFill>
                  <a:schemeClr val="bg1"/>
                </a:solidFill>
                <a:latin typeface="Arial Narrow" panose="020B0606020202030204" pitchFamily="34" charset="0"/>
              </a:rPr>
              <a:t>fideu</a:t>
            </a:r>
            <a:r>
              <a:rPr lang="en-US" sz="1400" dirty="0">
                <a:solidFill>
                  <a:schemeClr val="bg1"/>
                </a:solidFill>
                <a:latin typeface="Arial Narrow" panose="020B0606020202030204" pitchFamily="34" charset="0"/>
              </a:rPr>
              <a:t> </a:t>
            </a:r>
            <a:r>
              <a:rPr lang="en-US" sz="1400" dirty="0" err="1">
                <a:solidFill>
                  <a:schemeClr val="bg1"/>
                </a:solidFill>
                <a:latin typeface="Arial Narrow" panose="020B0606020202030204" pitchFamily="34" charset="0"/>
              </a:rPr>
              <a:t>Achates</a:t>
            </a:r>
            <a:r>
              <a:rPr lang="en-US" sz="1400" dirty="0">
                <a:solidFill>
                  <a:schemeClr val="bg1"/>
                </a:solidFill>
                <a:latin typeface="Arial Narrow" panose="020B0606020202030204" pitchFamily="34" charset="0"/>
              </a:rPr>
              <a:t> Miss Mollie Sheppard, a Prescott prostitute and keeper of a house of ill-fame, with whom he was travelling. Mr. Kruger, who was but slightly wounded, was invited by Colonel </a:t>
            </a:r>
            <a:r>
              <a:rPr lang="en-US" sz="1400" dirty="0" err="1">
                <a:solidFill>
                  <a:schemeClr val="bg1"/>
                </a:solidFill>
                <a:latin typeface="Arial Narrow" panose="020B0606020202030204" pitchFamily="34" charset="0"/>
              </a:rPr>
              <a:t>O'Beirne</a:t>
            </a:r>
            <a:r>
              <a:rPr lang="en-US" sz="1400" dirty="0">
                <a:solidFill>
                  <a:schemeClr val="bg1"/>
                </a:solidFill>
                <a:latin typeface="Arial Narrow" panose="020B0606020202030204" pitchFamily="34" charset="0"/>
              </a:rPr>
              <a:t> to place himself under the doctor’s care at the post hospital, while Miss Sheppard was taken by the Doctor to the quarters of one of the laundresses. Everything was done for these people that it was possible to do. Mr. Kruger occupied the quarters of an officer who was temporarily absent from the post, and received every attention, while to Miss Sheppard word was sent by my wife, through the Doctor, that anything she might need in the way of wearing apparel was at her service. Mr. Kruger, however, seemed to be much offended that his companion was not shown more attention or taken into the quarters of one of the officers; and as far as I am personally concerned, I confess I would much rather have shown this attention to her than him, she being a poor unfortunate woman, while Mr. K. is an intelligent man, who had already so far degraded himself that Captain C.W. Foster, whose chief clerk he was, discharged him, and that his own brother – So at least I am informed by reliable parties – would not recognize or speak to him while at Ehrenberg.</a:t>
            </a:r>
          </a:p>
          <a:p>
            <a:pPr marL="0" indent="0">
              <a:buNone/>
            </a:pPr>
            <a:r>
              <a:rPr lang="en-US" sz="1400" dirty="0" smtClean="0">
                <a:solidFill>
                  <a:schemeClr val="bg1"/>
                </a:solidFill>
                <a:latin typeface="Arial Narrow" panose="020B0606020202030204" pitchFamily="34" charset="0"/>
              </a:rPr>
              <a:t>There </a:t>
            </a:r>
            <a:r>
              <a:rPr lang="en-US" sz="1400" dirty="0">
                <a:solidFill>
                  <a:schemeClr val="bg1"/>
                </a:solidFill>
                <a:latin typeface="Arial Narrow" panose="020B0606020202030204" pitchFamily="34" charset="0"/>
              </a:rPr>
              <a:t>being no proper place in the post for Miss Sheppard, Colonel </a:t>
            </a:r>
            <a:r>
              <a:rPr lang="en-US" sz="1400" dirty="0" err="1">
                <a:solidFill>
                  <a:schemeClr val="bg1"/>
                </a:solidFill>
                <a:latin typeface="Arial Narrow" panose="020B0606020202030204" pitchFamily="34" charset="0"/>
              </a:rPr>
              <a:t>O'Beirne</a:t>
            </a:r>
            <a:r>
              <a:rPr lang="en-US" sz="1400" dirty="0">
                <a:solidFill>
                  <a:schemeClr val="bg1"/>
                </a:solidFill>
                <a:latin typeface="Arial Narrow" panose="020B0606020202030204" pitchFamily="34" charset="0"/>
              </a:rPr>
              <a:t> told the Doctor that as soon as she was well enough to be moved he would prefer if he (the Doctor) would have her removed to Mr. Gilson' s ranch, a comfortable house about two miles from the post, but on the reservation, where she would be in every way better off, and where the post Surgeon could go every day to attend her. About a week after the arrival of the "two surviving cripples, " the Doctor reported the woman well enough to be moved, and they (Mr. Kruger of his own accord accompanied her) accordingly went to Mr. Gilson's, where Dr. Evans attended them daily for several weeks and until they were well enough to leave.</a:t>
            </a:r>
          </a:p>
          <a:p>
            <a:pPr marL="0" indent="0">
              <a:buNone/>
            </a:pPr>
            <a:r>
              <a:rPr lang="en-US" sz="1400" dirty="0" smtClean="0">
                <a:solidFill>
                  <a:schemeClr val="bg1"/>
                </a:solidFill>
                <a:latin typeface="Arial Narrow" panose="020B0606020202030204" pitchFamily="34" charset="0"/>
              </a:rPr>
              <a:t>There </a:t>
            </a:r>
            <a:r>
              <a:rPr lang="en-US" sz="1400" dirty="0">
                <a:solidFill>
                  <a:schemeClr val="bg1"/>
                </a:solidFill>
                <a:latin typeface="Arial Narrow" panose="020B0606020202030204" pitchFamily="34" charset="0"/>
              </a:rPr>
              <a:t>is another point in Mr. Kruger's statement that I desire to contradict. I quote from the letter published in the Journal of the 6th.</a:t>
            </a:r>
          </a:p>
          <a:p>
            <a:pPr marL="0" indent="0">
              <a:buNone/>
            </a:pPr>
            <a:r>
              <a:rPr lang="en-US" sz="1400" dirty="0" smtClean="0">
                <a:solidFill>
                  <a:schemeClr val="bg1"/>
                </a:solidFill>
                <a:latin typeface="Arial Narrow" panose="020B0606020202030204" pitchFamily="34" charset="0"/>
              </a:rPr>
              <a:t>"</a:t>
            </a:r>
            <a:r>
              <a:rPr lang="en-US" sz="1400" dirty="0">
                <a:solidFill>
                  <a:schemeClr val="bg1"/>
                </a:solidFill>
                <a:latin typeface="Arial Narrow" panose="020B0606020202030204" pitchFamily="34" charset="0"/>
              </a:rPr>
              <a:t>That I left my mark with the Indians, there is no doubt, because two Indians died from gun-shot wounds at Camp Date Creek Reservation; but the commanding officer refused to have the thing investigated, for fear he would find sufficient evidence that they were his pets – that is, Camp Date Creek Indians. At all events there is no doubt whatever that the outrage was committed by Indians, and that by Camp Date Creek Indians, those so-called friendly Indians whom Uncle Sam feeds. . . These citizens tracked the Indians from the place of outrage to Camp Date Creek."</a:t>
            </a:r>
          </a:p>
          <a:p>
            <a:pPr marL="0" indent="0">
              <a:buNone/>
            </a:pPr>
            <a:r>
              <a:rPr lang="en-US" sz="1400" dirty="0" smtClean="0">
                <a:solidFill>
                  <a:schemeClr val="bg1"/>
                </a:solidFill>
                <a:latin typeface="Arial Narrow" panose="020B0606020202030204" pitchFamily="34" charset="0"/>
              </a:rPr>
              <a:t>Being </a:t>
            </a:r>
            <a:r>
              <a:rPr lang="en-US" sz="1400" dirty="0">
                <a:solidFill>
                  <a:schemeClr val="bg1"/>
                </a:solidFill>
                <a:latin typeface="Arial Narrow" panose="020B0606020202030204" pitchFamily="34" charset="0"/>
              </a:rPr>
              <a:t>myself issuing commissary for the Indians here – Apache-Yuma, and Apache-</a:t>
            </a:r>
            <a:r>
              <a:rPr lang="en-US" sz="1400" dirty="0" err="1">
                <a:solidFill>
                  <a:schemeClr val="bg1"/>
                </a:solidFill>
                <a:latin typeface="Arial Narrow" panose="020B0606020202030204" pitchFamily="34" charset="0"/>
              </a:rPr>
              <a:t>Mojaves</a:t>
            </a:r>
            <a:r>
              <a:rPr lang="en-US" sz="1400" dirty="0">
                <a:solidFill>
                  <a:schemeClr val="bg1"/>
                </a:solidFill>
                <a:latin typeface="Arial Narrow" panose="020B0606020202030204" pitchFamily="34" charset="0"/>
              </a:rPr>
              <a:t>, each of whom comes daily to the post to draw his rations from me, and knowing from my intercourse with them each individual Indian, I can positively assure you that no Indian or Indians have ever died from gun-shot wounds on this reservation, and as on his arrival here, I particularly noticed Mr. Kruger' s pistol, from which not one single shot had been discharged, and which did not present the appearance of having been recently reloaded, I am very much inclined to think that he did not “leave his mark with the Indians.”</a:t>
            </a:r>
          </a:p>
          <a:p>
            <a:pPr marL="0" indent="0">
              <a:buNone/>
            </a:pPr>
            <a:r>
              <a:rPr lang="en-US" sz="1400" dirty="0" smtClean="0">
                <a:solidFill>
                  <a:schemeClr val="bg1"/>
                </a:solidFill>
                <a:latin typeface="Arial Narrow" panose="020B0606020202030204" pitchFamily="34" charset="0"/>
              </a:rPr>
              <a:t>I </a:t>
            </a:r>
            <a:r>
              <a:rPr lang="en-US" sz="1400" dirty="0">
                <a:solidFill>
                  <a:schemeClr val="bg1"/>
                </a:solidFill>
                <a:latin typeface="Arial Narrow" panose="020B0606020202030204" pitchFamily="34" charset="0"/>
              </a:rPr>
              <a:t>am furthermore prepared to testify to the fact that every effort was made by Colonel </a:t>
            </a:r>
            <a:r>
              <a:rPr lang="en-US" sz="1400" dirty="0" err="1">
                <a:solidFill>
                  <a:schemeClr val="bg1"/>
                </a:solidFill>
                <a:latin typeface="Arial Narrow" panose="020B0606020202030204" pitchFamily="34" charset="0"/>
              </a:rPr>
              <a:t>O'Beirne</a:t>
            </a:r>
            <a:r>
              <a:rPr lang="en-US" sz="1400" dirty="0">
                <a:solidFill>
                  <a:schemeClr val="bg1"/>
                </a:solidFill>
                <a:latin typeface="Arial Narrow" panose="020B0606020202030204" pitchFamily="34" charset="0"/>
              </a:rPr>
              <a:t> to discover if these So-called Camp Date Creek Indians were the guilty parties. The iron loop of a mail-sack was found with one of them, and at once sent to the postmaster at Wickenburg, A.T., for identification, who returned it saying that the </a:t>
            </a:r>
            <a:r>
              <a:rPr lang="en-US" sz="1400" dirty="0" err="1">
                <a:solidFill>
                  <a:schemeClr val="bg1"/>
                </a:solidFill>
                <a:latin typeface="Arial Narrow" panose="020B0606020202030204" pitchFamily="34" charset="0"/>
              </a:rPr>
              <a:t>mailsacks</a:t>
            </a:r>
            <a:r>
              <a:rPr lang="en-US" sz="1400" dirty="0">
                <a:solidFill>
                  <a:schemeClr val="bg1"/>
                </a:solidFill>
                <a:latin typeface="Arial Narrow" panose="020B0606020202030204" pitchFamily="34" charset="0"/>
              </a:rPr>
              <a:t> on the ill-fated stage were only cut open, but no part of them was missing; Some legal-tender notes were found upon another and taken from him, but were afterward identified by Mr. Charles B. </a:t>
            </a:r>
            <a:r>
              <a:rPr lang="en-US" sz="1400" dirty="0" err="1">
                <a:solidFill>
                  <a:schemeClr val="bg1"/>
                </a:solidFill>
                <a:latin typeface="Arial Narrow" panose="020B0606020202030204" pitchFamily="34" charset="0"/>
              </a:rPr>
              <a:t>Genung</a:t>
            </a:r>
            <a:r>
              <a:rPr lang="en-US" sz="1400" dirty="0">
                <a:solidFill>
                  <a:schemeClr val="bg1"/>
                </a:solidFill>
                <a:latin typeface="Arial Narrow" panose="020B0606020202030204" pitchFamily="34" charset="0"/>
              </a:rPr>
              <a:t>, of </a:t>
            </a:r>
            <a:r>
              <a:rPr lang="en-US" sz="1400" dirty="0" err="1">
                <a:solidFill>
                  <a:schemeClr val="bg1"/>
                </a:solidFill>
                <a:latin typeface="Arial Narrow" panose="020B0606020202030204" pitchFamily="34" charset="0"/>
              </a:rPr>
              <a:t>Peeples</a:t>
            </a:r>
            <a:r>
              <a:rPr lang="en-US" sz="1400" dirty="0">
                <a:solidFill>
                  <a:schemeClr val="bg1"/>
                </a:solidFill>
                <a:latin typeface="Arial Narrow" panose="020B0606020202030204" pitchFamily="34" charset="0"/>
              </a:rPr>
              <a:t>' Valley, as money he had paid this Indian for work done upon his ranch, every effort, in fact, was made, but nothing was elicited to fix the crime upon the Indians here. Not only this, but Colonel </a:t>
            </a:r>
            <a:r>
              <a:rPr lang="en-US" sz="1400" dirty="0" err="1">
                <a:solidFill>
                  <a:schemeClr val="bg1"/>
                </a:solidFill>
                <a:latin typeface="Arial Narrow" panose="020B0606020202030204" pitchFamily="34" charset="0"/>
              </a:rPr>
              <a:t>O'Beirne</a:t>
            </a:r>
            <a:r>
              <a:rPr lang="en-US" sz="1400" dirty="0">
                <a:solidFill>
                  <a:schemeClr val="bg1"/>
                </a:solidFill>
                <a:latin typeface="Arial Narrow" panose="020B0606020202030204" pitchFamily="34" charset="0"/>
              </a:rPr>
              <a:t> also went in person to Wickenburg and collected the effects of the deceased, which he forwarded to Lieutenant Wheeler, Corps of Engineers, from which he received a very handsome letter in reply.</a:t>
            </a:r>
          </a:p>
          <a:p>
            <a:pPr marL="0" indent="0">
              <a:buNone/>
            </a:pPr>
            <a:r>
              <a:rPr lang="en-US" sz="1400" dirty="0" smtClean="0">
                <a:solidFill>
                  <a:schemeClr val="bg1"/>
                </a:solidFill>
                <a:latin typeface="Arial Narrow" panose="020B0606020202030204" pitchFamily="34" charset="0"/>
              </a:rPr>
              <a:t>In </a:t>
            </a:r>
            <a:r>
              <a:rPr lang="en-US" sz="1400" dirty="0">
                <a:solidFill>
                  <a:schemeClr val="bg1"/>
                </a:solidFill>
                <a:latin typeface="Arial Narrow" panose="020B0606020202030204" pitchFamily="34" charset="0"/>
              </a:rPr>
              <a:t>regard to the statement that the trail led from the place of attack to this post, I have only to say that Captain </a:t>
            </a:r>
            <a:r>
              <a:rPr lang="en-US" sz="1400" dirty="0" err="1">
                <a:solidFill>
                  <a:schemeClr val="bg1"/>
                </a:solidFill>
                <a:latin typeface="Arial Narrow" panose="020B0606020202030204" pitchFamily="34" charset="0"/>
              </a:rPr>
              <a:t>Meinhold</a:t>
            </a:r>
            <a:r>
              <a:rPr lang="en-US" sz="1400" dirty="0">
                <a:solidFill>
                  <a:schemeClr val="bg1"/>
                </a:solidFill>
                <a:latin typeface="Arial Narrow" panose="020B0606020202030204" pitchFamily="34" charset="0"/>
              </a:rPr>
              <a:t>, Third Cavalry, went to the place of attack and took up the trail, which took the direction of this post for about one mile and then turned southeast and continued in almost the opposite direction from this place.</a:t>
            </a:r>
          </a:p>
          <a:p>
            <a:pPr marL="0" indent="0">
              <a:buNone/>
            </a:pPr>
            <a:r>
              <a:rPr lang="en-US" sz="1400" dirty="0" smtClean="0">
                <a:solidFill>
                  <a:srgbClr val="00B0F0"/>
                </a:solidFill>
                <a:latin typeface="Arial Narrow" panose="020B0606020202030204" pitchFamily="34" charset="0"/>
              </a:rPr>
              <a:t>I </a:t>
            </a:r>
            <a:r>
              <a:rPr lang="en-US" sz="1400" dirty="0">
                <a:solidFill>
                  <a:srgbClr val="00B0F0"/>
                </a:solidFill>
                <a:latin typeface="Arial Narrow" panose="020B0606020202030204" pitchFamily="34" charset="0"/>
              </a:rPr>
              <a:t>have already taken up more of your space than I first intended, for the unblemished and Christian character of Captain and Brevet Lieutenant-Colonel R.F. </a:t>
            </a:r>
            <a:r>
              <a:rPr lang="en-US" sz="1400" dirty="0" err="1">
                <a:solidFill>
                  <a:srgbClr val="00B0F0"/>
                </a:solidFill>
                <a:latin typeface="Arial Narrow" panose="020B0606020202030204" pitchFamily="34" charset="0"/>
              </a:rPr>
              <a:t>O'Beirne</a:t>
            </a:r>
            <a:r>
              <a:rPr lang="en-US" sz="1400" dirty="0">
                <a:solidFill>
                  <a:srgbClr val="00B0F0"/>
                </a:solidFill>
                <a:latin typeface="Arial Narrow" panose="020B0606020202030204" pitchFamily="34" charset="0"/>
              </a:rPr>
              <a:t> is to well known throughout the Army, to be stained with the mire thus thrown at him by Mr. Kruger, but as his (Kruger's) letter has been extensively published and commented upon by the press, I merely wish, in justice to a brother officer, to correct this foul slander.</a:t>
            </a:r>
            <a:endParaRPr lang="en-US" sz="1300" dirty="0">
              <a:solidFill>
                <a:srgbClr val="00B0F0"/>
              </a:solidFill>
              <a:latin typeface="Arial Narrow" panose="020B0606020202030204" pitchFamily="34" charset="0"/>
            </a:endParaRPr>
          </a:p>
        </p:txBody>
      </p:sp>
    </p:spTree>
    <p:extLst>
      <p:ext uri="{BB962C8B-B14F-4D97-AF65-F5344CB8AC3E}">
        <p14:creationId xmlns:p14="http://schemas.microsoft.com/office/powerpoint/2010/main" val="130587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Lt. </a:t>
            </a:r>
            <a:r>
              <a:rPr lang="en-US" dirty="0" err="1" smtClean="0">
                <a:solidFill>
                  <a:schemeClr val="bg1"/>
                </a:solidFill>
                <a:latin typeface="Arial Black" panose="020B0A04020102020204" pitchFamily="34" charset="0"/>
              </a:rPr>
              <a:t>Ebstein’s</a:t>
            </a:r>
            <a:r>
              <a:rPr lang="en-US" dirty="0" smtClean="0">
                <a:solidFill>
                  <a:schemeClr val="bg1"/>
                </a:solidFill>
                <a:latin typeface="Arial Black" panose="020B0A04020102020204" pitchFamily="34" charset="0"/>
              </a:rPr>
              <a:t> Rebuttal</a:t>
            </a:r>
            <a:r>
              <a:rPr lang="en-US" dirty="0">
                <a:solidFill>
                  <a:schemeClr val="bg1"/>
                </a:solidFill>
                <a:latin typeface="Arial Black" panose="020B0A04020102020204" pitchFamily="34" charset="0"/>
              </a:rPr>
              <a:t/>
            </a:r>
            <a:br>
              <a:rPr lang="en-US" dirty="0">
                <a:solidFill>
                  <a:schemeClr val="bg1"/>
                </a:solidFill>
                <a:latin typeface="Arial Black" panose="020B0A04020102020204" pitchFamily="34" charset="0"/>
              </a:rPr>
            </a:br>
            <a:r>
              <a:rPr lang="en-US" sz="3600" dirty="0" smtClean="0">
                <a:solidFill>
                  <a:schemeClr val="bg1"/>
                </a:solidFill>
                <a:latin typeface="Arial Black" panose="020B0A04020102020204" pitchFamily="34" charset="0"/>
              </a:rPr>
              <a:t>Ratio of Component Elements</a:t>
            </a:r>
            <a:endParaRPr lang="en-US" sz="3600" dirty="0">
              <a:solidFill>
                <a:schemeClr val="bg1"/>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buNone/>
            </a:pPr>
            <a:r>
              <a:rPr lang="en-US" sz="3200" dirty="0" smtClean="0">
                <a:solidFill>
                  <a:srgbClr val="FFFF00"/>
                </a:solidFill>
                <a:latin typeface="Arial Black" panose="020B0A04020102020204" pitchFamily="34" charset="0"/>
              </a:rPr>
              <a:t>Introduction:	2 ½ Lines</a:t>
            </a:r>
          </a:p>
          <a:p>
            <a:pPr marL="0" indent="0">
              <a:buNone/>
            </a:pPr>
            <a:endParaRPr lang="en-US" sz="3200" dirty="0">
              <a:solidFill>
                <a:schemeClr val="bg1"/>
              </a:solidFill>
              <a:latin typeface="Arial Black" panose="020B0A04020102020204" pitchFamily="34" charset="0"/>
            </a:endParaRPr>
          </a:p>
          <a:p>
            <a:pPr marL="0" indent="0">
              <a:buNone/>
            </a:pPr>
            <a:r>
              <a:rPr lang="en-US" sz="3200" dirty="0" smtClean="0">
                <a:solidFill>
                  <a:schemeClr val="bg1"/>
                </a:solidFill>
                <a:latin typeface="Arial Black" panose="020B0A04020102020204" pitchFamily="34" charset="0"/>
              </a:rPr>
              <a:t>Main Issue:		22 ½ Lines</a:t>
            </a:r>
          </a:p>
          <a:p>
            <a:pPr marL="0" indent="0">
              <a:buNone/>
            </a:pPr>
            <a:endParaRPr lang="en-US" sz="3200" dirty="0" smtClean="0">
              <a:solidFill>
                <a:srgbClr val="0070C0"/>
              </a:solidFill>
              <a:latin typeface="Arial Black" panose="020B0A04020102020204" pitchFamily="34" charset="0"/>
            </a:endParaRPr>
          </a:p>
          <a:p>
            <a:pPr marL="0" indent="0">
              <a:buNone/>
            </a:pPr>
            <a:r>
              <a:rPr lang="en-US" sz="3200" dirty="0" smtClean="0">
                <a:solidFill>
                  <a:srgbClr val="0070C0"/>
                </a:solidFill>
                <a:latin typeface="Arial Black" panose="020B0A04020102020204" pitchFamily="34" charset="0"/>
              </a:rPr>
              <a:t>Conclusion:		1 ¾ Lines</a:t>
            </a:r>
          </a:p>
          <a:p>
            <a:pPr marL="0" indent="0">
              <a:buNone/>
            </a:pPr>
            <a:endParaRPr lang="en-US" sz="3200" dirty="0">
              <a:solidFill>
                <a:srgbClr val="0070C0"/>
              </a:solidFill>
              <a:latin typeface="Arial Black" panose="020B0A04020102020204" pitchFamily="34" charset="0"/>
            </a:endParaRPr>
          </a:p>
          <a:p>
            <a:pPr marL="0" indent="0">
              <a:buNone/>
            </a:pPr>
            <a:r>
              <a:rPr lang="en-US" sz="3200" dirty="0" smtClean="0">
                <a:solidFill>
                  <a:schemeClr val="accent6"/>
                </a:solidFill>
                <a:latin typeface="Arial Black" panose="020B0A04020102020204" pitchFamily="34" charset="0"/>
              </a:rPr>
              <a:t>Introduction &gt; Conclusion = Deceptive</a:t>
            </a:r>
          </a:p>
        </p:txBody>
      </p:sp>
    </p:spTree>
    <p:extLst>
      <p:ext uri="{BB962C8B-B14F-4D97-AF65-F5344CB8AC3E}">
        <p14:creationId xmlns:p14="http://schemas.microsoft.com/office/powerpoint/2010/main" val="348288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4500"/>
                            </p:stCondLst>
                            <p:childTnLst>
                              <p:par>
                                <p:cTn id="21" presetID="10" presetClass="entr" presetSubtype="0" fill="hold" nodeType="afterEffect">
                                  <p:stCondLst>
                                    <p:cond delay="5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Arial Black" panose="020B0A04020102020204" pitchFamily="34" charset="0"/>
              </a:rPr>
              <a:t>Lt. </a:t>
            </a:r>
            <a:r>
              <a:rPr lang="en-US" dirty="0" err="1" smtClean="0">
                <a:solidFill>
                  <a:schemeClr val="bg1"/>
                </a:solidFill>
                <a:latin typeface="Arial Black" panose="020B0A04020102020204" pitchFamily="34" charset="0"/>
              </a:rPr>
              <a:t>Ebstein’s</a:t>
            </a:r>
            <a:r>
              <a:rPr lang="en-US" dirty="0" smtClean="0">
                <a:solidFill>
                  <a:schemeClr val="bg1"/>
                </a:solidFill>
                <a:latin typeface="Arial Black" panose="020B0A04020102020204" pitchFamily="34" charset="0"/>
              </a:rPr>
              <a:t> </a:t>
            </a:r>
            <a:r>
              <a:rPr lang="en-US" dirty="0">
                <a:solidFill>
                  <a:schemeClr val="bg1"/>
                </a:solidFill>
                <a:latin typeface="Arial Black" panose="020B0A04020102020204" pitchFamily="34" charset="0"/>
              </a:rPr>
              <a:t>Rebuttal</a:t>
            </a:r>
            <a:endParaRPr lang="en-US" dirty="0"/>
          </a:p>
        </p:txBody>
      </p:sp>
      <p:sp>
        <p:nvSpPr>
          <p:cNvPr id="3" name="Content Placeholder 2"/>
          <p:cNvSpPr>
            <a:spLocks noGrp="1"/>
          </p:cNvSpPr>
          <p:nvPr>
            <p:ph sz="half" idx="1"/>
          </p:nvPr>
        </p:nvSpPr>
        <p:spPr>
          <a:xfrm>
            <a:off x="838200" y="1825625"/>
            <a:ext cx="2433034" cy="4351338"/>
          </a:xfrm>
        </p:spPr>
        <p:txBody>
          <a:bodyPr/>
          <a:lstStyle/>
          <a:p>
            <a:pPr marL="0" indent="0">
              <a:buNone/>
            </a:pPr>
            <a:r>
              <a:rPr lang="en-US" b="1" dirty="0" smtClean="0">
                <a:solidFill>
                  <a:schemeClr val="bg1"/>
                </a:solidFill>
                <a:latin typeface="Arial Narrow" panose="020B0606020202030204" pitchFamily="34" charset="0"/>
              </a:rPr>
              <a:t>Bias against the survivors:</a:t>
            </a:r>
            <a:endParaRPr lang="en-US" b="1" dirty="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endParaRPr lang="en-US" b="1" dirty="0">
              <a:solidFill>
                <a:schemeClr val="bg1"/>
              </a:solidFill>
              <a:latin typeface="Arial Narrow" panose="020B0606020202030204" pitchFamily="34" charset="0"/>
            </a:endParaRPr>
          </a:p>
          <a:p>
            <a:pPr marL="0" indent="0">
              <a:buNone/>
            </a:pPr>
            <a:r>
              <a:rPr lang="en-US" b="1" dirty="0" smtClean="0">
                <a:solidFill>
                  <a:schemeClr val="bg1"/>
                </a:solidFill>
                <a:latin typeface="Arial Narrow" panose="020B0606020202030204" pitchFamily="34" charset="0"/>
              </a:rPr>
              <a:t>Admission of Poor Treatment:</a:t>
            </a:r>
            <a:endParaRPr lang="en-US" b="1" dirty="0">
              <a:solidFill>
                <a:schemeClr val="bg1"/>
              </a:solidFill>
              <a:latin typeface="Arial Narrow" panose="020B0606020202030204" pitchFamily="34" charset="0"/>
            </a:endParaRPr>
          </a:p>
        </p:txBody>
      </p:sp>
      <p:sp>
        <p:nvSpPr>
          <p:cNvPr id="4" name="Content Placeholder 3"/>
          <p:cNvSpPr>
            <a:spLocks noGrp="1"/>
          </p:cNvSpPr>
          <p:nvPr>
            <p:ph sz="half" idx="2"/>
          </p:nvPr>
        </p:nvSpPr>
        <p:spPr>
          <a:xfrm>
            <a:off x="3477296" y="1825625"/>
            <a:ext cx="7876504" cy="4351338"/>
          </a:xfrm>
        </p:spPr>
        <p:txBody>
          <a:bodyPr/>
          <a:lstStyle/>
          <a:p>
            <a:pPr marL="0" indent="0">
              <a:buNone/>
            </a:pPr>
            <a:r>
              <a:rPr lang="en-US" dirty="0" smtClean="0">
                <a:solidFill>
                  <a:schemeClr val="bg1"/>
                </a:solidFill>
              </a:rPr>
              <a:t>…the </a:t>
            </a:r>
            <a:r>
              <a:rPr lang="en-US" dirty="0">
                <a:solidFill>
                  <a:schemeClr val="bg1"/>
                </a:solidFill>
              </a:rPr>
              <a:t>two wounded passengers Mr. William Kruger, and his </a:t>
            </a:r>
            <a:r>
              <a:rPr lang="en-US" dirty="0" err="1">
                <a:solidFill>
                  <a:schemeClr val="bg1"/>
                </a:solidFill>
              </a:rPr>
              <a:t>fideu</a:t>
            </a:r>
            <a:r>
              <a:rPr lang="en-US" dirty="0">
                <a:solidFill>
                  <a:schemeClr val="bg1"/>
                </a:solidFill>
              </a:rPr>
              <a:t> </a:t>
            </a:r>
            <a:r>
              <a:rPr lang="en-US" dirty="0" err="1">
                <a:solidFill>
                  <a:schemeClr val="bg1"/>
                </a:solidFill>
              </a:rPr>
              <a:t>Achates</a:t>
            </a:r>
            <a:r>
              <a:rPr lang="en-US" dirty="0">
                <a:solidFill>
                  <a:schemeClr val="bg1"/>
                </a:solidFill>
              </a:rPr>
              <a:t> Miss Mollie Sheppard, a Prescott prostitute and keeper of a house of ill-fame, with whom he was travelling</a:t>
            </a:r>
            <a:r>
              <a:rPr lang="en-US" dirty="0" smtClean="0">
                <a:solidFill>
                  <a:schemeClr val="bg1"/>
                </a:solidFill>
              </a:rPr>
              <a:t>.</a:t>
            </a:r>
          </a:p>
          <a:p>
            <a:pPr marL="0" indent="0">
              <a:buNone/>
            </a:pPr>
            <a:endParaRPr lang="en-US" dirty="0" smtClean="0">
              <a:solidFill>
                <a:schemeClr val="bg1"/>
              </a:solidFill>
            </a:endParaRPr>
          </a:p>
          <a:p>
            <a:pPr marL="0" indent="0">
              <a:buNone/>
            </a:pPr>
            <a:r>
              <a:rPr lang="en-US" dirty="0" smtClean="0">
                <a:solidFill>
                  <a:schemeClr val="bg1"/>
                </a:solidFill>
              </a:rPr>
              <a:t>…was </a:t>
            </a:r>
            <a:r>
              <a:rPr lang="en-US" dirty="0">
                <a:solidFill>
                  <a:schemeClr val="bg1"/>
                </a:solidFill>
              </a:rPr>
              <a:t>invited by Colonel </a:t>
            </a:r>
            <a:r>
              <a:rPr lang="en-US" dirty="0" err="1">
                <a:solidFill>
                  <a:schemeClr val="bg1"/>
                </a:solidFill>
              </a:rPr>
              <a:t>O'Beirne</a:t>
            </a:r>
            <a:r>
              <a:rPr lang="en-US" dirty="0">
                <a:solidFill>
                  <a:schemeClr val="bg1"/>
                </a:solidFill>
              </a:rPr>
              <a:t> to place himself under the doctor’s care at the post hospital, while </a:t>
            </a:r>
            <a:r>
              <a:rPr lang="en-US" dirty="0">
                <a:solidFill>
                  <a:srgbClr val="FFFF00"/>
                </a:solidFill>
              </a:rPr>
              <a:t>Miss Sheppard was taken by the Doctor to the quarters of one of the laundresses</a:t>
            </a:r>
            <a:r>
              <a:rPr lang="en-US" dirty="0">
                <a:solidFill>
                  <a:schemeClr val="bg1"/>
                </a:solidFill>
              </a:rPr>
              <a:t>. Everything was done for these people that it was possible to do. </a:t>
            </a:r>
          </a:p>
        </p:txBody>
      </p:sp>
    </p:spTree>
    <p:extLst>
      <p:ext uri="{BB962C8B-B14F-4D97-AF65-F5344CB8AC3E}">
        <p14:creationId xmlns:p14="http://schemas.microsoft.com/office/powerpoint/2010/main" val="193599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5000"/>
                            </p:stCondLst>
                            <p:childTnLst>
                              <p:par>
                                <p:cTn id="21" presetID="10" presetClass="entr" presetSubtype="0" fill="hold" nodeType="afterEffect">
                                  <p:stCondLst>
                                    <p:cond delay="50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9655" y="970671"/>
            <a:ext cx="10916530" cy="1815882"/>
          </a:xfrm>
          <a:prstGeom prst="rect">
            <a:avLst/>
          </a:prstGeom>
          <a:noFill/>
        </p:spPr>
        <p:txBody>
          <a:bodyPr wrap="square" rtlCol="0">
            <a:spAutoFit/>
          </a:bodyPr>
          <a:lstStyle/>
          <a:p>
            <a:pPr algn="just"/>
            <a:r>
              <a:rPr lang="en-US" sz="2800" b="1" dirty="0" smtClean="0">
                <a:solidFill>
                  <a:schemeClr val="bg1"/>
                </a:solidFill>
                <a:latin typeface="Arial" panose="020B0604020202020204" pitchFamily="34" charset="0"/>
                <a:cs typeface="Arial" panose="020B0604020202020204" pitchFamily="34" charset="0"/>
              </a:rPr>
              <a:t>As a result of this </a:t>
            </a:r>
            <a:r>
              <a:rPr lang="en-US" sz="2800" b="1" dirty="0">
                <a:solidFill>
                  <a:schemeClr val="bg1"/>
                </a:solidFill>
                <a:latin typeface="Arial" panose="020B0604020202020204" pitchFamily="34" charset="0"/>
                <a:cs typeface="Arial" panose="020B0604020202020204" pitchFamily="34" charset="0"/>
              </a:rPr>
              <a:t>presentation, attendees will understand how the principles of psycholinguistic credibility assessment may be applied to news or literary accounts of major events to evaluate the veracity of the writers.</a:t>
            </a:r>
          </a:p>
        </p:txBody>
      </p:sp>
      <p:sp>
        <p:nvSpPr>
          <p:cNvPr id="4" name="TextBox 3"/>
          <p:cNvSpPr txBox="1"/>
          <p:nvPr/>
        </p:nvSpPr>
        <p:spPr>
          <a:xfrm>
            <a:off x="900332" y="3362178"/>
            <a:ext cx="10635176" cy="2677656"/>
          </a:xfrm>
          <a:prstGeom prst="rect">
            <a:avLst/>
          </a:prstGeom>
          <a:noFill/>
        </p:spPr>
        <p:txBody>
          <a:bodyPr wrap="square" rtlCol="0">
            <a:spAutoFit/>
          </a:bodyPr>
          <a:lstStyle/>
          <a:p>
            <a:pPr algn="just"/>
            <a:r>
              <a:rPr lang="en-US" sz="2800" b="1" dirty="0">
                <a:solidFill>
                  <a:schemeClr val="bg1"/>
                </a:solidFill>
                <a:latin typeface="Arial" panose="020B0604020202020204" pitchFamily="34" charset="0"/>
                <a:cs typeface="Arial" panose="020B0604020202020204" pitchFamily="34" charset="0"/>
              </a:rPr>
              <a:t>This presentation will impact the forensic science community and/or humanity by demonstrating how credibility </a:t>
            </a:r>
            <a:r>
              <a:rPr lang="en-US" sz="2800" b="1" dirty="0" smtClean="0">
                <a:solidFill>
                  <a:schemeClr val="bg1"/>
                </a:solidFill>
                <a:latin typeface="Arial" panose="020B0604020202020204" pitchFamily="34" charset="0"/>
                <a:cs typeface="Arial" panose="020B0604020202020204" pitchFamily="34" charset="0"/>
              </a:rPr>
              <a:t>assessment </a:t>
            </a:r>
            <a:r>
              <a:rPr lang="en-US" sz="2800" b="1" dirty="0">
                <a:solidFill>
                  <a:schemeClr val="bg1"/>
                </a:solidFill>
                <a:latin typeface="Arial" panose="020B0604020202020204" pitchFamily="34" charset="0"/>
                <a:cs typeface="Arial" panose="020B0604020202020204" pitchFamily="34" charset="0"/>
              </a:rPr>
              <a:t>may be used on historical news and literary documents to determine the veracity of victims and witnesses even when formal statements were never made, or were lost to history.</a:t>
            </a:r>
          </a:p>
        </p:txBody>
      </p:sp>
    </p:spTree>
    <p:extLst>
      <p:ext uri="{BB962C8B-B14F-4D97-AF65-F5344CB8AC3E}">
        <p14:creationId xmlns:p14="http://schemas.microsoft.com/office/powerpoint/2010/main" val="33190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Arial Black" panose="020B0A04020102020204" pitchFamily="34" charset="0"/>
              </a:rPr>
              <a:t>Lt. </a:t>
            </a:r>
            <a:r>
              <a:rPr lang="en-US" dirty="0" err="1" smtClean="0">
                <a:solidFill>
                  <a:schemeClr val="bg1"/>
                </a:solidFill>
                <a:latin typeface="Arial Black" panose="020B0A04020102020204" pitchFamily="34" charset="0"/>
              </a:rPr>
              <a:t>Ebstein’s</a:t>
            </a:r>
            <a:r>
              <a:rPr lang="en-US" dirty="0" smtClean="0">
                <a:solidFill>
                  <a:schemeClr val="bg1"/>
                </a:solidFill>
                <a:latin typeface="Arial Black" panose="020B0A04020102020204" pitchFamily="34" charset="0"/>
              </a:rPr>
              <a:t> </a:t>
            </a:r>
            <a:r>
              <a:rPr lang="en-US" dirty="0">
                <a:solidFill>
                  <a:schemeClr val="bg1"/>
                </a:solidFill>
                <a:latin typeface="Arial Black" panose="020B0A04020102020204" pitchFamily="34" charset="0"/>
              </a:rPr>
              <a:t>Rebuttal</a:t>
            </a:r>
            <a:endParaRPr lang="en-US" dirty="0"/>
          </a:p>
        </p:txBody>
      </p:sp>
      <p:sp>
        <p:nvSpPr>
          <p:cNvPr id="3" name="Content Placeholder 2"/>
          <p:cNvSpPr>
            <a:spLocks noGrp="1"/>
          </p:cNvSpPr>
          <p:nvPr>
            <p:ph sz="half" idx="1"/>
          </p:nvPr>
        </p:nvSpPr>
        <p:spPr>
          <a:xfrm>
            <a:off x="838199" y="1825624"/>
            <a:ext cx="3501981" cy="4351339"/>
          </a:xfrm>
        </p:spPr>
        <p:txBody>
          <a:bodyPr>
            <a:normAutofit fontScale="85000" lnSpcReduction="20000"/>
          </a:bodyPr>
          <a:lstStyle/>
          <a:p>
            <a:pPr marL="0" indent="0" algn="ctr">
              <a:buNone/>
            </a:pPr>
            <a:r>
              <a:rPr lang="en-US" b="1" dirty="0" smtClean="0">
                <a:solidFill>
                  <a:schemeClr val="bg1"/>
                </a:solidFill>
                <a:latin typeface="Arial Narrow" panose="020B0606020202030204" pitchFamily="34" charset="0"/>
              </a:rPr>
              <a:t>From </a:t>
            </a:r>
            <a:r>
              <a:rPr lang="en-US" b="1" dirty="0" err="1" smtClean="0">
                <a:solidFill>
                  <a:schemeClr val="bg1"/>
                </a:solidFill>
                <a:latin typeface="Arial Narrow" panose="020B0606020202030204" pitchFamily="34" charset="0"/>
              </a:rPr>
              <a:t>Ebstein’s</a:t>
            </a:r>
            <a:r>
              <a:rPr lang="en-US" b="1" dirty="0" smtClean="0">
                <a:solidFill>
                  <a:schemeClr val="bg1"/>
                </a:solidFill>
                <a:latin typeface="Arial Narrow" panose="020B0606020202030204" pitchFamily="34" charset="0"/>
              </a:rPr>
              <a:t> Letter:</a:t>
            </a:r>
            <a:endParaRPr lang="en-US" b="1" dirty="0">
              <a:solidFill>
                <a:schemeClr val="bg1"/>
              </a:solidFill>
              <a:latin typeface="Arial Narrow" panose="020B0606020202030204" pitchFamily="34" charset="0"/>
            </a:endParaRPr>
          </a:p>
          <a:p>
            <a:pPr marL="0" indent="0">
              <a:buNone/>
            </a:pPr>
            <a:endParaRPr lang="en-US" dirty="0" smtClean="0">
              <a:solidFill>
                <a:schemeClr val="bg1"/>
              </a:solidFill>
              <a:latin typeface="Arial Narrow" panose="020B0606020202030204" pitchFamily="34" charset="0"/>
            </a:endParaRPr>
          </a:p>
          <a:p>
            <a:pPr marL="0" indent="0">
              <a:buNone/>
            </a:pPr>
            <a:r>
              <a:rPr lang="en-US" sz="3000" dirty="0" smtClean="0">
                <a:solidFill>
                  <a:schemeClr val="bg1"/>
                </a:solidFill>
                <a:latin typeface="Arial Narrow" panose="020B0606020202030204" pitchFamily="34" charset="0"/>
              </a:rPr>
              <a:t>Captain </a:t>
            </a:r>
            <a:r>
              <a:rPr lang="en-US" sz="3000" dirty="0" err="1">
                <a:solidFill>
                  <a:schemeClr val="bg1"/>
                </a:solidFill>
                <a:latin typeface="Arial Narrow" panose="020B0606020202030204" pitchFamily="34" charset="0"/>
              </a:rPr>
              <a:t>Meinhold</a:t>
            </a:r>
            <a:r>
              <a:rPr lang="en-US" sz="3000" dirty="0">
                <a:solidFill>
                  <a:schemeClr val="bg1"/>
                </a:solidFill>
                <a:latin typeface="Arial Narrow" panose="020B0606020202030204" pitchFamily="34" charset="0"/>
              </a:rPr>
              <a:t>, Third Cavalry, went to the place of attack and took up the trail, which took the direction of this post for about one mile and then turned southeast and continued in almost the opposite direction from this place</a:t>
            </a:r>
            <a:r>
              <a:rPr lang="en-US" sz="3000" dirty="0" smtClean="0">
                <a:solidFill>
                  <a:schemeClr val="bg1"/>
                </a:solidFill>
                <a:latin typeface="Arial Narrow" panose="020B0606020202030204" pitchFamily="34" charset="0"/>
              </a:rPr>
              <a:t>.</a:t>
            </a:r>
            <a:endParaRPr lang="en-US" sz="3000" b="1" dirty="0" smtClean="0">
              <a:solidFill>
                <a:schemeClr val="bg1"/>
              </a:solidFill>
              <a:latin typeface="Arial Narrow" panose="020B0606020202030204" pitchFamily="34" charset="0"/>
            </a:endParaRPr>
          </a:p>
        </p:txBody>
      </p:sp>
      <p:sp>
        <p:nvSpPr>
          <p:cNvPr id="4" name="Content Placeholder 3"/>
          <p:cNvSpPr>
            <a:spLocks noGrp="1"/>
          </p:cNvSpPr>
          <p:nvPr>
            <p:ph sz="half" idx="2"/>
          </p:nvPr>
        </p:nvSpPr>
        <p:spPr>
          <a:xfrm>
            <a:off x="4572000" y="1825625"/>
            <a:ext cx="6781799" cy="4351338"/>
          </a:xfrm>
        </p:spPr>
        <p:txBody>
          <a:bodyPr>
            <a:normAutofit fontScale="85000" lnSpcReduction="20000"/>
          </a:bodyPr>
          <a:lstStyle/>
          <a:p>
            <a:pPr marL="0" indent="0" algn="ctr">
              <a:buNone/>
            </a:pPr>
            <a:r>
              <a:rPr lang="en-US" b="1" dirty="0" smtClean="0">
                <a:solidFill>
                  <a:schemeClr val="bg1"/>
                </a:solidFill>
                <a:latin typeface="Arial Narrow" panose="020B0606020202030204" pitchFamily="34" charset="0"/>
              </a:rPr>
              <a:t>From Cpt. </a:t>
            </a:r>
            <a:r>
              <a:rPr lang="en-US" b="1" dirty="0" err="1" smtClean="0">
                <a:solidFill>
                  <a:schemeClr val="bg1"/>
                </a:solidFill>
                <a:latin typeface="Arial Narrow" panose="020B0606020202030204" pitchFamily="34" charset="0"/>
              </a:rPr>
              <a:t>Meinhold’s</a:t>
            </a:r>
            <a:r>
              <a:rPr lang="en-US" b="1" dirty="0" smtClean="0">
                <a:solidFill>
                  <a:schemeClr val="bg1"/>
                </a:solidFill>
                <a:latin typeface="Arial Narrow" panose="020B0606020202030204" pitchFamily="34" charset="0"/>
              </a:rPr>
              <a:t> Report:</a:t>
            </a:r>
          </a:p>
          <a:p>
            <a:pPr marL="0" indent="0">
              <a:buNone/>
            </a:pPr>
            <a:endParaRPr lang="en-US" b="1" dirty="0">
              <a:solidFill>
                <a:schemeClr val="bg1"/>
              </a:solidFill>
              <a:latin typeface="Arial Narrow" panose="020B0606020202030204" pitchFamily="34" charset="0"/>
            </a:endParaRPr>
          </a:p>
          <a:p>
            <a:pPr marL="0" indent="0">
              <a:buNone/>
            </a:pPr>
            <a:r>
              <a:rPr lang="en-US" sz="3000" dirty="0">
                <a:solidFill>
                  <a:schemeClr val="bg1"/>
                </a:solidFill>
                <a:latin typeface="Arial Narrow" panose="020B0606020202030204" pitchFamily="34" charset="0"/>
              </a:rPr>
              <a:t>About one-half mile from the place of the attack the party divided, three tracks leading in a direction direct to Camp Date Creek, four towards the </a:t>
            </a:r>
            <a:r>
              <a:rPr lang="en-US" sz="3000" dirty="0" err="1">
                <a:solidFill>
                  <a:schemeClr val="bg1"/>
                </a:solidFill>
                <a:latin typeface="Arial Narrow" panose="020B0606020202030204" pitchFamily="34" charset="0"/>
              </a:rPr>
              <a:t>Hassayampa</a:t>
            </a:r>
            <a:r>
              <a:rPr lang="en-US" sz="3000" dirty="0">
                <a:solidFill>
                  <a:schemeClr val="bg1"/>
                </a:solidFill>
                <a:latin typeface="Arial Narrow" panose="020B0606020202030204" pitchFamily="34" charset="0"/>
              </a:rPr>
              <a:t>.  At a distance of about three miles both tracks joined, printing towards the </a:t>
            </a:r>
            <a:r>
              <a:rPr lang="en-US" sz="3000" dirty="0" err="1">
                <a:solidFill>
                  <a:schemeClr val="bg1"/>
                </a:solidFill>
                <a:latin typeface="Arial Narrow" panose="020B0606020202030204" pitchFamily="34" charset="0"/>
              </a:rPr>
              <a:t>Hassayampa</a:t>
            </a:r>
            <a:r>
              <a:rPr lang="en-US" sz="3000" dirty="0">
                <a:solidFill>
                  <a:schemeClr val="bg1"/>
                </a:solidFill>
                <a:latin typeface="Arial Narrow" panose="020B0606020202030204" pitchFamily="34" charset="0"/>
              </a:rPr>
              <a:t>. I took measure in starting of one unusually large track, re-noticed it five or six times on the trail and followed the seven plain and distinct tracks for a distance of twenty-two miles until near the </a:t>
            </a:r>
            <a:r>
              <a:rPr lang="en-US" sz="3000" dirty="0" err="1">
                <a:solidFill>
                  <a:schemeClr val="bg1"/>
                </a:solidFill>
                <a:latin typeface="Arial Narrow" panose="020B0606020202030204" pitchFamily="34" charset="0"/>
              </a:rPr>
              <a:t>Hassayampa</a:t>
            </a:r>
            <a:r>
              <a:rPr lang="en-US" sz="3000" dirty="0">
                <a:solidFill>
                  <a:schemeClr val="bg1"/>
                </a:solidFill>
                <a:latin typeface="Arial Narrow" panose="020B0606020202030204" pitchFamily="34" charset="0"/>
              </a:rPr>
              <a:t> </a:t>
            </a:r>
            <a:r>
              <a:rPr lang="en-US" sz="3000" dirty="0" err="1">
                <a:solidFill>
                  <a:schemeClr val="bg1"/>
                </a:solidFill>
                <a:latin typeface="Arial Narrow" panose="020B0606020202030204" pitchFamily="34" charset="0"/>
              </a:rPr>
              <a:t>Canion</a:t>
            </a:r>
            <a:r>
              <a:rPr lang="en-US" sz="3000" dirty="0">
                <a:solidFill>
                  <a:schemeClr val="bg1"/>
                </a:solidFill>
                <a:latin typeface="Arial Narrow" panose="020B0606020202030204" pitchFamily="34" charset="0"/>
              </a:rPr>
              <a:t> so many tracks crossed, re-crossed and followed the trail that I found it impossible to trace the seven tracks any longer</a:t>
            </a:r>
            <a:r>
              <a:rPr lang="en-US" sz="3000" dirty="0" smtClean="0">
                <a:solidFill>
                  <a:schemeClr val="bg1"/>
                </a:solidFill>
                <a:latin typeface="Arial Narrow" panose="020B0606020202030204" pitchFamily="34" charset="0"/>
              </a:rPr>
              <a:t>.</a:t>
            </a:r>
          </a:p>
          <a:p>
            <a:pPr marL="0" indent="0">
              <a:buNone/>
            </a:pPr>
            <a:r>
              <a:rPr lang="en-US" sz="3000" b="1" dirty="0" smtClean="0">
                <a:solidFill>
                  <a:srgbClr val="00B0F0"/>
                </a:solidFill>
                <a:latin typeface="Arial Narrow" panose="020B0606020202030204" pitchFamily="34" charset="0"/>
              </a:rPr>
              <a:t>[</a:t>
            </a:r>
            <a:r>
              <a:rPr lang="en-US" sz="3000" b="1" dirty="0" err="1" smtClean="0">
                <a:solidFill>
                  <a:srgbClr val="00B0F0"/>
                </a:solidFill>
                <a:latin typeface="Arial Narrow" panose="020B0606020202030204" pitchFamily="34" charset="0"/>
              </a:rPr>
              <a:t>Hassayampa</a:t>
            </a:r>
            <a:r>
              <a:rPr lang="en-US" sz="3000" b="1" dirty="0" smtClean="0">
                <a:solidFill>
                  <a:srgbClr val="00B0F0"/>
                </a:solidFill>
                <a:latin typeface="Arial Narrow" panose="020B0606020202030204" pitchFamily="34" charset="0"/>
              </a:rPr>
              <a:t> Canyon 1 Mi. S. of Camp Date Creek]</a:t>
            </a:r>
            <a:endParaRPr lang="en-US" sz="3000" b="1" dirty="0">
              <a:solidFill>
                <a:srgbClr val="00B0F0"/>
              </a:solidFill>
              <a:latin typeface="Arial Narrow" panose="020B0606020202030204" pitchFamily="34" charset="0"/>
            </a:endParaRPr>
          </a:p>
        </p:txBody>
      </p:sp>
    </p:spTree>
    <p:extLst>
      <p:ext uri="{BB962C8B-B14F-4D97-AF65-F5344CB8AC3E}">
        <p14:creationId xmlns:p14="http://schemas.microsoft.com/office/powerpoint/2010/main" val="261845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20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4500"/>
                            </p:stCondLst>
                            <p:childTnLst>
                              <p:par>
                                <p:cTn id="17" presetID="10" presetClass="entr" presetSubtype="0" fill="hold" nodeType="afterEffect">
                                  <p:stCondLst>
                                    <p:cond delay="5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5500"/>
                            </p:stCondLst>
                            <p:childTnLst>
                              <p:par>
                                <p:cTn id="21" presetID="10" presetClass="entr" presetSubtype="0" fill="hold" nodeType="afterEffect">
                                  <p:stCondLst>
                                    <p:cond delay="300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Arial Black" panose="020B0A04020102020204" pitchFamily="34" charset="0"/>
              </a:rPr>
              <a:t>Lt. </a:t>
            </a:r>
            <a:r>
              <a:rPr lang="en-US" dirty="0" err="1" smtClean="0">
                <a:solidFill>
                  <a:schemeClr val="bg1"/>
                </a:solidFill>
                <a:latin typeface="Arial Black" panose="020B0A04020102020204" pitchFamily="34" charset="0"/>
              </a:rPr>
              <a:t>Ebstein’s</a:t>
            </a:r>
            <a:r>
              <a:rPr lang="en-US" dirty="0" smtClean="0">
                <a:solidFill>
                  <a:schemeClr val="bg1"/>
                </a:solidFill>
                <a:latin typeface="Arial Black" panose="020B0A04020102020204" pitchFamily="34" charset="0"/>
              </a:rPr>
              <a:t> </a:t>
            </a:r>
            <a:r>
              <a:rPr lang="en-US" dirty="0">
                <a:solidFill>
                  <a:schemeClr val="bg1"/>
                </a:solidFill>
                <a:latin typeface="Arial Black" panose="020B0A04020102020204" pitchFamily="34" charset="0"/>
              </a:rPr>
              <a:t>Rebuttal</a:t>
            </a:r>
            <a:endParaRPr lang="en-US" dirty="0"/>
          </a:p>
        </p:txBody>
      </p:sp>
      <p:sp>
        <p:nvSpPr>
          <p:cNvPr id="3" name="Text Placeholder 2"/>
          <p:cNvSpPr>
            <a:spLocks noGrp="1"/>
          </p:cNvSpPr>
          <p:nvPr>
            <p:ph type="body" idx="1"/>
          </p:nvPr>
        </p:nvSpPr>
        <p:spPr/>
        <p:txBody>
          <a:bodyPr>
            <a:normAutofit lnSpcReduction="10000"/>
          </a:bodyPr>
          <a:lstStyle/>
          <a:p>
            <a:pPr algn="ctr"/>
            <a:r>
              <a:rPr lang="en-US" dirty="0" smtClean="0">
                <a:solidFill>
                  <a:schemeClr val="bg1"/>
                </a:solidFill>
                <a:latin typeface="Arial Narrow" panose="020B0606020202030204" pitchFamily="34" charset="0"/>
              </a:rPr>
              <a:t>Unattributed Assertions</a:t>
            </a:r>
            <a:endParaRPr lang="en-US" dirty="0">
              <a:solidFill>
                <a:schemeClr val="bg1"/>
              </a:solidFill>
              <a:latin typeface="Arial Narrow" panose="020B0606020202030204" pitchFamily="34" charset="0"/>
            </a:endParaRPr>
          </a:p>
          <a:p>
            <a:pPr algn="ctr"/>
            <a:r>
              <a:rPr lang="en-US" dirty="0" smtClean="0">
                <a:solidFill>
                  <a:schemeClr val="bg1"/>
                </a:solidFill>
                <a:latin typeface="Arial Narrow" panose="020B0606020202030204" pitchFamily="34" charset="0"/>
              </a:rPr>
              <a:t>(Likely False)</a:t>
            </a:r>
            <a:endParaRPr lang="en-US" dirty="0">
              <a:solidFill>
                <a:schemeClr val="bg1"/>
              </a:solidFill>
              <a:latin typeface="Arial Narrow" panose="020B0606020202030204" pitchFamily="34" charset="0"/>
            </a:endParaRPr>
          </a:p>
        </p:txBody>
      </p:sp>
      <p:sp>
        <p:nvSpPr>
          <p:cNvPr id="4" name="Content Placeholder 3"/>
          <p:cNvSpPr>
            <a:spLocks noGrp="1"/>
          </p:cNvSpPr>
          <p:nvPr>
            <p:ph sz="half" idx="2"/>
          </p:nvPr>
        </p:nvSpPr>
        <p:spPr>
          <a:xfrm>
            <a:off x="839788" y="2505074"/>
            <a:ext cx="5157787" cy="3854783"/>
          </a:xfrm>
        </p:spPr>
        <p:txBody>
          <a:bodyPr>
            <a:normAutofit/>
          </a:bodyPr>
          <a:lstStyle/>
          <a:p>
            <a:pPr marL="0" indent="0">
              <a:buNone/>
            </a:pPr>
            <a:r>
              <a:rPr lang="en-US" dirty="0" smtClean="0">
                <a:solidFill>
                  <a:schemeClr val="bg1"/>
                </a:solidFill>
                <a:latin typeface="Arial Narrow" panose="020B0606020202030204" pitchFamily="34" charset="0"/>
              </a:rPr>
              <a:t>…Mr. K. is an intelligent man, who had already so far degraded himself that Captain C.W. Foster, whose chief clerk he was, discharged him, and his </a:t>
            </a:r>
            <a:r>
              <a:rPr lang="en-US" dirty="0">
                <a:solidFill>
                  <a:schemeClr val="bg1"/>
                </a:solidFill>
                <a:latin typeface="Arial Narrow" panose="020B0606020202030204" pitchFamily="34" charset="0"/>
              </a:rPr>
              <a:t>own brother – So at least I am informed by reliable parties – would not recognize or speak to him while at Ehrenberg.</a:t>
            </a:r>
          </a:p>
          <a:p>
            <a:pPr marL="0" indent="0">
              <a:buNone/>
            </a:pPr>
            <a:endParaRPr lang="en-US" dirty="0">
              <a:solidFill>
                <a:schemeClr val="bg1"/>
              </a:solidFill>
            </a:endParaRPr>
          </a:p>
        </p:txBody>
      </p:sp>
      <p:sp>
        <p:nvSpPr>
          <p:cNvPr id="5" name="Text Placeholder 4"/>
          <p:cNvSpPr>
            <a:spLocks noGrp="1"/>
          </p:cNvSpPr>
          <p:nvPr>
            <p:ph type="body" sz="quarter" idx="3"/>
          </p:nvPr>
        </p:nvSpPr>
        <p:spPr/>
        <p:txBody>
          <a:bodyPr>
            <a:normAutofit lnSpcReduction="10000"/>
          </a:bodyPr>
          <a:lstStyle/>
          <a:p>
            <a:pPr algn="ctr"/>
            <a:r>
              <a:rPr lang="en-US" dirty="0" smtClean="0">
                <a:solidFill>
                  <a:schemeClr val="bg1"/>
                </a:solidFill>
                <a:latin typeface="Arial Narrow" panose="020B0606020202030204" pitchFamily="34" charset="0"/>
              </a:rPr>
              <a:t>Direct Refutation</a:t>
            </a:r>
          </a:p>
          <a:p>
            <a:pPr algn="ctr"/>
            <a:r>
              <a:rPr lang="en-US" dirty="0" smtClean="0">
                <a:solidFill>
                  <a:schemeClr val="bg1"/>
                </a:solidFill>
                <a:latin typeface="Arial Narrow" panose="020B0606020202030204" pitchFamily="34" charset="0"/>
              </a:rPr>
              <a:t>(Found in National </a:t>
            </a:r>
            <a:r>
              <a:rPr lang="en-US" dirty="0" err="1" smtClean="0">
                <a:solidFill>
                  <a:schemeClr val="bg1"/>
                </a:solidFill>
                <a:latin typeface="Arial Narrow" panose="020B0606020202030204" pitchFamily="34" charset="0"/>
              </a:rPr>
              <a:t>Archieves</a:t>
            </a:r>
            <a:r>
              <a:rPr lang="en-US" dirty="0" smtClean="0">
                <a:solidFill>
                  <a:schemeClr val="bg1"/>
                </a:solidFill>
                <a:latin typeface="Arial Narrow" panose="020B0606020202030204" pitchFamily="34" charset="0"/>
              </a:rPr>
              <a:t>)</a:t>
            </a:r>
            <a:endParaRPr lang="en-US" dirty="0">
              <a:solidFill>
                <a:schemeClr val="bg1"/>
              </a:solidFill>
              <a:latin typeface="Arial Narrow" panose="020B0606020202030204" pitchFamily="34" charset="0"/>
            </a:endParaRPr>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36969" y="2505074"/>
            <a:ext cx="4653649" cy="2814638"/>
          </a:xfrm>
        </p:spPr>
      </p:pic>
    </p:spTree>
    <p:extLst>
      <p:ext uri="{BB962C8B-B14F-4D97-AF65-F5344CB8AC3E}">
        <p14:creationId xmlns:p14="http://schemas.microsoft.com/office/powerpoint/2010/main" val="113964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par>
                          <p:cTn id="21" fill="hold">
                            <p:stCondLst>
                              <p:cond delay="1500"/>
                            </p:stCondLst>
                            <p:childTnLst>
                              <p:par>
                                <p:cTn id="22" presetID="10" presetClass="entr" presetSubtype="0" fill="hold" nodeType="after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Dr. Evans’ Rebuttal</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buNone/>
            </a:pPr>
            <a:r>
              <a:rPr lang="en-US" sz="1800" dirty="0">
                <a:solidFill>
                  <a:srgbClr val="FFFF00"/>
                </a:solidFill>
                <a:latin typeface="Arial Narrow" panose="020B0606020202030204" pitchFamily="34" charset="0"/>
              </a:rPr>
              <a:t>In reply to your request for a Statement from me in regard to the medical and general treatment of William Kruger and Mollie Sheppard, while at this post, I have the honor to state that</a:t>
            </a:r>
            <a:r>
              <a:rPr lang="en-US" sz="1800" dirty="0">
                <a:solidFill>
                  <a:schemeClr val="bg1"/>
                </a:solidFill>
                <a:latin typeface="Arial Narrow" panose="020B0606020202030204" pitchFamily="34" charset="0"/>
              </a:rPr>
              <a:t> on the receipt of the information of the stage being attacked between Wickenburg and Ehrenberg, you ordered me to proceed without a moment’s delay, and render such assistance as the cases required. On my arrival at Wickenburg I found the only survivors – Mr. Kruger and Miss Sheppard, wounded; Kruger slightly, and the woman badly in the upper third right arm. Having been informed that no proper medical aid could be procured at the latter place, and in consultation with Captain </a:t>
            </a:r>
            <a:r>
              <a:rPr lang="en-US" sz="1800" dirty="0" err="1">
                <a:solidFill>
                  <a:schemeClr val="bg1"/>
                </a:solidFill>
                <a:latin typeface="Arial Narrow" panose="020B0606020202030204" pitchFamily="34" charset="0"/>
              </a:rPr>
              <a:t>Meinhold</a:t>
            </a:r>
            <a:r>
              <a:rPr lang="en-US" sz="1800" dirty="0">
                <a:solidFill>
                  <a:schemeClr val="bg1"/>
                </a:solidFill>
                <a:latin typeface="Arial Narrow" panose="020B0606020202030204" pitchFamily="34" charset="0"/>
              </a:rPr>
              <a:t> in regard to the matter, we came to the conclusion to remove them to a point near Camp Date Creek where they would receive proper care and attention. On our arrival at the post, it being near dark the woman was placed in the quarters occupied by the hospital matron, until such time as arrangements could be made for her removal to Mr. Gilson' s, on the reservation, (2½) miles from camp</a:t>
            </a:r>
            <a:r>
              <a:rPr lang="en-US" sz="1800" dirty="0" smtClean="0">
                <a:solidFill>
                  <a:schemeClr val="bg1"/>
                </a:solidFill>
                <a:latin typeface="Arial Narrow" panose="020B0606020202030204" pitchFamily="34" charset="0"/>
              </a:rPr>
              <a:t>.</a:t>
            </a:r>
            <a:r>
              <a:rPr lang="en-US" sz="1800" dirty="0">
                <a:solidFill>
                  <a:schemeClr val="bg1"/>
                </a:solidFill>
                <a:latin typeface="Arial Narrow" panose="020B0606020202030204" pitchFamily="34" charset="0"/>
              </a:rPr>
              <a:t> </a:t>
            </a:r>
          </a:p>
          <a:p>
            <a:pPr marL="0" indent="0">
              <a:buNone/>
            </a:pPr>
            <a:r>
              <a:rPr lang="en-US" sz="1800" dirty="0">
                <a:solidFill>
                  <a:schemeClr val="bg1"/>
                </a:solidFill>
                <a:latin typeface="Arial Narrow" panose="020B0606020202030204" pitchFamily="34" charset="0"/>
              </a:rPr>
              <a:t>On visiting her the morning after her arrival, I found her arm much swollen and inflamed, and so reported to you, when I was ordered to keep her there until such time as she could be removed without harm to herself to more comfortable quarters.</a:t>
            </a:r>
          </a:p>
          <a:p>
            <a:pPr marL="0" indent="0">
              <a:buNone/>
            </a:pPr>
            <a:r>
              <a:rPr lang="en-US" sz="1800" dirty="0" smtClean="0">
                <a:solidFill>
                  <a:schemeClr val="bg1"/>
                </a:solidFill>
                <a:latin typeface="Arial Narrow" panose="020B0606020202030204" pitchFamily="34" charset="0"/>
              </a:rPr>
              <a:t>Also</a:t>
            </a:r>
            <a:r>
              <a:rPr lang="en-US" sz="1800" dirty="0">
                <a:solidFill>
                  <a:schemeClr val="bg1"/>
                </a:solidFill>
                <a:latin typeface="Arial Narrow" panose="020B0606020202030204" pitchFamily="34" charset="0"/>
              </a:rPr>
              <a:t>, that I should admit William Kruger to hospital for treatment, etc., he refusing to go into hospital and preferring to remain at the matron's with the wounded woman until such time as she had recovered sufficiently to be removed to Mr. Gilson's where he accompanied her and where they remained until entirely recovered</a:t>
            </a:r>
            <a:r>
              <a:rPr lang="en-US" sz="1800" dirty="0">
                <a:solidFill>
                  <a:srgbClr val="0070C0"/>
                </a:solidFill>
                <a:latin typeface="Arial Narrow" panose="020B0606020202030204" pitchFamily="34" charset="0"/>
              </a:rPr>
              <a:t>. I take pleasure in stating that every assistance was rendered me by the commanding officer of this post, and that every comfort that they could well have received was extended to them.</a:t>
            </a:r>
          </a:p>
          <a:p>
            <a:pPr marL="0" indent="0">
              <a:buNone/>
            </a:pPr>
            <a:endParaRPr lang="en-US" sz="1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5987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Dr. Evans’ Rebuttal</a:t>
            </a:r>
            <a:r>
              <a:rPr lang="en-US" dirty="0">
                <a:solidFill>
                  <a:schemeClr val="bg1"/>
                </a:solidFill>
                <a:latin typeface="Arial Black" panose="020B0A04020102020204" pitchFamily="34" charset="0"/>
              </a:rPr>
              <a:t/>
            </a:r>
            <a:br>
              <a:rPr lang="en-US" dirty="0">
                <a:solidFill>
                  <a:schemeClr val="bg1"/>
                </a:solidFill>
                <a:latin typeface="Arial Black" panose="020B0A04020102020204" pitchFamily="34" charset="0"/>
              </a:rPr>
            </a:br>
            <a:r>
              <a:rPr lang="en-US" sz="3600" dirty="0" smtClean="0">
                <a:solidFill>
                  <a:schemeClr val="bg1"/>
                </a:solidFill>
                <a:latin typeface="Arial Black" panose="020B0A04020102020204" pitchFamily="34" charset="0"/>
              </a:rPr>
              <a:t>Ratio of Component Elements</a:t>
            </a:r>
            <a:endParaRPr lang="en-US" sz="3600" dirty="0">
              <a:solidFill>
                <a:schemeClr val="bg1"/>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buNone/>
            </a:pPr>
            <a:r>
              <a:rPr lang="en-US" sz="3200" dirty="0" smtClean="0">
                <a:solidFill>
                  <a:srgbClr val="FFFF00"/>
                </a:solidFill>
                <a:latin typeface="Arial Black" panose="020B0A04020102020204" pitchFamily="34" charset="0"/>
              </a:rPr>
              <a:t>Introduction:	1 ½ Lines</a:t>
            </a:r>
          </a:p>
          <a:p>
            <a:pPr marL="0" indent="0">
              <a:buNone/>
            </a:pPr>
            <a:endParaRPr lang="en-US" sz="3200" dirty="0">
              <a:solidFill>
                <a:schemeClr val="bg1"/>
              </a:solidFill>
              <a:latin typeface="Arial Black" panose="020B0A04020102020204" pitchFamily="34" charset="0"/>
            </a:endParaRPr>
          </a:p>
          <a:p>
            <a:pPr marL="0" indent="0">
              <a:buNone/>
            </a:pPr>
            <a:r>
              <a:rPr lang="en-US" sz="3200" dirty="0" smtClean="0">
                <a:solidFill>
                  <a:schemeClr val="bg1"/>
                </a:solidFill>
                <a:latin typeface="Arial Black" panose="020B0A04020102020204" pitchFamily="34" charset="0"/>
              </a:rPr>
              <a:t>Main Issue:		</a:t>
            </a:r>
            <a:r>
              <a:rPr lang="en-US" sz="3200" dirty="0">
                <a:solidFill>
                  <a:schemeClr val="bg1"/>
                </a:solidFill>
                <a:latin typeface="Arial Black" panose="020B0A04020102020204" pitchFamily="34" charset="0"/>
              </a:rPr>
              <a:t>1</a:t>
            </a:r>
            <a:r>
              <a:rPr lang="en-US" sz="3200" dirty="0" smtClean="0">
                <a:solidFill>
                  <a:schemeClr val="bg1"/>
                </a:solidFill>
                <a:latin typeface="Arial Black" panose="020B0A04020102020204" pitchFamily="34" charset="0"/>
              </a:rPr>
              <a:t>3 ¼ Lines</a:t>
            </a:r>
          </a:p>
          <a:p>
            <a:pPr marL="0" indent="0">
              <a:buNone/>
            </a:pPr>
            <a:endParaRPr lang="en-US" sz="3200" dirty="0" smtClean="0">
              <a:solidFill>
                <a:srgbClr val="0070C0"/>
              </a:solidFill>
              <a:latin typeface="Arial Black" panose="020B0A04020102020204" pitchFamily="34" charset="0"/>
            </a:endParaRPr>
          </a:p>
          <a:p>
            <a:pPr marL="0" indent="0">
              <a:buNone/>
            </a:pPr>
            <a:r>
              <a:rPr lang="en-US" sz="3200" dirty="0" smtClean="0">
                <a:solidFill>
                  <a:srgbClr val="0070C0"/>
                </a:solidFill>
                <a:latin typeface="Arial Black" panose="020B0A04020102020204" pitchFamily="34" charset="0"/>
              </a:rPr>
              <a:t>Conclusion:		1 ¾ Lines</a:t>
            </a:r>
          </a:p>
          <a:p>
            <a:pPr marL="0" indent="0">
              <a:buNone/>
            </a:pPr>
            <a:endParaRPr lang="en-US" sz="3200" dirty="0">
              <a:solidFill>
                <a:srgbClr val="0070C0"/>
              </a:solidFill>
              <a:latin typeface="Arial Black" panose="020B0A04020102020204" pitchFamily="34" charset="0"/>
            </a:endParaRPr>
          </a:p>
          <a:p>
            <a:pPr marL="0" indent="0">
              <a:buNone/>
            </a:pPr>
            <a:r>
              <a:rPr lang="en-US" sz="3200" dirty="0" smtClean="0">
                <a:solidFill>
                  <a:schemeClr val="accent6"/>
                </a:solidFill>
                <a:latin typeface="Arial Black" panose="020B0A04020102020204" pitchFamily="34" charset="0"/>
              </a:rPr>
              <a:t>Introduction &lt; Conclusion = Truthful</a:t>
            </a:r>
          </a:p>
        </p:txBody>
      </p:sp>
    </p:spTree>
    <p:extLst>
      <p:ext uri="{BB962C8B-B14F-4D97-AF65-F5344CB8AC3E}">
        <p14:creationId xmlns:p14="http://schemas.microsoft.com/office/powerpoint/2010/main" val="350685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4500"/>
                            </p:stCondLst>
                            <p:childTnLst>
                              <p:par>
                                <p:cTn id="21" presetID="10" presetClass="entr" presetSubtype="0" fill="hold" nodeType="afterEffect">
                                  <p:stCondLst>
                                    <p:cond delay="5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Kruger’s Interview</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838200" y="1825624"/>
            <a:ext cx="10515600" cy="4515017"/>
          </a:xfrm>
        </p:spPr>
        <p:txBody>
          <a:bodyPr>
            <a:normAutofit fontScale="25000" lnSpcReduction="20000"/>
          </a:bodyPr>
          <a:lstStyle/>
          <a:p>
            <a:pPr marL="0" indent="0">
              <a:buNone/>
            </a:pPr>
            <a:r>
              <a:rPr lang="en-US" sz="3200" dirty="0">
                <a:solidFill>
                  <a:srgbClr val="FFFF00"/>
                </a:solidFill>
                <a:latin typeface="Arial Narrow" panose="020B0606020202030204" pitchFamily="34" charset="0"/>
              </a:rPr>
              <a:t>The party occupying the stage at the time of its leaving Wickenburg, were in high spirits and anticipated no danger of an attack.  Their arms had been stored </a:t>
            </a:r>
            <a:r>
              <a:rPr lang="en-US" sz="3200" dirty="0" err="1">
                <a:solidFill>
                  <a:srgbClr val="FFFF00"/>
                </a:solidFill>
                <a:latin typeface="Arial Narrow" panose="020B0606020202030204" pitchFamily="34" charset="0"/>
              </a:rPr>
              <a:t>bneath</a:t>
            </a:r>
            <a:r>
              <a:rPr lang="en-US" sz="3200" dirty="0">
                <a:solidFill>
                  <a:srgbClr val="FFFF00"/>
                </a:solidFill>
                <a:latin typeface="Arial Narrow" panose="020B0606020202030204" pitchFamily="34" charset="0"/>
              </a:rPr>
              <a:t> the cushions of the seats for convenience and safety, and wit, wine and humor flowed freely; everything going on as “merry as a marriage bell,” until the moment of the attack.  Miss Sheppard and Mr. Kruger, with some of the others sat on the inside.  Young </a:t>
            </a:r>
            <a:r>
              <a:rPr lang="en-US" sz="3200" dirty="0" err="1">
                <a:solidFill>
                  <a:srgbClr val="FFFF00"/>
                </a:solidFill>
                <a:latin typeface="Arial Narrow" panose="020B0606020202030204" pitchFamily="34" charset="0"/>
              </a:rPr>
              <a:t>Loring</a:t>
            </a:r>
            <a:r>
              <a:rPr lang="en-US" sz="3200" dirty="0">
                <a:solidFill>
                  <a:srgbClr val="FFFF00"/>
                </a:solidFill>
                <a:latin typeface="Arial Narrow" panose="020B0606020202030204" pitchFamily="34" charset="0"/>
              </a:rPr>
              <a:t> rode on the outside, in company with the driver.  The first notification the inside passengers had of the presence of danger was at a point about nine miles from Wickenburg, when they were startled by the voice of the driver calling out, “Apaches! Apaches! Apaches!”  </a:t>
            </a:r>
            <a:r>
              <a:rPr lang="en-US" sz="3200" dirty="0">
                <a:solidFill>
                  <a:schemeClr val="bg1"/>
                </a:solidFill>
                <a:latin typeface="Arial Narrow" panose="020B0606020202030204" pitchFamily="34" charset="0"/>
              </a:rPr>
              <a:t>Scarcely was the alarm thus given, than a volley was discharged from the rifles of the savages into the stage-coach, succeeded almost instantly by a second one.  The driver, </a:t>
            </a:r>
            <a:r>
              <a:rPr lang="en-US" sz="3200" dirty="0" err="1">
                <a:solidFill>
                  <a:schemeClr val="bg1"/>
                </a:solidFill>
                <a:latin typeface="Arial Narrow" panose="020B0606020202030204" pitchFamily="34" charset="0"/>
              </a:rPr>
              <a:t>Loring</a:t>
            </a:r>
            <a:r>
              <a:rPr lang="en-US" sz="3200" dirty="0">
                <a:solidFill>
                  <a:schemeClr val="bg1"/>
                </a:solidFill>
                <a:latin typeface="Arial Narrow" panose="020B0606020202030204" pitchFamily="34" charset="0"/>
              </a:rPr>
              <a:t>, </a:t>
            </a:r>
            <a:r>
              <a:rPr lang="en-US" sz="3200" dirty="0" err="1">
                <a:solidFill>
                  <a:schemeClr val="bg1"/>
                </a:solidFill>
                <a:latin typeface="Arial Narrow" panose="020B0606020202030204" pitchFamily="34" charset="0"/>
              </a:rPr>
              <a:t>Shoholm</a:t>
            </a:r>
            <a:r>
              <a:rPr lang="en-US" sz="3200" dirty="0">
                <a:solidFill>
                  <a:schemeClr val="bg1"/>
                </a:solidFill>
                <a:latin typeface="Arial Narrow" panose="020B0606020202030204" pitchFamily="34" charset="0"/>
              </a:rPr>
              <a:t>, and Hamel were killed </a:t>
            </a:r>
            <a:r>
              <a:rPr lang="en-US" sz="3200" dirty="0" err="1">
                <a:solidFill>
                  <a:schemeClr val="bg1"/>
                </a:solidFill>
                <a:latin typeface="Arial Narrow" panose="020B0606020202030204" pitchFamily="34" charset="0"/>
              </a:rPr>
              <a:t>instanter</a:t>
            </a:r>
            <a:r>
              <a:rPr lang="en-US" sz="3200" dirty="0">
                <a:solidFill>
                  <a:schemeClr val="bg1"/>
                </a:solidFill>
                <a:latin typeface="Arial Narrow" panose="020B0606020202030204" pitchFamily="34" charset="0"/>
              </a:rPr>
              <a:t>, </a:t>
            </a:r>
            <a:r>
              <a:rPr lang="en-US" sz="3200" dirty="0" err="1">
                <a:solidFill>
                  <a:schemeClr val="bg1"/>
                </a:solidFill>
                <a:latin typeface="Arial Narrow" panose="020B0606020202030204" pitchFamily="34" charset="0"/>
              </a:rPr>
              <a:t>Loring</a:t>
            </a:r>
            <a:r>
              <a:rPr lang="en-US" sz="3200" dirty="0">
                <a:solidFill>
                  <a:schemeClr val="bg1"/>
                </a:solidFill>
                <a:latin typeface="Arial Narrow" panose="020B0606020202030204" pitchFamily="34" charset="0"/>
              </a:rPr>
              <a:t> groaning slightly for a few moments, Hamel and </a:t>
            </a:r>
            <a:r>
              <a:rPr lang="en-US" sz="3200" dirty="0" err="1">
                <a:solidFill>
                  <a:schemeClr val="bg1"/>
                </a:solidFill>
                <a:latin typeface="Arial Narrow" panose="020B0606020202030204" pitchFamily="34" charset="0"/>
              </a:rPr>
              <a:t>Shoholm</a:t>
            </a:r>
            <a:r>
              <a:rPr lang="en-US" sz="3200" dirty="0">
                <a:solidFill>
                  <a:schemeClr val="bg1"/>
                </a:solidFill>
                <a:latin typeface="Arial Narrow" panose="020B0606020202030204" pitchFamily="34" charset="0"/>
              </a:rPr>
              <a:t> remaining upright in their seats.  Mr. Salmon received a shot in the abdomen, and seemingly in his agony, sprang out of the stage.  Mr. Kruger received a ball in his right shoulder, and two shots in the back.  Upon the firing of the first volley, he grasped Miss Sheppard and forced her under the seat, lying down on the floor of the coach himself, having previously discharged the contents of his pistol into their midst.  Miss Sheppard had been wounded in the right arm above the elbow, and two shots had plowed through the flesh of her shoulder.  After the discharge of the second volley, everything remained quiet for a few moments, so still that even the dropping of a pin might have been </a:t>
            </a:r>
            <a:r>
              <a:rPr lang="en-US" sz="3200" dirty="0" err="1">
                <a:solidFill>
                  <a:schemeClr val="bg1"/>
                </a:solidFill>
                <a:latin typeface="Arial Narrow" panose="020B0606020202030204" pitchFamily="34" charset="0"/>
              </a:rPr>
              <a:t>deilactly</a:t>
            </a:r>
            <a:r>
              <a:rPr lang="en-US" sz="3200" dirty="0">
                <a:solidFill>
                  <a:schemeClr val="bg1"/>
                </a:solidFill>
                <a:latin typeface="Arial Narrow" panose="020B0606020202030204" pitchFamily="34" charset="0"/>
              </a:rPr>
              <a:t> heard.  There being no signs of life in the coach, the savages presumed that they had succeeded in killing all, and with one accord sprang cat-like from their ambush upon the coach.  When within almost arm’s length of it, Mr. Kruger and Miss Sheppard sprang to their feet and yelled with all their might, the former holding his revolver in their faces.  This was too much for the cowardly red-skins, and they at once retreated pell-mell to cover.  The two then sprang from the stage, and called out for all of those still alive to follow them.  The only response was from Mr. Adams, who was lying on the bottom of the coach.  Adams seemed to have been paralyzed by the shot he had received, being unable to move anything except his head, which he raised, saying, “O God, can’t you save me!”  When asked if he could move, he answered in the negative.  Kruger then told him that they would be compelled to leave him to his fate.  He was then lying face downwards.  When subsequently found, he had been turned over, and shot through the head.</a:t>
            </a:r>
          </a:p>
          <a:p>
            <a:pPr marL="0" indent="0">
              <a:buNone/>
            </a:pPr>
            <a:r>
              <a:rPr lang="en-US" sz="3200" dirty="0" smtClean="0">
                <a:solidFill>
                  <a:schemeClr val="bg1"/>
                </a:solidFill>
                <a:latin typeface="Arial Narrow" panose="020B0606020202030204" pitchFamily="34" charset="0"/>
              </a:rPr>
              <a:t>The </a:t>
            </a:r>
            <a:r>
              <a:rPr lang="en-US" sz="3200" dirty="0">
                <a:solidFill>
                  <a:schemeClr val="bg1"/>
                </a:solidFill>
                <a:latin typeface="Arial Narrow" panose="020B0606020202030204" pitchFamily="34" charset="0"/>
              </a:rPr>
              <a:t>two then left the stage, and struck through the brush, closely followed by the Indians.  The Apaches had apparently expended their rifle ammunition at the first attack, as they had pistols only when following the fugitives.  These they discharged at them frequently, keeping, however, at a respectable distance, dreading the revolver in the hand of Kruger, which was leveled at them whenever they attempted to close upon them.  Miss Sheppard had also armed herself with an empty whisky bottle furnished to her by Kruger, which also had considerable effect in intimidating them when they approached, mistaking it for a weapon.  Shortly afterward, they regained the road and plodded along in the direction of Ehrenburg, dogged by four Apaches on the right and five on the left, Kruger all the while supporting his companion with one hand and intimidating their pursuers with the revolver in the other.  Their wounds were bleeding freely during the whole time and when completely exhausted, having traveled through loose sand for a distance of five miles, they were greeted by the welcome sight of a cloud of dust arising from the buck-board conveying mails to Wickenburg.  The Apaches were not any slower than themselves in discovering it, and almost immediately vanished.  The driver of the buck-board was so frightened, when he saw the fugitives, that it was with some difficulty that he was induced to take them on board, and even then, not until Kruger threatened to shoot him.  They were then conveyed a few miles in the direction of Ehrenberg, to the confines of a barren desert, some thirty or forty miles broad, on the other side of which that city lay.  Here the driver concluded to leave them, while he rode across the country for assistance, leaving them a keg which he professed to be half full of water, and promising to return by seven o’clock in the evening.  An improvised barricade was formed of the mail bags and a trunk, behind which they remained, fearing momentarily another attack from the Apaches</a:t>
            </a:r>
            <a:r>
              <a:rPr lang="en-US" sz="3200" dirty="0">
                <a:solidFill>
                  <a:srgbClr val="00B0F0"/>
                </a:solidFill>
                <a:latin typeface="Arial Narrow" panose="020B0606020202030204" pitchFamily="34" charset="0"/>
              </a:rPr>
              <a:t>.  It was not until well past midnight that relief came.  In the interim, they had suffered fearfully from thirst and cold, having discovered that the keg was completely dry, and fearing to kindle a fire lest it might attract the Indians.  At eleven o’clock they saw, in the form of fires, signs on the hills which satisfied them that there was succor coming.  A body of about twenty armed men, with an ambulance to convey the dead, had been brought from Wickenburg, and they, with five of the six that had been murdered, were at once taken back to that place.  The sixth body – that of Mr. Salmon – was not found until the following morning, as he had crawled some distance away from the stage, where had fallen into the hands of the savages and been scalped, the skin being torn off from the chin to the back of the head.</a:t>
            </a:r>
          </a:p>
          <a:p>
            <a:pPr marL="0" indent="0">
              <a:buNone/>
            </a:pPr>
            <a:r>
              <a:rPr lang="en-US" sz="3200" dirty="0" err="1" smtClean="0">
                <a:solidFill>
                  <a:srgbClr val="00B0F0"/>
                </a:solidFill>
                <a:latin typeface="Arial Narrow" panose="020B0606020202030204" pitchFamily="34" charset="0"/>
              </a:rPr>
              <a:t>Loring</a:t>
            </a:r>
            <a:r>
              <a:rPr lang="en-US" sz="3200" dirty="0">
                <a:solidFill>
                  <a:srgbClr val="00B0F0"/>
                </a:solidFill>
                <a:latin typeface="Arial Narrow" panose="020B0606020202030204" pitchFamily="34" charset="0"/>
              </a:rPr>
              <a:t>, </a:t>
            </a:r>
            <a:r>
              <a:rPr lang="en-US" sz="3200" dirty="0" err="1">
                <a:solidFill>
                  <a:srgbClr val="00B0F0"/>
                </a:solidFill>
                <a:latin typeface="Arial Narrow" panose="020B0606020202030204" pitchFamily="34" charset="0"/>
              </a:rPr>
              <a:t>Shoholm</a:t>
            </a:r>
            <a:r>
              <a:rPr lang="en-US" sz="3200" dirty="0">
                <a:solidFill>
                  <a:srgbClr val="00B0F0"/>
                </a:solidFill>
                <a:latin typeface="Arial Narrow" panose="020B0606020202030204" pitchFamily="34" charset="0"/>
              </a:rPr>
              <a:t>, Hamel and Adams were all decently buried at Wickenburg, but Salmon was interred in the middle of the road near where the attack had been made.  And so little pains were taken to bury him, that portions of his remains were still exposed above the surface.  What portion of his body the coyotes could get at, then stripped the bones clear of the flesh.  When the survivors passed the scene on their way here, the bare bones projected above the ground.  The scoundrels who undertook to do this last act of charity to the dead, had the audacity to charge the estate $95 for the job, that being the amount of cash found on the dead man’s </a:t>
            </a:r>
            <a:r>
              <a:rPr lang="en-US" sz="3200" dirty="0" smtClean="0">
                <a:solidFill>
                  <a:srgbClr val="00B0F0"/>
                </a:solidFill>
                <a:latin typeface="Arial Narrow" panose="020B0606020202030204" pitchFamily="34" charset="0"/>
              </a:rPr>
              <a:t>person.</a:t>
            </a:r>
          </a:p>
          <a:p>
            <a:pPr marL="0" indent="0">
              <a:buNone/>
            </a:pPr>
            <a:r>
              <a:rPr lang="en-US" sz="3200" dirty="0" smtClean="0">
                <a:solidFill>
                  <a:srgbClr val="00B0F0"/>
                </a:solidFill>
                <a:latin typeface="Arial Narrow" panose="020B0606020202030204" pitchFamily="34" charset="0"/>
              </a:rPr>
              <a:t>The Indians had rifled all the baggage within the stage, taking therefrom all the valuables they contained, in the way of money and jewelry.  Kruger’s loss was within a trifle of $8,000, and Miss Sheppard’s a similar amount.  The other passengers also had large sums of money, all of which the miscreants had carried away.</a:t>
            </a:r>
          </a:p>
          <a:p>
            <a:pPr marL="0" indent="0">
              <a:buNone/>
            </a:pPr>
            <a:r>
              <a:rPr lang="en-US" sz="3200" dirty="0" smtClean="0">
                <a:solidFill>
                  <a:srgbClr val="00B0F0"/>
                </a:solidFill>
                <a:latin typeface="Arial Narrow" panose="020B0606020202030204" pitchFamily="34" charset="0"/>
              </a:rPr>
              <a:t>The </a:t>
            </a:r>
            <a:r>
              <a:rPr lang="en-US" sz="3200" dirty="0">
                <a:solidFill>
                  <a:srgbClr val="00B0F0"/>
                </a:solidFill>
                <a:latin typeface="Arial Narrow" panose="020B0606020202030204" pitchFamily="34" charset="0"/>
              </a:rPr>
              <a:t>mail bags were packed in the boot of the stage.  A demijohn, containing about a gallon of whiskey, six bottles of Jamaica rum, and several bottles of porter were stowed there also.  After ransacking one or two of the bags, it is presumed, that the Apaches discovered the liquor, and abandoned everything for it, leaving the balance of the mail untouched in the forgetfulness of intoxication.</a:t>
            </a:r>
          </a:p>
          <a:p>
            <a:pPr marL="0" indent="0">
              <a:buNone/>
            </a:pPr>
            <a:r>
              <a:rPr lang="en-US" sz="3200" dirty="0" smtClean="0">
                <a:solidFill>
                  <a:srgbClr val="00B0F0"/>
                </a:solidFill>
                <a:latin typeface="Arial Narrow" panose="020B0606020202030204" pitchFamily="34" charset="0"/>
              </a:rPr>
              <a:t>The </a:t>
            </a:r>
            <a:r>
              <a:rPr lang="en-US" sz="3200" dirty="0">
                <a:solidFill>
                  <a:srgbClr val="00B0F0"/>
                </a:solidFill>
                <a:latin typeface="Arial Narrow" panose="020B0606020202030204" pitchFamily="34" charset="0"/>
              </a:rPr>
              <a:t>survivors are </a:t>
            </a:r>
            <a:r>
              <a:rPr lang="en-US" sz="3200" dirty="0" err="1">
                <a:solidFill>
                  <a:srgbClr val="00B0F0"/>
                </a:solidFill>
                <a:latin typeface="Arial Narrow" panose="020B0606020202030204" pitchFamily="34" charset="0"/>
              </a:rPr>
              <a:t>conficent</a:t>
            </a:r>
            <a:r>
              <a:rPr lang="en-US" sz="3200" dirty="0">
                <a:solidFill>
                  <a:srgbClr val="00B0F0"/>
                </a:solidFill>
                <a:latin typeface="Arial Narrow" panose="020B0606020202030204" pitchFamily="34" charset="0"/>
              </a:rPr>
              <a:t> that the murderers were Apache-</a:t>
            </a:r>
            <a:r>
              <a:rPr lang="en-US" sz="3200" dirty="0" err="1">
                <a:solidFill>
                  <a:srgbClr val="00B0F0"/>
                </a:solidFill>
                <a:latin typeface="Arial Narrow" panose="020B0606020202030204" pitchFamily="34" charset="0"/>
              </a:rPr>
              <a:t>Mojaves</a:t>
            </a:r>
            <a:r>
              <a:rPr lang="en-US" sz="3200" dirty="0">
                <a:solidFill>
                  <a:srgbClr val="00B0F0"/>
                </a:solidFill>
                <a:latin typeface="Arial Narrow" panose="020B0606020202030204" pitchFamily="34" charset="0"/>
              </a:rPr>
              <a:t> from the Camp Date Creek reservation.  They had on the blue pants worn by the reservation Indians, and had the gaunt, appearance and bearing of the Apaches during the whole time they were under their observation, which it would have been impossible for any whites or Mexicans to have assumed and maintained.  In addition to this, Captain Winhold, of the Third Cavalry, who had been detailed to find out, if possible, who they were, followed the tracks in the direction of Camp Date Creek.  The footprints were round-toed after the manner of the Apaches.  On the trail, a reservation hunting bag was picked up, and a </a:t>
            </a:r>
            <a:r>
              <a:rPr lang="en-US" sz="3200" dirty="0" err="1">
                <a:solidFill>
                  <a:srgbClr val="00B0F0"/>
                </a:solidFill>
                <a:latin typeface="Arial Narrow" panose="020B0606020202030204" pitchFamily="34" charset="0"/>
              </a:rPr>
              <a:t>pak</a:t>
            </a:r>
            <a:r>
              <a:rPr lang="en-US" sz="3200" dirty="0">
                <a:solidFill>
                  <a:srgbClr val="00B0F0"/>
                </a:solidFill>
                <a:latin typeface="Arial Narrow" panose="020B0606020202030204" pitchFamily="34" charset="0"/>
              </a:rPr>
              <a:t> of cards, with corners cut off, such as are used by the Apaches-</a:t>
            </a:r>
            <a:r>
              <a:rPr lang="en-US" sz="3200" dirty="0" err="1">
                <a:solidFill>
                  <a:srgbClr val="00B0F0"/>
                </a:solidFill>
                <a:latin typeface="Arial Narrow" panose="020B0606020202030204" pitchFamily="34" charset="0"/>
              </a:rPr>
              <a:t>Mojaves</a:t>
            </a:r>
            <a:r>
              <a:rPr lang="en-US" sz="3200" dirty="0">
                <a:solidFill>
                  <a:srgbClr val="00B0F0"/>
                </a:solidFill>
                <a:latin typeface="Arial Narrow" panose="020B0606020202030204" pitchFamily="34" charset="0"/>
              </a:rPr>
              <a:t>.  He declared in his report to his superior, that it was his firm conviction that the murderers were Camp Date Creek Apaches.  Furthermore: subsequent to the committal of the murder, two of the reservation Indians died of gunshot wounds; but whites were not permitted to see them.  The Reservation Indians have also purchased ammunition from the soldiery, giving greenbacks in </a:t>
            </a:r>
            <a:r>
              <a:rPr lang="en-US" sz="3200" dirty="0" err="1">
                <a:solidFill>
                  <a:srgbClr val="00B0F0"/>
                </a:solidFill>
                <a:latin typeface="Arial Narrow" panose="020B0606020202030204" pitchFamily="34" charset="0"/>
              </a:rPr>
              <a:t>deonominational</a:t>
            </a:r>
            <a:r>
              <a:rPr lang="en-US" sz="3200" dirty="0">
                <a:solidFill>
                  <a:srgbClr val="00B0F0"/>
                </a:solidFill>
                <a:latin typeface="Arial Narrow" panose="020B0606020202030204" pitchFamily="34" charset="0"/>
              </a:rPr>
              <a:t> value of $10 and $20 in payment therefor.  While Kruger was at Ehrenburg, he received information that Apaches were offering $20 and $50 greenbacks at La Paz, 5 miles distant, for $2.50 Coin.  He repaired thither, and while there was seen </a:t>
            </a:r>
            <a:r>
              <a:rPr lang="en-US" sz="3200" dirty="0" err="1">
                <a:solidFill>
                  <a:srgbClr val="00B0F0"/>
                </a:solidFill>
                <a:latin typeface="Arial Narrow" panose="020B0606020202030204" pitchFamily="34" charset="0"/>
              </a:rPr>
              <a:t>ny</a:t>
            </a:r>
            <a:r>
              <a:rPr lang="en-US" sz="3200" dirty="0">
                <a:solidFill>
                  <a:srgbClr val="00B0F0"/>
                </a:solidFill>
                <a:latin typeface="Arial Narrow" panose="020B0606020202030204" pitchFamily="34" charset="0"/>
              </a:rPr>
              <a:t> an Apache, who seemed to recognize him instantly, and with a yell disappeared.  All the Apaches in the neighborhood left immediately afterwards.  The survivors are confident that had Colonel O’Byrne, the Commandant of the Reservation, caused the Indians there to undergo a strict search, immediately after obtaining information of the massacre, that the property would have been discovered in their possession.</a:t>
            </a:r>
          </a:p>
          <a:p>
            <a:pPr marL="0" indent="0">
              <a:buNone/>
            </a:pPr>
            <a:r>
              <a:rPr lang="en-US" sz="3200" dirty="0" smtClean="0">
                <a:solidFill>
                  <a:srgbClr val="00B0F0"/>
                </a:solidFill>
                <a:latin typeface="Arial Narrow" panose="020B0606020202030204" pitchFamily="34" charset="0"/>
              </a:rPr>
              <a:t>The </a:t>
            </a:r>
            <a:r>
              <a:rPr lang="en-US" sz="3200" dirty="0">
                <a:solidFill>
                  <a:srgbClr val="00B0F0"/>
                </a:solidFill>
                <a:latin typeface="Arial Narrow" panose="020B0606020202030204" pitchFamily="34" charset="0"/>
              </a:rPr>
              <a:t>wounded man and woman were taken to Camp Date Creek, to receive medical treatment, Dr. Evans being the only physician nearer than Ehrenberg.  Colonel O’Byrne, the inhuman Commandant of the Camp, ordered Miss Sheppard, however, to leave on account of her being an unfortunate.  Kruger had claims upon the hospitalities of the camp other than that naturally due to one in distress, as he was in Government employ, being Chief Clerk and Cashier of Colonel Foster, Quartermaster, stationed at Prescott.  He removed Miss Sheppard to </a:t>
            </a:r>
            <a:r>
              <a:rPr lang="en-US" sz="3200" dirty="0" err="1">
                <a:solidFill>
                  <a:srgbClr val="00B0F0"/>
                </a:solidFill>
                <a:latin typeface="Arial Narrow" panose="020B0606020202030204" pitchFamily="34" charset="0"/>
              </a:rPr>
              <a:t>Gilsoe’s</a:t>
            </a:r>
            <a:r>
              <a:rPr lang="en-US" sz="3200" dirty="0">
                <a:solidFill>
                  <a:srgbClr val="00B0F0"/>
                </a:solidFill>
                <a:latin typeface="Arial Narrow" panose="020B0606020202030204" pitchFamily="34" charset="0"/>
              </a:rPr>
              <a:t> ranch, about two miles from the post, and there put up his own quarters, the doctor paying them daily visits.  His bill for attendance upon Miss Sheppard, during the fifteen days she remained there, amounted to $570, which he subsequently reduced to $300 in gold coin.  The unfortunate woman’s arm is still unhealed, the foreign matter not having been extracted.  A piece of painted wood, being a portion of the stage coach, worked its way out of the wound a few days ago</a:t>
            </a:r>
            <a:r>
              <a:rPr lang="en-US" sz="3200" dirty="0" smtClean="0">
                <a:solidFill>
                  <a:srgbClr val="00B0F0"/>
                </a:solidFill>
                <a:latin typeface="Arial Narrow" panose="020B0606020202030204" pitchFamily="34" charset="0"/>
              </a:rPr>
              <a:t>.</a:t>
            </a:r>
            <a:endParaRPr lang="en-US" sz="3200" dirty="0">
              <a:solidFill>
                <a:srgbClr val="00B0F0"/>
              </a:solidFill>
              <a:latin typeface="Arial Narrow" panose="020B0606020202030204" pitchFamily="34" charset="0"/>
            </a:endParaRPr>
          </a:p>
        </p:txBody>
      </p:sp>
    </p:spTree>
    <p:extLst>
      <p:ext uri="{BB962C8B-B14F-4D97-AF65-F5344CB8AC3E}">
        <p14:creationId xmlns:p14="http://schemas.microsoft.com/office/powerpoint/2010/main" val="424152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Kruger’s Interview</a:t>
            </a:r>
            <a:r>
              <a:rPr lang="en-US" dirty="0">
                <a:solidFill>
                  <a:schemeClr val="bg1"/>
                </a:solidFill>
                <a:latin typeface="Arial Black" panose="020B0A04020102020204" pitchFamily="34" charset="0"/>
              </a:rPr>
              <a:t/>
            </a:r>
            <a:br>
              <a:rPr lang="en-US" dirty="0">
                <a:solidFill>
                  <a:schemeClr val="bg1"/>
                </a:solidFill>
                <a:latin typeface="Arial Black" panose="020B0A04020102020204" pitchFamily="34" charset="0"/>
              </a:rPr>
            </a:br>
            <a:r>
              <a:rPr lang="en-US" sz="3600" dirty="0" smtClean="0">
                <a:solidFill>
                  <a:schemeClr val="bg1"/>
                </a:solidFill>
                <a:latin typeface="Arial Black" panose="020B0A04020102020204" pitchFamily="34" charset="0"/>
              </a:rPr>
              <a:t>Ratio of Component Elements</a:t>
            </a:r>
            <a:endParaRPr lang="en-US" sz="3600" dirty="0">
              <a:solidFill>
                <a:schemeClr val="bg1"/>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buNone/>
            </a:pPr>
            <a:r>
              <a:rPr lang="en-US" sz="3200" dirty="0" smtClean="0">
                <a:solidFill>
                  <a:srgbClr val="FFFF00"/>
                </a:solidFill>
                <a:latin typeface="Arial Black" panose="020B0A04020102020204" pitchFamily="34" charset="0"/>
              </a:rPr>
              <a:t>Introduction:	2 ½ Lines</a:t>
            </a:r>
          </a:p>
          <a:p>
            <a:pPr marL="0" indent="0">
              <a:buNone/>
            </a:pPr>
            <a:endParaRPr lang="en-US" sz="3200" dirty="0">
              <a:solidFill>
                <a:schemeClr val="bg1"/>
              </a:solidFill>
              <a:latin typeface="Arial Black" panose="020B0A04020102020204" pitchFamily="34" charset="0"/>
            </a:endParaRPr>
          </a:p>
          <a:p>
            <a:pPr marL="0" indent="0">
              <a:buNone/>
            </a:pPr>
            <a:r>
              <a:rPr lang="en-US" sz="3200" dirty="0" smtClean="0">
                <a:solidFill>
                  <a:schemeClr val="bg1"/>
                </a:solidFill>
                <a:latin typeface="Arial Black" panose="020B0A04020102020204" pitchFamily="34" charset="0"/>
              </a:rPr>
              <a:t>Main Issue:		14 ¾ Lines</a:t>
            </a:r>
          </a:p>
          <a:p>
            <a:pPr marL="0" indent="0">
              <a:buNone/>
            </a:pPr>
            <a:endParaRPr lang="en-US" sz="3200" dirty="0" smtClean="0">
              <a:solidFill>
                <a:srgbClr val="0070C0"/>
              </a:solidFill>
              <a:latin typeface="Arial Black" panose="020B0A04020102020204" pitchFamily="34" charset="0"/>
            </a:endParaRPr>
          </a:p>
          <a:p>
            <a:pPr marL="0" indent="0">
              <a:buNone/>
            </a:pPr>
            <a:r>
              <a:rPr lang="en-US" sz="3200" dirty="0" smtClean="0">
                <a:solidFill>
                  <a:srgbClr val="0070C0"/>
                </a:solidFill>
                <a:latin typeface="Arial Black" panose="020B0A04020102020204" pitchFamily="34" charset="0"/>
              </a:rPr>
              <a:t>Conclusion:		20 ½ Lines</a:t>
            </a:r>
          </a:p>
          <a:p>
            <a:pPr marL="0" indent="0">
              <a:buNone/>
            </a:pPr>
            <a:endParaRPr lang="en-US" sz="3200" dirty="0">
              <a:solidFill>
                <a:srgbClr val="0070C0"/>
              </a:solidFill>
              <a:latin typeface="Arial Black" panose="020B0A04020102020204" pitchFamily="34" charset="0"/>
            </a:endParaRPr>
          </a:p>
          <a:p>
            <a:pPr marL="0" indent="0">
              <a:buNone/>
            </a:pPr>
            <a:r>
              <a:rPr lang="en-US" sz="3200" dirty="0" smtClean="0">
                <a:solidFill>
                  <a:schemeClr val="accent6"/>
                </a:solidFill>
                <a:latin typeface="Arial Black" panose="020B0A04020102020204" pitchFamily="34" charset="0"/>
              </a:rPr>
              <a:t>Introduction &lt; Conclusion = Truthful</a:t>
            </a:r>
          </a:p>
        </p:txBody>
      </p:sp>
    </p:spTree>
    <p:extLst>
      <p:ext uri="{BB962C8B-B14F-4D97-AF65-F5344CB8AC3E}">
        <p14:creationId xmlns:p14="http://schemas.microsoft.com/office/powerpoint/2010/main" val="2405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4500"/>
                            </p:stCondLst>
                            <p:childTnLst>
                              <p:par>
                                <p:cTn id="21" presetID="10" presetClass="entr" presetSubtype="0" fill="hold" nodeType="afterEffect">
                                  <p:stCondLst>
                                    <p:cond delay="5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Kruger’s Interview</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p:txBody>
          <a:bodyPr/>
          <a:lstStyle/>
          <a:p>
            <a:r>
              <a:rPr lang="en-US" b="1" dirty="0" smtClean="0">
                <a:solidFill>
                  <a:schemeClr val="bg1"/>
                </a:solidFill>
                <a:latin typeface="Arial Narrow" panose="020B0606020202030204" pitchFamily="34" charset="0"/>
              </a:rPr>
              <a:t>Contains details consistent with his prior letter, as well as minor discrepancies (he says he waved pistol at attackers, rather than firing shot)</a:t>
            </a:r>
            <a:r>
              <a:rPr lang="en-US" dirty="0" smtClean="0">
                <a:solidFill>
                  <a:schemeClr val="bg1"/>
                </a:solidFill>
                <a:latin typeface="Arial Narrow" panose="020B0606020202030204" pitchFamily="34" charset="0"/>
              </a:rPr>
              <a:t>.</a:t>
            </a:r>
          </a:p>
          <a:p>
            <a:endParaRPr lang="en-US" dirty="0">
              <a:solidFill>
                <a:schemeClr val="bg1"/>
              </a:solidFill>
              <a:latin typeface="Arial Narrow" panose="020B0606020202030204" pitchFamily="34" charset="0"/>
            </a:endParaRPr>
          </a:p>
          <a:p>
            <a:r>
              <a:rPr lang="en-US" b="1" dirty="0" smtClean="0">
                <a:solidFill>
                  <a:schemeClr val="bg1"/>
                </a:solidFill>
                <a:latin typeface="Arial Narrow" panose="020B0606020202030204" pitchFamily="34" charset="0"/>
              </a:rPr>
              <a:t>Contains additional details about loss of money and property.</a:t>
            </a:r>
          </a:p>
          <a:p>
            <a:endParaRPr lang="en-US" dirty="0">
              <a:solidFill>
                <a:schemeClr val="bg1"/>
              </a:solidFill>
              <a:latin typeface="Arial Narrow" panose="020B0606020202030204" pitchFamily="34" charset="0"/>
            </a:endParaRPr>
          </a:p>
          <a:p>
            <a:r>
              <a:rPr lang="en-US" b="1" dirty="0" smtClean="0">
                <a:solidFill>
                  <a:schemeClr val="bg1"/>
                </a:solidFill>
                <a:latin typeface="Arial Narrow" panose="020B0606020202030204" pitchFamily="34" charset="0"/>
              </a:rPr>
              <a:t>Contains additional “whistleblower” details regarding Salmon’s burial.</a:t>
            </a:r>
            <a:endParaRPr lang="en-US"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53695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solidFill>
                  <a:schemeClr val="bg1"/>
                </a:solidFill>
                <a:latin typeface="Arial Black" panose="020B0A04020102020204" pitchFamily="34" charset="0"/>
              </a:rPr>
              <a:t>The Arizona Miner</a:t>
            </a:r>
            <a:br>
              <a:rPr lang="en-US" i="1" dirty="0" smtClean="0">
                <a:solidFill>
                  <a:schemeClr val="bg1"/>
                </a:solidFill>
                <a:latin typeface="Arial Black" panose="020B0A04020102020204" pitchFamily="34" charset="0"/>
              </a:rPr>
            </a:br>
            <a:r>
              <a:rPr lang="en-US" sz="3200" b="1" dirty="0" smtClean="0">
                <a:solidFill>
                  <a:schemeClr val="bg1"/>
                </a:solidFill>
                <a:latin typeface="Arial Narrow" panose="020B0606020202030204" pitchFamily="34" charset="0"/>
              </a:rPr>
              <a:t>February 17, 1872</a:t>
            </a:r>
            <a:endParaRPr lang="en-US" sz="3200" b="1" dirty="0">
              <a:solidFill>
                <a:schemeClr val="bg1"/>
              </a:solidFill>
              <a:latin typeface="Arial Narrow" panose="020B0606020202030204" pitchFamily="34" charset="0"/>
            </a:endParaRPr>
          </a:p>
        </p:txBody>
      </p:sp>
      <p:sp>
        <p:nvSpPr>
          <p:cNvPr id="3" name="Content Placeholder 2"/>
          <p:cNvSpPr>
            <a:spLocks noGrp="1"/>
          </p:cNvSpPr>
          <p:nvPr>
            <p:ph idx="1"/>
          </p:nvPr>
        </p:nvSpPr>
        <p:spPr>
          <a:xfrm>
            <a:off x="838200" y="1825625"/>
            <a:ext cx="10515600" cy="4485023"/>
          </a:xfrm>
        </p:spPr>
        <p:txBody>
          <a:bodyPr>
            <a:normAutofit fontScale="55000" lnSpcReduction="20000"/>
          </a:bodyPr>
          <a:lstStyle/>
          <a:p>
            <a:pPr marL="0" indent="0" algn="ctr">
              <a:buNone/>
            </a:pPr>
            <a:r>
              <a:rPr lang="en-US" sz="2900" b="1" dirty="0" smtClean="0">
                <a:solidFill>
                  <a:schemeClr val="bg1"/>
                </a:solidFill>
                <a:latin typeface="Arial Narrow" panose="020B0606020202030204" pitchFamily="34" charset="0"/>
              </a:rPr>
              <a:t>Misrepresentation </a:t>
            </a:r>
            <a:r>
              <a:rPr lang="en-US" sz="2900" b="1" dirty="0">
                <a:solidFill>
                  <a:schemeClr val="bg1"/>
                </a:solidFill>
                <a:latin typeface="Arial Narrow" panose="020B0606020202030204" pitchFamily="34" charset="0"/>
              </a:rPr>
              <a:t>of Facts by One of the Survivors.</a:t>
            </a:r>
          </a:p>
          <a:p>
            <a:pPr marL="0" indent="0">
              <a:buNone/>
            </a:pPr>
            <a:r>
              <a:rPr lang="en-US" sz="2900" b="1" dirty="0" smtClean="0">
                <a:solidFill>
                  <a:schemeClr val="bg1"/>
                </a:solidFill>
                <a:latin typeface="Arial Narrow" panose="020B0606020202030204" pitchFamily="34" charset="0"/>
              </a:rPr>
              <a:t>It </a:t>
            </a:r>
            <a:r>
              <a:rPr lang="en-US" sz="2900" b="1" dirty="0">
                <a:solidFill>
                  <a:schemeClr val="bg1"/>
                </a:solidFill>
                <a:latin typeface="Arial Narrow" panose="020B0606020202030204" pitchFamily="34" charset="0"/>
              </a:rPr>
              <a:t>is not at all pleasant for us to have to brand Wm. Kruger, who, with Mollie Sheppard, escaped death at the time the Indians captured the stage near Wickenburg, in the early part of November last, as </a:t>
            </a:r>
            <a:r>
              <a:rPr lang="en-US" sz="2900" b="1" dirty="0">
                <a:solidFill>
                  <a:srgbClr val="FFFF00"/>
                </a:solidFill>
                <a:latin typeface="Arial Narrow" panose="020B0606020202030204" pitchFamily="34" charset="0"/>
              </a:rPr>
              <a:t>a contemptible liar and slanderer</a:t>
            </a:r>
            <a:r>
              <a:rPr lang="en-US" sz="2900" b="1" dirty="0">
                <a:solidFill>
                  <a:schemeClr val="bg1"/>
                </a:solidFill>
                <a:latin typeface="Arial Narrow" panose="020B0606020202030204" pitchFamily="34" charset="0"/>
              </a:rPr>
              <a:t>; yet we do so in behalf of humane men slandered by Kruger as well as in vindication of the truth. But, to the point.</a:t>
            </a:r>
          </a:p>
          <a:p>
            <a:pPr marL="0" indent="0">
              <a:buNone/>
            </a:pPr>
            <a:r>
              <a:rPr lang="en-US" sz="2900" b="1" dirty="0" smtClean="0">
                <a:solidFill>
                  <a:schemeClr val="bg1"/>
                </a:solidFill>
                <a:latin typeface="Arial Narrow" panose="020B0606020202030204" pitchFamily="34" charset="0"/>
              </a:rPr>
              <a:t>About </a:t>
            </a:r>
            <a:r>
              <a:rPr lang="en-US" sz="2900" b="1" dirty="0">
                <a:solidFill>
                  <a:schemeClr val="bg1"/>
                </a:solidFill>
                <a:latin typeface="Arial Narrow" panose="020B0606020202030204" pitchFamily="34" charset="0"/>
              </a:rPr>
              <a:t>the 3rd of January last, Wm.. Kruger and Mollie Sheppard arrived at Los Angeles, California, about which date Kruger gave to a reporter for the News, a detailed statement of the massacre, in which we find the following paragraph:</a:t>
            </a:r>
          </a:p>
          <a:p>
            <a:pPr marL="0" indent="0">
              <a:buNone/>
            </a:pPr>
            <a:r>
              <a:rPr lang="en-US" sz="2900" b="1" dirty="0" err="1" smtClean="0">
                <a:solidFill>
                  <a:schemeClr val="bg1"/>
                </a:solidFill>
                <a:latin typeface="Arial Narrow" panose="020B0606020202030204" pitchFamily="34" charset="0"/>
              </a:rPr>
              <a:t>Loring</a:t>
            </a:r>
            <a:r>
              <a:rPr lang="en-US" sz="2900" b="1" dirty="0">
                <a:solidFill>
                  <a:schemeClr val="bg1"/>
                </a:solidFill>
                <a:latin typeface="Arial Narrow" panose="020B0606020202030204" pitchFamily="34" charset="0"/>
              </a:rPr>
              <a:t>, </a:t>
            </a:r>
            <a:r>
              <a:rPr lang="en-US" sz="2900" b="1" dirty="0" err="1">
                <a:solidFill>
                  <a:schemeClr val="bg1"/>
                </a:solidFill>
                <a:latin typeface="Arial Narrow" panose="020B0606020202030204" pitchFamily="34" charset="0"/>
              </a:rPr>
              <a:t>Shoholm</a:t>
            </a:r>
            <a:r>
              <a:rPr lang="en-US" sz="2900" b="1" dirty="0">
                <a:solidFill>
                  <a:schemeClr val="bg1"/>
                </a:solidFill>
                <a:latin typeface="Arial Narrow" panose="020B0606020202030204" pitchFamily="34" charset="0"/>
              </a:rPr>
              <a:t>, Hamel and Adams' were all decently buried at Wickenburg, but Salmon was interred in the middle of the road near where the attack was made. And so little pains were taken to cover him that portions of his remains are still exposed above the surface. What portions of his body the coyotes could get at they stripped the bones clear of the flesh. When the survivors passed the scene on their way here, the bare bones protruded above ground. The scoundrels who undertook to do this last act of charity had the audacity to charge the estate $95 for the job, that being the amount of cash found on the dead man's person.</a:t>
            </a:r>
          </a:p>
          <a:p>
            <a:pPr marL="0" indent="0">
              <a:buNone/>
            </a:pPr>
            <a:r>
              <a:rPr lang="en-US" sz="2900" b="1" dirty="0" smtClean="0">
                <a:solidFill>
                  <a:schemeClr val="bg1"/>
                </a:solidFill>
                <a:latin typeface="Arial Narrow" panose="020B0606020202030204" pitchFamily="34" charset="0"/>
              </a:rPr>
              <a:t>In </a:t>
            </a:r>
            <a:r>
              <a:rPr lang="en-US" sz="2900" b="1" dirty="0">
                <a:solidFill>
                  <a:schemeClr val="bg1"/>
                </a:solidFill>
                <a:latin typeface="Arial Narrow" panose="020B0606020202030204" pitchFamily="34" charset="0"/>
              </a:rPr>
              <a:t>the above we find four separate and distinct lies.</a:t>
            </a:r>
          </a:p>
          <a:p>
            <a:pPr marL="0" indent="0">
              <a:buNone/>
            </a:pPr>
            <a:r>
              <a:rPr lang="en-US" sz="2900" b="1" dirty="0" smtClean="0">
                <a:solidFill>
                  <a:schemeClr val="bg1"/>
                </a:solidFill>
                <a:latin typeface="Arial Narrow" panose="020B0606020202030204" pitchFamily="34" charset="0"/>
              </a:rPr>
              <a:t>The </a:t>
            </a:r>
            <a:r>
              <a:rPr lang="en-US" sz="2900" b="1" dirty="0">
                <a:solidFill>
                  <a:schemeClr val="bg1"/>
                </a:solidFill>
                <a:latin typeface="Arial Narrow" panose="020B0606020202030204" pitchFamily="34" charset="0"/>
              </a:rPr>
              <a:t>remains of Mr. Salmon were interred in a deep grave, dug in a side hill several yards south of the road, and those who dug said grave and buried the remains assure us that no coyote or other carnivorous brute has ever tasted of the flesh thereof; nor has Kruger ever seen any bones in the vicinity save, perhaps, in imagination. Again, the “scoundrels” referred to are honest, brave, humane and generous men – citizens of Wickenburg, who, instead of having “had the audacity to charge $95 for the job, that being the amount of cash found on the dead man's body,” gave every cent of said cash to Lieutenant Lockwood, U.S.E., (attached to the Wheeler expedition, of which the unfortunate Hamel was likewise a member.)</a:t>
            </a:r>
          </a:p>
          <a:p>
            <a:pPr marL="0" indent="0">
              <a:buNone/>
            </a:pPr>
            <a:r>
              <a:rPr lang="en-US" sz="2900" b="1" dirty="0" smtClean="0">
                <a:solidFill>
                  <a:schemeClr val="bg1"/>
                </a:solidFill>
                <a:latin typeface="Arial Narrow" panose="020B0606020202030204" pitchFamily="34" charset="0"/>
              </a:rPr>
              <a:t>So </a:t>
            </a:r>
            <a:r>
              <a:rPr lang="en-US" sz="2900" b="1" dirty="0">
                <a:solidFill>
                  <a:schemeClr val="bg1"/>
                </a:solidFill>
                <a:latin typeface="Arial Narrow" panose="020B0606020202030204" pitchFamily="34" charset="0"/>
              </a:rPr>
              <a:t>much for Kruger's veracity in this matter, which is in keeping with the lies he has spread broadcast over the country regarding the treatment received by himself and paramour from the commandant of Camp Date Creek, a false and lying account of which he wrote to this paper during our absence in Southern Arizona</a:t>
            </a:r>
            <a:r>
              <a:rPr lang="en-US" sz="2900" b="1" dirty="0" smtClean="0">
                <a:solidFill>
                  <a:schemeClr val="bg1"/>
                </a:solidFill>
                <a:latin typeface="Arial Narrow" panose="020B0606020202030204" pitchFamily="34" charset="0"/>
              </a:rPr>
              <a:t>.</a:t>
            </a:r>
            <a:endParaRPr lang="en-US" sz="29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8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i="1" dirty="0">
                <a:solidFill>
                  <a:schemeClr val="bg1"/>
                </a:solidFill>
                <a:latin typeface="Arial Black" panose="020B0A04020102020204" pitchFamily="34" charset="0"/>
              </a:rPr>
              <a:t>The Arizona Miner</a:t>
            </a:r>
            <a:br>
              <a:rPr lang="en-US" i="1" dirty="0">
                <a:solidFill>
                  <a:schemeClr val="bg1"/>
                </a:solidFill>
                <a:latin typeface="Arial Black" panose="020B0A04020102020204" pitchFamily="34" charset="0"/>
              </a:rPr>
            </a:br>
            <a:r>
              <a:rPr lang="en-US" sz="3200" b="1" dirty="0">
                <a:solidFill>
                  <a:schemeClr val="bg1"/>
                </a:solidFill>
                <a:latin typeface="Arial Narrow" panose="020B0606020202030204" pitchFamily="34" charset="0"/>
              </a:rPr>
              <a:t>February 17, 1872</a:t>
            </a:r>
            <a:endParaRPr lang="en-US" dirty="0"/>
          </a:p>
        </p:txBody>
      </p:sp>
      <p:sp>
        <p:nvSpPr>
          <p:cNvPr id="5" name="Text Placeholder 4"/>
          <p:cNvSpPr>
            <a:spLocks noGrp="1"/>
          </p:cNvSpPr>
          <p:nvPr>
            <p:ph type="body" idx="1"/>
          </p:nvPr>
        </p:nvSpPr>
        <p:spPr>
          <a:xfrm>
            <a:off x="839788" y="1681163"/>
            <a:ext cx="5157787" cy="508245"/>
          </a:xfrm>
        </p:spPr>
        <p:txBody>
          <a:bodyPr/>
          <a:lstStyle/>
          <a:p>
            <a:pPr algn="ctr"/>
            <a:r>
              <a:rPr lang="en-US" dirty="0" smtClean="0">
                <a:solidFill>
                  <a:schemeClr val="bg1"/>
                </a:solidFill>
                <a:latin typeface="Arial Narrow" panose="020B0606020202030204" pitchFamily="34" charset="0"/>
              </a:rPr>
              <a:t>Kruger’s Assertion</a:t>
            </a:r>
            <a:endParaRPr lang="en-US" dirty="0">
              <a:solidFill>
                <a:schemeClr val="bg1"/>
              </a:solidFill>
              <a:latin typeface="Arial Narrow" panose="020B0606020202030204" pitchFamily="34" charset="0"/>
            </a:endParaRPr>
          </a:p>
        </p:txBody>
      </p:sp>
      <p:sp>
        <p:nvSpPr>
          <p:cNvPr id="6" name="Content Placeholder 5"/>
          <p:cNvSpPr>
            <a:spLocks noGrp="1"/>
          </p:cNvSpPr>
          <p:nvPr>
            <p:ph sz="half" idx="2"/>
          </p:nvPr>
        </p:nvSpPr>
        <p:spPr>
          <a:xfrm>
            <a:off x="839788" y="2318197"/>
            <a:ext cx="5157787" cy="3871466"/>
          </a:xfrm>
        </p:spPr>
        <p:txBody>
          <a:bodyPr>
            <a:normAutofit fontScale="77500" lnSpcReduction="20000"/>
          </a:bodyPr>
          <a:lstStyle/>
          <a:p>
            <a:pPr marL="0" indent="0" algn="just">
              <a:buNone/>
            </a:pPr>
            <a:r>
              <a:rPr lang="en-US" b="1" dirty="0" smtClean="0">
                <a:solidFill>
                  <a:schemeClr val="bg1"/>
                </a:solidFill>
                <a:latin typeface="Arial Narrow" panose="020B0606020202030204" pitchFamily="34" charset="0"/>
              </a:rPr>
              <a:t>…Salmon </a:t>
            </a:r>
            <a:r>
              <a:rPr lang="en-US" b="1" dirty="0">
                <a:solidFill>
                  <a:schemeClr val="bg1"/>
                </a:solidFill>
                <a:latin typeface="Arial Narrow" panose="020B0606020202030204" pitchFamily="34" charset="0"/>
              </a:rPr>
              <a:t>was interred in the middle of the road near where the attack was made. And so little pains were taken to cover him that portions of his remains are still exposed above the surface. What portions of his body the coyotes could get at they stripped the bones clear of the flesh. When the survivors passed the scene on their way here, the bare bones protruded above ground. The scoundrels who undertook to do this last act of charity had the audacity to charge the estate $95 for the job, that being the amount of cash found on the dead man's person</a:t>
            </a:r>
            <a:endParaRPr lang="en-US" dirty="0"/>
          </a:p>
        </p:txBody>
      </p:sp>
      <p:sp>
        <p:nvSpPr>
          <p:cNvPr id="7" name="Text Placeholder 6"/>
          <p:cNvSpPr>
            <a:spLocks noGrp="1"/>
          </p:cNvSpPr>
          <p:nvPr>
            <p:ph type="body" sz="quarter" idx="3"/>
          </p:nvPr>
        </p:nvSpPr>
        <p:spPr>
          <a:xfrm>
            <a:off x="6172200" y="1681163"/>
            <a:ext cx="5183188" cy="508245"/>
          </a:xfrm>
        </p:spPr>
        <p:txBody>
          <a:bodyPr/>
          <a:lstStyle/>
          <a:p>
            <a:pPr algn="ctr"/>
            <a:r>
              <a:rPr lang="en-US" i="1" dirty="0" smtClean="0">
                <a:solidFill>
                  <a:schemeClr val="bg1"/>
                </a:solidFill>
                <a:latin typeface="Arial Narrow" panose="020B0606020202030204" pitchFamily="34" charset="0"/>
              </a:rPr>
              <a:t>Miner’s</a:t>
            </a:r>
            <a:r>
              <a:rPr lang="en-US" dirty="0" smtClean="0">
                <a:solidFill>
                  <a:schemeClr val="bg1"/>
                </a:solidFill>
                <a:latin typeface="Arial Narrow" panose="020B0606020202030204" pitchFamily="34" charset="0"/>
              </a:rPr>
              <a:t> Rebuttal</a:t>
            </a:r>
            <a:endParaRPr lang="en-US" dirty="0">
              <a:solidFill>
                <a:schemeClr val="bg1"/>
              </a:solidFill>
              <a:latin typeface="Arial Narrow" panose="020B0606020202030204" pitchFamily="34" charset="0"/>
            </a:endParaRPr>
          </a:p>
        </p:txBody>
      </p:sp>
      <p:sp>
        <p:nvSpPr>
          <p:cNvPr id="8" name="Content Placeholder 7"/>
          <p:cNvSpPr>
            <a:spLocks noGrp="1"/>
          </p:cNvSpPr>
          <p:nvPr>
            <p:ph sz="quarter" idx="4"/>
          </p:nvPr>
        </p:nvSpPr>
        <p:spPr>
          <a:xfrm>
            <a:off x="6172200" y="2318197"/>
            <a:ext cx="5183188" cy="3871466"/>
          </a:xfrm>
        </p:spPr>
        <p:txBody>
          <a:bodyPr>
            <a:normAutofit fontScale="77500" lnSpcReduction="20000"/>
          </a:bodyPr>
          <a:lstStyle/>
          <a:p>
            <a:pPr marL="0" indent="0" algn="just">
              <a:buNone/>
            </a:pPr>
            <a:r>
              <a:rPr lang="en-US" b="1" dirty="0">
                <a:solidFill>
                  <a:schemeClr val="bg1"/>
                </a:solidFill>
                <a:latin typeface="Arial Narrow" panose="020B0606020202030204" pitchFamily="34" charset="0"/>
              </a:rPr>
              <a:t>The remains of Mr. Salmon were interred in a deep grave, dug in a side hill several yards south of the road, and </a:t>
            </a:r>
            <a:r>
              <a:rPr lang="en-US" b="1" dirty="0">
                <a:solidFill>
                  <a:srgbClr val="FFFF00"/>
                </a:solidFill>
                <a:latin typeface="Arial Narrow" panose="020B0606020202030204" pitchFamily="34" charset="0"/>
              </a:rPr>
              <a:t>those who dug said grave and buried the remains</a:t>
            </a:r>
            <a:r>
              <a:rPr lang="en-US" b="1" dirty="0">
                <a:solidFill>
                  <a:schemeClr val="bg1"/>
                </a:solidFill>
                <a:latin typeface="Arial Narrow" panose="020B0606020202030204" pitchFamily="34" charset="0"/>
              </a:rPr>
              <a:t> assure us that no coyote or other carnivorous brute has ever tasted of the flesh thereof; nor has Kruger ever seen any bones in the vicinity save, perhaps, in imagination. Again, </a:t>
            </a:r>
            <a:r>
              <a:rPr lang="en-US" b="1" dirty="0">
                <a:solidFill>
                  <a:srgbClr val="FFFF00"/>
                </a:solidFill>
                <a:latin typeface="Arial Narrow" panose="020B0606020202030204" pitchFamily="34" charset="0"/>
              </a:rPr>
              <a:t>the “scoundrels” referred to are honest, brave, humane and generous men – citizens of Wickenburg</a:t>
            </a:r>
            <a:r>
              <a:rPr lang="en-US" b="1" dirty="0">
                <a:solidFill>
                  <a:schemeClr val="bg1"/>
                </a:solidFill>
                <a:latin typeface="Arial Narrow" panose="020B0606020202030204" pitchFamily="34" charset="0"/>
              </a:rPr>
              <a:t>, who, instead of having “had the audacity to charge $95 for the job, that being the amount of cash found on the dead man's body,” gave every cent of said cash to </a:t>
            </a:r>
            <a:r>
              <a:rPr lang="en-US" b="1" dirty="0">
                <a:solidFill>
                  <a:srgbClr val="FFFF00"/>
                </a:solidFill>
                <a:latin typeface="Arial Narrow" panose="020B0606020202030204" pitchFamily="34" charset="0"/>
              </a:rPr>
              <a:t>Lieutenant </a:t>
            </a:r>
            <a:r>
              <a:rPr lang="en-US" b="1" dirty="0" smtClean="0">
                <a:solidFill>
                  <a:srgbClr val="FFFF00"/>
                </a:solidFill>
                <a:latin typeface="Arial Narrow" panose="020B0606020202030204" pitchFamily="34" charset="0"/>
              </a:rPr>
              <a:t>Lockwood</a:t>
            </a:r>
            <a:r>
              <a:rPr lang="en-US" b="1" dirty="0" smtClean="0">
                <a:solidFill>
                  <a:schemeClr val="bg1"/>
                </a:solidFill>
                <a:latin typeface="Arial Narrow" panose="020B0606020202030204" pitchFamily="34" charset="0"/>
              </a:rPr>
              <a:t>…</a:t>
            </a:r>
          </a:p>
          <a:p>
            <a:pPr marL="0" indent="0">
              <a:buNone/>
            </a:pPr>
            <a:endParaRPr lang="en-US" b="1" dirty="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endParaRPr lang="en-US" b="1" dirty="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endParaRPr lang="en-US" b="1" dirty="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endParaRPr lang="en-US" b="1" dirty="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endParaRPr lang="en-US" b="1" dirty="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endParaRPr lang="en-US" b="1" dirty="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endParaRPr lang="en-US" b="1" dirty="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endParaRPr lang="en-US" b="1" dirty="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endParaRPr lang="en-US" b="1" dirty="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endParaRPr lang="en-US" b="1" dirty="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endParaRPr lang="en-US" b="1" dirty="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endParaRPr lang="en-US" b="1" dirty="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endParaRPr lang="en-US" b="1" dirty="0">
              <a:solidFill>
                <a:schemeClr val="bg1"/>
              </a:solidFill>
              <a:latin typeface="Arial Narrow" panose="020B0606020202030204" pitchFamily="34" charset="0"/>
            </a:endParaRPr>
          </a:p>
          <a:p>
            <a:pPr marL="0" indent="0">
              <a:buNone/>
            </a:pPr>
            <a:endParaRPr lang="en-US" b="1" dirty="0" smtClean="0">
              <a:solidFill>
                <a:schemeClr val="bg1"/>
              </a:solidFill>
              <a:latin typeface="Arial Narrow" panose="020B0606020202030204" pitchFamily="34" charset="0"/>
            </a:endParaRPr>
          </a:p>
          <a:p>
            <a:pPr marL="0" indent="0">
              <a:buNone/>
            </a:pPr>
            <a:endParaRPr lang="en-US" dirty="0"/>
          </a:p>
        </p:txBody>
      </p:sp>
    </p:spTree>
    <p:extLst>
      <p:ext uri="{BB962C8B-B14F-4D97-AF65-F5344CB8AC3E}">
        <p14:creationId xmlns:p14="http://schemas.microsoft.com/office/powerpoint/2010/main" val="98793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3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500"/>
                            </p:stCondLst>
                            <p:childTnLst>
                              <p:par>
                                <p:cTn id="17" presetID="10" presetClass="entr" presetSubtype="0"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Regarding </a:t>
            </a:r>
            <a:r>
              <a:rPr lang="en-US" dirty="0" err="1" smtClean="0">
                <a:solidFill>
                  <a:schemeClr val="bg1"/>
                </a:solidFill>
                <a:latin typeface="Arial Black" panose="020B0A04020102020204" pitchFamily="34" charset="0"/>
              </a:rPr>
              <a:t>the</a:t>
            </a:r>
            <a:r>
              <a:rPr lang="en-US" i="1" dirty="0" err="1" smtClean="0">
                <a:solidFill>
                  <a:schemeClr val="bg1"/>
                </a:solidFill>
                <a:latin typeface="Arial Black" panose="020B0A04020102020204" pitchFamily="34" charset="0"/>
              </a:rPr>
              <a:t>Miner</a:t>
            </a:r>
            <a:r>
              <a:rPr lang="en-US" i="1" dirty="0" smtClean="0">
                <a:solidFill>
                  <a:schemeClr val="bg1"/>
                </a:solidFill>
                <a:latin typeface="Arial Black" panose="020B0A04020102020204" pitchFamily="34" charset="0"/>
              </a:rPr>
              <a:t> </a:t>
            </a:r>
            <a:r>
              <a:rPr lang="en-US" dirty="0" smtClean="0">
                <a:solidFill>
                  <a:schemeClr val="bg1"/>
                </a:solidFill>
                <a:latin typeface="Arial Black" panose="020B0A04020102020204" pitchFamily="34" charset="0"/>
              </a:rPr>
              <a:t>Article:</a:t>
            </a:r>
            <a:endParaRPr lang="en-US" sz="3200" b="1" dirty="0">
              <a:solidFill>
                <a:schemeClr val="bg1"/>
              </a:solidFill>
              <a:latin typeface="Arial Narrow" panose="020B0606020202030204" pitchFamily="34" charset="0"/>
            </a:endParaRPr>
          </a:p>
        </p:txBody>
      </p:sp>
      <p:sp>
        <p:nvSpPr>
          <p:cNvPr id="3" name="Content Placeholder 2"/>
          <p:cNvSpPr>
            <a:spLocks noGrp="1"/>
          </p:cNvSpPr>
          <p:nvPr>
            <p:ph idx="1"/>
          </p:nvPr>
        </p:nvSpPr>
        <p:spPr>
          <a:xfrm>
            <a:off x="838200" y="2096853"/>
            <a:ext cx="10515600" cy="3222122"/>
          </a:xfrm>
        </p:spPr>
        <p:txBody>
          <a:bodyPr>
            <a:normAutofit/>
          </a:bodyPr>
          <a:lstStyle/>
          <a:p>
            <a:r>
              <a:rPr lang="en-US" b="1" dirty="0" smtClean="0">
                <a:solidFill>
                  <a:schemeClr val="bg1"/>
                </a:solidFill>
                <a:latin typeface="Arial Narrow" panose="020B0606020202030204" pitchFamily="34" charset="0"/>
              </a:rPr>
              <a:t>Lt. Lockwood </a:t>
            </a:r>
            <a:r>
              <a:rPr lang="en-US" b="1" dirty="0">
                <a:solidFill>
                  <a:schemeClr val="bg1"/>
                </a:solidFill>
                <a:latin typeface="Arial Narrow" panose="020B0606020202030204" pitchFamily="34" charset="0"/>
              </a:rPr>
              <a:t>did record receiving $</a:t>
            </a:r>
            <a:r>
              <a:rPr lang="en-US" b="1" dirty="0" smtClean="0">
                <a:solidFill>
                  <a:schemeClr val="bg1"/>
                </a:solidFill>
                <a:latin typeface="Arial Narrow" panose="020B0606020202030204" pitchFamily="34" charset="0"/>
              </a:rPr>
              <a:t>95.00, property </a:t>
            </a:r>
            <a:r>
              <a:rPr lang="en-US" b="1" dirty="0">
                <a:solidFill>
                  <a:schemeClr val="bg1"/>
                </a:solidFill>
                <a:latin typeface="Arial Narrow" panose="020B0606020202030204" pitchFamily="34" charset="0"/>
              </a:rPr>
              <a:t>of </a:t>
            </a:r>
            <a:r>
              <a:rPr lang="en-US" b="1" dirty="0" smtClean="0">
                <a:solidFill>
                  <a:schemeClr val="bg1"/>
                </a:solidFill>
                <a:latin typeface="Arial Narrow" panose="020B0606020202030204" pitchFamily="34" charset="0"/>
              </a:rPr>
              <a:t>Salmon, </a:t>
            </a:r>
            <a:r>
              <a:rPr lang="en-US" b="1" dirty="0">
                <a:solidFill>
                  <a:schemeClr val="bg1"/>
                </a:solidFill>
                <a:latin typeface="Arial Narrow" panose="020B0606020202030204" pitchFamily="34" charset="0"/>
              </a:rPr>
              <a:t>but it is unclear whether this occurred before or after Kruger’s interview was </a:t>
            </a:r>
            <a:r>
              <a:rPr lang="en-US" b="1" dirty="0" smtClean="0">
                <a:solidFill>
                  <a:schemeClr val="bg1"/>
                </a:solidFill>
                <a:latin typeface="Arial Narrow" panose="020B0606020202030204" pitchFamily="34" charset="0"/>
              </a:rPr>
              <a:t>published</a:t>
            </a:r>
            <a:r>
              <a:rPr lang="en-US" b="1" dirty="0">
                <a:solidFill>
                  <a:schemeClr val="bg1"/>
                </a:solidFill>
                <a:latin typeface="Arial Narrow" panose="020B0606020202030204" pitchFamily="34" charset="0"/>
              </a:rPr>
              <a:t>.</a:t>
            </a:r>
          </a:p>
          <a:p>
            <a:pPr marL="0" indent="0">
              <a:buNone/>
            </a:pPr>
            <a:endParaRPr lang="en-US" b="1" dirty="0" smtClean="0">
              <a:solidFill>
                <a:schemeClr val="bg1"/>
              </a:solidFill>
              <a:latin typeface="Arial Narrow" panose="020B0606020202030204" pitchFamily="34" charset="0"/>
            </a:endParaRPr>
          </a:p>
          <a:p>
            <a:r>
              <a:rPr lang="en-US" b="1" dirty="0" smtClean="0">
                <a:solidFill>
                  <a:schemeClr val="bg1"/>
                </a:solidFill>
                <a:latin typeface="Arial Narrow" panose="020B0606020202030204" pitchFamily="34" charset="0"/>
              </a:rPr>
              <a:t>Salmon’s remains were exhumed and buried beside the other victims; an arduous and disagreeable task, which would have been unnecessary if Salmon were properly buried.</a:t>
            </a:r>
          </a:p>
        </p:txBody>
      </p:sp>
    </p:spTree>
    <p:extLst>
      <p:ext uri="{BB962C8B-B14F-4D97-AF65-F5344CB8AC3E}">
        <p14:creationId xmlns:p14="http://schemas.microsoft.com/office/powerpoint/2010/main" val="398432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01859"/>
          </a:xfrm>
        </p:spPr>
        <p:txBody>
          <a:bodyPr/>
          <a:lstStyle/>
          <a:p>
            <a:r>
              <a:rPr lang="en-US" dirty="0" smtClean="0">
                <a:solidFill>
                  <a:schemeClr val="bg1"/>
                </a:solidFill>
                <a:latin typeface="Arial Black" panose="020B0A04020102020204" pitchFamily="34" charset="0"/>
              </a:rPr>
              <a:t>The Crime</a:t>
            </a:r>
            <a:endParaRPr lang="en-US" dirty="0">
              <a:solidFill>
                <a:schemeClr val="bg1"/>
              </a:solidFill>
              <a:latin typeface="Arial Black" panose="020B0A04020102020204" pitchFamily="34" charset="0"/>
            </a:endParaRPr>
          </a:p>
        </p:txBody>
      </p:sp>
      <p:sp>
        <p:nvSpPr>
          <p:cNvPr id="3" name="Subtitle 2"/>
          <p:cNvSpPr>
            <a:spLocks noGrp="1"/>
          </p:cNvSpPr>
          <p:nvPr>
            <p:ph type="subTitle" idx="1"/>
          </p:nvPr>
        </p:nvSpPr>
        <p:spPr>
          <a:xfrm>
            <a:off x="1524000" y="2335237"/>
            <a:ext cx="9144000" cy="3784209"/>
          </a:xfrm>
        </p:spPr>
        <p:txBody>
          <a:bodyPr>
            <a:noAutofit/>
          </a:bodyPr>
          <a:lstStyle/>
          <a:p>
            <a:pPr algn="just"/>
            <a:r>
              <a:rPr lang="en-US" sz="2800" b="1" dirty="0">
                <a:solidFill>
                  <a:schemeClr val="bg1"/>
                </a:solidFill>
                <a:latin typeface="Arial" panose="020B0604020202020204" pitchFamily="34" charset="0"/>
                <a:cs typeface="Arial" panose="020B0604020202020204" pitchFamily="34" charset="0"/>
              </a:rPr>
              <a:t>On the morning of November 5, 1871, a Concord stage coach en route from Wickenburg, Arizona Territory (AT) to Ehrenburg, AT was ambushed about eight miles west of Wickenburg.  The driver and five passengers were killed during the ambush, but Mollie Sheppard, the only female passenger, and William Kruger, a civilian Army clerk, though severely wounded, managed to escape.  Sheppard later reportedly died from her wounds.</a:t>
            </a:r>
          </a:p>
          <a:p>
            <a:endParaRPr lang="en-US" sz="2800" dirty="0"/>
          </a:p>
        </p:txBody>
      </p:sp>
    </p:spTree>
    <p:extLst>
      <p:ext uri="{BB962C8B-B14F-4D97-AF65-F5344CB8AC3E}">
        <p14:creationId xmlns:p14="http://schemas.microsoft.com/office/powerpoint/2010/main" val="12397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Possible Additional Evidence</a:t>
            </a:r>
            <a:br>
              <a:rPr lang="en-US" dirty="0" smtClean="0">
                <a:solidFill>
                  <a:schemeClr val="bg1"/>
                </a:solidFill>
                <a:latin typeface="Arial Black" panose="020B0A04020102020204" pitchFamily="34" charset="0"/>
              </a:rPr>
            </a:br>
            <a:r>
              <a:rPr lang="en-US" sz="3200" dirty="0" smtClean="0">
                <a:solidFill>
                  <a:schemeClr val="bg1"/>
                </a:solidFill>
                <a:latin typeface="Arial Black" panose="020B0A04020102020204" pitchFamily="34" charset="0"/>
              </a:rPr>
              <a:t>Purported Graves at Massacre site.</a:t>
            </a:r>
            <a:endParaRPr lang="en-US" dirty="0">
              <a:solidFill>
                <a:schemeClr val="bg1"/>
              </a:solidFill>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3695" b="18547"/>
          <a:stretch/>
        </p:blipFill>
        <p:spPr>
          <a:xfrm>
            <a:off x="1990122" y="1954031"/>
            <a:ext cx="8211756" cy="3554570"/>
          </a:xfrm>
        </p:spPr>
      </p:pic>
      <p:sp>
        <p:nvSpPr>
          <p:cNvPr id="5" name="TextBox 4"/>
          <p:cNvSpPr txBox="1"/>
          <p:nvPr/>
        </p:nvSpPr>
        <p:spPr>
          <a:xfrm>
            <a:off x="3079198" y="5508601"/>
            <a:ext cx="5801783" cy="584775"/>
          </a:xfrm>
          <a:prstGeom prst="rect">
            <a:avLst/>
          </a:prstGeom>
          <a:noFill/>
        </p:spPr>
        <p:txBody>
          <a:bodyPr wrap="square" rtlCol="0">
            <a:spAutoFit/>
          </a:bodyPr>
          <a:lstStyle/>
          <a:p>
            <a:pPr algn="ctr"/>
            <a:r>
              <a:rPr lang="en-US" sz="2400" b="1" dirty="0" smtClean="0">
                <a:solidFill>
                  <a:schemeClr val="bg1"/>
                </a:solidFill>
                <a:latin typeface="Arial Narrow" panose="020B0606020202030204" pitchFamily="34" charset="0"/>
              </a:rPr>
              <a:t>Graves located by “Dowsing.”</a:t>
            </a:r>
            <a:r>
              <a:rPr lang="en-US" sz="3200" b="1" dirty="0" smtClean="0">
                <a:solidFill>
                  <a:schemeClr val="bg1"/>
                </a:solidFill>
                <a:latin typeface="Arial Narrow" panose="020B0606020202030204" pitchFamily="34" charset="0"/>
              </a:rPr>
              <a:t> </a:t>
            </a:r>
            <a:endParaRPr lang="en-US"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1102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3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bg1"/>
                </a:solidFill>
                <a:latin typeface="Arial Black" panose="020B0A04020102020204" pitchFamily="34" charset="0"/>
              </a:rPr>
              <a:t>Massacre Site as Seen from Space</a:t>
            </a:r>
            <a:br>
              <a:rPr lang="en-US" sz="4000" dirty="0" smtClean="0">
                <a:solidFill>
                  <a:schemeClr val="bg1"/>
                </a:solidFill>
                <a:latin typeface="Arial Black" panose="020B0A04020102020204" pitchFamily="34" charset="0"/>
              </a:rPr>
            </a:br>
            <a:r>
              <a:rPr lang="en-US" sz="3100" dirty="0" smtClean="0">
                <a:solidFill>
                  <a:schemeClr val="bg1"/>
                </a:solidFill>
                <a:latin typeface="Arial Black" panose="020B0A04020102020204" pitchFamily="34" charset="0"/>
              </a:rPr>
              <a:t>Old stage road clearly visible as it enters wash</a:t>
            </a:r>
            <a:endParaRPr lang="en-US" sz="3100" dirty="0">
              <a:solidFill>
                <a:schemeClr val="bg1"/>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7569" y="1690688"/>
            <a:ext cx="6522521" cy="4351338"/>
          </a:xfrm>
        </p:spPr>
      </p:pic>
    </p:spTree>
    <p:extLst>
      <p:ext uri="{BB962C8B-B14F-4D97-AF65-F5344CB8AC3E}">
        <p14:creationId xmlns:p14="http://schemas.microsoft.com/office/powerpoint/2010/main" val="96177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042008"/>
          </a:xfrm>
        </p:spPr>
        <p:txBody>
          <a:bodyPr/>
          <a:lstStyle/>
          <a:p>
            <a:pPr algn="ctr"/>
            <a:r>
              <a:rPr lang="en-US" dirty="0" smtClean="0">
                <a:solidFill>
                  <a:schemeClr val="bg1"/>
                </a:solidFill>
                <a:latin typeface="Arial Black" panose="020B0A04020102020204" pitchFamily="34" charset="0"/>
              </a:rPr>
              <a:t>For More Information </a:t>
            </a:r>
            <a:endParaRPr lang="en-US" dirty="0">
              <a:solidFill>
                <a:schemeClr val="bg1"/>
              </a:solidFill>
              <a:latin typeface="Arial Black" panose="020B0A04020102020204" pitchFamily="34" charset="0"/>
            </a:endParaRPr>
          </a:p>
        </p:txBody>
      </p:sp>
      <p:sp>
        <p:nvSpPr>
          <p:cNvPr id="3" name="Text Placeholder 2"/>
          <p:cNvSpPr>
            <a:spLocks noGrp="1"/>
          </p:cNvSpPr>
          <p:nvPr>
            <p:ph type="body" idx="1"/>
          </p:nvPr>
        </p:nvSpPr>
        <p:spPr>
          <a:xfrm>
            <a:off x="831850" y="3708875"/>
            <a:ext cx="10515600" cy="1327149"/>
          </a:xfrm>
        </p:spPr>
        <p:txBody>
          <a:bodyPr>
            <a:normAutofit/>
          </a:bodyPr>
          <a:lstStyle/>
          <a:p>
            <a:pPr algn="ctr"/>
            <a:r>
              <a:rPr lang="en-US" sz="3200" b="1" dirty="0" smtClean="0">
                <a:solidFill>
                  <a:srgbClr val="FFFF00"/>
                </a:solidFill>
                <a:latin typeface="Arial" panose="020B0604020202020204" pitchFamily="34" charset="0"/>
                <a:cs typeface="Arial" panose="020B0604020202020204" pitchFamily="34" charset="0"/>
              </a:rPr>
              <a:t>https//sites.google.com/site/</a:t>
            </a:r>
            <a:r>
              <a:rPr lang="en-US" sz="3200" b="1" dirty="0" err="1" smtClean="0">
                <a:solidFill>
                  <a:srgbClr val="FFFF00"/>
                </a:solidFill>
                <a:latin typeface="Arial" panose="020B0604020202020204" pitchFamily="34" charset="0"/>
                <a:cs typeface="Arial" panose="020B0604020202020204" pitchFamily="34" charset="0"/>
              </a:rPr>
              <a:t>thewickenburgproject</a:t>
            </a:r>
            <a:endParaRPr lang="en-US" sz="3200" b="1" dirty="0">
              <a:solidFill>
                <a:srgbClr val="FFFF00"/>
              </a:solidFill>
              <a:latin typeface="Arial" panose="020B0604020202020204" pitchFamily="34" charset="0"/>
              <a:cs typeface="Arial" panose="020B0604020202020204" pitchFamily="34" charset="0"/>
            </a:endParaRPr>
          </a:p>
          <a:p>
            <a:pPr algn="ctr"/>
            <a:r>
              <a:rPr lang="en-US" sz="3200" b="1" dirty="0" smtClean="0">
                <a:solidFill>
                  <a:srgbClr val="FFFF00"/>
                </a:solidFill>
                <a:latin typeface="Arial" panose="020B0604020202020204" pitchFamily="34" charset="0"/>
                <a:cs typeface="Arial" panose="020B0604020202020204" pitchFamily="34" charset="0"/>
              </a:rPr>
              <a:t>E-Mail: </a:t>
            </a:r>
            <a:r>
              <a:rPr lang="en-US" sz="3200" b="1" dirty="0" smtClean="0">
                <a:solidFill>
                  <a:srgbClr val="FFFF00"/>
                </a:solidFill>
                <a:latin typeface="Arial" panose="020B0604020202020204" pitchFamily="34" charset="0"/>
                <a:cs typeface="Arial" panose="020B0604020202020204" pitchFamily="34" charset="0"/>
              </a:rPr>
              <a:t>Hypnog8r@gmail</a:t>
            </a:r>
            <a:r>
              <a:rPr lang="en-US" sz="3200" b="1" dirty="0" smtClean="0">
                <a:solidFill>
                  <a:srgbClr val="FFFF00"/>
                </a:solidFill>
                <a:latin typeface="Arial" panose="020B0604020202020204" pitchFamily="34" charset="0"/>
                <a:cs typeface="Arial" panose="020B0604020202020204" pitchFamily="34" charset="0"/>
              </a:rPr>
              <a:t>.com</a:t>
            </a:r>
            <a:endParaRPr lang="en-US" sz="32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68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chemeClr val="bg1"/>
                </a:solidFill>
                <a:latin typeface="Arial Black" panose="020B0A04020102020204" pitchFamily="34" charset="0"/>
              </a:rPr>
              <a:t>Whodunnit</a:t>
            </a:r>
            <a:r>
              <a:rPr lang="en-US"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p:txBody>
          <a:bodyPr/>
          <a:lstStyle/>
          <a:p>
            <a:pPr marL="0" indent="0" algn="just">
              <a:buNone/>
            </a:pPr>
            <a:r>
              <a:rPr lang="en-US" b="1" dirty="0">
                <a:solidFill>
                  <a:schemeClr val="bg1"/>
                </a:solidFill>
                <a:latin typeface="Arial" panose="020B0604020202020204" pitchFamily="34" charset="0"/>
                <a:cs typeface="Arial" panose="020B0604020202020204" pitchFamily="34" charset="0"/>
              </a:rPr>
              <a:t>Suspicion immediately fell on Yavapai Indian warriors from the nearby Camp Date Creek Reservation, based on physical evidence from the scene, and the statements of Kruger and Sheppard.  </a:t>
            </a:r>
            <a:endParaRPr lang="en-US" b="1" dirty="0" smtClean="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pPr marL="0" indent="0" algn="just">
              <a:buNone/>
            </a:pPr>
            <a:r>
              <a:rPr lang="en-US" b="1" dirty="0" smtClean="0">
                <a:solidFill>
                  <a:schemeClr val="bg1"/>
                </a:solidFill>
                <a:latin typeface="Arial" panose="020B0604020202020204" pitchFamily="34" charset="0"/>
                <a:cs typeface="Arial" panose="020B0604020202020204" pitchFamily="34" charset="0"/>
              </a:rPr>
              <a:t>However</a:t>
            </a:r>
            <a:r>
              <a:rPr lang="en-US" b="1" dirty="0">
                <a:solidFill>
                  <a:schemeClr val="bg1"/>
                </a:solidFill>
                <a:latin typeface="Arial" panose="020B0604020202020204" pitchFamily="34" charset="0"/>
                <a:cs typeface="Arial" panose="020B0604020202020204" pitchFamily="34" charset="0"/>
              </a:rPr>
              <a:t>, the nature of the attack differed considerably from the Indians’ usual modus operandi, and Charles </a:t>
            </a:r>
            <a:r>
              <a:rPr lang="en-US" b="1" dirty="0" err="1">
                <a:solidFill>
                  <a:schemeClr val="bg1"/>
                </a:solidFill>
                <a:latin typeface="Arial" panose="020B0604020202020204" pitchFamily="34" charset="0"/>
                <a:cs typeface="Arial" panose="020B0604020202020204" pitchFamily="34" charset="0"/>
              </a:rPr>
              <a:t>Genung</a:t>
            </a:r>
            <a:r>
              <a:rPr lang="en-US" b="1" dirty="0">
                <a:solidFill>
                  <a:schemeClr val="bg1"/>
                </a:solidFill>
                <a:latin typeface="Arial" panose="020B0604020202020204" pitchFamily="34" charset="0"/>
                <a:cs typeface="Arial" panose="020B0604020202020204" pitchFamily="34" charset="0"/>
              </a:rPr>
              <a:t>, a prominent and well respected local rancher, attempted to lay the blame on Mexican bandits.</a:t>
            </a:r>
          </a:p>
        </p:txBody>
      </p:sp>
    </p:spTree>
    <p:extLst>
      <p:ext uri="{BB962C8B-B14F-4D97-AF65-F5344CB8AC3E}">
        <p14:creationId xmlns:p14="http://schemas.microsoft.com/office/powerpoint/2010/main" val="397022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chemeClr val="bg1"/>
                </a:solidFill>
                <a:latin typeface="Arial Black" panose="020B0A04020102020204" pitchFamily="34" charset="0"/>
              </a:rPr>
              <a:t>Whodunnit</a:t>
            </a:r>
            <a:r>
              <a:rPr lang="en-US"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p:txBody>
          <a:bodyPr/>
          <a:lstStyle/>
          <a:p>
            <a:pPr marL="0" indent="0" algn="just">
              <a:buNone/>
            </a:pPr>
            <a:r>
              <a:rPr lang="en-US" b="1" dirty="0">
                <a:solidFill>
                  <a:schemeClr val="bg1"/>
                </a:solidFill>
                <a:latin typeface="Arial" panose="020B0604020202020204" pitchFamily="34" charset="0"/>
                <a:cs typeface="Arial" panose="020B0604020202020204" pitchFamily="34" charset="0"/>
              </a:rPr>
              <a:t>Moreover, Kruger and Sheppard’s account of the massacre were called into </a:t>
            </a:r>
            <a:r>
              <a:rPr lang="en-US" b="1" dirty="0" smtClean="0">
                <a:solidFill>
                  <a:schemeClr val="bg1"/>
                </a:solidFill>
                <a:latin typeface="Arial" panose="020B0604020202020204" pitchFamily="34" charset="0"/>
                <a:cs typeface="Arial" panose="020B0604020202020204" pitchFamily="34" charset="0"/>
              </a:rPr>
              <a:t>question:</a:t>
            </a:r>
          </a:p>
          <a:p>
            <a:pPr marL="0" indent="0" algn="just">
              <a:buNone/>
            </a:pPr>
            <a:endParaRPr lang="en-US" b="1" dirty="0" smtClean="0">
              <a:solidFill>
                <a:schemeClr val="bg1"/>
              </a:solidFill>
              <a:latin typeface="Arial" panose="020B0604020202020204" pitchFamily="34" charset="0"/>
              <a:cs typeface="Arial" panose="020B0604020202020204" pitchFamily="34" charset="0"/>
            </a:endParaRPr>
          </a:p>
          <a:p>
            <a:pPr marL="0" indent="0" algn="just">
              <a:buNone/>
            </a:pPr>
            <a:r>
              <a:rPr lang="en-US" b="1" dirty="0" smtClean="0">
                <a:solidFill>
                  <a:schemeClr val="bg1"/>
                </a:solidFill>
                <a:latin typeface="Arial" panose="020B0604020202020204" pitchFamily="34" charset="0"/>
                <a:cs typeface="Arial" panose="020B0604020202020204" pitchFamily="34" charset="0"/>
              </a:rPr>
              <a:t>Sheppard was </a:t>
            </a:r>
            <a:r>
              <a:rPr lang="en-US" b="1" dirty="0">
                <a:solidFill>
                  <a:schemeClr val="bg1"/>
                </a:solidFill>
                <a:latin typeface="Arial" panose="020B0604020202020204" pitchFamily="34" charset="0"/>
                <a:cs typeface="Arial" panose="020B0604020202020204" pitchFamily="34" charset="0"/>
              </a:rPr>
              <a:t>a prostitute and therefore </a:t>
            </a:r>
            <a:r>
              <a:rPr lang="en-US" b="1" dirty="0" smtClean="0">
                <a:solidFill>
                  <a:schemeClr val="bg1"/>
                </a:solidFill>
                <a:latin typeface="Arial" panose="020B0604020202020204" pitchFamily="34" charset="0"/>
                <a:cs typeface="Arial" panose="020B0604020202020204" pitchFamily="34" charset="0"/>
              </a:rPr>
              <a:t>disreputable</a:t>
            </a:r>
          </a:p>
          <a:p>
            <a:pPr marL="0" indent="0" algn="just">
              <a:buNone/>
            </a:pPr>
            <a:endParaRPr lang="en-US" b="1" dirty="0" smtClean="0">
              <a:solidFill>
                <a:schemeClr val="bg1"/>
              </a:solidFill>
              <a:latin typeface="Arial" panose="020B0604020202020204" pitchFamily="34" charset="0"/>
              <a:cs typeface="Arial" panose="020B0604020202020204" pitchFamily="34" charset="0"/>
            </a:endParaRPr>
          </a:p>
          <a:p>
            <a:pPr marL="0" indent="0" algn="just">
              <a:buNone/>
            </a:pPr>
            <a:r>
              <a:rPr lang="en-US" b="1" dirty="0" smtClean="0">
                <a:solidFill>
                  <a:schemeClr val="bg1"/>
                </a:solidFill>
                <a:latin typeface="Arial" panose="020B0604020202020204" pitchFamily="34" charset="0"/>
                <a:cs typeface="Arial" panose="020B0604020202020204" pitchFamily="34" charset="0"/>
              </a:rPr>
              <a:t>Kruger “took up with” a prostitute, and wrote </a:t>
            </a:r>
            <a:r>
              <a:rPr lang="en-US" b="1" dirty="0">
                <a:solidFill>
                  <a:schemeClr val="bg1"/>
                </a:solidFill>
                <a:latin typeface="Arial" panose="020B0604020202020204" pitchFamily="34" charset="0"/>
                <a:cs typeface="Arial" panose="020B0604020202020204" pitchFamily="34" charset="0"/>
              </a:rPr>
              <a:t>unflattering </a:t>
            </a:r>
            <a:r>
              <a:rPr lang="en-US" b="1" dirty="0" smtClean="0">
                <a:solidFill>
                  <a:schemeClr val="bg1"/>
                </a:solidFill>
                <a:latin typeface="Arial" panose="020B0604020202020204" pitchFamily="34" charset="0"/>
                <a:cs typeface="Arial" panose="020B0604020202020204" pitchFamily="34" charset="0"/>
              </a:rPr>
              <a:t>portrayals </a:t>
            </a:r>
            <a:r>
              <a:rPr lang="en-US" b="1" dirty="0">
                <a:solidFill>
                  <a:schemeClr val="bg1"/>
                </a:solidFill>
                <a:latin typeface="Arial" panose="020B0604020202020204" pitchFamily="34" charset="0"/>
                <a:cs typeface="Arial" panose="020B0604020202020204" pitchFamily="34" charset="0"/>
              </a:rPr>
              <a:t>of the local Army Commander and some of the citizens of Wickenburg</a:t>
            </a:r>
            <a:r>
              <a:rPr lang="en-US" b="1" dirty="0" smtClean="0">
                <a:solidFill>
                  <a:schemeClr val="bg1"/>
                </a:solidFill>
                <a:latin typeface="Arial" panose="020B0604020202020204" pitchFamily="34" charset="0"/>
                <a:cs typeface="Arial" panose="020B0604020202020204" pitchFamily="34" charset="0"/>
              </a:rPr>
              <a:t>.</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Kruger’s Credibility</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838200" y="1825624"/>
            <a:ext cx="10515600" cy="4420629"/>
          </a:xfrm>
        </p:spPr>
        <p:txBody>
          <a:bodyPr/>
          <a:lstStyle/>
          <a:p>
            <a:pPr marL="0" indent="0" algn="just">
              <a:buNone/>
            </a:pPr>
            <a:r>
              <a:rPr lang="en-US" b="1" dirty="0">
                <a:solidFill>
                  <a:schemeClr val="bg1"/>
                </a:solidFill>
                <a:latin typeface="Arial" panose="020B0604020202020204" pitchFamily="34" charset="0"/>
                <a:cs typeface="Arial" panose="020B0604020202020204" pitchFamily="34" charset="0"/>
              </a:rPr>
              <a:t>Though neither Kruger nor Sheppard made formal written statements, Kruger wrote a lengthy letter to a relative of one of the dead passengers, which was published in the Boston and New York papers.  In it, he provided details of the ambush, and complained of poor treatment from the local Army installation at Camp Date Creek, AT.  </a:t>
            </a:r>
            <a:endParaRPr lang="en-US" b="1" dirty="0" smtClean="0">
              <a:solidFill>
                <a:schemeClr val="bg1"/>
              </a:solidFill>
              <a:latin typeface="Arial" panose="020B0604020202020204" pitchFamily="34" charset="0"/>
              <a:cs typeface="Arial" panose="020B0604020202020204" pitchFamily="34" charset="0"/>
            </a:endParaRPr>
          </a:p>
          <a:p>
            <a:pPr marL="0" indent="0" algn="just">
              <a:buNone/>
            </a:pPr>
            <a:endParaRPr lang="en-US" b="1" dirty="0">
              <a:solidFill>
                <a:schemeClr val="bg1"/>
              </a:solidFill>
              <a:latin typeface="Arial" panose="020B0604020202020204" pitchFamily="34" charset="0"/>
              <a:cs typeface="Arial" panose="020B0604020202020204" pitchFamily="34" charset="0"/>
            </a:endParaRPr>
          </a:p>
          <a:p>
            <a:pPr marL="0" indent="0" algn="just">
              <a:buNone/>
            </a:pPr>
            <a:r>
              <a:rPr lang="en-US" b="1" dirty="0" smtClean="0">
                <a:solidFill>
                  <a:schemeClr val="bg1"/>
                </a:solidFill>
                <a:latin typeface="Arial" panose="020B0604020202020204" pitchFamily="34" charset="0"/>
                <a:cs typeface="Arial" panose="020B0604020202020204" pitchFamily="34" charset="0"/>
              </a:rPr>
              <a:t>This </a:t>
            </a:r>
            <a:r>
              <a:rPr lang="en-US" b="1" dirty="0">
                <a:solidFill>
                  <a:schemeClr val="bg1"/>
                </a:solidFill>
                <a:latin typeface="Arial" panose="020B0604020202020204" pitchFamily="34" charset="0"/>
                <a:cs typeface="Arial" panose="020B0604020202020204" pitchFamily="34" charset="0"/>
              </a:rPr>
              <a:t>published </a:t>
            </a:r>
            <a:r>
              <a:rPr lang="en-US" b="1" dirty="0" smtClean="0">
                <a:solidFill>
                  <a:schemeClr val="bg1"/>
                </a:solidFill>
                <a:latin typeface="Arial" panose="020B0604020202020204" pitchFamily="34" charset="0"/>
                <a:cs typeface="Arial" panose="020B0604020202020204" pitchFamily="34" charset="0"/>
              </a:rPr>
              <a:t>account </a:t>
            </a:r>
            <a:r>
              <a:rPr lang="en-US" b="1" dirty="0">
                <a:solidFill>
                  <a:schemeClr val="bg1"/>
                </a:solidFill>
                <a:latin typeface="Arial" panose="020B0604020202020204" pitchFamily="34" charset="0"/>
                <a:cs typeface="Arial" panose="020B0604020202020204" pitchFamily="34" charset="0"/>
              </a:rPr>
              <a:t>brought a flurry of angry </a:t>
            </a:r>
            <a:r>
              <a:rPr lang="en-US" b="1" dirty="0" smtClean="0">
                <a:solidFill>
                  <a:schemeClr val="bg1"/>
                </a:solidFill>
                <a:latin typeface="Arial" panose="020B0604020202020204" pitchFamily="34" charset="0"/>
                <a:cs typeface="Arial" panose="020B0604020202020204" pitchFamily="34" charset="0"/>
              </a:rPr>
              <a:t>denials </a:t>
            </a:r>
            <a:r>
              <a:rPr lang="en-US" b="1" dirty="0">
                <a:solidFill>
                  <a:schemeClr val="bg1"/>
                </a:solidFill>
                <a:latin typeface="Arial" panose="020B0604020202020204" pitchFamily="34" charset="0"/>
                <a:cs typeface="Arial" panose="020B0604020202020204" pitchFamily="34" charset="0"/>
              </a:rPr>
              <a:t>from the officers of Camp Date </a:t>
            </a:r>
            <a:r>
              <a:rPr lang="en-US" b="1" dirty="0" smtClean="0">
                <a:solidFill>
                  <a:schemeClr val="bg1"/>
                </a:solidFill>
                <a:latin typeface="Arial" panose="020B0604020202020204" pitchFamily="34" charset="0"/>
                <a:cs typeface="Arial" panose="020B0604020202020204" pitchFamily="34" charset="0"/>
              </a:rPr>
              <a:t>Creek.</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05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Kruger’s Credibility</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838200" y="1825624"/>
            <a:ext cx="10515600" cy="4188809"/>
          </a:xfrm>
        </p:spPr>
        <p:txBody>
          <a:bodyPr/>
          <a:lstStyle/>
          <a:p>
            <a:pPr marL="0" indent="0" algn="just">
              <a:buNone/>
            </a:pPr>
            <a:r>
              <a:rPr lang="en-US" b="1" dirty="0" smtClean="0">
                <a:solidFill>
                  <a:schemeClr val="bg1"/>
                </a:solidFill>
                <a:latin typeface="Arial" panose="020B0604020202020204" pitchFamily="34" charset="0"/>
                <a:cs typeface="Arial" panose="020B0604020202020204" pitchFamily="34" charset="0"/>
              </a:rPr>
              <a:t>In a later interview with a reporter in Los Angeles, he provided additional details of the ambush and complained about the hasty and inadequate burial of one of his fellow travelers. </a:t>
            </a:r>
          </a:p>
          <a:p>
            <a:pPr marL="0" indent="0" algn="just">
              <a:buNone/>
            </a:pPr>
            <a:endParaRPr lang="en-US" b="1" dirty="0">
              <a:solidFill>
                <a:schemeClr val="bg1"/>
              </a:solidFill>
              <a:latin typeface="Arial" panose="020B0604020202020204" pitchFamily="34" charset="0"/>
              <a:cs typeface="Arial" panose="020B0604020202020204" pitchFamily="34" charset="0"/>
            </a:endParaRPr>
          </a:p>
          <a:p>
            <a:pPr marL="0" indent="0" algn="just">
              <a:buNone/>
            </a:pPr>
            <a:r>
              <a:rPr lang="en-US" b="1" dirty="0" smtClean="0">
                <a:solidFill>
                  <a:schemeClr val="bg1"/>
                </a:solidFill>
                <a:latin typeface="Arial" panose="020B0604020202020204" pitchFamily="34" charset="0"/>
                <a:cs typeface="Arial" panose="020B0604020202020204" pitchFamily="34" charset="0"/>
              </a:rPr>
              <a:t>The </a:t>
            </a:r>
            <a:r>
              <a:rPr lang="en-US" b="1" i="1" dirty="0">
                <a:solidFill>
                  <a:schemeClr val="bg1"/>
                </a:solidFill>
                <a:latin typeface="Arial" panose="020B0604020202020204" pitchFamily="34" charset="0"/>
                <a:cs typeface="Arial" panose="020B0604020202020204" pitchFamily="34" charset="0"/>
              </a:rPr>
              <a:t>Arizona Miner</a:t>
            </a:r>
            <a:r>
              <a:rPr lang="en-US" b="1" dirty="0">
                <a:solidFill>
                  <a:schemeClr val="bg1"/>
                </a:solidFill>
                <a:latin typeface="Arial" panose="020B0604020202020204" pitchFamily="34" charset="0"/>
                <a:cs typeface="Arial" panose="020B0604020202020204" pitchFamily="34" charset="0"/>
              </a:rPr>
              <a:t> newspaper </a:t>
            </a:r>
            <a:r>
              <a:rPr lang="en-US" b="1" dirty="0" smtClean="0">
                <a:solidFill>
                  <a:schemeClr val="bg1"/>
                </a:solidFill>
                <a:latin typeface="Arial" panose="020B0604020202020204" pitchFamily="34" charset="0"/>
                <a:cs typeface="Arial" panose="020B0604020202020204" pitchFamily="34" charset="0"/>
              </a:rPr>
              <a:t>lost no time in branding </a:t>
            </a:r>
            <a:r>
              <a:rPr lang="en-US" b="1" dirty="0">
                <a:solidFill>
                  <a:schemeClr val="bg1"/>
                </a:solidFill>
                <a:latin typeface="Arial" panose="020B0604020202020204" pitchFamily="34" charset="0"/>
                <a:cs typeface="Arial" panose="020B0604020202020204" pitchFamily="34" charset="0"/>
              </a:rPr>
              <a:t>him “a contemptible liar and slanderer.”</a:t>
            </a:r>
          </a:p>
          <a:p>
            <a:pPr marL="0" indent="0" algn="just">
              <a:buNone/>
            </a:pP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97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Kruger’s Credibility</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838200" y="1825625"/>
            <a:ext cx="10515600" cy="2141464"/>
          </a:xfrm>
        </p:spPr>
        <p:txBody>
          <a:bodyPr/>
          <a:lstStyle/>
          <a:p>
            <a:pPr marL="0" indent="0" algn="just">
              <a:buNone/>
            </a:pPr>
            <a:r>
              <a:rPr lang="en-US" b="1" dirty="0">
                <a:solidFill>
                  <a:schemeClr val="bg1"/>
                </a:solidFill>
                <a:latin typeface="Arial" panose="020B0604020202020204" pitchFamily="34" charset="0"/>
                <a:cs typeface="Arial" panose="020B0604020202020204" pitchFamily="34" charset="0"/>
              </a:rPr>
              <a:t>Kruger’s letter and </a:t>
            </a:r>
            <a:r>
              <a:rPr lang="en-US" b="1" dirty="0" smtClean="0">
                <a:solidFill>
                  <a:schemeClr val="bg1"/>
                </a:solidFill>
                <a:latin typeface="Arial" panose="020B0604020202020204" pitchFamily="34" charset="0"/>
                <a:cs typeface="Arial" panose="020B0604020202020204" pitchFamily="34" charset="0"/>
              </a:rPr>
              <a:t>Los Angeles </a:t>
            </a:r>
            <a:r>
              <a:rPr lang="en-US" b="1" dirty="0">
                <a:solidFill>
                  <a:schemeClr val="bg1"/>
                </a:solidFill>
                <a:latin typeface="Arial" panose="020B0604020202020204" pitchFamily="34" charset="0"/>
                <a:cs typeface="Arial" panose="020B0604020202020204" pitchFamily="34" charset="0"/>
              </a:rPr>
              <a:t>interview were analyzed using the principles of psycholinguistic credibility assessment previously reported by the author,</a:t>
            </a:r>
            <a:r>
              <a:rPr lang="en-US" b="1" baseline="30000" dirty="0">
                <a:solidFill>
                  <a:schemeClr val="bg1"/>
                </a:solidFill>
                <a:latin typeface="Arial" panose="020B0604020202020204" pitchFamily="34" charset="0"/>
                <a:cs typeface="Arial" panose="020B0604020202020204" pitchFamily="34" charset="0"/>
              </a:rPr>
              <a:t>1</a:t>
            </a:r>
            <a:r>
              <a:rPr lang="en-US" b="1" dirty="0">
                <a:solidFill>
                  <a:schemeClr val="bg1"/>
                </a:solidFill>
                <a:latin typeface="Arial" panose="020B0604020202020204" pitchFamily="34" charset="0"/>
                <a:cs typeface="Arial" panose="020B0604020202020204" pitchFamily="34" charset="0"/>
              </a:rPr>
              <a:t> as well as the rebuttal letters from three Army Officers and the article in the </a:t>
            </a:r>
            <a:r>
              <a:rPr lang="en-US" b="1" i="1" dirty="0">
                <a:solidFill>
                  <a:schemeClr val="bg1"/>
                </a:solidFill>
                <a:latin typeface="Arial" panose="020B0604020202020204" pitchFamily="34" charset="0"/>
                <a:cs typeface="Arial" panose="020B0604020202020204" pitchFamily="34" charset="0"/>
              </a:rPr>
              <a:t>Arizona Miner</a:t>
            </a:r>
            <a:r>
              <a:rPr lang="en-US" b="1" dirty="0">
                <a:solidFill>
                  <a:schemeClr val="bg1"/>
                </a:solidFill>
                <a:latin typeface="Arial" panose="020B0604020202020204" pitchFamily="34" charset="0"/>
                <a:cs typeface="Arial" panose="020B0604020202020204" pitchFamily="34" charset="0"/>
              </a:rPr>
              <a:t>.</a:t>
            </a:r>
          </a:p>
        </p:txBody>
      </p:sp>
      <p:sp>
        <p:nvSpPr>
          <p:cNvPr id="4" name="TextBox 3"/>
          <p:cNvSpPr txBox="1"/>
          <p:nvPr/>
        </p:nvSpPr>
        <p:spPr>
          <a:xfrm>
            <a:off x="1631852" y="4529797"/>
            <a:ext cx="8904850" cy="923330"/>
          </a:xfrm>
          <a:prstGeom prst="rect">
            <a:avLst/>
          </a:prstGeom>
          <a:noFill/>
        </p:spPr>
        <p:txBody>
          <a:bodyPr wrap="square" rtlCol="0">
            <a:spAutoFit/>
          </a:bodyPr>
          <a:lstStyle/>
          <a:p>
            <a:r>
              <a:rPr lang="en-US" baseline="30000" dirty="0">
                <a:solidFill>
                  <a:schemeClr val="bg1"/>
                </a:solidFill>
              </a:rPr>
              <a:t>1.</a:t>
            </a:r>
            <a:r>
              <a:rPr lang="en-US" dirty="0">
                <a:solidFill>
                  <a:schemeClr val="bg1"/>
                </a:solidFill>
              </a:rPr>
              <a:t> Griffiths, G.L. “Detecting Deception Through Psycholinguistic Analysis: A Preliminary Report” </a:t>
            </a:r>
            <a:r>
              <a:rPr lang="en-US" i="1" dirty="0">
                <a:solidFill>
                  <a:schemeClr val="bg1"/>
                </a:solidFill>
              </a:rPr>
              <a:t>Proceedings of the American Academy of Forensic Sciences</a:t>
            </a:r>
            <a:r>
              <a:rPr lang="en-US" dirty="0">
                <a:solidFill>
                  <a:schemeClr val="bg1"/>
                </a:solidFill>
              </a:rPr>
              <a:t>; 1992, New Orleans, Louisiana.</a:t>
            </a:r>
          </a:p>
          <a:p>
            <a:endParaRPr lang="en-US" dirty="0">
              <a:solidFill>
                <a:schemeClr val="bg1"/>
              </a:solidFill>
            </a:endParaRPr>
          </a:p>
        </p:txBody>
      </p:sp>
    </p:spTree>
    <p:extLst>
      <p:ext uri="{BB962C8B-B14F-4D97-AF65-F5344CB8AC3E}">
        <p14:creationId xmlns:p14="http://schemas.microsoft.com/office/powerpoint/2010/main" val="12085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Kruger’s Letter</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p:txBody>
          <a:bodyPr>
            <a:normAutofit fontScale="40000" lnSpcReduction="20000"/>
          </a:bodyPr>
          <a:lstStyle/>
          <a:p>
            <a:pPr marL="0" indent="0">
              <a:buNone/>
            </a:pPr>
            <a:endParaRPr lang="en-US" sz="3200" dirty="0">
              <a:solidFill>
                <a:schemeClr val="bg1"/>
              </a:solidFill>
            </a:endParaRPr>
          </a:p>
          <a:p>
            <a:pPr marL="0" indent="0">
              <a:buNone/>
            </a:pPr>
            <a:r>
              <a:rPr lang="en-US" sz="2500" dirty="0">
                <a:solidFill>
                  <a:srgbClr val="FFFF00"/>
                </a:solidFill>
                <a:latin typeface="Arial Narrow" panose="020B0606020202030204" pitchFamily="34" charset="0"/>
              </a:rPr>
              <a:t>In acknowledging the receipt of your letter of November 16th, 1871, I am pleased to be able to give you an account of the death of my friend </a:t>
            </a:r>
            <a:r>
              <a:rPr lang="en-US" sz="2500" dirty="0" err="1">
                <a:solidFill>
                  <a:srgbClr val="FFFF00"/>
                </a:solidFill>
                <a:latin typeface="Arial Narrow" panose="020B0606020202030204" pitchFamily="34" charset="0"/>
              </a:rPr>
              <a:t>Loring</a:t>
            </a:r>
            <a:r>
              <a:rPr lang="en-US" sz="2500" dirty="0">
                <a:solidFill>
                  <a:srgbClr val="FFFF00"/>
                </a:solidFill>
                <a:latin typeface="Arial Narrow" panose="020B0606020202030204" pitchFamily="34" charset="0"/>
              </a:rPr>
              <a:t>, who was well known to me and whose untimely death is deeply regretted by me. We left Fort Whipple, near Prescott, Arizona Territory, on Saturday, November 4th, in the best of health and spirits. To be sure, the stage was rather crowded, but being all of such good temper we had a real nice time, </a:t>
            </a:r>
            <a:r>
              <a:rPr lang="en-US" sz="2500" dirty="0" err="1">
                <a:solidFill>
                  <a:srgbClr val="FFFF00"/>
                </a:solidFill>
                <a:latin typeface="Arial Narrow" panose="020B0606020202030204" pitchFamily="34" charset="0"/>
              </a:rPr>
              <a:t>Loring</a:t>
            </a:r>
            <a:r>
              <a:rPr lang="en-US" sz="2500" dirty="0">
                <a:solidFill>
                  <a:srgbClr val="FFFF00"/>
                </a:solidFill>
                <a:latin typeface="Arial Narrow" panose="020B0606020202030204" pitchFamily="34" charset="0"/>
              </a:rPr>
              <a:t> being the most lively of us all, anticipating a speedy return to his friends East. Well he retained his inside seat until we reached Wickenburg, on Sunday morning, November 5th, 1871, when, after leaving there, he preferred to have an outside seat, to which I most decidedly objected; but he insisted on being outside for a short time. I had two revolvers and he had none; in fact, no arms whatever. He rejected my offer of a revolver, saying at the same time, "My dear Kruger, we are now comparatively safe. I have travelled with Lieutenant Wheeler for nearly eight months, and have never seen an Indian." </a:t>
            </a:r>
            <a:r>
              <a:rPr lang="en-US" sz="2500" dirty="0">
                <a:solidFill>
                  <a:schemeClr val="bg1"/>
                </a:solidFill>
                <a:latin typeface="Arial Narrow" panose="020B0606020202030204" pitchFamily="34" charset="0"/>
              </a:rPr>
              <a:t>Well we rolled on until about 11 AM, when the fatal attack was made. The first warning I had was the warning of the driver, who cried "Apaches! Apaches!" At the same moment the Indians, who lay concealed, fired the first volley, killing poor </a:t>
            </a:r>
            <a:r>
              <a:rPr lang="en-US" sz="2500" dirty="0" err="1">
                <a:solidFill>
                  <a:schemeClr val="bg1"/>
                </a:solidFill>
                <a:latin typeface="Arial Narrow" panose="020B0606020202030204" pitchFamily="34" charset="0"/>
              </a:rPr>
              <a:t>Loring</a:t>
            </a:r>
            <a:r>
              <a:rPr lang="en-US" sz="2500" dirty="0">
                <a:solidFill>
                  <a:schemeClr val="bg1"/>
                </a:solidFill>
                <a:latin typeface="Arial Narrow" panose="020B0606020202030204" pitchFamily="34" charset="0"/>
              </a:rPr>
              <a:t>, the driver, and the other outside passenger, a Mr. Adams. They killed also the off lead horse and wounded the other lead horse. The horses very much frightened, then ran forward about twenty yards, when they came to a sudden stop. At the same time </a:t>
            </a:r>
            <a:r>
              <a:rPr lang="en-US" sz="2500" dirty="0" err="1">
                <a:solidFill>
                  <a:schemeClr val="bg1"/>
                </a:solidFill>
                <a:latin typeface="Arial Narrow" panose="020B0606020202030204" pitchFamily="34" charset="0"/>
              </a:rPr>
              <a:t>Loring</a:t>
            </a:r>
            <a:r>
              <a:rPr lang="en-US" sz="2500" dirty="0">
                <a:solidFill>
                  <a:schemeClr val="bg1"/>
                </a:solidFill>
                <a:latin typeface="Arial Narrow" panose="020B0606020202030204" pitchFamily="34" charset="0"/>
              </a:rPr>
              <a:t> fell off the stage and so the other passenger. At the same moment the Indians fired the second volley from three sides – the both sides and rear – not more than four or five yards from the stage, killing Mr. </a:t>
            </a:r>
            <a:r>
              <a:rPr lang="en-US" sz="2500" dirty="0" err="1">
                <a:solidFill>
                  <a:schemeClr val="bg1"/>
                </a:solidFill>
                <a:latin typeface="Arial Narrow" panose="020B0606020202030204" pitchFamily="34" charset="0"/>
              </a:rPr>
              <a:t>Shoholm</a:t>
            </a:r>
            <a:r>
              <a:rPr lang="en-US" sz="2500" dirty="0">
                <a:solidFill>
                  <a:schemeClr val="bg1"/>
                </a:solidFill>
                <a:latin typeface="Arial Narrow" panose="020B0606020202030204" pitchFamily="34" charset="0"/>
              </a:rPr>
              <a:t>, one of the inside passengers, and wounding Miss Sheppard, myself and a Mr. Salmon, of Lieutenant Wheeler's party. The latter one was mortally wounded and fell out of the stage, and crawled away, but was finally captured by the Indians, scalped and otherwise mutilated. The only one not then </a:t>
            </a:r>
            <a:r>
              <a:rPr lang="en-US" sz="2500" dirty="0" smtClean="0">
                <a:solidFill>
                  <a:schemeClr val="bg1"/>
                </a:solidFill>
                <a:latin typeface="Arial Narrow" panose="020B0606020202030204" pitchFamily="34" charset="0"/>
              </a:rPr>
              <a:t>wounded was Mr. Hamel, of Lieutenant Wheelers party. Both he and myself commenced immediately firing. Each one fired six shots. Not having any more ammunition I ceased firing. The Indians then disappeared behind the bushes.</a:t>
            </a:r>
          </a:p>
          <a:p>
            <a:pPr marL="0" indent="0">
              <a:buNone/>
            </a:pPr>
            <a:r>
              <a:rPr lang="en-US" sz="2500" dirty="0" smtClean="0">
                <a:solidFill>
                  <a:schemeClr val="bg1"/>
                </a:solidFill>
                <a:latin typeface="Arial Narrow" panose="020B0606020202030204" pitchFamily="34" charset="0"/>
              </a:rPr>
              <a:t>But </a:t>
            </a:r>
            <a:r>
              <a:rPr lang="en-US" sz="2500" dirty="0">
                <a:solidFill>
                  <a:schemeClr val="bg1"/>
                </a:solidFill>
                <a:latin typeface="Arial Narrow" panose="020B0606020202030204" pitchFamily="34" charset="0"/>
              </a:rPr>
              <a:t>what a terrible spectacle it was to see the six dead bodies in plain sight! </a:t>
            </a:r>
            <a:r>
              <a:rPr lang="en-US" sz="2500" dirty="0" err="1">
                <a:solidFill>
                  <a:schemeClr val="bg1"/>
                </a:solidFill>
                <a:latin typeface="Arial Narrow" panose="020B0606020202030204" pitchFamily="34" charset="0"/>
              </a:rPr>
              <a:t>Loring</a:t>
            </a:r>
            <a:r>
              <a:rPr lang="en-US" sz="2500" dirty="0">
                <a:solidFill>
                  <a:schemeClr val="bg1"/>
                </a:solidFill>
                <a:latin typeface="Arial Narrow" panose="020B0606020202030204" pitchFamily="34" charset="0"/>
              </a:rPr>
              <a:t> was lying right under my very eyes, not yet dead, but suffering, apparently, terribly. He was shot through his left temple, his right eye, and his lungs.  He suffered for about four minutes, but I am positive that he died before I made my escape. Knowing that it would be useless to attempt to escape until the Indians would come back to plunder the stage, I remained perfectly quiet, having in the mean time ascertained that Miss Sheppard was yet alive, but badly wounded. She succeeded in getting a loaded revolver from one of the killed passengers, which she gave to me. I then told her to keep cool and be ready to run as soon as I would give the signal.  Well, in about six minutes of terrible suspense I saw the Indians slowly creeping toward the Stage. I counted and saw plainly fifteen Indians all dressed in blue soldiers' trousers. When they came within five yards of the stage I jumped up., yelled and fired at them. The woman, at the same time, yelled also, and we succeeded admirably in driving them off for the time being, and got time to leave the stage. Before I left the stage I cried out as loud as I possibly could if any one was left alive, but only Mr. Adams answered; but he was mortally wounded and could not even move his hands or feet, so I had to leave him to his fate. He was afterward found with his throat cut and otherwise mutilated. The Indians afterward followed me for about five miles, and I had a running fight with them until I fell in with the "buck-board." I had to carry the wounded woman for over two miles in my left arm. I myself received one shot through the right armpit, coming out on the shoulder, and two shots in my back. The woman also had three shots, one dangerous.</a:t>
            </a:r>
          </a:p>
          <a:p>
            <a:pPr marL="0" indent="0">
              <a:buNone/>
            </a:pPr>
            <a:r>
              <a:rPr lang="en-US" sz="2500" dirty="0" smtClean="0">
                <a:solidFill>
                  <a:srgbClr val="0070C0"/>
                </a:solidFill>
                <a:latin typeface="Arial Narrow" panose="020B0606020202030204" pitchFamily="34" charset="0"/>
              </a:rPr>
              <a:t>How </a:t>
            </a:r>
            <a:r>
              <a:rPr lang="en-US" sz="2500" dirty="0">
                <a:solidFill>
                  <a:srgbClr val="0070C0"/>
                </a:solidFill>
                <a:latin typeface="Arial Narrow" panose="020B0606020202030204" pitchFamily="34" charset="0"/>
              </a:rPr>
              <a:t>I could escape with my life, and be able to save the life of Miss Sheppard, is more than I can account for. That I left my mark with the Indians, there is no doubt, because two Indians died from gun-shot wounds at Camp Date creek Reservation; but the commanding officer refused to have the thing investigated, for fear he would find sufficient evidence that they were his pets – that is Camp Date Creek Indians. At all events there is no doubt whatever that the outrage was committed by Indians, and that by Camp Date Creek Indians, those so-called friendly Indians whom Uncle Sam feeds.</a:t>
            </a:r>
          </a:p>
          <a:p>
            <a:pPr marL="0" indent="0">
              <a:buNone/>
            </a:pPr>
            <a:r>
              <a:rPr lang="en-US" sz="2500" dirty="0" smtClean="0">
                <a:solidFill>
                  <a:srgbClr val="0070C0"/>
                </a:solidFill>
                <a:latin typeface="Arial Narrow" panose="020B0606020202030204" pitchFamily="34" charset="0"/>
              </a:rPr>
              <a:t>After </a:t>
            </a:r>
            <a:r>
              <a:rPr lang="en-US" sz="2500" dirty="0">
                <a:solidFill>
                  <a:srgbClr val="0070C0"/>
                </a:solidFill>
                <a:latin typeface="Arial Narrow" panose="020B0606020202030204" pitchFamily="34" charset="0"/>
              </a:rPr>
              <a:t>the news reached Wickenburg, we were brought to Wickenburg after sixteen hours of terrible suffering and agony. I stopped at the place of attack and closed the eyes of all my poor travelling companions. </a:t>
            </a:r>
            <a:r>
              <a:rPr lang="en-US" sz="2500" dirty="0" err="1">
                <a:solidFill>
                  <a:srgbClr val="0070C0"/>
                </a:solidFill>
                <a:latin typeface="Arial Narrow" panose="020B0606020202030204" pitchFamily="34" charset="0"/>
              </a:rPr>
              <a:t>Loring</a:t>
            </a:r>
            <a:r>
              <a:rPr lang="en-US" sz="2500" dirty="0">
                <a:solidFill>
                  <a:srgbClr val="0070C0"/>
                </a:solidFill>
                <a:latin typeface="Arial Narrow" panose="020B0606020202030204" pitchFamily="34" charset="0"/>
              </a:rPr>
              <a:t>, poor boy, was not mutilated, but looked calm and peaceful, excepting his fearful wounds through the head. He wore soldiers' clothing. His hat is in my possession now, if you wish it you can have it. </a:t>
            </a:r>
            <a:r>
              <a:rPr lang="en-US" sz="2500" dirty="0" err="1">
                <a:solidFill>
                  <a:srgbClr val="0070C0"/>
                </a:solidFill>
                <a:latin typeface="Arial Narrow" panose="020B0606020202030204" pitchFamily="34" charset="0"/>
              </a:rPr>
              <a:t>Loring</a:t>
            </a:r>
            <a:r>
              <a:rPr lang="en-US" sz="2500" dirty="0">
                <a:solidFill>
                  <a:srgbClr val="0070C0"/>
                </a:solidFill>
                <a:latin typeface="Arial Narrow" panose="020B0606020202030204" pitchFamily="34" charset="0"/>
              </a:rPr>
              <a:t> and four of his companions </a:t>
            </a:r>
            <a:r>
              <a:rPr lang="en-US" sz="2500" dirty="0" smtClean="0">
                <a:solidFill>
                  <a:srgbClr val="0070C0"/>
                </a:solidFill>
                <a:latin typeface="Arial Narrow" panose="020B0606020202030204" pitchFamily="34" charset="0"/>
              </a:rPr>
              <a:t>in fate </a:t>
            </a:r>
            <a:r>
              <a:rPr lang="en-US" sz="2500" dirty="0">
                <a:solidFill>
                  <a:srgbClr val="0070C0"/>
                </a:solidFill>
                <a:latin typeface="Arial Narrow" panose="020B0606020202030204" pitchFamily="34" charset="0"/>
              </a:rPr>
              <a:t>were decently buried the next day, Monday, November 6th 1871, in nice coffins. I saw them buried. The other man who got scalped was buried on the road. Mr. Saxton, of the Vulture Mine at Wickenburg, attended to the funeral. Rest assured that our friend </a:t>
            </a:r>
            <a:r>
              <a:rPr lang="en-US" sz="2500" dirty="0" err="1">
                <a:solidFill>
                  <a:srgbClr val="0070C0"/>
                </a:solidFill>
                <a:latin typeface="Arial Narrow" panose="020B0606020202030204" pitchFamily="34" charset="0"/>
              </a:rPr>
              <a:t>Loring</a:t>
            </a:r>
            <a:r>
              <a:rPr lang="en-US" sz="2500" dirty="0">
                <a:solidFill>
                  <a:srgbClr val="0070C0"/>
                </a:solidFill>
                <a:latin typeface="Arial Narrow" panose="020B0606020202030204" pitchFamily="34" charset="0"/>
              </a:rPr>
              <a:t> had a decent funeral. Peace be with his ashes. I forwarded everything belonging to </a:t>
            </a:r>
            <a:r>
              <a:rPr lang="en-US" sz="2500" dirty="0" err="1">
                <a:solidFill>
                  <a:srgbClr val="0070C0"/>
                </a:solidFill>
                <a:latin typeface="Arial Narrow" panose="020B0606020202030204" pitchFamily="34" charset="0"/>
              </a:rPr>
              <a:t>Loring</a:t>
            </a:r>
            <a:r>
              <a:rPr lang="en-US" sz="2500" dirty="0">
                <a:solidFill>
                  <a:srgbClr val="0070C0"/>
                </a:solidFill>
                <a:latin typeface="Arial Narrow" panose="020B0606020202030204" pitchFamily="34" charset="0"/>
              </a:rPr>
              <a:t> to Lieutenant Wheeler  excepting his hat, which, you can have should you desire it. There are four bullet-holes through the same. What </a:t>
            </a:r>
            <a:r>
              <a:rPr lang="en-US" sz="2500" dirty="0" err="1">
                <a:solidFill>
                  <a:srgbClr val="0070C0"/>
                </a:solidFill>
                <a:latin typeface="Arial Narrow" panose="020B0606020202030204" pitchFamily="34" charset="0"/>
              </a:rPr>
              <a:t>Loring</a:t>
            </a:r>
            <a:r>
              <a:rPr lang="en-US" sz="2500" dirty="0">
                <a:solidFill>
                  <a:srgbClr val="0070C0"/>
                </a:solidFill>
                <a:latin typeface="Arial Narrow" panose="020B0606020202030204" pitchFamily="34" charset="0"/>
              </a:rPr>
              <a:t> lost I don't profess to know. I know, I lost everything but my life. The Indians got, to my certain knowledge, about twenty-five thousand dollars – nine thousand dollars belonging to me and Miss Sheppard.</a:t>
            </a:r>
          </a:p>
          <a:p>
            <a:pPr marL="0" indent="0">
              <a:buNone/>
            </a:pPr>
            <a:r>
              <a:rPr lang="en-US" sz="2500" dirty="0" smtClean="0">
                <a:solidFill>
                  <a:srgbClr val="0070C0"/>
                </a:solidFill>
                <a:latin typeface="Arial Narrow" panose="020B0606020202030204" pitchFamily="34" charset="0"/>
              </a:rPr>
              <a:t>There </a:t>
            </a:r>
            <a:r>
              <a:rPr lang="en-US" sz="2500" dirty="0">
                <a:solidFill>
                  <a:srgbClr val="0070C0"/>
                </a:solidFill>
                <a:latin typeface="Arial Narrow" panose="020B0606020202030204" pitchFamily="34" charset="0"/>
              </a:rPr>
              <a:t>is not a particle of doubt in my mind that the attacking party were Indians. I have known Indians since the last five years, and cannot be mistaken; besides, all indications show that they were Indians. Every citizen here will swear to it, because these citizens tracked the Indians from the place of outrage to Camp Date Creek. But the commanding officer, Captain </a:t>
            </a:r>
            <a:r>
              <a:rPr lang="en-US" sz="2500" dirty="0" err="1">
                <a:solidFill>
                  <a:srgbClr val="0070C0"/>
                </a:solidFill>
                <a:latin typeface="Arial Narrow" panose="020B0606020202030204" pitchFamily="34" charset="0"/>
              </a:rPr>
              <a:t>O'Beirne</a:t>
            </a:r>
            <a:r>
              <a:rPr lang="en-US" sz="2500" dirty="0">
                <a:solidFill>
                  <a:srgbClr val="0070C0"/>
                </a:solidFill>
                <a:latin typeface="Arial Narrow" panose="020B0606020202030204" pitchFamily="34" charset="0"/>
              </a:rPr>
              <a:t>, Twenty-first Infantry, not only allowed the Indians to go unpunished, but also refused me, Miss Sheppard, the two surviving cripples, shelter. Yes sir; he ordered us off his reservation, and I wish to heaven you would publish this act of inhumanity in your New York papers. Please show this letter to Mr. </a:t>
            </a:r>
            <a:r>
              <a:rPr lang="en-US" sz="2500" dirty="0" err="1">
                <a:solidFill>
                  <a:srgbClr val="0070C0"/>
                </a:solidFill>
                <a:latin typeface="Arial Narrow" panose="020B0606020202030204" pitchFamily="34" charset="0"/>
              </a:rPr>
              <a:t>Loring</a:t>
            </a:r>
            <a:r>
              <a:rPr lang="en-US" sz="2500" dirty="0">
                <a:solidFill>
                  <a:srgbClr val="0070C0"/>
                </a:solidFill>
                <a:latin typeface="Arial Narrow" panose="020B0606020202030204" pitchFamily="34" charset="0"/>
              </a:rPr>
              <a:t>, Boston, Mass., who wrote to me the same time you did</a:t>
            </a:r>
            <a:r>
              <a:rPr lang="en-US" sz="2500" dirty="0" smtClean="0">
                <a:solidFill>
                  <a:srgbClr val="0070C0"/>
                </a:solidFill>
                <a:latin typeface="Arial Narrow" panose="020B0606020202030204" pitchFamily="34" charset="0"/>
              </a:rPr>
              <a:t>.</a:t>
            </a:r>
            <a:endParaRPr lang="en-US" sz="2500"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211480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TotalTime>
  <Words>9825</Words>
  <Application>Microsoft Office PowerPoint</Application>
  <PresentationFormat>Widescreen</PresentationFormat>
  <Paragraphs>314</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Black</vt:lpstr>
      <vt:lpstr>Arial Narrow</vt:lpstr>
      <vt:lpstr>Arial Rounded MT Bold</vt:lpstr>
      <vt:lpstr>Calibri</vt:lpstr>
      <vt:lpstr>Calibri Light</vt:lpstr>
      <vt:lpstr>Wingdings</vt:lpstr>
      <vt:lpstr>Office Theme</vt:lpstr>
      <vt:lpstr>Psycholinguistic Credibility Assessment of News Reports about a 142-Year Old Mass Murder</vt:lpstr>
      <vt:lpstr>PowerPoint Presentation</vt:lpstr>
      <vt:lpstr>The Crime</vt:lpstr>
      <vt:lpstr>Whodunnit?</vt:lpstr>
      <vt:lpstr>Whodunnit?</vt:lpstr>
      <vt:lpstr>Kruger’s Credibility</vt:lpstr>
      <vt:lpstr>Kruger’s Credibility</vt:lpstr>
      <vt:lpstr>Kruger’s Credibility</vt:lpstr>
      <vt:lpstr>Kruger’s Letter</vt:lpstr>
      <vt:lpstr>Kruger’s Letter Ratio of Component Elements</vt:lpstr>
      <vt:lpstr>Kruger’s Letter Indicators of Truthfulness</vt:lpstr>
      <vt:lpstr>Kruger’s Letter Indicators of Truthfulness</vt:lpstr>
      <vt:lpstr>Cpt. O’Bierne’s Rebuttal</vt:lpstr>
      <vt:lpstr>Cpt. O’Bierne’s Rebuttal Ratio of Component Elements</vt:lpstr>
      <vt:lpstr>Cpt. O’Bierne’s Rebuttal</vt:lpstr>
      <vt:lpstr>Cpt. O’Bierne’s Rebuttal</vt:lpstr>
      <vt:lpstr>Lt. Ebstein’s Rebuttal</vt:lpstr>
      <vt:lpstr>Lt. Ebstein’s Rebuttal Ratio of Component Elements</vt:lpstr>
      <vt:lpstr>Lt. Ebstein’s Rebuttal</vt:lpstr>
      <vt:lpstr>Lt. Ebstein’s Rebuttal</vt:lpstr>
      <vt:lpstr>Lt. Ebstein’s Rebuttal</vt:lpstr>
      <vt:lpstr>Dr. Evans’ Rebuttal</vt:lpstr>
      <vt:lpstr>Dr. Evans’ Rebuttal Ratio of Component Elements</vt:lpstr>
      <vt:lpstr>Kruger’s Interview</vt:lpstr>
      <vt:lpstr>Kruger’s Interview Ratio of Component Elements</vt:lpstr>
      <vt:lpstr>Kruger’s Interview</vt:lpstr>
      <vt:lpstr>The Arizona Miner February 17, 1872</vt:lpstr>
      <vt:lpstr>The Arizona Miner February 17, 1872</vt:lpstr>
      <vt:lpstr>Regarding theMiner Article:</vt:lpstr>
      <vt:lpstr>Possible Additional Evidence Purported Graves at Massacre site.</vt:lpstr>
      <vt:lpstr>Massacre Site as Seen from Space Old stage road clearly visible as it enters wash</vt:lpstr>
      <vt:lpstr>For More Information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Psycholinguistic Analysis of Statements about a 142-yr old Mass Murder.</dc:title>
  <dc:creator>Gary Griffiths</dc:creator>
  <cp:lastModifiedBy>Gary Griffiths</cp:lastModifiedBy>
  <cp:revision>128</cp:revision>
  <dcterms:created xsi:type="dcterms:W3CDTF">2014-01-11T02:19:35Z</dcterms:created>
  <dcterms:modified xsi:type="dcterms:W3CDTF">2015-01-31T21:18:47Z</dcterms:modified>
</cp:coreProperties>
</file>