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4" r:id="rId2"/>
    <p:sldId id="256" r:id="rId3"/>
    <p:sldId id="280" r:id="rId4"/>
    <p:sldId id="276" r:id="rId5"/>
    <p:sldId id="274" r:id="rId6"/>
    <p:sldId id="278" r:id="rId7"/>
    <p:sldId id="27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23860" autoAdjust="0"/>
  </p:normalViewPr>
  <p:slideViewPr>
    <p:cSldViewPr snapToGrid="0">
      <p:cViewPr varScale="1">
        <p:scale>
          <a:sx n="15" d="100"/>
          <a:sy n="15" d="100"/>
        </p:scale>
        <p:origin x="5748" y="252"/>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2E8861-5445-4F05-A228-F1A0B576C75E}" type="datetimeFigureOut">
              <a:rPr lang="en-US" smtClean="0"/>
              <a:t>3/14/2026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54ABA-0578-4721-82FE-0DE1AFF3F0A8}" type="slidenum">
              <a:rPr lang="en-US" smtClean="0"/>
              <a:t>‹#›</a:t>
            </a:fld>
            <a:endParaRPr lang="en-US"/>
          </a:p>
        </p:txBody>
      </p:sp>
    </p:spTree>
    <p:extLst>
      <p:ext uri="{BB962C8B-B14F-4D97-AF65-F5344CB8AC3E}">
        <p14:creationId xmlns:p14="http://schemas.microsoft.com/office/powerpoint/2010/main" val="233290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spcAft>
                <a:spcPts val="600"/>
              </a:spcAft>
              <a:buFont typeface="Arial" panose="020B0604020202020204" pitchFamily="34" charset="0"/>
              <a:buChar char="•"/>
            </a:pPr>
            <a:r>
              <a:rPr lang="en-US" dirty="0"/>
              <a:t>Science is one</a:t>
            </a:r>
            <a:r>
              <a:rPr lang="en-US" baseline="0" dirty="0"/>
              <a:t> of the ways to “know” something about our reality.  When trying to understand the fundamentals of science, we first have to think a little bit about what it means to “know” something.</a:t>
            </a:r>
          </a:p>
          <a:p>
            <a:pPr marL="171450" indent="-171450">
              <a:lnSpc>
                <a:spcPct val="150000"/>
              </a:lnSpc>
              <a:spcAft>
                <a:spcPts val="600"/>
              </a:spcAft>
              <a:buFont typeface="Arial" panose="020B0604020202020204" pitchFamily="34" charset="0"/>
              <a:buChar char="•"/>
            </a:pPr>
            <a:r>
              <a:rPr lang="en-US" baseline="0" dirty="0"/>
              <a:t>Here are just a couple definitions of “knowledge” I found on line.  The first suggests it is a superset of learned information, understanding, and skill.  The second is more concise, and implies that knowledge is about awareness.</a:t>
            </a:r>
          </a:p>
          <a:p>
            <a:pPr marL="171450" indent="-171450">
              <a:lnSpc>
                <a:spcPct val="150000"/>
              </a:lnSpc>
              <a:spcAft>
                <a:spcPts val="600"/>
              </a:spcAft>
              <a:buFont typeface="Arial" panose="020B0604020202020204" pitchFamily="34" charset="0"/>
              <a:buChar char="•"/>
            </a:pPr>
            <a:r>
              <a:rPr lang="en-US" baseline="0" dirty="0"/>
              <a:t>Information is a key word for this class.  When we measure something, we are collecting information.  </a:t>
            </a:r>
          </a:p>
          <a:p>
            <a:pPr marL="171450" indent="-171450">
              <a:lnSpc>
                <a:spcPct val="150000"/>
              </a:lnSpc>
              <a:spcAft>
                <a:spcPts val="600"/>
              </a:spcAft>
              <a:buFont typeface="Arial" panose="020B0604020202020204" pitchFamily="34" charset="0"/>
              <a:buChar char="•"/>
            </a:pPr>
            <a:r>
              <a:rPr lang="en-US" baseline="0" dirty="0"/>
              <a:t>Information is an element of knowledge, but most definitions use words like “understanding” or “awareness”.  These words invoke the idea that knowledge is not just about data, but also knowing what those data mean.  Or to put it another way, one level of knowledge is being able to describe a pattern in data.  But another level of knowledge is to be able to predict that pattern from other data, based on knowledge of the causal relationship that defines the relationships between the data.</a:t>
            </a:r>
          </a:p>
          <a:p>
            <a:pPr marL="171450" indent="-171450">
              <a:lnSpc>
                <a:spcPct val="150000"/>
              </a:lnSpc>
              <a:spcAft>
                <a:spcPts val="600"/>
              </a:spcAft>
              <a:buFont typeface="Arial" panose="020B0604020202020204" pitchFamily="34" charset="0"/>
              <a:buChar char="•"/>
            </a:pPr>
            <a:r>
              <a:rPr lang="en-US" baseline="0" dirty="0"/>
              <a:t>On the surface, measurement is about gaining information.  But in reality, we actually rely on at least one, if not several, layers of the understanding of causality to gain a measurement.</a:t>
            </a:r>
          </a:p>
          <a:p>
            <a:pPr marL="171450" indent="-171450">
              <a:lnSpc>
                <a:spcPct val="150000"/>
              </a:lnSpc>
              <a:spcAft>
                <a:spcPts val="600"/>
              </a:spcAft>
              <a:buFont typeface="Arial" panose="020B0604020202020204" pitchFamily="34" charset="0"/>
              <a:buChar char="•"/>
            </a:pPr>
            <a:r>
              <a:rPr lang="en-US" baseline="0" dirty="0"/>
              <a:t>Liquid thermometer example.</a:t>
            </a: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a:t>
            </a:fld>
            <a:endParaRPr lang="en-US"/>
          </a:p>
        </p:txBody>
      </p:sp>
    </p:spTree>
    <p:extLst>
      <p:ext uri="{BB962C8B-B14F-4D97-AF65-F5344CB8AC3E}">
        <p14:creationId xmlns:p14="http://schemas.microsoft.com/office/powerpoint/2010/main" val="2995920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are the components of the philosophy</a:t>
            </a:r>
            <a:r>
              <a:rPr lang="en-US" baseline="0" dirty="0"/>
              <a:t> of science?</a:t>
            </a:r>
          </a:p>
          <a:p>
            <a:pPr marL="171450" indent="-171450">
              <a:buFont typeface="Arial" panose="020B0604020202020204" pitchFamily="34" charset="0"/>
              <a:buChar char="•"/>
            </a:pPr>
            <a:r>
              <a:rPr lang="en-US" baseline="0" dirty="0"/>
              <a:t>It starts with metaphysics, or the philosophical attempt to describe the fundamental nature of being.  </a:t>
            </a:r>
          </a:p>
          <a:p>
            <a:pPr marL="628650" lvl="1" indent="-171450">
              <a:buFont typeface="Arial" panose="020B0604020202020204" pitchFamily="34" charset="0"/>
              <a:buChar char="•"/>
            </a:pPr>
            <a:r>
              <a:rPr lang="en-US" baseline="0" dirty="0"/>
              <a:t>The goal of science is ultimately a quest for truth.</a:t>
            </a:r>
          </a:p>
          <a:p>
            <a:pPr marL="171450" lvl="0" indent="-171450">
              <a:buFont typeface="Arial" panose="020B0604020202020204" pitchFamily="34" charset="0"/>
              <a:buChar char="•"/>
            </a:pPr>
            <a:r>
              <a:rPr lang="en-US" dirty="0"/>
              <a:t>A consequence of accepting reality</a:t>
            </a:r>
            <a:r>
              <a:rPr lang="en-US" baseline="0" dirty="0"/>
              <a:t> is that it must have some organization.  The philosophical attempt to understand this organization is called ontology.</a:t>
            </a:r>
          </a:p>
          <a:p>
            <a:pPr marL="628650" lvl="1" indent="-171450">
              <a:buFont typeface="Arial" panose="020B0604020202020204" pitchFamily="34" charset="0"/>
              <a:buChar char="•"/>
            </a:pPr>
            <a:r>
              <a:rPr lang="en-US" baseline="0" dirty="0"/>
              <a:t>What are the fundamental units of reality and how do they relate to each other?</a:t>
            </a:r>
          </a:p>
          <a:p>
            <a:pPr marL="171450" lvl="0" indent="-171450">
              <a:buFont typeface="Arial" panose="020B0604020202020204" pitchFamily="34" charset="0"/>
              <a:buChar char="•"/>
            </a:pPr>
            <a:r>
              <a:rPr lang="en-US" baseline="0" dirty="0"/>
              <a:t>It’s easy to see how science falls into these philosophical fields, but there are many open questions about what we can actually “know” about ontological and metaphysical truths</a:t>
            </a:r>
          </a:p>
          <a:p>
            <a:pPr marL="628650" lvl="1" indent="-171450">
              <a:buFont typeface="Arial" panose="020B0604020202020204" pitchFamily="34" charset="0"/>
              <a:buChar char="•"/>
            </a:pPr>
            <a:r>
              <a:rPr lang="en-US" baseline="0" dirty="0"/>
              <a:t>There are other approaches to science, so what differentiates scientific approach?</a:t>
            </a:r>
          </a:p>
          <a:p>
            <a:pPr marL="628650" lvl="1" indent="-171450">
              <a:buFont typeface="Arial" panose="020B0604020202020204" pitchFamily="34" charset="0"/>
              <a:buChar char="•"/>
            </a:pPr>
            <a:r>
              <a:rPr lang="en-US" baseline="0" dirty="0"/>
              <a:t>I would argue that science is a field that depends on the assumption that at least some part of our existence is defined by an objective reality. In other words, there are a consistent set of rules that define reality and cannot be violated.</a:t>
            </a:r>
          </a:p>
          <a:p>
            <a:pPr marL="628650" lvl="1" indent="-171450">
              <a:buFont typeface="Arial" panose="020B0604020202020204" pitchFamily="34" charset="0"/>
              <a:buChar char="•"/>
            </a:pPr>
            <a:r>
              <a:rPr lang="en-US" baseline="0" dirty="0"/>
              <a:t>But this still doesn’t get us closer to a definition of “knowledge”</a:t>
            </a:r>
          </a:p>
          <a:p>
            <a:pPr marL="171450" lvl="0" indent="-171450">
              <a:buFont typeface="Arial" panose="020B0604020202020204" pitchFamily="34" charset="0"/>
              <a:buChar char="•"/>
            </a:pPr>
            <a:r>
              <a:rPr lang="en-US" baseline="0" dirty="0"/>
              <a:t>This leads us epistemology, or the philosophical attempt to understand the nature of knowledge.</a:t>
            </a:r>
          </a:p>
          <a:p>
            <a:pPr marL="628650" lvl="1" indent="-171450">
              <a:buFont typeface="Arial" panose="020B0604020202020204" pitchFamily="34" charset="0"/>
              <a:buChar char="•"/>
            </a:pPr>
            <a:r>
              <a:rPr lang="en-US" baseline="0" dirty="0"/>
              <a:t>If we accept that there is a reality, regardless of our ability to understand it, then the question is raised regarding what is “knowable” or “unknowable” about that reality.</a:t>
            </a:r>
          </a:p>
          <a:p>
            <a:pPr marL="628650" lvl="1" indent="-171450">
              <a:buFont typeface="Arial" panose="020B0604020202020204" pitchFamily="34" charset="0"/>
              <a:buChar char="•"/>
            </a:pPr>
            <a:r>
              <a:rPr lang="en-US" baseline="0" dirty="0"/>
              <a:t>How much, if at all, do the empirical relationships between data reflect truth?</a:t>
            </a:r>
          </a:p>
          <a:p>
            <a:pPr marL="628650" lvl="1" indent="-171450">
              <a:buFont typeface="Arial" panose="020B0604020202020204" pitchFamily="34" charset="0"/>
              <a:buChar char="•"/>
            </a:pPr>
            <a:r>
              <a:rPr lang="en-US" baseline="0" dirty="0"/>
              <a:t>How much, if at all, do empirical relationships allow us to “know” the truth?</a:t>
            </a:r>
          </a:p>
          <a:p>
            <a:pPr marL="171450" lvl="0" indent="-171450">
              <a:buFont typeface="Arial" panose="020B0604020202020204" pitchFamily="34" charset="0"/>
              <a:buChar char="•"/>
            </a:pPr>
            <a:r>
              <a:rPr lang="en-US" baseline="0" dirty="0"/>
              <a:t>The philosophy of science is a mixture of these philosophical approaches.</a:t>
            </a:r>
          </a:p>
          <a:p>
            <a:pPr marL="628650" lvl="1" indent="-171450">
              <a:buFont typeface="Arial" panose="020B0604020202020204" pitchFamily="34" charset="0"/>
              <a:buChar char="•"/>
            </a:pPr>
            <a:r>
              <a:rPr lang="en-US" baseline="0" dirty="0"/>
              <a:t>How do we organize our knowledge of an assumed objective reality?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Ontology allows analytical techniques to be applied to philosophy, specifically the use of numbers and mathematics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 this class, we are going to spend a lot of time talking about the datum.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It the context of philosophy, I would characterize the datum as a atomic organizational unit of what we know about reality.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Though what we actually “know” is still a epistemological argument, and we’ll talk later about how this manifests in our attempts to “measure” things.</a:t>
            </a:r>
          </a:p>
          <a:p>
            <a:pPr marL="628650" lvl="1" indent="-171450">
              <a:buFont typeface="Arial" panose="020B0604020202020204" pitchFamily="34" charset="0"/>
              <a:buChar char="•"/>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a:t>
            </a:fld>
            <a:endParaRPr lang="en-US"/>
          </a:p>
        </p:txBody>
      </p:sp>
    </p:spTree>
    <p:extLst>
      <p:ext uri="{BB962C8B-B14F-4D97-AF65-F5344CB8AC3E}">
        <p14:creationId xmlns:p14="http://schemas.microsoft.com/office/powerpoint/2010/main" val="67826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spcAft>
                <a:spcPts val="600"/>
              </a:spcAft>
              <a:buFont typeface="Arial" panose="020B0604020202020204" pitchFamily="34" charset="0"/>
              <a:buChar char="•"/>
            </a:pPr>
            <a:r>
              <a:rPr lang="en-US" dirty="0"/>
              <a:t>Science is one</a:t>
            </a:r>
            <a:r>
              <a:rPr lang="en-US" baseline="0" dirty="0"/>
              <a:t> of the ways to “know” something about our reality.  When trying to understand the fundamentals of science, we first have to think a little bit about what it means to “know” something.</a:t>
            </a:r>
          </a:p>
          <a:p>
            <a:pPr marL="171450" indent="-171450">
              <a:lnSpc>
                <a:spcPct val="150000"/>
              </a:lnSpc>
              <a:spcAft>
                <a:spcPts val="600"/>
              </a:spcAft>
              <a:buFont typeface="Arial" panose="020B0604020202020204" pitchFamily="34" charset="0"/>
              <a:buChar char="•"/>
            </a:pPr>
            <a:r>
              <a:rPr lang="en-US" baseline="0" dirty="0"/>
              <a:t>Here are just a couple definitions of “knowledge” I found on line.  The first suggests it is a superset of learned information, understanding, and skill.  The second is more concise, and implies that knowledge is about awareness.</a:t>
            </a:r>
          </a:p>
          <a:p>
            <a:pPr marL="171450" indent="-171450">
              <a:lnSpc>
                <a:spcPct val="150000"/>
              </a:lnSpc>
              <a:spcAft>
                <a:spcPts val="600"/>
              </a:spcAft>
              <a:buFont typeface="Arial" panose="020B0604020202020204" pitchFamily="34" charset="0"/>
              <a:buChar char="•"/>
            </a:pPr>
            <a:r>
              <a:rPr lang="en-US" baseline="0" dirty="0"/>
              <a:t>Information is a key word for this class.  When we measure something, we are collecting information.  </a:t>
            </a:r>
          </a:p>
          <a:p>
            <a:pPr marL="171450" indent="-171450">
              <a:lnSpc>
                <a:spcPct val="150000"/>
              </a:lnSpc>
              <a:spcAft>
                <a:spcPts val="600"/>
              </a:spcAft>
              <a:buFont typeface="Arial" panose="020B0604020202020204" pitchFamily="34" charset="0"/>
              <a:buChar char="•"/>
            </a:pPr>
            <a:r>
              <a:rPr lang="en-US" baseline="0" dirty="0"/>
              <a:t>Information is an element of knowledge, but most definitions use words like “understanding” or “awareness”.  These words invoke the idea that knowledge is not just about data, but also knowing what those data mean.  Or to put it another way, one level of knowledge is being able to describe a pattern in data.  But another level of knowledge is to be able to predict that pattern from other data, based on knowledge of the causal relationship that defines the relationships between the data.</a:t>
            </a:r>
          </a:p>
          <a:p>
            <a:pPr marL="171450" indent="-171450">
              <a:lnSpc>
                <a:spcPct val="150000"/>
              </a:lnSpc>
              <a:spcAft>
                <a:spcPts val="600"/>
              </a:spcAft>
              <a:buFont typeface="Arial" panose="020B0604020202020204" pitchFamily="34" charset="0"/>
              <a:buChar char="•"/>
            </a:pPr>
            <a:r>
              <a:rPr lang="en-US" baseline="0" dirty="0"/>
              <a:t>On the surface, measurement is about gaining information.  But in reality, we actually rely on at least one, if not several, layers of the understanding of causality to gain a measurement.</a:t>
            </a:r>
          </a:p>
          <a:p>
            <a:pPr marL="171450" indent="-171450">
              <a:lnSpc>
                <a:spcPct val="150000"/>
              </a:lnSpc>
              <a:spcAft>
                <a:spcPts val="600"/>
              </a:spcAft>
              <a:buFont typeface="Arial" panose="020B0604020202020204" pitchFamily="34" charset="0"/>
              <a:buChar char="•"/>
            </a:pPr>
            <a:r>
              <a:rPr lang="en-US" baseline="0" dirty="0"/>
              <a:t>Liquid thermometer example.</a:t>
            </a: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3</a:t>
            </a:fld>
            <a:endParaRPr lang="en-US"/>
          </a:p>
        </p:txBody>
      </p:sp>
    </p:spTree>
    <p:extLst>
      <p:ext uri="{BB962C8B-B14F-4D97-AF65-F5344CB8AC3E}">
        <p14:creationId xmlns:p14="http://schemas.microsoft.com/office/powerpoint/2010/main" val="3045890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4</a:t>
            </a:fld>
            <a:endParaRPr lang="en-US"/>
          </a:p>
        </p:txBody>
      </p:sp>
    </p:spTree>
    <p:extLst>
      <p:ext uri="{BB962C8B-B14F-4D97-AF65-F5344CB8AC3E}">
        <p14:creationId xmlns:p14="http://schemas.microsoft.com/office/powerpoint/2010/main" val="343616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5</a:t>
            </a:fld>
            <a:endParaRPr lang="en-US"/>
          </a:p>
        </p:txBody>
      </p:sp>
    </p:spTree>
    <p:extLst>
      <p:ext uri="{BB962C8B-B14F-4D97-AF65-F5344CB8AC3E}">
        <p14:creationId xmlns:p14="http://schemas.microsoft.com/office/powerpoint/2010/main" val="154033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6</a:t>
            </a:fld>
            <a:endParaRPr lang="en-US"/>
          </a:p>
        </p:txBody>
      </p:sp>
    </p:spTree>
    <p:extLst>
      <p:ext uri="{BB962C8B-B14F-4D97-AF65-F5344CB8AC3E}">
        <p14:creationId xmlns:p14="http://schemas.microsoft.com/office/powerpoint/2010/main" val="2927171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7</a:t>
            </a:fld>
            <a:endParaRPr lang="en-US"/>
          </a:p>
        </p:txBody>
      </p:sp>
    </p:spTree>
    <p:extLst>
      <p:ext uri="{BB962C8B-B14F-4D97-AF65-F5344CB8AC3E}">
        <p14:creationId xmlns:p14="http://schemas.microsoft.com/office/powerpoint/2010/main" val="839615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03560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802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165527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698271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147945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A27E41-BC8E-42FC-95E6-5D94B0B4BD38}"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800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A27E41-BC8E-42FC-95E6-5D94B0B4BD38}" type="datetimeFigureOut">
              <a:rPr lang="en-US" smtClean="0"/>
              <a:t>3/14/2026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525980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A27E41-BC8E-42FC-95E6-5D94B0B4BD38}" type="datetimeFigureOut">
              <a:rPr lang="en-US" smtClean="0"/>
              <a:t>3/14/2026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036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27E41-BC8E-42FC-95E6-5D94B0B4BD38}" type="datetimeFigureOut">
              <a:rPr lang="en-US" smtClean="0"/>
              <a:t>3/14/2026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000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1587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91128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27E41-BC8E-42FC-95E6-5D94B0B4BD38}" type="datetimeFigureOut">
              <a:rPr lang="en-US" smtClean="0"/>
              <a:t>3/14/2026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7ADCD-76F4-464F-9E4B-D76552125F3C}" type="slidenum">
              <a:rPr lang="en-US" smtClean="0"/>
              <a:t>‹#›</a:t>
            </a:fld>
            <a:endParaRPr lang="en-US"/>
          </a:p>
        </p:txBody>
      </p:sp>
    </p:spTree>
    <p:extLst>
      <p:ext uri="{BB962C8B-B14F-4D97-AF65-F5344CB8AC3E}">
        <p14:creationId xmlns:p14="http://schemas.microsoft.com/office/powerpoint/2010/main" val="1131152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6040" y="1897380"/>
            <a:ext cx="1886670" cy="523220"/>
          </a:xfrm>
          <a:prstGeom prst="rect">
            <a:avLst/>
          </a:prstGeom>
          <a:noFill/>
        </p:spPr>
        <p:txBody>
          <a:bodyPr wrap="none" rtlCol="0">
            <a:spAutoFit/>
          </a:bodyPr>
          <a:lstStyle/>
          <a:p>
            <a:r>
              <a:rPr lang="en-US" sz="2800" dirty="0"/>
              <a:t>Knowledge:</a:t>
            </a:r>
          </a:p>
        </p:txBody>
      </p:sp>
      <p:sp>
        <p:nvSpPr>
          <p:cNvPr id="5" name="TextBox 4"/>
          <p:cNvSpPr txBox="1"/>
          <p:nvPr/>
        </p:nvSpPr>
        <p:spPr>
          <a:xfrm>
            <a:off x="3680460" y="2792731"/>
            <a:ext cx="6126480" cy="954107"/>
          </a:xfrm>
          <a:prstGeom prst="rect">
            <a:avLst/>
          </a:prstGeom>
          <a:noFill/>
        </p:spPr>
        <p:txBody>
          <a:bodyPr wrap="square" rtlCol="0">
            <a:spAutoFit/>
          </a:bodyPr>
          <a:lstStyle/>
          <a:p>
            <a:r>
              <a:rPr lang="en-US" sz="2800" dirty="0"/>
              <a:t>information, understanding, or skill you get from experience or education</a:t>
            </a:r>
          </a:p>
        </p:txBody>
      </p:sp>
      <p:sp>
        <p:nvSpPr>
          <p:cNvPr id="6" name="TextBox 5"/>
          <p:cNvSpPr txBox="1"/>
          <p:nvPr/>
        </p:nvSpPr>
        <p:spPr>
          <a:xfrm>
            <a:off x="3680460" y="4008121"/>
            <a:ext cx="6126480" cy="523220"/>
          </a:xfrm>
          <a:prstGeom prst="rect">
            <a:avLst/>
          </a:prstGeom>
          <a:noFill/>
        </p:spPr>
        <p:txBody>
          <a:bodyPr wrap="square" rtlCol="0">
            <a:spAutoFit/>
          </a:bodyPr>
          <a:lstStyle/>
          <a:p>
            <a:r>
              <a:rPr lang="en-US" sz="2800" dirty="0"/>
              <a:t>awareness of something</a:t>
            </a:r>
          </a:p>
        </p:txBody>
      </p:sp>
      <p:sp>
        <p:nvSpPr>
          <p:cNvPr id="2" name="Rectangle 1"/>
          <p:cNvSpPr/>
          <p:nvPr/>
        </p:nvSpPr>
        <p:spPr>
          <a:xfrm>
            <a:off x="3680460" y="2792731"/>
            <a:ext cx="1838991"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519451" y="2792731"/>
            <a:ext cx="2302525"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680461" y="4008121"/>
            <a:ext cx="165170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07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2"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xit" presetSubtype="0" fill="hold" grpId="1" nodeType="with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7" grpId="0" animBg="1"/>
      <p:bldP spid="7" grpId="1" animBg="1"/>
      <p:bldP spid="8" grpId="0" animBg="1"/>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6107092" y="2557848"/>
            <a:ext cx="3815384" cy="3608174"/>
          </a:xfrm>
          <a:prstGeom prst="ellipse">
            <a:avLst/>
          </a:prstGeom>
          <a:solidFill>
            <a:schemeClr val="accent6">
              <a:lumMod val="75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2400" dirty="0">
                <a:solidFill>
                  <a:schemeClr val="tx1"/>
                </a:solidFill>
              </a:rPr>
              <a:t>Metaphysics</a:t>
            </a:r>
          </a:p>
        </p:txBody>
      </p:sp>
      <p:sp>
        <p:nvSpPr>
          <p:cNvPr id="4" name="Oval 3"/>
          <p:cNvSpPr/>
          <p:nvPr/>
        </p:nvSpPr>
        <p:spPr>
          <a:xfrm>
            <a:off x="6283931" y="2837484"/>
            <a:ext cx="2207637" cy="2123654"/>
          </a:xfrm>
          <a:prstGeom prst="ellipse">
            <a:avLst/>
          </a:prstGeom>
          <a:solidFill>
            <a:schemeClr val="accent4">
              <a:lumMod val="50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br>
              <a:rPr lang="en-US" sz="2400" dirty="0">
                <a:solidFill>
                  <a:schemeClr val="tx1"/>
                </a:solidFill>
              </a:rPr>
            </a:br>
            <a:r>
              <a:rPr lang="en-US" sz="2400" dirty="0">
                <a:solidFill>
                  <a:schemeClr val="tx1"/>
                </a:solidFill>
              </a:rPr>
              <a:t>Ontology</a:t>
            </a:r>
          </a:p>
        </p:txBody>
      </p:sp>
      <p:sp>
        <p:nvSpPr>
          <p:cNvPr id="5" name="Oval 4"/>
          <p:cNvSpPr/>
          <p:nvPr/>
        </p:nvSpPr>
        <p:spPr>
          <a:xfrm>
            <a:off x="4703865" y="1512364"/>
            <a:ext cx="2825942" cy="2842468"/>
          </a:xfrm>
          <a:prstGeom prst="ellipse">
            <a:avLst/>
          </a:prstGeom>
          <a:solidFill>
            <a:schemeClr val="accent3">
              <a:lumMod val="60000"/>
              <a:lumOff val="40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rPr>
              <a:t>Epistemology</a:t>
            </a:r>
          </a:p>
        </p:txBody>
      </p:sp>
      <p:sp>
        <p:nvSpPr>
          <p:cNvPr id="6" name="Oval 5"/>
          <p:cNvSpPr/>
          <p:nvPr/>
        </p:nvSpPr>
        <p:spPr>
          <a:xfrm>
            <a:off x="5868956" y="2501861"/>
            <a:ext cx="1888255" cy="1836775"/>
          </a:xfrm>
          <a:prstGeom prst="ellipse">
            <a:avLst/>
          </a:prstGeom>
          <a:solidFill>
            <a:srgbClr val="FFFF00">
              <a:alpha val="42745"/>
            </a:srgb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Philosophy of Science</a:t>
            </a:r>
          </a:p>
        </p:txBody>
      </p:sp>
      <p:sp>
        <p:nvSpPr>
          <p:cNvPr id="8" name="TextBox 7"/>
          <p:cNvSpPr txBox="1"/>
          <p:nvPr/>
        </p:nvSpPr>
        <p:spPr>
          <a:xfrm>
            <a:off x="3216166" y="650288"/>
            <a:ext cx="6070893" cy="584775"/>
          </a:xfrm>
          <a:prstGeom prst="rect">
            <a:avLst/>
          </a:prstGeom>
          <a:noFill/>
        </p:spPr>
        <p:txBody>
          <a:bodyPr wrap="none" rtlCol="0">
            <a:spAutoFit/>
          </a:bodyPr>
          <a:lstStyle/>
          <a:p>
            <a:r>
              <a:rPr lang="en-US" sz="3200" b="1" dirty="0"/>
              <a:t>What is the philosophy of science?</a:t>
            </a:r>
          </a:p>
        </p:txBody>
      </p:sp>
      <p:sp>
        <p:nvSpPr>
          <p:cNvPr id="9" name="TextBox 8"/>
          <p:cNvSpPr txBox="1"/>
          <p:nvPr/>
        </p:nvSpPr>
        <p:spPr>
          <a:xfrm>
            <a:off x="9478874" y="5563686"/>
            <a:ext cx="1807546" cy="400110"/>
          </a:xfrm>
          <a:prstGeom prst="rect">
            <a:avLst/>
          </a:prstGeom>
          <a:noFill/>
        </p:spPr>
        <p:txBody>
          <a:bodyPr wrap="none" rtlCol="0">
            <a:spAutoFit/>
          </a:bodyPr>
          <a:lstStyle/>
          <a:p>
            <a:r>
              <a:rPr lang="en-US" sz="2000" dirty="0"/>
              <a:t>What is reality?</a:t>
            </a:r>
          </a:p>
        </p:txBody>
      </p:sp>
      <p:sp>
        <p:nvSpPr>
          <p:cNvPr id="10" name="TextBox 9"/>
          <p:cNvSpPr txBox="1"/>
          <p:nvPr/>
        </p:nvSpPr>
        <p:spPr>
          <a:xfrm>
            <a:off x="1371299" y="1957875"/>
            <a:ext cx="3482300" cy="400110"/>
          </a:xfrm>
          <a:prstGeom prst="rect">
            <a:avLst/>
          </a:prstGeom>
          <a:noFill/>
        </p:spPr>
        <p:txBody>
          <a:bodyPr wrap="none" rtlCol="0">
            <a:spAutoFit/>
          </a:bodyPr>
          <a:lstStyle/>
          <a:p>
            <a:r>
              <a:rPr lang="en-US" sz="2000" dirty="0"/>
              <a:t>How do we “know” something?</a:t>
            </a:r>
          </a:p>
        </p:txBody>
      </p:sp>
      <p:sp>
        <p:nvSpPr>
          <p:cNvPr id="11" name="TextBox 10"/>
          <p:cNvSpPr txBox="1"/>
          <p:nvPr/>
        </p:nvSpPr>
        <p:spPr>
          <a:xfrm>
            <a:off x="3332932" y="4346329"/>
            <a:ext cx="2783904" cy="400110"/>
          </a:xfrm>
          <a:prstGeom prst="rect">
            <a:avLst/>
          </a:prstGeom>
          <a:noFill/>
        </p:spPr>
        <p:txBody>
          <a:bodyPr wrap="none" rtlCol="0">
            <a:spAutoFit/>
          </a:bodyPr>
          <a:lstStyle/>
          <a:p>
            <a:r>
              <a:rPr lang="en-US" sz="2000" dirty="0"/>
              <a:t>How is reality organized?</a:t>
            </a:r>
          </a:p>
        </p:txBody>
      </p:sp>
      <p:sp>
        <p:nvSpPr>
          <p:cNvPr id="12" name="TextBox 11"/>
          <p:cNvSpPr txBox="1"/>
          <p:nvPr/>
        </p:nvSpPr>
        <p:spPr>
          <a:xfrm>
            <a:off x="1130370" y="6245603"/>
            <a:ext cx="10242484" cy="400110"/>
          </a:xfrm>
          <a:prstGeom prst="rect">
            <a:avLst/>
          </a:prstGeom>
          <a:noFill/>
        </p:spPr>
        <p:txBody>
          <a:bodyPr wrap="none" rtlCol="0">
            <a:spAutoFit/>
          </a:bodyPr>
          <a:lstStyle/>
          <a:p>
            <a:r>
              <a:rPr lang="en-US" sz="2000" dirty="0"/>
              <a:t>The datum (singular of data) = an objective piece of information about the organization of reality</a:t>
            </a:r>
          </a:p>
        </p:txBody>
      </p:sp>
      <p:grpSp>
        <p:nvGrpSpPr>
          <p:cNvPr id="15" name="Group 14"/>
          <p:cNvGrpSpPr/>
          <p:nvPr/>
        </p:nvGrpSpPr>
        <p:grpSpPr>
          <a:xfrm>
            <a:off x="6946900" y="1328408"/>
            <a:ext cx="4781513" cy="1859292"/>
            <a:chOff x="6946900" y="1328408"/>
            <a:chExt cx="4781513" cy="1859292"/>
          </a:xfrm>
        </p:grpSpPr>
        <p:sp>
          <p:nvSpPr>
            <p:cNvPr id="14" name="TextBox 13"/>
            <p:cNvSpPr txBox="1"/>
            <p:nvPr/>
          </p:nvSpPr>
          <p:spPr>
            <a:xfrm>
              <a:off x="7882839" y="1328408"/>
              <a:ext cx="3845574" cy="1015663"/>
            </a:xfrm>
            <a:prstGeom prst="rect">
              <a:avLst/>
            </a:prstGeom>
            <a:noFill/>
          </p:spPr>
          <p:txBody>
            <a:bodyPr wrap="square" rtlCol="0">
              <a:spAutoFit/>
            </a:bodyPr>
            <a:lstStyle/>
            <a:p>
              <a:r>
                <a:rPr lang="en-US" sz="2000" dirty="0"/>
                <a:t>How do we “know” something about the organization of objective reality?</a:t>
              </a:r>
            </a:p>
          </p:txBody>
        </p:sp>
        <p:cxnSp>
          <p:nvCxnSpPr>
            <p:cNvPr id="7" name="Straight Arrow Connector 6"/>
            <p:cNvCxnSpPr/>
            <p:nvPr/>
          </p:nvCxnSpPr>
          <p:spPr>
            <a:xfrm flipH="1">
              <a:off x="6946900" y="2344071"/>
              <a:ext cx="1067884" cy="84362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48004D55-FB27-499F-84A0-5A739B1CB098}"/>
              </a:ext>
            </a:extLst>
          </p:cNvPr>
          <p:cNvSpPr/>
          <p:nvPr/>
        </p:nvSpPr>
        <p:spPr>
          <a:xfrm>
            <a:off x="4656568" y="6213009"/>
            <a:ext cx="103478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F82A08-7E96-46DC-AA30-71F589469DFE}"/>
              </a:ext>
            </a:extLst>
          </p:cNvPr>
          <p:cNvSpPr/>
          <p:nvPr/>
        </p:nvSpPr>
        <p:spPr>
          <a:xfrm>
            <a:off x="10594914" y="1598994"/>
            <a:ext cx="103478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343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p:bldP spid="10" grpId="0"/>
      <p:bldP spid="11" grpId="0"/>
      <p:bldP spid="12" grpId="0"/>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6040" y="1897380"/>
            <a:ext cx="1886670" cy="523220"/>
          </a:xfrm>
          <a:prstGeom prst="rect">
            <a:avLst/>
          </a:prstGeom>
          <a:noFill/>
        </p:spPr>
        <p:txBody>
          <a:bodyPr wrap="none" rtlCol="0">
            <a:spAutoFit/>
          </a:bodyPr>
          <a:lstStyle/>
          <a:p>
            <a:r>
              <a:rPr lang="en-US" sz="2800" dirty="0"/>
              <a:t>Knowledge:</a:t>
            </a:r>
          </a:p>
        </p:txBody>
      </p:sp>
      <p:sp>
        <p:nvSpPr>
          <p:cNvPr id="5" name="TextBox 4"/>
          <p:cNvSpPr txBox="1"/>
          <p:nvPr/>
        </p:nvSpPr>
        <p:spPr>
          <a:xfrm>
            <a:off x="3680460" y="2792731"/>
            <a:ext cx="6126480" cy="954107"/>
          </a:xfrm>
          <a:prstGeom prst="rect">
            <a:avLst/>
          </a:prstGeom>
          <a:noFill/>
        </p:spPr>
        <p:txBody>
          <a:bodyPr wrap="square" rtlCol="0">
            <a:spAutoFit/>
          </a:bodyPr>
          <a:lstStyle/>
          <a:p>
            <a:r>
              <a:rPr lang="en-US" sz="2800" dirty="0"/>
              <a:t>information, understanding, or skill you get from experience or education</a:t>
            </a:r>
          </a:p>
        </p:txBody>
      </p:sp>
      <p:sp>
        <p:nvSpPr>
          <p:cNvPr id="6" name="TextBox 5"/>
          <p:cNvSpPr txBox="1"/>
          <p:nvPr/>
        </p:nvSpPr>
        <p:spPr>
          <a:xfrm>
            <a:off x="3680460" y="4008121"/>
            <a:ext cx="6126480" cy="523220"/>
          </a:xfrm>
          <a:prstGeom prst="rect">
            <a:avLst/>
          </a:prstGeom>
          <a:noFill/>
        </p:spPr>
        <p:txBody>
          <a:bodyPr wrap="square" rtlCol="0">
            <a:spAutoFit/>
          </a:bodyPr>
          <a:lstStyle/>
          <a:p>
            <a:r>
              <a:rPr lang="en-US" sz="2800" dirty="0"/>
              <a:t>awareness of something</a:t>
            </a:r>
          </a:p>
        </p:txBody>
      </p:sp>
      <p:sp>
        <p:nvSpPr>
          <p:cNvPr id="7" name="Rectangle 6"/>
          <p:cNvSpPr/>
          <p:nvPr/>
        </p:nvSpPr>
        <p:spPr>
          <a:xfrm>
            <a:off x="5519451" y="2792731"/>
            <a:ext cx="2302525"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AD58FF-9341-4415-9CCE-D0DFF84420D9}"/>
              </a:ext>
            </a:extLst>
          </p:cNvPr>
          <p:cNvSpPr/>
          <p:nvPr/>
        </p:nvSpPr>
        <p:spPr>
          <a:xfrm>
            <a:off x="3680460" y="2792731"/>
            <a:ext cx="1838991"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244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xit" presetSubtype="0" fill="hold" grpId="1"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6149614">
            <a:off x="5845690" y="2068878"/>
            <a:ext cx="352338" cy="274550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Tree>
    <p:extLst>
      <p:ext uri="{BB962C8B-B14F-4D97-AF65-F5344CB8AC3E}">
        <p14:creationId xmlns:p14="http://schemas.microsoft.com/office/powerpoint/2010/main" val="3816676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grpSp>
        <p:nvGrpSpPr>
          <p:cNvPr id="15" name="Group 14">
            <a:extLst>
              <a:ext uri="{FF2B5EF4-FFF2-40B4-BE49-F238E27FC236}">
                <a16:creationId xmlns:a16="http://schemas.microsoft.com/office/drawing/2014/main" id="{EAAA410F-474A-4D23-9A35-BA817D467AC3}"/>
              </a:ext>
            </a:extLst>
          </p:cNvPr>
          <p:cNvGrpSpPr/>
          <p:nvPr/>
        </p:nvGrpSpPr>
        <p:grpSpPr>
          <a:xfrm>
            <a:off x="9033629" y="2034073"/>
            <a:ext cx="2172598" cy="3650292"/>
            <a:chOff x="9033629" y="2034073"/>
            <a:chExt cx="2172598" cy="3650292"/>
          </a:xfrm>
        </p:grpSpPr>
        <p:sp>
          <p:nvSpPr>
            <p:cNvPr id="11" name="Right Brace 10"/>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10013675" y="3689942"/>
              <a:ext cx="1192552" cy="338554"/>
            </a:xfrm>
            <a:prstGeom prst="rect">
              <a:avLst/>
            </a:prstGeom>
            <a:noFill/>
          </p:spPr>
          <p:txBody>
            <a:bodyPr wrap="square" rtlCol="0">
              <a:spAutoFit/>
            </a:bodyPr>
            <a:lstStyle/>
            <a:p>
              <a:r>
                <a:rPr lang="en-US" sz="1600" dirty="0"/>
                <a:t>Deduction</a:t>
              </a:r>
            </a:p>
          </p:txBody>
        </p:sp>
      </p:grpSp>
      <p:grpSp>
        <p:nvGrpSpPr>
          <p:cNvPr id="3" name="Group 2">
            <a:extLst>
              <a:ext uri="{FF2B5EF4-FFF2-40B4-BE49-F238E27FC236}">
                <a16:creationId xmlns:a16="http://schemas.microsoft.com/office/drawing/2014/main" id="{5C700CE2-DC0B-4104-98BE-24D67D427BFE}"/>
              </a:ext>
            </a:extLst>
          </p:cNvPr>
          <p:cNvGrpSpPr/>
          <p:nvPr/>
        </p:nvGrpSpPr>
        <p:grpSpPr>
          <a:xfrm>
            <a:off x="301667" y="1475063"/>
            <a:ext cx="2943103" cy="3738881"/>
            <a:chOff x="301667" y="1475063"/>
            <a:chExt cx="2943103" cy="3738881"/>
          </a:xfrm>
        </p:grpSpPr>
        <p:sp>
          <p:nvSpPr>
            <p:cNvPr id="13" name="TextBox 12"/>
            <p:cNvSpPr txBox="1"/>
            <p:nvPr/>
          </p:nvSpPr>
          <p:spPr>
            <a:xfrm>
              <a:off x="301667" y="3138181"/>
              <a:ext cx="2046913" cy="338554"/>
            </a:xfrm>
            <a:prstGeom prst="rect">
              <a:avLst/>
            </a:prstGeom>
            <a:noFill/>
          </p:spPr>
          <p:txBody>
            <a:bodyPr wrap="square" rtlCol="0">
              <a:spAutoFit/>
            </a:bodyPr>
            <a:lstStyle/>
            <a:p>
              <a:pPr algn="r"/>
              <a:r>
                <a:rPr lang="en-US" sz="1600" dirty="0"/>
                <a:t>Induction</a:t>
              </a:r>
            </a:p>
          </p:txBody>
        </p:sp>
        <p:sp>
          <p:nvSpPr>
            <p:cNvPr id="14" name="Right Brace 13"/>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Arrow 1"/>
          <p:cNvSpPr/>
          <p:nvPr/>
        </p:nvSpPr>
        <p:spPr>
          <a:xfrm rot="1904617">
            <a:off x="6282684" y="1812467"/>
            <a:ext cx="1153792" cy="473234"/>
          </a:xfrm>
          <a:prstGeom prst="rightArrow">
            <a:avLst/>
          </a:prstGeom>
          <a:solidFill>
            <a:srgbClr val="FF000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sp>
        <p:nvSpPr>
          <p:cNvPr id="23" name="TextBox 22">
            <a:extLst>
              <a:ext uri="{FF2B5EF4-FFF2-40B4-BE49-F238E27FC236}">
                <a16:creationId xmlns:a16="http://schemas.microsoft.com/office/drawing/2014/main" id="{97B2F292-C93A-4268-BDE9-0133610280C8}"/>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Tree>
    <p:extLst>
      <p:ext uri="{BB962C8B-B14F-4D97-AF65-F5344CB8AC3E}">
        <p14:creationId xmlns:p14="http://schemas.microsoft.com/office/powerpoint/2010/main" val="253256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6" grpId="0" animBg="1"/>
      <p:bldP spid="17"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grpSp>
        <p:nvGrpSpPr>
          <p:cNvPr id="40" name="Group 39"/>
          <p:cNvGrpSpPr/>
          <p:nvPr/>
        </p:nvGrpSpPr>
        <p:grpSpPr>
          <a:xfrm>
            <a:off x="3763466" y="5405306"/>
            <a:ext cx="1514853" cy="1035866"/>
            <a:chOff x="3744440" y="5434993"/>
            <a:chExt cx="1514853" cy="1035866"/>
          </a:xfrm>
        </p:grpSpPr>
        <p:grpSp>
          <p:nvGrpSpPr>
            <p:cNvPr id="34" name="Group 33"/>
            <p:cNvGrpSpPr/>
            <p:nvPr/>
          </p:nvGrpSpPr>
          <p:grpSpPr>
            <a:xfrm>
              <a:off x="3744440" y="5434993"/>
              <a:ext cx="1112206" cy="1035866"/>
              <a:chOff x="3744440" y="5434993"/>
              <a:chExt cx="1112206" cy="1035866"/>
            </a:xfrm>
          </p:grpSpPr>
          <p:sp>
            <p:nvSpPr>
              <p:cNvPr id="44" name="TextBox 43"/>
              <p:cNvSpPr txBox="1"/>
              <p:nvPr/>
            </p:nvSpPr>
            <p:spPr>
              <a:xfrm>
                <a:off x="3744440" y="5886084"/>
                <a:ext cx="803624" cy="584775"/>
              </a:xfrm>
              <a:prstGeom prst="rect">
                <a:avLst/>
              </a:prstGeom>
              <a:noFill/>
            </p:spPr>
            <p:txBody>
              <a:bodyPr wrap="square" rtlCol="0">
                <a:spAutoFit/>
              </a:bodyPr>
              <a:lstStyle/>
              <a:p>
                <a:pPr algn="ctr"/>
                <a:r>
                  <a:rPr lang="en-US" sz="1600" dirty="0"/>
                  <a:t>Results</a:t>
                </a:r>
              </a:p>
              <a:p>
                <a:pPr algn="ctr"/>
                <a:r>
                  <a:rPr lang="en-US" sz="1600" dirty="0"/>
                  <a:t>section</a:t>
                </a:r>
              </a:p>
            </p:txBody>
          </p:sp>
          <p:cxnSp>
            <p:nvCxnSpPr>
              <p:cNvPr id="27" name="Straight Arrow Connector 26"/>
              <p:cNvCxnSpPr>
                <a:cxnSpLocks/>
              </p:cNvCxnSpPr>
              <p:nvPr/>
            </p:nvCxnSpPr>
            <p:spPr>
              <a:xfrm flipV="1">
                <a:off x="4436978" y="5434993"/>
                <a:ext cx="419668" cy="45109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p:cNvCxnSpPr>
              <a:cxnSpLocks/>
              <a:stCxn id="44" idx="3"/>
            </p:cNvCxnSpPr>
            <p:nvPr/>
          </p:nvCxnSpPr>
          <p:spPr>
            <a:xfrm flipV="1">
              <a:off x="4548064" y="5983767"/>
              <a:ext cx="711229" cy="19470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39CCE2AA-FC3D-4B7B-8EB0-16F695E56CFE}"/>
              </a:ext>
            </a:extLst>
          </p:cNvPr>
          <p:cNvGrpSpPr/>
          <p:nvPr/>
        </p:nvGrpSpPr>
        <p:grpSpPr>
          <a:xfrm>
            <a:off x="6096000" y="1182675"/>
            <a:ext cx="3315133" cy="2467296"/>
            <a:chOff x="6096000" y="1182675"/>
            <a:chExt cx="3315133" cy="2467296"/>
          </a:xfrm>
        </p:grpSpPr>
        <p:grpSp>
          <p:nvGrpSpPr>
            <p:cNvPr id="35" name="Group 34"/>
            <p:cNvGrpSpPr/>
            <p:nvPr/>
          </p:nvGrpSpPr>
          <p:grpSpPr>
            <a:xfrm>
              <a:off x="6096000" y="1182675"/>
              <a:ext cx="3315133" cy="584775"/>
              <a:chOff x="2664506" y="3585362"/>
              <a:chExt cx="3315133" cy="584775"/>
            </a:xfrm>
          </p:grpSpPr>
          <p:sp>
            <p:nvSpPr>
              <p:cNvPr id="46" name="TextBox 45"/>
              <p:cNvSpPr txBox="1"/>
              <p:nvPr/>
            </p:nvSpPr>
            <p:spPr>
              <a:xfrm>
                <a:off x="4607467" y="3585362"/>
                <a:ext cx="1372172" cy="584775"/>
              </a:xfrm>
              <a:prstGeom prst="rect">
                <a:avLst/>
              </a:prstGeom>
              <a:noFill/>
            </p:spPr>
            <p:txBody>
              <a:bodyPr wrap="square" rtlCol="0">
                <a:spAutoFit/>
              </a:bodyPr>
              <a:lstStyle/>
              <a:p>
                <a:pPr algn="ctr"/>
                <a:r>
                  <a:rPr lang="en-US" sz="1600" dirty="0"/>
                  <a:t>Introduction section</a:t>
                </a:r>
              </a:p>
            </p:txBody>
          </p:sp>
          <p:cxnSp>
            <p:nvCxnSpPr>
              <p:cNvPr id="32" name="Straight Arrow Connector 31"/>
              <p:cNvCxnSpPr>
                <a:cxnSpLocks/>
              </p:cNvCxnSpPr>
              <p:nvPr/>
            </p:nvCxnSpPr>
            <p:spPr>
              <a:xfrm flipH="1">
                <a:off x="2664506" y="3801339"/>
                <a:ext cx="1982138" cy="14569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a:extLst>
                <a:ext uri="{FF2B5EF4-FFF2-40B4-BE49-F238E27FC236}">
                  <a16:creationId xmlns:a16="http://schemas.microsoft.com/office/drawing/2014/main" id="{0BB9FFEC-D788-4EEE-83C9-7EEBC15E3757}"/>
                </a:ext>
              </a:extLst>
            </p:cNvPr>
            <p:cNvCxnSpPr>
              <a:cxnSpLocks/>
            </p:cNvCxnSpPr>
            <p:nvPr/>
          </p:nvCxnSpPr>
          <p:spPr>
            <a:xfrm flipH="1">
              <a:off x="7759817" y="1667035"/>
              <a:ext cx="575977" cy="63651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8270F85-67E1-4280-B41E-AD23C3A14026}"/>
                </a:ext>
              </a:extLst>
            </p:cNvPr>
            <p:cNvCxnSpPr>
              <a:cxnSpLocks/>
              <a:stCxn id="46" idx="2"/>
            </p:cNvCxnSpPr>
            <p:nvPr/>
          </p:nvCxnSpPr>
          <p:spPr>
            <a:xfrm flipH="1">
              <a:off x="8590327" y="1767450"/>
              <a:ext cx="134720" cy="188252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C55C28C0-FF49-4C08-8ED4-B2FEF49C7D5B}"/>
              </a:ext>
            </a:extLst>
          </p:cNvPr>
          <p:cNvGrpSpPr/>
          <p:nvPr/>
        </p:nvGrpSpPr>
        <p:grpSpPr>
          <a:xfrm>
            <a:off x="6293054" y="5384824"/>
            <a:ext cx="2553786" cy="1306744"/>
            <a:chOff x="6670558" y="508151"/>
            <a:chExt cx="2553786" cy="1306744"/>
          </a:xfrm>
        </p:grpSpPr>
        <p:grpSp>
          <p:nvGrpSpPr>
            <p:cNvPr id="49" name="Group 48">
              <a:extLst>
                <a:ext uri="{FF2B5EF4-FFF2-40B4-BE49-F238E27FC236}">
                  <a16:creationId xmlns:a16="http://schemas.microsoft.com/office/drawing/2014/main" id="{FC5B41FA-E2C2-4AA7-B783-E02817EA4E31}"/>
                </a:ext>
              </a:extLst>
            </p:cNvPr>
            <p:cNvGrpSpPr/>
            <p:nvPr/>
          </p:nvGrpSpPr>
          <p:grpSpPr>
            <a:xfrm>
              <a:off x="6670558" y="1230120"/>
              <a:ext cx="2553786" cy="584775"/>
              <a:chOff x="3239064" y="3632807"/>
              <a:chExt cx="2553786" cy="584775"/>
            </a:xfrm>
          </p:grpSpPr>
          <p:sp>
            <p:nvSpPr>
              <p:cNvPr id="52" name="TextBox 51">
                <a:extLst>
                  <a:ext uri="{FF2B5EF4-FFF2-40B4-BE49-F238E27FC236}">
                    <a16:creationId xmlns:a16="http://schemas.microsoft.com/office/drawing/2014/main" id="{8C1F405C-4B91-401D-B8F8-B3D88753AA9A}"/>
                  </a:ext>
                </a:extLst>
              </p:cNvPr>
              <p:cNvSpPr txBox="1"/>
              <p:nvPr/>
            </p:nvSpPr>
            <p:spPr>
              <a:xfrm>
                <a:off x="4420678" y="3632807"/>
                <a:ext cx="1372172" cy="584775"/>
              </a:xfrm>
              <a:prstGeom prst="rect">
                <a:avLst/>
              </a:prstGeom>
              <a:noFill/>
            </p:spPr>
            <p:txBody>
              <a:bodyPr wrap="square" rtlCol="0">
                <a:spAutoFit/>
              </a:bodyPr>
              <a:lstStyle/>
              <a:p>
                <a:pPr algn="ctr"/>
                <a:r>
                  <a:rPr lang="en-US" sz="1600" dirty="0"/>
                  <a:t>Methods section</a:t>
                </a:r>
              </a:p>
            </p:txBody>
          </p:sp>
          <p:cxnSp>
            <p:nvCxnSpPr>
              <p:cNvPr id="53" name="Straight Arrow Connector 52">
                <a:extLst>
                  <a:ext uri="{FF2B5EF4-FFF2-40B4-BE49-F238E27FC236}">
                    <a16:creationId xmlns:a16="http://schemas.microsoft.com/office/drawing/2014/main" id="{10D475F9-4A4E-4B7D-92F2-E2975B93D4A1}"/>
                  </a:ext>
                </a:extLst>
              </p:cNvPr>
              <p:cNvCxnSpPr>
                <a:cxnSpLocks/>
                <a:stCxn id="52" idx="1"/>
              </p:cNvCxnSpPr>
              <p:nvPr/>
            </p:nvCxnSpPr>
            <p:spPr>
              <a:xfrm flipH="1" flipV="1">
                <a:off x="3239064" y="3670524"/>
                <a:ext cx="1181614" cy="25467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50" name="Straight Arrow Connector 49">
              <a:extLst>
                <a:ext uri="{FF2B5EF4-FFF2-40B4-BE49-F238E27FC236}">
                  <a16:creationId xmlns:a16="http://schemas.microsoft.com/office/drawing/2014/main" id="{DC3647C8-489D-4725-B67A-5BB05947CCA9}"/>
                </a:ext>
              </a:extLst>
            </p:cNvPr>
            <p:cNvCxnSpPr>
              <a:cxnSpLocks/>
            </p:cNvCxnSpPr>
            <p:nvPr/>
          </p:nvCxnSpPr>
          <p:spPr>
            <a:xfrm flipH="1" flipV="1">
              <a:off x="7168083" y="635544"/>
              <a:ext cx="770215" cy="63755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EBD4BFC-D80C-4721-9188-67CA9B3425DB}"/>
                </a:ext>
              </a:extLst>
            </p:cNvPr>
            <p:cNvCxnSpPr>
              <a:cxnSpLocks/>
            </p:cNvCxnSpPr>
            <p:nvPr/>
          </p:nvCxnSpPr>
          <p:spPr>
            <a:xfrm flipH="1" flipV="1">
              <a:off x="8079297" y="508151"/>
              <a:ext cx="81178" cy="68981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669E9E30-7E17-429A-8718-766D7D7C5A7F}"/>
              </a:ext>
            </a:extLst>
          </p:cNvPr>
          <p:cNvGrpSpPr/>
          <p:nvPr/>
        </p:nvGrpSpPr>
        <p:grpSpPr>
          <a:xfrm>
            <a:off x="2961006" y="1912849"/>
            <a:ext cx="1169480" cy="2431728"/>
            <a:chOff x="1716012" y="4309629"/>
            <a:chExt cx="1169480" cy="2431728"/>
          </a:xfrm>
        </p:grpSpPr>
        <p:grpSp>
          <p:nvGrpSpPr>
            <p:cNvPr id="70" name="Group 69">
              <a:extLst>
                <a:ext uri="{FF2B5EF4-FFF2-40B4-BE49-F238E27FC236}">
                  <a16:creationId xmlns:a16="http://schemas.microsoft.com/office/drawing/2014/main" id="{B225649E-A8E2-4CD6-BBB4-676D4D661F15}"/>
                </a:ext>
              </a:extLst>
            </p:cNvPr>
            <p:cNvGrpSpPr/>
            <p:nvPr/>
          </p:nvGrpSpPr>
          <p:grpSpPr>
            <a:xfrm>
              <a:off x="1716012" y="4309629"/>
              <a:ext cx="1169480" cy="1070400"/>
              <a:chOff x="1716012" y="4309629"/>
              <a:chExt cx="1169480" cy="1070400"/>
            </a:xfrm>
          </p:grpSpPr>
          <p:sp>
            <p:nvSpPr>
              <p:cNvPr id="72" name="TextBox 71">
                <a:extLst>
                  <a:ext uri="{FF2B5EF4-FFF2-40B4-BE49-F238E27FC236}">
                    <a16:creationId xmlns:a16="http://schemas.microsoft.com/office/drawing/2014/main" id="{37C0BB0E-5E68-4D95-9784-FC378A292FDE}"/>
                  </a:ext>
                </a:extLst>
              </p:cNvPr>
              <p:cNvSpPr txBox="1"/>
              <p:nvPr/>
            </p:nvSpPr>
            <p:spPr>
              <a:xfrm>
                <a:off x="1716012" y="4309629"/>
                <a:ext cx="1169480" cy="584775"/>
              </a:xfrm>
              <a:prstGeom prst="rect">
                <a:avLst/>
              </a:prstGeom>
              <a:noFill/>
            </p:spPr>
            <p:txBody>
              <a:bodyPr wrap="square" rtlCol="0">
                <a:spAutoFit/>
              </a:bodyPr>
              <a:lstStyle/>
              <a:p>
                <a:pPr algn="ctr"/>
                <a:r>
                  <a:rPr lang="en-US" sz="1600" dirty="0"/>
                  <a:t>Discussion</a:t>
                </a:r>
              </a:p>
              <a:p>
                <a:pPr algn="ctr"/>
                <a:r>
                  <a:rPr lang="en-US" sz="1600" dirty="0"/>
                  <a:t>section</a:t>
                </a:r>
              </a:p>
            </p:txBody>
          </p:sp>
          <p:cxnSp>
            <p:nvCxnSpPr>
              <p:cNvPr id="73" name="Straight Arrow Connector 72">
                <a:extLst>
                  <a:ext uri="{FF2B5EF4-FFF2-40B4-BE49-F238E27FC236}">
                    <a16:creationId xmlns:a16="http://schemas.microsoft.com/office/drawing/2014/main" id="{1257B955-C09A-4859-9930-F635A40E277C}"/>
                  </a:ext>
                </a:extLst>
              </p:cNvPr>
              <p:cNvCxnSpPr>
                <a:cxnSpLocks/>
              </p:cNvCxnSpPr>
              <p:nvPr/>
            </p:nvCxnSpPr>
            <p:spPr>
              <a:xfrm>
                <a:off x="2451628" y="4893903"/>
                <a:ext cx="289203" cy="486126"/>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71" name="Straight Arrow Connector 70">
              <a:extLst>
                <a:ext uri="{FF2B5EF4-FFF2-40B4-BE49-F238E27FC236}">
                  <a16:creationId xmlns:a16="http://schemas.microsoft.com/office/drawing/2014/main" id="{47555EE6-B4D1-442F-901F-CB41F2EB5261}"/>
                </a:ext>
              </a:extLst>
            </p:cNvPr>
            <p:cNvCxnSpPr>
              <a:cxnSpLocks/>
            </p:cNvCxnSpPr>
            <p:nvPr/>
          </p:nvCxnSpPr>
          <p:spPr>
            <a:xfrm>
              <a:off x="2127044" y="4924712"/>
              <a:ext cx="458474" cy="181664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96027EC7-9922-40BA-8555-DD41DE1904FE}"/>
              </a:ext>
            </a:extLst>
          </p:cNvPr>
          <p:cNvGrpSpPr/>
          <p:nvPr/>
        </p:nvGrpSpPr>
        <p:grpSpPr>
          <a:xfrm>
            <a:off x="301667" y="1475063"/>
            <a:ext cx="2943103" cy="3738881"/>
            <a:chOff x="301667" y="1475063"/>
            <a:chExt cx="2943103" cy="3738881"/>
          </a:xfrm>
        </p:grpSpPr>
        <p:sp>
          <p:nvSpPr>
            <p:cNvPr id="87" name="TextBox 86">
              <a:extLst>
                <a:ext uri="{FF2B5EF4-FFF2-40B4-BE49-F238E27FC236}">
                  <a16:creationId xmlns:a16="http://schemas.microsoft.com/office/drawing/2014/main" id="{323BE4A8-E08E-45AC-ADD2-80CAB919BF0C}"/>
                </a:ext>
              </a:extLst>
            </p:cNvPr>
            <p:cNvSpPr txBox="1"/>
            <p:nvPr/>
          </p:nvSpPr>
          <p:spPr>
            <a:xfrm>
              <a:off x="301667" y="3138181"/>
              <a:ext cx="2046913" cy="338554"/>
            </a:xfrm>
            <a:prstGeom prst="rect">
              <a:avLst/>
            </a:prstGeom>
            <a:noFill/>
          </p:spPr>
          <p:txBody>
            <a:bodyPr wrap="square" rtlCol="0">
              <a:spAutoFit/>
            </a:bodyPr>
            <a:lstStyle/>
            <a:p>
              <a:pPr algn="r"/>
              <a:r>
                <a:rPr lang="en-US" sz="1600" dirty="0"/>
                <a:t>Induction</a:t>
              </a:r>
            </a:p>
          </p:txBody>
        </p:sp>
        <p:sp>
          <p:nvSpPr>
            <p:cNvPr id="88" name="Right Brace 87">
              <a:extLst>
                <a:ext uri="{FF2B5EF4-FFF2-40B4-BE49-F238E27FC236}">
                  <a16:creationId xmlns:a16="http://schemas.microsoft.com/office/drawing/2014/main" id="{598A82A5-8208-45AD-A3F8-C11A0B6D6455}"/>
                </a:ext>
              </a:extLst>
            </p:cNvPr>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90B57650-6800-4F23-92A4-C60AF9568CAF}"/>
              </a:ext>
            </a:extLst>
          </p:cNvPr>
          <p:cNvGrpSpPr/>
          <p:nvPr/>
        </p:nvGrpSpPr>
        <p:grpSpPr>
          <a:xfrm>
            <a:off x="9033629" y="2034073"/>
            <a:ext cx="2172598" cy="3650292"/>
            <a:chOff x="9033629" y="2034073"/>
            <a:chExt cx="2172598" cy="3650292"/>
          </a:xfrm>
        </p:grpSpPr>
        <p:sp>
          <p:nvSpPr>
            <p:cNvPr id="90" name="Right Brace 89">
              <a:extLst>
                <a:ext uri="{FF2B5EF4-FFF2-40B4-BE49-F238E27FC236}">
                  <a16:creationId xmlns:a16="http://schemas.microsoft.com/office/drawing/2014/main" id="{F7DDD715-37B7-46A5-9B9E-4A21FA11D771}"/>
                </a:ext>
              </a:extLst>
            </p:cNvPr>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TextBox 90">
              <a:extLst>
                <a:ext uri="{FF2B5EF4-FFF2-40B4-BE49-F238E27FC236}">
                  <a16:creationId xmlns:a16="http://schemas.microsoft.com/office/drawing/2014/main" id="{C4722AAE-8145-4747-A050-C1917D36CE90}"/>
                </a:ext>
              </a:extLst>
            </p:cNvPr>
            <p:cNvSpPr txBox="1"/>
            <p:nvPr/>
          </p:nvSpPr>
          <p:spPr>
            <a:xfrm>
              <a:off x="10013675" y="3689942"/>
              <a:ext cx="1192552" cy="338554"/>
            </a:xfrm>
            <a:prstGeom prst="rect">
              <a:avLst/>
            </a:prstGeom>
            <a:noFill/>
          </p:spPr>
          <p:txBody>
            <a:bodyPr wrap="square" rtlCol="0">
              <a:spAutoFit/>
            </a:bodyPr>
            <a:lstStyle/>
            <a:p>
              <a:r>
                <a:rPr lang="en-US" sz="1600" dirty="0"/>
                <a:t>Deduction</a:t>
              </a:r>
            </a:p>
          </p:txBody>
        </p:sp>
      </p:grpSp>
      <p:sp>
        <p:nvSpPr>
          <p:cNvPr id="3" name="TextBox 2">
            <a:extLst>
              <a:ext uri="{FF2B5EF4-FFF2-40B4-BE49-F238E27FC236}">
                <a16:creationId xmlns:a16="http://schemas.microsoft.com/office/drawing/2014/main" id="{A6D75E5A-9D77-4A94-B8ED-2EB8991025FE}"/>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Tree>
    <p:extLst>
      <p:ext uri="{BB962C8B-B14F-4D97-AF65-F5344CB8AC3E}">
        <p14:creationId xmlns:p14="http://schemas.microsoft.com/office/powerpoint/2010/main" val="294296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fade">
                                      <p:cBhvr>
                                        <p:cTn id="2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3" name="Group 92"/>
          <p:cNvGrpSpPr/>
          <p:nvPr/>
        </p:nvGrpSpPr>
        <p:grpSpPr>
          <a:xfrm>
            <a:off x="4992845" y="2315362"/>
            <a:ext cx="2175611" cy="3089944"/>
            <a:chOff x="4992845" y="2315362"/>
            <a:chExt cx="2175611" cy="3089944"/>
          </a:xfrm>
        </p:grpSpPr>
        <p:cxnSp>
          <p:nvCxnSpPr>
            <p:cNvPr id="3" name="Straight Connector 2"/>
            <p:cNvCxnSpPr>
              <a:stCxn id="9" idx="6"/>
              <a:endCxn id="4" idx="4"/>
            </p:cNvCxnSpPr>
            <p:nvPr/>
          </p:nvCxnSpPr>
          <p:spPr>
            <a:xfrm flipV="1">
              <a:off x="4992845" y="2315362"/>
              <a:ext cx="803947" cy="78157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9" idx="6"/>
            </p:cNvCxnSpPr>
            <p:nvPr/>
          </p:nvCxnSpPr>
          <p:spPr>
            <a:xfrm flipV="1">
              <a:off x="4992845" y="3096936"/>
              <a:ext cx="0" cy="150525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8" idx="0"/>
              <a:endCxn id="10" idx="6"/>
            </p:cNvCxnSpPr>
            <p:nvPr/>
          </p:nvCxnSpPr>
          <p:spPr>
            <a:xfrm flipH="1" flipV="1">
              <a:off x="4992845" y="4580389"/>
              <a:ext cx="803946" cy="82491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8" idx="0"/>
              <a:endCxn id="7" idx="2"/>
            </p:cNvCxnSpPr>
            <p:nvPr/>
          </p:nvCxnSpPr>
          <p:spPr>
            <a:xfrm flipV="1">
              <a:off x="5796791" y="5143276"/>
              <a:ext cx="1016466" cy="26203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6" idx="2"/>
              <a:endCxn id="7" idx="2"/>
            </p:cNvCxnSpPr>
            <p:nvPr/>
          </p:nvCxnSpPr>
          <p:spPr>
            <a:xfrm flipH="1">
              <a:off x="6813257" y="3824473"/>
              <a:ext cx="355199" cy="1318803"/>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5" idx="2"/>
              <a:endCxn id="6" idx="2"/>
            </p:cNvCxnSpPr>
            <p:nvPr/>
          </p:nvCxnSpPr>
          <p:spPr>
            <a:xfrm>
              <a:off x="6813257" y="2497124"/>
              <a:ext cx="355199" cy="1327349"/>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5" idx="2"/>
              <a:endCxn id="4" idx="4"/>
            </p:cNvCxnSpPr>
            <p:nvPr/>
          </p:nvCxnSpPr>
          <p:spPr>
            <a:xfrm flipH="1" flipV="1">
              <a:off x="5796792" y="2315362"/>
              <a:ext cx="1016465" cy="18176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9" idx="6"/>
              <a:endCxn id="5" idx="2"/>
            </p:cNvCxnSpPr>
            <p:nvPr/>
          </p:nvCxnSpPr>
          <p:spPr>
            <a:xfrm flipV="1">
              <a:off x="4992845" y="2497124"/>
              <a:ext cx="1820412" cy="59981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9" idx="6"/>
              <a:endCxn id="6" idx="2"/>
            </p:cNvCxnSpPr>
            <p:nvPr/>
          </p:nvCxnSpPr>
          <p:spPr>
            <a:xfrm>
              <a:off x="4992845" y="3096936"/>
              <a:ext cx="2175611" cy="72753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6"/>
              <a:endCxn id="7" idx="2"/>
            </p:cNvCxnSpPr>
            <p:nvPr/>
          </p:nvCxnSpPr>
          <p:spPr>
            <a:xfrm>
              <a:off x="4992845" y="3096936"/>
              <a:ext cx="1820412" cy="204634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9" idx="6"/>
              <a:endCxn id="8" idx="0"/>
            </p:cNvCxnSpPr>
            <p:nvPr/>
          </p:nvCxnSpPr>
          <p:spPr>
            <a:xfrm>
              <a:off x="4992845" y="3096936"/>
              <a:ext cx="803946" cy="230837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4" idx="4"/>
              <a:endCxn id="10" idx="6"/>
            </p:cNvCxnSpPr>
            <p:nvPr/>
          </p:nvCxnSpPr>
          <p:spPr>
            <a:xfrm flipH="1">
              <a:off x="4992845" y="2315362"/>
              <a:ext cx="803947" cy="226502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4" idx="4"/>
              <a:endCxn id="8" idx="0"/>
            </p:cNvCxnSpPr>
            <p:nvPr/>
          </p:nvCxnSpPr>
          <p:spPr>
            <a:xfrm flipH="1">
              <a:off x="5796791" y="2315362"/>
              <a:ext cx="1" cy="308994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4" idx="4"/>
              <a:endCxn id="7" idx="2"/>
            </p:cNvCxnSpPr>
            <p:nvPr/>
          </p:nvCxnSpPr>
          <p:spPr>
            <a:xfrm>
              <a:off x="5796792" y="2315362"/>
              <a:ext cx="1016465" cy="282791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stCxn id="4" idx="4"/>
              <a:endCxn id="6" idx="2"/>
            </p:cNvCxnSpPr>
            <p:nvPr/>
          </p:nvCxnSpPr>
          <p:spPr>
            <a:xfrm>
              <a:off x="5796792" y="2315362"/>
              <a:ext cx="1371664" cy="1509111"/>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5" idx="2"/>
              <a:endCxn id="10" idx="6"/>
            </p:cNvCxnSpPr>
            <p:nvPr/>
          </p:nvCxnSpPr>
          <p:spPr>
            <a:xfrm flipH="1">
              <a:off x="4992845" y="2497124"/>
              <a:ext cx="1820412" cy="2083265"/>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 idx="2"/>
              <a:endCxn id="8" idx="0"/>
            </p:cNvCxnSpPr>
            <p:nvPr/>
          </p:nvCxnSpPr>
          <p:spPr>
            <a:xfrm flipH="1">
              <a:off x="5796791" y="2497124"/>
              <a:ext cx="1016466" cy="290818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6" idx="2"/>
              <a:endCxn id="10" idx="6"/>
            </p:cNvCxnSpPr>
            <p:nvPr/>
          </p:nvCxnSpPr>
          <p:spPr>
            <a:xfrm flipH="1">
              <a:off x="4992845" y="3824473"/>
              <a:ext cx="2175611" cy="755916"/>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7" idx="2"/>
              <a:endCxn id="10" idx="6"/>
            </p:cNvCxnSpPr>
            <p:nvPr/>
          </p:nvCxnSpPr>
          <p:spPr>
            <a:xfrm flipH="1" flipV="1">
              <a:off x="4992845" y="4580389"/>
              <a:ext cx="1820412" cy="56288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6" idx="2"/>
              <a:endCxn id="8" idx="0"/>
            </p:cNvCxnSpPr>
            <p:nvPr/>
          </p:nvCxnSpPr>
          <p:spPr>
            <a:xfrm flipH="1">
              <a:off x="5796791" y="3824473"/>
              <a:ext cx="1371665" cy="1580833"/>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5" idx="2"/>
              <a:endCxn id="7" idx="2"/>
            </p:cNvCxnSpPr>
            <p:nvPr/>
          </p:nvCxnSpPr>
          <p:spPr>
            <a:xfrm>
              <a:off x="6813257" y="2497124"/>
              <a:ext cx="0" cy="264615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grpSp>
        <p:nvGrpSpPr>
          <p:cNvPr id="50" name="Group 49"/>
          <p:cNvGrpSpPr/>
          <p:nvPr/>
        </p:nvGrpSpPr>
        <p:grpSpPr>
          <a:xfrm>
            <a:off x="3139687" y="5381251"/>
            <a:ext cx="1714181" cy="658263"/>
            <a:chOff x="5157491" y="4190140"/>
            <a:chExt cx="1118462" cy="658263"/>
          </a:xfrm>
        </p:grpSpPr>
        <p:sp>
          <p:nvSpPr>
            <p:cNvPr id="52" name="TextBox 51"/>
            <p:cNvSpPr txBox="1"/>
            <p:nvPr/>
          </p:nvSpPr>
          <p:spPr>
            <a:xfrm>
              <a:off x="5157491" y="4509849"/>
              <a:ext cx="803624" cy="338554"/>
            </a:xfrm>
            <a:prstGeom prst="rect">
              <a:avLst/>
            </a:prstGeom>
            <a:noFill/>
          </p:spPr>
          <p:txBody>
            <a:bodyPr wrap="square" rtlCol="0">
              <a:spAutoFit/>
            </a:bodyPr>
            <a:lstStyle/>
            <a:p>
              <a:pPr algn="ctr"/>
              <a:r>
                <a:rPr lang="en-US" sz="1600" dirty="0"/>
                <a:t>Fact</a:t>
              </a:r>
            </a:p>
          </p:txBody>
        </p:sp>
        <p:cxnSp>
          <p:nvCxnSpPr>
            <p:cNvPr id="53" name="Straight Arrow Connector 52"/>
            <p:cNvCxnSpPr/>
            <p:nvPr/>
          </p:nvCxnSpPr>
          <p:spPr>
            <a:xfrm flipV="1">
              <a:off x="5701094" y="4190140"/>
              <a:ext cx="574859" cy="433057"/>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6773429" y="5561264"/>
            <a:ext cx="1522304" cy="872127"/>
            <a:chOff x="6773429" y="5561264"/>
            <a:chExt cx="1522304" cy="872127"/>
          </a:xfrm>
        </p:grpSpPr>
        <p:sp>
          <p:nvSpPr>
            <p:cNvPr id="55" name="TextBox 54"/>
            <p:cNvSpPr txBox="1"/>
            <p:nvPr/>
          </p:nvSpPr>
          <p:spPr>
            <a:xfrm>
              <a:off x="7064080" y="6094837"/>
              <a:ext cx="1231653" cy="338554"/>
            </a:xfrm>
            <a:prstGeom prst="rect">
              <a:avLst/>
            </a:prstGeom>
            <a:noFill/>
          </p:spPr>
          <p:txBody>
            <a:bodyPr wrap="square" rtlCol="0">
              <a:spAutoFit/>
            </a:bodyPr>
            <a:lstStyle/>
            <a:p>
              <a:pPr algn="ctr"/>
              <a:r>
                <a:rPr lang="en-US" sz="1600" dirty="0"/>
                <a:t>Fact</a:t>
              </a:r>
            </a:p>
          </p:txBody>
        </p:sp>
        <p:cxnSp>
          <p:nvCxnSpPr>
            <p:cNvPr id="56" name="Straight Arrow Connector 55"/>
            <p:cNvCxnSpPr/>
            <p:nvPr/>
          </p:nvCxnSpPr>
          <p:spPr>
            <a:xfrm flipH="1" flipV="1">
              <a:off x="6773429" y="5561264"/>
              <a:ext cx="701239" cy="57157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58DF3F80-F4C5-4B35-A590-A6D372DB62BC}"/>
              </a:ext>
            </a:extLst>
          </p:cNvPr>
          <p:cNvGrpSpPr/>
          <p:nvPr/>
        </p:nvGrpSpPr>
        <p:grpSpPr>
          <a:xfrm>
            <a:off x="301667" y="1475063"/>
            <a:ext cx="2943103" cy="3738881"/>
            <a:chOff x="301667" y="1475063"/>
            <a:chExt cx="2943103" cy="3738881"/>
          </a:xfrm>
        </p:grpSpPr>
        <p:sp>
          <p:nvSpPr>
            <p:cNvPr id="62" name="TextBox 61">
              <a:extLst>
                <a:ext uri="{FF2B5EF4-FFF2-40B4-BE49-F238E27FC236}">
                  <a16:creationId xmlns:a16="http://schemas.microsoft.com/office/drawing/2014/main" id="{6AF62382-75AA-459A-A2A2-5820F76DDEF1}"/>
                </a:ext>
              </a:extLst>
            </p:cNvPr>
            <p:cNvSpPr txBox="1"/>
            <p:nvPr/>
          </p:nvSpPr>
          <p:spPr>
            <a:xfrm>
              <a:off x="301667" y="3138181"/>
              <a:ext cx="2046913" cy="338554"/>
            </a:xfrm>
            <a:prstGeom prst="rect">
              <a:avLst/>
            </a:prstGeom>
            <a:noFill/>
          </p:spPr>
          <p:txBody>
            <a:bodyPr wrap="square" rtlCol="0">
              <a:spAutoFit/>
            </a:bodyPr>
            <a:lstStyle/>
            <a:p>
              <a:pPr algn="r"/>
              <a:r>
                <a:rPr lang="en-US" sz="1600" dirty="0"/>
                <a:t>Induction</a:t>
              </a:r>
            </a:p>
          </p:txBody>
        </p:sp>
        <p:sp>
          <p:nvSpPr>
            <p:cNvPr id="64" name="Right Brace 63">
              <a:extLst>
                <a:ext uri="{FF2B5EF4-FFF2-40B4-BE49-F238E27FC236}">
                  <a16:creationId xmlns:a16="http://schemas.microsoft.com/office/drawing/2014/main" id="{3C0763FE-7003-4AA7-9214-EC69EDBB53F5}"/>
                </a:ext>
              </a:extLst>
            </p:cNvPr>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65" name="Group 64">
            <a:extLst>
              <a:ext uri="{FF2B5EF4-FFF2-40B4-BE49-F238E27FC236}">
                <a16:creationId xmlns:a16="http://schemas.microsoft.com/office/drawing/2014/main" id="{ACA4E7A9-BB17-4704-92BE-BC00EB0C22AB}"/>
              </a:ext>
            </a:extLst>
          </p:cNvPr>
          <p:cNvGrpSpPr/>
          <p:nvPr/>
        </p:nvGrpSpPr>
        <p:grpSpPr>
          <a:xfrm>
            <a:off x="9033629" y="2034073"/>
            <a:ext cx="2172598" cy="3650292"/>
            <a:chOff x="9033629" y="2034073"/>
            <a:chExt cx="2172598" cy="3650292"/>
          </a:xfrm>
        </p:grpSpPr>
        <p:sp>
          <p:nvSpPr>
            <p:cNvPr id="67" name="Right Brace 66">
              <a:extLst>
                <a:ext uri="{FF2B5EF4-FFF2-40B4-BE49-F238E27FC236}">
                  <a16:creationId xmlns:a16="http://schemas.microsoft.com/office/drawing/2014/main" id="{3E719D4F-97ED-40B3-9B3E-1A55E0B68E7C}"/>
                </a:ext>
              </a:extLst>
            </p:cNvPr>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8" name="TextBox 67">
              <a:extLst>
                <a:ext uri="{FF2B5EF4-FFF2-40B4-BE49-F238E27FC236}">
                  <a16:creationId xmlns:a16="http://schemas.microsoft.com/office/drawing/2014/main" id="{70D9F981-369C-413E-910A-2E9C56B52ECC}"/>
                </a:ext>
              </a:extLst>
            </p:cNvPr>
            <p:cNvSpPr txBox="1"/>
            <p:nvPr/>
          </p:nvSpPr>
          <p:spPr>
            <a:xfrm>
              <a:off x="10013675" y="3689942"/>
              <a:ext cx="1192552" cy="338554"/>
            </a:xfrm>
            <a:prstGeom prst="rect">
              <a:avLst/>
            </a:prstGeom>
            <a:noFill/>
          </p:spPr>
          <p:txBody>
            <a:bodyPr wrap="square" rtlCol="0">
              <a:spAutoFit/>
            </a:bodyPr>
            <a:lstStyle/>
            <a:p>
              <a:r>
                <a:rPr lang="en-US" sz="1600" dirty="0"/>
                <a:t>Deduction</a:t>
              </a:r>
            </a:p>
          </p:txBody>
        </p:sp>
      </p:grpSp>
      <p:sp>
        <p:nvSpPr>
          <p:cNvPr id="11" name="TextBox 10">
            <a:extLst>
              <a:ext uri="{FF2B5EF4-FFF2-40B4-BE49-F238E27FC236}">
                <a16:creationId xmlns:a16="http://schemas.microsoft.com/office/drawing/2014/main" id="{4A5B96B6-109C-4607-A207-F25EFEF6D6AF}"/>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Tree>
    <p:extLst>
      <p:ext uri="{BB962C8B-B14F-4D97-AF65-F5344CB8AC3E}">
        <p14:creationId xmlns:p14="http://schemas.microsoft.com/office/powerpoint/2010/main" val="241256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chemeClr val="tx1"/>
          </a:solidFill>
          <a:prstDash val="sys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tx1"/>
          </a:solidFill>
          <a:headEnd type="oval" w="med" len="med"/>
          <a:tailEnd type="triangl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2763</TotalTime>
  <Words>1048</Words>
  <Application>Microsoft Office PowerPoint</Application>
  <PresentationFormat>Widescreen</PresentationFormat>
  <Paragraphs>103</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Payn, Robert</dc:creator>
  <cp:lastModifiedBy>Payn, Robert</cp:lastModifiedBy>
  <cp:revision>185</cp:revision>
  <dcterms:created xsi:type="dcterms:W3CDTF">2014-08-15T22:32:20Z</dcterms:created>
  <dcterms:modified xsi:type="dcterms:W3CDTF">2026-03-14T18:29:06Z</dcterms:modified>
</cp:coreProperties>
</file>