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56" r:id="rId3"/>
    <p:sldId id="280" r:id="rId4"/>
    <p:sldId id="276" r:id="rId5"/>
    <p:sldId id="274" r:id="rId6"/>
    <p:sldId id="278"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23860" autoAdjust="0"/>
  </p:normalViewPr>
  <p:slideViewPr>
    <p:cSldViewPr snapToGrid="0">
      <p:cViewPr varScale="1">
        <p:scale>
          <a:sx n="15" d="100"/>
          <a:sy n="15" d="100"/>
        </p:scale>
        <p:origin x="5748" y="252"/>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E8861-5445-4F05-A228-F1A0B576C75E}" type="datetimeFigureOut">
              <a:rPr lang="en-US" smtClean="0"/>
              <a:t>3/14/2026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54ABA-0578-4721-82FE-0DE1AFF3F0A8}" type="slidenum">
              <a:rPr lang="en-US" smtClean="0"/>
              <a:t>‹#›</a:t>
            </a:fld>
            <a:endParaRPr lang="en-US"/>
          </a:p>
        </p:txBody>
      </p:sp>
    </p:spTree>
    <p:extLst>
      <p:ext uri="{BB962C8B-B14F-4D97-AF65-F5344CB8AC3E}">
        <p14:creationId xmlns:p14="http://schemas.microsoft.com/office/powerpoint/2010/main" val="2332908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a:t>
            </a:fld>
            <a:endParaRPr lang="en-US"/>
          </a:p>
        </p:txBody>
      </p:sp>
    </p:spTree>
    <p:extLst>
      <p:ext uri="{BB962C8B-B14F-4D97-AF65-F5344CB8AC3E}">
        <p14:creationId xmlns:p14="http://schemas.microsoft.com/office/powerpoint/2010/main" val="2995920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 are the components of the philosophy</a:t>
            </a:r>
            <a:r>
              <a:rPr lang="en-US" baseline="0" dirty="0"/>
              <a:t> of science?</a:t>
            </a:r>
          </a:p>
          <a:p>
            <a:pPr marL="171450" indent="-171450">
              <a:buFont typeface="Arial" panose="020B0604020202020204" pitchFamily="34" charset="0"/>
              <a:buChar char="•"/>
            </a:pPr>
            <a:r>
              <a:rPr lang="en-US" baseline="0" dirty="0"/>
              <a:t>It starts with metaphysics, or the philosophical attempt to describe the fundamental nature of being.  </a:t>
            </a:r>
          </a:p>
          <a:p>
            <a:pPr marL="628650" lvl="1" indent="-171450">
              <a:buFont typeface="Arial" panose="020B0604020202020204" pitchFamily="34" charset="0"/>
              <a:buChar char="•"/>
            </a:pPr>
            <a:r>
              <a:rPr lang="en-US" baseline="0" dirty="0"/>
              <a:t>The goal of science is ultimately a quest for truth.</a:t>
            </a:r>
          </a:p>
          <a:p>
            <a:pPr marL="171450" lvl="0" indent="-171450">
              <a:buFont typeface="Arial" panose="020B0604020202020204" pitchFamily="34" charset="0"/>
              <a:buChar char="•"/>
            </a:pPr>
            <a:r>
              <a:rPr lang="en-US" dirty="0"/>
              <a:t>A consequence of accepting reality</a:t>
            </a:r>
            <a:r>
              <a:rPr lang="en-US" baseline="0" dirty="0"/>
              <a:t> is that it must have some organization.  The philosophical attempt to understand this organization is called ontology.</a:t>
            </a:r>
          </a:p>
          <a:p>
            <a:pPr marL="628650" lvl="1" indent="-171450">
              <a:buFont typeface="Arial" panose="020B0604020202020204" pitchFamily="34" charset="0"/>
              <a:buChar char="•"/>
            </a:pPr>
            <a:r>
              <a:rPr lang="en-US" baseline="0" dirty="0"/>
              <a:t>What are the fundamental units of reality and how do they relate to each other?</a:t>
            </a:r>
          </a:p>
          <a:p>
            <a:pPr marL="171450" lvl="0" indent="-171450">
              <a:buFont typeface="Arial" panose="020B0604020202020204" pitchFamily="34" charset="0"/>
              <a:buChar char="•"/>
            </a:pPr>
            <a:r>
              <a:rPr lang="en-US" baseline="0" dirty="0"/>
              <a:t>It’s easy to see how science falls into these philosophical fields, but there are many open questions about what we can actually “know” about ontological and metaphysical truths</a:t>
            </a:r>
          </a:p>
          <a:p>
            <a:pPr marL="628650" lvl="1" indent="-171450">
              <a:buFont typeface="Arial" panose="020B0604020202020204" pitchFamily="34" charset="0"/>
              <a:buChar char="•"/>
            </a:pPr>
            <a:r>
              <a:rPr lang="en-US" baseline="0" dirty="0"/>
              <a:t>There are other approaches to science, so what differentiates scientific approach?</a:t>
            </a:r>
          </a:p>
          <a:p>
            <a:pPr marL="628650" lvl="1" indent="-171450">
              <a:buFont typeface="Arial" panose="020B0604020202020204" pitchFamily="34" charset="0"/>
              <a:buChar char="•"/>
            </a:pPr>
            <a:r>
              <a:rPr lang="en-US" baseline="0" dirty="0"/>
              <a:t>I would argue that science is a field that depends on the assumption that at least some part of our existence is defined by an objective reality. In other words, there are a consistent set of rules that define reality and cannot be violated.</a:t>
            </a:r>
          </a:p>
          <a:p>
            <a:pPr marL="628650" lvl="1" indent="-171450">
              <a:buFont typeface="Arial" panose="020B0604020202020204" pitchFamily="34" charset="0"/>
              <a:buChar char="•"/>
            </a:pPr>
            <a:r>
              <a:rPr lang="en-US" baseline="0" dirty="0"/>
              <a:t>But this still doesn’t get us closer to a definition of “knowledge”</a:t>
            </a:r>
          </a:p>
          <a:p>
            <a:pPr marL="171450" lvl="0" indent="-171450">
              <a:buFont typeface="Arial" panose="020B0604020202020204" pitchFamily="34" charset="0"/>
              <a:buChar char="•"/>
            </a:pPr>
            <a:r>
              <a:rPr lang="en-US" baseline="0" dirty="0"/>
              <a:t>This leads us epistemology, or the philosophical attempt to understand the nature of knowledge.</a:t>
            </a:r>
          </a:p>
          <a:p>
            <a:pPr marL="628650" lvl="1" indent="-171450">
              <a:buFont typeface="Arial" panose="020B0604020202020204" pitchFamily="34" charset="0"/>
              <a:buChar char="•"/>
            </a:pPr>
            <a:r>
              <a:rPr lang="en-US" baseline="0" dirty="0"/>
              <a:t>If we accept that there is a reality, regardless of our ability to understand it, then the question is raised regarding what is “knowable” or “unknowable” about that reality.</a:t>
            </a:r>
          </a:p>
          <a:p>
            <a:pPr marL="628650" lvl="1" indent="-171450">
              <a:buFont typeface="Arial" panose="020B0604020202020204" pitchFamily="34" charset="0"/>
              <a:buChar char="•"/>
            </a:pPr>
            <a:r>
              <a:rPr lang="en-US" baseline="0" dirty="0"/>
              <a:t>How much, if at all, do the empirical relationships between data reflect truth?</a:t>
            </a:r>
          </a:p>
          <a:p>
            <a:pPr marL="628650" lvl="1" indent="-171450">
              <a:buFont typeface="Arial" panose="020B0604020202020204" pitchFamily="34" charset="0"/>
              <a:buChar char="•"/>
            </a:pPr>
            <a:r>
              <a:rPr lang="en-US" baseline="0" dirty="0"/>
              <a:t>How much, if at all, do empirical relationships allow us to “know” the truth?</a:t>
            </a:r>
          </a:p>
          <a:p>
            <a:pPr marL="171450" lvl="0" indent="-171450">
              <a:buFont typeface="Arial" panose="020B0604020202020204" pitchFamily="34" charset="0"/>
              <a:buChar char="•"/>
            </a:pPr>
            <a:r>
              <a:rPr lang="en-US" baseline="0" dirty="0"/>
              <a:t>The philosophy of science is a mixture of these philosophical approaches.</a:t>
            </a:r>
          </a:p>
          <a:p>
            <a:pPr marL="628650" lvl="1" indent="-171450">
              <a:buFont typeface="Arial" panose="020B0604020202020204" pitchFamily="34" charset="0"/>
              <a:buChar char="•"/>
            </a:pPr>
            <a:r>
              <a:rPr lang="en-US" baseline="0" dirty="0"/>
              <a:t>How do we organize our knowledge of an assumed objective reality?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Ontology allows analytical techniques to be applied to philosophy, specifically the use of numbers and mathematics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In this class, we are going to spend a lot of time talking about the datum.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It the context of philosophy, I would characterize the datum as a atomic organizational unit of what we know about reality.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Though what we actually “know” is still a epistemological argument, and we’ll talk later about how this manifests in our attempts to “measure” things.</a:t>
            </a:r>
          </a:p>
          <a:p>
            <a:pPr marL="628650" lvl="1" indent="-171450">
              <a:buFont typeface="Arial" panose="020B0604020202020204" pitchFamily="34" charset="0"/>
              <a:buChar char="•"/>
            </a:pP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a:t>
            </a:fld>
            <a:endParaRPr lang="en-US"/>
          </a:p>
        </p:txBody>
      </p:sp>
    </p:spTree>
    <p:extLst>
      <p:ext uri="{BB962C8B-B14F-4D97-AF65-F5344CB8AC3E}">
        <p14:creationId xmlns:p14="http://schemas.microsoft.com/office/powerpoint/2010/main" val="678263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3</a:t>
            </a:fld>
            <a:endParaRPr lang="en-US"/>
          </a:p>
        </p:txBody>
      </p:sp>
    </p:spTree>
    <p:extLst>
      <p:ext uri="{BB962C8B-B14F-4D97-AF65-F5344CB8AC3E}">
        <p14:creationId xmlns:p14="http://schemas.microsoft.com/office/powerpoint/2010/main" val="3045890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4</a:t>
            </a:fld>
            <a:endParaRPr lang="en-US"/>
          </a:p>
        </p:txBody>
      </p:sp>
    </p:spTree>
    <p:extLst>
      <p:ext uri="{BB962C8B-B14F-4D97-AF65-F5344CB8AC3E}">
        <p14:creationId xmlns:p14="http://schemas.microsoft.com/office/powerpoint/2010/main" val="343616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5</a:t>
            </a:fld>
            <a:endParaRPr lang="en-US"/>
          </a:p>
        </p:txBody>
      </p:sp>
    </p:spTree>
    <p:extLst>
      <p:ext uri="{BB962C8B-B14F-4D97-AF65-F5344CB8AC3E}">
        <p14:creationId xmlns:p14="http://schemas.microsoft.com/office/powerpoint/2010/main" val="154033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6</a:t>
            </a:fld>
            <a:endParaRPr lang="en-US"/>
          </a:p>
        </p:txBody>
      </p:sp>
    </p:spTree>
    <p:extLst>
      <p:ext uri="{BB962C8B-B14F-4D97-AF65-F5344CB8AC3E}">
        <p14:creationId xmlns:p14="http://schemas.microsoft.com/office/powerpoint/2010/main" val="2927171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7</a:t>
            </a:fld>
            <a:endParaRPr lang="en-US"/>
          </a:p>
        </p:txBody>
      </p:sp>
    </p:spTree>
    <p:extLst>
      <p:ext uri="{BB962C8B-B14F-4D97-AF65-F5344CB8AC3E}">
        <p14:creationId xmlns:p14="http://schemas.microsoft.com/office/powerpoint/2010/main" val="839615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035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802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165527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698271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14794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800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A27E41-BC8E-42FC-95E6-5D94B0B4BD38}"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52598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A27E41-BC8E-42FC-95E6-5D94B0B4BD38}"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036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27E41-BC8E-42FC-95E6-5D94B0B4BD38}" type="datetimeFigureOut">
              <a:rPr lang="en-US" smtClean="0"/>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0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15870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91128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27E41-BC8E-42FC-95E6-5D94B0B4BD38}" type="datetimeFigureOut">
              <a:rPr lang="en-US" smtClean="0"/>
              <a:t>3/14/2026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7ADCD-76F4-464F-9E4B-D76552125F3C}" type="slidenum">
              <a:rPr lang="en-US" smtClean="0"/>
              <a:t>‹#›</a:t>
            </a:fld>
            <a:endParaRPr lang="en-US"/>
          </a:p>
        </p:txBody>
      </p:sp>
    </p:spTree>
    <p:extLst>
      <p:ext uri="{BB962C8B-B14F-4D97-AF65-F5344CB8AC3E}">
        <p14:creationId xmlns:p14="http://schemas.microsoft.com/office/powerpoint/2010/main" val="1131152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2" name="Rectangle 1"/>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680461" y="4008121"/>
            <a:ext cx="165170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507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2"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par>
                                <p:cTn id="24" presetID="10" presetClass="exit" presetSubtype="0" fill="hold" grpId="1" nodeType="with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7" grpId="0" animBg="1"/>
      <p:bldP spid="7" grpId="1" animBg="1"/>
      <p:bldP spid="8" grpId="0" animBg="1"/>
      <p:bldP spid="8"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6107092" y="2557848"/>
            <a:ext cx="3815384" cy="3608174"/>
          </a:xfrm>
          <a:prstGeom prst="ellipse">
            <a:avLst/>
          </a:prstGeom>
          <a:solidFill>
            <a:schemeClr val="accent6">
              <a:lumMod val="75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US" sz="2400" dirty="0">
                <a:solidFill>
                  <a:schemeClr val="tx1"/>
                </a:solidFill>
              </a:rPr>
              <a:t>Metaphysics</a:t>
            </a:r>
          </a:p>
        </p:txBody>
      </p:sp>
      <p:sp>
        <p:nvSpPr>
          <p:cNvPr id="4" name="Oval 3"/>
          <p:cNvSpPr/>
          <p:nvPr/>
        </p:nvSpPr>
        <p:spPr>
          <a:xfrm>
            <a:off x="6283931" y="2837484"/>
            <a:ext cx="2207637" cy="2123654"/>
          </a:xfrm>
          <a:prstGeom prst="ellipse">
            <a:avLst/>
          </a:prstGeom>
          <a:solidFill>
            <a:schemeClr val="accent4">
              <a:lumMod val="5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br>
              <a:rPr lang="en-US" sz="2400" dirty="0">
                <a:solidFill>
                  <a:schemeClr val="tx1"/>
                </a:solidFill>
              </a:rPr>
            </a:br>
            <a:r>
              <a:rPr lang="en-US" sz="2400" dirty="0">
                <a:solidFill>
                  <a:schemeClr val="tx1"/>
                </a:solidFill>
              </a:rPr>
              <a:t>Ontology</a:t>
            </a:r>
          </a:p>
        </p:txBody>
      </p:sp>
      <p:sp>
        <p:nvSpPr>
          <p:cNvPr id="5" name="Oval 4"/>
          <p:cNvSpPr/>
          <p:nvPr/>
        </p:nvSpPr>
        <p:spPr>
          <a:xfrm>
            <a:off x="4703865" y="1512364"/>
            <a:ext cx="2825942" cy="2842468"/>
          </a:xfrm>
          <a:prstGeom prst="ellipse">
            <a:avLst/>
          </a:prstGeom>
          <a:solidFill>
            <a:schemeClr val="accent3">
              <a:lumMod val="60000"/>
              <a:lumOff val="4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Epistemology</a:t>
            </a:r>
          </a:p>
        </p:txBody>
      </p:sp>
      <p:sp>
        <p:nvSpPr>
          <p:cNvPr id="6" name="Oval 5"/>
          <p:cNvSpPr/>
          <p:nvPr/>
        </p:nvSpPr>
        <p:spPr>
          <a:xfrm>
            <a:off x="5868956" y="2501861"/>
            <a:ext cx="1888255" cy="1836775"/>
          </a:xfrm>
          <a:prstGeom prst="ellipse">
            <a:avLst/>
          </a:prstGeom>
          <a:solidFill>
            <a:srgbClr val="FFFF00">
              <a:alpha val="42745"/>
            </a:srgb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Philosophy of Science</a:t>
            </a:r>
          </a:p>
        </p:txBody>
      </p:sp>
      <p:sp>
        <p:nvSpPr>
          <p:cNvPr id="8" name="TextBox 7"/>
          <p:cNvSpPr txBox="1"/>
          <p:nvPr/>
        </p:nvSpPr>
        <p:spPr>
          <a:xfrm>
            <a:off x="3216166" y="650288"/>
            <a:ext cx="6070893" cy="584775"/>
          </a:xfrm>
          <a:prstGeom prst="rect">
            <a:avLst/>
          </a:prstGeom>
          <a:noFill/>
        </p:spPr>
        <p:txBody>
          <a:bodyPr wrap="none" rtlCol="0">
            <a:spAutoFit/>
          </a:bodyPr>
          <a:lstStyle/>
          <a:p>
            <a:r>
              <a:rPr lang="en-US" sz="3200" b="1" dirty="0"/>
              <a:t>What is the philosophy of science?</a:t>
            </a:r>
          </a:p>
        </p:txBody>
      </p:sp>
      <p:sp>
        <p:nvSpPr>
          <p:cNvPr id="9" name="TextBox 8"/>
          <p:cNvSpPr txBox="1"/>
          <p:nvPr/>
        </p:nvSpPr>
        <p:spPr>
          <a:xfrm>
            <a:off x="9478874" y="5563686"/>
            <a:ext cx="1807546" cy="400110"/>
          </a:xfrm>
          <a:prstGeom prst="rect">
            <a:avLst/>
          </a:prstGeom>
          <a:noFill/>
        </p:spPr>
        <p:txBody>
          <a:bodyPr wrap="none" rtlCol="0">
            <a:spAutoFit/>
          </a:bodyPr>
          <a:lstStyle/>
          <a:p>
            <a:r>
              <a:rPr lang="en-US" sz="2000" dirty="0"/>
              <a:t>What is reality?</a:t>
            </a:r>
          </a:p>
        </p:txBody>
      </p:sp>
      <p:sp>
        <p:nvSpPr>
          <p:cNvPr id="10" name="TextBox 9"/>
          <p:cNvSpPr txBox="1"/>
          <p:nvPr/>
        </p:nvSpPr>
        <p:spPr>
          <a:xfrm>
            <a:off x="1371299" y="1957875"/>
            <a:ext cx="3482300" cy="400110"/>
          </a:xfrm>
          <a:prstGeom prst="rect">
            <a:avLst/>
          </a:prstGeom>
          <a:noFill/>
        </p:spPr>
        <p:txBody>
          <a:bodyPr wrap="none" rtlCol="0">
            <a:spAutoFit/>
          </a:bodyPr>
          <a:lstStyle/>
          <a:p>
            <a:r>
              <a:rPr lang="en-US" sz="2000" dirty="0"/>
              <a:t>How do we “know” something?</a:t>
            </a:r>
          </a:p>
        </p:txBody>
      </p:sp>
      <p:sp>
        <p:nvSpPr>
          <p:cNvPr id="11" name="TextBox 10"/>
          <p:cNvSpPr txBox="1"/>
          <p:nvPr/>
        </p:nvSpPr>
        <p:spPr>
          <a:xfrm>
            <a:off x="3332932" y="4346329"/>
            <a:ext cx="2783904" cy="400110"/>
          </a:xfrm>
          <a:prstGeom prst="rect">
            <a:avLst/>
          </a:prstGeom>
          <a:noFill/>
        </p:spPr>
        <p:txBody>
          <a:bodyPr wrap="none" rtlCol="0">
            <a:spAutoFit/>
          </a:bodyPr>
          <a:lstStyle/>
          <a:p>
            <a:r>
              <a:rPr lang="en-US" sz="2000" dirty="0"/>
              <a:t>How is reality organized?</a:t>
            </a:r>
          </a:p>
        </p:txBody>
      </p:sp>
      <p:sp>
        <p:nvSpPr>
          <p:cNvPr id="12" name="TextBox 11"/>
          <p:cNvSpPr txBox="1"/>
          <p:nvPr/>
        </p:nvSpPr>
        <p:spPr>
          <a:xfrm>
            <a:off x="1130370" y="6245603"/>
            <a:ext cx="10242484" cy="400110"/>
          </a:xfrm>
          <a:prstGeom prst="rect">
            <a:avLst/>
          </a:prstGeom>
          <a:noFill/>
        </p:spPr>
        <p:txBody>
          <a:bodyPr wrap="none" rtlCol="0">
            <a:spAutoFit/>
          </a:bodyPr>
          <a:lstStyle/>
          <a:p>
            <a:r>
              <a:rPr lang="en-US" sz="2000" dirty="0"/>
              <a:t>The datum (singular of data) = an objective piece of information about the organization of reality</a:t>
            </a:r>
          </a:p>
        </p:txBody>
      </p:sp>
      <p:grpSp>
        <p:nvGrpSpPr>
          <p:cNvPr id="15" name="Group 14"/>
          <p:cNvGrpSpPr/>
          <p:nvPr/>
        </p:nvGrpSpPr>
        <p:grpSpPr>
          <a:xfrm>
            <a:off x="6946900" y="1328408"/>
            <a:ext cx="4781513" cy="1859292"/>
            <a:chOff x="6946900" y="1328408"/>
            <a:chExt cx="4781513" cy="1859292"/>
          </a:xfrm>
        </p:grpSpPr>
        <p:sp>
          <p:nvSpPr>
            <p:cNvPr id="14" name="TextBox 13"/>
            <p:cNvSpPr txBox="1"/>
            <p:nvPr/>
          </p:nvSpPr>
          <p:spPr>
            <a:xfrm>
              <a:off x="7882839" y="1328408"/>
              <a:ext cx="3845574" cy="1015663"/>
            </a:xfrm>
            <a:prstGeom prst="rect">
              <a:avLst/>
            </a:prstGeom>
            <a:noFill/>
          </p:spPr>
          <p:txBody>
            <a:bodyPr wrap="square" rtlCol="0">
              <a:spAutoFit/>
            </a:bodyPr>
            <a:lstStyle/>
            <a:p>
              <a:r>
                <a:rPr lang="en-US" sz="2000" dirty="0"/>
                <a:t>How do we “know” something about the organization of objective reality?</a:t>
              </a:r>
            </a:p>
          </p:txBody>
        </p:sp>
        <p:cxnSp>
          <p:nvCxnSpPr>
            <p:cNvPr id="7" name="Straight Arrow Connector 6"/>
            <p:cNvCxnSpPr/>
            <p:nvPr/>
          </p:nvCxnSpPr>
          <p:spPr>
            <a:xfrm flipH="1">
              <a:off x="6946900" y="2344071"/>
              <a:ext cx="1067884" cy="84362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6" name="Rectangle 15">
            <a:extLst>
              <a:ext uri="{FF2B5EF4-FFF2-40B4-BE49-F238E27FC236}">
                <a16:creationId xmlns:a16="http://schemas.microsoft.com/office/drawing/2014/main" id="{48004D55-FB27-499F-84A0-5A739B1CB098}"/>
              </a:ext>
            </a:extLst>
          </p:cNvPr>
          <p:cNvSpPr/>
          <p:nvPr/>
        </p:nvSpPr>
        <p:spPr>
          <a:xfrm>
            <a:off x="4656568" y="6213009"/>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DF82A08-7E96-46DC-AA30-71F589469DFE}"/>
              </a:ext>
            </a:extLst>
          </p:cNvPr>
          <p:cNvSpPr/>
          <p:nvPr/>
        </p:nvSpPr>
        <p:spPr>
          <a:xfrm>
            <a:off x="10594914" y="1598994"/>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343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9" grpId="0"/>
      <p:bldP spid="10" grpId="0"/>
      <p:bldP spid="11" grpId="0"/>
      <p:bldP spid="12" grpId="0"/>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AD58FF-9341-4415-9CCE-D0DFF84420D9}"/>
              </a:ext>
            </a:extLst>
          </p:cNvPr>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244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xit" presetSubtype="0" fill="hold" grpId="1"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6149614">
            <a:off x="5845690" y="2068878"/>
            <a:ext cx="352338" cy="274550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Tree>
    <p:extLst>
      <p:ext uri="{BB962C8B-B14F-4D97-AF65-F5344CB8AC3E}">
        <p14:creationId xmlns:p14="http://schemas.microsoft.com/office/powerpoint/2010/main" val="3816676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grpSp>
        <p:nvGrpSpPr>
          <p:cNvPr id="15" name="Group 14">
            <a:extLst>
              <a:ext uri="{FF2B5EF4-FFF2-40B4-BE49-F238E27FC236}">
                <a16:creationId xmlns:a16="http://schemas.microsoft.com/office/drawing/2014/main" id="{EAAA410F-474A-4D23-9A35-BA817D467AC3}"/>
              </a:ext>
            </a:extLst>
          </p:cNvPr>
          <p:cNvGrpSpPr/>
          <p:nvPr/>
        </p:nvGrpSpPr>
        <p:grpSpPr>
          <a:xfrm>
            <a:off x="9033629" y="2034073"/>
            <a:ext cx="2172598" cy="3650292"/>
            <a:chOff x="9033629" y="2034073"/>
            <a:chExt cx="2172598" cy="3650292"/>
          </a:xfrm>
        </p:grpSpPr>
        <p:sp>
          <p:nvSpPr>
            <p:cNvPr id="11" name="Right Brace 10"/>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grpSp>
        <p:nvGrpSpPr>
          <p:cNvPr id="3" name="Group 2">
            <a:extLst>
              <a:ext uri="{FF2B5EF4-FFF2-40B4-BE49-F238E27FC236}">
                <a16:creationId xmlns:a16="http://schemas.microsoft.com/office/drawing/2014/main" id="{5C700CE2-DC0B-4104-98BE-24D67D427BFE}"/>
              </a:ext>
            </a:extLst>
          </p:cNvPr>
          <p:cNvGrpSpPr/>
          <p:nvPr/>
        </p:nvGrpSpPr>
        <p:grpSpPr>
          <a:xfrm>
            <a:off x="301667" y="1475063"/>
            <a:ext cx="2943103" cy="3738881"/>
            <a:chOff x="301667" y="1475063"/>
            <a:chExt cx="2943103" cy="3738881"/>
          </a:xfrm>
        </p:grpSpPr>
        <p:sp>
          <p:nvSpPr>
            <p:cNvPr id="13" name="TextBox 12"/>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14" name="Right Brace 13"/>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sp>
        <p:nvSpPr>
          <p:cNvPr id="23" name="TextBox 22">
            <a:extLst>
              <a:ext uri="{FF2B5EF4-FFF2-40B4-BE49-F238E27FC236}">
                <a16:creationId xmlns:a16="http://schemas.microsoft.com/office/drawing/2014/main" id="{97B2F292-C93A-4268-BDE9-0133610280C8}"/>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53256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fade">
                                      <p:cBhvr>
                                        <p:cTn id="4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6" grpId="0" animBg="1"/>
      <p:bldP spid="17" grpId="0" animBg="1"/>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40" name="Group 39"/>
          <p:cNvGrpSpPr/>
          <p:nvPr/>
        </p:nvGrpSpPr>
        <p:grpSpPr>
          <a:xfrm>
            <a:off x="3763466" y="5405306"/>
            <a:ext cx="1514853" cy="1035866"/>
            <a:chOff x="3744440" y="5434993"/>
            <a:chExt cx="1514853" cy="1035866"/>
          </a:xfrm>
        </p:grpSpPr>
        <p:grpSp>
          <p:nvGrpSpPr>
            <p:cNvPr id="34" name="Group 33"/>
            <p:cNvGrpSpPr/>
            <p:nvPr/>
          </p:nvGrpSpPr>
          <p:grpSpPr>
            <a:xfrm>
              <a:off x="3744440" y="5434993"/>
              <a:ext cx="1112206" cy="1035866"/>
              <a:chOff x="3744440" y="5434993"/>
              <a:chExt cx="1112206" cy="1035866"/>
            </a:xfrm>
          </p:grpSpPr>
          <p:sp>
            <p:nvSpPr>
              <p:cNvPr id="44" name="TextBox 43"/>
              <p:cNvSpPr txBox="1"/>
              <p:nvPr/>
            </p:nvSpPr>
            <p:spPr>
              <a:xfrm>
                <a:off x="3744440" y="5886084"/>
                <a:ext cx="803624" cy="584775"/>
              </a:xfrm>
              <a:prstGeom prst="rect">
                <a:avLst/>
              </a:prstGeom>
              <a:noFill/>
            </p:spPr>
            <p:txBody>
              <a:bodyPr wrap="square" rtlCol="0">
                <a:spAutoFit/>
              </a:bodyPr>
              <a:lstStyle/>
              <a:p>
                <a:pPr algn="ctr"/>
                <a:r>
                  <a:rPr lang="en-US" sz="1600" dirty="0"/>
                  <a:t>Results</a:t>
                </a:r>
              </a:p>
              <a:p>
                <a:pPr algn="ctr"/>
                <a:r>
                  <a:rPr lang="en-US" sz="1600" dirty="0"/>
                  <a:t>section</a:t>
                </a:r>
              </a:p>
            </p:txBody>
          </p:sp>
          <p:cxnSp>
            <p:nvCxnSpPr>
              <p:cNvPr id="27" name="Straight Arrow Connector 26"/>
              <p:cNvCxnSpPr>
                <a:cxnSpLocks/>
              </p:cNvCxnSpPr>
              <p:nvPr/>
            </p:nvCxnSpPr>
            <p:spPr>
              <a:xfrm flipV="1">
                <a:off x="4436978" y="5434993"/>
                <a:ext cx="419668" cy="45109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9" name="Straight Arrow Connector 38"/>
            <p:cNvCxnSpPr>
              <a:cxnSpLocks/>
              <a:stCxn id="44" idx="3"/>
            </p:cNvCxnSpPr>
            <p:nvPr/>
          </p:nvCxnSpPr>
          <p:spPr>
            <a:xfrm flipV="1">
              <a:off x="4548064" y="5983767"/>
              <a:ext cx="711229" cy="19470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39CCE2AA-FC3D-4B7B-8EB0-16F695E56CFE}"/>
              </a:ext>
            </a:extLst>
          </p:cNvPr>
          <p:cNvGrpSpPr/>
          <p:nvPr/>
        </p:nvGrpSpPr>
        <p:grpSpPr>
          <a:xfrm>
            <a:off x="6096000" y="1182675"/>
            <a:ext cx="3315133" cy="2467296"/>
            <a:chOff x="6096000" y="1182675"/>
            <a:chExt cx="3315133" cy="2467296"/>
          </a:xfrm>
        </p:grpSpPr>
        <p:grpSp>
          <p:nvGrpSpPr>
            <p:cNvPr id="35" name="Group 34"/>
            <p:cNvGrpSpPr/>
            <p:nvPr/>
          </p:nvGrpSpPr>
          <p:grpSpPr>
            <a:xfrm>
              <a:off x="6096000" y="1182675"/>
              <a:ext cx="3315133" cy="584775"/>
              <a:chOff x="2664506" y="3585362"/>
              <a:chExt cx="3315133" cy="584775"/>
            </a:xfrm>
          </p:grpSpPr>
          <p:sp>
            <p:nvSpPr>
              <p:cNvPr id="46" name="TextBox 45"/>
              <p:cNvSpPr txBox="1"/>
              <p:nvPr/>
            </p:nvSpPr>
            <p:spPr>
              <a:xfrm>
                <a:off x="4607467" y="3585362"/>
                <a:ext cx="1372172" cy="584775"/>
              </a:xfrm>
              <a:prstGeom prst="rect">
                <a:avLst/>
              </a:prstGeom>
              <a:noFill/>
            </p:spPr>
            <p:txBody>
              <a:bodyPr wrap="square" rtlCol="0">
                <a:spAutoFit/>
              </a:bodyPr>
              <a:lstStyle/>
              <a:p>
                <a:pPr algn="ctr"/>
                <a:r>
                  <a:rPr lang="en-US" sz="1600" dirty="0"/>
                  <a:t>Introduction section</a:t>
                </a:r>
              </a:p>
            </p:txBody>
          </p:sp>
          <p:cxnSp>
            <p:nvCxnSpPr>
              <p:cNvPr id="32" name="Straight Arrow Connector 31"/>
              <p:cNvCxnSpPr>
                <a:cxnSpLocks/>
              </p:cNvCxnSpPr>
              <p:nvPr/>
            </p:nvCxnSpPr>
            <p:spPr>
              <a:xfrm flipH="1">
                <a:off x="2664506" y="3801339"/>
                <a:ext cx="1982138" cy="145694"/>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7" name="Straight Arrow Connector 36">
              <a:extLst>
                <a:ext uri="{FF2B5EF4-FFF2-40B4-BE49-F238E27FC236}">
                  <a16:creationId xmlns:a16="http://schemas.microsoft.com/office/drawing/2014/main" id="{0BB9FFEC-D788-4EEE-83C9-7EEBC15E3757}"/>
                </a:ext>
              </a:extLst>
            </p:cNvPr>
            <p:cNvCxnSpPr>
              <a:cxnSpLocks/>
            </p:cNvCxnSpPr>
            <p:nvPr/>
          </p:nvCxnSpPr>
          <p:spPr>
            <a:xfrm flipH="1">
              <a:off x="7759817" y="1667035"/>
              <a:ext cx="575977" cy="636510"/>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8270F85-67E1-4280-B41E-AD23C3A14026}"/>
                </a:ext>
              </a:extLst>
            </p:cNvPr>
            <p:cNvCxnSpPr>
              <a:cxnSpLocks/>
              <a:stCxn id="46" idx="2"/>
            </p:cNvCxnSpPr>
            <p:nvPr/>
          </p:nvCxnSpPr>
          <p:spPr>
            <a:xfrm flipH="1">
              <a:off x="8590327" y="1767450"/>
              <a:ext cx="134720" cy="188252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C55C28C0-FF49-4C08-8ED4-B2FEF49C7D5B}"/>
              </a:ext>
            </a:extLst>
          </p:cNvPr>
          <p:cNvGrpSpPr/>
          <p:nvPr/>
        </p:nvGrpSpPr>
        <p:grpSpPr>
          <a:xfrm>
            <a:off x="6293054" y="5384824"/>
            <a:ext cx="2553786" cy="1306744"/>
            <a:chOff x="6670558" y="508151"/>
            <a:chExt cx="2553786" cy="1306744"/>
          </a:xfrm>
        </p:grpSpPr>
        <p:grpSp>
          <p:nvGrpSpPr>
            <p:cNvPr id="49" name="Group 48">
              <a:extLst>
                <a:ext uri="{FF2B5EF4-FFF2-40B4-BE49-F238E27FC236}">
                  <a16:creationId xmlns:a16="http://schemas.microsoft.com/office/drawing/2014/main" id="{FC5B41FA-E2C2-4AA7-B783-E02817EA4E31}"/>
                </a:ext>
              </a:extLst>
            </p:cNvPr>
            <p:cNvGrpSpPr/>
            <p:nvPr/>
          </p:nvGrpSpPr>
          <p:grpSpPr>
            <a:xfrm>
              <a:off x="6670558" y="1230120"/>
              <a:ext cx="2553786" cy="584775"/>
              <a:chOff x="3239064" y="3632807"/>
              <a:chExt cx="2553786" cy="584775"/>
            </a:xfrm>
          </p:grpSpPr>
          <p:sp>
            <p:nvSpPr>
              <p:cNvPr id="52" name="TextBox 51">
                <a:extLst>
                  <a:ext uri="{FF2B5EF4-FFF2-40B4-BE49-F238E27FC236}">
                    <a16:creationId xmlns:a16="http://schemas.microsoft.com/office/drawing/2014/main" id="{8C1F405C-4B91-401D-B8F8-B3D88753AA9A}"/>
                  </a:ext>
                </a:extLst>
              </p:cNvPr>
              <p:cNvSpPr txBox="1"/>
              <p:nvPr/>
            </p:nvSpPr>
            <p:spPr>
              <a:xfrm>
                <a:off x="4420678" y="3632807"/>
                <a:ext cx="1372172" cy="584775"/>
              </a:xfrm>
              <a:prstGeom prst="rect">
                <a:avLst/>
              </a:prstGeom>
              <a:noFill/>
            </p:spPr>
            <p:txBody>
              <a:bodyPr wrap="square" rtlCol="0">
                <a:spAutoFit/>
              </a:bodyPr>
              <a:lstStyle/>
              <a:p>
                <a:pPr algn="ctr"/>
                <a:r>
                  <a:rPr lang="en-US" sz="1600" dirty="0"/>
                  <a:t>Methods section</a:t>
                </a:r>
              </a:p>
            </p:txBody>
          </p:sp>
          <p:cxnSp>
            <p:nvCxnSpPr>
              <p:cNvPr id="53" name="Straight Arrow Connector 52">
                <a:extLst>
                  <a:ext uri="{FF2B5EF4-FFF2-40B4-BE49-F238E27FC236}">
                    <a16:creationId xmlns:a16="http://schemas.microsoft.com/office/drawing/2014/main" id="{10D475F9-4A4E-4B7D-92F2-E2975B93D4A1}"/>
                  </a:ext>
                </a:extLst>
              </p:cNvPr>
              <p:cNvCxnSpPr>
                <a:cxnSpLocks/>
                <a:stCxn id="52" idx="1"/>
              </p:cNvCxnSpPr>
              <p:nvPr/>
            </p:nvCxnSpPr>
            <p:spPr>
              <a:xfrm flipH="1" flipV="1">
                <a:off x="3239064" y="3670524"/>
                <a:ext cx="1181614" cy="25467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a:extLst>
                <a:ext uri="{FF2B5EF4-FFF2-40B4-BE49-F238E27FC236}">
                  <a16:creationId xmlns:a16="http://schemas.microsoft.com/office/drawing/2014/main" id="{DC3647C8-489D-4725-B67A-5BB05947CCA9}"/>
                </a:ext>
              </a:extLst>
            </p:cNvPr>
            <p:cNvCxnSpPr>
              <a:cxnSpLocks/>
            </p:cNvCxnSpPr>
            <p:nvPr/>
          </p:nvCxnSpPr>
          <p:spPr>
            <a:xfrm flipH="1" flipV="1">
              <a:off x="7168083" y="635544"/>
              <a:ext cx="770215" cy="63755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4EBD4BFC-D80C-4721-9188-67CA9B3425DB}"/>
                </a:ext>
              </a:extLst>
            </p:cNvPr>
            <p:cNvCxnSpPr>
              <a:cxnSpLocks/>
            </p:cNvCxnSpPr>
            <p:nvPr/>
          </p:nvCxnSpPr>
          <p:spPr>
            <a:xfrm flipH="1" flipV="1">
              <a:off x="8079297" y="508151"/>
              <a:ext cx="81178" cy="68981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669E9E30-7E17-429A-8718-766D7D7C5A7F}"/>
              </a:ext>
            </a:extLst>
          </p:cNvPr>
          <p:cNvGrpSpPr/>
          <p:nvPr/>
        </p:nvGrpSpPr>
        <p:grpSpPr>
          <a:xfrm>
            <a:off x="2961006" y="1912849"/>
            <a:ext cx="1169480" cy="2431728"/>
            <a:chOff x="1716012" y="4309629"/>
            <a:chExt cx="1169480" cy="2431728"/>
          </a:xfrm>
        </p:grpSpPr>
        <p:grpSp>
          <p:nvGrpSpPr>
            <p:cNvPr id="70" name="Group 69">
              <a:extLst>
                <a:ext uri="{FF2B5EF4-FFF2-40B4-BE49-F238E27FC236}">
                  <a16:creationId xmlns:a16="http://schemas.microsoft.com/office/drawing/2014/main" id="{B225649E-A8E2-4CD6-BBB4-676D4D661F15}"/>
                </a:ext>
              </a:extLst>
            </p:cNvPr>
            <p:cNvGrpSpPr/>
            <p:nvPr/>
          </p:nvGrpSpPr>
          <p:grpSpPr>
            <a:xfrm>
              <a:off x="1716012" y="4309629"/>
              <a:ext cx="1169480" cy="1070400"/>
              <a:chOff x="1716012" y="4309629"/>
              <a:chExt cx="1169480" cy="1070400"/>
            </a:xfrm>
          </p:grpSpPr>
          <p:sp>
            <p:nvSpPr>
              <p:cNvPr id="72" name="TextBox 71">
                <a:extLst>
                  <a:ext uri="{FF2B5EF4-FFF2-40B4-BE49-F238E27FC236}">
                    <a16:creationId xmlns:a16="http://schemas.microsoft.com/office/drawing/2014/main" id="{37C0BB0E-5E68-4D95-9784-FC378A292FDE}"/>
                  </a:ext>
                </a:extLst>
              </p:cNvPr>
              <p:cNvSpPr txBox="1"/>
              <p:nvPr/>
            </p:nvSpPr>
            <p:spPr>
              <a:xfrm>
                <a:off x="1716012" y="4309629"/>
                <a:ext cx="1169480" cy="584775"/>
              </a:xfrm>
              <a:prstGeom prst="rect">
                <a:avLst/>
              </a:prstGeom>
              <a:noFill/>
            </p:spPr>
            <p:txBody>
              <a:bodyPr wrap="square" rtlCol="0">
                <a:spAutoFit/>
              </a:bodyPr>
              <a:lstStyle/>
              <a:p>
                <a:pPr algn="ctr"/>
                <a:r>
                  <a:rPr lang="en-US" sz="1600" dirty="0"/>
                  <a:t>Discussion</a:t>
                </a:r>
              </a:p>
              <a:p>
                <a:pPr algn="ctr"/>
                <a:r>
                  <a:rPr lang="en-US" sz="1600" dirty="0"/>
                  <a:t>section</a:t>
                </a:r>
              </a:p>
            </p:txBody>
          </p:sp>
          <p:cxnSp>
            <p:nvCxnSpPr>
              <p:cNvPr id="73" name="Straight Arrow Connector 72">
                <a:extLst>
                  <a:ext uri="{FF2B5EF4-FFF2-40B4-BE49-F238E27FC236}">
                    <a16:creationId xmlns:a16="http://schemas.microsoft.com/office/drawing/2014/main" id="{1257B955-C09A-4859-9930-F635A40E277C}"/>
                  </a:ext>
                </a:extLst>
              </p:cNvPr>
              <p:cNvCxnSpPr>
                <a:cxnSpLocks/>
              </p:cNvCxnSpPr>
              <p:nvPr/>
            </p:nvCxnSpPr>
            <p:spPr>
              <a:xfrm>
                <a:off x="2451628" y="4893903"/>
                <a:ext cx="289203" cy="486126"/>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71" name="Straight Arrow Connector 70">
              <a:extLst>
                <a:ext uri="{FF2B5EF4-FFF2-40B4-BE49-F238E27FC236}">
                  <a16:creationId xmlns:a16="http://schemas.microsoft.com/office/drawing/2014/main" id="{47555EE6-B4D1-442F-901F-CB41F2EB5261}"/>
                </a:ext>
              </a:extLst>
            </p:cNvPr>
            <p:cNvCxnSpPr>
              <a:cxnSpLocks/>
            </p:cNvCxnSpPr>
            <p:nvPr/>
          </p:nvCxnSpPr>
          <p:spPr>
            <a:xfrm>
              <a:off x="2127044" y="4924712"/>
              <a:ext cx="458474" cy="181664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96027EC7-9922-40BA-8555-DD41DE1904FE}"/>
              </a:ext>
            </a:extLst>
          </p:cNvPr>
          <p:cNvGrpSpPr/>
          <p:nvPr/>
        </p:nvGrpSpPr>
        <p:grpSpPr>
          <a:xfrm>
            <a:off x="301667" y="1475063"/>
            <a:ext cx="2943103" cy="3738881"/>
            <a:chOff x="301667" y="1475063"/>
            <a:chExt cx="2943103" cy="3738881"/>
          </a:xfrm>
        </p:grpSpPr>
        <p:sp>
          <p:nvSpPr>
            <p:cNvPr id="87" name="TextBox 86">
              <a:extLst>
                <a:ext uri="{FF2B5EF4-FFF2-40B4-BE49-F238E27FC236}">
                  <a16:creationId xmlns:a16="http://schemas.microsoft.com/office/drawing/2014/main" id="{323BE4A8-E08E-45AC-ADD2-80CAB919BF0C}"/>
                </a:ext>
              </a:extLst>
            </p:cNvPr>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88" name="Right Brace 87">
              <a:extLst>
                <a:ext uri="{FF2B5EF4-FFF2-40B4-BE49-F238E27FC236}">
                  <a16:creationId xmlns:a16="http://schemas.microsoft.com/office/drawing/2014/main" id="{598A82A5-8208-45AD-A3F8-C11A0B6D6455}"/>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90B57650-6800-4F23-92A4-C60AF9568CAF}"/>
              </a:ext>
            </a:extLst>
          </p:cNvPr>
          <p:cNvGrpSpPr/>
          <p:nvPr/>
        </p:nvGrpSpPr>
        <p:grpSpPr>
          <a:xfrm>
            <a:off x="9033629" y="2034073"/>
            <a:ext cx="2172598" cy="3650292"/>
            <a:chOff x="9033629" y="2034073"/>
            <a:chExt cx="2172598" cy="3650292"/>
          </a:xfrm>
        </p:grpSpPr>
        <p:sp>
          <p:nvSpPr>
            <p:cNvPr id="90" name="Right Brace 89">
              <a:extLst>
                <a:ext uri="{FF2B5EF4-FFF2-40B4-BE49-F238E27FC236}">
                  <a16:creationId xmlns:a16="http://schemas.microsoft.com/office/drawing/2014/main" id="{F7DDD715-37B7-46A5-9B9E-4A21FA11D771}"/>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TextBox 90">
              <a:extLst>
                <a:ext uri="{FF2B5EF4-FFF2-40B4-BE49-F238E27FC236}">
                  <a16:creationId xmlns:a16="http://schemas.microsoft.com/office/drawing/2014/main" id="{C4722AAE-8145-4747-A050-C1917D36CE90}"/>
                </a:ext>
              </a:extLst>
            </p:cNvPr>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sp>
        <p:nvSpPr>
          <p:cNvPr id="3" name="TextBox 2">
            <a:extLst>
              <a:ext uri="{FF2B5EF4-FFF2-40B4-BE49-F238E27FC236}">
                <a16:creationId xmlns:a16="http://schemas.microsoft.com/office/drawing/2014/main" id="{A6D75E5A-9D77-4A94-B8ED-2EB8991025FE}"/>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94296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9"/>
                                        </p:tgtEl>
                                        <p:attrNameLst>
                                          <p:attrName>style.visibility</p:attrName>
                                        </p:attrNameLst>
                                      </p:cBhvr>
                                      <p:to>
                                        <p:strVal val="visible"/>
                                      </p:to>
                                    </p:set>
                                    <p:animEffect transition="in" filter="fade">
                                      <p:cBhvr>
                                        <p:cTn id="22"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3" name="Group 92"/>
          <p:cNvGrpSpPr/>
          <p:nvPr/>
        </p:nvGrpSpPr>
        <p:grpSpPr>
          <a:xfrm>
            <a:off x="4992845" y="2315362"/>
            <a:ext cx="2175611" cy="3089944"/>
            <a:chOff x="4992845" y="2315362"/>
            <a:chExt cx="2175611" cy="3089944"/>
          </a:xfrm>
        </p:grpSpPr>
        <p:cxnSp>
          <p:nvCxnSpPr>
            <p:cNvPr id="3" name="Straight Connector 2"/>
            <p:cNvCxnSpPr>
              <a:stCxn id="9" idx="6"/>
              <a:endCxn id="4" idx="4"/>
            </p:cNvCxnSpPr>
            <p:nvPr/>
          </p:nvCxnSpPr>
          <p:spPr>
            <a:xfrm flipV="1">
              <a:off x="4992845" y="2315362"/>
              <a:ext cx="803947" cy="78157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9" idx="6"/>
            </p:cNvCxnSpPr>
            <p:nvPr/>
          </p:nvCxnSpPr>
          <p:spPr>
            <a:xfrm flipV="1">
              <a:off x="4992845" y="3096936"/>
              <a:ext cx="0" cy="150525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8" idx="0"/>
              <a:endCxn id="10" idx="6"/>
            </p:cNvCxnSpPr>
            <p:nvPr/>
          </p:nvCxnSpPr>
          <p:spPr>
            <a:xfrm flipH="1" flipV="1">
              <a:off x="4992845" y="4580389"/>
              <a:ext cx="803946" cy="82491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8" idx="0"/>
              <a:endCxn id="7" idx="2"/>
            </p:cNvCxnSpPr>
            <p:nvPr/>
          </p:nvCxnSpPr>
          <p:spPr>
            <a:xfrm flipV="1">
              <a:off x="5796791" y="5143276"/>
              <a:ext cx="1016466" cy="26203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6" idx="2"/>
              <a:endCxn id="7" idx="2"/>
            </p:cNvCxnSpPr>
            <p:nvPr/>
          </p:nvCxnSpPr>
          <p:spPr>
            <a:xfrm flipH="1">
              <a:off x="6813257" y="3824473"/>
              <a:ext cx="355199" cy="131880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5" idx="2"/>
              <a:endCxn id="6" idx="2"/>
            </p:cNvCxnSpPr>
            <p:nvPr/>
          </p:nvCxnSpPr>
          <p:spPr>
            <a:xfrm>
              <a:off x="6813257" y="2497124"/>
              <a:ext cx="355199" cy="1327349"/>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 idx="2"/>
              <a:endCxn id="4" idx="4"/>
            </p:cNvCxnSpPr>
            <p:nvPr/>
          </p:nvCxnSpPr>
          <p:spPr>
            <a:xfrm flipH="1" flipV="1">
              <a:off x="5796792" y="2315362"/>
              <a:ext cx="1016465" cy="18176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9" idx="6"/>
              <a:endCxn id="5" idx="2"/>
            </p:cNvCxnSpPr>
            <p:nvPr/>
          </p:nvCxnSpPr>
          <p:spPr>
            <a:xfrm flipV="1">
              <a:off x="4992845" y="2497124"/>
              <a:ext cx="1820412" cy="59981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9" idx="6"/>
              <a:endCxn id="6" idx="2"/>
            </p:cNvCxnSpPr>
            <p:nvPr/>
          </p:nvCxnSpPr>
          <p:spPr>
            <a:xfrm>
              <a:off x="4992845" y="3096936"/>
              <a:ext cx="2175611" cy="72753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9" idx="6"/>
              <a:endCxn id="7" idx="2"/>
            </p:cNvCxnSpPr>
            <p:nvPr/>
          </p:nvCxnSpPr>
          <p:spPr>
            <a:xfrm>
              <a:off x="4992845" y="3096936"/>
              <a:ext cx="1820412" cy="204634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9" idx="6"/>
              <a:endCxn id="8" idx="0"/>
            </p:cNvCxnSpPr>
            <p:nvPr/>
          </p:nvCxnSpPr>
          <p:spPr>
            <a:xfrm>
              <a:off x="4992845" y="3096936"/>
              <a:ext cx="803946" cy="230837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4" idx="4"/>
              <a:endCxn id="10" idx="6"/>
            </p:cNvCxnSpPr>
            <p:nvPr/>
          </p:nvCxnSpPr>
          <p:spPr>
            <a:xfrm flipH="1">
              <a:off x="4992845" y="2315362"/>
              <a:ext cx="803947" cy="226502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4" idx="4"/>
              <a:endCxn id="8" idx="0"/>
            </p:cNvCxnSpPr>
            <p:nvPr/>
          </p:nvCxnSpPr>
          <p:spPr>
            <a:xfrm flipH="1">
              <a:off x="5796791" y="2315362"/>
              <a:ext cx="1" cy="308994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4" idx="4"/>
              <a:endCxn id="7" idx="2"/>
            </p:cNvCxnSpPr>
            <p:nvPr/>
          </p:nvCxnSpPr>
          <p:spPr>
            <a:xfrm>
              <a:off x="5796792" y="2315362"/>
              <a:ext cx="1016465" cy="282791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4" idx="4"/>
              <a:endCxn id="6" idx="2"/>
            </p:cNvCxnSpPr>
            <p:nvPr/>
          </p:nvCxnSpPr>
          <p:spPr>
            <a:xfrm>
              <a:off x="5796792" y="2315362"/>
              <a:ext cx="1371664" cy="1509111"/>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5" idx="2"/>
              <a:endCxn id="10" idx="6"/>
            </p:cNvCxnSpPr>
            <p:nvPr/>
          </p:nvCxnSpPr>
          <p:spPr>
            <a:xfrm flipH="1">
              <a:off x="4992845" y="2497124"/>
              <a:ext cx="1820412" cy="2083265"/>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5" idx="2"/>
              <a:endCxn id="8" idx="0"/>
            </p:cNvCxnSpPr>
            <p:nvPr/>
          </p:nvCxnSpPr>
          <p:spPr>
            <a:xfrm flipH="1">
              <a:off x="5796791" y="2497124"/>
              <a:ext cx="1016466" cy="290818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6" idx="2"/>
              <a:endCxn id="10" idx="6"/>
            </p:cNvCxnSpPr>
            <p:nvPr/>
          </p:nvCxnSpPr>
          <p:spPr>
            <a:xfrm flipH="1">
              <a:off x="4992845" y="3824473"/>
              <a:ext cx="2175611" cy="755916"/>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7" idx="2"/>
              <a:endCxn id="10" idx="6"/>
            </p:cNvCxnSpPr>
            <p:nvPr/>
          </p:nvCxnSpPr>
          <p:spPr>
            <a:xfrm flipH="1" flipV="1">
              <a:off x="4992845" y="4580389"/>
              <a:ext cx="1820412" cy="56288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6" idx="2"/>
              <a:endCxn id="8" idx="0"/>
            </p:cNvCxnSpPr>
            <p:nvPr/>
          </p:nvCxnSpPr>
          <p:spPr>
            <a:xfrm flipH="1">
              <a:off x="5796791" y="3824473"/>
              <a:ext cx="1371665" cy="158083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5" idx="2"/>
              <a:endCxn id="7" idx="2"/>
            </p:cNvCxnSpPr>
            <p:nvPr/>
          </p:nvCxnSpPr>
          <p:spPr>
            <a:xfrm>
              <a:off x="6813257" y="2497124"/>
              <a:ext cx="0" cy="264615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50" name="Group 49"/>
          <p:cNvGrpSpPr/>
          <p:nvPr/>
        </p:nvGrpSpPr>
        <p:grpSpPr>
          <a:xfrm>
            <a:off x="3139687" y="5381251"/>
            <a:ext cx="1714181" cy="658263"/>
            <a:chOff x="5157491" y="4190140"/>
            <a:chExt cx="1118462" cy="658263"/>
          </a:xfrm>
        </p:grpSpPr>
        <p:sp>
          <p:nvSpPr>
            <p:cNvPr id="52" name="TextBox 51"/>
            <p:cNvSpPr txBox="1"/>
            <p:nvPr/>
          </p:nvSpPr>
          <p:spPr>
            <a:xfrm>
              <a:off x="5157491" y="4509849"/>
              <a:ext cx="803624" cy="338554"/>
            </a:xfrm>
            <a:prstGeom prst="rect">
              <a:avLst/>
            </a:prstGeom>
            <a:noFill/>
          </p:spPr>
          <p:txBody>
            <a:bodyPr wrap="square" rtlCol="0">
              <a:spAutoFit/>
            </a:bodyPr>
            <a:lstStyle/>
            <a:p>
              <a:pPr algn="ctr"/>
              <a:r>
                <a:rPr lang="en-US" sz="1600" dirty="0"/>
                <a:t>Fact</a:t>
              </a:r>
            </a:p>
          </p:txBody>
        </p:sp>
        <p:cxnSp>
          <p:nvCxnSpPr>
            <p:cNvPr id="53" name="Straight Arrow Connector 52"/>
            <p:cNvCxnSpPr/>
            <p:nvPr/>
          </p:nvCxnSpPr>
          <p:spPr>
            <a:xfrm flipV="1">
              <a:off x="5701094" y="4190140"/>
              <a:ext cx="574859" cy="433057"/>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6773429" y="5561264"/>
            <a:ext cx="1522304" cy="872127"/>
            <a:chOff x="6773429" y="5561264"/>
            <a:chExt cx="1522304" cy="872127"/>
          </a:xfrm>
        </p:grpSpPr>
        <p:sp>
          <p:nvSpPr>
            <p:cNvPr id="55" name="TextBox 54"/>
            <p:cNvSpPr txBox="1"/>
            <p:nvPr/>
          </p:nvSpPr>
          <p:spPr>
            <a:xfrm>
              <a:off x="7064080" y="6094837"/>
              <a:ext cx="1231653" cy="338554"/>
            </a:xfrm>
            <a:prstGeom prst="rect">
              <a:avLst/>
            </a:prstGeom>
            <a:noFill/>
          </p:spPr>
          <p:txBody>
            <a:bodyPr wrap="square" rtlCol="0">
              <a:spAutoFit/>
            </a:bodyPr>
            <a:lstStyle/>
            <a:p>
              <a:pPr algn="ctr"/>
              <a:r>
                <a:rPr lang="en-US" sz="1600" dirty="0"/>
                <a:t>Fact</a:t>
              </a:r>
            </a:p>
          </p:txBody>
        </p:sp>
        <p:cxnSp>
          <p:nvCxnSpPr>
            <p:cNvPr id="56" name="Straight Arrow Connector 55"/>
            <p:cNvCxnSpPr/>
            <p:nvPr/>
          </p:nvCxnSpPr>
          <p:spPr>
            <a:xfrm flipH="1" flipV="1">
              <a:off x="6773429" y="5561264"/>
              <a:ext cx="701239" cy="57157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1" name="Group 60">
            <a:extLst>
              <a:ext uri="{FF2B5EF4-FFF2-40B4-BE49-F238E27FC236}">
                <a16:creationId xmlns:a16="http://schemas.microsoft.com/office/drawing/2014/main" id="{58DF3F80-F4C5-4B35-A590-A6D372DB62BC}"/>
              </a:ext>
            </a:extLst>
          </p:cNvPr>
          <p:cNvGrpSpPr/>
          <p:nvPr/>
        </p:nvGrpSpPr>
        <p:grpSpPr>
          <a:xfrm>
            <a:off x="301667" y="1475063"/>
            <a:ext cx="2943103" cy="3738881"/>
            <a:chOff x="301667" y="1475063"/>
            <a:chExt cx="2943103" cy="3738881"/>
          </a:xfrm>
        </p:grpSpPr>
        <p:sp>
          <p:nvSpPr>
            <p:cNvPr id="62" name="TextBox 61">
              <a:extLst>
                <a:ext uri="{FF2B5EF4-FFF2-40B4-BE49-F238E27FC236}">
                  <a16:creationId xmlns:a16="http://schemas.microsoft.com/office/drawing/2014/main" id="{6AF62382-75AA-459A-A2A2-5820F76DDEF1}"/>
                </a:ext>
              </a:extLst>
            </p:cNvPr>
            <p:cNvSpPr txBox="1"/>
            <p:nvPr/>
          </p:nvSpPr>
          <p:spPr>
            <a:xfrm>
              <a:off x="301667" y="3138181"/>
              <a:ext cx="2046913" cy="338554"/>
            </a:xfrm>
            <a:prstGeom prst="rect">
              <a:avLst/>
            </a:prstGeom>
            <a:noFill/>
          </p:spPr>
          <p:txBody>
            <a:bodyPr wrap="square" rtlCol="0">
              <a:spAutoFit/>
            </a:bodyPr>
            <a:lstStyle/>
            <a:p>
              <a:pPr algn="r"/>
              <a:r>
                <a:rPr lang="en-US" sz="1600" dirty="0"/>
                <a:t>Induction</a:t>
              </a:r>
            </a:p>
          </p:txBody>
        </p:sp>
        <p:sp>
          <p:nvSpPr>
            <p:cNvPr id="64" name="Right Brace 63">
              <a:extLst>
                <a:ext uri="{FF2B5EF4-FFF2-40B4-BE49-F238E27FC236}">
                  <a16:creationId xmlns:a16="http://schemas.microsoft.com/office/drawing/2014/main" id="{3C0763FE-7003-4AA7-9214-EC69EDBB53F5}"/>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65" name="Group 64">
            <a:extLst>
              <a:ext uri="{FF2B5EF4-FFF2-40B4-BE49-F238E27FC236}">
                <a16:creationId xmlns:a16="http://schemas.microsoft.com/office/drawing/2014/main" id="{ACA4E7A9-BB17-4704-92BE-BC00EB0C22AB}"/>
              </a:ext>
            </a:extLst>
          </p:cNvPr>
          <p:cNvGrpSpPr/>
          <p:nvPr/>
        </p:nvGrpSpPr>
        <p:grpSpPr>
          <a:xfrm>
            <a:off x="9033629" y="2034073"/>
            <a:ext cx="2172598" cy="3650292"/>
            <a:chOff x="9033629" y="2034073"/>
            <a:chExt cx="2172598" cy="3650292"/>
          </a:xfrm>
        </p:grpSpPr>
        <p:sp>
          <p:nvSpPr>
            <p:cNvPr id="67" name="Right Brace 66">
              <a:extLst>
                <a:ext uri="{FF2B5EF4-FFF2-40B4-BE49-F238E27FC236}">
                  <a16:creationId xmlns:a16="http://schemas.microsoft.com/office/drawing/2014/main" id="{3E719D4F-97ED-40B3-9B3E-1A55E0B68E7C}"/>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a:extLst>
                <a:ext uri="{FF2B5EF4-FFF2-40B4-BE49-F238E27FC236}">
                  <a16:creationId xmlns:a16="http://schemas.microsoft.com/office/drawing/2014/main" id="{70D9F981-369C-413E-910A-2E9C56B52ECC}"/>
                </a:ext>
              </a:extLst>
            </p:cNvPr>
            <p:cNvSpPr txBox="1"/>
            <p:nvPr/>
          </p:nvSpPr>
          <p:spPr>
            <a:xfrm>
              <a:off x="10013675" y="3689942"/>
              <a:ext cx="1192552" cy="338554"/>
            </a:xfrm>
            <a:prstGeom prst="rect">
              <a:avLst/>
            </a:prstGeom>
            <a:noFill/>
          </p:spPr>
          <p:txBody>
            <a:bodyPr wrap="square" rtlCol="0">
              <a:spAutoFit/>
            </a:bodyPr>
            <a:lstStyle/>
            <a:p>
              <a:r>
                <a:rPr lang="en-US" sz="1600" dirty="0"/>
                <a:t>Deduction</a:t>
              </a:r>
            </a:p>
          </p:txBody>
        </p:sp>
      </p:grpSp>
      <p:sp>
        <p:nvSpPr>
          <p:cNvPr id="11" name="TextBox 10">
            <a:extLst>
              <a:ext uri="{FF2B5EF4-FFF2-40B4-BE49-F238E27FC236}">
                <a16:creationId xmlns:a16="http://schemas.microsoft.com/office/drawing/2014/main" id="{4A5B96B6-109C-4607-A207-F25EFEF6D6AF}"/>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Tree>
    <p:extLst>
      <p:ext uri="{BB962C8B-B14F-4D97-AF65-F5344CB8AC3E}">
        <p14:creationId xmlns:p14="http://schemas.microsoft.com/office/powerpoint/2010/main" val="241256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prstDash val="sys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tx1"/>
          </a:solidFill>
          <a:headEnd type="oval" w="med" len="med"/>
          <a:tailEnd type="triangl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2763</TotalTime>
  <Words>1048</Words>
  <Application>Microsoft Office PowerPoint</Application>
  <PresentationFormat>Widescreen</PresentationFormat>
  <Paragraphs>103</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 Robert</dc:creator>
  <cp:lastModifiedBy>Payn, Robert</cp:lastModifiedBy>
  <cp:revision>185</cp:revision>
  <dcterms:created xsi:type="dcterms:W3CDTF">2014-08-15T22:32:20Z</dcterms:created>
  <dcterms:modified xsi:type="dcterms:W3CDTF">2026-03-14T18:29:06Z</dcterms:modified>
</cp:coreProperties>
</file>