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y="6858000" cx="12192000"/>
  <p:notesSz cx="6858000" cy="12192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" name="Google Shape;22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" name="Google Shape;5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5" name="Google Shape;18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4" name="Google Shape;234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9" name="Google Shape;259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2" name="Google Shape;302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8" name="Google Shape;318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9" name="Google Shape;339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0" name="Google Shape;360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9" name="Google Shape;379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1" name="Google Shape;411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T_DARK">
  <p:cSld name="IT_DARK">
    <p:bg>
      <p:bgPr>
        <a:solidFill>
          <a:srgbClr val="2C3E50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/>
          <p:nvPr/>
        </p:nvSpPr>
        <p:spPr>
          <a:xfrm>
            <a:off x="548640" y="6382512"/>
            <a:ext cx="932688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5DBDB"/>
              </a:buClr>
              <a:buSzPts val="1000"/>
              <a:buFont typeface="Inter"/>
              <a:buNone/>
            </a:pPr>
            <a:r>
              <a:rPr b="0" i="0" lang="en-US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rPr>
              <a:t>© 2026 Mark Anderson  ·  IDEAL Thinkers  ·  CC BY-NC-SA 4.0  ·  ictevangelist.com</a:t>
            </a:r>
            <a:endParaRPr b="0" i="0" sz="1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9966960" y="6382512"/>
            <a:ext cx="12344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D5DBDB"/>
              </a:buClr>
              <a:buSzPts val="1000"/>
              <a:buFont typeface="Inter"/>
              <a:buNone/>
            </a:pPr>
            <a:r>
              <a:rPr b="1" i="0" lang="en-US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rPr>
              <a:t>Y1 L1</a:t>
            </a:r>
            <a:endParaRPr b="0" i="0" sz="1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0" lvl="1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0" lvl="2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0" lvl="3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0" lvl="4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0" lvl="5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0" lvl="6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0" lvl="7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0" lvl="8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T_LIGHT">
  <p:cSld name="IT_LIGHT">
    <p:bg>
      <p:bgPr>
        <a:solidFill>
          <a:srgbClr val="FFFFFF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548640" y="6382512"/>
            <a:ext cx="932688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6A6B"/>
              </a:buClr>
              <a:buSzPts val="1000"/>
              <a:buFont typeface="Inter"/>
              <a:buNone/>
            </a:pPr>
            <a:r>
              <a:rPr b="0" i="0" lang="en-US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rPr>
              <a:t>© 2026 Mark Anderson  ·  IDEAL Thinkers  ·  CC BY-NC-SA 4.0  ·  ictevangelist.com</a:t>
            </a:r>
            <a:endParaRPr b="0" i="0" sz="1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" name="Google Shape;17;p3"/>
          <p:cNvSpPr/>
          <p:nvPr/>
        </p:nvSpPr>
        <p:spPr>
          <a:xfrm>
            <a:off x="9966960" y="6382512"/>
            <a:ext cx="12344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96A6B"/>
              </a:buClr>
              <a:buSzPts val="1000"/>
              <a:buFont typeface="Inter"/>
              <a:buNone/>
            </a:pPr>
            <a:r>
              <a:rPr b="1" i="0" lang="en-US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rPr>
              <a:t>Y1 L1</a:t>
            </a:r>
            <a:endParaRPr b="0" i="0" sz="1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0" lvl="1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0" lvl="2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0" lvl="3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0" lvl="4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0" lvl="5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0" lvl="6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0" lvl="7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0" lvl="8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5.png"/><Relationship Id="rId4" Type="http://schemas.openxmlformats.org/officeDocument/2006/relationships/image" Target="../media/image19.png"/><Relationship Id="rId5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4.png"/><Relationship Id="rId4" Type="http://schemas.openxmlformats.org/officeDocument/2006/relationships/image" Target="../media/image39.png"/><Relationship Id="rId5" Type="http://schemas.openxmlformats.org/officeDocument/2006/relationships/image" Target="../media/image13.png"/><Relationship Id="rId6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18.png"/><Relationship Id="rId8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Relationship Id="rId4" Type="http://schemas.openxmlformats.org/officeDocument/2006/relationships/image" Target="../media/image15.png"/><Relationship Id="rId5" Type="http://schemas.openxmlformats.org/officeDocument/2006/relationships/image" Target="../media/image12.png"/><Relationship Id="rId6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17.png"/><Relationship Id="rId5" Type="http://schemas.openxmlformats.org/officeDocument/2006/relationships/image" Target="../media/image26.png"/><Relationship Id="rId6" Type="http://schemas.openxmlformats.org/officeDocument/2006/relationships/image" Target="../media/image21.png"/><Relationship Id="rId7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46.png"/><Relationship Id="rId10" Type="http://schemas.openxmlformats.org/officeDocument/2006/relationships/image" Target="../media/image27.png"/><Relationship Id="rId13" Type="http://schemas.openxmlformats.org/officeDocument/2006/relationships/image" Target="../media/image7.png"/><Relationship Id="rId1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png"/><Relationship Id="rId4" Type="http://schemas.openxmlformats.org/officeDocument/2006/relationships/image" Target="../media/image1.png"/><Relationship Id="rId9" Type="http://schemas.openxmlformats.org/officeDocument/2006/relationships/image" Target="../media/image33.png"/><Relationship Id="rId5" Type="http://schemas.openxmlformats.org/officeDocument/2006/relationships/image" Target="../media/image44.png"/><Relationship Id="rId6" Type="http://schemas.openxmlformats.org/officeDocument/2006/relationships/image" Target="../media/image31.png"/><Relationship Id="rId7" Type="http://schemas.openxmlformats.org/officeDocument/2006/relationships/image" Target="../media/image30.png"/><Relationship Id="rId8" Type="http://schemas.openxmlformats.org/officeDocument/2006/relationships/image" Target="../media/image2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5.png"/><Relationship Id="rId4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5.png"/><Relationship Id="rId4" Type="http://schemas.openxmlformats.org/officeDocument/2006/relationships/image" Target="../media/image40.png"/><Relationship Id="rId5" Type="http://schemas.openxmlformats.org/officeDocument/2006/relationships/image" Target="../media/image3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8.png"/><Relationship Id="rId4" Type="http://schemas.openxmlformats.org/officeDocument/2006/relationships/image" Target="../media/image42.png"/><Relationship Id="rId5" Type="http://schemas.openxmlformats.org/officeDocument/2006/relationships/image" Target="../media/image37.png"/><Relationship Id="rId6" Type="http://schemas.openxmlformats.org/officeDocument/2006/relationships/image" Target="../media/image34.png"/><Relationship Id="rId7" Type="http://schemas.openxmlformats.org/officeDocument/2006/relationships/image" Target="../media/image41.png"/><Relationship Id="rId8" Type="http://schemas.openxmlformats.org/officeDocument/2006/relationships/image" Target="../media/image4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/>
        </p:nvSpPr>
        <p:spPr>
          <a:xfrm>
            <a:off x="548640" y="457200"/>
            <a:ext cx="5486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IDEAL Thinkers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" name="Google Shape;26;p5"/>
          <p:cNvSpPr txBox="1"/>
          <p:nvPr/>
        </p:nvSpPr>
        <p:spPr>
          <a:xfrm>
            <a:off x="548640" y="868680"/>
            <a:ext cx="5486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5DBDB"/>
              </a:buClr>
              <a:buSzPts val="1300"/>
              <a:buFont typeface="Inter"/>
              <a:buNone/>
            </a:pPr>
            <a:r>
              <a:rPr i="0" lang="en-US" sz="1300" u="none" cap="none" strike="noStrike">
                <a:solidFill>
                  <a:srgbClr val="D5DBDB"/>
                </a:solidFill>
                <a:latin typeface="Poppins"/>
                <a:ea typeface="Poppins"/>
                <a:cs typeface="Poppins"/>
                <a:sym typeface="Poppins"/>
              </a:rPr>
              <a:t>AI Literacy for Primary Schools</a:t>
            </a:r>
            <a:endParaRPr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" name="Google Shape;27;p5"/>
          <p:cNvSpPr/>
          <p:nvPr/>
        </p:nvSpPr>
        <p:spPr>
          <a:xfrm>
            <a:off x="548640" y="1737360"/>
            <a:ext cx="3017520" cy="502920"/>
          </a:xfrm>
          <a:prstGeom prst="roundRect">
            <a:avLst>
              <a:gd fmla="val 49091" name="adj"/>
            </a:avLst>
          </a:prstGeom>
          <a:solidFill>
            <a:srgbClr val="0E6655"/>
          </a:solidFill>
          <a:ln cap="flat" cmpd="sng" w="12700">
            <a:solidFill>
              <a:srgbClr val="0E66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 txBox="1"/>
          <p:nvPr/>
        </p:nvSpPr>
        <p:spPr>
          <a:xfrm>
            <a:off x="548640" y="1737360"/>
            <a:ext cx="30175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Inter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Year 1  ·  Lesson 1</a:t>
            </a:r>
            <a:endParaRPr i="0" sz="15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" name="Google Shape;29;p5"/>
          <p:cNvSpPr txBox="1"/>
          <p:nvPr/>
        </p:nvSpPr>
        <p:spPr>
          <a:xfrm>
            <a:off x="548640" y="2423160"/>
            <a:ext cx="749808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Exo 2"/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Does it guess?</a:t>
            </a:r>
            <a:endParaRPr b="0" i="0" sz="4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" name="Google Shape;30;p5"/>
          <p:cNvSpPr txBox="1"/>
          <p:nvPr/>
        </p:nvSpPr>
        <p:spPr>
          <a:xfrm>
            <a:off x="548640" y="3977640"/>
            <a:ext cx="73152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5B7A1"/>
              </a:buClr>
              <a:buSzPts val="2000"/>
              <a:buFont typeface="Poppins"/>
              <a:buNone/>
            </a:pPr>
            <a:r>
              <a:rPr b="1" i="0" lang="en-US" sz="2000" u="none" cap="none" strike="noStrike">
                <a:solidFill>
                  <a:srgbClr val="F5B7A1"/>
                </a:solidFill>
                <a:latin typeface="Poppins"/>
                <a:ea typeface="Poppins"/>
                <a:cs typeface="Poppins"/>
                <a:sym typeface="Poppins"/>
              </a:rPr>
              <a:t>Big question: </a:t>
            </a:r>
            <a:r>
              <a:rPr b="0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Can a machine make a guess?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" name="Google Shape;31;p5"/>
          <p:cNvSpPr txBox="1"/>
          <p:nvPr/>
        </p:nvSpPr>
        <p:spPr>
          <a:xfrm>
            <a:off x="548640" y="4983480"/>
            <a:ext cx="3657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5DBDB"/>
              </a:buClr>
              <a:buSzPts val="1200"/>
              <a:buFont typeface="Inter"/>
              <a:buNone/>
            </a:pPr>
            <a:r>
              <a:rPr i="0" lang="en-US" sz="1200" u="none" cap="none" strike="noStrike">
                <a:solidFill>
                  <a:srgbClr val="D5DBDB"/>
                </a:solidFill>
                <a:latin typeface="Poppins"/>
                <a:ea typeface="Poppins"/>
                <a:cs typeface="Poppins"/>
                <a:sym typeface="Poppins"/>
              </a:rPr>
              <a:t>Today's IDEAL habit</a:t>
            </a:r>
            <a:endParaRPr i="0" sz="1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" name="Google Shape;32;p5"/>
          <p:cNvSpPr/>
          <p:nvPr/>
        </p:nvSpPr>
        <p:spPr>
          <a:xfrm>
            <a:off x="548640" y="5349240"/>
            <a:ext cx="731520" cy="731520"/>
          </a:xfrm>
          <a:prstGeom prst="roundRect">
            <a:avLst>
              <a:gd fmla="val 12500" name="adj"/>
            </a:avLst>
          </a:prstGeom>
          <a:solidFill>
            <a:srgbClr val="2980B9"/>
          </a:solidFill>
          <a:ln cap="flat" cmpd="sng" w="12700">
            <a:solidFill>
              <a:srgbClr val="2980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5"/>
          <p:cNvSpPr txBox="1"/>
          <p:nvPr/>
        </p:nvSpPr>
        <p:spPr>
          <a:xfrm>
            <a:off x="548640" y="5349240"/>
            <a:ext cx="7315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Exo 2"/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I</a:t>
            </a:r>
            <a:endParaRPr b="0" i="0" sz="3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" name="Google Shape;34;p5"/>
          <p:cNvSpPr txBox="1"/>
          <p:nvPr/>
        </p:nvSpPr>
        <p:spPr>
          <a:xfrm>
            <a:off x="1463040" y="5349240"/>
            <a:ext cx="64008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Poppins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Informed: </a:t>
            </a:r>
            <a:r>
              <a:rPr b="1" i="0" lang="en-US" sz="2000" u="none" cap="none" strike="noStrike">
                <a:solidFill>
                  <a:srgbClr val="F5B7A1"/>
                </a:solidFill>
                <a:latin typeface="Poppins"/>
                <a:ea typeface="Poppins"/>
                <a:cs typeface="Poppins"/>
                <a:sym typeface="Poppins"/>
              </a:rPr>
              <a:t>Know what it is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35" name="Google Shape;35;p5"/>
          <p:cNvCxnSpPr/>
          <p:nvPr/>
        </p:nvCxnSpPr>
        <p:spPr>
          <a:xfrm>
            <a:off x="9829800" y="1671066"/>
            <a:ext cx="0" cy="464058"/>
          </a:xfrm>
          <a:prstGeom prst="straightConnector1">
            <a:avLst/>
          </a:prstGeom>
          <a:noFill/>
          <a:ln cap="flat" cmpd="sng" w="381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5"/>
          <p:cNvSpPr/>
          <p:nvPr/>
        </p:nvSpPr>
        <p:spPr>
          <a:xfrm>
            <a:off x="9644177" y="1339596"/>
            <a:ext cx="371246" cy="371246"/>
          </a:xfrm>
          <a:prstGeom prst="ellipse">
            <a:avLst/>
          </a:prstGeom>
          <a:solidFill>
            <a:srgbClr val="F1C40F"/>
          </a:solidFill>
          <a:ln cap="flat" cmpd="sng" w="12700">
            <a:solidFill>
              <a:srgbClr val="F39C1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5"/>
          <p:cNvSpPr/>
          <p:nvPr/>
        </p:nvSpPr>
        <p:spPr>
          <a:xfrm>
            <a:off x="8769096" y="2135124"/>
            <a:ext cx="2121408" cy="1789938"/>
          </a:xfrm>
          <a:prstGeom prst="ellipse">
            <a:avLst/>
          </a:prstGeom>
          <a:solidFill>
            <a:srgbClr val="16A085"/>
          </a:solidFill>
          <a:ln cap="flat" cmpd="sng" w="25400">
            <a:solidFill>
              <a:srgbClr val="0E66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5"/>
          <p:cNvSpPr/>
          <p:nvPr/>
        </p:nvSpPr>
        <p:spPr>
          <a:xfrm>
            <a:off x="9166860" y="2665476"/>
            <a:ext cx="477317" cy="477317"/>
          </a:xfrm>
          <a:prstGeom prst="ellipse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5"/>
          <p:cNvSpPr/>
          <p:nvPr/>
        </p:nvSpPr>
        <p:spPr>
          <a:xfrm>
            <a:off x="10015423" y="2665476"/>
            <a:ext cx="477317" cy="477317"/>
          </a:xfrm>
          <a:prstGeom prst="ellipse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5"/>
          <p:cNvSpPr/>
          <p:nvPr/>
        </p:nvSpPr>
        <p:spPr>
          <a:xfrm>
            <a:off x="9299448" y="2798064"/>
            <a:ext cx="212141" cy="212141"/>
          </a:xfrm>
          <a:prstGeom prst="ellipse">
            <a:avLst/>
          </a:prstGeom>
          <a:solidFill>
            <a:srgbClr val="2C3E50"/>
          </a:solidFill>
          <a:ln cap="flat" cmpd="sng" w="127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5"/>
          <p:cNvSpPr/>
          <p:nvPr/>
        </p:nvSpPr>
        <p:spPr>
          <a:xfrm>
            <a:off x="10148011" y="2798064"/>
            <a:ext cx="212141" cy="212141"/>
          </a:xfrm>
          <a:prstGeom prst="ellipse">
            <a:avLst/>
          </a:prstGeom>
          <a:solidFill>
            <a:srgbClr val="2C3E50"/>
          </a:solidFill>
          <a:ln cap="flat" cmpd="sng" w="127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5"/>
          <p:cNvSpPr/>
          <p:nvPr/>
        </p:nvSpPr>
        <p:spPr>
          <a:xfrm>
            <a:off x="9498330" y="3129534"/>
            <a:ext cx="662940" cy="464058"/>
          </a:xfrm>
          <a:prstGeom prst="arc">
            <a:avLst>
              <a:gd fmla="val 1200000" name="adj1"/>
              <a:gd fmla="val 9600000" name="adj2"/>
            </a:avLst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5"/>
          <p:cNvSpPr/>
          <p:nvPr/>
        </p:nvSpPr>
        <p:spPr>
          <a:xfrm>
            <a:off x="8967978" y="4057650"/>
            <a:ext cx="1723644" cy="1524762"/>
          </a:xfrm>
          <a:prstGeom prst="roundRect">
            <a:avLst>
              <a:gd fmla="val 7196" name="adj"/>
            </a:avLst>
          </a:prstGeom>
          <a:solidFill>
            <a:srgbClr val="0E6655"/>
          </a:solidFill>
          <a:ln cap="flat" cmpd="sng" w="12700">
            <a:solidFill>
              <a:srgbClr val="0E66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5"/>
          <p:cNvSpPr/>
          <p:nvPr/>
        </p:nvSpPr>
        <p:spPr>
          <a:xfrm>
            <a:off x="9564624" y="4455414"/>
            <a:ext cx="530352" cy="530352"/>
          </a:xfrm>
          <a:prstGeom prst="ellipse">
            <a:avLst/>
          </a:prstGeom>
          <a:solidFill>
            <a:srgbClr val="F1C40F"/>
          </a:solidFill>
          <a:ln cap="flat" cmpd="sng" w="12700">
            <a:solidFill>
              <a:srgbClr val="F39C1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5" name="Google Shape;45;p5"/>
          <p:cNvCxnSpPr/>
          <p:nvPr/>
        </p:nvCxnSpPr>
        <p:spPr>
          <a:xfrm>
            <a:off x="8570214" y="4322826"/>
            <a:ext cx="397764" cy="596646"/>
          </a:xfrm>
          <a:prstGeom prst="straightConnector1">
            <a:avLst/>
          </a:prstGeom>
          <a:noFill/>
          <a:ln cap="flat" cmpd="sng" w="381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6" name="Google Shape;46;p5"/>
          <p:cNvCxnSpPr/>
          <p:nvPr/>
        </p:nvCxnSpPr>
        <p:spPr>
          <a:xfrm flipH="1">
            <a:off x="10691622" y="4322826"/>
            <a:ext cx="397764" cy="596646"/>
          </a:xfrm>
          <a:prstGeom prst="straightConnector1">
            <a:avLst/>
          </a:prstGeom>
          <a:noFill/>
          <a:ln cap="flat" cmpd="sng" w="381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7" name="Google Shape;47;p5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D5DBD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D5DBD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What do you know already?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" name="Google Shape;54;p6"/>
          <p:cNvSpPr txBox="1"/>
          <p:nvPr/>
        </p:nvSpPr>
        <p:spPr>
          <a:xfrm>
            <a:off x="548640" y="132588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6A6B"/>
              </a:buClr>
              <a:buSzPts val="1600"/>
              <a:buFont typeface="Poppins"/>
              <a:buNone/>
            </a:pPr>
            <a:r>
              <a:rPr b="0" i="0" lang="en-US" sz="16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Point, show me your thumbs or tell your partner.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" name="Google Shape;55;p6"/>
          <p:cNvSpPr/>
          <p:nvPr/>
        </p:nvSpPr>
        <p:spPr>
          <a:xfrm>
            <a:off x="548640" y="1874520"/>
            <a:ext cx="5440680" cy="1874520"/>
          </a:xfrm>
          <a:prstGeom prst="roundRect">
            <a:avLst>
              <a:gd fmla="val 5854" name="adj"/>
            </a:avLst>
          </a:prstGeom>
          <a:solidFill>
            <a:srgbClr val="F4ECF7"/>
          </a:solidFill>
          <a:ln cap="flat" cmpd="sng" w="12700">
            <a:solidFill>
              <a:srgbClr val="F4EC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6"/>
          <p:cNvSpPr/>
          <p:nvPr/>
        </p:nvSpPr>
        <p:spPr>
          <a:xfrm>
            <a:off x="777240" y="2103120"/>
            <a:ext cx="548640" cy="548640"/>
          </a:xfrm>
          <a:prstGeom prst="ellipse">
            <a:avLst/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6"/>
          <p:cNvSpPr txBox="1"/>
          <p:nvPr/>
        </p:nvSpPr>
        <p:spPr>
          <a:xfrm>
            <a:off x="777240" y="210312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1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" name="Google Shape;58;p6"/>
          <p:cNvSpPr txBox="1"/>
          <p:nvPr/>
        </p:nvSpPr>
        <p:spPr>
          <a:xfrm>
            <a:off x="1508760" y="2039112"/>
            <a:ext cx="429768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1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What machines do you have at home?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9" name="Google Shape;59;p6"/>
          <p:cNvSpPr/>
          <p:nvPr/>
        </p:nvSpPr>
        <p:spPr>
          <a:xfrm>
            <a:off x="1463040" y="3200400"/>
            <a:ext cx="4343400" cy="438912"/>
          </a:xfrm>
          <a:prstGeom prst="roundRect">
            <a:avLst>
              <a:gd fmla="val 20833" name="adj"/>
            </a:avLst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6"/>
          <p:cNvSpPr txBox="1"/>
          <p:nvPr/>
        </p:nvSpPr>
        <p:spPr>
          <a:xfrm>
            <a:off x="1572768" y="3200400"/>
            <a:ext cx="416052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Poppins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TVs, tablets, toasters, washing machines...</a:t>
            </a:r>
            <a:endParaRPr b="0"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1" name="Google Shape;61;p6"/>
          <p:cNvSpPr/>
          <p:nvPr/>
        </p:nvSpPr>
        <p:spPr>
          <a:xfrm>
            <a:off x="6172200" y="1874520"/>
            <a:ext cx="5440680" cy="1874520"/>
          </a:xfrm>
          <a:prstGeom prst="roundRect">
            <a:avLst>
              <a:gd fmla="val 5854" name="adj"/>
            </a:avLst>
          </a:prstGeom>
          <a:solidFill>
            <a:srgbClr val="F4ECF7"/>
          </a:solidFill>
          <a:ln cap="flat" cmpd="sng" w="12700">
            <a:solidFill>
              <a:srgbClr val="F4EC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6"/>
          <p:cNvSpPr/>
          <p:nvPr/>
        </p:nvSpPr>
        <p:spPr>
          <a:xfrm>
            <a:off x="6400800" y="2103120"/>
            <a:ext cx="548640" cy="548640"/>
          </a:xfrm>
          <a:prstGeom prst="ellipse">
            <a:avLst/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6"/>
          <p:cNvSpPr txBox="1"/>
          <p:nvPr/>
        </p:nvSpPr>
        <p:spPr>
          <a:xfrm>
            <a:off x="6400800" y="210312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2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4" name="Google Shape;64;p6"/>
          <p:cNvSpPr txBox="1"/>
          <p:nvPr/>
        </p:nvSpPr>
        <p:spPr>
          <a:xfrm>
            <a:off x="7132320" y="2039112"/>
            <a:ext cx="429768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1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What happens when you press a torch button?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5" name="Google Shape;65;p6"/>
          <p:cNvSpPr/>
          <p:nvPr/>
        </p:nvSpPr>
        <p:spPr>
          <a:xfrm>
            <a:off x="7086600" y="3200400"/>
            <a:ext cx="4343400" cy="438912"/>
          </a:xfrm>
          <a:prstGeom prst="roundRect">
            <a:avLst>
              <a:gd fmla="val 20833" name="adj"/>
            </a:avLst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 txBox="1"/>
          <p:nvPr/>
        </p:nvSpPr>
        <p:spPr>
          <a:xfrm>
            <a:off x="7196328" y="3200400"/>
            <a:ext cx="416052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Poppins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It lights up. Every time!</a:t>
            </a:r>
            <a:endParaRPr b="0"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7" name="Google Shape;67;p6"/>
          <p:cNvSpPr/>
          <p:nvPr/>
        </p:nvSpPr>
        <p:spPr>
          <a:xfrm>
            <a:off x="548640" y="3886200"/>
            <a:ext cx="5440680" cy="1874520"/>
          </a:xfrm>
          <a:prstGeom prst="roundRect">
            <a:avLst>
              <a:gd fmla="val 5854" name="adj"/>
            </a:avLst>
          </a:prstGeom>
          <a:solidFill>
            <a:srgbClr val="F4ECF7"/>
          </a:solidFill>
          <a:ln cap="flat" cmpd="sng" w="12700">
            <a:solidFill>
              <a:srgbClr val="F4EC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/>
          <p:nvPr/>
        </p:nvSpPr>
        <p:spPr>
          <a:xfrm>
            <a:off x="777240" y="4114800"/>
            <a:ext cx="548640" cy="548640"/>
          </a:xfrm>
          <a:prstGeom prst="ellipse">
            <a:avLst/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6"/>
          <p:cNvSpPr txBox="1"/>
          <p:nvPr/>
        </p:nvSpPr>
        <p:spPr>
          <a:xfrm>
            <a:off x="777240" y="411480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3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0" name="Google Shape;70;p6"/>
          <p:cNvSpPr txBox="1"/>
          <p:nvPr/>
        </p:nvSpPr>
        <p:spPr>
          <a:xfrm>
            <a:off x="1508760" y="4050792"/>
            <a:ext cx="429768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1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Which toys do something when you press them?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1" name="Google Shape;71;p6"/>
          <p:cNvSpPr/>
          <p:nvPr/>
        </p:nvSpPr>
        <p:spPr>
          <a:xfrm>
            <a:off x="1463040" y="5212080"/>
            <a:ext cx="4343400" cy="438912"/>
          </a:xfrm>
          <a:prstGeom prst="roundRect">
            <a:avLst>
              <a:gd fmla="val 20833" name="adj"/>
            </a:avLst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6"/>
          <p:cNvSpPr txBox="1"/>
          <p:nvPr/>
        </p:nvSpPr>
        <p:spPr>
          <a:xfrm>
            <a:off x="1572768" y="5212080"/>
            <a:ext cx="416052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Poppins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Toy cars, music toys, floor robots...</a:t>
            </a:r>
            <a:endParaRPr b="0"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3" name="Google Shape;73;p6"/>
          <p:cNvSpPr/>
          <p:nvPr/>
        </p:nvSpPr>
        <p:spPr>
          <a:xfrm>
            <a:off x="6172200" y="3886200"/>
            <a:ext cx="5440680" cy="1874520"/>
          </a:xfrm>
          <a:prstGeom prst="roundRect">
            <a:avLst>
              <a:gd fmla="val 5854" name="adj"/>
            </a:avLst>
          </a:prstGeom>
          <a:solidFill>
            <a:srgbClr val="F4ECF7"/>
          </a:solidFill>
          <a:ln cap="flat" cmpd="sng" w="12700">
            <a:solidFill>
              <a:srgbClr val="F4EC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6"/>
          <p:cNvSpPr/>
          <p:nvPr/>
        </p:nvSpPr>
        <p:spPr>
          <a:xfrm>
            <a:off x="6400800" y="4114800"/>
            <a:ext cx="548640" cy="548640"/>
          </a:xfrm>
          <a:prstGeom prst="ellipse">
            <a:avLst/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6"/>
          <p:cNvSpPr txBox="1"/>
          <p:nvPr/>
        </p:nvSpPr>
        <p:spPr>
          <a:xfrm>
            <a:off x="6400800" y="411480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4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6" name="Google Shape;76;p6"/>
          <p:cNvSpPr txBox="1"/>
          <p:nvPr/>
        </p:nvSpPr>
        <p:spPr>
          <a:xfrm>
            <a:off x="7132320" y="4050792"/>
            <a:ext cx="429768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1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Have you ever talked to a machine?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7" name="Google Shape;77;p6"/>
          <p:cNvSpPr/>
          <p:nvPr/>
        </p:nvSpPr>
        <p:spPr>
          <a:xfrm>
            <a:off x="7086600" y="5212080"/>
            <a:ext cx="4343400" cy="438912"/>
          </a:xfrm>
          <a:prstGeom prst="roundRect">
            <a:avLst>
              <a:gd fmla="val 20833" name="adj"/>
            </a:avLst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6"/>
          <p:cNvSpPr txBox="1"/>
          <p:nvPr/>
        </p:nvSpPr>
        <p:spPr>
          <a:xfrm>
            <a:off x="7196328" y="5212080"/>
            <a:ext cx="416052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Poppins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Some machines listen and talk back.</a:t>
            </a:r>
            <a:endParaRPr b="0"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9" name="Google Shape;79;p6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7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Have you ever had to guess?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6" name="Google Shape;86;p7"/>
          <p:cNvSpPr/>
          <p:nvPr/>
        </p:nvSpPr>
        <p:spPr>
          <a:xfrm>
            <a:off x="548640" y="1554480"/>
            <a:ext cx="3505200" cy="2743200"/>
          </a:xfrm>
          <a:prstGeom prst="roundRect">
            <a:avLst>
              <a:gd fmla="val 4000" name="adj"/>
            </a:avLst>
          </a:prstGeom>
          <a:solidFill>
            <a:srgbClr val="E8F6F3"/>
          </a:solidFill>
          <a:ln cap="flat" cmpd="sng" w="25400">
            <a:solidFill>
              <a:srgbClr val="117A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Gift" id="87" name="Google Shape;8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7240" y="1755648"/>
            <a:ext cx="566928" cy="566928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7"/>
          <p:cNvSpPr txBox="1"/>
          <p:nvPr/>
        </p:nvSpPr>
        <p:spPr>
          <a:xfrm>
            <a:off x="1463040" y="1737360"/>
            <a:ext cx="2362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7A65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117A65"/>
                </a:solidFill>
                <a:latin typeface="Exo 2"/>
                <a:ea typeface="Exo 2"/>
                <a:cs typeface="Exo 2"/>
                <a:sym typeface="Exo 2"/>
              </a:rPr>
              <a:t>A present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9" name="Google Shape;89;p7"/>
          <p:cNvSpPr txBox="1"/>
          <p:nvPr/>
        </p:nvSpPr>
        <p:spPr>
          <a:xfrm>
            <a:off x="777240" y="2423160"/>
            <a:ext cx="30480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What is inside?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0" name="Google Shape;90;p7"/>
          <p:cNvSpPr/>
          <p:nvPr/>
        </p:nvSpPr>
        <p:spPr>
          <a:xfrm>
            <a:off x="4328160" y="1554480"/>
            <a:ext cx="3505200" cy="2743200"/>
          </a:xfrm>
          <a:prstGeom prst="roundRect">
            <a:avLst>
              <a:gd fmla="val 4000" name="adj"/>
            </a:avLst>
          </a:prstGeom>
          <a:solidFill>
            <a:srgbClr val="EBF5FB"/>
          </a:solidFill>
          <a:ln cap="flat" cmpd="sng" w="25400">
            <a:solidFill>
              <a:srgbClr val="1F61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orClosed" id="91" name="Google Shape;91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56760" y="1755648"/>
            <a:ext cx="566928" cy="566928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7"/>
          <p:cNvSpPr txBox="1"/>
          <p:nvPr/>
        </p:nvSpPr>
        <p:spPr>
          <a:xfrm>
            <a:off x="5242560" y="1737360"/>
            <a:ext cx="2362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1F618D"/>
                </a:solidFill>
                <a:latin typeface="Exo 2"/>
                <a:ea typeface="Exo 2"/>
                <a:cs typeface="Exo 2"/>
                <a:sym typeface="Exo 2"/>
              </a:rPr>
              <a:t>The door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3" name="Google Shape;93;p7"/>
          <p:cNvSpPr txBox="1"/>
          <p:nvPr/>
        </p:nvSpPr>
        <p:spPr>
          <a:xfrm>
            <a:off x="4556760" y="2423160"/>
            <a:ext cx="30480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Who is knocking?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4" name="Google Shape;94;p7"/>
          <p:cNvSpPr/>
          <p:nvPr/>
        </p:nvSpPr>
        <p:spPr>
          <a:xfrm>
            <a:off x="8107680" y="1554480"/>
            <a:ext cx="3505200" cy="2743200"/>
          </a:xfrm>
          <a:prstGeom prst="roundRect">
            <a:avLst>
              <a:gd fmla="val 4000" name="adj"/>
            </a:avLst>
          </a:prstGeom>
          <a:solidFill>
            <a:srgbClr val="FDEBD0"/>
          </a:solidFill>
          <a:ln cap="flat" cmpd="sng" w="254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Utensils" id="95" name="Google Shape;95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36280" y="1755648"/>
            <a:ext cx="566928" cy="566928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7"/>
          <p:cNvSpPr txBox="1"/>
          <p:nvPr/>
        </p:nvSpPr>
        <p:spPr>
          <a:xfrm>
            <a:off x="9022080" y="1737360"/>
            <a:ext cx="2362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A04000"/>
                </a:solidFill>
                <a:latin typeface="Exo 2"/>
                <a:ea typeface="Exo 2"/>
                <a:cs typeface="Exo 2"/>
                <a:sym typeface="Exo 2"/>
              </a:rPr>
              <a:t>Lunch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7" name="Google Shape;97;p7"/>
          <p:cNvSpPr txBox="1"/>
          <p:nvPr/>
        </p:nvSpPr>
        <p:spPr>
          <a:xfrm>
            <a:off x="8336280" y="2423160"/>
            <a:ext cx="30480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What is for lunch today?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8" name="Google Shape;98;p7"/>
          <p:cNvSpPr/>
          <p:nvPr/>
        </p:nvSpPr>
        <p:spPr>
          <a:xfrm>
            <a:off x="548640" y="4526280"/>
            <a:ext cx="11064240" cy="1143000"/>
          </a:xfrm>
          <a:prstGeom prst="roundRect">
            <a:avLst>
              <a:gd fmla="val 9600" name="adj"/>
            </a:avLst>
          </a:prstGeom>
          <a:solidFill>
            <a:srgbClr val="2C3E50"/>
          </a:solidFill>
          <a:ln cap="flat" cmpd="sng" w="127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7"/>
          <p:cNvSpPr txBox="1"/>
          <p:nvPr/>
        </p:nvSpPr>
        <p:spPr>
          <a:xfrm>
            <a:off x="822960" y="4526280"/>
            <a:ext cx="10515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Talk partners: when did you guess? Were you right?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0" name="Google Shape;100;p7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8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Today we are learning to...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7" name="Google Shape;107;p8"/>
          <p:cNvSpPr/>
          <p:nvPr/>
        </p:nvSpPr>
        <p:spPr>
          <a:xfrm>
            <a:off x="548640" y="1783080"/>
            <a:ext cx="640080" cy="640080"/>
          </a:xfrm>
          <a:prstGeom prst="ellipse">
            <a:avLst/>
          </a:prstGeom>
          <a:solidFill>
            <a:srgbClr val="D4EFDF"/>
          </a:solidFill>
          <a:ln cap="flat" cmpd="sng" w="25400">
            <a:solidFill>
              <a:srgbClr val="1E84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8"/>
          <p:cNvSpPr txBox="1"/>
          <p:nvPr/>
        </p:nvSpPr>
        <p:spPr>
          <a:xfrm>
            <a:off x="548640" y="178308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8449"/>
              </a:buClr>
              <a:buSzPts val="2200"/>
              <a:buFont typeface="Poppins"/>
              <a:buNone/>
            </a:pPr>
            <a:r>
              <a:rPr b="1" i="0" lang="en-US" sz="2200" u="none" cap="none" strike="noStrike">
                <a:solidFill>
                  <a:srgbClr val="1E8449"/>
                </a:solidFill>
                <a:latin typeface="Poppins"/>
                <a:ea typeface="Poppins"/>
                <a:cs typeface="Poppins"/>
                <a:sym typeface="Poppins"/>
              </a:rPr>
              <a:t>✓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9" name="Google Shape;109;p8"/>
          <p:cNvSpPr txBox="1"/>
          <p:nvPr/>
        </p:nvSpPr>
        <p:spPr>
          <a:xfrm>
            <a:off x="1417320" y="1645920"/>
            <a:ext cx="10058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200"/>
              <a:buFont typeface="Poppins"/>
              <a:buNone/>
            </a:pPr>
            <a:r>
              <a:rPr b="1" i="0" lang="en-US" sz="22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I can </a:t>
            </a:r>
            <a:r>
              <a:rPr b="0" i="0" lang="en-US" sz="22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say what a guess is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0" name="Google Shape;110;p8"/>
          <p:cNvSpPr/>
          <p:nvPr/>
        </p:nvSpPr>
        <p:spPr>
          <a:xfrm>
            <a:off x="548640" y="3017520"/>
            <a:ext cx="640080" cy="640080"/>
          </a:xfrm>
          <a:prstGeom prst="ellipse">
            <a:avLst/>
          </a:prstGeom>
          <a:solidFill>
            <a:srgbClr val="D4EFDF"/>
          </a:solidFill>
          <a:ln cap="flat" cmpd="sng" w="25400">
            <a:solidFill>
              <a:srgbClr val="1E84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8"/>
          <p:cNvSpPr txBox="1"/>
          <p:nvPr/>
        </p:nvSpPr>
        <p:spPr>
          <a:xfrm>
            <a:off x="548640" y="301752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8449"/>
              </a:buClr>
              <a:buSzPts val="2200"/>
              <a:buFont typeface="Poppins"/>
              <a:buNone/>
            </a:pPr>
            <a:r>
              <a:rPr b="1" i="0" lang="en-US" sz="2200" u="none" cap="none" strike="noStrike">
                <a:solidFill>
                  <a:srgbClr val="1E8449"/>
                </a:solidFill>
                <a:latin typeface="Poppins"/>
                <a:ea typeface="Poppins"/>
                <a:cs typeface="Poppins"/>
                <a:sym typeface="Poppins"/>
              </a:rPr>
              <a:t>✓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2" name="Google Shape;112;p8"/>
          <p:cNvSpPr txBox="1"/>
          <p:nvPr/>
        </p:nvSpPr>
        <p:spPr>
          <a:xfrm>
            <a:off x="1417320" y="2880360"/>
            <a:ext cx="10058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200"/>
              <a:buFont typeface="Poppins"/>
              <a:buNone/>
            </a:pPr>
            <a:r>
              <a:rPr b="1" i="0" lang="en-US" sz="22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I can </a:t>
            </a:r>
            <a:r>
              <a:rPr b="0" i="0" lang="en-US" sz="22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sort machines into "same every time" and "makes a guess"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3" name="Google Shape;113;p8"/>
          <p:cNvSpPr/>
          <p:nvPr/>
        </p:nvSpPr>
        <p:spPr>
          <a:xfrm>
            <a:off x="548640" y="4251960"/>
            <a:ext cx="640080" cy="640080"/>
          </a:xfrm>
          <a:prstGeom prst="ellipse">
            <a:avLst/>
          </a:prstGeom>
          <a:solidFill>
            <a:srgbClr val="D4EFDF"/>
          </a:solidFill>
          <a:ln cap="flat" cmpd="sng" w="25400">
            <a:solidFill>
              <a:srgbClr val="1E84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8"/>
          <p:cNvSpPr txBox="1"/>
          <p:nvPr/>
        </p:nvSpPr>
        <p:spPr>
          <a:xfrm>
            <a:off x="548640" y="425196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8449"/>
              </a:buClr>
              <a:buSzPts val="2200"/>
              <a:buFont typeface="Poppins"/>
              <a:buNone/>
            </a:pPr>
            <a:r>
              <a:rPr b="1" i="0" lang="en-US" sz="2200" u="none" cap="none" strike="noStrike">
                <a:solidFill>
                  <a:srgbClr val="1E8449"/>
                </a:solidFill>
                <a:latin typeface="Poppins"/>
                <a:ea typeface="Poppins"/>
                <a:cs typeface="Poppins"/>
                <a:sym typeface="Poppins"/>
              </a:rPr>
              <a:t>✓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5" name="Google Shape;115;p8"/>
          <p:cNvSpPr txBox="1"/>
          <p:nvPr/>
        </p:nvSpPr>
        <p:spPr>
          <a:xfrm>
            <a:off x="1417320" y="4114800"/>
            <a:ext cx="10058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200"/>
              <a:buFont typeface="Poppins"/>
              <a:buNone/>
            </a:pPr>
            <a:r>
              <a:rPr b="1" lang="en-US" sz="2200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I can say how I know a machine makes a guess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6" name="Google Shape;116;p8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Meet Bleep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23" name="Google Shape;123;p9"/>
          <p:cNvCxnSpPr/>
          <p:nvPr/>
        </p:nvCxnSpPr>
        <p:spPr>
          <a:xfrm>
            <a:off x="2057400" y="1858518"/>
            <a:ext cx="0" cy="432054"/>
          </a:xfrm>
          <a:prstGeom prst="straightConnector1">
            <a:avLst/>
          </a:prstGeom>
          <a:noFill/>
          <a:ln cap="flat" cmpd="sng" w="381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4" name="Google Shape;124;p9"/>
          <p:cNvSpPr/>
          <p:nvPr/>
        </p:nvSpPr>
        <p:spPr>
          <a:xfrm>
            <a:off x="1884578" y="1549908"/>
            <a:ext cx="345643" cy="345643"/>
          </a:xfrm>
          <a:prstGeom prst="ellipse">
            <a:avLst/>
          </a:prstGeom>
          <a:solidFill>
            <a:srgbClr val="F1C40F"/>
          </a:solidFill>
          <a:ln cap="flat" cmpd="sng" w="12700">
            <a:solidFill>
              <a:srgbClr val="F39C1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9"/>
          <p:cNvSpPr/>
          <p:nvPr/>
        </p:nvSpPr>
        <p:spPr>
          <a:xfrm>
            <a:off x="1069848" y="2290572"/>
            <a:ext cx="1975104" cy="1666494"/>
          </a:xfrm>
          <a:prstGeom prst="ellipse">
            <a:avLst/>
          </a:prstGeom>
          <a:solidFill>
            <a:srgbClr val="16A085"/>
          </a:solidFill>
          <a:ln cap="flat" cmpd="sng" w="25400">
            <a:solidFill>
              <a:srgbClr val="0E66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9"/>
          <p:cNvSpPr/>
          <p:nvPr/>
        </p:nvSpPr>
        <p:spPr>
          <a:xfrm>
            <a:off x="1440180" y="2784348"/>
            <a:ext cx="444398" cy="444398"/>
          </a:xfrm>
          <a:prstGeom prst="ellipse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9"/>
          <p:cNvSpPr/>
          <p:nvPr/>
        </p:nvSpPr>
        <p:spPr>
          <a:xfrm>
            <a:off x="2230222" y="2784348"/>
            <a:ext cx="444398" cy="444398"/>
          </a:xfrm>
          <a:prstGeom prst="ellipse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9"/>
          <p:cNvSpPr/>
          <p:nvPr/>
        </p:nvSpPr>
        <p:spPr>
          <a:xfrm>
            <a:off x="1563624" y="2907792"/>
            <a:ext cx="197510" cy="197510"/>
          </a:xfrm>
          <a:prstGeom prst="ellipse">
            <a:avLst/>
          </a:prstGeom>
          <a:solidFill>
            <a:srgbClr val="2C3E50"/>
          </a:solidFill>
          <a:ln cap="flat" cmpd="sng" w="127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9"/>
          <p:cNvSpPr/>
          <p:nvPr/>
        </p:nvSpPr>
        <p:spPr>
          <a:xfrm>
            <a:off x="2353666" y="2907792"/>
            <a:ext cx="197510" cy="197510"/>
          </a:xfrm>
          <a:prstGeom prst="ellipse">
            <a:avLst/>
          </a:prstGeom>
          <a:solidFill>
            <a:srgbClr val="2C3E50"/>
          </a:solidFill>
          <a:ln cap="flat" cmpd="sng" w="127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9"/>
          <p:cNvSpPr/>
          <p:nvPr/>
        </p:nvSpPr>
        <p:spPr>
          <a:xfrm>
            <a:off x="1748790" y="3216402"/>
            <a:ext cx="617220" cy="432054"/>
          </a:xfrm>
          <a:prstGeom prst="arc">
            <a:avLst>
              <a:gd fmla="val 1200000" name="adj1"/>
              <a:gd fmla="val 9600000" name="adj2"/>
            </a:avLst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9"/>
          <p:cNvSpPr/>
          <p:nvPr/>
        </p:nvSpPr>
        <p:spPr>
          <a:xfrm>
            <a:off x="1255014" y="4080510"/>
            <a:ext cx="1604772" cy="1419606"/>
          </a:xfrm>
          <a:prstGeom prst="roundRect">
            <a:avLst>
              <a:gd fmla="val 7729" name="adj"/>
            </a:avLst>
          </a:prstGeom>
          <a:solidFill>
            <a:srgbClr val="0E6655"/>
          </a:solidFill>
          <a:ln cap="flat" cmpd="sng" w="12700">
            <a:solidFill>
              <a:srgbClr val="0E66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9"/>
          <p:cNvSpPr/>
          <p:nvPr/>
        </p:nvSpPr>
        <p:spPr>
          <a:xfrm>
            <a:off x="1810512" y="4450842"/>
            <a:ext cx="493776" cy="493776"/>
          </a:xfrm>
          <a:prstGeom prst="ellipse">
            <a:avLst/>
          </a:prstGeom>
          <a:solidFill>
            <a:srgbClr val="F1C40F"/>
          </a:solidFill>
          <a:ln cap="flat" cmpd="sng" w="12700">
            <a:solidFill>
              <a:srgbClr val="F39C1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3" name="Google Shape;133;p9"/>
          <p:cNvCxnSpPr/>
          <p:nvPr/>
        </p:nvCxnSpPr>
        <p:spPr>
          <a:xfrm>
            <a:off x="884682" y="4327398"/>
            <a:ext cx="370332" cy="555498"/>
          </a:xfrm>
          <a:prstGeom prst="straightConnector1">
            <a:avLst/>
          </a:prstGeom>
          <a:noFill/>
          <a:ln cap="flat" cmpd="sng" w="381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4" name="Google Shape;134;p9"/>
          <p:cNvCxnSpPr/>
          <p:nvPr/>
        </p:nvCxnSpPr>
        <p:spPr>
          <a:xfrm flipH="1">
            <a:off x="2859786" y="4327398"/>
            <a:ext cx="370332" cy="555498"/>
          </a:xfrm>
          <a:prstGeom prst="straightConnector1">
            <a:avLst/>
          </a:prstGeom>
          <a:noFill/>
          <a:ln cap="flat" cmpd="sng" w="381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5" name="Google Shape;135;p9"/>
          <p:cNvSpPr/>
          <p:nvPr/>
        </p:nvSpPr>
        <p:spPr>
          <a:xfrm>
            <a:off x="3931920" y="1645920"/>
            <a:ext cx="7680960" cy="1737360"/>
          </a:xfrm>
          <a:prstGeom prst="roundRect">
            <a:avLst>
              <a:gd fmla="val 6316" name="adj"/>
            </a:avLst>
          </a:prstGeom>
          <a:solidFill>
            <a:srgbClr val="EBF5FB"/>
          </a:solidFill>
          <a:ln cap="flat" cmpd="sng" w="25400">
            <a:solidFill>
              <a:srgbClr val="1F61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9"/>
          <p:cNvSpPr txBox="1"/>
          <p:nvPr/>
        </p:nvSpPr>
        <p:spPr>
          <a:xfrm>
            <a:off x="4206240" y="1783080"/>
            <a:ext cx="713232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2400"/>
              <a:buFont typeface="Exo 2"/>
              <a:buNone/>
            </a:pPr>
            <a:r>
              <a:rPr b="1" i="0" lang="en-US" sz="2400" u="none" cap="none" strike="noStrike">
                <a:solidFill>
                  <a:srgbClr val="1F618D"/>
                </a:solidFill>
                <a:latin typeface="Exo 2"/>
                <a:ea typeface="Exo 2"/>
                <a:cs typeface="Exo 2"/>
                <a:sym typeface="Exo 2"/>
              </a:rPr>
              <a:t>Hello! I am Bleep, your class robot. I love guessing games!</a:t>
            </a:r>
            <a:endParaRPr b="0" i="0" sz="2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7" name="Google Shape;137;p9"/>
          <p:cNvSpPr txBox="1"/>
          <p:nvPr/>
        </p:nvSpPr>
        <p:spPr>
          <a:xfrm>
            <a:off x="3931920" y="4800600"/>
            <a:ext cx="768096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None/>
            </a:pPr>
            <a:r>
              <a:rPr b="0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Bleep is pretend. Bleep will play with us all year.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8" name="Google Shape;138;p9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New words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5" name="Google Shape;145;p10"/>
          <p:cNvSpPr/>
          <p:nvPr/>
        </p:nvSpPr>
        <p:spPr>
          <a:xfrm>
            <a:off x="548640" y="1508760"/>
            <a:ext cx="3291840" cy="1234440"/>
          </a:xfrm>
          <a:prstGeom prst="roundRect">
            <a:avLst>
              <a:gd fmla="val 8889" name="adj"/>
            </a:avLst>
          </a:prstGeom>
          <a:solidFill>
            <a:srgbClr val="1F618D"/>
          </a:solidFill>
          <a:ln cap="flat" cmpd="sng" w="12700">
            <a:solidFill>
              <a:srgbClr val="1F61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Lightbulb" id="146" name="Google Shape;146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7240" y="1856232"/>
            <a:ext cx="548640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0"/>
          <p:cNvSpPr txBox="1"/>
          <p:nvPr/>
        </p:nvSpPr>
        <p:spPr>
          <a:xfrm>
            <a:off x="1463040" y="1508760"/>
            <a:ext cx="228600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guess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8" name="Google Shape;148;p10"/>
          <p:cNvSpPr/>
          <p:nvPr/>
        </p:nvSpPr>
        <p:spPr>
          <a:xfrm>
            <a:off x="4023360" y="1508760"/>
            <a:ext cx="7589520" cy="1234440"/>
          </a:xfrm>
          <a:prstGeom prst="roundRect">
            <a:avLst>
              <a:gd fmla="val 8889" name="adj"/>
            </a:avLst>
          </a:prstGeom>
          <a:solidFill>
            <a:srgbClr val="EBF5FB"/>
          </a:solidFill>
          <a:ln cap="flat" cmpd="sng" w="12700">
            <a:solidFill>
              <a:srgbClr val="EBF5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0"/>
          <p:cNvSpPr txBox="1"/>
          <p:nvPr/>
        </p:nvSpPr>
        <p:spPr>
          <a:xfrm>
            <a:off x="4251960" y="1508760"/>
            <a:ext cx="717804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None/>
            </a:pPr>
            <a:r>
              <a:rPr b="1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You are not sure, so you pick what you think.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6A6B"/>
              </a:buClr>
              <a:buSzPts val="1400"/>
              <a:buFont typeface="Poppins"/>
              <a:buNone/>
            </a:pPr>
            <a:r>
              <a:rPr b="0" i="0" lang="en-US" sz="14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I guess there is a teddy in the box.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0" name="Google Shape;150;p10"/>
          <p:cNvSpPr/>
          <p:nvPr/>
        </p:nvSpPr>
        <p:spPr>
          <a:xfrm>
            <a:off x="548640" y="2926080"/>
            <a:ext cx="3291840" cy="1234440"/>
          </a:xfrm>
          <a:prstGeom prst="roundRect">
            <a:avLst>
              <a:gd fmla="val 8889" name="adj"/>
            </a:avLst>
          </a:prstGeom>
          <a:solidFill>
            <a:srgbClr val="1F618D"/>
          </a:solidFill>
          <a:ln cap="flat" cmpd="sng" w="12700">
            <a:solidFill>
              <a:srgbClr val="1F61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Microchip" id="151" name="Google Shape;151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7240" y="3273552"/>
            <a:ext cx="548640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0"/>
          <p:cNvSpPr txBox="1"/>
          <p:nvPr/>
        </p:nvSpPr>
        <p:spPr>
          <a:xfrm>
            <a:off x="1463040" y="2926080"/>
            <a:ext cx="228600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AI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3" name="Google Shape;153;p10"/>
          <p:cNvSpPr/>
          <p:nvPr/>
        </p:nvSpPr>
        <p:spPr>
          <a:xfrm>
            <a:off x="4023360" y="2926080"/>
            <a:ext cx="7589520" cy="1234440"/>
          </a:xfrm>
          <a:prstGeom prst="roundRect">
            <a:avLst>
              <a:gd fmla="val 8889" name="adj"/>
            </a:avLst>
          </a:prstGeom>
          <a:solidFill>
            <a:srgbClr val="EBF5FB"/>
          </a:solidFill>
          <a:ln cap="flat" cmpd="sng" w="12700">
            <a:solidFill>
              <a:srgbClr val="EBF5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0"/>
          <p:cNvSpPr txBox="1"/>
          <p:nvPr/>
        </p:nvSpPr>
        <p:spPr>
          <a:xfrm>
            <a:off x="4251960" y="2926080"/>
            <a:ext cx="717804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None/>
            </a:pPr>
            <a:r>
              <a:rPr b="1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A computer that can make guesses.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6A6B"/>
              </a:buClr>
              <a:buSzPts val="1400"/>
              <a:buFont typeface="Poppins"/>
              <a:buNone/>
            </a:pPr>
            <a:r>
              <a:rPr b="0" i="0" lang="en-US" sz="14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Say it: A. I.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5" name="Google Shape;155;p10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1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Same, or a guess?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2" name="Google Shape;162;p11"/>
          <p:cNvSpPr/>
          <p:nvPr/>
        </p:nvSpPr>
        <p:spPr>
          <a:xfrm>
            <a:off x="548640" y="1554480"/>
            <a:ext cx="2606040" cy="3611880"/>
          </a:xfrm>
          <a:prstGeom prst="roundRect">
            <a:avLst>
              <a:gd fmla="val 4211" name="adj"/>
            </a:avLst>
          </a:prstGeom>
          <a:solidFill>
            <a:srgbClr val="F8F9F9"/>
          </a:solidFill>
          <a:ln cap="flat" cmpd="sng" w="12700">
            <a:solidFill>
              <a:srgbClr val="BDC3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1"/>
          <p:cNvSpPr txBox="1"/>
          <p:nvPr/>
        </p:nvSpPr>
        <p:spPr>
          <a:xfrm>
            <a:off x="731520" y="1691640"/>
            <a:ext cx="17373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1300"/>
              <a:buFont typeface="Inter"/>
              <a:buNone/>
            </a:pPr>
            <a:r>
              <a:rPr b="1" i="0" lang="en-US" sz="1300" u="none" cap="none" strike="noStrike">
                <a:solidFill>
                  <a:srgbClr val="1F618D"/>
                </a:solidFill>
                <a:latin typeface="Poppins"/>
                <a:ea typeface="Poppins"/>
                <a:cs typeface="Poppins"/>
                <a:sym typeface="Poppins"/>
              </a:rPr>
              <a:t>I press it</a:t>
            </a:r>
            <a:endParaRPr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Flashlight" id="164" name="Google Shape;16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06040" y="1664208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1"/>
          <p:cNvSpPr txBox="1"/>
          <p:nvPr/>
        </p:nvSpPr>
        <p:spPr>
          <a:xfrm>
            <a:off x="731520" y="2103120"/>
            <a:ext cx="22860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A torch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6" name="Google Shape;166;p11"/>
          <p:cNvSpPr txBox="1"/>
          <p:nvPr/>
        </p:nvSpPr>
        <p:spPr>
          <a:xfrm>
            <a:off x="731520" y="3246120"/>
            <a:ext cx="2286000" cy="17830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500"/>
              <a:buFont typeface="Poppins"/>
              <a:buNone/>
            </a:pPr>
            <a:r>
              <a:rPr b="0" i="0" lang="en-US" sz="15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Click: light on. Click: light on. Click: light on.</a:t>
            </a:r>
            <a:endParaRPr b="0" i="0" sz="15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7" name="Google Shape;167;p11"/>
          <p:cNvSpPr/>
          <p:nvPr/>
        </p:nvSpPr>
        <p:spPr>
          <a:xfrm>
            <a:off x="3383280" y="1554480"/>
            <a:ext cx="2606040" cy="3611880"/>
          </a:xfrm>
          <a:prstGeom prst="roundRect">
            <a:avLst>
              <a:gd fmla="val 4211" name="adj"/>
            </a:avLst>
          </a:prstGeom>
          <a:solidFill>
            <a:srgbClr val="F8F9F9"/>
          </a:solidFill>
          <a:ln cap="flat" cmpd="sng" w="12700">
            <a:solidFill>
              <a:srgbClr val="BDC3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1"/>
          <p:cNvSpPr txBox="1"/>
          <p:nvPr/>
        </p:nvSpPr>
        <p:spPr>
          <a:xfrm>
            <a:off x="3566160" y="1691640"/>
            <a:ext cx="17373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1300"/>
              <a:buFont typeface="Inter"/>
              <a:buNone/>
            </a:pPr>
            <a:r>
              <a:rPr b="1" i="0" lang="en-US" sz="1300" u="none" cap="none" strike="noStrike">
                <a:solidFill>
                  <a:srgbClr val="1F618D"/>
                </a:solidFill>
                <a:latin typeface="Poppins"/>
                <a:ea typeface="Poppins"/>
                <a:cs typeface="Poppins"/>
                <a:sym typeface="Poppins"/>
              </a:rPr>
              <a:t>What happens?</a:t>
            </a:r>
            <a:endParaRPr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Redo" id="169" name="Google Shape;169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40680" y="1664208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1"/>
          <p:cNvSpPr txBox="1"/>
          <p:nvPr/>
        </p:nvSpPr>
        <p:spPr>
          <a:xfrm>
            <a:off x="3566160" y="2103120"/>
            <a:ext cx="22860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Same every time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1" name="Google Shape;171;p11"/>
          <p:cNvSpPr txBox="1"/>
          <p:nvPr/>
        </p:nvSpPr>
        <p:spPr>
          <a:xfrm>
            <a:off x="3566160" y="3246120"/>
            <a:ext cx="2286000" cy="17830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500"/>
              <a:buFont typeface="Poppins"/>
              <a:buNone/>
            </a:pPr>
            <a:r>
              <a:rPr b="0" i="0" lang="en-US" sz="15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A torch never has to guess.</a:t>
            </a:r>
            <a:endParaRPr b="0" i="0" sz="15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2" name="Google Shape;172;p11"/>
          <p:cNvSpPr/>
          <p:nvPr/>
        </p:nvSpPr>
        <p:spPr>
          <a:xfrm>
            <a:off x="6217920" y="1554480"/>
            <a:ext cx="2606040" cy="3611880"/>
          </a:xfrm>
          <a:prstGeom prst="roundRect">
            <a:avLst>
              <a:gd fmla="val 4211" name="adj"/>
            </a:avLst>
          </a:prstGeom>
          <a:solidFill>
            <a:srgbClr val="F8F9F9"/>
          </a:solidFill>
          <a:ln cap="flat" cmpd="sng" w="12700">
            <a:solidFill>
              <a:srgbClr val="BDC3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1"/>
          <p:cNvSpPr txBox="1"/>
          <p:nvPr/>
        </p:nvSpPr>
        <p:spPr>
          <a:xfrm>
            <a:off x="6400800" y="1691640"/>
            <a:ext cx="17373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1300"/>
              <a:buFont typeface="Inter"/>
              <a:buNone/>
            </a:pPr>
            <a:r>
              <a:rPr b="1" i="0" lang="en-US" sz="1300" u="none" cap="none" strike="noStrike">
                <a:solidFill>
                  <a:srgbClr val="1F618D"/>
                </a:solidFill>
                <a:latin typeface="Poppins"/>
                <a:ea typeface="Poppins"/>
                <a:cs typeface="Poppins"/>
                <a:sym typeface="Poppins"/>
              </a:rPr>
              <a:t>I talk to it</a:t>
            </a:r>
            <a:endParaRPr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Speaker" id="174" name="Google Shape;174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75320" y="1664208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1"/>
          <p:cNvSpPr txBox="1"/>
          <p:nvPr/>
        </p:nvSpPr>
        <p:spPr>
          <a:xfrm>
            <a:off x="6400800" y="2103120"/>
            <a:ext cx="22860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A smart speaker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6" name="Google Shape;176;p11"/>
          <p:cNvSpPr txBox="1"/>
          <p:nvPr/>
        </p:nvSpPr>
        <p:spPr>
          <a:xfrm>
            <a:off x="6400800" y="3246120"/>
            <a:ext cx="2286000" cy="17830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500"/>
              <a:buFont typeface="Poppins"/>
              <a:buNone/>
            </a:pPr>
            <a:r>
              <a:rPr b="0" i="0" lang="en-US" sz="15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"Play my song!" It listens to my words.</a:t>
            </a:r>
            <a:endParaRPr b="0" i="0" sz="15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7" name="Google Shape;177;p11"/>
          <p:cNvSpPr/>
          <p:nvPr/>
        </p:nvSpPr>
        <p:spPr>
          <a:xfrm>
            <a:off x="9052560" y="1554480"/>
            <a:ext cx="2606040" cy="3611880"/>
          </a:xfrm>
          <a:prstGeom prst="roundRect">
            <a:avLst>
              <a:gd fmla="val 4211" name="adj"/>
            </a:avLst>
          </a:prstGeom>
          <a:solidFill>
            <a:srgbClr val="E8F6F3"/>
          </a:solidFill>
          <a:ln cap="flat" cmpd="sng" w="12700">
            <a:solidFill>
              <a:srgbClr val="BDC3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1"/>
          <p:cNvSpPr txBox="1"/>
          <p:nvPr/>
        </p:nvSpPr>
        <p:spPr>
          <a:xfrm>
            <a:off x="9235440" y="1691640"/>
            <a:ext cx="17373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1300"/>
              <a:buFont typeface="Inter"/>
              <a:buNone/>
            </a:pPr>
            <a:r>
              <a:rPr b="1" i="0" lang="en-US" sz="1300" u="none" cap="none" strike="noStrike">
                <a:solidFill>
                  <a:srgbClr val="1F618D"/>
                </a:solidFill>
                <a:latin typeface="Poppins"/>
                <a:ea typeface="Poppins"/>
                <a:cs typeface="Poppins"/>
                <a:sym typeface="Poppins"/>
              </a:rPr>
              <a:t>What happens?</a:t>
            </a:r>
            <a:endParaRPr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Lightbulb" id="179" name="Google Shape;179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109960" y="1664208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1"/>
          <p:cNvSpPr txBox="1"/>
          <p:nvPr/>
        </p:nvSpPr>
        <p:spPr>
          <a:xfrm>
            <a:off x="9235440" y="2103120"/>
            <a:ext cx="22860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It makes a guess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1" name="Google Shape;181;p11"/>
          <p:cNvSpPr txBox="1"/>
          <p:nvPr/>
        </p:nvSpPr>
        <p:spPr>
          <a:xfrm>
            <a:off x="9235440" y="3246120"/>
            <a:ext cx="2286000" cy="17830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500"/>
              <a:buFont typeface="Poppins"/>
              <a:buNone/>
            </a:pPr>
            <a:r>
              <a:rPr b="0" i="0" lang="en-US" sz="15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It guesses what I said. It uses AI.</a:t>
            </a:r>
            <a:endParaRPr b="0" i="0" sz="15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2" name="Google Shape;182;p11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2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Our IDEAL habits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9" name="Google Shape;189;p12"/>
          <p:cNvSpPr/>
          <p:nvPr/>
        </p:nvSpPr>
        <p:spPr>
          <a:xfrm>
            <a:off x="548640" y="1417320"/>
            <a:ext cx="11064240" cy="731520"/>
          </a:xfrm>
          <a:prstGeom prst="roundRect">
            <a:avLst>
              <a:gd fmla="val 15000" name="adj"/>
            </a:avLst>
          </a:prstGeom>
          <a:solidFill>
            <a:srgbClr val="2C3E50"/>
          </a:solidFill>
          <a:ln cap="flat" cmpd="sng" w="127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HandPaper" id="190" name="Google Shape;19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1520" y="1527048"/>
            <a:ext cx="512064" cy="512064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12"/>
          <p:cNvSpPr txBox="1"/>
          <p:nvPr/>
        </p:nvSpPr>
        <p:spPr>
          <a:xfrm>
            <a:off x="1371600" y="1417320"/>
            <a:ext cx="100584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Exo 2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IDEAL: five habits for using AI well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2" name="Google Shape;192;p12"/>
          <p:cNvSpPr/>
          <p:nvPr/>
        </p:nvSpPr>
        <p:spPr>
          <a:xfrm>
            <a:off x="548640" y="2194560"/>
            <a:ext cx="11064240" cy="3520440"/>
          </a:xfrm>
          <a:prstGeom prst="roundRect">
            <a:avLst>
              <a:gd fmla="val 3117" name="adj"/>
            </a:avLst>
          </a:prstGeom>
          <a:solidFill>
            <a:srgbClr val="ECF0F1"/>
          </a:solidFill>
          <a:ln cap="flat" cmpd="sng" w="1905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2"/>
          <p:cNvSpPr/>
          <p:nvPr/>
        </p:nvSpPr>
        <p:spPr>
          <a:xfrm>
            <a:off x="685800" y="2331720"/>
            <a:ext cx="10789920" cy="561442"/>
          </a:xfrm>
          <a:prstGeom prst="roundRect">
            <a:avLst>
              <a:gd fmla="val 19544" name="adj"/>
            </a:avLst>
          </a:prstGeom>
          <a:solidFill>
            <a:srgbClr val="FFFFFF"/>
          </a:solidFill>
          <a:ln cap="flat" cmpd="sng" w="127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InfoCircle" id="194" name="Google Shape;194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2960" y="2423160"/>
            <a:ext cx="378562" cy="378562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2"/>
          <p:cNvSpPr txBox="1"/>
          <p:nvPr/>
        </p:nvSpPr>
        <p:spPr>
          <a:xfrm>
            <a:off x="1463040" y="2331720"/>
            <a:ext cx="9875520" cy="561442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200"/>
              <a:buFont typeface="Poppins"/>
              <a:buNone/>
            </a:pPr>
            <a:r>
              <a:rPr b="1" i="0" lang="en-US" sz="22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I    Know what it is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6" name="Google Shape;196;p12"/>
          <p:cNvSpPr/>
          <p:nvPr/>
        </p:nvSpPr>
        <p:spPr>
          <a:xfrm>
            <a:off x="685800" y="3002890"/>
            <a:ext cx="10789920" cy="561442"/>
          </a:xfrm>
          <a:prstGeom prst="roundRect">
            <a:avLst>
              <a:gd fmla="val 19544" name="adj"/>
            </a:avLst>
          </a:prstGeom>
          <a:solidFill>
            <a:srgbClr val="FFFFFF"/>
          </a:solidFill>
          <a:ln cap="flat" cmpd="sng" w="127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Compass" id="197" name="Google Shape;197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960" y="3094330"/>
            <a:ext cx="378562" cy="378562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12"/>
          <p:cNvSpPr txBox="1"/>
          <p:nvPr/>
        </p:nvSpPr>
        <p:spPr>
          <a:xfrm>
            <a:off x="1463040" y="3002890"/>
            <a:ext cx="9875520" cy="561442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200"/>
              <a:buFont typeface="Poppins"/>
              <a:buNone/>
            </a:pPr>
            <a:r>
              <a:rPr b="1" i="0" lang="en-US" sz="22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D    Use it on purpose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9" name="Google Shape;199;p12"/>
          <p:cNvSpPr/>
          <p:nvPr/>
        </p:nvSpPr>
        <p:spPr>
          <a:xfrm>
            <a:off x="685800" y="3674059"/>
            <a:ext cx="10789920" cy="561442"/>
          </a:xfrm>
          <a:prstGeom prst="roundRect">
            <a:avLst>
              <a:gd fmla="val 19544" name="adj"/>
            </a:avLst>
          </a:prstGeom>
          <a:solidFill>
            <a:srgbClr val="FFFFFF"/>
          </a:solidFill>
          <a:ln cap="flat" cmpd="sng" w="127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alanceScale" id="200" name="Google Shape;200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2960" y="3765499"/>
            <a:ext cx="378562" cy="378562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2"/>
          <p:cNvSpPr txBox="1"/>
          <p:nvPr/>
        </p:nvSpPr>
        <p:spPr>
          <a:xfrm>
            <a:off x="1463040" y="3674059"/>
            <a:ext cx="9875520" cy="561442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200"/>
              <a:buFont typeface="Poppins"/>
              <a:buNone/>
            </a:pPr>
            <a:r>
              <a:rPr b="1" i="0" lang="en-US" sz="22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E    Be fair and kind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2" name="Google Shape;202;p12"/>
          <p:cNvSpPr/>
          <p:nvPr/>
        </p:nvSpPr>
        <p:spPr>
          <a:xfrm>
            <a:off x="685800" y="4345229"/>
            <a:ext cx="10789920" cy="561442"/>
          </a:xfrm>
          <a:prstGeom prst="roundRect">
            <a:avLst>
              <a:gd fmla="val 19544" name="adj"/>
            </a:avLst>
          </a:prstGeom>
          <a:solidFill>
            <a:srgbClr val="FFFFFF"/>
          </a:solidFill>
          <a:ln cap="flat" cmpd="sng" w="127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earch" id="203" name="Google Shape;203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2960" y="4436669"/>
            <a:ext cx="378562" cy="378562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12"/>
          <p:cNvSpPr txBox="1"/>
          <p:nvPr/>
        </p:nvSpPr>
        <p:spPr>
          <a:xfrm>
            <a:off x="1463040" y="4345229"/>
            <a:ext cx="9875520" cy="561442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200"/>
              <a:buFont typeface="Poppins"/>
              <a:buNone/>
            </a:pPr>
            <a:r>
              <a:rPr b="1" i="0" lang="en-US" sz="22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A    Check it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5" name="Google Shape;205;p12"/>
          <p:cNvSpPr/>
          <p:nvPr/>
        </p:nvSpPr>
        <p:spPr>
          <a:xfrm>
            <a:off x="685800" y="5016398"/>
            <a:ext cx="10789920" cy="561442"/>
          </a:xfrm>
          <a:prstGeom prst="roundRect">
            <a:avLst>
              <a:gd fmla="val 19544" name="adj"/>
            </a:avLst>
          </a:prstGeom>
          <a:solidFill>
            <a:srgbClr val="FFFFFF"/>
          </a:solidFill>
          <a:ln cap="flat" cmpd="sng" w="127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eedling" id="206" name="Google Shape;206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22960" y="5107838"/>
            <a:ext cx="378562" cy="378562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12"/>
          <p:cNvSpPr txBox="1"/>
          <p:nvPr/>
        </p:nvSpPr>
        <p:spPr>
          <a:xfrm>
            <a:off x="1463040" y="5016398"/>
            <a:ext cx="9875520" cy="561442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200"/>
              <a:buFont typeface="Poppins"/>
              <a:buNone/>
            </a:pPr>
            <a:r>
              <a:rPr b="1" i="0" lang="en-US" sz="22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L    Keep learning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8" name="Google Shape;208;p12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3"/>
          <p:cNvSpPr txBox="1"/>
          <p:nvPr/>
        </p:nvSpPr>
        <p:spPr>
          <a:xfrm>
            <a:off x="548640" y="411480"/>
            <a:ext cx="69494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When the IDEAL sign pops up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5" name="Google Shape;215;p13"/>
          <p:cNvSpPr/>
          <p:nvPr/>
        </p:nvSpPr>
        <p:spPr>
          <a:xfrm>
            <a:off x="548640" y="1554480"/>
            <a:ext cx="3505200" cy="4069080"/>
          </a:xfrm>
          <a:prstGeom prst="roundRect">
            <a:avLst>
              <a:gd fmla="val 3130" name="adj"/>
            </a:avLst>
          </a:prstGeom>
          <a:solidFill>
            <a:srgbClr val="EBF5FB"/>
          </a:solidFill>
          <a:ln cap="flat" cmpd="sng" w="25400">
            <a:solidFill>
              <a:srgbClr val="1F61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HandPaper" id="216" name="Google Shape;21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7240" y="1755648"/>
            <a:ext cx="566928" cy="566928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13"/>
          <p:cNvSpPr txBox="1"/>
          <p:nvPr/>
        </p:nvSpPr>
        <p:spPr>
          <a:xfrm>
            <a:off x="1463040" y="1737360"/>
            <a:ext cx="2362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1F618D"/>
                </a:solidFill>
                <a:latin typeface="Exo 2"/>
                <a:ea typeface="Exo 2"/>
                <a:cs typeface="Exo 2"/>
                <a:sym typeface="Exo 2"/>
              </a:rPr>
              <a:t>Stop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8" name="Google Shape;218;p13"/>
          <p:cNvSpPr txBox="1"/>
          <p:nvPr/>
        </p:nvSpPr>
        <p:spPr>
          <a:xfrm>
            <a:off x="777240" y="2423160"/>
            <a:ext cx="3048000" cy="306324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Stop and look at the sign.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9" name="Google Shape;219;p13"/>
          <p:cNvSpPr/>
          <p:nvPr/>
        </p:nvSpPr>
        <p:spPr>
          <a:xfrm>
            <a:off x="4328160" y="1554480"/>
            <a:ext cx="3505200" cy="4069080"/>
          </a:xfrm>
          <a:prstGeom prst="roundRect">
            <a:avLst>
              <a:gd fmla="val 3130" name="adj"/>
            </a:avLst>
          </a:prstGeom>
          <a:solidFill>
            <a:srgbClr val="FDEBD0"/>
          </a:solidFill>
          <a:ln cap="flat" cmpd="sng" w="254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Comments" id="220" name="Google Shape;220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56760" y="1755648"/>
            <a:ext cx="566928" cy="566928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13"/>
          <p:cNvSpPr txBox="1"/>
          <p:nvPr/>
        </p:nvSpPr>
        <p:spPr>
          <a:xfrm>
            <a:off x="5242560" y="1737360"/>
            <a:ext cx="2362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A04000"/>
                </a:solidFill>
                <a:latin typeface="Exo 2"/>
                <a:ea typeface="Exo 2"/>
                <a:cs typeface="Exo 2"/>
                <a:sym typeface="Exo 2"/>
              </a:rPr>
              <a:t>Say it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2" name="Google Shape;222;p13"/>
          <p:cNvSpPr txBox="1"/>
          <p:nvPr/>
        </p:nvSpPr>
        <p:spPr>
          <a:xfrm>
            <a:off x="4556760" y="2423160"/>
            <a:ext cx="3048000" cy="306324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Say the words together. Do the action.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3" name="Google Shape;223;p13"/>
          <p:cNvSpPr/>
          <p:nvPr/>
        </p:nvSpPr>
        <p:spPr>
          <a:xfrm>
            <a:off x="8107680" y="1554480"/>
            <a:ext cx="3505200" cy="4069080"/>
          </a:xfrm>
          <a:prstGeom prst="roundRect">
            <a:avLst>
              <a:gd fmla="val 3130" name="adj"/>
            </a:avLst>
          </a:prstGeom>
          <a:solidFill>
            <a:srgbClr val="E9F7EF"/>
          </a:solidFill>
          <a:ln cap="flat" cmpd="sng" w="25400">
            <a:solidFill>
              <a:srgbClr val="1E84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HandPointUp" id="224" name="Google Shape;224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36280" y="1755648"/>
            <a:ext cx="566928" cy="566928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3"/>
          <p:cNvSpPr txBox="1"/>
          <p:nvPr/>
        </p:nvSpPr>
        <p:spPr>
          <a:xfrm>
            <a:off x="9022080" y="1737360"/>
            <a:ext cx="2362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8449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1E8449"/>
                </a:solidFill>
                <a:latin typeface="Exo 2"/>
                <a:ea typeface="Exo 2"/>
                <a:cs typeface="Exo 2"/>
                <a:sym typeface="Exo 2"/>
              </a:rPr>
              <a:t>Answer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6" name="Google Shape;226;p13"/>
          <p:cNvSpPr txBox="1"/>
          <p:nvPr/>
        </p:nvSpPr>
        <p:spPr>
          <a:xfrm>
            <a:off x="8336280" y="2423160"/>
            <a:ext cx="3048000" cy="306324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Answer the question.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7" name="Google Shape;227;p13"/>
          <p:cNvSpPr/>
          <p:nvPr/>
        </p:nvSpPr>
        <p:spPr>
          <a:xfrm>
            <a:off x="7635240" y="438912"/>
            <a:ext cx="3977640" cy="713232"/>
          </a:xfrm>
          <a:prstGeom prst="roundRect">
            <a:avLst>
              <a:gd fmla="val 50000" name="adj"/>
            </a:avLst>
          </a:prstGeom>
          <a:solidFill>
            <a:srgbClr val="1F618D"/>
          </a:solidFill>
          <a:ln cap="flat" cmpd="sng" w="12700">
            <a:solidFill>
              <a:srgbClr val="1F61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3"/>
          <p:cNvSpPr txBox="1"/>
          <p:nvPr/>
        </p:nvSpPr>
        <p:spPr>
          <a:xfrm>
            <a:off x="7726680" y="484632"/>
            <a:ext cx="621792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I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InfoCircle" id="229" name="Google Shape;229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339328" y="603504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13"/>
          <p:cNvSpPr txBox="1"/>
          <p:nvPr/>
        </p:nvSpPr>
        <p:spPr>
          <a:xfrm>
            <a:off x="8823960" y="438912"/>
            <a:ext cx="274320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oppins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Know what it is</a:t>
            </a:r>
            <a:endParaRPr b="0" i="0" sz="1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1" name="Google Shape;231;p13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4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The Mystery Bag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8" name="Google Shape;238;p14"/>
          <p:cNvSpPr/>
          <p:nvPr/>
        </p:nvSpPr>
        <p:spPr>
          <a:xfrm>
            <a:off x="548640" y="1554480"/>
            <a:ext cx="3505200" cy="2743200"/>
          </a:xfrm>
          <a:prstGeom prst="roundRect">
            <a:avLst>
              <a:gd fmla="val 4000" name="adj"/>
            </a:avLst>
          </a:prstGeom>
          <a:solidFill>
            <a:srgbClr val="EBF5FB"/>
          </a:solidFill>
          <a:ln cap="flat" cmpd="sng" w="25400">
            <a:solidFill>
              <a:srgbClr val="1F61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hoppingBag" id="239" name="Google Shape;23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7240" y="1755648"/>
            <a:ext cx="566928" cy="566928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14"/>
          <p:cNvSpPr txBox="1"/>
          <p:nvPr/>
        </p:nvSpPr>
        <p:spPr>
          <a:xfrm>
            <a:off x="1463040" y="1737360"/>
            <a:ext cx="2362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1F618D"/>
                </a:solidFill>
                <a:latin typeface="Exo 2"/>
                <a:ea typeface="Exo 2"/>
                <a:cs typeface="Exo 2"/>
                <a:sym typeface="Exo 2"/>
              </a:rPr>
              <a:t>1. Look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1" name="Google Shape;241;p14"/>
          <p:cNvSpPr txBox="1"/>
          <p:nvPr/>
        </p:nvSpPr>
        <p:spPr>
          <a:xfrm>
            <a:off x="777240" y="2423160"/>
            <a:ext cx="30480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Bleep pulls a thing out of the bag.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2" name="Google Shape;242;p14"/>
          <p:cNvSpPr/>
          <p:nvPr/>
        </p:nvSpPr>
        <p:spPr>
          <a:xfrm>
            <a:off x="4328160" y="1554480"/>
            <a:ext cx="3505200" cy="2743200"/>
          </a:xfrm>
          <a:prstGeom prst="roundRect">
            <a:avLst>
              <a:gd fmla="val 4000" name="adj"/>
            </a:avLst>
          </a:prstGeom>
          <a:solidFill>
            <a:srgbClr val="F4ECF7"/>
          </a:solidFill>
          <a:ln cap="flat" cmpd="sng" w="25400">
            <a:solidFill>
              <a:srgbClr val="6C348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Question" id="243" name="Google Shape;243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56760" y="1755648"/>
            <a:ext cx="566928" cy="566928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14"/>
          <p:cNvSpPr txBox="1"/>
          <p:nvPr/>
        </p:nvSpPr>
        <p:spPr>
          <a:xfrm>
            <a:off x="5242560" y="1737360"/>
            <a:ext cx="2362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C3483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6C3483"/>
                </a:solidFill>
                <a:latin typeface="Exo 2"/>
                <a:ea typeface="Exo 2"/>
                <a:cs typeface="Exo 2"/>
                <a:sym typeface="Exo 2"/>
              </a:rPr>
              <a:t>2. Think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5" name="Google Shape;245;p14"/>
          <p:cNvSpPr txBox="1"/>
          <p:nvPr/>
        </p:nvSpPr>
        <p:spPr>
          <a:xfrm>
            <a:off x="4556760" y="2423160"/>
            <a:ext cx="30480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Does it do the same every time, or make a guess?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6" name="Google Shape;246;p14"/>
          <p:cNvSpPr/>
          <p:nvPr/>
        </p:nvSpPr>
        <p:spPr>
          <a:xfrm>
            <a:off x="8107680" y="1554480"/>
            <a:ext cx="3505200" cy="2743200"/>
          </a:xfrm>
          <a:prstGeom prst="roundRect">
            <a:avLst>
              <a:gd fmla="val 4000" name="adj"/>
            </a:avLst>
          </a:prstGeom>
          <a:solidFill>
            <a:srgbClr val="E9F7EF"/>
          </a:solidFill>
          <a:ln cap="flat" cmpd="sng" w="25400">
            <a:solidFill>
              <a:srgbClr val="1E84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Child" id="247" name="Google Shape;247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36280" y="1755648"/>
            <a:ext cx="566928" cy="566928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14"/>
          <p:cNvSpPr txBox="1"/>
          <p:nvPr/>
        </p:nvSpPr>
        <p:spPr>
          <a:xfrm>
            <a:off x="9022080" y="1737360"/>
            <a:ext cx="2362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8449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1E8449"/>
                </a:solidFill>
                <a:latin typeface="Exo 2"/>
                <a:ea typeface="Exo 2"/>
                <a:cs typeface="Exo 2"/>
                <a:sym typeface="Exo 2"/>
              </a:rPr>
              <a:t>3. Show me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9" name="Google Shape;249;p14"/>
          <p:cNvSpPr txBox="1"/>
          <p:nvPr/>
        </p:nvSpPr>
        <p:spPr>
          <a:xfrm>
            <a:off x="8336280" y="2423160"/>
            <a:ext cx="30480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Show me with your body!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0" name="Google Shape;250;p14"/>
          <p:cNvSpPr/>
          <p:nvPr/>
        </p:nvSpPr>
        <p:spPr>
          <a:xfrm>
            <a:off x="548640" y="4526280"/>
            <a:ext cx="11064240" cy="1143000"/>
          </a:xfrm>
          <a:prstGeom prst="roundRect">
            <a:avLst>
              <a:gd fmla="val 9600" name="adj"/>
            </a:avLst>
          </a:prstGeom>
          <a:solidFill>
            <a:srgbClr val="2C3E50"/>
          </a:solidFill>
          <a:ln cap="flat" cmpd="sng" w="127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14"/>
          <p:cNvSpPr txBox="1"/>
          <p:nvPr/>
        </p:nvSpPr>
        <p:spPr>
          <a:xfrm>
            <a:off x="822960" y="4526280"/>
            <a:ext cx="2743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Poppins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Show me: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Redo" id="252" name="Google Shape;252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66160" y="4800600"/>
            <a:ext cx="548640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14"/>
          <p:cNvSpPr txBox="1"/>
          <p:nvPr/>
        </p:nvSpPr>
        <p:spPr>
          <a:xfrm>
            <a:off x="4206240" y="4526280"/>
            <a:ext cx="20116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Poppins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Same every time: robot arms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Lightbulb" id="254" name="Google Shape;254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263640" y="4800600"/>
            <a:ext cx="548640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4"/>
          <p:cNvSpPr txBox="1"/>
          <p:nvPr/>
        </p:nvSpPr>
        <p:spPr>
          <a:xfrm>
            <a:off x="6903720" y="4526280"/>
            <a:ext cx="20116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Poppins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Makes a guess: wiggly fingers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6" name="Google Shape;256;p14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5"/>
          <p:cNvSpPr txBox="1"/>
          <p:nvPr/>
        </p:nvSpPr>
        <p:spPr>
          <a:xfrm>
            <a:off x="548640" y="411480"/>
            <a:ext cx="69494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What did Bleep find?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3" name="Google Shape;263;p15"/>
          <p:cNvSpPr/>
          <p:nvPr/>
        </p:nvSpPr>
        <p:spPr>
          <a:xfrm>
            <a:off x="548640" y="1417320"/>
            <a:ext cx="5394960" cy="731520"/>
          </a:xfrm>
          <a:prstGeom prst="roundRect">
            <a:avLst>
              <a:gd fmla="val 15000" name="adj"/>
            </a:avLst>
          </a:prstGeom>
          <a:solidFill>
            <a:srgbClr val="1F618D"/>
          </a:solidFill>
          <a:ln cap="flat" cmpd="sng" w="12700">
            <a:solidFill>
              <a:srgbClr val="1F61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Redo" id="264" name="Google Shape;26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1520" y="1527048"/>
            <a:ext cx="512064" cy="512064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15"/>
          <p:cNvSpPr txBox="1"/>
          <p:nvPr/>
        </p:nvSpPr>
        <p:spPr>
          <a:xfrm>
            <a:off x="1371600" y="1417320"/>
            <a:ext cx="43891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Exo 2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Same every time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6" name="Google Shape;266;p15"/>
          <p:cNvSpPr/>
          <p:nvPr/>
        </p:nvSpPr>
        <p:spPr>
          <a:xfrm>
            <a:off x="548640" y="2194560"/>
            <a:ext cx="5394960" cy="3520440"/>
          </a:xfrm>
          <a:prstGeom prst="roundRect">
            <a:avLst>
              <a:gd fmla="val 3117" name="adj"/>
            </a:avLst>
          </a:prstGeom>
          <a:solidFill>
            <a:srgbClr val="EBF5FB"/>
          </a:solidFill>
          <a:ln cap="flat" cmpd="sng" w="19050">
            <a:solidFill>
              <a:srgbClr val="1F61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15"/>
          <p:cNvSpPr/>
          <p:nvPr/>
        </p:nvSpPr>
        <p:spPr>
          <a:xfrm>
            <a:off x="6217920" y="1417320"/>
            <a:ext cx="5394960" cy="731520"/>
          </a:xfrm>
          <a:prstGeom prst="roundRect">
            <a:avLst>
              <a:gd fmla="val 15000" name="adj"/>
            </a:avLst>
          </a:prstGeom>
          <a:solidFill>
            <a:srgbClr val="A04000"/>
          </a:solidFill>
          <a:ln cap="flat" cmpd="sng" w="127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Lightbulb" id="268" name="Google Shape;26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00800" y="1527048"/>
            <a:ext cx="512064" cy="512064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15"/>
          <p:cNvSpPr txBox="1"/>
          <p:nvPr/>
        </p:nvSpPr>
        <p:spPr>
          <a:xfrm>
            <a:off x="7040880" y="1417320"/>
            <a:ext cx="43891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Exo 2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Makes a guess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0" name="Google Shape;270;p15"/>
          <p:cNvSpPr/>
          <p:nvPr/>
        </p:nvSpPr>
        <p:spPr>
          <a:xfrm>
            <a:off x="6217920" y="2194560"/>
            <a:ext cx="5394960" cy="3520440"/>
          </a:xfrm>
          <a:prstGeom prst="roundRect">
            <a:avLst>
              <a:gd fmla="val 3117" name="adj"/>
            </a:avLst>
          </a:prstGeom>
          <a:solidFill>
            <a:srgbClr val="FDEBD0"/>
          </a:solidFill>
          <a:ln cap="flat" cmpd="sng" w="1905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15"/>
          <p:cNvSpPr/>
          <p:nvPr/>
        </p:nvSpPr>
        <p:spPr>
          <a:xfrm>
            <a:off x="685800" y="2331720"/>
            <a:ext cx="5120640" cy="729234"/>
          </a:xfrm>
          <a:prstGeom prst="roundRect">
            <a:avLst>
              <a:gd fmla="val 15047" name="adj"/>
            </a:avLst>
          </a:prstGeom>
          <a:solidFill>
            <a:srgbClr val="FFFFFF"/>
          </a:solidFill>
          <a:ln cap="flat" cmpd="sng" w="12700">
            <a:solidFill>
              <a:srgbClr val="1F61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Flashlight" id="272" name="Google Shape;272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960" y="2444877"/>
            <a:ext cx="502920" cy="502920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15"/>
          <p:cNvSpPr txBox="1"/>
          <p:nvPr/>
        </p:nvSpPr>
        <p:spPr>
          <a:xfrm>
            <a:off x="1463040" y="2331720"/>
            <a:ext cx="4206240" cy="729234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None/>
            </a:pPr>
            <a:r>
              <a:rPr b="1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Torch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4" name="Google Shape;274;p15"/>
          <p:cNvSpPr/>
          <p:nvPr/>
        </p:nvSpPr>
        <p:spPr>
          <a:xfrm>
            <a:off x="6355080" y="2331720"/>
            <a:ext cx="5120640" cy="729234"/>
          </a:xfrm>
          <a:prstGeom prst="roundRect">
            <a:avLst>
              <a:gd fmla="val 15047" name="adj"/>
            </a:avLst>
          </a:prstGeom>
          <a:solidFill>
            <a:srgbClr val="FFFFFF"/>
          </a:solidFill>
          <a:ln cap="flat" cmpd="sng" w="127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peaker" id="275" name="Google Shape;275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92240" y="2444877"/>
            <a:ext cx="502920" cy="50292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15"/>
          <p:cNvSpPr txBox="1"/>
          <p:nvPr/>
        </p:nvSpPr>
        <p:spPr>
          <a:xfrm>
            <a:off x="7132320" y="2331720"/>
            <a:ext cx="4206240" cy="729234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None/>
            </a:pPr>
            <a:r>
              <a:rPr b="1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Smart speaker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7" name="Google Shape;277;p15"/>
          <p:cNvSpPr/>
          <p:nvPr/>
        </p:nvSpPr>
        <p:spPr>
          <a:xfrm>
            <a:off x="685800" y="3170682"/>
            <a:ext cx="5120640" cy="729234"/>
          </a:xfrm>
          <a:prstGeom prst="roundRect">
            <a:avLst>
              <a:gd fmla="val 15047" name="adj"/>
            </a:avLst>
          </a:prstGeom>
          <a:solidFill>
            <a:srgbClr val="FFFFFF"/>
          </a:solidFill>
          <a:ln cap="flat" cmpd="sng" w="12700">
            <a:solidFill>
              <a:srgbClr val="1F61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Calculator" id="278" name="Google Shape;278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2960" y="3283839"/>
            <a:ext cx="502920" cy="50292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5"/>
          <p:cNvSpPr txBox="1"/>
          <p:nvPr/>
        </p:nvSpPr>
        <p:spPr>
          <a:xfrm>
            <a:off x="1463040" y="3170682"/>
            <a:ext cx="4206240" cy="729234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None/>
            </a:pPr>
            <a:r>
              <a:rPr b="1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Calculator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0" name="Google Shape;280;p15"/>
          <p:cNvSpPr/>
          <p:nvPr/>
        </p:nvSpPr>
        <p:spPr>
          <a:xfrm>
            <a:off x="6355080" y="3170682"/>
            <a:ext cx="5120640" cy="729234"/>
          </a:xfrm>
          <a:prstGeom prst="roundRect">
            <a:avLst>
              <a:gd fmla="val 15047" name="adj"/>
            </a:avLst>
          </a:prstGeom>
          <a:solidFill>
            <a:srgbClr val="FFFFFF"/>
          </a:solidFill>
          <a:ln cap="flat" cmpd="sng" w="127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ortrait" id="281" name="Google Shape;281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492240" y="3283839"/>
            <a:ext cx="502920" cy="50292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15"/>
          <p:cNvSpPr txBox="1"/>
          <p:nvPr/>
        </p:nvSpPr>
        <p:spPr>
          <a:xfrm>
            <a:off x="7132320" y="3170682"/>
            <a:ext cx="4206240" cy="729234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None/>
            </a:pPr>
            <a:r>
              <a:rPr b="1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Photos app that finds faces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3" name="Google Shape;283;p15"/>
          <p:cNvSpPr/>
          <p:nvPr/>
        </p:nvSpPr>
        <p:spPr>
          <a:xfrm>
            <a:off x="685800" y="4009644"/>
            <a:ext cx="5120640" cy="729234"/>
          </a:xfrm>
          <a:prstGeom prst="roundRect">
            <a:avLst>
              <a:gd fmla="val 15047" name="adj"/>
            </a:avLst>
          </a:prstGeom>
          <a:solidFill>
            <a:srgbClr val="FFFFFF"/>
          </a:solidFill>
          <a:ln cap="flat" cmpd="sng" w="12700">
            <a:solidFill>
              <a:srgbClr val="1F61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Toaster" id="284" name="Google Shape;284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22960" y="4122801"/>
            <a:ext cx="502920" cy="50292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15"/>
          <p:cNvSpPr txBox="1"/>
          <p:nvPr/>
        </p:nvSpPr>
        <p:spPr>
          <a:xfrm>
            <a:off x="1463040" y="4009644"/>
            <a:ext cx="4206240" cy="729234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None/>
            </a:pPr>
            <a:r>
              <a:rPr b="1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Toaster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6" name="Google Shape;286;p15"/>
          <p:cNvSpPr/>
          <p:nvPr/>
        </p:nvSpPr>
        <p:spPr>
          <a:xfrm>
            <a:off x="6355080" y="4009644"/>
            <a:ext cx="5120640" cy="729234"/>
          </a:xfrm>
          <a:prstGeom prst="roundRect">
            <a:avLst>
              <a:gd fmla="val 15047" name="adj"/>
            </a:avLst>
          </a:prstGeom>
          <a:solidFill>
            <a:srgbClr val="FFFFFF"/>
          </a:solidFill>
          <a:ln cap="flat" cmpd="sng" w="127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layCircle" id="287" name="Google Shape;287;p1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492240" y="4122801"/>
            <a:ext cx="502920" cy="502920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15"/>
          <p:cNvSpPr txBox="1"/>
          <p:nvPr/>
        </p:nvSpPr>
        <p:spPr>
          <a:xfrm>
            <a:off x="7132320" y="4009644"/>
            <a:ext cx="4206240" cy="729234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None/>
            </a:pPr>
            <a:r>
              <a:rPr b="1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Video app that picks a cartoon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9" name="Google Shape;289;p15"/>
          <p:cNvSpPr/>
          <p:nvPr/>
        </p:nvSpPr>
        <p:spPr>
          <a:xfrm>
            <a:off x="685800" y="4848606"/>
            <a:ext cx="5120640" cy="729234"/>
          </a:xfrm>
          <a:prstGeom prst="roundRect">
            <a:avLst>
              <a:gd fmla="val 15047" name="adj"/>
            </a:avLst>
          </a:prstGeom>
          <a:solidFill>
            <a:srgbClr val="FFFFFF"/>
          </a:solidFill>
          <a:ln cap="flat" cmpd="sng" w="12700">
            <a:solidFill>
              <a:srgbClr val="1F61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Music" id="290" name="Google Shape;290;p1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22960" y="4961763"/>
            <a:ext cx="502920" cy="50292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15"/>
          <p:cNvSpPr txBox="1"/>
          <p:nvPr/>
        </p:nvSpPr>
        <p:spPr>
          <a:xfrm>
            <a:off x="1463040" y="4848606"/>
            <a:ext cx="4206240" cy="729234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None/>
            </a:pPr>
            <a:r>
              <a:rPr b="1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Musical toy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2" name="Google Shape;292;p15"/>
          <p:cNvSpPr/>
          <p:nvPr/>
        </p:nvSpPr>
        <p:spPr>
          <a:xfrm>
            <a:off x="6355080" y="4848606"/>
            <a:ext cx="5120640" cy="729234"/>
          </a:xfrm>
          <a:prstGeom prst="roundRect">
            <a:avLst>
              <a:gd fmla="val 15047" name="adj"/>
            </a:avLst>
          </a:prstGeom>
          <a:solidFill>
            <a:srgbClr val="FFFFFF"/>
          </a:solidFill>
          <a:ln cap="flat" cmpd="sng" w="127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MobileAlt" id="293" name="Google Shape;293;p1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6492240" y="4961763"/>
            <a:ext cx="502920" cy="50292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15"/>
          <p:cNvSpPr txBox="1"/>
          <p:nvPr/>
        </p:nvSpPr>
        <p:spPr>
          <a:xfrm>
            <a:off x="7132320" y="4848606"/>
            <a:ext cx="4206240" cy="729234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None/>
            </a:pPr>
            <a:r>
              <a:rPr b="1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Phone that opens when it sees you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5" name="Google Shape;295;p15"/>
          <p:cNvSpPr/>
          <p:nvPr/>
        </p:nvSpPr>
        <p:spPr>
          <a:xfrm>
            <a:off x="7635240" y="438912"/>
            <a:ext cx="3977640" cy="713232"/>
          </a:xfrm>
          <a:prstGeom prst="roundRect">
            <a:avLst>
              <a:gd fmla="val 50000" name="adj"/>
            </a:avLst>
          </a:prstGeom>
          <a:solidFill>
            <a:srgbClr val="1F618D"/>
          </a:solidFill>
          <a:ln cap="flat" cmpd="sng" w="12700">
            <a:solidFill>
              <a:srgbClr val="1F61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15"/>
          <p:cNvSpPr txBox="1"/>
          <p:nvPr/>
        </p:nvSpPr>
        <p:spPr>
          <a:xfrm>
            <a:off x="7726680" y="484632"/>
            <a:ext cx="621792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I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InfoCircle" id="297" name="Google Shape;297;p1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8339328" y="603504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15"/>
          <p:cNvSpPr txBox="1"/>
          <p:nvPr/>
        </p:nvSpPr>
        <p:spPr>
          <a:xfrm>
            <a:off x="8823960" y="438912"/>
            <a:ext cx="274320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oppins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Know what it is</a:t>
            </a:r>
            <a:endParaRPr b="0" i="0" sz="1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9" name="Google Shape;299;p15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6"/>
          <p:cNvSpPr txBox="1"/>
          <p:nvPr/>
        </p:nvSpPr>
        <p:spPr>
          <a:xfrm>
            <a:off x="548640" y="411480"/>
            <a:ext cx="69494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A tricky one!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6" name="Google Shape;306;p16"/>
          <p:cNvSpPr/>
          <p:nvPr/>
        </p:nvSpPr>
        <p:spPr>
          <a:xfrm>
            <a:off x="548640" y="1417320"/>
            <a:ext cx="11064240" cy="1920240"/>
          </a:xfrm>
          <a:prstGeom prst="roundRect">
            <a:avLst>
              <a:gd fmla="val 5714" name="adj"/>
            </a:avLst>
          </a:prstGeom>
          <a:solidFill>
            <a:srgbClr val="EBF5FB"/>
          </a:solidFill>
          <a:ln cap="flat" cmpd="sng" w="12700">
            <a:solidFill>
              <a:srgbClr val="EBF5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Robot" id="307" name="Google Shape;30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2960" y="1874520"/>
            <a:ext cx="1005840" cy="1005840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16"/>
          <p:cNvSpPr txBox="1"/>
          <p:nvPr/>
        </p:nvSpPr>
        <p:spPr>
          <a:xfrm>
            <a:off x="2103120" y="1417320"/>
            <a:ext cx="9235440" cy="1920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3000"/>
              <a:buFont typeface="Exo 2"/>
              <a:buNone/>
            </a:pPr>
            <a:r>
              <a:rPr b="1" i="0" lang="en-US" sz="3000" u="none" cap="none" strike="noStrike">
                <a:solidFill>
                  <a:srgbClr val="1F618D"/>
                </a:solidFill>
                <a:latin typeface="Exo 2"/>
                <a:ea typeface="Exo 2"/>
                <a:cs typeface="Exo 2"/>
                <a:sym typeface="Exo 2"/>
              </a:rPr>
              <a:t>A toy robot moves when you press its buttons. Does it make a guess?</a:t>
            </a:r>
            <a:endParaRPr b="0" i="0" sz="3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9" name="Google Shape;309;p16"/>
          <p:cNvSpPr txBox="1"/>
          <p:nvPr/>
        </p:nvSpPr>
        <p:spPr>
          <a:xfrm>
            <a:off x="822960" y="3566160"/>
            <a:ext cx="1060704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Poppins"/>
              <a:buChar char="•"/>
            </a:pPr>
            <a:r>
              <a:rPr b="0" i="0" lang="en-US" sz="20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No. It does what you pressed, the same every time.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0" name="Google Shape;310;p16"/>
          <p:cNvSpPr txBox="1"/>
          <p:nvPr/>
        </p:nvSpPr>
        <p:spPr>
          <a:xfrm>
            <a:off x="822960" y="4640580"/>
            <a:ext cx="1060704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Poppins"/>
              <a:buChar char="•"/>
            </a:pPr>
            <a:r>
              <a:rPr b="0" i="0" lang="en-US" sz="20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A robot is not always AI. AI makes guesses.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1" name="Google Shape;311;p16"/>
          <p:cNvSpPr/>
          <p:nvPr/>
        </p:nvSpPr>
        <p:spPr>
          <a:xfrm>
            <a:off x="7635240" y="438912"/>
            <a:ext cx="3977640" cy="713232"/>
          </a:xfrm>
          <a:prstGeom prst="roundRect">
            <a:avLst>
              <a:gd fmla="val 50000" name="adj"/>
            </a:avLst>
          </a:prstGeom>
          <a:solidFill>
            <a:srgbClr val="1F618D"/>
          </a:solidFill>
          <a:ln cap="flat" cmpd="sng" w="12700">
            <a:solidFill>
              <a:srgbClr val="1F61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16"/>
          <p:cNvSpPr txBox="1"/>
          <p:nvPr/>
        </p:nvSpPr>
        <p:spPr>
          <a:xfrm>
            <a:off x="7726680" y="484632"/>
            <a:ext cx="621792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I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InfoCircle" id="313" name="Google Shape;313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39328" y="603504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16"/>
          <p:cNvSpPr txBox="1"/>
          <p:nvPr/>
        </p:nvSpPr>
        <p:spPr>
          <a:xfrm>
            <a:off x="8823960" y="438912"/>
            <a:ext cx="274320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oppins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Know what it is</a:t>
            </a:r>
            <a:endParaRPr b="0" i="0" sz="1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5" name="Google Shape;315;p16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7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My machine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2" name="Google Shape;322;p17"/>
          <p:cNvSpPr/>
          <p:nvPr/>
        </p:nvSpPr>
        <p:spPr>
          <a:xfrm>
            <a:off x="548640" y="1554480"/>
            <a:ext cx="3505200" cy="2743200"/>
          </a:xfrm>
          <a:prstGeom prst="roundRect">
            <a:avLst>
              <a:gd fmla="val 4000" name="adj"/>
            </a:avLst>
          </a:prstGeom>
          <a:solidFill>
            <a:srgbClr val="EBF5FB"/>
          </a:solidFill>
          <a:ln cap="flat" cmpd="sng" w="25400">
            <a:solidFill>
              <a:srgbClr val="1F61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Home" id="323" name="Google Shape;32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7240" y="1755648"/>
            <a:ext cx="566928" cy="566928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17"/>
          <p:cNvSpPr txBox="1"/>
          <p:nvPr/>
        </p:nvSpPr>
        <p:spPr>
          <a:xfrm>
            <a:off x="1463040" y="1737360"/>
            <a:ext cx="2362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1F618D"/>
                </a:solidFill>
                <a:latin typeface="Exo 2"/>
                <a:ea typeface="Exo 2"/>
                <a:cs typeface="Exo 2"/>
                <a:sym typeface="Exo 2"/>
              </a:rPr>
              <a:t>1. Think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5" name="Google Shape;325;p17"/>
          <p:cNvSpPr txBox="1"/>
          <p:nvPr/>
        </p:nvSpPr>
        <p:spPr>
          <a:xfrm>
            <a:off x="777240" y="2423160"/>
            <a:ext cx="30480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Pick a machine in your home.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6" name="Google Shape;326;p17"/>
          <p:cNvSpPr/>
          <p:nvPr/>
        </p:nvSpPr>
        <p:spPr>
          <a:xfrm>
            <a:off x="4328160" y="1554480"/>
            <a:ext cx="3505200" cy="2743200"/>
          </a:xfrm>
          <a:prstGeom prst="roundRect">
            <a:avLst>
              <a:gd fmla="val 4000" name="adj"/>
            </a:avLst>
          </a:prstGeom>
          <a:solidFill>
            <a:srgbClr val="F4ECF7"/>
          </a:solidFill>
          <a:ln cap="flat" cmpd="sng" w="25400">
            <a:solidFill>
              <a:srgbClr val="6C348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encilAlt" id="327" name="Google Shape;327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56760" y="1755648"/>
            <a:ext cx="566928" cy="566928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17"/>
          <p:cNvSpPr txBox="1"/>
          <p:nvPr/>
        </p:nvSpPr>
        <p:spPr>
          <a:xfrm>
            <a:off x="5242560" y="1737360"/>
            <a:ext cx="2362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C3483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6C3483"/>
                </a:solidFill>
                <a:latin typeface="Exo 2"/>
                <a:ea typeface="Exo 2"/>
                <a:cs typeface="Exo 2"/>
                <a:sym typeface="Exo 2"/>
              </a:rPr>
              <a:t>2. Draw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9" name="Google Shape;329;p17"/>
          <p:cNvSpPr txBox="1"/>
          <p:nvPr/>
        </p:nvSpPr>
        <p:spPr>
          <a:xfrm>
            <a:off x="4556760" y="2423160"/>
            <a:ext cx="30480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Draw your machine.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0" name="Google Shape;330;p17"/>
          <p:cNvSpPr/>
          <p:nvPr/>
        </p:nvSpPr>
        <p:spPr>
          <a:xfrm>
            <a:off x="8107680" y="1554480"/>
            <a:ext cx="3505200" cy="2743200"/>
          </a:xfrm>
          <a:prstGeom prst="roundRect">
            <a:avLst>
              <a:gd fmla="val 4000" name="adj"/>
            </a:avLst>
          </a:prstGeom>
          <a:solidFill>
            <a:srgbClr val="E9F7EF"/>
          </a:solidFill>
          <a:ln cap="flat" cmpd="sng" w="25400">
            <a:solidFill>
              <a:srgbClr val="1E84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Comments" id="331" name="Google Shape;331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36280" y="1755648"/>
            <a:ext cx="566928" cy="566928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17"/>
          <p:cNvSpPr txBox="1"/>
          <p:nvPr/>
        </p:nvSpPr>
        <p:spPr>
          <a:xfrm>
            <a:off x="9022080" y="1737360"/>
            <a:ext cx="2362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8449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1E8449"/>
                </a:solidFill>
                <a:latin typeface="Exo 2"/>
                <a:ea typeface="Exo 2"/>
                <a:cs typeface="Exo 2"/>
                <a:sym typeface="Exo 2"/>
              </a:rPr>
              <a:t>3. Tell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3" name="Google Shape;333;p17"/>
          <p:cNvSpPr txBox="1"/>
          <p:nvPr/>
        </p:nvSpPr>
        <p:spPr>
          <a:xfrm>
            <a:off x="8336280" y="2423160"/>
            <a:ext cx="30480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Same every time, or makes a guess?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4" name="Google Shape;334;p17"/>
          <p:cNvSpPr/>
          <p:nvPr/>
        </p:nvSpPr>
        <p:spPr>
          <a:xfrm>
            <a:off x="548640" y="4526280"/>
            <a:ext cx="11064240" cy="1143000"/>
          </a:xfrm>
          <a:prstGeom prst="roundRect">
            <a:avLst>
              <a:gd fmla="val 9600" name="adj"/>
            </a:avLst>
          </a:prstGeom>
          <a:solidFill>
            <a:srgbClr val="2C3E50"/>
          </a:solidFill>
          <a:ln cap="flat" cmpd="sng" w="127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17"/>
          <p:cNvSpPr txBox="1"/>
          <p:nvPr/>
        </p:nvSpPr>
        <p:spPr>
          <a:xfrm>
            <a:off x="822960" y="4526280"/>
            <a:ext cx="10515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Challenge: can you find a machine that does both?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6" name="Google Shape;336;p17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8"/>
          <p:cNvSpPr/>
          <p:nvPr/>
        </p:nvSpPr>
        <p:spPr>
          <a:xfrm>
            <a:off x="548640" y="411480"/>
            <a:ext cx="2103120" cy="384048"/>
          </a:xfrm>
          <a:prstGeom prst="roundRect">
            <a:avLst>
              <a:gd fmla="val 50000" name="adj"/>
            </a:avLst>
          </a:prstGeom>
          <a:solidFill>
            <a:srgbClr val="3E5368"/>
          </a:solidFill>
          <a:ln cap="flat" cmpd="sng" w="12700">
            <a:solidFill>
              <a:srgbClr val="3E53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18"/>
          <p:cNvSpPr txBox="1"/>
          <p:nvPr/>
        </p:nvSpPr>
        <p:spPr>
          <a:xfrm>
            <a:off x="548640" y="411480"/>
            <a:ext cx="210312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Inter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IDEAL CHECK</a:t>
            </a:r>
            <a:endParaRPr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4" name="Google Shape;344;p18"/>
          <p:cNvSpPr/>
          <p:nvPr/>
        </p:nvSpPr>
        <p:spPr>
          <a:xfrm>
            <a:off x="548640" y="1188720"/>
            <a:ext cx="914400" cy="914400"/>
          </a:xfrm>
          <a:prstGeom prst="roundRect">
            <a:avLst>
              <a:gd fmla="val 8000" name="adj"/>
            </a:avLst>
          </a:prstGeom>
          <a:solidFill>
            <a:srgbClr val="2980B9"/>
          </a:solidFill>
          <a:ln cap="flat" cmpd="sng" w="12700">
            <a:solidFill>
              <a:srgbClr val="2980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18"/>
          <p:cNvSpPr txBox="1"/>
          <p:nvPr/>
        </p:nvSpPr>
        <p:spPr>
          <a:xfrm>
            <a:off x="548640" y="1188720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I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6" name="Google Shape;346;p18"/>
          <p:cNvSpPr/>
          <p:nvPr/>
        </p:nvSpPr>
        <p:spPr>
          <a:xfrm>
            <a:off x="1536192" y="1188720"/>
            <a:ext cx="914400" cy="914400"/>
          </a:xfrm>
          <a:prstGeom prst="roundRect">
            <a:avLst>
              <a:gd fmla="val 8000" name="adj"/>
            </a:avLst>
          </a:prstGeom>
          <a:solidFill>
            <a:srgbClr val="3E5368"/>
          </a:solidFill>
          <a:ln cap="flat" cmpd="sng" w="12700">
            <a:solidFill>
              <a:srgbClr val="3E53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18"/>
          <p:cNvSpPr txBox="1"/>
          <p:nvPr/>
        </p:nvSpPr>
        <p:spPr>
          <a:xfrm>
            <a:off x="1536192" y="1188720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5A5A6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95A5A6"/>
                </a:solidFill>
                <a:latin typeface="Exo 2"/>
                <a:ea typeface="Exo 2"/>
                <a:cs typeface="Exo 2"/>
                <a:sym typeface="Exo 2"/>
              </a:rPr>
              <a:t>D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8" name="Google Shape;348;p18"/>
          <p:cNvSpPr/>
          <p:nvPr/>
        </p:nvSpPr>
        <p:spPr>
          <a:xfrm>
            <a:off x="2523744" y="1188720"/>
            <a:ext cx="914400" cy="914400"/>
          </a:xfrm>
          <a:prstGeom prst="roundRect">
            <a:avLst>
              <a:gd fmla="val 8000" name="adj"/>
            </a:avLst>
          </a:prstGeom>
          <a:solidFill>
            <a:srgbClr val="3E5368"/>
          </a:solidFill>
          <a:ln cap="flat" cmpd="sng" w="12700">
            <a:solidFill>
              <a:srgbClr val="3E53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18"/>
          <p:cNvSpPr txBox="1"/>
          <p:nvPr/>
        </p:nvSpPr>
        <p:spPr>
          <a:xfrm>
            <a:off x="2523744" y="1188720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5A5A6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95A5A6"/>
                </a:solidFill>
                <a:latin typeface="Exo 2"/>
                <a:ea typeface="Exo 2"/>
                <a:cs typeface="Exo 2"/>
                <a:sym typeface="Exo 2"/>
              </a:rPr>
              <a:t>E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0" name="Google Shape;350;p18"/>
          <p:cNvSpPr/>
          <p:nvPr/>
        </p:nvSpPr>
        <p:spPr>
          <a:xfrm>
            <a:off x="3511296" y="1188720"/>
            <a:ext cx="914400" cy="914400"/>
          </a:xfrm>
          <a:prstGeom prst="roundRect">
            <a:avLst>
              <a:gd fmla="val 8000" name="adj"/>
            </a:avLst>
          </a:prstGeom>
          <a:solidFill>
            <a:srgbClr val="3E5368"/>
          </a:solidFill>
          <a:ln cap="flat" cmpd="sng" w="12700">
            <a:solidFill>
              <a:srgbClr val="3E53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18"/>
          <p:cNvSpPr txBox="1"/>
          <p:nvPr/>
        </p:nvSpPr>
        <p:spPr>
          <a:xfrm>
            <a:off x="3511296" y="1188720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5A5A6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95A5A6"/>
                </a:solidFill>
                <a:latin typeface="Exo 2"/>
                <a:ea typeface="Exo 2"/>
                <a:cs typeface="Exo 2"/>
                <a:sym typeface="Exo 2"/>
              </a:rPr>
              <a:t>A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2" name="Google Shape;352;p18"/>
          <p:cNvSpPr/>
          <p:nvPr/>
        </p:nvSpPr>
        <p:spPr>
          <a:xfrm>
            <a:off x="4498848" y="1188720"/>
            <a:ext cx="914400" cy="914400"/>
          </a:xfrm>
          <a:prstGeom prst="roundRect">
            <a:avLst>
              <a:gd fmla="val 8000" name="adj"/>
            </a:avLst>
          </a:prstGeom>
          <a:solidFill>
            <a:srgbClr val="3E5368"/>
          </a:solidFill>
          <a:ln cap="flat" cmpd="sng" w="12700">
            <a:solidFill>
              <a:srgbClr val="3E53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18"/>
          <p:cNvSpPr txBox="1"/>
          <p:nvPr/>
        </p:nvSpPr>
        <p:spPr>
          <a:xfrm>
            <a:off x="4498848" y="1188720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5A5A6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95A5A6"/>
                </a:solidFill>
                <a:latin typeface="Exo 2"/>
                <a:ea typeface="Exo 2"/>
                <a:cs typeface="Exo 2"/>
                <a:sym typeface="Exo 2"/>
              </a:rPr>
              <a:t>L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4" name="Google Shape;354;p18"/>
          <p:cNvSpPr txBox="1"/>
          <p:nvPr/>
        </p:nvSpPr>
        <p:spPr>
          <a:xfrm>
            <a:off x="548640" y="2423160"/>
            <a:ext cx="109728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Exo 2"/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I is for Informed</a:t>
            </a:r>
            <a:endParaRPr b="0" i="0" sz="4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5" name="Google Shape;355;p18"/>
          <p:cNvSpPr txBox="1"/>
          <p:nvPr/>
        </p:nvSpPr>
        <p:spPr>
          <a:xfrm>
            <a:off x="548640" y="3246120"/>
            <a:ext cx="109728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5B7A1"/>
              </a:buClr>
              <a:buSzPts val="3000"/>
              <a:buFont typeface="Exo 2"/>
              <a:buNone/>
            </a:pPr>
            <a:r>
              <a:rPr b="1" i="0" lang="en-US" sz="3000" u="none" cap="none" strike="noStrike">
                <a:solidFill>
                  <a:srgbClr val="F5B7A1"/>
                </a:solidFill>
                <a:latin typeface="Exo 2"/>
                <a:ea typeface="Exo 2"/>
                <a:cs typeface="Exo 2"/>
                <a:sym typeface="Exo 2"/>
              </a:rPr>
              <a:t>Know what it is</a:t>
            </a:r>
            <a:endParaRPr b="0" i="0" sz="3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6" name="Google Shape;356;p18"/>
          <p:cNvSpPr txBox="1"/>
          <p:nvPr/>
        </p:nvSpPr>
        <p:spPr>
          <a:xfrm>
            <a:off x="548640" y="4206240"/>
            <a:ext cx="10515600" cy="164592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Poppins"/>
              <a:buNone/>
            </a:pPr>
            <a:r>
              <a:rPr b="0" i="0" lang="en-US" sz="19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Tell your partner: which machine in your home makes a guess?</a:t>
            </a:r>
            <a:endParaRPr b="0" i="0" sz="19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7" name="Google Shape;357;p18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D5DBD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D5DBD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9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Exit ticket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4" name="Google Shape;364;p19"/>
          <p:cNvSpPr/>
          <p:nvPr/>
        </p:nvSpPr>
        <p:spPr>
          <a:xfrm>
            <a:off x="548640" y="1508760"/>
            <a:ext cx="11064240" cy="1188720"/>
          </a:xfrm>
          <a:prstGeom prst="roundRect">
            <a:avLst>
              <a:gd fmla="val 9231" name="adj"/>
            </a:avLst>
          </a:prstGeom>
          <a:solidFill>
            <a:srgbClr val="FDEDEC"/>
          </a:solidFill>
          <a:ln cap="flat" cmpd="sng" w="1905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19"/>
          <p:cNvSpPr/>
          <p:nvPr/>
        </p:nvSpPr>
        <p:spPr>
          <a:xfrm>
            <a:off x="777240" y="1810512"/>
            <a:ext cx="594360" cy="594360"/>
          </a:xfrm>
          <a:prstGeom prst="ellipse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19"/>
          <p:cNvSpPr txBox="1"/>
          <p:nvPr/>
        </p:nvSpPr>
        <p:spPr>
          <a:xfrm>
            <a:off x="777240" y="1810512"/>
            <a:ext cx="594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1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7" name="Google Shape;367;p19"/>
          <p:cNvSpPr txBox="1"/>
          <p:nvPr/>
        </p:nvSpPr>
        <p:spPr>
          <a:xfrm>
            <a:off x="1600200" y="1508760"/>
            <a:ext cx="978408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Poppins"/>
              <a:buNone/>
            </a:pPr>
            <a:r>
              <a:rPr b="1" i="0" lang="en-US" sz="20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What is a guess?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8" name="Google Shape;368;p19"/>
          <p:cNvSpPr/>
          <p:nvPr/>
        </p:nvSpPr>
        <p:spPr>
          <a:xfrm>
            <a:off x="548640" y="2880360"/>
            <a:ext cx="11064240" cy="1188720"/>
          </a:xfrm>
          <a:prstGeom prst="roundRect">
            <a:avLst>
              <a:gd fmla="val 9231" name="adj"/>
            </a:avLst>
          </a:prstGeom>
          <a:solidFill>
            <a:srgbClr val="FDEDEC"/>
          </a:solidFill>
          <a:ln cap="flat" cmpd="sng" w="1905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19"/>
          <p:cNvSpPr/>
          <p:nvPr/>
        </p:nvSpPr>
        <p:spPr>
          <a:xfrm>
            <a:off x="777240" y="3182112"/>
            <a:ext cx="594360" cy="594360"/>
          </a:xfrm>
          <a:prstGeom prst="ellipse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19"/>
          <p:cNvSpPr txBox="1"/>
          <p:nvPr/>
        </p:nvSpPr>
        <p:spPr>
          <a:xfrm>
            <a:off x="777240" y="3182112"/>
            <a:ext cx="594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2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1" name="Google Shape;371;p19"/>
          <p:cNvSpPr txBox="1"/>
          <p:nvPr/>
        </p:nvSpPr>
        <p:spPr>
          <a:xfrm>
            <a:off x="1600200" y="2880360"/>
            <a:ext cx="978408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Poppins"/>
              <a:buNone/>
            </a:pPr>
            <a:r>
              <a:rPr b="1" i="0" lang="en-US" sz="20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Thumbs up or thumbs down: does a torch make a guess?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2" name="Google Shape;372;p19"/>
          <p:cNvSpPr/>
          <p:nvPr/>
        </p:nvSpPr>
        <p:spPr>
          <a:xfrm>
            <a:off x="548640" y="4251960"/>
            <a:ext cx="11064240" cy="1188720"/>
          </a:xfrm>
          <a:prstGeom prst="roundRect">
            <a:avLst>
              <a:gd fmla="val 9231" name="adj"/>
            </a:avLst>
          </a:prstGeom>
          <a:solidFill>
            <a:srgbClr val="FDEDEC"/>
          </a:solidFill>
          <a:ln cap="flat" cmpd="sng" w="1905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19"/>
          <p:cNvSpPr/>
          <p:nvPr/>
        </p:nvSpPr>
        <p:spPr>
          <a:xfrm>
            <a:off x="777240" y="4553712"/>
            <a:ext cx="594360" cy="594360"/>
          </a:xfrm>
          <a:prstGeom prst="ellipse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19"/>
          <p:cNvSpPr txBox="1"/>
          <p:nvPr/>
        </p:nvSpPr>
        <p:spPr>
          <a:xfrm>
            <a:off x="777240" y="4553712"/>
            <a:ext cx="594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3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5" name="Google Shape;375;p19"/>
          <p:cNvSpPr txBox="1"/>
          <p:nvPr/>
        </p:nvSpPr>
        <p:spPr>
          <a:xfrm>
            <a:off x="1600200" y="4251960"/>
            <a:ext cx="978408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Poppins"/>
              <a:buNone/>
            </a:pPr>
            <a:r>
              <a:rPr b="1" lang="en-US" sz="2000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A camera at the door says “It’s Grandma!” Does it make a guess? How do you know?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6" name="Google Shape;376;p19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0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Printable: Mystery Bag cards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3" name="Google Shape;383;p20"/>
          <p:cNvSpPr/>
          <p:nvPr/>
        </p:nvSpPr>
        <p:spPr>
          <a:xfrm>
            <a:off x="603504" y="1517904"/>
            <a:ext cx="3578352" cy="1970532"/>
          </a:xfrm>
          <a:prstGeom prst="roundRect">
            <a:avLst>
              <a:gd fmla="val 2784" name="adj"/>
            </a:avLst>
          </a:prstGeom>
          <a:solidFill>
            <a:srgbClr val="FDEBD0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20"/>
          <p:cNvSpPr txBox="1"/>
          <p:nvPr/>
        </p:nvSpPr>
        <p:spPr>
          <a:xfrm>
            <a:off x="731520" y="1600200"/>
            <a:ext cx="3322320" cy="1040130"/>
          </a:xfrm>
          <a:prstGeom prst="rect">
            <a:avLst/>
          </a:prstGeom>
          <a:noFill/>
          <a:ln>
            <a:noFill/>
          </a:ln>
        </p:spPr>
        <p:txBody>
          <a:bodyPr anchorCtr="0" anchor="b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3000"/>
              <a:buFont typeface="Exo 2"/>
              <a:buNone/>
            </a:pPr>
            <a:r>
              <a:rPr b="1" i="0" lang="en-US" sz="3000" u="none" cap="none" strike="noStrike">
                <a:solidFill>
                  <a:srgbClr val="A04000"/>
                </a:solidFill>
                <a:latin typeface="Exo 2"/>
                <a:ea typeface="Exo 2"/>
                <a:cs typeface="Exo 2"/>
                <a:sym typeface="Exo 2"/>
              </a:rPr>
              <a:t>Smart speaker</a:t>
            </a:r>
            <a:endParaRPr b="0" i="0" sz="3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5" name="Google Shape;385;p20"/>
          <p:cNvSpPr txBox="1"/>
          <p:nvPr/>
        </p:nvSpPr>
        <p:spPr>
          <a:xfrm>
            <a:off x="731520" y="2669591"/>
            <a:ext cx="3322320" cy="790499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1400"/>
              <a:buFont typeface="Poppins"/>
              <a:buNone/>
            </a:pPr>
            <a:r>
              <a:rPr b="0" i="0" lang="en-US" sz="1400" u="none" cap="none" strike="noStrike">
                <a:solidFill>
                  <a:srgbClr val="A04000"/>
                </a:solidFill>
                <a:latin typeface="Poppins"/>
                <a:ea typeface="Poppins"/>
                <a:cs typeface="Poppins"/>
                <a:sym typeface="Poppins"/>
              </a:rPr>
              <a:t>It listens and guesses what you said.</a:t>
            </a:r>
            <a:endParaRPr b="0" i="0" sz="1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6" name="Google Shape;386;p20"/>
          <p:cNvSpPr/>
          <p:nvPr/>
        </p:nvSpPr>
        <p:spPr>
          <a:xfrm>
            <a:off x="4291584" y="1517904"/>
            <a:ext cx="3578352" cy="1970532"/>
          </a:xfrm>
          <a:prstGeom prst="roundRect">
            <a:avLst>
              <a:gd fmla="val 2784" name="adj"/>
            </a:avLst>
          </a:prstGeom>
          <a:solidFill>
            <a:srgbClr val="FDEBD0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20"/>
          <p:cNvSpPr txBox="1"/>
          <p:nvPr/>
        </p:nvSpPr>
        <p:spPr>
          <a:xfrm>
            <a:off x="4419600" y="1600200"/>
            <a:ext cx="3322320" cy="1040130"/>
          </a:xfrm>
          <a:prstGeom prst="rect">
            <a:avLst/>
          </a:prstGeom>
          <a:noFill/>
          <a:ln>
            <a:noFill/>
          </a:ln>
        </p:spPr>
        <p:txBody>
          <a:bodyPr anchorCtr="0" anchor="b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3000"/>
              <a:buFont typeface="Exo 2"/>
              <a:buNone/>
            </a:pPr>
            <a:r>
              <a:rPr b="1" i="0" lang="en-US" sz="3000" u="none" cap="none" strike="noStrike">
                <a:solidFill>
                  <a:srgbClr val="A04000"/>
                </a:solidFill>
                <a:latin typeface="Exo 2"/>
                <a:ea typeface="Exo 2"/>
                <a:cs typeface="Exo 2"/>
                <a:sym typeface="Exo 2"/>
              </a:rPr>
              <a:t>Photos app</a:t>
            </a:r>
            <a:endParaRPr b="0" i="0" sz="3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8" name="Google Shape;388;p20"/>
          <p:cNvSpPr txBox="1"/>
          <p:nvPr/>
        </p:nvSpPr>
        <p:spPr>
          <a:xfrm>
            <a:off x="4419600" y="2669591"/>
            <a:ext cx="3322320" cy="790499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1400"/>
              <a:buFont typeface="Poppins"/>
              <a:buNone/>
            </a:pPr>
            <a:r>
              <a:rPr b="0" i="0" lang="en-US" sz="1400" u="none" cap="none" strike="noStrike">
                <a:solidFill>
                  <a:srgbClr val="A04000"/>
                </a:solidFill>
                <a:latin typeface="Poppins"/>
                <a:ea typeface="Poppins"/>
                <a:cs typeface="Poppins"/>
                <a:sym typeface="Poppins"/>
              </a:rPr>
              <a:t>It guesses whose face is in each photo.</a:t>
            </a:r>
            <a:endParaRPr b="0" i="0" sz="1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9" name="Google Shape;389;p20"/>
          <p:cNvSpPr/>
          <p:nvPr/>
        </p:nvSpPr>
        <p:spPr>
          <a:xfrm>
            <a:off x="7979664" y="1517904"/>
            <a:ext cx="3578352" cy="1970532"/>
          </a:xfrm>
          <a:prstGeom prst="roundRect">
            <a:avLst>
              <a:gd fmla="val 2784" name="adj"/>
            </a:avLst>
          </a:prstGeom>
          <a:solidFill>
            <a:srgbClr val="FDEBD0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20"/>
          <p:cNvSpPr txBox="1"/>
          <p:nvPr/>
        </p:nvSpPr>
        <p:spPr>
          <a:xfrm>
            <a:off x="8107680" y="1600200"/>
            <a:ext cx="3322320" cy="1040130"/>
          </a:xfrm>
          <a:prstGeom prst="rect">
            <a:avLst/>
          </a:prstGeom>
          <a:noFill/>
          <a:ln>
            <a:noFill/>
          </a:ln>
        </p:spPr>
        <p:txBody>
          <a:bodyPr anchorCtr="0" anchor="b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3000"/>
              <a:buFont typeface="Exo 2"/>
              <a:buNone/>
            </a:pPr>
            <a:r>
              <a:rPr b="1" i="0" lang="en-US" sz="3000" u="none" cap="none" strike="noStrike">
                <a:solidFill>
                  <a:srgbClr val="A04000"/>
                </a:solidFill>
                <a:latin typeface="Exo 2"/>
                <a:ea typeface="Exo 2"/>
                <a:cs typeface="Exo 2"/>
                <a:sym typeface="Exo 2"/>
              </a:rPr>
              <a:t>Video app</a:t>
            </a:r>
            <a:endParaRPr b="0" i="0" sz="3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1" name="Google Shape;391;p20"/>
          <p:cNvSpPr txBox="1"/>
          <p:nvPr/>
        </p:nvSpPr>
        <p:spPr>
          <a:xfrm>
            <a:off x="8107680" y="2669591"/>
            <a:ext cx="3322320" cy="790499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1400"/>
              <a:buFont typeface="Poppins"/>
              <a:buNone/>
            </a:pPr>
            <a:r>
              <a:rPr b="0" i="0" lang="en-US" sz="1400" u="none" cap="none" strike="noStrike">
                <a:solidFill>
                  <a:srgbClr val="A04000"/>
                </a:solidFill>
                <a:latin typeface="Poppins"/>
                <a:ea typeface="Poppins"/>
                <a:cs typeface="Poppins"/>
                <a:sym typeface="Poppins"/>
              </a:rPr>
              <a:t>It guesses which cartoon you want next.</a:t>
            </a:r>
            <a:endParaRPr b="0" i="0" sz="1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2" name="Google Shape;392;p20"/>
          <p:cNvSpPr/>
          <p:nvPr/>
        </p:nvSpPr>
        <p:spPr>
          <a:xfrm>
            <a:off x="603504" y="3598164"/>
            <a:ext cx="3578352" cy="1970532"/>
          </a:xfrm>
          <a:prstGeom prst="roundRect">
            <a:avLst>
              <a:gd fmla="val 2784" name="adj"/>
            </a:avLst>
          </a:prstGeom>
          <a:solidFill>
            <a:srgbClr val="FDEBD0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20"/>
          <p:cNvSpPr txBox="1"/>
          <p:nvPr/>
        </p:nvSpPr>
        <p:spPr>
          <a:xfrm>
            <a:off x="731520" y="3680460"/>
            <a:ext cx="3322320" cy="1040130"/>
          </a:xfrm>
          <a:prstGeom prst="rect">
            <a:avLst/>
          </a:prstGeom>
          <a:noFill/>
          <a:ln>
            <a:noFill/>
          </a:ln>
        </p:spPr>
        <p:txBody>
          <a:bodyPr anchorCtr="0" anchor="b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3000"/>
              <a:buFont typeface="Exo 2"/>
              <a:buNone/>
            </a:pPr>
            <a:r>
              <a:rPr b="1" i="0" lang="en-US" sz="3000" u="none" cap="none" strike="noStrike">
                <a:solidFill>
                  <a:srgbClr val="A04000"/>
                </a:solidFill>
                <a:latin typeface="Exo 2"/>
                <a:ea typeface="Exo 2"/>
                <a:cs typeface="Exo 2"/>
                <a:sym typeface="Exo 2"/>
              </a:rPr>
              <a:t>Phone</a:t>
            </a:r>
            <a:endParaRPr b="0" i="0" sz="3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4" name="Google Shape;394;p20"/>
          <p:cNvSpPr txBox="1"/>
          <p:nvPr/>
        </p:nvSpPr>
        <p:spPr>
          <a:xfrm>
            <a:off x="731520" y="4749851"/>
            <a:ext cx="3322320" cy="790499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1400"/>
              <a:buFont typeface="Poppins"/>
              <a:buNone/>
            </a:pPr>
            <a:r>
              <a:rPr b="0" i="0" lang="en-US" sz="1400" u="none" cap="none" strike="noStrike">
                <a:solidFill>
                  <a:srgbClr val="A04000"/>
                </a:solidFill>
                <a:latin typeface="Poppins"/>
                <a:ea typeface="Poppins"/>
                <a:cs typeface="Poppins"/>
                <a:sym typeface="Poppins"/>
              </a:rPr>
              <a:t>It looks at your face and guesses if it is you.</a:t>
            </a:r>
            <a:endParaRPr b="0" i="0" sz="1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5" name="Google Shape;395;p20"/>
          <p:cNvSpPr/>
          <p:nvPr/>
        </p:nvSpPr>
        <p:spPr>
          <a:xfrm>
            <a:off x="4291584" y="3598164"/>
            <a:ext cx="3578352" cy="1970532"/>
          </a:xfrm>
          <a:prstGeom prst="roundRect">
            <a:avLst>
              <a:gd fmla="val 2784" name="adj"/>
            </a:avLst>
          </a:prstGeom>
          <a:solidFill>
            <a:srgbClr val="EBF5FB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20"/>
          <p:cNvSpPr txBox="1"/>
          <p:nvPr/>
        </p:nvSpPr>
        <p:spPr>
          <a:xfrm>
            <a:off x="4419600" y="3680460"/>
            <a:ext cx="3322320" cy="1040130"/>
          </a:xfrm>
          <a:prstGeom prst="rect">
            <a:avLst/>
          </a:prstGeom>
          <a:noFill/>
          <a:ln>
            <a:noFill/>
          </a:ln>
        </p:spPr>
        <p:txBody>
          <a:bodyPr anchorCtr="0" anchor="b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3000"/>
              <a:buFont typeface="Exo 2"/>
              <a:buNone/>
            </a:pPr>
            <a:r>
              <a:rPr b="1" i="0" lang="en-US" sz="3000" u="none" cap="none" strike="noStrike">
                <a:solidFill>
                  <a:srgbClr val="1F618D"/>
                </a:solidFill>
                <a:latin typeface="Exo 2"/>
                <a:ea typeface="Exo 2"/>
                <a:cs typeface="Exo 2"/>
                <a:sym typeface="Exo 2"/>
              </a:rPr>
              <a:t>Toaster</a:t>
            </a:r>
            <a:endParaRPr b="0" i="0" sz="3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7" name="Google Shape;397;p20"/>
          <p:cNvSpPr txBox="1"/>
          <p:nvPr/>
        </p:nvSpPr>
        <p:spPr>
          <a:xfrm>
            <a:off x="4419600" y="4749851"/>
            <a:ext cx="3322320" cy="790499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1400"/>
              <a:buFont typeface="Poppins"/>
              <a:buNone/>
            </a:pPr>
            <a:r>
              <a:rPr b="0" i="0" lang="en-US" sz="1400" u="none" cap="none" strike="noStrike">
                <a:solidFill>
                  <a:srgbClr val="1F618D"/>
                </a:solidFill>
                <a:latin typeface="Poppins"/>
                <a:ea typeface="Poppins"/>
                <a:cs typeface="Poppins"/>
                <a:sym typeface="Poppins"/>
              </a:rPr>
              <a:t>Same every time: it pops up when the timer ends.</a:t>
            </a:r>
            <a:endParaRPr b="0" i="0" sz="1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8" name="Google Shape;398;p20"/>
          <p:cNvSpPr/>
          <p:nvPr/>
        </p:nvSpPr>
        <p:spPr>
          <a:xfrm>
            <a:off x="7979664" y="3598164"/>
            <a:ext cx="3578352" cy="1970532"/>
          </a:xfrm>
          <a:prstGeom prst="roundRect">
            <a:avLst>
              <a:gd fmla="val 2784" name="adj"/>
            </a:avLst>
          </a:prstGeom>
          <a:solidFill>
            <a:srgbClr val="EBF5FB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20"/>
          <p:cNvSpPr txBox="1"/>
          <p:nvPr/>
        </p:nvSpPr>
        <p:spPr>
          <a:xfrm>
            <a:off x="8107680" y="3680460"/>
            <a:ext cx="3322320" cy="1040130"/>
          </a:xfrm>
          <a:prstGeom prst="rect">
            <a:avLst/>
          </a:prstGeom>
          <a:noFill/>
          <a:ln>
            <a:noFill/>
          </a:ln>
        </p:spPr>
        <p:txBody>
          <a:bodyPr anchorCtr="0" anchor="b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3000"/>
              <a:buFont typeface="Exo 2"/>
              <a:buNone/>
            </a:pPr>
            <a:r>
              <a:rPr b="1" i="0" lang="en-US" sz="3000" u="none" cap="none" strike="noStrike">
                <a:solidFill>
                  <a:srgbClr val="1F618D"/>
                </a:solidFill>
                <a:latin typeface="Exo 2"/>
                <a:ea typeface="Exo 2"/>
                <a:cs typeface="Exo 2"/>
                <a:sym typeface="Exo 2"/>
              </a:rPr>
              <a:t>Musical toy</a:t>
            </a:r>
            <a:endParaRPr b="0" i="0" sz="3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0" name="Google Shape;400;p20"/>
          <p:cNvSpPr txBox="1"/>
          <p:nvPr/>
        </p:nvSpPr>
        <p:spPr>
          <a:xfrm>
            <a:off x="8107680" y="4749851"/>
            <a:ext cx="3322320" cy="790499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1400"/>
              <a:buFont typeface="Poppins"/>
              <a:buNone/>
            </a:pPr>
            <a:r>
              <a:rPr b="0" i="0" lang="en-US" sz="1400" u="none" cap="none" strike="noStrike">
                <a:solidFill>
                  <a:srgbClr val="1F618D"/>
                </a:solidFill>
                <a:latin typeface="Poppins"/>
                <a:ea typeface="Poppins"/>
                <a:cs typeface="Poppins"/>
                <a:sym typeface="Poppins"/>
              </a:rPr>
              <a:t>Same every time: the same tune when you press it.</a:t>
            </a:r>
            <a:endParaRPr b="0" i="0" sz="1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1" name="Google Shape;401;p20"/>
          <p:cNvSpPr txBox="1"/>
          <p:nvPr/>
        </p:nvSpPr>
        <p:spPr>
          <a:xfrm>
            <a:off x="548640" y="5669280"/>
            <a:ext cx="110642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6A6B"/>
              </a:buClr>
              <a:buSzPts val="1000"/>
              <a:buFont typeface="Inter"/>
              <a:buNone/>
            </a:pPr>
            <a:r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Print one copy and cut along the dashed lines. Use a card for anything you cannot put in the bag. Stick a picture on each card if you can.</a:t>
            </a:r>
            <a:endParaRPr i="0" sz="1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2" name="Google Shape;402;p20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03" name="Google Shape;40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78050" y="1638300"/>
            <a:ext cx="429260" cy="429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66130" y="1638300"/>
            <a:ext cx="429260" cy="429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554210" y="1638300"/>
            <a:ext cx="429260" cy="429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78050" y="3718560"/>
            <a:ext cx="429260" cy="429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66130" y="3718560"/>
            <a:ext cx="429260" cy="429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554210" y="3718560"/>
            <a:ext cx="429260" cy="4292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1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Printable: Show me signs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5" name="Google Shape;415;p21"/>
          <p:cNvSpPr/>
          <p:nvPr/>
        </p:nvSpPr>
        <p:spPr>
          <a:xfrm>
            <a:off x="603504" y="1517904"/>
            <a:ext cx="5422392" cy="4050792"/>
          </a:xfrm>
          <a:prstGeom prst="roundRect">
            <a:avLst>
              <a:gd fmla="val 1354" name="adj"/>
            </a:avLst>
          </a:prstGeom>
          <a:solidFill>
            <a:srgbClr val="EBF5FB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21"/>
          <p:cNvSpPr txBox="1"/>
          <p:nvPr/>
        </p:nvSpPr>
        <p:spPr>
          <a:xfrm>
            <a:off x="731520" y="1600200"/>
            <a:ext cx="5166360" cy="2080260"/>
          </a:xfrm>
          <a:prstGeom prst="rect">
            <a:avLst/>
          </a:prstGeom>
          <a:noFill/>
          <a:ln>
            <a:noFill/>
          </a:ln>
        </p:spPr>
        <p:txBody>
          <a:bodyPr anchorCtr="0" anchor="b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4800"/>
              <a:buFont typeface="Exo 2"/>
              <a:buNone/>
            </a:pPr>
            <a:r>
              <a:rPr b="1" i="0" lang="en-US" sz="4800" u="none" cap="none" strike="noStrike">
                <a:solidFill>
                  <a:srgbClr val="1F618D"/>
                </a:solidFill>
                <a:latin typeface="Exo 2"/>
                <a:ea typeface="Exo 2"/>
                <a:cs typeface="Exo 2"/>
                <a:sym typeface="Exo 2"/>
              </a:rPr>
              <a:t>Same every time</a:t>
            </a:r>
            <a:endParaRPr b="0" i="0" sz="4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7" name="Google Shape;417;p21"/>
          <p:cNvSpPr txBox="1"/>
          <p:nvPr/>
        </p:nvSpPr>
        <p:spPr>
          <a:xfrm>
            <a:off x="731520" y="3876142"/>
            <a:ext cx="5166360" cy="1580998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1F618D"/>
                </a:solidFill>
                <a:latin typeface="Poppins"/>
                <a:ea typeface="Poppins"/>
                <a:cs typeface="Poppins"/>
                <a:sym typeface="Poppins"/>
              </a:rPr>
              <a:t>It does the same thing every time.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8" name="Google Shape;418;p21"/>
          <p:cNvSpPr/>
          <p:nvPr/>
        </p:nvSpPr>
        <p:spPr>
          <a:xfrm>
            <a:off x="6135624" y="1517904"/>
            <a:ext cx="5422392" cy="4050792"/>
          </a:xfrm>
          <a:prstGeom prst="roundRect">
            <a:avLst>
              <a:gd fmla="val 1354" name="adj"/>
            </a:avLst>
          </a:prstGeom>
          <a:solidFill>
            <a:srgbClr val="FDEBD0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21"/>
          <p:cNvSpPr txBox="1"/>
          <p:nvPr/>
        </p:nvSpPr>
        <p:spPr>
          <a:xfrm>
            <a:off x="6263640" y="1600200"/>
            <a:ext cx="5166360" cy="2080260"/>
          </a:xfrm>
          <a:prstGeom prst="rect">
            <a:avLst/>
          </a:prstGeom>
          <a:noFill/>
          <a:ln>
            <a:noFill/>
          </a:ln>
        </p:spPr>
        <p:txBody>
          <a:bodyPr anchorCtr="0" anchor="b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4800"/>
              <a:buFont typeface="Exo 2"/>
              <a:buNone/>
            </a:pPr>
            <a:r>
              <a:rPr b="1" i="0" lang="en-US" sz="4800" u="none" cap="none" strike="noStrike">
                <a:solidFill>
                  <a:srgbClr val="A04000"/>
                </a:solidFill>
                <a:latin typeface="Exo 2"/>
                <a:ea typeface="Exo 2"/>
                <a:cs typeface="Exo 2"/>
                <a:sym typeface="Exo 2"/>
              </a:rPr>
              <a:t>Makes a guess</a:t>
            </a:r>
            <a:endParaRPr b="0" i="0" sz="4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0" name="Google Shape;420;p21"/>
          <p:cNvSpPr txBox="1"/>
          <p:nvPr/>
        </p:nvSpPr>
        <p:spPr>
          <a:xfrm>
            <a:off x="6263640" y="3876142"/>
            <a:ext cx="5166360" cy="1580998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A04000"/>
                </a:solidFill>
                <a:latin typeface="Poppins"/>
                <a:ea typeface="Poppins"/>
                <a:cs typeface="Poppins"/>
                <a:sym typeface="Poppins"/>
              </a:rPr>
              <a:t>It makes a guess. It uses AI.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1" name="Google Shape;421;p21"/>
          <p:cNvSpPr txBox="1"/>
          <p:nvPr/>
        </p:nvSpPr>
        <p:spPr>
          <a:xfrm>
            <a:off x="548640" y="5669280"/>
            <a:ext cx="110642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6A6B"/>
              </a:buClr>
              <a:buSzPts val="1000"/>
              <a:buFont typeface="Inter"/>
              <a:buNone/>
            </a:pPr>
            <a:r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Print one copy. Stick the two signs on opposite walls, or next to two hoops on the carpet.</a:t>
            </a:r>
            <a:endParaRPr i="0" sz="1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2" name="Google Shape;422;p21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