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18288000" cy="10287000"/>
  <p:notesSz cx="6858000" cy="9144000"/>
  <p:embeddedFontLst>
    <p:embeddedFont>
      <p:font typeface="Aileron" panose="020B0604020202020204" charset="0"/>
      <p:regular r:id="rId38"/>
    </p:embeddedFont>
    <p:embeddedFont>
      <p:font typeface="Aileron Bold" panose="020B0604020202020204" charset="0"/>
      <p:regular r:id="rId39"/>
    </p:embeddedFont>
    <p:embeddedFont>
      <p:font typeface="Montserrat Bold" panose="00000800000000000000" charset="0"/>
      <p:regular r:id="rId40"/>
    </p:embeddedFont>
    <p:embeddedFont>
      <p:font typeface="Poppins" panose="00000500000000000000" pitchFamily="2" charset="0"/>
      <p:regular r:id="rId41"/>
      <p:bold r:id="rId42"/>
      <p:italic r:id="rId43"/>
      <p:boldItalic r:id="rId44"/>
    </p:embeddedFont>
    <p:embeddedFont>
      <p:font typeface="Poppins Bold" panose="00000800000000000000" charset="0"/>
      <p:regular r:id="rId45"/>
    </p:embeddedFont>
    <p:embeddedFont>
      <p:font typeface="Poppins Bold Italics" panose="020B0604020202020204" charset="0"/>
      <p:regular r:id="rId4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25" d="100"/>
          <a:sy n="25" d="100"/>
        </p:scale>
        <p:origin x="2314" y="8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5.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3.fntdata"/><Relationship Id="rId45"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6.fntdata"/><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openxmlformats.org/officeDocument/2006/relationships/font" Target="fonts/font9.fntdata"/><Relationship Id="rId20" Type="http://schemas.openxmlformats.org/officeDocument/2006/relationships/slide" Target="slides/slide19.xml"/><Relationship Id="rId41"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10.sv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13.svg"/><Relationship Id="rId4" Type="http://schemas.openxmlformats.org/officeDocument/2006/relationships/image" Target="../media/image12.sv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svg"/><Relationship Id="rId4" Type="http://schemas.openxmlformats.org/officeDocument/2006/relationships/image" Target="../media/image15.sv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60918" y="8781464"/>
            <a:ext cx="2059630" cy="476836"/>
            <a:chOff x="0" y="0"/>
            <a:chExt cx="542454" cy="125587"/>
          </a:xfrm>
        </p:grpSpPr>
        <p:sp>
          <p:nvSpPr>
            <p:cNvPr id="3" name="Freeform 3"/>
            <p:cNvSpPr/>
            <p:nvPr/>
          </p:nvSpPr>
          <p:spPr>
            <a:xfrm>
              <a:off x="0" y="0"/>
              <a:ext cx="542454" cy="125587"/>
            </a:xfrm>
            <a:custGeom>
              <a:avLst/>
              <a:gdLst/>
              <a:ahLst/>
              <a:cxnLst/>
              <a:rect l="l" t="t" r="r" b="b"/>
              <a:pathLst>
                <a:path w="542454" h="125587">
                  <a:moveTo>
                    <a:pt x="0" y="0"/>
                  </a:moveTo>
                  <a:lnTo>
                    <a:pt x="542454" y="0"/>
                  </a:lnTo>
                  <a:lnTo>
                    <a:pt x="542454" y="125587"/>
                  </a:lnTo>
                  <a:lnTo>
                    <a:pt x="0" y="125587"/>
                  </a:lnTo>
                  <a:close/>
                </a:path>
              </a:pathLst>
            </a:custGeom>
            <a:solidFill>
              <a:srgbClr val="003366"/>
            </a:solidFill>
          </p:spPr>
        </p:sp>
        <p:sp>
          <p:nvSpPr>
            <p:cNvPr id="4" name="TextBox 4"/>
            <p:cNvSpPr txBox="1"/>
            <p:nvPr/>
          </p:nvSpPr>
          <p:spPr>
            <a:xfrm>
              <a:off x="0" y="28575"/>
              <a:ext cx="542454" cy="97012"/>
            </a:xfrm>
            <a:prstGeom prst="rect">
              <a:avLst/>
            </a:prstGeom>
          </p:spPr>
          <p:txBody>
            <a:bodyPr lIns="50800" tIns="50800" rIns="50800" bIns="50800" rtlCol="0" anchor="ctr"/>
            <a:lstStyle/>
            <a:p>
              <a:pPr algn="ctr">
                <a:lnSpc>
                  <a:spcPts val="1704"/>
                </a:lnSpc>
              </a:pPr>
              <a:endParaRPr/>
            </a:p>
          </p:txBody>
        </p:sp>
      </p:grpSp>
      <p:sp>
        <p:nvSpPr>
          <p:cNvPr id="5" name="TextBox 5"/>
          <p:cNvSpPr txBox="1"/>
          <p:nvPr/>
        </p:nvSpPr>
        <p:spPr>
          <a:xfrm>
            <a:off x="845174" y="1638300"/>
            <a:ext cx="16230600" cy="6155531"/>
          </a:xfrm>
          <a:prstGeom prst="rect">
            <a:avLst/>
          </a:prstGeom>
        </p:spPr>
        <p:txBody>
          <a:bodyPr lIns="0" tIns="0" rIns="0" bIns="0" rtlCol="0" anchor="t">
            <a:spAutoFit/>
          </a:bodyPr>
          <a:lstStyle/>
          <a:p>
            <a:pPr algn="r"/>
            <a:r>
              <a:rPr lang="en-US" sz="20000" b="1" dirty="0">
                <a:solidFill>
                  <a:srgbClr val="062652"/>
                </a:solidFill>
                <a:latin typeface="Montserrat Bold"/>
                <a:ea typeface="Montserrat Bold"/>
                <a:cs typeface="Montserrat Bold"/>
                <a:sym typeface="Montserrat Bold"/>
              </a:rPr>
              <a:t>SALES</a:t>
            </a:r>
          </a:p>
          <a:p>
            <a:pPr algn="r"/>
            <a:r>
              <a:rPr lang="en-US" sz="20000" b="1" dirty="0">
                <a:solidFill>
                  <a:srgbClr val="F6931E"/>
                </a:solidFill>
                <a:latin typeface="Montserrat Bold"/>
                <a:ea typeface="Montserrat Bold"/>
                <a:cs typeface="Montserrat Bold"/>
                <a:sym typeface="Montserrat Bold"/>
              </a:rPr>
              <a:t>PIPELINE</a:t>
            </a:r>
          </a:p>
        </p:txBody>
      </p:sp>
      <p:sp>
        <p:nvSpPr>
          <p:cNvPr id="6" name="Freeform 6"/>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2"/>
            <a:stretch>
              <a:fillRect/>
            </a:stretch>
          </a:blipFill>
        </p:spPr>
      </p:sp>
      <p:grpSp>
        <p:nvGrpSpPr>
          <p:cNvPr id="7" name="Group 7"/>
          <p:cNvGrpSpPr/>
          <p:nvPr/>
        </p:nvGrpSpPr>
        <p:grpSpPr>
          <a:xfrm>
            <a:off x="-1115" y="9661191"/>
            <a:ext cx="15869159" cy="476836"/>
            <a:chOff x="0" y="0"/>
            <a:chExt cx="4179532" cy="125587"/>
          </a:xfrm>
        </p:grpSpPr>
        <p:sp>
          <p:nvSpPr>
            <p:cNvPr id="8" name="Freeform 8"/>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9" name="TextBox 9"/>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10" name="TextBox 10"/>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grpSp>
        <p:nvGrpSpPr>
          <p:cNvPr id="11" name="Group 11"/>
          <p:cNvGrpSpPr/>
          <p:nvPr/>
        </p:nvGrpSpPr>
        <p:grpSpPr>
          <a:xfrm>
            <a:off x="0" y="0"/>
            <a:ext cx="18288000" cy="4871271"/>
            <a:chOff x="0" y="0"/>
            <a:chExt cx="2828458" cy="753401"/>
          </a:xfrm>
        </p:grpSpPr>
        <p:sp>
          <p:nvSpPr>
            <p:cNvPr id="12" name="Freeform 12"/>
            <p:cNvSpPr/>
            <p:nvPr/>
          </p:nvSpPr>
          <p:spPr>
            <a:xfrm>
              <a:off x="0" y="0"/>
              <a:ext cx="2828458" cy="753401"/>
            </a:xfrm>
            <a:custGeom>
              <a:avLst/>
              <a:gdLst/>
              <a:ahLst/>
              <a:cxnLst/>
              <a:rect l="l" t="t" r="r" b="b"/>
              <a:pathLst>
                <a:path w="2828458" h="753401">
                  <a:moveTo>
                    <a:pt x="0" y="0"/>
                  </a:moveTo>
                  <a:lnTo>
                    <a:pt x="2828458" y="0"/>
                  </a:lnTo>
                  <a:lnTo>
                    <a:pt x="2828458" y="753401"/>
                  </a:lnTo>
                  <a:lnTo>
                    <a:pt x="0" y="753401"/>
                  </a:lnTo>
                  <a:close/>
                </a:path>
              </a:pathLst>
            </a:custGeom>
            <a:blipFill>
              <a:blip r:embed="rId3">
                <a:alphaModFix amt="5000"/>
              </a:blip>
              <a:stretch>
                <a:fillRect t="-75180" b="-75180"/>
              </a:stretch>
            </a:blipFill>
          </p:spPr>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grpSp>
        <p:nvGrpSpPr>
          <p:cNvPr id="3" name="Group 3"/>
          <p:cNvGrpSpPr/>
          <p:nvPr/>
        </p:nvGrpSpPr>
        <p:grpSpPr>
          <a:xfrm>
            <a:off x="1026470" y="5063165"/>
            <a:ext cx="7512660" cy="2550436"/>
            <a:chOff x="0" y="0"/>
            <a:chExt cx="1234517" cy="419100"/>
          </a:xfrm>
        </p:grpSpPr>
        <p:sp>
          <p:nvSpPr>
            <p:cNvPr id="4" name="Freeform 4"/>
            <p:cNvSpPr/>
            <p:nvPr/>
          </p:nvSpPr>
          <p:spPr>
            <a:xfrm>
              <a:off x="0" y="0"/>
              <a:ext cx="1234517" cy="419100"/>
            </a:xfrm>
            <a:custGeom>
              <a:avLst/>
              <a:gdLst/>
              <a:ahLst/>
              <a:cxnLst/>
              <a:rect l="l" t="t" r="r" b="b"/>
              <a:pathLst>
                <a:path w="1234517" h="419100">
                  <a:moveTo>
                    <a:pt x="20127" y="0"/>
                  </a:moveTo>
                  <a:lnTo>
                    <a:pt x="1214389" y="0"/>
                  </a:lnTo>
                  <a:cubicBezTo>
                    <a:pt x="1225505" y="0"/>
                    <a:pt x="1234517" y="9011"/>
                    <a:pt x="1234517" y="20127"/>
                  </a:cubicBezTo>
                  <a:lnTo>
                    <a:pt x="1234517" y="398973"/>
                  </a:lnTo>
                  <a:cubicBezTo>
                    <a:pt x="1234517" y="410089"/>
                    <a:pt x="1225505" y="419100"/>
                    <a:pt x="1214389" y="419100"/>
                  </a:cubicBezTo>
                  <a:lnTo>
                    <a:pt x="20127" y="419100"/>
                  </a:lnTo>
                  <a:cubicBezTo>
                    <a:pt x="9011" y="419100"/>
                    <a:pt x="0" y="410089"/>
                    <a:pt x="0" y="398973"/>
                  </a:cubicBezTo>
                  <a:lnTo>
                    <a:pt x="0" y="20127"/>
                  </a:lnTo>
                  <a:cubicBezTo>
                    <a:pt x="0" y="9011"/>
                    <a:pt x="9011" y="0"/>
                    <a:pt x="20127" y="0"/>
                  </a:cubicBezTo>
                  <a:close/>
                </a:path>
              </a:pathLst>
            </a:custGeom>
            <a:solidFill>
              <a:srgbClr val="003366"/>
            </a:solidFill>
          </p:spPr>
        </p:sp>
        <p:sp>
          <p:nvSpPr>
            <p:cNvPr id="5" name="TextBox 5"/>
            <p:cNvSpPr txBox="1"/>
            <p:nvPr/>
          </p:nvSpPr>
          <p:spPr>
            <a:xfrm>
              <a:off x="0" y="-57150"/>
              <a:ext cx="1234517" cy="476250"/>
            </a:xfrm>
            <a:prstGeom prst="rect">
              <a:avLst/>
            </a:prstGeom>
          </p:spPr>
          <p:txBody>
            <a:bodyPr lIns="50800" tIns="50800" rIns="50800" bIns="50800" rtlCol="0" anchor="ctr"/>
            <a:lstStyle/>
            <a:p>
              <a:pPr algn="ctr">
                <a:lnSpc>
                  <a:spcPts val="2799"/>
                </a:lnSpc>
              </a:pPr>
              <a:endParaRPr/>
            </a:p>
          </p:txBody>
        </p:sp>
      </p:grpSp>
      <p:grpSp>
        <p:nvGrpSpPr>
          <p:cNvPr id="6" name="Group 6"/>
          <p:cNvGrpSpPr/>
          <p:nvPr/>
        </p:nvGrpSpPr>
        <p:grpSpPr>
          <a:xfrm>
            <a:off x="9744409" y="5063165"/>
            <a:ext cx="7512660" cy="2550436"/>
            <a:chOff x="0" y="0"/>
            <a:chExt cx="1234517" cy="419100"/>
          </a:xfrm>
        </p:grpSpPr>
        <p:sp>
          <p:nvSpPr>
            <p:cNvPr id="7" name="Freeform 7"/>
            <p:cNvSpPr/>
            <p:nvPr/>
          </p:nvSpPr>
          <p:spPr>
            <a:xfrm>
              <a:off x="0" y="0"/>
              <a:ext cx="1234517" cy="419100"/>
            </a:xfrm>
            <a:custGeom>
              <a:avLst/>
              <a:gdLst/>
              <a:ahLst/>
              <a:cxnLst/>
              <a:rect l="l" t="t" r="r" b="b"/>
              <a:pathLst>
                <a:path w="1234517" h="419100">
                  <a:moveTo>
                    <a:pt x="20127" y="0"/>
                  </a:moveTo>
                  <a:lnTo>
                    <a:pt x="1214389" y="0"/>
                  </a:lnTo>
                  <a:cubicBezTo>
                    <a:pt x="1225505" y="0"/>
                    <a:pt x="1234517" y="9011"/>
                    <a:pt x="1234517" y="20127"/>
                  </a:cubicBezTo>
                  <a:lnTo>
                    <a:pt x="1234517" y="398973"/>
                  </a:lnTo>
                  <a:cubicBezTo>
                    <a:pt x="1234517" y="410089"/>
                    <a:pt x="1225505" y="419100"/>
                    <a:pt x="1214389" y="419100"/>
                  </a:cubicBezTo>
                  <a:lnTo>
                    <a:pt x="20127" y="419100"/>
                  </a:lnTo>
                  <a:cubicBezTo>
                    <a:pt x="9011" y="419100"/>
                    <a:pt x="0" y="410089"/>
                    <a:pt x="0" y="398973"/>
                  </a:cubicBezTo>
                  <a:lnTo>
                    <a:pt x="0" y="20127"/>
                  </a:lnTo>
                  <a:cubicBezTo>
                    <a:pt x="0" y="9011"/>
                    <a:pt x="9011" y="0"/>
                    <a:pt x="20127" y="0"/>
                  </a:cubicBezTo>
                  <a:close/>
                </a:path>
              </a:pathLst>
            </a:custGeom>
            <a:solidFill>
              <a:srgbClr val="003366"/>
            </a:solidFill>
          </p:spPr>
        </p:sp>
        <p:sp>
          <p:nvSpPr>
            <p:cNvPr id="8" name="TextBox 8"/>
            <p:cNvSpPr txBox="1"/>
            <p:nvPr/>
          </p:nvSpPr>
          <p:spPr>
            <a:xfrm>
              <a:off x="0" y="-57150"/>
              <a:ext cx="1234517" cy="476250"/>
            </a:xfrm>
            <a:prstGeom prst="rect">
              <a:avLst/>
            </a:prstGeom>
          </p:spPr>
          <p:txBody>
            <a:bodyPr lIns="50800" tIns="50800" rIns="50800" bIns="50800" rtlCol="0" anchor="ctr"/>
            <a:lstStyle/>
            <a:p>
              <a:pPr algn="ctr">
                <a:lnSpc>
                  <a:spcPts val="2799"/>
                </a:lnSpc>
              </a:pPr>
              <a:endParaRPr/>
            </a:p>
          </p:txBody>
        </p:sp>
      </p:grpSp>
      <p:sp>
        <p:nvSpPr>
          <p:cNvPr id="9" name="TextBox 9"/>
          <p:cNvSpPr txBox="1"/>
          <p:nvPr/>
        </p:nvSpPr>
        <p:spPr>
          <a:xfrm>
            <a:off x="9981458" y="5592258"/>
            <a:ext cx="7038563" cy="1425575"/>
          </a:xfrm>
          <a:prstGeom prst="rect">
            <a:avLst/>
          </a:prstGeom>
        </p:spPr>
        <p:txBody>
          <a:bodyPr lIns="0" tIns="0" rIns="0" bIns="0" rtlCol="0" anchor="t">
            <a:spAutoFit/>
          </a:bodyPr>
          <a:lstStyle/>
          <a:p>
            <a:pPr algn="l">
              <a:lnSpc>
                <a:spcPts val="2800"/>
              </a:lnSpc>
            </a:pPr>
            <a:r>
              <a:rPr lang="en-US" sz="2000">
                <a:solidFill>
                  <a:srgbClr val="FFFFFF"/>
                </a:solidFill>
                <a:latin typeface="Poppins"/>
                <a:ea typeface="Poppins"/>
                <a:cs typeface="Poppins"/>
                <a:sym typeface="Poppins"/>
              </a:rPr>
              <a:t>Tujuan: Approaching dilakukan agar menumbuhkan</a:t>
            </a:r>
          </a:p>
          <a:p>
            <a:pPr algn="l">
              <a:lnSpc>
                <a:spcPts val="2800"/>
              </a:lnSpc>
            </a:pPr>
            <a:r>
              <a:rPr lang="en-US" sz="2000">
                <a:solidFill>
                  <a:srgbClr val="FFFFFF"/>
                </a:solidFill>
                <a:latin typeface="Poppins"/>
                <a:ea typeface="Poppins"/>
                <a:cs typeface="Poppins"/>
                <a:sym typeface="Poppins"/>
              </a:rPr>
              <a:t>kedekatan, kepercayaan, dan kenyamanan awal</a:t>
            </a:r>
          </a:p>
          <a:p>
            <a:pPr algn="l">
              <a:lnSpc>
                <a:spcPts val="2800"/>
              </a:lnSpc>
            </a:pPr>
            <a:r>
              <a:rPr lang="en-US" sz="2000">
                <a:solidFill>
                  <a:srgbClr val="FFFFFF"/>
                </a:solidFill>
                <a:latin typeface="Poppins"/>
                <a:ea typeface="Poppins"/>
                <a:cs typeface="Poppins"/>
                <a:sym typeface="Poppins"/>
              </a:rPr>
              <a:t>calon customer kepada Anda. Approaching juga</a:t>
            </a:r>
          </a:p>
          <a:p>
            <a:pPr algn="l">
              <a:lnSpc>
                <a:spcPts val="2800"/>
              </a:lnSpc>
            </a:pPr>
            <a:r>
              <a:rPr lang="en-US" sz="2000">
                <a:solidFill>
                  <a:srgbClr val="FFFFFF"/>
                </a:solidFill>
                <a:latin typeface="Poppins"/>
                <a:ea typeface="Poppins"/>
                <a:cs typeface="Poppins"/>
                <a:sym typeface="Poppins"/>
              </a:rPr>
              <a:t>berfungsi untuk menambah database customer.</a:t>
            </a:r>
          </a:p>
        </p:txBody>
      </p:sp>
      <p:sp>
        <p:nvSpPr>
          <p:cNvPr id="10" name="TextBox 10"/>
          <p:cNvSpPr txBox="1"/>
          <p:nvPr/>
        </p:nvSpPr>
        <p:spPr>
          <a:xfrm>
            <a:off x="7238480" y="8051751"/>
            <a:ext cx="3808809" cy="523876"/>
          </a:xfrm>
          <a:prstGeom prst="rect">
            <a:avLst/>
          </a:prstGeom>
        </p:spPr>
        <p:txBody>
          <a:bodyPr lIns="0" tIns="0" rIns="0" bIns="0" rtlCol="0" anchor="t">
            <a:spAutoFit/>
          </a:bodyPr>
          <a:lstStyle/>
          <a:p>
            <a:pPr algn="ctr">
              <a:lnSpc>
                <a:spcPts val="4199"/>
              </a:lnSpc>
            </a:pPr>
            <a:r>
              <a:rPr lang="en-US" sz="2999" b="1">
                <a:solidFill>
                  <a:srgbClr val="F6931E"/>
                </a:solidFill>
                <a:latin typeface="Poppins Bold"/>
                <a:ea typeface="Poppins Bold"/>
                <a:cs typeface="Poppins Bold"/>
                <a:sym typeface="Poppins Bold"/>
              </a:rPr>
              <a:t>GIMANA CARANYA?</a:t>
            </a:r>
          </a:p>
        </p:txBody>
      </p:sp>
      <p:sp>
        <p:nvSpPr>
          <p:cNvPr id="11" name="TextBox 11"/>
          <p:cNvSpPr txBox="1"/>
          <p:nvPr/>
        </p:nvSpPr>
        <p:spPr>
          <a:xfrm>
            <a:off x="1308020" y="5592258"/>
            <a:ext cx="6900479" cy="1425575"/>
          </a:xfrm>
          <a:prstGeom prst="rect">
            <a:avLst/>
          </a:prstGeom>
        </p:spPr>
        <p:txBody>
          <a:bodyPr lIns="0" tIns="0" rIns="0" bIns="0" rtlCol="0" anchor="t">
            <a:spAutoFit/>
          </a:bodyPr>
          <a:lstStyle/>
          <a:p>
            <a:pPr algn="l">
              <a:lnSpc>
                <a:spcPts val="2800"/>
              </a:lnSpc>
            </a:pPr>
            <a:r>
              <a:rPr lang="en-US" sz="2000" b="1">
                <a:solidFill>
                  <a:srgbClr val="FFFFFF"/>
                </a:solidFill>
                <a:latin typeface="Poppins Bold"/>
                <a:ea typeface="Poppins Bold"/>
                <a:cs typeface="Poppins Bold"/>
                <a:sym typeface="Poppins Bold"/>
              </a:rPr>
              <a:t>Pengertian:</a:t>
            </a:r>
            <a:r>
              <a:rPr lang="en-US" sz="2000">
                <a:solidFill>
                  <a:srgbClr val="FFFFFF"/>
                </a:solidFill>
                <a:latin typeface="Poppins"/>
                <a:ea typeface="Poppins"/>
                <a:cs typeface="Poppins"/>
                <a:sym typeface="Poppins"/>
              </a:rPr>
              <a:t> Approaching adalah proses pendekatan kepada calon customer. Sebelum memulai ke topik bisnis dan penjualan, lakukan perkenalan terhadap calon customer.</a:t>
            </a:r>
          </a:p>
        </p:txBody>
      </p:sp>
      <p:grpSp>
        <p:nvGrpSpPr>
          <p:cNvPr id="12" name="Group 12"/>
          <p:cNvGrpSpPr/>
          <p:nvPr/>
        </p:nvGrpSpPr>
        <p:grpSpPr>
          <a:xfrm rot="-5400000">
            <a:off x="14775709" y="1843658"/>
            <a:ext cx="1942079" cy="3025103"/>
            <a:chOff x="0" y="0"/>
            <a:chExt cx="520700" cy="811075"/>
          </a:xfrm>
        </p:grpSpPr>
        <p:sp>
          <p:nvSpPr>
            <p:cNvPr id="13" name="Freeform 13"/>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B3B6BA"/>
            </a:solidFill>
            <a:ln w="47625" cap="sq">
              <a:solidFill>
                <a:srgbClr val="FFFFFF"/>
              </a:solidFill>
              <a:prstDash val="solid"/>
              <a:miter/>
            </a:ln>
          </p:spPr>
        </p:sp>
        <p:sp>
          <p:nvSpPr>
            <p:cNvPr id="14" name="TextBox 14"/>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grpSp>
        <p:nvGrpSpPr>
          <p:cNvPr id="15" name="Group 15"/>
          <p:cNvGrpSpPr/>
          <p:nvPr/>
        </p:nvGrpSpPr>
        <p:grpSpPr>
          <a:xfrm rot="-5400000">
            <a:off x="12574793" y="1843658"/>
            <a:ext cx="1942079" cy="3025103"/>
            <a:chOff x="0" y="0"/>
            <a:chExt cx="520700" cy="811075"/>
          </a:xfrm>
        </p:grpSpPr>
        <p:sp>
          <p:nvSpPr>
            <p:cNvPr id="16" name="Freeform 16"/>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B3B6BA"/>
            </a:solidFill>
            <a:ln w="47625" cap="sq">
              <a:solidFill>
                <a:srgbClr val="FFFFFF"/>
              </a:solidFill>
              <a:prstDash val="solid"/>
              <a:miter/>
            </a:ln>
          </p:spPr>
        </p:sp>
        <p:sp>
          <p:nvSpPr>
            <p:cNvPr id="17" name="TextBox 17"/>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grpSp>
        <p:nvGrpSpPr>
          <p:cNvPr id="18" name="Group 18"/>
          <p:cNvGrpSpPr/>
          <p:nvPr/>
        </p:nvGrpSpPr>
        <p:grpSpPr>
          <a:xfrm rot="-5400000">
            <a:off x="10373876" y="1843658"/>
            <a:ext cx="1942079" cy="3025103"/>
            <a:chOff x="0" y="0"/>
            <a:chExt cx="520700" cy="811075"/>
          </a:xfrm>
        </p:grpSpPr>
        <p:sp>
          <p:nvSpPr>
            <p:cNvPr id="19" name="Freeform 19"/>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B3B6BA"/>
            </a:solidFill>
            <a:ln w="47625" cap="sq">
              <a:solidFill>
                <a:srgbClr val="FFFFFF"/>
              </a:solidFill>
              <a:prstDash val="solid"/>
              <a:miter/>
            </a:ln>
          </p:spPr>
        </p:sp>
        <p:sp>
          <p:nvSpPr>
            <p:cNvPr id="20" name="TextBox 20"/>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grpSp>
        <p:nvGrpSpPr>
          <p:cNvPr id="21" name="Group 21"/>
          <p:cNvGrpSpPr/>
          <p:nvPr/>
        </p:nvGrpSpPr>
        <p:grpSpPr>
          <a:xfrm rot="-5400000">
            <a:off x="8172960" y="1843658"/>
            <a:ext cx="1942079" cy="3025103"/>
            <a:chOff x="0" y="0"/>
            <a:chExt cx="520700" cy="811075"/>
          </a:xfrm>
        </p:grpSpPr>
        <p:sp>
          <p:nvSpPr>
            <p:cNvPr id="22" name="Freeform 22"/>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B3B6BA"/>
            </a:solidFill>
            <a:ln w="47625" cap="sq">
              <a:solidFill>
                <a:srgbClr val="FFFFFF"/>
              </a:solidFill>
              <a:prstDash val="solid"/>
              <a:miter/>
            </a:ln>
          </p:spPr>
        </p:sp>
        <p:sp>
          <p:nvSpPr>
            <p:cNvPr id="23" name="TextBox 23"/>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grpSp>
        <p:nvGrpSpPr>
          <p:cNvPr id="24" name="Group 24"/>
          <p:cNvGrpSpPr/>
          <p:nvPr/>
        </p:nvGrpSpPr>
        <p:grpSpPr>
          <a:xfrm rot="-5400000">
            <a:off x="5972044" y="1843658"/>
            <a:ext cx="1942079" cy="3025103"/>
            <a:chOff x="0" y="0"/>
            <a:chExt cx="520700" cy="811075"/>
          </a:xfrm>
        </p:grpSpPr>
        <p:sp>
          <p:nvSpPr>
            <p:cNvPr id="25" name="Freeform 25"/>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B3B6BA"/>
            </a:solidFill>
            <a:ln w="47625" cap="sq">
              <a:solidFill>
                <a:srgbClr val="FFFFFF"/>
              </a:solidFill>
              <a:prstDash val="solid"/>
              <a:miter/>
            </a:ln>
          </p:spPr>
        </p:sp>
        <p:sp>
          <p:nvSpPr>
            <p:cNvPr id="26" name="TextBox 26"/>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grpSp>
        <p:nvGrpSpPr>
          <p:cNvPr id="27" name="Group 27"/>
          <p:cNvGrpSpPr/>
          <p:nvPr/>
        </p:nvGrpSpPr>
        <p:grpSpPr>
          <a:xfrm rot="-5400000">
            <a:off x="3771128" y="1843658"/>
            <a:ext cx="1942079" cy="3025103"/>
            <a:chOff x="0" y="0"/>
            <a:chExt cx="520700" cy="811075"/>
          </a:xfrm>
        </p:grpSpPr>
        <p:sp>
          <p:nvSpPr>
            <p:cNvPr id="28" name="Freeform 28"/>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003366"/>
            </a:solidFill>
            <a:ln w="47625" cap="sq">
              <a:solidFill>
                <a:srgbClr val="FFFFFF"/>
              </a:solidFill>
              <a:prstDash val="solid"/>
              <a:miter/>
            </a:ln>
          </p:spPr>
        </p:sp>
        <p:sp>
          <p:nvSpPr>
            <p:cNvPr id="29" name="TextBox 29"/>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grpSp>
        <p:nvGrpSpPr>
          <p:cNvPr id="30" name="Group 30"/>
          <p:cNvGrpSpPr/>
          <p:nvPr/>
        </p:nvGrpSpPr>
        <p:grpSpPr>
          <a:xfrm rot="-5400000">
            <a:off x="1570212" y="1843658"/>
            <a:ext cx="1942079" cy="3025103"/>
            <a:chOff x="0" y="0"/>
            <a:chExt cx="520700" cy="811075"/>
          </a:xfrm>
        </p:grpSpPr>
        <p:sp>
          <p:nvSpPr>
            <p:cNvPr id="31" name="Freeform 31"/>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003366"/>
            </a:solidFill>
            <a:ln w="47625" cap="sq">
              <a:solidFill>
                <a:srgbClr val="FFFFFF"/>
              </a:solidFill>
              <a:prstDash val="solid"/>
              <a:miter/>
            </a:ln>
          </p:spPr>
        </p:sp>
        <p:sp>
          <p:nvSpPr>
            <p:cNvPr id="32" name="TextBox 32"/>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sp>
        <p:nvSpPr>
          <p:cNvPr id="33" name="TextBox 33"/>
          <p:cNvSpPr txBox="1"/>
          <p:nvPr/>
        </p:nvSpPr>
        <p:spPr>
          <a:xfrm>
            <a:off x="1467257" y="2803808"/>
            <a:ext cx="1691869" cy="341119"/>
          </a:xfrm>
          <a:prstGeom prst="rect">
            <a:avLst/>
          </a:prstGeom>
        </p:spPr>
        <p:txBody>
          <a:bodyPr wrap="square" lIns="0" tIns="0" rIns="0" bIns="0" rtlCol="0" anchor="t">
            <a:spAutoFit/>
          </a:bodyPr>
          <a:lstStyle/>
          <a:p>
            <a:pPr algn="ctr">
              <a:lnSpc>
                <a:spcPts val="2800"/>
              </a:lnSpc>
            </a:pPr>
            <a:r>
              <a:rPr lang="en-US" sz="2000" b="1" i="1" dirty="0">
                <a:solidFill>
                  <a:srgbClr val="FFFFFF"/>
                </a:solidFill>
                <a:latin typeface="Poppins Bold Italics"/>
                <a:ea typeface="Poppins Bold Italics"/>
                <a:cs typeface="Poppins Bold Italics"/>
                <a:sym typeface="Poppins Bold Italics"/>
              </a:rPr>
              <a:t>Prospecting</a:t>
            </a:r>
          </a:p>
        </p:txBody>
      </p:sp>
      <p:sp>
        <p:nvSpPr>
          <p:cNvPr id="34" name="TextBox 34"/>
          <p:cNvSpPr txBox="1"/>
          <p:nvPr/>
        </p:nvSpPr>
        <p:spPr>
          <a:xfrm>
            <a:off x="4053803" y="2803808"/>
            <a:ext cx="1798222" cy="341119"/>
          </a:xfrm>
          <a:prstGeom prst="rect">
            <a:avLst/>
          </a:prstGeom>
        </p:spPr>
        <p:txBody>
          <a:bodyPr wrap="square" lIns="0" tIns="0" rIns="0" bIns="0" rtlCol="0" anchor="t">
            <a:spAutoFit/>
          </a:bodyPr>
          <a:lstStyle/>
          <a:p>
            <a:pPr algn="ctr">
              <a:lnSpc>
                <a:spcPts val="2800"/>
              </a:lnSpc>
            </a:pPr>
            <a:r>
              <a:rPr lang="en-US" sz="2000" b="1" i="1" dirty="0">
                <a:solidFill>
                  <a:srgbClr val="FFFFFF"/>
                </a:solidFill>
                <a:latin typeface="Poppins Bold Italics"/>
                <a:ea typeface="Poppins Bold Italics"/>
                <a:cs typeface="Poppins Bold Italics"/>
                <a:sym typeface="Poppins Bold Italics"/>
              </a:rPr>
              <a:t>Approaching</a:t>
            </a:r>
          </a:p>
        </p:txBody>
      </p:sp>
      <p:sp>
        <p:nvSpPr>
          <p:cNvPr id="35" name="TextBox 35"/>
          <p:cNvSpPr txBox="1"/>
          <p:nvPr/>
        </p:nvSpPr>
        <p:spPr>
          <a:xfrm>
            <a:off x="6704645" y="2803808"/>
            <a:ext cx="1148817" cy="341119"/>
          </a:xfrm>
          <a:prstGeom prst="rect">
            <a:avLst/>
          </a:prstGeom>
        </p:spPr>
        <p:txBody>
          <a:bodyPr wrap="square" lIns="0" tIns="0" rIns="0" bIns="0" rtlCol="0" anchor="t">
            <a:spAutoFit/>
          </a:bodyPr>
          <a:lstStyle/>
          <a:p>
            <a:pPr algn="ctr">
              <a:lnSpc>
                <a:spcPts val="2800"/>
              </a:lnSpc>
            </a:pPr>
            <a:r>
              <a:rPr lang="en-US" sz="2000" b="1" i="1" dirty="0">
                <a:solidFill>
                  <a:srgbClr val="062652"/>
                </a:solidFill>
                <a:latin typeface="Poppins Bold Italics"/>
                <a:ea typeface="Poppins Bold Italics"/>
                <a:cs typeface="Poppins Bold Italics"/>
                <a:sym typeface="Poppins Bold Italics"/>
              </a:rPr>
              <a:t>Probing</a:t>
            </a:r>
          </a:p>
        </p:txBody>
      </p:sp>
      <p:sp>
        <p:nvSpPr>
          <p:cNvPr id="36" name="TextBox 36"/>
          <p:cNvSpPr txBox="1"/>
          <p:nvPr/>
        </p:nvSpPr>
        <p:spPr>
          <a:xfrm>
            <a:off x="8458220" y="2635484"/>
            <a:ext cx="1707810" cy="720725"/>
          </a:xfrm>
          <a:prstGeom prst="rect">
            <a:avLst/>
          </a:prstGeom>
        </p:spPr>
        <p:txBody>
          <a:bodyPr wrap="square" lIns="0" tIns="0" rIns="0" bIns="0" rtlCol="0" anchor="t">
            <a:spAutoFit/>
          </a:bodyPr>
          <a:lstStyle/>
          <a:p>
            <a:pPr algn="ctr">
              <a:lnSpc>
                <a:spcPts val="2800"/>
              </a:lnSpc>
            </a:pPr>
            <a:r>
              <a:rPr lang="en-US" sz="2000" b="1" i="1" dirty="0">
                <a:solidFill>
                  <a:srgbClr val="062652"/>
                </a:solidFill>
                <a:latin typeface="Poppins Bold Italics"/>
                <a:ea typeface="Poppins Bold Italics"/>
                <a:cs typeface="Poppins Bold Italics"/>
                <a:sym typeface="Poppins Bold Italics"/>
              </a:rPr>
              <a:t>Sales</a:t>
            </a:r>
          </a:p>
          <a:p>
            <a:pPr algn="ctr">
              <a:lnSpc>
                <a:spcPts val="2800"/>
              </a:lnSpc>
            </a:pPr>
            <a:r>
              <a:rPr lang="en-US" sz="2000" b="1" i="1" dirty="0">
                <a:solidFill>
                  <a:srgbClr val="062652"/>
                </a:solidFill>
                <a:latin typeface="Poppins Bold Italics"/>
                <a:ea typeface="Poppins Bold Italics"/>
                <a:cs typeface="Poppins Bold Italics"/>
                <a:sym typeface="Poppins Bold Italics"/>
              </a:rPr>
              <a:t>Presentation</a:t>
            </a:r>
          </a:p>
        </p:txBody>
      </p:sp>
      <p:sp>
        <p:nvSpPr>
          <p:cNvPr id="37" name="TextBox 37"/>
          <p:cNvSpPr txBox="1"/>
          <p:nvPr/>
        </p:nvSpPr>
        <p:spPr>
          <a:xfrm>
            <a:off x="10482177" y="2627595"/>
            <a:ext cx="1995365" cy="720725"/>
          </a:xfrm>
          <a:prstGeom prst="rect">
            <a:avLst/>
          </a:prstGeom>
        </p:spPr>
        <p:txBody>
          <a:bodyPr lIns="0" tIns="0" rIns="0" bIns="0" rtlCol="0" anchor="t">
            <a:spAutoFit/>
          </a:bodyPr>
          <a:lstStyle/>
          <a:p>
            <a:pPr algn="ctr">
              <a:lnSpc>
                <a:spcPts val="2800"/>
              </a:lnSpc>
            </a:pPr>
            <a:r>
              <a:rPr lang="en-US" sz="2000" b="1" i="1" dirty="0">
                <a:solidFill>
                  <a:srgbClr val="062652"/>
                </a:solidFill>
                <a:latin typeface="Poppins Bold Italics"/>
                <a:ea typeface="Poppins Bold Italics"/>
                <a:cs typeface="Poppins Bold Italics"/>
                <a:sym typeface="Poppins Bold Italics"/>
              </a:rPr>
              <a:t>Handling</a:t>
            </a:r>
          </a:p>
          <a:p>
            <a:pPr algn="ctr">
              <a:lnSpc>
                <a:spcPts val="2800"/>
              </a:lnSpc>
            </a:pPr>
            <a:r>
              <a:rPr lang="en-US" sz="2000" b="1" i="1" dirty="0">
                <a:solidFill>
                  <a:srgbClr val="062652"/>
                </a:solidFill>
                <a:latin typeface="Poppins Bold Italics"/>
                <a:ea typeface="Poppins Bold Italics"/>
                <a:cs typeface="Poppins Bold Italics"/>
                <a:sym typeface="Poppins Bold Italics"/>
              </a:rPr>
              <a:t>Objection</a:t>
            </a:r>
          </a:p>
        </p:txBody>
      </p:sp>
      <p:sp>
        <p:nvSpPr>
          <p:cNvPr id="38" name="TextBox 38"/>
          <p:cNvSpPr txBox="1"/>
          <p:nvPr/>
        </p:nvSpPr>
        <p:spPr>
          <a:xfrm>
            <a:off x="12857468" y="2803808"/>
            <a:ext cx="1780389" cy="341119"/>
          </a:xfrm>
          <a:prstGeom prst="rect">
            <a:avLst/>
          </a:prstGeom>
        </p:spPr>
        <p:txBody>
          <a:bodyPr wrap="square" lIns="0" tIns="0" rIns="0" bIns="0" rtlCol="0" anchor="t">
            <a:spAutoFit/>
          </a:bodyPr>
          <a:lstStyle/>
          <a:p>
            <a:pPr algn="ctr">
              <a:lnSpc>
                <a:spcPts val="2800"/>
              </a:lnSpc>
            </a:pPr>
            <a:r>
              <a:rPr lang="en-US" sz="2000" b="1" i="1" dirty="0">
                <a:solidFill>
                  <a:srgbClr val="062652"/>
                </a:solidFill>
                <a:latin typeface="Poppins Bold Italics"/>
                <a:ea typeface="Poppins Bold Italics"/>
                <a:cs typeface="Poppins Bold Italics"/>
                <a:sym typeface="Poppins Bold Italics"/>
              </a:rPr>
              <a:t>Sales Closing</a:t>
            </a:r>
          </a:p>
        </p:txBody>
      </p:sp>
      <p:sp>
        <p:nvSpPr>
          <p:cNvPr id="39" name="TextBox 39"/>
          <p:cNvSpPr txBox="1"/>
          <p:nvPr/>
        </p:nvSpPr>
        <p:spPr>
          <a:xfrm>
            <a:off x="15062825" y="2803808"/>
            <a:ext cx="1624975" cy="341119"/>
          </a:xfrm>
          <a:prstGeom prst="rect">
            <a:avLst/>
          </a:prstGeom>
        </p:spPr>
        <p:txBody>
          <a:bodyPr wrap="square" lIns="0" tIns="0" rIns="0" bIns="0" rtlCol="0" anchor="t">
            <a:spAutoFit/>
          </a:bodyPr>
          <a:lstStyle/>
          <a:p>
            <a:pPr algn="ctr">
              <a:lnSpc>
                <a:spcPts val="2800"/>
              </a:lnSpc>
            </a:pPr>
            <a:r>
              <a:rPr lang="en-US" sz="2000" b="1" i="1" dirty="0">
                <a:solidFill>
                  <a:srgbClr val="062652"/>
                </a:solidFill>
                <a:latin typeface="Poppins Bold Italics"/>
                <a:ea typeface="Poppins Bold Italics"/>
                <a:cs typeface="Poppins Bold Italics"/>
                <a:sym typeface="Poppins Bold Italics"/>
              </a:rPr>
              <a:t>Maintaining</a:t>
            </a:r>
          </a:p>
        </p:txBody>
      </p:sp>
      <p:sp>
        <p:nvSpPr>
          <p:cNvPr id="40" name="TextBox 40"/>
          <p:cNvSpPr txBox="1"/>
          <p:nvPr/>
        </p:nvSpPr>
        <p:spPr>
          <a:xfrm>
            <a:off x="1180639" y="3129967"/>
            <a:ext cx="2147987" cy="720725"/>
          </a:xfrm>
          <a:prstGeom prst="rect">
            <a:avLst/>
          </a:prstGeom>
        </p:spPr>
        <p:txBody>
          <a:bodyPr lIns="0" tIns="0" rIns="0" bIns="0" rtlCol="0" anchor="t">
            <a:spAutoFit/>
          </a:bodyPr>
          <a:lstStyle/>
          <a:p>
            <a:pPr algn="ctr">
              <a:lnSpc>
                <a:spcPts val="2800"/>
              </a:lnSpc>
            </a:pPr>
            <a:r>
              <a:rPr lang="en-US" sz="2000">
                <a:solidFill>
                  <a:srgbClr val="FFFFFF"/>
                </a:solidFill>
                <a:latin typeface="Poppins"/>
                <a:ea typeface="Poppins"/>
                <a:cs typeface="Poppins"/>
                <a:sym typeface="Poppins"/>
              </a:rPr>
              <a:t>Mencari Calon Nasabah</a:t>
            </a:r>
          </a:p>
        </p:txBody>
      </p:sp>
      <p:sp>
        <p:nvSpPr>
          <p:cNvPr id="41" name="TextBox 41"/>
          <p:cNvSpPr txBox="1"/>
          <p:nvPr/>
        </p:nvSpPr>
        <p:spPr>
          <a:xfrm>
            <a:off x="4071933" y="3138722"/>
            <a:ext cx="1681962" cy="720725"/>
          </a:xfrm>
          <a:prstGeom prst="rect">
            <a:avLst/>
          </a:prstGeom>
        </p:spPr>
        <p:txBody>
          <a:bodyPr lIns="0" tIns="0" rIns="0" bIns="0" rtlCol="0" anchor="t">
            <a:spAutoFit/>
          </a:bodyPr>
          <a:lstStyle/>
          <a:p>
            <a:pPr algn="ctr">
              <a:lnSpc>
                <a:spcPts val="2800"/>
              </a:lnSpc>
            </a:pPr>
            <a:r>
              <a:rPr lang="en-US" sz="2000">
                <a:solidFill>
                  <a:srgbClr val="FFFFFF"/>
                </a:solidFill>
                <a:latin typeface="Poppins"/>
                <a:ea typeface="Poppins"/>
                <a:cs typeface="Poppins"/>
                <a:sym typeface="Poppins"/>
              </a:rPr>
              <a:t>Pendekatan Awal</a:t>
            </a:r>
          </a:p>
        </p:txBody>
      </p:sp>
      <p:sp>
        <p:nvSpPr>
          <p:cNvPr id="42" name="TextBox 42"/>
          <p:cNvSpPr txBox="1"/>
          <p:nvPr/>
        </p:nvSpPr>
        <p:spPr>
          <a:xfrm>
            <a:off x="6373624" y="3138722"/>
            <a:ext cx="1681962" cy="720725"/>
          </a:xfrm>
          <a:prstGeom prst="rect">
            <a:avLst/>
          </a:prstGeom>
        </p:spPr>
        <p:txBody>
          <a:bodyPr lIns="0" tIns="0" rIns="0" bIns="0" rtlCol="0" anchor="t">
            <a:spAutoFit/>
          </a:bodyPr>
          <a:lstStyle/>
          <a:p>
            <a:pPr algn="ctr">
              <a:lnSpc>
                <a:spcPts val="2800"/>
              </a:lnSpc>
            </a:pPr>
            <a:r>
              <a:rPr lang="en-US" sz="2000">
                <a:solidFill>
                  <a:srgbClr val="062652"/>
                </a:solidFill>
                <a:latin typeface="Poppins"/>
                <a:ea typeface="Poppins"/>
                <a:cs typeface="Poppins"/>
                <a:sym typeface="Poppins"/>
              </a:rPr>
              <a:t>Menggali Kebutuhan</a:t>
            </a:r>
          </a:p>
        </p:txBody>
      </p:sp>
      <p:sp>
        <p:nvSpPr>
          <p:cNvPr id="43" name="TextBox 43"/>
          <p:cNvSpPr txBox="1"/>
          <p:nvPr/>
        </p:nvSpPr>
        <p:spPr>
          <a:xfrm>
            <a:off x="8455635" y="3281645"/>
            <a:ext cx="1681962" cy="720725"/>
          </a:xfrm>
          <a:prstGeom prst="rect">
            <a:avLst/>
          </a:prstGeom>
        </p:spPr>
        <p:txBody>
          <a:bodyPr lIns="0" tIns="0" rIns="0" bIns="0" rtlCol="0" anchor="t">
            <a:spAutoFit/>
          </a:bodyPr>
          <a:lstStyle/>
          <a:p>
            <a:pPr algn="ctr">
              <a:lnSpc>
                <a:spcPts val="2800"/>
              </a:lnSpc>
            </a:pPr>
            <a:r>
              <a:rPr lang="en-US" sz="2000">
                <a:solidFill>
                  <a:srgbClr val="062652"/>
                </a:solidFill>
                <a:latin typeface="Poppins"/>
                <a:ea typeface="Poppins"/>
                <a:cs typeface="Poppins"/>
                <a:sym typeface="Poppins"/>
              </a:rPr>
              <a:t>Presentasi Penawaran</a:t>
            </a:r>
          </a:p>
        </p:txBody>
      </p:sp>
      <p:sp>
        <p:nvSpPr>
          <p:cNvPr id="44" name="TextBox 44"/>
          <p:cNvSpPr txBox="1"/>
          <p:nvPr/>
        </p:nvSpPr>
        <p:spPr>
          <a:xfrm>
            <a:off x="10638878" y="3289534"/>
            <a:ext cx="1681962" cy="720725"/>
          </a:xfrm>
          <a:prstGeom prst="rect">
            <a:avLst/>
          </a:prstGeom>
        </p:spPr>
        <p:txBody>
          <a:bodyPr lIns="0" tIns="0" rIns="0" bIns="0" rtlCol="0" anchor="t">
            <a:spAutoFit/>
          </a:bodyPr>
          <a:lstStyle/>
          <a:p>
            <a:pPr algn="ctr">
              <a:lnSpc>
                <a:spcPts val="2800"/>
              </a:lnSpc>
            </a:pPr>
            <a:r>
              <a:rPr lang="en-US" sz="2000">
                <a:solidFill>
                  <a:srgbClr val="062652"/>
                </a:solidFill>
                <a:latin typeface="Poppins"/>
                <a:ea typeface="Poppins"/>
                <a:cs typeface="Poppins"/>
                <a:sym typeface="Poppins"/>
              </a:rPr>
              <a:t>Menangani Keberatan</a:t>
            </a:r>
          </a:p>
        </p:txBody>
      </p:sp>
      <p:sp>
        <p:nvSpPr>
          <p:cNvPr id="45" name="TextBox 45"/>
          <p:cNvSpPr txBox="1"/>
          <p:nvPr/>
        </p:nvSpPr>
        <p:spPr>
          <a:xfrm>
            <a:off x="12857468" y="3138722"/>
            <a:ext cx="1681962" cy="720725"/>
          </a:xfrm>
          <a:prstGeom prst="rect">
            <a:avLst/>
          </a:prstGeom>
        </p:spPr>
        <p:txBody>
          <a:bodyPr lIns="0" tIns="0" rIns="0" bIns="0" rtlCol="0" anchor="t">
            <a:spAutoFit/>
          </a:bodyPr>
          <a:lstStyle/>
          <a:p>
            <a:pPr algn="ctr">
              <a:lnSpc>
                <a:spcPts val="2800"/>
              </a:lnSpc>
            </a:pPr>
            <a:r>
              <a:rPr lang="en-US" sz="2000">
                <a:solidFill>
                  <a:srgbClr val="062652"/>
                </a:solidFill>
                <a:latin typeface="Poppins"/>
                <a:ea typeface="Poppins"/>
                <a:cs typeface="Poppins"/>
                <a:sym typeface="Poppins"/>
              </a:rPr>
              <a:t>Penutupan Penjualan</a:t>
            </a:r>
          </a:p>
        </p:txBody>
      </p:sp>
      <p:sp>
        <p:nvSpPr>
          <p:cNvPr id="46" name="TextBox 46"/>
          <p:cNvSpPr txBox="1"/>
          <p:nvPr/>
        </p:nvSpPr>
        <p:spPr>
          <a:xfrm>
            <a:off x="15036752" y="3138722"/>
            <a:ext cx="1823653" cy="720725"/>
          </a:xfrm>
          <a:prstGeom prst="rect">
            <a:avLst/>
          </a:prstGeom>
        </p:spPr>
        <p:txBody>
          <a:bodyPr lIns="0" tIns="0" rIns="0" bIns="0" rtlCol="0" anchor="t">
            <a:spAutoFit/>
          </a:bodyPr>
          <a:lstStyle/>
          <a:p>
            <a:pPr algn="ctr">
              <a:lnSpc>
                <a:spcPts val="2800"/>
              </a:lnSpc>
            </a:pPr>
            <a:r>
              <a:rPr lang="en-US" sz="2000">
                <a:solidFill>
                  <a:srgbClr val="062652"/>
                </a:solidFill>
                <a:latin typeface="Poppins"/>
                <a:ea typeface="Poppins"/>
                <a:cs typeface="Poppins"/>
                <a:sym typeface="Poppins"/>
              </a:rPr>
              <a:t>Pemeliharaan Hubungan</a:t>
            </a:r>
          </a:p>
        </p:txBody>
      </p:sp>
      <p:sp>
        <p:nvSpPr>
          <p:cNvPr id="47" name="Freeform 47"/>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48" name="Group 48"/>
          <p:cNvGrpSpPr/>
          <p:nvPr/>
        </p:nvGrpSpPr>
        <p:grpSpPr>
          <a:xfrm>
            <a:off x="-1115" y="9661191"/>
            <a:ext cx="15869159" cy="476836"/>
            <a:chOff x="0" y="0"/>
            <a:chExt cx="4179532" cy="125587"/>
          </a:xfrm>
        </p:grpSpPr>
        <p:sp>
          <p:nvSpPr>
            <p:cNvPr id="49" name="Freeform 49"/>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50" name="TextBox 50"/>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52" name="TextBox 10">
            <a:extLst>
              <a:ext uri="{FF2B5EF4-FFF2-40B4-BE49-F238E27FC236}">
                <a16:creationId xmlns:a16="http://schemas.microsoft.com/office/drawing/2014/main" id="{82F757FD-7BAC-E708-BAFC-2AF9B1D26C2E}"/>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sp>
        <p:nvSpPr>
          <p:cNvPr id="3" name="TextBox 3"/>
          <p:cNvSpPr txBox="1"/>
          <p:nvPr/>
        </p:nvSpPr>
        <p:spPr>
          <a:xfrm>
            <a:off x="1028700" y="5086481"/>
            <a:ext cx="3988147" cy="441325"/>
          </a:xfrm>
          <a:prstGeom prst="rect">
            <a:avLst/>
          </a:prstGeom>
        </p:spPr>
        <p:txBody>
          <a:bodyPr wrap="square" lIns="0" tIns="0" rIns="0" bIns="0" rtlCol="0" anchor="t">
            <a:spAutoFit/>
          </a:bodyPr>
          <a:lstStyle/>
          <a:p>
            <a:pPr algn="l">
              <a:lnSpc>
                <a:spcPts val="3499"/>
              </a:lnSpc>
            </a:pPr>
            <a:r>
              <a:rPr lang="en-US" sz="2499" b="1" dirty="0" err="1">
                <a:solidFill>
                  <a:srgbClr val="062652"/>
                </a:solidFill>
                <a:latin typeface="Poppins Bold"/>
                <a:ea typeface="Poppins Bold"/>
                <a:cs typeface="Poppins Bold"/>
                <a:sym typeface="Poppins Bold"/>
              </a:rPr>
              <a:t>Kegagalan</a:t>
            </a:r>
            <a:r>
              <a:rPr lang="en-US" sz="2499" b="1" dirty="0">
                <a:solidFill>
                  <a:srgbClr val="062652"/>
                </a:solidFill>
                <a:latin typeface="Poppins Bold"/>
                <a:ea typeface="Poppins Bold"/>
                <a:cs typeface="Poppins Bold"/>
                <a:sym typeface="Poppins Bold"/>
              </a:rPr>
              <a:t> </a:t>
            </a:r>
            <a:r>
              <a:rPr lang="en-US" sz="2499" b="1" dirty="0" err="1">
                <a:solidFill>
                  <a:srgbClr val="062652"/>
                </a:solidFill>
                <a:latin typeface="Poppins Bold"/>
                <a:ea typeface="Poppins Bold"/>
                <a:cs typeface="Poppins Bold"/>
                <a:sym typeface="Poppins Bold"/>
              </a:rPr>
              <a:t>Komunikasi</a:t>
            </a:r>
            <a:endParaRPr lang="en-US" sz="2499" b="1" dirty="0">
              <a:solidFill>
                <a:srgbClr val="062652"/>
              </a:solidFill>
              <a:latin typeface="Poppins Bold"/>
              <a:ea typeface="Poppins Bold"/>
              <a:cs typeface="Poppins Bold"/>
              <a:sym typeface="Poppins Bold"/>
            </a:endParaRPr>
          </a:p>
        </p:txBody>
      </p:sp>
      <p:sp>
        <p:nvSpPr>
          <p:cNvPr id="4" name="TextBox 4"/>
          <p:cNvSpPr txBox="1"/>
          <p:nvPr/>
        </p:nvSpPr>
        <p:spPr>
          <a:xfrm>
            <a:off x="1028700" y="6019932"/>
            <a:ext cx="4381500" cy="441325"/>
          </a:xfrm>
          <a:prstGeom prst="rect">
            <a:avLst/>
          </a:prstGeom>
        </p:spPr>
        <p:txBody>
          <a:bodyPr wrap="square" lIns="0" tIns="0" rIns="0" bIns="0" rtlCol="0" anchor="t">
            <a:spAutoFit/>
          </a:bodyPr>
          <a:lstStyle/>
          <a:p>
            <a:pPr algn="l">
              <a:lnSpc>
                <a:spcPts val="3499"/>
              </a:lnSpc>
            </a:pPr>
            <a:r>
              <a:rPr lang="en-US" sz="2499" b="1" dirty="0" err="1">
                <a:solidFill>
                  <a:srgbClr val="062652"/>
                </a:solidFill>
                <a:latin typeface="Poppins Bold"/>
                <a:ea typeface="Poppins Bold"/>
                <a:cs typeface="Poppins Bold"/>
                <a:sym typeface="Poppins Bold"/>
              </a:rPr>
              <a:t>Langsung</a:t>
            </a:r>
            <a:r>
              <a:rPr lang="en-US" sz="2499" b="1" dirty="0">
                <a:solidFill>
                  <a:srgbClr val="062652"/>
                </a:solidFill>
                <a:latin typeface="Poppins Bold"/>
                <a:ea typeface="Poppins Bold"/>
                <a:cs typeface="Poppins Bold"/>
                <a:sym typeface="Poppins Bold"/>
              </a:rPr>
              <a:t> </a:t>
            </a:r>
            <a:r>
              <a:rPr lang="en-US" sz="2499" b="1" dirty="0" err="1">
                <a:solidFill>
                  <a:srgbClr val="062652"/>
                </a:solidFill>
                <a:latin typeface="Poppins Bold"/>
                <a:ea typeface="Poppins Bold"/>
                <a:cs typeface="Poppins Bold"/>
                <a:sym typeface="Poppins Bold"/>
              </a:rPr>
              <a:t>Menjual</a:t>
            </a:r>
            <a:r>
              <a:rPr lang="en-US" sz="2499" b="1" dirty="0">
                <a:solidFill>
                  <a:srgbClr val="062652"/>
                </a:solidFill>
                <a:latin typeface="Poppins Bold"/>
                <a:ea typeface="Poppins Bold"/>
                <a:cs typeface="Poppins Bold"/>
                <a:sym typeface="Poppins Bold"/>
              </a:rPr>
              <a:t> </a:t>
            </a:r>
            <a:r>
              <a:rPr lang="en-US" sz="2499" b="1" dirty="0" err="1">
                <a:solidFill>
                  <a:srgbClr val="062652"/>
                </a:solidFill>
                <a:latin typeface="Poppins Bold"/>
                <a:ea typeface="Poppins Bold"/>
                <a:cs typeface="Poppins Bold"/>
                <a:sym typeface="Poppins Bold"/>
              </a:rPr>
              <a:t>Produk</a:t>
            </a:r>
            <a:endParaRPr lang="en-US" sz="2499" b="1" dirty="0">
              <a:solidFill>
                <a:srgbClr val="062652"/>
              </a:solidFill>
              <a:latin typeface="Poppins Bold"/>
              <a:ea typeface="Poppins Bold"/>
              <a:cs typeface="Poppins Bold"/>
              <a:sym typeface="Poppins Bold"/>
            </a:endParaRPr>
          </a:p>
        </p:txBody>
      </p:sp>
      <p:sp>
        <p:nvSpPr>
          <p:cNvPr id="5" name="TextBox 5"/>
          <p:cNvSpPr txBox="1"/>
          <p:nvPr/>
        </p:nvSpPr>
        <p:spPr>
          <a:xfrm>
            <a:off x="1028700" y="6953382"/>
            <a:ext cx="6015570" cy="441325"/>
          </a:xfrm>
          <a:prstGeom prst="rect">
            <a:avLst/>
          </a:prstGeom>
        </p:spPr>
        <p:txBody>
          <a:bodyPr wrap="square" lIns="0" tIns="0" rIns="0" bIns="0" rtlCol="0" anchor="t">
            <a:spAutoFit/>
          </a:bodyPr>
          <a:lstStyle/>
          <a:p>
            <a:pPr algn="l">
              <a:lnSpc>
                <a:spcPts val="3499"/>
              </a:lnSpc>
            </a:pPr>
            <a:r>
              <a:rPr lang="en-US" sz="2499" b="1" dirty="0">
                <a:solidFill>
                  <a:srgbClr val="062652"/>
                </a:solidFill>
                <a:latin typeface="Poppins Bold"/>
                <a:ea typeface="Poppins Bold"/>
                <a:cs typeface="Poppins Bold"/>
                <a:sym typeface="Poppins Bold"/>
              </a:rPr>
              <a:t>Tidak </a:t>
            </a:r>
            <a:r>
              <a:rPr lang="en-US" sz="2499" b="1" dirty="0" err="1">
                <a:solidFill>
                  <a:srgbClr val="062652"/>
                </a:solidFill>
                <a:latin typeface="Poppins Bold"/>
                <a:ea typeface="Poppins Bold"/>
                <a:cs typeface="Poppins Bold"/>
                <a:sym typeface="Poppins Bold"/>
              </a:rPr>
              <a:t>ada</a:t>
            </a:r>
            <a:r>
              <a:rPr lang="en-US" sz="2499" b="1" dirty="0">
                <a:solidFill>
                  <a:srgbClr val="062652"/>
                </a:solidFill>
                <a:latin typeface="Poppins Bold"/>
                <a:ea typeface="Poppins Bold"/>
                <a:cs typeface="Poppins Bold"/>
                <a:sym typeface="Poppins Bold"/>
              </a:rPr>
              <a:t> Rasa </a:t>
            </a:r>
            <a:r>
              <a:rPr lang="en-US" sz="2499" b="1" dirty="0" err="1">
                <a:solidFill>
                  <a:srgbClr val="062652"/>
                </a:solidFill>
                <a:latin typeface="Poppins Bold"/>
                <a:ea typeface="Poppins Bold"/>
                <a:cs typeface="Poppins Bold"/>
                <a:sym typeface="Poppins Bold"/>
              </a:rPr>
              <a:t>Simpati</a:t>
            </a:r>
            <a:r>
              <a:rPr lang="en-US" sz="2499" b="1" dirty="0">
                <a:solidFill>
                  <a:srgbClr val="062652"/>
                </a:solidFill>
                <a:latin typeface="Poppins Bold"/>
                <a:ea typeface="Poppins Bold"/>
                <a:cs typeface="Poppins Bold"/>
                <a:sym typeface="Poppins Bold"/>
              </a:rPr>
              <a:t> </a:t>
            </a:r>
            <a:r>
              <a:rPr lang="en-US" sz="2499" b="1" dirty="0" err="1">
                <a:solidFill>
                  <a:srgbClr val="062652"/>
                </a:solidFill>
                <a:latin typeface="Poppins Bold"/>
                <a:ea typeface="Poppins Bold"/>
                <a:cs typeface="Poppins Bold"/>
                <a:sym typeface="Poppins Bold"/>
              </a:rPr>
              <a:t>atau</a:t>
            </a:r>
            <a:r>
              <a:rPr lang="en-US" sz="2499" b="1" dirty="0">
                <a:solidFill>
                  <a:srgbClr val="062652"/>
                </a:solidFill>
                <a:latin typeface="Poppins Bold"/>
                <a:ea typeface="Poppins Bold"/>
                <a:cs typeface="Poppins Bold"/>
                <a:sym typeface="Poppins Bold"/>
              </a:rPr>
              <a:t> </a:t>
            </a:r>
            <a:r>
              <a:rPr lang="en-US" sz="2499" b="1" dirty="0" err="1">
                <a:solidFill>
                  <a:srgbClr val="062652"/>
                </a:solidFill>
                <a:latin typeface="Poppins Bold"/>
                <a:ea typeface="Poppins Bold"/>
                <a:cs typeface="Poppins Bold"/>
                <a:sym typeface="Poppins Bold"/>
              </a:rPr>
              <a:t>Empati</a:t>
            </a:r>
            <a:endParaRPr lang="en-US" sz="2499" b="1" dirty="0">
              <a:solidFill>
                <a:srgbClr val="062652"/>
              </a:solidFill>
              <a:latin typeface="Poppins Bold"/>
              <a:ea typeface="Poppins Bold"/>
              <a:cs typeface="Poppins Bold"/>
              <a:sym typeface="Poppins Bold"/>
            </a:endParaRPr>
          </a:p>
        </p:txBody>
      </p:sp>
      <p:grpSp>
        <p:nvGrpSpPr>
          <p:cNvPr id="6" name="Group 6"/>
          <p:cNvGrpSpPr/>
          <p:nvPr/>
        </p:nvGrpSpPr>
        <p:grpSpPr>
          <a:xfrm>
            <a:off x="11243731" y="3962928"/>
            <a:ext cx="5482411" cy="1019175"/>
            <a:chOff x="0" y="0"/>
            <a:chExt cx="7309881" cy="1358900"/>
          </a:xfrm>
        </p:grpSpPr>
        <p:grpSp>
          <p:nvGrpSpPr>
            <p:cNvPr id="7" name="Group 7"/>
            <p:cNvGrpSpPr/>
            <p:nvPr/>
          </p:nvGrpSpPr>
          <p:grpSpPr>
            <a:xfrm>
              <a:off x="0" y="0"/>
              <a:ext cx="7309881" cy="1358900"/>
              <a:chOff x="0" y="0"/>
              <a:chExt cx="1443927" cy="268425"/>
            </a:xfrm>
          </p:grpSpPr>
          <p:sp>
            <p:nvSpPr>
              <p:cNvPr id="8" name="Freeform 8"/>
              <p:cNvSpPr/>
              <p:nvPr/>
            </p:nvSpPr>
            <p:spPr>
              <a:xfrm>
                <a:off x="0" y="0"/>
                <a:ext cx="1443927" cy="268425"/>
              </a:xfrm>
              <a:custGeom>
                <a:avLst/>
                <a:gdLst/>
                <a:ahLst/>
                <a:cxnLst/>
                <a:rect l="l" t="t" r="r" b="b"/>
                <a:pathLst>
                  <a:path w="1443927" h="268425">
                    <a:moveTo>
                      <a:pt x="72019" y="0"/>
                    </a:moveTo>
                    <a:lnTo>
                      <a:pt x="1371908" y="0"/>
                    </a:lnTo>
                    <a:cubicBezTo>
                      <a:pt x="1391009" y="0"/>
                      <a:pt x="1409327" y="7588"/>
                      <a:pt x="1422833" y="21094"/>
                    </a:cubicBezTo>
                    <a:cubicBezTo>
                      <a:pt x="1436339" y="34600"/>
                      <a:pt x="1443927" y="52918"/>
                      <a:pt x="1443927" y="72019"/>
                    </a:cubicBezTo>
                    <a:lnTo>
                      <a:pt x="1443927" y="196406"/>
                    </a:lnTo>
                    <a:cubicBezTo>
                      <a:pt x="1443927" y="215506"/>
                      <a:pt x="1436339" y="233825"/>
                      <a:pt x="1422833" y="247331"/>
                    </a:cubicBezTo>
                    <a:cubicBezTo>
                      <a:pt x="1409327" y="260837"/>
                      <a:pt x="1391009" y="268425"/>
                      <a:pt x="1371908" y="268425"/>
                    </a:cubicBezTo>
                    <a:lnTo>
                      <a:pt x="72019" y="268425"/>
                    </a:lnTo>
                    <a:cubicBezTo>
                      <a:pt x="52918" y="268425"/>
                      <a:pt x="34600" y="260837"/>
                      <a:pt x="21094" y="247331"/>
                    </a:cubicBezTo>
                    <a:cubicBezTo>
                      <a:pt x="7588" y="233825"/>
                      <a:pt x="0" y="215506"/>
                      <a:pt x="0" y="196406"/>
                    </a:cubicBezTo>
                    <a:lnTo>
                      <a:pt x="0" y="72019"/>
                    </a:lnTo>
                    <a:cubicBezTo>
                      <a:pt x="0" y="52918"/>
                      <a:pt x="7588" y="34600"/>
                      <a:pt x="21094" y="21094"/>
                    </a:cubicBezTo>
                    <a:cubicBezTo>
                      <a:pt x="34600" y="7588"/>
                      <a:pt x="52918" y="0"/>
                      <a:pt x="72019" y="0"/>
                    </a:cubicBezTo>
                    <a:close/>
                  </a:path>
                </a:pathLst>
              </a:custGeom>
              <a:solidFill>
                <a:srgbClr val="003366"/>
              </a:solidFill>
            </p:spPr>
          </p:sp>
          <p:sp>
            <p:nvSpPr>
              <p:cNvPr id="9" name="TextBox 9"/>
              <p:cNvSpPr txBox="1"/>
              <p:nvPr/>
            </p:nvSpPr>
            <p:spPr>
              <a:xfrm>
                <a:off x="0" y="-57150"/>
                <a:ext cx="1443927" cy="325575"/>
              </a:xfrm>
              <a:prstGeom prst="rect">
                <a:avLst/>
              </a:prstGeom>
            </p:spPr>
            <p:txBody>
              <a:bodyPr lIns="50800" tIns="50800" rIns="50800" bIns="50800" rtlCol="0" anchor="ctr"/>
              <a:lstStyle/>
              <a:p>
                <a:pPr algn="ctr">
                  <a:lnSpc>
                    <a:spcPts val="2799"/>
                  </a:lnSpc>
                </a:pPr>
                <a:endParaRPr/>
              </a:p>
            </p:txBody>
          </p:sp>
        </p:grpSp>
        <p:sp>
          <p:nvSpPr>
            <p:cNvPr id="10" name="TextBox 10"/>
            <p:cNvSpPr txBox="1"/>
            <p:nvPr/>
          </p:nvSpPr>
          <p:spPr>
            <a:xfrm>
              <a:off x="2294292" y="307975"/>
              <a:ext cx="4253266" cy="708024"/>
            </a:xfrm>
            <a:prstGeom prst="rect">
              <a:avLst/>
            </a:prstGeom>
          </p:spPr>
          <p:txBody>
            <a:bodyPr wrap="square" lIns="0" tIns="0" rIns="0" bIns="0" rtlCol="0" anchor="t">
              <a:spAutoFit/>
            </a:bodyPr>
            <a:lstStyle/>
            <a:p>
              <a:pPr algn="l">
                <a:lnSpc>
                  <a:spcPts val="2100"/>
                </a:lnSpc>
              </a:pPr>
              <a:r>
                <a:rPr lang="en-US" sz="1500" b="1" dirty="0">
                  <a:solidFill>
                    <a:srgbClr val="FFFFFF"/>
                  </a:solidFill>
                  <a:latin typeface="Poppins Bold"/>
                  <a:ea typeface="Poppins Bold"/>
                  <a:cs typeface="Poppins Bold"/>
                  <a:sym typeface="Poppins Bold"/>
                </a:rPr>
                <a:t>Moment</a:t>
              </a:r>
            </a:p>
            <a:p>
              <a:pPr algn="l">
                <a:lnSpc>
                  <a:spcPts val="2100"/>
                </a:lnSpc>
              </a:pPr>
              <a:r>
                <a:rPr lang="en-US" sz="1500" dirty="0">
                  <a:solidFill>
                    <a:srgbClr val="FFFFFF"/>
                  </a:solidFill>
                  <a:latin typeface="Poppins"/>
                  <a:ea typeface="Poppins"/>
                  <a:cs typeface="Poppins"/>
                  <a:sym typeface="Poppins"/>
                </a:rPr>
                <a:t>Kapan </a:t>
              </a:r>
              <a:r>
                <a:rPr lang="en-US" sz="1500" dirty="0" err="1">
                  <a:solidFill>
                    <a:srgbClr val="FFFFFF"/>
                  </a:solidFill>
                  <a:latin typeface="Poppins"/>
                  <a:ea typeface="Poppins"/>
                  <a:cs typeface="Poppins"/>
                  <a:sym typeface="Poppins"/>
                </a:rPr>
                <a:t>Prospek</a:t>
              </a:r>
              <a:r>
                <a:rPr lang="en-US" sz="1500" dirty="0">
                  <a:solidFill>
                    <a:srgbClr val="FFFFFF"/>
                  </a:solidFill>
                  <a:latin typeface="Poppins"/>
                  <a:ea typeface="Poppins"/>
                  <a:cs typeface="Poppins"/>
                  <a:sym typeface="Poppins"/>
                </a:rPr>
                <a:t> </a:t>
              </a:r>
              <a:r>
                <a:rPr lang="en-US" sz="1500" dirty="0" err="1">
                  <a:solidFill>
                    <a:srgbClr val="FFFFFF"/>
                  </a:solidFill>
                  <a:latin typeface="Poppins"/>
                  <a:ea typeface="Poppins"/>
                  <a:cs typeface="Poppins"/>
                  <a:sym typeface="Poppins"/>
                </a:rPr>
                <a:t>harus</a:t>
              </a:r>
              <a:r>
                <a:rPr lang="en-US" sz="1500" dirty="0">
                  <a:solidFill>
                    <a:srgbClr val="FFFFFF"/>
                  </a:solidFill>
                  <a:latin typeface="Poppins"/>
                  <a:ea typeface="Poppins"/>
                  <a:cs typeface="Poppins"/>
                  <a:sym typeface="Poppins"/>
                </a:rPr>
                <a:t> </a:t>
              </a:r>
              <a:r>
                <a:rPr lang="en-US" sz="1500" dirty="0" err="1">
                  <a:solidFill>
                    <a:srgbClr val="FFFFFF"/>
                  </a:solidFill>
                  <a:latin typeface="Poppins"/>
                  <a:ea typeface="Poppins"/>
                  <a:cs typeface="Poppins"/>
                  <a:sym typeface="Poppins"/>
                </a:rPr>
                <a:t>dibuhungi</a:t>
              </a:r>
              <a:endParaRPr lang="en-US" sz="1500" dirty="0">
                <a:solidFill>
                  <a:srgbClr val="FFFFFF"/>
                </a:solidFill>
                <a:latin typeface="Poppins"/>
                <a:ea typeface="Poppins"/>
                <a:cs typeface="Poppins"/>
                <a:sym typeface="Poppins"/>
              </a:endParaRPr>
            </a:p>
          </p:txBody>
        </p:sp>
      </p:grpSp>
      <p:grpSp>
        <p:nvGrpSpPr>
          <p:cNvPr id="11" name="Group 11"/>
          <p:cNvGrpSpPr/>
          <p:nvPr/>
        </p:nvGrpSpPr>
        <p:grpSpPr>
          <a:xfrm>
            <a:off x="11243731" y="6073510"/>
            <a:ext cx="5482411" cy="1019175"/>
            <a:chOff x="0" y="0"/>
            <a:chExt cx="7309881" cy="1358900"/>
          </a:xfrm>
        </p:grpSpPr>
        <p:grpSp>
          <p:nvGrpSpPr>
            <p:cNvPr id="12" name="Group 12"/>
            <p:cNvGrpSpPr/>
            <p:nvPr/>
          </p:nvGrpSpPr>
          <p:grpSpPr>
            <a:xfrm>
              <a:off x="0" y="0"/>
              <a:ext cx="7309881" cy="1358900"/>
              <a:chOff x="0" y="0"/>
              <a:chExt cx="1443927" cy="268425"/>
            </a:xfrm>
          </p:grpSpPr>
          <p:sp>
            <p:nvSpPr>
              <p:cNvPr id="13" name="Freeform 13"/>
              <p:cNvSpPr/>
              <p:nvPr/>
            </p:nvSpPr>
            <p:spPr>
              <a:xfrm>
                <a:off x="0" y="0"/>
                <a:ext cx="1443927" cy="268425"/>
              </a:xfrm>
              <a:custGeom>
                <a:avLst/>
                <a:gdLst/>
                <a:ahLst/>
                <a:cxnLst/>
                <a:rect l="l" t="t" r="r" b="b"/>
                <a:pathLst>
                  <a:path w="1443927" h="268425">
                    <a:moveTo>
                      <a:pt x="72019" y="0"/>
                    </a:moveTo>
                    <a:lnTo>
                      <a:pt x="1371908" y="0"/>
                    </a:lnTo>
                    <a:cubicBezTo>
                      <a:pt x="1391009" y="0"/>
                      <a:pt x="1409327" y="7588"/>
                      <a:pt x="1422833" y="21094"/>
                    </a:cubicBezTo>
                    <a:cubicBezTo>
                      <a:pt x="1436339" y="34600"/>
                      <a:pt x="1443927" y="52918"/>
                      <a:pt x="1443927" y="72019"/>
                    </a:cubicBezTo>
                    <a:lnTo>
                      <a:pt x="1443927" y="196406"/>
                    </a:lnTo>
                    <a:cubicBezTo>
                      <a:pt x="1443927" y="215506"/>
                      <a:pt x="1436339" y="233825"/>
                      <a:pt x="1422833" y="247331"/>
                    </a:cubicBezTo>
                    <a:cubicBezTo>
                      <a:pt x="1409327" y="260837"/>
                      <a:pt x="1391009" y="268425"/>
                      <a:pt x="1371908" y="268425"/>
                    </a:cubicBezTo>
                    <a:lnTo>
                      <a:pt x="72019" y="268425"/>
                    </a:lnTo>
                    <a:cubicBezTo>
                      <a:pt x="52918" y="268425"/>
                      <a:pt x="34600" y="260837"/>
                      <a:pt x="21094" y="247331"/>
                    </a:cubicBezTo>
                    <a:cubicBezTo>
                      <a:pt x="7588" y="233825"/>
                      <a:pt x="0" y="215506"/>
                      <a:pt x="0" y="196406"/>
                    </a:cubicBezTo>
                    <a:lnTo>
                      <a:pt x="0" y="72019"/>
                    </a:lnTo>
                    <a:cubicBezTo>
                      <a:pt x="0" y="52918"/>
                      <a:pt x="7588" y="34600"/>
                      <a:pt x="21094" y="21094"/>
                    </a:cubicBezTo>
                    <a:cubicBezTo>
                      <a:pt x="34600" y="7588"/>
                      <a:pt x="52918" y="0"/>
                      <a:pt x="72019" y="0"/>
                    </a:cubicBezTo>
                    <a:close/>
                  </a:path>
                </a:pathLst>
              </a:custGeom>
              <a:solidFill>
                <a:srgbClr val="003366"/>
              </a:solidFill>
            </p:spPr>
          </p:sp>
          <p:sp>
            <p:nvSpPr>
              <p:cNvPr id="14" name="TextBox 14"/>
              <p:cNvSpPr txBox="1"/>
              <p:nvPr/>
            </p:nvSpPr>
            <p:spPr>
              <a:xfrm>
                <a:off x="0" y="-57150"/>
                <a:ext cx="1443927" cy="325575"/>
              </a:xfrm>
              <a:prstGeom prst="rect">
                <a:avLst/>
              </a:prstGeom>
            </p:spPr>
            <p:txBody>
              <a:bodyPr lIns="50800" tIns="50800" rIns="50800" bIns="50800" rtlCol="0" anchor="ctr"/>
              <a:lstStyle/>
              <a:p>
                <a:pPr algn="ctr">
                  <a:lnSpc>
                    <a:spcPts val="2799"/>
                  </a:lnSpc>
                </a:pPr>
                <a:endParaRPr/>
              </a:p>
            </p:txBody>
          </p:sp>
        </p:grpSp>
        <p:sp>
          <p:nvSpPr>
            <p:cNvPr id="15" name="TextBox 15"/>
            <p:cNvSpPr txBox="1"/>
            <p:nvPr/>
          </p:nvSpPr>
          <p:spPr>
            <a:xfrm>
              <a:off x="2294292" y="244475"/>
              <a:ext cx="4659666" cy="708024"/>
            </a:xfrm>
            <a:prstGeom prst="rect">
              <a:avLst/>
            </a:prstGeom>
          </p:spPr>
          <p:txBody>
            <a:bodyPr wrap="square" lIns="0" tIns="0" rIns="0" bIns="0" rtlCol="0" anchor="t">
              <a:spAutoFit/>
            </a:bodyPr>
            <a:lstStyle/>
            <a:p>
              <a:pPr algn="l">
                <a:lnSpc>
                  <a:spcPts val="2100"/>
                </a:lnSpc>
              </a:pPr>
              <a:r>
                <a:rPr lang="en-US" sz="1500" b="1" dirty="0">
                  <a:solidFill>
                    <a:srgbClr val="FFFFFF"/>
                  </a:solidFill>
                  <a:latin typeface="Poppins Bold"/>
                  <a:ea typeface="Poppins Bold"/>
                  <a:cs typeface="Poppins Bold"/>
                  <a:sym typeface="Poppins Bold"/>
                </a:rPr>
                <a:t>Mood</a:t>
              </a:r>
            </a:p>
            <a:p>
              <a:pPr algn="l">
                <a:lnSpc>
                  <a:spcPts val="2100"/>
                </a:lnSpc>
              </a:pPr>
              <a:r>
                <a:rPr lang="en-US" sz="1500" dirty="0" err="1">
                  <a:solidFill>
                    <a:srgbClr val="FFFFFF"/>
                  </a:solidFill>
                  <a:latin typeface="Poppins"/>
                  <a:ea typeface="Poppins"/>
                  <a:cs typeface="Poppins"/>
                  <a:sym typeface="Poppins"/>
                </a:rPr>
                <a:t>Bagaimana</a:t>
              </a:r>
              <a:r>
                <a:rPr lang="en-US" sz="1500" dirty="0">
                  <a:solidFill>
                    <a:srgbClr val="FFFFFF"/>
                  </a:solidFill>
                  <a:latin typeface="Poppins"/>
                  <a:ea typeface="Poppins"/>
                  <a:cs typeface="Poppins"/>
                  <a:sym typeface="Poppins"/>
                </a:rPr>
                <a:t> mood </a:t>
              </a:r>
              <a:r>
                <a:rPr lang="en-US" sz="1500" dirty="0" err="1">
                  <a:solidFill>
                    <a:srgbClr val="FFFFFF"/>
                  </a:solidFill>
                  <a:latin typeface="Poppins"/>
                  <a:ea typeface="Poppins"/>
                  <a:cs typeface="Poppins"/>
                  <a:sym typeface="Poppins"/>
                </a:rPr>
                <a:t>prospek</a:t>
              </a:r>
              <a:r>
                <a:rPr lang="en-US" sz="1500" dirty="0">
                  <a:solidFill>
                    <a:srgbClr val="FFFFFF"/>
                  </a:solidFill>
                  <a:latin typeface="Poppins"/>
                  <a:ea typeface="Poppins"/>
                  <a:cs typeface="Poppins"/>
                  <a:sym typeface="Poppins"/>
                </a:rPr>
                <a:t> </a:t>
              </a:r>
              <a:r>
                <a:rPr lang="en-US" sz="1500" dirty="0" err="1">
                  <a:solidFill>
                    <a:srgbClr val="FFFFFF"/>
                  </a:solidFill>
                  <a:latin typeface="Poppins"/>
                  <a:ea typeface="Poppins"/>
                  <a:cs typeface="Poppins"/>
                  <a:sym typeface="Poppins"/>
                </a:rPr>
                <a:t>saat</a:t>
              </a:r>
              <a:r>
                <a:rPr lang="en-US" sz="1500" dirty="0">
                  <a:solidFill>
                    <a:srgbClr val="FFFFFF"/>
                  </a:solidFill>
                  <a:latin typeface="Poppins"/>
                  <a:ea typeface="Poppins"/>
                  <a:cs typeface="Poppins"/>
                  <a:sym typeface="Poppins"/>
                </a:rPr>
                <a:t> </a:t>
              </a:r>
              <a:r>
                <a:rPr lang="en-US" sz="1500" dirty="0" err="1">
                  <a:solidFill>
                    <a:srgbClr val="FFFFFF"/>
                  </a:solidFill>
                  <a:latin typeface="Poppins"/>
                  <a:ea typeface="Poppins"/>
                  <a:cs typeface="Poppins"/>
                  <a:sym typeface="Poppins"/>
                </a:rPr>
                <a:t>ini</a:t>
              </a:r>
              <a:endParaRPr lang="en-US" sz="1500" dirty="0">
                <a:solidFill>
                  <a:srgbClr val="FFFFFF"/>
                </a:solidFill>
                <a:latin typeface="Poppins"/>
                <a:ea typeface="Poppins"/>
                <a:cs typeface="Poppins"/>
                <a:sym typeface="Poppins"/>
              </a:endParaRPr>
            </a:p>
          </p:txBody>
        </p:sp>
      </p:grpSp>
      <p:grpSp>
        <p:nvGrpSpPr>
          <p:cNvPr id="16" name="Group 16"/>
          <p:cNvGrpSpPr/>
          <p:nvPr/>
        </p:nvGrpSpPr>
        <p:grpSpPr>
          <a:xfrm>
            <a:off x="11776889" y="5016235"/>
            <a:ext cx="5482411" cy="1019175"/>
            <a:chOff x="0" y="0"/>
            <a:chExt cx="7309881" cy="1358900"/>
          </a:xfrm>
        </p:grpSpPr>
        <p:grpSp>
          <p:nvGrpSpPr>
            <p:cNvPr id="17" name="Group 17"/>
            <p:cNvGrpSpPr/>
            <p:nvPr/>
          </p:nvGrpSpPr>
          <p:grpSpPr>
            <a:xfrm>
              <a:off x="0" y="0"/>
              <a:ext cx="7309881" cy="1358900"/>
              <a:chOff x="0" y="0"/>
              <a:chExt cx="1443927" cy="268425"/>
            </a:xfrm>
          </p:grpSpPr>
          <p:sp>
            <p:nvSpPr>
              <p:cNvPr id="18" name="Freeform 18"/>
              <p:cNvSpPr/>
              <p:nvPr/>
            </p:nvSpPr>
            <p:spPr>
              <a:xfrm>
                <a:off x="0" y="0"/>
                <a:ext cx="1443927" cy="268425"/>
              </a:xfrm>
              <a:custGeom>
                <a:avLst/>
                <a:gdLst/>
                <a:ahLst/>
                <a:cxnLst/>
                <a:rect l="l" t="t" r="r" b="b"/>
                <a:pathLst>
                  <a:path w="1443927" h="268425">
                    <a:moveTo>
                      <a:pt x="72019" y="0"/>
                    </a:moveTo>
                    <a:lnTo>
                      <a:pt x="1371908" y="0"/>
                    </a:lnTo>
                    <a:cubicBezTo>
                      <a:pt x="1391009" y="0"/>
                      <a:pt x="1409327" y="7588"/>
                      <a:pt x="1422833" y="21094"/>
                    </a:cubicBezTo>
                    <a:cubicBezTo>
                      <a:pt x="1436339" y="34600"/>
                      <a:pt x="1443927" y="52918"/>
                      <a:pt x="1443927" y="72019"/>
                    </a:cubicBezTo>
                    <a:lnTo>
                      <a:pt x="1443927" y="196406"/>
                    </a:lnTo>
                    <a:cubicBezTo>
                      <a:pt x="1443927" y="215506"/>
                      <a:pt x="1436339" y="233825"/>
                      <a:pt x="1422833" y="247331"/>
                    </a:cubicBezTo>
                    <a:cubicBezTo>
                      <a:pt x="1409327" y="260837"/>
                      <a:pt x="1391009" y="268425"/>
                      <a:pt x="1371908" y="268425"/>
                    </a:cubicBezTo>
                    <a:lnTo>
                      <a:pt x="72019" y="268425"/>
                    </a:lnTo>
                    <a:cubicBezTo>
                      <a:pt x="52918" y="268425"/>
                      <a:pt x="34600" y="260837"/>
                      <a:pt x="21094" y="247331"/>
                    </a:cubicBezTo>
                    <a:cubicBezTo>
                      <a:pt x="7588" y="233825"/>
                      <a:pt x="0" y="215506"/>
                      <a:pt x="0" y="196406"/>
                    </a:cubicBezTo>
                    <a:lnTo>
                      <a:pt x="0" y="72019"/>
                    </a:lnTo>
                    <a:cubicBezTo>
                      <a:pt x="0" y="52918"/>
                      <a:pt x="7588" y="34600"/>
                      <a:pt x="21094" y="21094"/>
                    </a:cubicBezTo>
                    <a:cubicBezTo>
                      <a:pt x="34600" y="7588"/>
                      <a:pt x="52918" y="0"/>
                      <a:pt x="72019" y="0"/>
                    </a:cubicBezTo>
                    <a:close/>
                  </a:path>
                </a:pathLst>
              </a:custGeom>
              <a:solidFill>
                <a:srgbClr val="003366"/>
              </a:solidFill>
            </p:spPr>
          </p:sp>
          <p:sp>
            <p:nvSpPr>
              <p:cNvPr id="19" name="TextBox 19"/>
              <p:cNvSpPr txBox="1"/>
              <p:nvPr/>
            </p:nvSpPr>
            <p:spPr>
              <a:xfrm>
                <a:off x="0" y="-57150"/>
                <a:ext cx="1443927" cy="325575"/>
              </a:xfrm>
              <a:prstGeom prst="rect">
                <a:avLst/>
              </a:prstGeom>
            </p:spPr>
            <p:txBody>
              <a:bodyPr lIns="50800" tIns="50800" rIns="50800" bIns="50800" rtlCol="0" anchor="ctr"/>
              <a:lstStyle/>
              <a:p>
                <a:pPr algn="ctr">
                  <a:lnSpc>
                    <a:spcPts val="2799"/>
                  </a:lnSpc>
                </a:pPr>
                <a:endParaRPr/>
              </a:p>
            </p:txBody>
          </p:sp>
        </p:grpSp>
        <p:sp>
          <p:nvSpPr>
            <p:cNvPr id="20" name="TextBox 20"/>
            <p:cNvSpPr txBox="1"/>
            <p:nvPr/>
          </p:nvSpPr>
          <p:spPr>
            <a:xfrm>
              <a:off x="1878573" y="275167"/>
              <a:ext cx="4974108" cy="708024"/>
            </a:xfrm>
            <a:prstGeom prst="rect">
              <a:avLst/>
            </a:prstGeom>
          </p:spPr>
          <p:txBody>
            <a:bodyPr wrap="square" lIns="0" tIns="0" rIns="0" bIns="0" rtlCol="0" anchor="t">
              <a:spAutoFit/>
            </a:bodyPr>
            <a:lstStyle/>
            <a:p>
              <a:pPr algn="l">
                <a:lnSpc>
                  <a:spcPts val="2100"/>
                </a:lnSpc>
              </a:pPr>
              <a:r>
                <a:rPr lang="en-US" sz="1500" b="1" dirty="0">
                  <a:solidFill>
                    <a:srgbClr val="FFFFFF"/>
                  </a:solidFill>
                  <a:latin typeface="Poppins Bold"/>
                  <a:ea typeface="Poppins Bold"/>
                  <a:cs typeface="Poppins Bold"/>
                  <a:sym typeface="Poppins Bold"/>
                </a:rPr>
                <a:t>Media</a:t>
              </a:r>
            </a:p>
            <a:p>
              <a:pPr algn="l">
                <a:lnSpc>
                  <a:spcPts val="2100"/>
                </a:lnSpc>
              </a:pPr>
              <a:r>
                <a:rPr lang="en-US" sz="1500" dirty="0" err="1">
                  <a:solidFill>
                    <a:srgbClr val="FFFFFF"/>
                  </a:solidFill>
                  <a:latin typeface="Poppins"/>
                  <a:ea typeface="Poppins"/>
                  <a:cs typeface="Poppins"/>
                  <a:sym typeface="Poppins"/>
                </a:rPr>
                <a:t>Melalui</a:t>
              </a:r>
              <a:r>
                <a:rPr lang="en-US" sz="1500" dirty="0">
                  <a:solidFill>
                    <a:srgbClr val="FFFFFF"/>
                  </a:solidFill>
                  <a:latin typeface="Poppins"/>
                  <a:ea typeface="Poppins"/>
                  <a:cs typeface="Poppins"/>
                  <a:sym typeface="Poppins"/>
                </a:rPr>
                <a:t> </a:t>
              </a:r>
              <a:r>
                <a:rPr lang="en-US" sz="1500" dirty="0" err="1">
                  <a:solidFill>
                    <a:srgbClr val="FFFFFF"/>
                  </a:solidFill>
                  <a:latin typeface="Poppins"/>
                  <a:ea typeface="Poppins"/>
                  <a:cs typeface="Poppins"/>
                  <a:sym typeface="Poppins"/>
                </a:rPr>
                <a:t>apa</a:t>
              </a:r>
              <a:r>
                <a:rPr lang="en-US" sz="1500" dirty="0">
                  <a:solidFill>
                    <a:srgbClr val="FFFFFF"/>
                  </a:solidFill>
                  <a:latin typeface="Poppins"/>
                  <a:ea typeface="Poppins"/>
                  <a:cs typeface="Poppins"/>
                  <a:sym typeface="Poppins"/>
                </a:rPr>
                <a:t> </a:t>
              </a:r>
              <a:r>
                <a:rPr lang="en-US" sz="1500" dirty="0" err="1">
                  <a:solidFill>
                    <a:srgbClr val="FFFFFF"/>
                  </a:solidFill>
                  <a:latin typeface="Poppins"/>
                  <a:ea typeface="Poppins"/>
                  <a:cs typeface="Poppins"/>
                  <a:sym typeface="Poppins"/>
                </a:rPr>
                <a:t>prospek</a:t>
              </a:r>
              <a:r>
                <a:rPr lang="en-US" sz="1500" dirty="0">
                  <a:solidFill>
                    <a:srgbClr val="FFFFFF"/>
                  </a:solidFill>
                  <a:latin typeface="Poppins"/>
                  <a:ea typeface="Poppins"/>
                  <a:cs typeface="Poppins"/>
                  <a:sym typeface="Poppins"/>
                </a:rPr>
                <a:t> </a:t>
              </a:r>
              <a:r>
                <a:rPr lang="en-US" sz="1500" dirty="0" err="1">
                  <a:solidFill>
                    <a:srgbClr val="FFFFFF"/>
                  </a:solidFill>
                  <a:latin typeface="Poppins"/>
                  <a:ea typeface="Poppins"/>
                  <a:cs typeface="Poppins"/>
                  <a:sym typeface="Poppins"/>
                </a:rPr>
                <a:t>harus</a:t>
              </a:r>
              <a:r>
                <a:rPr lang="en-US" sz="1500" dirty="0">
                  <a:solidFill>
                    <a:srgbClr val="FFFFFF"/>
                  </a:solidFill>
                  <a:latin typeface="Poppins"/>
                  <a:ea typeface="Poppins"/>
                  <a:cs typeface="Poppins"/>
                  <a:sym typeface="Poppins"/>
                </a:rPr>
                <a:t> </a:t>
              </a:r>
              <a:r>
                <a:rPr lang="en-US" sz="1500" dirty="0" err="1">
                  <a:solidFill>
                    <a:srgbClr val="FFFFFF"/>
                  </a:solidFill>
                  <a:latin typeface="Poppins"/>
                  <a:ea typeface="Poppins"/>
                  <a:cs typeface="Poppins"/>
                  <a:sym typeface="Poppins"/>
                </a:rPr>
                <a:t>dihubungi</a:t>
              </a:r>
              <a:endParaRPr lang="en-US" sz="1500" dirty="0">
                <a:solidFill>
                  <a:srgbClr val="FFFFFF"/>
                </a:solidFill>
                <a:latin typeface="Poppins"/>
                <a:ea typeface="Poppins"/>
                <a:cs typeface="Poppins"/>
                <a:sym typeface="Poppins"/>
              </a:endParaRPr>
            </a:p>
          </p:txBody>
        </p:sp>
      </p:grpSp>
      <p:grpSp>
        <p:nvGrpSpPr>
          <p:cNvPr id="21" name="Group 21"/>
          <p:cNvGrpSpPr/>
          <p:nvPr/>
        </p:nvGrpSpPr>
        <p:grpSpPr>
          <a:xfrm>
            <a:off x="9878350" y="4006585"/>
            <a:ext cx="3086100" cy="3086100"/>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3366"/>
            </a:solidFill>
            <a:ln w="38100" cap="sq">
              <a:solidFill>
                <a:srgbClr val="FFFFFF"/>
              </a:solidFill>
              <a:prstDash val="solid"/>
              <a:miter/>
            </a:ln>
          </p:spPr>
        </p:sp>
        <p:sp>
          <p:nvSpPr>
            <p:cNvPr id="23" name="TextBox 23"/>
            <p:cNvSpPr txBox="1"/>
            <p:nvPr/>
          </p:nvSpPr>
          <p:spPr>
            <a:xfrm>
              <a:off x="76200" y="78674"/>
              <a:ext cx="660400" cy="657926"/>
            </a:xfrm>
            <a:prstGeom prst="rect">
              <a:avLst/>
            </a:prstGeom>
          </p:spPr>
          <p:txBody>
            <a:bodyPr lIns="50800" tIns="50800" rIns="50800" bIns="50800" rtlCol="0" anchor="ctr"/>
            <a:lstStyle/>
            <a:p>
              <a:pPr algn="ctr">
                <a:lnSpc>
                  <a:spcPts val="7000"/>
                </a:lnSpc>
              </a:pPr>
              <a:r>
                <a:rPr lang="en-US" sz="5000" b="1" dirty="0">
                  <a:solidFill>
                    <a:srgbClr val="FFFFFF"/>
                  </a:solidFill>
                  <a:latin typeface="Poppins Bold"/>
                  <a:ea typeface="Poppins Bold"/>
                  <a:cs typeface="Poppins Bold"/>
                  <a:sym typeface="Poppins Bold"/>
                </a:rPr>
                <a:t>3M</a:t>
              </a:r>
            </a:p>
          </p:txBody>
        </p:sp>
      </p:grpSp>
      <p:sp>
        <p:nvSpPr>
          <p:cNvPr id="24" name="TextBox 24"/>
          <p:cNvSpPr txBox="1"/>
          <p:nvPr/>
        </p:nvSpPr>
        <p:spPr>
          <a:xfrm>
            <a:off x="1028700" y="4156206"/>
            <a:ext cx="3988147" cy="441325"/>
          </a:xfrm>
          <a:prstGeom prst="rect">
            <a:avLst/>
          </a:prstGeom>
        </p:spPr>
        <p:txBody>
          <a:bodyPr lIns="0" tIns="0" rIns="0" bIns="0" rtlCol="0" anchor="t">
            <a:spAutoFit/>
          </a:bodyPr>
          <a:lstStyle/>
          <a:p>
            <a:pPr algn="l">
              <a:lnSpc>
                <a:spcPts val="3499"/>
              </a:lnSpc>
            </a:pPr>
            <a:r>
              <a:rPr lang="en-US" sz="2499" b="1">
                <a:solidFill>
                  <a:srgbClr val="062652"/>
                </a:solidFill>
                <a:latin typeface="Poppins Bold"/>
                <a:ea typeface="Poppins Bold"/>
                <a:cs typeface="Poppins Bold"/>
                <a:sym typeface="Poppins Bold"/>
              </a:rPr>
              <a:t>Waktu yang Tidak Tepat</a:t>
            </a:r>
          </a:p>
        </p:txBody>
      </p:sp>
      <p:sp>
        <p:nvSpPr>
          <p:cNvPr id="25" name="TextBox 25"/>
          <p:cNvSpPr txBox="1"/>
          <p:nvPr/>
        </p:nvSpPr>
        <p:spPr>
          <a:xfrm>
            <a:off x="1004292" y="2806567"/>
            <a:ext cx="16279416" cy="509905"/>
          </a:xfrm>
          <a:prstGeom prst="rect">
            <a:avLst/>
          </a:prstGeom>
        </p:spPr>
        <p:txBody>
          <a:bodyPr lIns="0" tIns="0" rIns="0" bIns="0" rtlCol="0" anchor="t">
            <a:spAutoFit/>
          </a:bodyPr>
          <a:lstStyle/>
          <a:p>
            <a:pPr algn="l">
              <a:lnSpc>
                <a:spcPts val="3919"/>
              </a:lnSpc>
            </a:pPr>
            <a:r>
              <a:rPr lang="en-US" sz="2799" b="1" i="1">
                <a:solidFill>
                  <a:srgbClr val="062652"/>
                </a:solidFill>
                <a:latin typeface="Poppins Bold Italics"/>
                <a:ea typeface="Poppins Bold Italics"/>
                <a:cs typeface="Poppins Bold Italics"/>
                <a:sym typeface="Poppins Bold Italics"/>
              </a:rPr>
              <a:t>KENAPA BANYAK SALES DITOLAK OLEH CALON PELANGGAN KETIKA MENAWARKAN PRODUK?</a:t>
            </a:r>
          </a:p>
        </p:txBody>
      </p:sp>
      <p:sp>
        <p:nvSpPr>
          <p:cNvPr id="26" name="Freeform 26"/>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27" name="Group 27"/>
          <p:cNvGrpSpPr/>
          <p:nvPr/>
        </p:nvGrpSpPr>
        <p:grpSpPr>
          <a:xfrm>
            <a:off x="-1115" y="9661191"/>
            <a:ext cx="15869159" cy="476836"/>
            <a:chOff x="0" y="0"/>
            <a:chExt cx="4179532" cy="125587"/>
          </a:xfrm>
        </p:grpSpPr>
        <p:sp>
          <p:nvSpPr>
            <p:cNvPr id="28" name="Freeform 28"/>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29" name="TextBox 29"/>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31" name="TextBox 10">
            <a:extLst>
              <a:ext uri="{FF2B5EF4-FFF2-40B4-BE49-F238E27FC236}">
                <a16:creationId xmlns:a16="http://schemas.microsoft.com/office/drawing/2014/main" id="{D74B3C0A-8C96-D365-4778-FDD219F7CD62}"/>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grpSp>
        <p:nvGrpSpPr>
          <p:cNvPr id="3" name="Group 3"/>
          <p:cNvGrpSpPr/>
          <p:nvPr/>
        </p:nvGrpSpPr>
        <p:grpSpPr>
          <a:xfrm>
            <a:off x="1949360" y="1028700"/>
            <a:ext cx="4878249" cy="901849"/>
            <a:chOff x="0" y="0"/>
            <a:chExt cx="6504333" cy="1202466"/>
          </a:xfrm>
        </p:grpSpPr>
        <p:grpSp>
          <p:nvGrpSpPr>
            <p:cNvPr id="4" name="Group 4"/>
            <p:cNvGrpSpPr/>
            <p:nvPr/>
          </p:nvGrpSpPr>
          <p:grpSpPr>
            <a:xfrm>
              <a:off x="0" y="0"/>
              <a:ext cx="6504333" cy="1202466"/>
              <a:chOff x="0" y="0"/>
              <a:chExt cx="1443927" cy="266941"/>
            </a:xfrm>
          </p:grpSpPr>
          <p:sp>
            <p:nvSpPr>
              <p:cNvPr id="5" name="Freeform 5"/>
              <p:cNvSpPr/>
              <p:nvPr/>
            </p:nvSpPr>
            <p:spPr>
              <a:xfrm>
                <a:off x="0" y="0"/>
                <a:ext cx="1443927" cy="266941"/>
              </a:xfrm>
              <a:custGeom>
                <a:avLst/>
                <a:gdLst/>
                <a:ahLst/>
                <a:cxnLst/>
                <a:rect l="l" t="t" r="r" b="b"/>
                <a:pathLst>
                  <a:path w="1443927" h="266941">
                    <a:moveTo>
                      <a:pt x="72019" y="0"/>
                    </a:moveTo>
                    <a:lnTo>
                      <a:pt x="1371908" y="0"/>
                    </a:lnTo>
                    <a:cubicBezTo>
                      <a:pt x="1391009" y="0"/>
                      <a:pt x="1409327" y="7588"/>
                      <a:pt x="1422833" y="21094"/>
                    </a:cubicBezTo>
                    <a:cubicBezTo>
                      <a:pt x="1436339" y="34600"/>
                      <a:pt x="1443927" y="52918"/>
                      <a:pt x="1443927" y="72019"/>
                    </a:cubicBezTo>
                    <a:lnTo>
                      <a:pt x="1443927" y="194922"/>
                    </a:lnTo>
                    <a:cubicBezTo>
                      <a:pt x="1443927" y="214023"/>
                      <a:pt x="1436339" y="232341"/>
                      <a:pt x="1422833" y="245847"/>
                    </a:cubicBezTo>
                    <a:cubicBezTo>
                      <a:pt x="1409327" y="259353"/>
                      <a:pt x="1391009" y="266941"/>
                      <a:pt x="1371908" y="266941"/>
                    </a:cubicBezTo>
                    <a:lnTo>
                      <a:pt x="72019" y="266941"/>
                    </a:lnTo>
                    <a:cubicBezTo>
                      <a:pt x="52918" y="266941"/>
                      <a:pt x="34600" y="259353"/>
                      <a:pt x="21094" y="245847"/>
                    </a:cubicBezTo>
                    <a:cubicBezTo>
                      <a:pt x="7588" y="232341"/>
                      <a:pt x="0" y="214023"/>
                      <a:pt x="0" y="194922"/>
                    </a:cubicBezTo>
                    <a:lnTo>
                      <a:pt x="0" y="72019"/>
                    </a:lnTo>
                    <a:cubicBezTo>
                      <a:pt x="0" y="52918"/>
                      <a:pt x="7588" y="34600"/>
                      <a:pt x="21094" y="21094"/>
                    </a:cubicBezTo>
                    <a:cubicBezTo>
                      <a:pt x="34600" y="7588"/>
                      <a:pt x="52918" y="0"/>
                      <a:pt x="72019" y="0"/>
                    </a:cubicBezTo>
                    <a:close/>
                  </a:path>
                </a:pathLst>
              </a:custGeom>
              <a:solidFill>
                <a:srgbClr val="003366"/>
              </a:solidFill>
            </p:spPr>
          </p:sp>
          <p:sp>
            <p:nvSpPr>
              <p:cNvPr id="6" name="TextBox 6"/>
              <p:cNvSpPr txBox="1"/>
              <p:nvPr/>
            </p:nvSpPr>
            <p:spPr>
              <a:xfrm>
                <a:off x="0" y="-57150"/>
                <a:ext cx="1443927" cy="324091"/>
              </a:xfrm>
              <a:prstGeom prst="rect">
                <a:avLst/>
              </a:prstGeom>
            </p:spPr>
            <p:txBody>
              <a:bodyPr lIns="50800" tIns="50800" rIns="50800" bIns="50800" rtlCol="0" anchor="ctr"/>
              <a:lstStyle/>
              <a:p>
                <a:pPr algn="ctr">
                  <a:lnSpc>
                    <a:spcPts val="2799"/>
                  </a:lnSpc>
                </a:pPr>
                <a:endParaRPr/>
              </a:p>
            </p:txBody>
          </p:sp>
        </p:grpSp>
        <p:sp>
          <p:nvSpPr>
            <p:cNvPr id="7" name="TextBox 7"/>
            <p:cNvSpPr txBox="1"/>
            <p:nvPr/>
          </p:nvSpPr>
          <p:spPr>
            <a:xfrm>
              <a:off x="2041461" y="287838"/>
              <a:ext cx="3599020" cy="609515"/>
            </a:xfrm>
            <a:prstGeom prst="rect">
              <a:avLst/>
            </a:prstGeom>
          </p:spPr>
          <p:txBody>
            <a:bodyPr lIns="0" tIns="0" rIns="0" bIns="0" rtlCol="0" anchor="t">
              <a:spAutoFit/>
            </a:bodyPr>
            <a:lstStyle/>
            <a:p>
              <a:pPr algn="l">
                <a:lnSpc>
                  <a:spcPts val="1868"/>
                </a:lnSpc>
              </a:pPr>
              <a:r>
                <a:rPr lang="en-US" sz="1334" b="1">
                  <a:solidFill>
                    <a:srgbClr val="FFFFFF"/>
                  </a:solidFill>
                  <a:latin typeface="Poppins Bold"/>
                  <a:ea typeface="Poppins Bold"/>
                  <a:cs typeface="Poppins Bold"/>
                  <a:sym typeface="Poppins Bold"/>
                </a:rPr>
                <a:t>Moment</a:t>
              </a:r>
            </a:p>
            <a:p>
              <a:pPr algn="l">
                <a:lnSpc>
                  <a:spcPts val="1868"/>
                </a:lnSpc>
              </a:pPr>
              <a:r>
                <a:rPr lang="en-US" sz="1334">
                  <a:solidFill>
                    <a:srgbClr val="FFFFFF"/>
                  </a:solidFill>
                  <a:latin typeface="Poppins"/>
                  <a:ea typeface="Poppins"/>
                  <a:cs typeface="Poppins"/>
                  <a:sym typeface="Poppins"/>
                </a:rPr>
                <a:t>Kapan Prospek harus dibuhungi</a:t>
              </a:r>
            </a:p>
          </p:txBody>
        </p:sp>
      </p:grpSp>
      <p:grpSp>
        <p:nvGrpSpPr>
          <p:cNvPr id="8" name="Group 8"/>
          <p:cNvGrpSpPr/>
          <p:nvPr/>
        </p:nvGrpSpPr>
        <p:grpSpPr>
          <a:xfrm>
            <a:off x="2294453" y="2557809"/>
            <a:ext cx="3126696" cy="581250"/>
            <a:chOff x="0" y="0"/>
            <a:chExt cx="4168928" cy="775000"/>
          </a:xfrm>
        </p:grpSpPr>
        <p:grpSp>
          <p:nvGrpSpPr>
            <p:cNvPr id="9" name="Group 9"/>
            <p:cNvGrpSpPr/>
            <p:nvPr/>
          </p:nvGrpSpPr>
          <p:grpSpPr>
            <a:xfrm>
              <a:off x="0" y="0"/>
              <a:ext cx="4168928" cy="775000"/>
              <a:chOff x="0" y="0"/>
              <a:chExt cx="1443927" cy="268425"/>
            </a:xfrm>
          </p:grpSpPr>
          <p:sp>
            <p:nvSpPr>
              <p:cNvPr id="10" name="Freeform 10"/>
              <p:cNvSpPr/>
              <p:nvPr/>
            </p:nvSpPr>
            <p:spPr>
              <a:xfrm>
                <a:off x="0" y="0"/>
                <a:ext cx="1443927" cy="268425"/>
              </a:xfrm>
              <a:custGeom>
                <a:avLst/>
                <a:gdLst/>
                <a:ahLst/>
                <a:cxnLst/>
                <a:rect l="l" t="t" r="r" b="b"/>
                <a:pathLst>
                  <a:path w="1443927" h="268425">
                    <a:moveTo>
                      <a:pt x="72019" y="0"/>
                    </a:moveTo>
                    <a:lnTo>
                      <a:pt x="1371908" y="0"/>
                    </a:lnTo>
                    <a:cubicBezTo>
                      <a:pt x="1391009" y="0"/>
                      <a:pt x="1409327" y="7588"/>
                      <a:pt x="1422833" y="21094"/>
                    </a:cubicBezTo>
                    <a:cubicBezTo>
                      <a:pt x="1436339" y="34600"/>
                      <a:pt x="1443927" y="52918"/>
                      <a:pt x="1443927" y="72019"/>
                    </a:cubicBezTo>
                    <a:lnTo>
                      <a:pt x="1443927" y="196406"/>
                    </a:lnTo>
                    <a:cubicBezTo>
                      <a:pt x="1443927" y="215506"/>
                      <a:pt x="1436339" y="233825"/>
                      <a:pt x="1422833" y="247331"/>
                    </a:cubicBezTo>
                    <a:cubicBezTo>
                      <a:pt x="1409327" y="260837"/>
                      <a:pt x="1391009" y="268425"/>
                      <a:pt x="1371908" y="268425"/>
                    </a:cubicBezTo>
                    <a:lnTo>
                      <a:pt x="72019" y="268425"/>
                    </a:lnTo>
                    <a:cubicBezTo>
                      <a:pt x="52918" y="268425"/>
                      <a:pt x="34600" y="260837"/>
                      <a:pt x="21094" y="247331"/>
                    </a:cubicBezTo>
                    <a:cubicBezTo>
                      <a:pt x="7588" y="233825"/>
                      <a:pt x="0" y="215506"/>
                      <a:pt x="0" y="196406"/>
                    </a:cubicBezTo>
                    <a:lnTo>
                      <a:pt x="0" y="72019"/>
                    </a:lnTo>
                    <a:cubicBezTo>
                      <a:pt x="0" y="52918"/>
                      <a:pt x="7588" y="34600"/>
                      <a:pt x="21094" y="21094"/>
                    </a:cubicBezTo>
                    <a:cubicBezTo>
                      <a:pt x="34600" y="7588"/>
                      <a:pt x="52918" y="0"/>
                      <a:pt x="72019" y="0"/>
                    </a:cubicBezTo>
                    <a:close/>
                  </a:path>
                </a:pathLst>
              </a:custGeom>
              <a:solidFill>
                <a:srgbClr val="003366"/>
              </a:solidFill>
            </p:spPr>
          </p:sp>
          <p:sp>
            <p:nvSpPr>
              <p:cNvPr id="11" name="TextBox 11"/>
              <p:cNvSpPr txBox="1"/>
              <p:nvPr/>
            </p:nvSpPr>
            <p:spPr>
              <a:xfrm>
                <a:off x="0" y="-57150"/>
                <a:ext cx="1443927" cy="325575"/>
              </a:xfrm>
              <a:prstGeom prst="rect">
                <a:avLst/>
              </a:prstGeom>
            </p:spPr>
            <p:txBody>
              <a:bodyPr lIns="50800" tIns="50800" rIns="50800" bIns="50800" rtlCol="0" anchor="ctr"/>
              <a:lstStyle/>
              <a:p>
                <a:pPr algn="ctr">
                  <a:lnSpc>
                    <a:spcPts val="2799"/>
                  </a:lnSpc>
                </a:pPr>
                <a:endParaRPr/>
              </a:p>
            </p:txBody>
          </p:sp>
        </p:grpSp>
        <p:sp>
          <p:nvSpPr>
            <p:cNvPr id="12" name="TextBox 12"/>
            <p:cNvSpPr txBox="1"/>
            <p:nvPr/>
          </p:nvSpPr>
          <p:spPr>
            <a:xfrm>
              <a:off x="1308467" y="138014"/>
              <a:ext cx="2514109" cy="405210"/>
            </a:xfrm>
            <a:prstGeom prst="rect">
              <a:avLst/>
            </a:prstGeom>
          </p:spPr>
          <p:txBody>
            <a:bodyPr lIns="0" tIns="0" rIns="0" bIns="0" rtlCol="0" anchor="t">
              <a:spAutoFit/>
            </a:bodyPr>
            <a:lstStyle/>
            <a:p>
              <a:pPr algn="l">
                <a:lnSpc>
                  <a:spcPts val="1197"/>
                </a:lnSpc>
              </a:pPr>
              <a:r>
                <a:rPr lang="en-US" sz="855" b="1">
                  <a:solidFill>
                    <a:srgbClr val="FFFFFF"/>
                  </a:solidFill>
                  <a:latin typeface="Poppins Bold"/>
                  <a:ea typeface="Poppins Bold"/>
                  <a:cs typeface="Poppins Bold"/>
                  <a:sym typeface="Poppins Bold"/>
                </a:rPr>
                <a:t>Mood</a:t>
              </a:r>
            </a:p>
            <a:p>
              <a:pPr algn="l">
                <a:lnSpc>
                  <a:spcPts val="1197"/>
                </a:lnSpc>
              </a:pPr>
              <a:r>
                <a:rPr lang="en-US" sz="855">
                  <a:solidFill>
                    <a:srgbClr val="FFFFFF"/>
                  </a:solidFill>
                  <a:latin typeface="Poppins"/>
                  <a:ea typeface="Poppins"/>
                  <a:cs typeface="Poppins"/>
                  <a:sym typeface="Poppins"/>
                </a:rPr>
                <a:t>Bagaimana mood prospek saat ini</a:t>
              </a:r>
            </a:p>
          </p:txBody>
        </p:sp>
      </p:grpSp>
      <p:grpSp>
        <p:nvGrpSpPr>
          <p:cNvPr id="13" name="Group 13"/>
          <p:cNvGrpSpPr/>
          <p:nvPr/>
        </p:nvGrpSpPr>
        <p:grpSpPr>
          <a:xfrm>
            <a:off x="2598521" y="1954830"/>
            <a:ext cx="3126696" cy="581250"/>
            <a:chOff x="0" y="0"/>
            <a:chExt cx="4168928" cy="775000"/>
          </a:xfrm>
        </p:grpSpPr>
        <p:grpSp>
          <p:nvGrpSpPr>
            <p:cNvPr id="14" name="Group 14"/>
            <p:cNvGrpSpPr/>
            <p:nvPr/>
          </p:nvGrpSpPr>
          <p:grpSpPr>
            <a:xfrm>
              <a:off x="0" y="0"/>
              <a:ext cx="4168928" cy="775000"/>
              <a:chOff x="0" y="0"/>
              <a:chExt cx="1443927" cy="268425"/>
            </a:xfrm>
          </p:grpSpPr>
          <p:sp>
            <p:nvSpPr>
              <p:cNvPr id="15" name="Freeform 15"/>
              <p:cNvSpPr/>
              <p:nvPr/>
            </p:nvSpPr>
            <p:spPr>
              <a:xfrm>
                <a:off x="0" y="0"/>
                <a:ext cx="1443927" cy="268425"/>
              </a:xfrm>
              <a:custGeom>
                <a:avLst/>
                <a:gdLst/>
                <a:ahLst/>
                <a:cxnLst/>
                <a:rect l="l" t="t" r="r" b="b"/>
                <a:pathLst>
                  <a:path w="1443927" h="268425">
                    <a:moveTo>
                      <a:pt x="72019" y="0"/>
                    </a:moveTo>
                    <a:lnTo>
                      <a:pt x="1371908" y="0"/>
                    </a:lnTo>
                    <a:cubicBezTo>
                      <a:pt x="1391009" y="0"/>
                      <a:pt x="1409327" y="7588"/>
                      <a:pt x="1422833" y="21094"/>
                    </a:cubicBezTo>
                    <a:cubicBezTo>
                      <a:pt x="1436339" y="34600"/>
                      <a:pt x="1443927" y="52918"/>
                      <a:pt x="1443927" y="72019"/>
                    </a:cubicBezTo>
                    <a:lnTo>
                      <a:pt x="1443927" y="196406"/>
                    </a:lnTo>
                    <a:cubicBezTo>
                      <a:pt x="1443927" y="215506"/>
                      <a:pt x="1436339" y="233825"/>
                      <a:pt x="1422833" y="247331"/>
                    </a:cubicBezTo>
                    <a:cubicBezTo>
                      <a:pt x="1409327" y="260837"/>
                      <a:pt x="1391009" y="268425"/>
                      <a:pt x="1371908" y="268425"/>
                    </a:cubicBezTo>
                    <a:lnTo>
                      <a:pt x="72019" y="268425"/>
                    </a:lnTo>
                    <a:cubicBezTo>
                      <a:pt x="52918" y="268425"/>
                      <a:pt x="34600" y="260837"/>
                      <a:pt x="21094" y="247331"/>
                    </a:cubicBezTo>
                    <a:cubicBezTo>
                      <a:pt x="7588" y="233825"/>
                      <a:pt x="0" y="215506"/>
                      <a:pt x="0" y="196406"/>
                    </a:cubicBezTo>
                    <a:lnTo>
                      <a:pt x="0" y="72019"/>
                    </a:lnTo>
                    <a:cubicBezTo>
                      <a:pt x="0" y="52918"/>
                      <a:pt x="7588" y="34600"/>
                      <a:pt x="21094" y="21094"/>
                    </a:cubicBezTo>
                    <a:cubicBezTo>
                      <a:pt x="34600" y="7588"/>
                      <a:pt x="52918" y="0"/>
                      <a:pt x="72019" y="0"/>
                    </a:cubicBezTo>
                    <a:close/>
                  </a:path>
                </a:pathLst>
              </a:custGeom>
              <a:solidFill>
                <a:srgbClr val="003366"/>
              </a:solidFill>
            </p:spPr>
          </p:sp>
          <p:sp>
            <p:nvSpPr>
              <p:cNvPr id="16" name="TextBox 16"/>
              <p:cNvSpPr txBox="1"/>
              <p:nvPr/>
            </p:nvSpPr>
            <p:spPr>
              <a:xfrm>
                <a:off x="0" y="-57150"/>
                <a:ext cx="1443927" cy="325575"/>
              </a:xfrm>
              <a:prstGeom prst="rect">
                <a:avLst/>
              </a:prstGeom>
            </p:spPr>
            <p:txBody>
              <a:bodyPr lIns="50800" tIns="50800" rIns="50800" bIns="50800" rtlCol="0" anchor="ctr"/>
              <a:lstStyle/>
              <a:p>
                <a:pPr algn="ctr">
                  <a:lnSpc>
                    <a:spcPts val="2799"/>
                  </a:lnSpc>
                </a:pPr>
                <a:endParaRPr/>
              </a:p>
            </p:txBody>
          </p:sp>
        </p:grpSp>
        <p:sp>
          <p:nvSpPr>
            <p:cNvPr id="17" name="TextBox 17"/>
            <p:cNvSpPr txBox="1"/>
            <p:nvPr/>
          </p:nvSpPr>
          <p:spPr>
            <a:xfrm>
              <a:off x="1071376" y="155517"/>
              <a:ext cx="2692128" cy="405210"/>
            </a:xfrm>
            <a:prstGeom prst="rect">
              <a:avLst/>
            </a:prstGeom>
          </p:spPr>
          <p:txBody>
            <a:bodyPr lIns="0" tIns="0" rIns="0" bIns="0" rtlCol="0" anchor="t">
              <a:spAutoFit/>
            </a:bodyPr>
            <a:lstStyle/>
            <a:p>
              <a:pPr algn="l">
                <a:lnSpc>
                  <a:spcPts val="1197"/>
                </a:lnSpc>
              </a:pPr>
              <a:r>
                <a:rPr lang="en-US" sz="855" b="1">
                  <a:solidFill>
                    <a:srgbClr val="FFFFFF"/>
                  </a:solidFill>
                  <a:latin typeface="Poppins Bold"/>
                  <a:ea typeface="Poppins Bold"/>
                  <a:cs typeface="Poppins Bold"/>
                  <a:sym typeface="Poppins Bold"/>
                </a:rPr>
                <a:t>Media</a:t>
              </a:r>
            </a:p>
            <a:p>
              <a:pPr algn="l">
                <a:lnSpc>
                  <a:spcPts val="1197"/>
                </a:lnSpc>
              </a:pPr>
              <a:r>
                <a:rPr lang="en-US" sz="855">
                  <a:solidFill>
                    <a:srgbClr val="FFFFFF"/>
                  </a:solidFill>
                  <a:latin typeface="Poppins"/>
                  <a:ea typeface="Poppins"/>
                  <a:cs typeface="Poppins"/>
                  <a:sym typeface="Poppins"/>
                </a:rPr>
                <a:t>Melalui apa prospek harus dihubungi</a:t>
              </a:r>
            </a:p>
          </p:txBody>
        </p:sp>
      </p:grpSp>
      <p:grpSp>
        <p:nvGrpSpPr>
          <p:cNvPr id="18" name="Group 18"/>
          <p:cNvGrpSpPr/>
          <p:nvPr/>
        </p:nvGrpSpPr>
        <p:grpSpPr>
          <a:xfrm>
            <a:off x="1028700" y="1058138"/>
            <a:ext cx="2080921" cy="2080921"/>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3366"/>
            </a:solidFill>
            <a:ln w="38100" cap="sq">
              <a:solidFill>
                <a:srgbClr val="FFFFFF"/>
              </a:solidFill>
              <a:prstDash val="solid"/>
              <a:miter/>
            </a:ln>
          </p:spPr>
        </p:sp>
        <p:sp>
          <p:nvSpPr>
            <p:cNvPr id="20" name="TextBox 20"/>
            <p:cNvSpPr txBox="1"/>
            <p:nvPr/>
          </p:nvSpPr>
          <p:spPr>
            <a:xfrm>
              <a:off x="76200" y="76903"/>
              <a:ext cx="660400" cy="659697"/>
            </a:xfrm>
            <a:prstGeom prst="rect">
              <a:avLst/>
            </a:prstGeom>
          </p:spPr>
          <p:txBody>
            <a:bodyPr lIns="50800" tIns="50800" rIns="50800" bIns="50800" rtlCol="0" anchor="ctr"/>
            <a:lstStyle/>
            <a:p>
              <a:pPr algn="ctr">
                <a:lnSpc>
                  <a:spcPts val="7000"/>
                </a:lnSpc>
              </a:pPr>
              <a:r>
                <a:rPr lang="en-US" sz="5000" b="1" dirty="0">
                  <a:solidFill>
                    <a:srgbClr val="FFFFFF"/>
                  </a:solidFill>
                  <a:latin typeface="Poppins Bold"/>
                  <a:ea typeface="Poppins Bold"/>
                  <a:cs typeface="Poppins Bold"/>
                  <a:sym typeface="Poppins Bold"/>
                </a:rPr>
                <a:t>3M</a:t>
              </a:r>
            </a:p>
          </p:txBody>
        </p:sp>
      </p:grpSp>
      <p:sp>
        <p:nvSpPr>
          <p:cNvPr id="21" name="TextBox 21"/>
          <p:cNvSpPr txBox="1"/>
          <p:nvPr/>
        </p:nvSpPr>
        <p:spPr>
          <a:xfrm>
            <a:off x="1028700" y="3580325"/>
            <a:ext cx="6677769" cy="368300"/>
          </a:xfrm>
          <a:prstGeom prst="rect">
            <a:avLst/>
          </a:prstGeom>
        </p:spPr>
        <p:txBody>
          <a:bodyPr lIns="0" tIns="0" rIns="0" bIns="0" rtlCol="0" anchor="t">
            <a:spAutoFit/>
          </a:bodyPr>
          <a:lstStyle/>
          <a:p>
            <a:pPr algn="l">
              <a:lnSpc>
                <a:spcPts val="2800"/>
              </a:lnSpc>
            </a:pPr>
            <a:r>
              <a:rPr lang="en-US" sz="2000">
                <a:solidFill>
                  <a:srgbClr val="062652"/>
                </a:solidFill>
                <a:latin typeface="Poppins"/>
                <a:ea typeface="Poppins"/>
                <a:cs typeface="Poppins"/>
                <a:sym typeface="Poppins"/>
              </a:rPr>
              <a:t>Tips menentukan moment yang tepat adalah kenali:</a:t>
            </a:r>
          </a:p>
        </p:txBody>
      </p:sp>
      <p:sp>
        <p:nvSpPr>
          <p:cNvPr id="22" name="TextBox 22"/>
          <p:cNvSpPr txBox="1"/>
          <p:nvPr/>
        </p:nvSpPr>
        <p:spPr>
          <a:xfrm>
            <a:off x="1030858" y="4577275"/>
            <a:ext cx="3776811" cy="523876"/>
          </a:xfrm>
          <a:prstGeom prst="rect">
            <a:avLst/>
          </a:prstGeom>
        </p:spPr>
        <p:txBody>
          <a:bodyPr lIns="0" tIns="0" rIns="0" bIns="0" rtlCol="0" anchor="t">
            <a:spAutoFit/>
          </a:bodyPr>
          <a:lstStyle/>
          <a:p>
            <a:pPr algn="ctr">
              <a:lnSpc>
                <a:spcPts val="4199"/>
              </a:lnSpc>
            </a:pPr>
            <a:r>
              <a:rPr lang="en-US" sz="2999" b="1">
                <a:solidFill>
                  <a:srgbClr val="062652"/>
                </a:solidFill>
                <a:latin typeface="Poppins Bold"/>
                <a:ea typeface="Poppins Bold"/>
                <a:cs typeface="Poppins Bold"/>
                <a:sym typeface="Poppins Bold"/>
              </a:rPr>
              <a:t>Jenis Pekerjaan</a:t>
            </a:r>
          </a:p>
        </p:txBody>
      </p:sp>
      <p:sp>
        <p:nvSpPr>
          <p:cNvPr id="23" name="TextBox 23"/>
          <p:cNvSpPr txBox="1"/>
          <p:nvPr/>
        </p:nvSpPr>
        <p:spPr>
          <a:xfrm>
            <a:off x="7214518" y="4577275"/>
            <a:ext cx="3910682" cy="523876"/>
          </a:xfrm>
          <a:prstGeom prst="rect">
            <a:avLst/>
          </a:prstGeom>
        </p:spPr>
        <p:txBody>
          <a:bodyPr wrap="square" lIns="0" tIns="0" rIns="0" bIns="0" rtlCol="0" anchor="t">
            <a:spAutoFit/>
          </a:bodyPr>
          <a:lstStyle/>
          <a:p>
            <a:pPr algn="ctr">
              <a:lnSpc>
                <a:spcPts val="4199"/>
              </a:lnSpc>
            </a:pPr>
            <a:r>
              <a:rPr lang="en-US" sz="2999" b="1" dirty="0">
                <a:solidFill>
                  <a:srgbClr val="062652"/>
                </a:solidFill>
                <a:latin typeface="Poppins Bold"/>
                <a:ea typeface="Poppins Bold"/>
                <a:cs typeface="Poppins Bold"/>
                <a:sym typeface="Poppins Bold"/>
              </a:rPr>
              <a:t>Peran </a:t>
            </a:r>
            <a:r>
              <a:rPr lang="en-US" sz="2999" b="1" dirty="0" err="1">
                <a:solidFill>
                  <a:srgbClr val="062652"/>
                </a:solidFill>
                <a:latin typeface="Poppins Bold"/>
                <a:ea typeface="Poppins Bold"/>
                <a:cs typeface="Poppins Bold"/>
                <a:sym typeface="Poppins Bold"/>
              </a:rPr>
              <a:t>dalam</a:t>
            </a:r>
            <a:r>
              <a:rPr lang="en-US" sz="2999" b="1" dirty="0">
                <a:solidFill>
                  <a:srgbClr val="062652"/>
                </a:solidFill>
                <a:latin typeface="Poppins Bold"/>
                <a:ea typeface="Poppins Bold"/>
                <a:cs typeface="Poppins Bold"/>
                <a:sym typeface="Poppins Bold"/>
              </a:rPr>
              <a:t> Usaha</a:t>
            </a:r>
          </a:p>
        </p:txBody>
      </p:sp>
      <p:sp>
        <p:nvSpPr>
          <p:cNvPr id="24" name="TextBox 24"/>
          <p:cNvSpPr txBox="1"/>
          <p:nvPr/>
        </p:nvSpPr>
        <p:spPr>
          <a:xfrm>
            <a:off x="13482489" y="4577275"/>
            <a:ext cx="3776811" cy="523876"/>
          </a:xfrm>
          <a:prstGeom prst="rect">
            <a:avLst/>
          </a:prstGeom>
        </p:spPr>
        <p:txBody>
          <a:bodyPr lIns="0" tIns="0" rIns="0" bIns="0" rtlCol="0" anchor="t">
            <a:spAutoFit/>
          </a:bodyPr>
          <a:lstStyle/>
          <a:p>
            <a:pPr algn="ctr">
              <a:lnSpc>
                <a:spcPts val="4199"/>
              </a:lnSpc>
            </a:pPr>
            <a:r>
              <a:rPr lang="en-US" sz="2999" b="1">
                <a:solidFill>
                  <a:srgbClr val="062652"/>
                </a:solidFill>
                <a:latin typeface="Poppins Bold"/>
                <a:ea typeface="Poppins Bold"/>
                <a:cs typeface="Poppins Bold"/>
                <a:sym typeface="Poppins Bold"/>
              </a:rPr>
              <a:t>Karakter</a:t>
            </a:r>
          </a:p>
        </p:txBody>
      </p:sp>
      <p:sp>
        <p:nvSpPr>
          <p:cNvPr id="25" name="TextBox 25"/>
          <p:cNvSpPr txBox="1"/>
          <p:nvPr/>
        </p:nvSpPr>
        <p:spPr>
          <a:xfrm>
            <a:off x="1030858" y="5170705"/>
            <a:ext cx="3776811" cy="3187700"/>
          </a:xfrm>
          <a:prstGeom prst="rect">
            <a:avLst/>
          </a:prstGeom>
        </p:spPr>
        <p:txBody>
          <a:bodyPr lIns="0" tIns="0" rIns="0" bIns="0" rtlCol="0" anchor="t">
            <a:spAutoFit/>
          </a:bodyPr>
          <a:lstStyle/>
          <a:p>
            <a:pPr algn="just">
              <a:lnSpc>
                <a:spcPts val="2800"/>
              </a:lnSpc>
            </a:pPr>
            <a:r>
              <a:rPr lang="en-US" sz="2000" b="1" dirty="0" err="1">
                <a:solidFill>
                  <a:srgbClr val="062652"/>
                </a:solidFill>
                <a:latin typeface="Poppins"/>
                <a:ea typeface="Poppins"/>
                <a:cs typeface="Poppins"/>
                <a:sym typeface="Poppins"/>
              </a:rPr>
              <a:t>Contoh</a:t>
            </a:r>
            <a:r>
              <a:rPr lang="en-US" sz="2000" b="1" dirty="0">
                <a:solidFill>
                  <a:srgbClr val="062652"/>
                </a:solidFill>
                <a:latin typeface="Poppins"/>
                <a:ea typeface="Poppins"/>
                <a:cs typeface="Poppins"/>
                <a:sym typeface="Poppins"/>
              </a:rPr>
              <a:t>: </a:t>
            </a:r>
            <a:r>
              <a:rPr lang="en-US" sz="2000" b="1" dirty="0" err="1">
                <a:solidFill>
                  <a:srgbClr val="062652"/>
                </a:solidFill>
                <a:latin typeface="Poppins"/>
                <a:ea typeface="Poppins"/>
                <a:cs typeface="Poppins"/>
                <a:sym typeface="Poppins"/>
              </a:rPr>
              <a:t>Pedagang</a:t>
            </a:r>
            <a:r>
              <a:rPr lang="en-US" sz="2000" b="1" dirty="0">
                <a:solidFill>
                  <a:srgbClr val="062652"/>
                </a:solidFill>
                <a:latin typeface="Poppins"/>
                <a:ea typeface="Poppins"/>
                <a:cs typeface="Poppins"/>
                <a:sym typeface="Poppins"/>
              </a:rPr>
              <a:t> </a:t>
            </a:r>
            <a:r>
              <a:rPr lang="en-US" sz="2000" b="1" dirty="0" err="1">
                <a:solidFill>
                  <a:srgbClr val="062652"/>
                </a:solidFill>
                <a:latin typeface="Poppins"/>
                <a:ea typeface="Poppins"/>
                <a:cs typeface="Poppins"/>
                <a:sym typeface="Poppins"/>
              </a:rPr>
              <a:t>Warung</a:t>
            </a:r>
            <a:r>
              <a:rPr lang="en-US" sz="2000" b="1" dirty="0">
                <a:solidFill>
                  <a:srgbClr val="062652"/>
                </a:solidFill>
                <a:latin typeface="Poppins"/>
                <a:ea typeface="Poppins"/>
                <a:cs typeface="Poppins"/>
                <a:sym typeface="Poppins"/>
              </a:rPr>
              <a:t> </a:t>
            </a:r>
            <a:r>
              <a:rPr lang="en-US" sz="2000" b="1" dirty="0" err="1">
                <a:solidFill>
                  <a:srgbClr val="062652"/>
                </a:solidFill>
                <a:latin typeface="Poppins"/>
                <a:ea typeface="Poppins"/>
                <a:cs typeface="Poppins"/>
                <a:sym typeface="Poppins"/>
              </a:rPr>
              <a:t>Kelontong</a:t>
            </a:r>
            <a:endParaRPr lang="en-US" sz="2000" b="1" dirty="0">
              <a:solidFill>
                <a:srgbClr val="062652"/>
              </a:solidFill>
              <a:latin typeface="Poppins"/>
              <a:ea typeface="Poppins"/>
              <a:cs typeface="Poppins"/>
              <a:sym typeface="Poppins"/>
            </a:endParaRPr>
          </a:p>
          <a:p>
            <a:pPr algn="just">
              <a:lnSpc>
                <a:spcPts val="2800"/>
              </a:lnSpc>
            </a:pPr>
            <a:r>
              <a:rPr lang="en-US" sz="2000" dirty="0" err="1">
                <a:solidFill>
                  <a:srgbClr val="062652"/>
                </a:solidFill>
                <a:latin typeface="Poppins"/>
                <a:ea typeface="Poppins"/>
                <a:cs typeface="Poppins"/>
                <a:sym typeface="Poppins"/>
              </a:rPr>
              <a:t>Hindari</a:t>
            </a:r>
            <a:r>
              <a:rPr lang="en-US" sz="2000" dirty="0">
                <a:solidFill>
                  <a:srgbClr val="062652"/>
                </a:solidFill>
                <a:latin typeface="Poppins"/>
                <a:ea typeface="Poppins"/>
                <a:cs typeface="Poppins"/>
                <a:sym typeface="Poppins"/>
              </a:rPr>
              <a:t> </a:t>
            </a:r>
            <a:r>
              <a:rPr lang="en-US" sz="2000" dirty="0" err="1">
                <a:solidFill>
                  <a:srgbClr val="062652"/>
                </a:solidFill>
                <a:latin typeface="Poppins"/>
                <a:ea typeface="Poppins"/>
                <a:cs typeface="Poppins"/>
                <a:sym typeface="Poppins"/>
              </a:rPr>
              <a:t>mendatangi</a:t>
            </a:r>
            <a:r>
              <a:rPr lang="en-US" sz="2000" dirty="0">
                <a:solidFill>
                  <a:srgbClr val="062652"/>
                </a:solidFill>
                <a:latin typeface="Poppins"/>
                <a:ea typeface="Poppins"/>
                <a:cs typeface="Poppins"/>
                <a:sym typeface="Poppins"/>
              </a:rPr>
              <a:t> pada</a:t>
            </a:r>
          </a:p>
          <a:p>
            <a:pPr algn="just">
              <a:lnSpc>
                <a:spcPts val="2800"/>
              </a:lnSpc>
            </a:pPr>
            <a:r>
              <a:rPr lang="en-US" sz="2000" dirty="0">
                <a:solidFill>
                  <a:srgbClr val="062652"/>
                </a:solidFill>
                <a:latin typeface="Poppins"/>
                <a:ea typeface="Poppins"/>
                <a:cs typeface="Poppins"/>
                <a:sym typeface="Poppins"/>
              </a:rPr>
              <a:t>Pagi </a:t>
            </a:r>
            <a:r>
              <a:rPr lang="en-US" sz="2000" dirty="0" err="1">
                <a:solidFill>
                  <a:srgbClr val="062652"/>
                </a:solidFill>
                <a:latin typeface="Poppins"/>
                <a:ea typeface="Poppins"/>
                <a:cs typeface="Poppins"/>
                <a:sym typeface="Poppins"/>
              </a:rPr>
              <a:t>hari</a:t>
            </a:r>
            <a:r>
              <a:rPr lang="en-US" sz="2000" dirty="0">
                <a:solidFill>
                  <a:srgbClr val="062652"/>
                </a:solidFill>
                <a:latin typeface="Poppins"/>
                <a:ea typeface="Poppins"/>
                <a:cs typeface="Poppins"/>
                <a:sym typeface="Poppins"/>
              </a:rPr>
              <a:t> </a:t>
            </a:r>
            <a:r>
              <a:rPr lang="en-US" sz="2000" dirty="0" err="1">
                <a:solidFill>
                  <a:srgbClr val="062652"/>
                </a:solidFill>
                <a:latin typeface="Poppins"/>
                <a:ea typeface="Poppins"/>
                <a:cs typeface="Poppins"/>
                <a:sym typeface="Poppins"/>
              </a:rPr>
              <a:t>saat</a:t>
            </a:r>
            <a:r>
              <a:rPr lang="en-US" sz="2000" dirty="0">
                <a:solidFill>
                  <a:srgbClr val="062652"/>
                </a:solidFill>
                <a:latin typeface="Poppins"/>
                <a:ea typeface="Poppins"/>
                <a:cs typeface="Poppins"/>
                <a:sym typeface="Poppins"/>
              </a:rPr>
              <a:t> </a:t>
            </a:r>
            <a:r>
              <a:rPr lang="en-US" sz="2000" dirty="0" err="1">
                <a:solidFill>
                  <a:srgbClr val="062652"/>
                </a:solidFill>
                <a:latin typeface="Poppins"/>
                <a:ea typeface="Poppins"/>
                <a:cs typeface="Poppins"/>
                <a:sym typeface="Poppins"/>
              </a:rPr>
              <a:t>mereka</a:t>
            </a:r>
            <a:r>
              <a:rPr lang="en-US" sz="2000" dirty="0">
                <a:solidFill>
                  <a:srgbClr val="062652"/>
                </a:solidFill>
                <a:latin typeface="Poppins"/>
                <a:ea typeface="Poppins"/>
                <a:cs typeface="Poppins"/>
                <a:sym typeface="Poppins"/>
              </a:rPr>
              <a:t> </a:t>
            </a:r>
            <a:r>
              <a:rPr lang="en-US" sz="2000" dirty="0" err="1">
                <a:solidFill>
                  <a:srgbClr val="062652"/>
                </a:solidFill>
                <a:latin typeface="Poppins"/>
                <a:ea typeface="Poppins"/>
                <a:cs typeface="Poppins"/>
                <a:sym typeface="Poppins"/>
              </a:rPr>
              <a:t>sedang</a:t>
            </a:r>
            <a:r>
              <a:rPr lang="en-US" sz="2000" dirty="0">
                <a:solidFill>
                  <a:srgbClr val="062652"/>
                </a:solidFill>
                <a:latin typeface="Poppins"/>
                <a:ea typeface="Poppins"/>
                <a:cs typeface="Poppins"/>
                <a:sym typeface="Poppins"/>
              </a:rPr>
              <a:t> </a:t>
            </a:r>
            <a:r>
              <a:rPr lang="en-US" sz="2000" dirty="0" err="1">
                <a:solidFill>
                  <a:srgbClr val="062652"/>
                </a:solidFill>
                <a:latin typeface="Poppins"/>
                <a:ea typeface="Poppins"/>
                <a:cs typeface="Poppins"/>
                <a:sym typeface="Poppins"/>
              </a:rPr>
              <a:t>persiapan</a:t>
            </a:r>
            <a:r>
              <a:rPr lang="en-US" sz="2000" dirty="0">
                <a:solidFill>
                  <a:srgbClr val="062652"/>
                </a:solidFill>
                <a:latin typeface="Poppins"/>
                <a:ea typeface="Poppins"/>
                <a:cs typeface="Poppins"/>
                <a:sym typeface="Poppins"/>
              </a:rPr>
              <a:t> </a:t>
            </a:r>
            <a:r>
              <a:rPr lang="en-US" sz="2000" dirty="0" err="1">
                <a:solidFill>
                  <a:srgbClr val="062652"/>
                </a:solidFill>
                <a:latin typeface="Poppins"/>
                <a:ea typeface="Poppins"/>
                <a:cs typeface="Poppins"/>
                <a:sym typeface="Poppins"/>
              </a:rPr>
              <a:t>buka</a:t>
            </a:r>
            <a:r>
              <a:rPr lang="en-US" sz="2000" dirty="0">
                <a:solidFill>
                  <a:srgbClr val="062652"/>
                </a:solidFill>
                <a:latin typeface="Poppins"/>
                <a:ea typeface="Poppins"/>
                <a:cs typeface="Poppins"/>
                <a:sym typeface="Poppins"/>
              </a:rPr>
              <a:t> </a:t>
            </a:r>
            <a:r>
              <a:rPr lang="en-US" sz="2000" dirty="0" err="1">
                <a:solidFill>
                  <a:srgbClr val="062652"/>
                </a:solidFill>
                <a:latin typeface="Poppins"/>
                <a:ea typeface="Poppins"/>
                <a:cs typeface="Poppins"/>
                <a:sym typeface="Poppins"/>
              </a:rPr>
              <a:t>toko</a:t>
            </a:r>
            <a:r>
              <a:rPr lang="en-US" sz="2000" dirty="0">
                <a:solidFill>
                  <a:srgbClr val="062652"/>
                </a:solidFill>
                <a:latin typeface="Poppins"/>
                <a:ea typeface="Poppins"/>
                <a:cs typeface="Poppins"/>
                <a:sym typeface="Poppins"/>
              </a:rPr>
              <a:t> dan </a:t>
            </a:r>
            <a:r>
              <a:rPr lang="en-US" sz="2000" dirty="0" err="1">
                <a:solidFill>
                  <a:srgbClr val="062652"/>
                </a:solidFill>
                <a:latin typeface="Poppins"/>
                <a:ea typeface="Poppins"/>
                <a:cs typeface="Poppins"/>
                <a:sym typeface="Poppins"/>
              </a:rPr>
              <a:t>ada</a:t>
            </a:r>
            <a:r>
              <a:rPr lang="en-US" sz="2000" dirty="0">
                <a:solidFill>
                  <a:srgbClr val="062652"/>
                </a:solidFill>
                <a:latin typeface="Poppins"/>
                <a:ea typeface="Poppins"/>
                <a:cs typeface="Poppins"/>
                <a:sym typeface="Poppins"/>
              </a:rPr>
              <a:t> </a:t>
            </a:r>
            <a:r>
              <a:rPr lang="en-US" sz="2000" dirty="0" err="1">
                <a:solidFill>
                  <a:srgbClr val="062652"/>
                </a:solidFill>
                <a:latin typeface="Poppins"/>
                <a:ea typeface="Poppins"/>
                <a:cs typeface="Poppins"/>
                <a:sym typeface="Poppins"/>
              </a:rPr>
              <a:t>pelanggan</a:t>
            </a:r>
            <a:r>
              <a:rPr lang="en-US" sz="2000" dirty="0">
                <a:solidFill>
                  <a:srgbClr val="062652"/>
                </a:solidFill>
                <a:latin typeface="Poppins"/>
                <a:ea typeface="Poppins"/>
                <a:cs typeface="Poppins"/>
                <a:sym typeface="Poppins"/>
              </a:rPr>
              <a:t> </a:t>
            </a:r>
            <a:r>
              <a:rPr lang="en-US" sz="2000" dirty="0" err="1">
                <a:solidFill>
                  <a:srgbClr val="062652"/>
                </a:solidFill>
                <a:latin typeface="Poppins"/>
                <a:ea typeface="Poppins"/>
                <a:cs typeface="Poppins"/>
                <a:sym typeface="Poppins"/>
              </a:rPr>
              <a:t>pagi</a:t>
            </a:r>
            <a:r>
              <a:rPr lang="en-US" sz="2000" dirty="0">
                <a:solidFill>
                  <a:srgbClr val="062652"/>
                </a:solidFill>
                <a:latin typeface="Poppins"/>
                <a:ea typeface="Poppins"/>
                <a:cs typeface="Poppins"/>
                <a:sym typeface="Poppins"/>
              </a:rPr>
              <a:t> dan Sore </a:t>
            </a:r>
            <a:r>
              <a:rPr lang="en-US" sz="2000" dirty="0" err="1">
                <a:solidFill>
                  <a:srgbClr val="062652"/>
                </a:solidFill>
                <a:latin typeface="Poppins"/>
                <a:ea typeface="Poppins"/>
                <a:cs typeface="Poppins"/>
                <a:sym typeface="Poppins"/>
              </a:rPr>
              <a:t>hari</a:t>
            </a:r>
            <a:r>
              <a:rPr lang="en-US" sz="2000" dirty="0">
                <a:solidFill>
                  <a:srgbClr val="062652"/>
                </a:solidFill>
                <a:latin typeface="Poppins"/>
                <a:ea typeface="Poppins"/>
                <a:cs typeface="Poppins"/>
                <a:sym typeface="Poppins"/>
              </a:rPr>
              <a:t> </a:t>
            </a:r>
            <a:r>
              <a:rPr lang="en-US" sz="2000" dirty="0" err="1">
                <a:solidFill>
                  <a:srgbClr val="062652"/>
                </a:solidFill>
                <a:latin typeface="Poppins"/>
                <a:ea typeface="Poppins"/>
                <a:cs typeface="Poppins"/>
                <a:sym typeface="Poppins"/>
              </a:rPr>
              <a:t>saat</a:t>
            </a:r>
            <a:r>
              <a:rPr lang="en-US" sz="2000" dirty="0">
                <a:solidFill>
                  <a:srgbClr val="062652"/>
                </a:solidFill>
                <a:latin typeface="Poppins"/>
                <a:ea typeface="Poppins"/>
                <a:cs typeface="Poppins"/>
                <a:sym typeface="Poppins"/>
              </a:rPr>
              <a:t> </a:t>
            </a:r>
            <a:r>
              <a:rPr lang="en-US" sz="2000" dirty="0" err="1">
                <a:solidFill>
                  <a:srgbClr val="062652"/>
                </a:solidFill>
                <a:latin typeface="Poppins"/>
                <a:ea typeface="Poppins"/>
                <a:cs typeface="Poppins"/>
                <a:sym typeface="Poppins"/>
              </a:rPr>
              <a:t>anak-anak</a:t>
            </a:r>
            <a:r>
              <a:rPr lang="en-US" sz="2000" dirty="0">
                <a:solidFill>
                  <a:srgbClr val="062652"/>
                </a:solidFill>
                <a:latin typeface="Poppins"/>
                <a:ea typeface="Poppins"/>
                <a:cs typeface="Poppins"/>
                <a:sym typeface="Poppins"/>
              </a:rPr>
              <a:t> </a:t>
            </a:r>
            <a:r>
              <a:rPr lang="en-US" sz="2000" dirty="0" err="1">
                <a:solidFill>
                  <a:srgbClr val="062652"/>
                </a:solidFill>
                <a:latin typeface="Poppins"/>
                <a:ea typeface="Poppins"/>
                <a:cs typeface="Poppins"/>
                <a:sym typeface="Poppins"/>
              </a:rPr>
              <a:t>pulang</a:t>
            </a:r>
            <a:r>
              <a:rPr lang="en-US" sz="2000" dirty="0">
                <a:solidFill>
                  <a:srgbClr val="062652"/>
                </a:solidFill>
                <a:latin typeface="Poppins"/>
                <a:ea typeface="Poppins"/>
                <a:cs typeface="Poppins"/>
                <a:sym typeface="Poppins"/>
              </a:rPr>
              <a:t> </a:t>
            </a:r>
            <a:r>
              <a:rPr lang="en-US" sz="2000" dirty="0" err="1">
                <a:solidFill>
                  <a:srgbClr val="062652"/>
                </a:solidFill>
                <a:latin typeface="Poppins"/>
                <a:ea typeface="Poppins"/>
                <a:cs typeface="Poppins"/>
                <a:sym typeface="Poppins"/>
              </a:rPr>
              <a:t>sekolah</a:t>
            </a:r>
            <a:r>
              <a:rPr lang="en-US" sz="2000" dirty="0">
                <a:solidFill>
                  <a:srgbClr val="062652"/>
                </a:solidFill>
                <a:latin typeface="Poppins"/>
                <a:ea typeface="Poppins"/>
                <a:cs typeface="Poppins"/>
                <a:sym typeface="Poppins"/>
              </a:rPr>
              <a:t> dan </a:t>
            </a:r>
            <a:r>
              <a:rPr lang="en-US" sz="2000" dirty="0" err="1">
                <a:solidFill>
                  <a:srgbClr val="062652"/>
                </a:solidFill>
                <a:latin typeface="Poppins"/>
                <a:ea typeface="Poppins"/>
                <a:cs typeface="Poppins"/>
                <a:sym typeface="Poppins"/>
              </a:rPr>
              <a:t>banyak</a:t>
            </a:r>
            <a:r>
              <a:rPr lang="en-US" sz="2000" dirty="0">
                <a:solidFill>
                  <a:srgbClr val="062652"/>
                </a:solidFill>
                <a:latin typeface="Poppins"/>
                <a:ea typeface="Poppins"/>
                <a:cs typeface="Poppins"/>
                <a:sym typeface="Poppins"/>
              </a:rPr>
              <a:t> yang </a:t>
            </a:r>
            <a:r>
              <a:rPr lang="en-US" sz="2000" dirty="0" err="1">
                <a:solidFill>
                  <a:srgbClr val="062652"/>
                </a:solidFill>
                <a:latin typeface="Poppins"/>
                <a:ea typeface="Poppins"/>
                <a:cs typeface="Poppins"/>
                <a:sym typeface="Poppins"/>
              </a:rPr>
              <a:t>beli</a:t>
            </a:r>
            <a:r>
              <a:rPr lang="en-US" sz="2000" dirty="0">
                <a:solidFill>
                  <a:srgbClr val="062652"/>
                </a:solidFill>
                <a:latin typeface="Poppins"/>
                <a:ea typeface="Poppins"/>
                <a:cs typeface="Poppins"/>
                <a:sym typeface="Poppins"/>
              </a:rPr>
              <a:t> </a:t>
            </a:r>
            <a:r>
              <a:rPr lang="en-US" sz="2000" dirty="0" err="1">
                <a:solidFill>
                  <a:srgbClr val="062652"/>
                </a:solidFill>
                <a:latin typeface="Poppins"/>
                <a:ea typeface="Poppins"/>
                <a:cs typeface="Poppins"/>
                <a:sym typeface="Poppins"/>
              </a:rPr>
              <a:t>jajanan</a:t>
            </a:r>
            <a:r>
              <a:rPr lang="en-US" sz="2000" dirty="0">
                <a:solidFill>
                  <a:srgbClr val="062652"/>
                </a:solidFill>
                <a:latin typeface="Poppins"/>
                <a:ea typeface="Poppins"/>
                <a:cs typeface="Poppins"/>
                <a:sym typeface="Poppins"/>
              </a:rPr>
              <a:t>.</a:t>
            </a:r>
          </a:p>
        </p:txBody>
      </p:sp>
      <p:sp>
        <p:nvSpPr>
          <p:cNvPr id="26" name="TextBox 26"/>
          <p:cNvSpPr txBox="1"/>
          <p:nvPr/>
        </p:nvSpPr>
        <p:spPr>
          <a:xfrm>
            <a:off x="7255594" y="5170705"/>
            <a:ext cx="3776811" cy="2130425"/>
          </a:xfrm>
          <a:prstGeom prst="rect">
            <a:avLst/>
          </a:prstGeom>
        </p:spPr>
        <p:txBody>
          <a:bodyPr lIns="0" tIns="0" rIns="0" bIns="0" rtlCol="0" anchor="t">
            <a:spAutoFit/>
          </a:bodyPr>
          <a:lstStyle/>
          <a:p>
            <a:pPr algn="l">
              <a:lnSpc>
                <a:spcPts val="2800"/>
              </a:lnSpc>
            </a:pPr>
            <a:r>
              <a:rPr lang="en-US" sz="2000" b="1" dirty="0" err="1">
                <a:solidFill>
                  <a:srgbClr val="062652"/>
                </a:solidFill>
                <a:latin typeface="Poppins"/>
                <a:ea typeface="Poppins"/>
                <a:cs typeface="Poppins"/>
                <a:sym typeface="Poppins"/>
              </a:rPr>
              <a:t>Contoh</a:t>
            </a:r>
            <a:r>
              <a:rPr lang="en-US" sz="2000" b="1" dirty="0">
                <a:solidFill>
                  <a:srgbClr val="062652"/>
                </a:solidFill>
                <a:latin typeface="Poppins"/>
                <a:ea typeface="Poppins"/>
                <a:cs typeface="Poppins"/>
                <a:sym typeface="Poppins"/>
              </a:rPr>
              <a:t>: </a:t>
            </a:r>
            <a:r>
              <a:rPr lang="en-US" sz="2000" b="1" dirty="0" err="1">
                <a:solidFill>
                  <a:srgbClr val="062652"/>
                </a:solidFill>
                <a:latin typeface="Poppins"/>
                <a:ea typeface="Poppins"/>
                <a:cs typeface="Poppins"/>
                <a:sym typeface="Poppins"/>
              </a:rPr>
              <a:t>Pemilik</a:t>
            </a:r>
            <a:endParaRPr lang="en-US" sz="2000" b="1" dirty="0">
              <a:solidFill>
                <a:srgbClr val="062652"/>
              </a:solidFill>
              <a:latin typeface="Poppins"/>
              <a:ea typeface="Poppins"/>
              <a:cs typeface="Poppins"/>
              <a:sym typeface="Poppins"/>
            </a:endParaRPr>
          </a:p>
          <a:p>
            <a:pPr algn="just">
              <a:lnSpc>
                <a:spcPts val="2800"/>
              </a:lnSpc>
            </a:pPr>
            <a:r>
              <a:rPr lang="en-US" sz="2000" dirty="0">
                <a:solidFill>
                  <a:srgbClr val="062652"/>
                </a:solidFill>
                <a:latin typeface="Poppins"/>
                <a:ea typeface="Poppins"/>
                <a:cs typeface="Poppins"/>
                <a:sym typeface="Poppins"/>
              </a:rPr>
              <a:t>Dapat </a:t>
            </a:r>
            <a:r>
              <a:rPr lang="en-US" sz="2000" dirty="0" err="1">
                <a:solidFill>
                  <a:srgbClr val="062652"/>
                </a:solidFill>
                <a:latin typeface="Poppins"/>
                <a:ea typeface="Poppins"/>
                <a:cs typeface="Poppins"/>
                <a:sym typeface="Poppins"/>
              </a:rPr>
              <a:t>diganggu</a:t>
            </a:r>
            <a:r>
              <a:rPr lang="en-US" sz="2000" dirty="0">
                <a:solidFill>
                  <a:srgbClr val="062652"/>
                </a:solidFill>
                <a:latin typeface="Poppins"/>
                <a:ea typeface="Poppins"/>
                <a:cs typeface="Poppins"/>
                <a:sym typeface="Poppins"/>
              </a:rPr>
              <a:t> </a:t>
            </a:r>
            <a:r>
              <a:rPr lang="en-US" sz="2000" dirty="0" err="1">
                <a:solidFill>
                  <a:srgbClr val="062652"/>
                </a:solidFill>
                <a:latin typeface="Poppins"/>
                <a:ea typeface="Poppins"/>
                <a:cs typeface="Poppins"/>
                <a:sym typeface="Poppins"/>
              </a:rPr>
              <a:t>saat</a:t>
            </a:r>
            <a:r>
              <a:rPr lang="en-US" sz="2000" dirty="0">
                <a:solidFill>
                  <a:srgbClr val="062652"/>
                </a:solidFill>
                <a:latin typeface="Poppins"/>
                <a:ea typeface="Poppins"/>
                <a:cs typeface="Poppins"/>
                <a:sym typeface="Poppins"/>
              </a:rPr>
              <a:t> Pagi </a:t>
            </a:r>
            <a:r>
              <a:rPr lang="en-US" sz="2000" dirty="0" err="1">
                <a:solidFill>
                  <a:srgbClr val="062652"/>
                </a:solidFill>
                <a:latin typeface="Poppins"/>
                <a:ea typeface="Poppins"/>
                <a:cs typeface="Poppins"/>
                <a:sym typeface="Poppins"/>
              </a:rPr>
              <a:t>hari</a:t>
            </a:r>
            <a:r>
              <a:rPr lang="en-US" sz="2000" dirty="0">
                <a:solidFill>
                  <a:srgbClr val="062652"/>
                </a:solidFill>
                <a:latin typeface="Poppins"/>
                <a:ea typeface="Poppins"/>
                <a:cs typeface="Poppins"/>
                <a:sym typeface="Poppins"/>
              </a:rPr>
              <a:t> </a:t>
            </a:r>
            <a:r>
              <a:rPr lang="en-US" sz="2000" dirty="0" err="1">
                <a:solidFill>
                  <a:srgbClr val="062652"/>
                </a:solidFill>
                <a:latin typeface="Poppins"/>
                <a:ea typeface="Poppins"/>
                <a:cs typeface="Poppins"/>
                <a:sym typeface="Poppins"/>
              </a:rPr>
              <a:t>setelah</a:t>
            </a:r>
            <a:r>
              <a:rPr lang="en-US" sz="2000" dirty="0">
                <a:solidFill>
                  <a:srgbClr val="062652"/>
                </a:solidFill>
                <a:latin typeface="Poppins"/>
                <a:ea typeface="Poppins"/>
                <a:cs typeface="Poppins"/>
                <a:sym typeface="Poppins"/>
              </a:rPr>
              <a:t> </a:t>
            </a:r>
            <a:r>
              <a:rPr lang="en-US" sz="2000" dirty="0" err="1">
                <a:solidFill>
                  <a:srgbClr val="062652"/>
                </a:solidFill>
                <a:latin typeface="Poppins"/>
                <a:ea typeface="Poppins"/>
                <a:cs typeface="Poppins"/>
                <a:sym typeface="Poppins"/>
              </a:rPr>
              <a:t>antar</a:t>
            </a:r>
            <a:r>
              <a:rPr lang="en-US" sz="2000" dirty="0">
                <a:solidFill>
                  <a:srgbClr val="062652"/>
                </a:solidFill>
                <a:latin typeface="Poppins"/>
                <a:ea typeface="Poppins"/>
                <a:cs typeface="Poppins"/>
                <a:sym typeface="Poppins"/>
              </a:rPr>
              <a:t> </a:t>
            </a:r>
            <a:r>
              <a:rPr lang="en-US" sz="2000" dirty="0" err="1">
                <a:solidFill>
                  <a:srgbClr val="062652"/>
                </a:solidFill>
                <a:latin typeface="Poppins"/>
                <a:ea typeface="Poppins"/>
                <a:cs typeface="Poppins"/>
                <a:sym typeface="Poppins"/>
              </a:rPr>
              <a:t>anak</a:t>
            </a:r>
            <a:r>
              <a:rPr lang="en-US" sz="2000" dirty="0">
                <a:solidFill>
                  <a:srgbClr val="062652"/>
                </a:solidFill>
                <a:latin typeface="Poppins"/>
                <a:ea typeface="Poppins"/>
                <a:cs typeface="Poppins"/>
                <a:sym typeface="Poppins"/>
              </a:rPr>
              <a:t> </a:t>
            </a:r>
            <a:r>
              <a:rPr lang="en-US" sz="2000" dirty="0" err="1">
                <a:solidFill>
                  <a:srgbClr val="062652"/>
                </a:solidFill>
                <a:latin typeface="Poppins"/>
                <a:ea typeface="Poppins"/>
                <a:cs typeface="Poppins"/>
                <a:sym typeface="Poppins"/>
              </a:rPr>
              <a:t>sekolah</a:t>
            </a:r>
            <a:r>
              <a:rPr lang="en-US" sz="2000" dirty="0">
                <a:solidFill>
                  <a:srgbClr val="062652"/>
                </a:solidFill>
                <a:latin typeface="Poppins"/>
                <a:ea typeface="Poppins"/>
                <a:cs typeface="Poppins"/>
                <a:sym typeface="Poppins"/>
              </a:rPr>
              <a:t>, </a:t>
            </a:r>
            <a:r>
              <a:rPr lang="en-US" sz="2000" dirty="0" err="1">
                <a:solidFill>
                  <a:srgbClr val="062652"/>
                </a:solidFill>
                <a:latin typeface="Poppins"/>
                <a:ea typeface="Poppins"/>
                <a:cs typeface="Poppins"/>
                <a:sym typeface="Poppins"/>
              </a:rPr>
              <a:t>atau</a:t>
            </a:r>
            <a:r>
              <a:rPr lang="en-US" sz="2000" dirty="0">
                <a:solidFill>
                  <a:srgbClr val="062652"/>
                </a:solidFill>
                <a:latin typeface="Poppins"/>
                <a:ea typeface="Poppins"/>
                <a:cs typeface="Poppins"/>
                <a:sym typeface="Poppins"/>
              </a:rPr>
              <a:t> sore </a:t>
            </a:r>
            <a:r>
              <a:rPr lang="en-US" sz="2000" dirty="0" err="1">
                <a:solidFill>
                  <a:srgbClr val="062652"/>
                </a:solidFill>
                <a:latin typeface="Poppins"/>
                <a:ea typeface="Poppins"/>
                <a:cs typeface="Poppins"/>
                <a:sym typeface="Poppins"/>
              </a:rPr>
              <a:t>hari</a:t>
            </a:r>
            <a:r>
              <a:rPr lang="en-US" sz="2000" dirty="0">
                <a:solidFill>
                  <a:srgbClr val="062652"/>
                </a:solidFill>
                <a:latin typeface="Poppins"/>
                <a:ea typeface="Poppins"/>
                <a:cs typeface="Poppins"/>
                <a:sym typeface="Poppins"/>
              </a:rPr>
              <a:t>  </a:t>
            </a:r>
            <a:r>
              <a:rPr lang="en-US" sz="2000" dirty="0" err="1">
                <a:solidFill>
                  <a:srgbClr val="062652"/>
                </a:solidFill>
                <a:latin typeface="Poppins"/>
                <a:ea typeface="Poppins"/>
                <a:cs typeface="Poppins"/>
                <a:sym typeface="Poppins"/>
              </a:rPr>
              <a:t>sebelum</a:t>
            </a:r>
            <a:r>
              <a:rPr lang="en-US" sz="2000" dirty="0">
                <a:solidFill>
                  <a:srgbClr val="062652"/>
                </a:solidFill>
                <a:latin typeface="Poppins"/>
                <a:ea typeface="Poppins"/>
                <a:cs typeface="Poppins"/>
                <a:sym typeface="Poppins"/>
              </a:rPr>
              <a:t> </a:t>
            </a:r>
            <a:r>
              <a:rPr lang="en-US" sz="2000" dirty="0" err="1">
                <a:solidFill>
                  <a:srgbClr val="062652"/>
                </a:solidFill>
                <a:latin typeface="Poppins"/>
                <a:ea typeface="Poppins"/>
                <a:cs typeface="Poppins"/>
                <a:sym typeface="Poppins"/>
              </a:rPr>
              <a:t>mulai</a:t>
            </a:r>
            <a:r>
              <a:rPr lang="en-US" sz="2000" dirty="0">
                <a:solidFill>
                  <a:srgbClr val="062652"/>
                </a:solidFill>
                <a:latin typeface="Poppins"/>
                <a:ea typeface="Poppins"/>
                <a:cs typeface="Poppins"/>
                <a:sym typeface="Poppins"/>
              </a:rPr>
              <a:t> </a:t>
            </a:r>
            <a:r>
              <a:rPr lang="en-US" sz="2000" dirty="0" err="1">
                <a:solidFill>
                  <a:srgbClr val="062652"/>
                </a:solidFill>
                <a:latin typeface="Poppins"/>
                <a:ea typeface="Poppins"/>
                <a:cs typeface="Poppins"/>
                <a:sym typeface="Poppins"/>
              </a:rPr>
              <a:t>masak</a:t>
            </a:r>
            <a:r>
              <a:rPr lang="en-US" sz="2000" dirty="0">
                <a:solidFill>
                  <a:srgbClr val="062652"/>
                </a:solidFill>
                <a:latin typeface="Poppins"/>
                <a:ea typeface="Poppins"/>
                <a:cs typeface="Poppins"/>
                <a:sym typeface="Poppins"/>
              </a:rPr>
              <a:t> </a:t>
            </a:r>
            <a:r>
              <a:rPr lang="en-US" sz="2000" dirty="0" err="1">
                <a:solidFill>
                  <a:srgbClr val="062652"/>
                </a:solidFill>
                <a:latin typeface="Poppins"/>
                <a:ea typeface="Poppins"/>
                <a:cs typeface="Poppins"/>
                <a:sym typeface="Poppins"/>
              </a:rPr>
              <a:t>untuk</a:t>
            </a:r>
            <a:r>
              <a:rPr lang="en-US" sz="2000" dirty="0">
                <a:solidFill>
                  <a:srgbClr val="062652"/>
                </a:solidFill>
                <a:latin typeface="Poppins"/>
                <a:ea typeface="Poppins"/>
                <a:cs typeface="Poppins"/>
                <a:sym typeface="Poppins"/>
              </a:rPr>
              <a:t> </a:t>
            </a:r>
            <a:r>
              <a:rPr lang="en-US" sz="2000" dirty="0" err="1">
                <a:solidFill>
                  <a:srgbClr val="062652"/>
                </a:solidFill>
                <a:latin typeface="Poppins"/>
                <a:ea typeface="Poppins"/>
                <a:cs typeface="Poppins"/>
                <a:sym typeface="Poppins"/>
              </a:rPr>
              <a:t>keluarga</a:t>
            </a:r>
            <a:r>
              <a:rPr lang="en-US" sz="2000" dirty="0">
                <a:solidFill>
                  <a:srgbClr val="062652"/>
                </a:solidFill>
                <a:latin typeface="Poppins"/>
                <a:ea typeface="Poppins"/>
                <a:cs typeface="Poppins"/>
                <a:sym typeface="Poppins"/>
              </a:rPr>
              <a:t>.</a:t>
            </a:r>
          </a:p>
        </p:txBody>
      </p:sp>
      <p:sp>
        <p:nvSpPr>
          <p:cNvPr id="27" name="TextBox 27"/>
          <p:cNvSpPr txBox="1"/>
          <p:nvPr/>
        </p:nvSpPr>
        <p:spPr>
          <a:xfrm>
            <a:off x="13482489" y="5170705"/>
            <a:ext cx="3891111" cy="2130425"/>
          </a:xfrm>
          <a:prstGeom prst="rect">
            <a:avLst/>
          </a:prstGeom>
        </p:spPr>
        <p:txBody>
          <a:bodyPr wrap="square" lIns="0" tIns="0" rIns="0" bIns="0" rtlCol="0" anchor="t">
            <a:spAutoFit/>
          </a:bodyPr>
          <a:lstStyle/>
          <a:p>
            <a:pPr algn="l">
              <a:lnSpc>
                <a:spcPts val="2800"/>
              </a:lnSpc>
            </a:pPr>
            <a:r>
              <a:rPr lang="en-US" sz="2000" b="1" dirty="0" err="1">
                <a:solidFill>
                  <a:srgbClr val="062652"/>
                </a:solidFill>
                <a:latin typeface="Poppins"/>
                <a:ea typeface="Poppins"/>
                <a:cs typeface="Poppins"/>
                <a:sym typeface="Poppins"/>
              </a:rPr>
              <a:t>Contoh</a:t>
            </a:r>
            <a:r>
              <a:rPr lang="en-US" sz="2000" b="1" dirty="0">
                <a:solidFill>
                  <a:srgbClr val="062652"/>
                </a:solidFill>
                <a:latin typeface="Poppins"/>
                <a:ea typeface="Poppins"/>
                <a:cs typeface="Poppins"/>
                <a:sym typeface="Poppins"/>
              </a:rPr>
              <a:t>: </a:t>
            </a:r>
            <a:r>
              <a:rPr lang="en-US" sz="2000" b="1" dirty="0" err="1">
                <a:solidFill>
                  <a:srgbClr val="062652"/>
                </a:solidFill>
                <a:latin typeface="Poppins"/>
                <a:ea typeface="Poppins"/>
                <a:cs typeface="Poppins"/>
                <a:sym typeface="Poppins"/>
              </a:rPr>
              <a:t>Fokus</a:t>
            </a:r>
            <a:r>
              <a:rPr lang="en-US" sz="2000" b="1" dirty="0">
                <a:solidFill>
                  <a:srgbClr val="062652"/>
                </a:solidFill>
                <a:latin typeface="Poppins"/>
                <a:ea typeface="Poppins"/>
                <a:cs typeface="Poppins"/>
                <a:sym typeface="Poppins"/>
              </a:rPr>
              <a:t> pada </a:t>
            </a:r>
            <a:r>
              <a:rPr lang="en-US" sz="2000" b="1" dirty="0" err="1">
                <a:solidFill>
                  <a:srgbClr val="062652"/>
                </a:solidFill>
                <a:latin typeface="Poppins"/>
                <a:ea typeface="Poppins"/>
                <a:cs typeface="Poppins"/>
                <a:sym typeface="Poppins"/>
              </a:rPr>
              <a:t>Keluarga</a:t>
            </a:r>
            <a:r>
              <a:rPr lang="en-US" sz="2000" b="1" dirty="0">
                <a:solidFill>
                  <a:srgbClr val="062652"/>
                </a:solidFill>
                <a:latin typeface="Poppins"/>
                <a:ea typeface="Poppins"/>
                <a:cs typeface="Poppins"/>
                <a:sym typeface="Poppins"/>
              </a:rPr>
              <a:t> &amp; Ibadah</a:t>
            </a:r>
          </a:p>
          <a:p>
            <a:pPr algn="just">
              <a:lnSpc>
                <a:spcPts val="2800"/>
              </a:lnSpc>
            </a:pPr>
            <a:r>
              <a:rPr lang="en-US" sz="2000" dirty="0" err="1">
                <a:solidFill>
                  <a:srgbClr val="062652"/>
                </a:solidFill>
                <a:latin typeface="Poppins"/>
                <a:ea typeface="Poppins"/>
                <a:cs typeface="Poppins"/>
                <a:sym typeface="Poppins"/>
              </a:rPr>
              <a:t>Jangan</a:t>
            </a:r>
            <a:r>
              <a:rPr lang="en-US" sz="2000" dirty="0">
                <a:solidFill>
                  <a:srgbClr val="062652"/>
                </a:solidFill>
                <a:latin typeface="Poppins"/>
                <a:ea typeface="Poppins"/>
                <a:cs typeface="Poppins"/>
                <a:sym typeface="Poppins"/>
              </a:rPr>
              <a:t> </a:t>
            </a:r>
            <a:r>
              <a:rPr lang="en-US" sz="2000" dirty="0" err="1">
                <a:solidFill>
                  <a:srgbClr val="062652"/>
                </a:solidFill>
                <a:latin typeface="Poppins"/>
                <a:ea typeface="Poppins"/>
                <a:cs typeface="Poppins"/>
                <a:sym typeface="Poppins"/>
              </a:rPr>
              <a:t>ganggu</a:t>
            </a:r>
            <a:r>
              <a:rPr lang="en-US" sz="2000" dirty="0">
                <a:solidFill>
                  <a:srgbClr val="062652"/>
                </a:solidFill>
                <a:latin typeface="Poppins"/>
                <a:ea typeface="Poppins"/>
                <a:cs typeface="Poppins"/>
                <a:sym typeface="Poppins"/>
              </a:rPr>
              <a:t> </a:t>
            </a:r>
            <a:r>
              <a:rPr lang="en-US" sz="2000" dirty="0" err="1">
                <a:solidFill>
                  <a:srgbClr val="062652"/>
                </a:solidFill>
                <a:latin typeface="Poppins"/>
                <a:ea typeface="Poppins"/>
                <a:cs typeface="Poppins"/>
                <a:sym typeface="Poppins"/>
              </a:rPr>
              <a:t>saat</a:t>
            </a:r>
            <a:r>
              <a:rPr lang="en-US" sz="2000" dirty="0">
                <a:solidFill>
                  <a:srgbClr val="062652"/>
                </a:solidFill>
                <a:latin typeface="Poppins"/>
                <a:ea typeface="Poppins"/>
                <a:cs typeface="Poppins"/>
                <a:sym typeface="Poppins"/>
              </a:rPr>
              <a:t> Waktu </a:t>
            </a:r>
            <a:r>
              <a:rPr lang="en-US" sz="2000" dirty="0" err="1">
                <a:solidFill>
                  <a:srgbClr val="062652"/>
                </a:solidFill>
                <a:latin typeface="Poppins"/>
                <a:ea typeface="Poppins"/>
                <a:cs typeface="Poppins"/>
                <a:sym typeface="Poppins"/>
              </a:rPr>
              <a:t>sholat</a:t>
            </a:r>
            <a:r>
              <a:rPr lang="en-US" sz="2000" dirty="0">
                <a:solidFill>
                  <a:srgbClr val="062652"/>
                </a:solidFill>
                <a:latin typeface="Poppins"/>
                <a:ea typeface="Poppins"/>
                <a:cs typeface="Poppins"/>
                <a:sym typeface="Poppins"/>
              </a:rPr>
              <a:t> </a:t>
            </a:r>
            <a:r>
              <a:rPr lang="en-US" sz="2000" dirty="0" err="1">
                <a:solidFill>
                  <a:srgbClr val="062652"/>
                </a:solidFill>
                <a:latin typeface="Poppins"/>
                <a:ea typeface="Poppins"/>
                <a:cs typeface="Poppins"/>
                <a:sym typeface="Poppins"/>
              </a:rPr>
              <a:t>wajib</a:t>
            </a:r>
            <a:r>
              <a:rPr lang="en-US" sz="2000" dirty="0">
                <a:solidFill>
                  <a:srgbClr val="062652"/>
                </a:solidFill>
                <a:latin typeface="Poppins"/>
                <a:ea typeface="Poppins"/>
                <a:cs typeface="Poppins"/>
                <a:sym typeface="Poppins"/>
              </a:rPr>
              <a:t> dan Saat </a:t>
            </a:r>
            <a:r>
              <a:rPr lang="en-US" sz="2000" dirty="0" err="1">
                <a:solidFill>
                  <a:srgbClr val="062652"/>
                </a:solidFill>
                <a:latin typeface="Poppins"/>
                <a:ea typeface="Poppins"/>
                <a:cs typeface="Poppins"/>
                <a:sym typeface="Poppins"/>
              </a:rPr>
              <a:t>mengantar</a:t>
            </a:r>
            <a:r>
              <a:rPr lang="en-US" sz="2000" dirty="0">
                <a:solidFill>
                  <a:srgbClr val="062652"/>
                </a:solidFill>
                <a:latin typeface="Poppins"/>
                <a:ea typeface="Poppins"/>
                <a:cs typeface="Poppins"/>
                <a:sym typeface="Poppins"/>
              </a:rPr>
              <a:t>/</a:t>
            </a:r>
            <a:r>
              <a:rPr lang="en-US" sz="2000" dirty="0" err="1">
                <a:solidFill>
                  <a:srgbClr val="062652"/>
                </a:solidFill>
                <a:latin typeface="Poppins"/>
                <a:ea typeface="Poppins"/>
                <a:cs typeface="Poppins"/>
                <a:sym typeface="Poppins"/>
              </a:rPr>
              <a:t>jemput</a:t>
            </a:r>
            <a:r>
              <a:rPr lang="en-US" sz="2000" dirty="0">
                <a:solidFill>
                  <a:srgbClr val="062652"/>
                </a:solidFill>
                <a:latin typeface="Poppins"/>
                <a:ea typeface="Poppins"/>
                <a:cs typeface="Poppins"/>
                <a:sym typeface="Poppins"/>
              </a:rPr>
              <a:t> </a:t>
            </a:r>
            <a:r>
              <a:rPr lang="en-US" sz="2000" dirty="0" err="1">
                <a:solidFill>
                  <a:srgbClr val="062652"/>
                </a:solidFill>
                <a:latin typeface="Poppins"/>
                <a:ea typeface="Poppins"/>
                <a:cs typeface="Poppins"/>
                <a:sym typeface="Poppins"/>
              </a:rPr>
              <a:t>anak</a:t>
            </a:r>
            <a:r>
              <a:rPr lang="en-US" sz="2000" dirty="0">
                <a:solidFill>
                  <a:srgbClr val="062652"/>
                </a:solidFill>
                <a:latin typeface="Poppins"/>
                <a:ea typeface="Poppins"/>
                <a:cs typeface="Poppins"/>
                <a:sym typeface="Poppins"/>
              </a:rPr>
              <a:t> </a:t>
            </a:r>
            <a:r>
              <a:rPr lang="en-US" sz="2000" dirty="0" err="1">
                <a:solidFill>
                  <a:srgbClr val="062652"/>
                </a:solidFill>
                <a:latin typeface="Poppins"/>
                <a:ea typeface="Poppins"/>
                <a:cs typeface="Poppins"/>
                <a:sym typeface="Poppins"/>
              </a:rPr>
              <a:t>sekolah</a:t>
            </a:r>
            <a:r>
              <a:rPr lang="en-US" sz="2000" dirty="0">
                <a:solidFill>
                  <a:srgbClr val="062652"/>
                </a:solidFill>
                <a:latin typeface="Poppins"/>
                <a:ea typeface="Poppins"/>
                <a:cs typeface="Poppins"/>
                <a:sym typeface="Poppins"/>
              </a:rPr>
              <a:t>.</a:t>
            </a:r>
          </a:p>
        </p:txBody>
      </p:sp>
      <p:sp>
        <p:nvSpPr>
          <p:cNvPr id="28" name="Freeform 28"/>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29" name="Group 29"/>
          <p:cNvGrpSpPr/>
          <p:nvPr/>
        </p:nvGrpSpPr>
        <p:grpSpPr>
          <a:xfrm>
            <a:off x="-1115" y="9661191"/>
            <a:ext cx="15869159" cy="476836"/>
            <a:chOff x="0" y="0"/>
            <a:chExt cx="4179532" cy="125587"/>
          </a:xfrm>
        </p:grpSpPr>
        <p:sp>
          <p:nvSpPr>
            <p:cNvPr id="30" name="Freeform 30"/>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31" name="TextBox 31"/>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34" name="TextBox 10">
            <a:extLst>
              <a:ext uri="{FF2B5EF4-FFF2-40B4-BE49-F238E27FC236}">
                <a16:creationId xmlns:a16="http://schemas.microsoft.com/office/drawing/2014/main" id="{7D658FC8-B1F6-73F9-8A39-3C71BFD91E77}"/>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grpSp>
        <p:nvGrpSpPr>
          <p:cNvPr id="3" name="Group 3"/>
          <p:cNvGrpSpPr/>
          <p:nvPr/>
        </p:nvGrpSpPr>
        <p:grpSpPr>
          <a:xfrm>
            <a:off x="2213096" y="1028700"/>
            <a:ext cx="3026993" cy="562715"/>
            <a:chOff x="0" y="0"/>
            <a:chExt cx="4035990" cy="750287"/>
          </a:xfrm>
        </p:grpSpPr>
        <p:grpSp>
          <p:nvGrpSpPr>
            <p:cNvPr id="4" name="Group 4"/>
            <p:cNvGrpSpPr/>
            <p:nvPr/>
          </p:nvGrpSpPr>
          <p:grpSpPr>
            <a:xfrm>
              <a:off x="0" y="0"/>
              <a:ext cx="4035990" cy="750287"/>
              <a:chOff x="0" y="0"/>
              <a:chExt cx="1443927" cy="268425"/>
            </a:xfrm>
          </p:grpSpPr>
          <p:sp>
            <p:nvSpPr>
              <p:cNvPr id="5" name="Freeform 5"/>
              <p:cNvSpPr/>
              <p:nvPr/>
            </p:nvSpPr>
            <p:spPr>
              <a:xfrm>
                <a:off x="0" y="0"/>
                <a:ext cx="1443927" cy="268425"/>
              </a:xfrm>
              <a:custGeom>
                <a:avLst/>
                <a:gdLst/>
                <a:ahLst/>
                <a:cxnLst/>
                <a:rect l="l" t="t" r="r" b="b"/>
                <a:pathLst>
                  <a:path w="1443927" h="268425">
                    <a:moveTo>
                      <a:pt x="72019" y="0"/>
                    </a:moveTo>
                    <a:lnTo>
                      <a:pt x="1371908" y="0"/>
                    </a:lnTo>
                    <a:cubicBezTo>
                      <a:pt x="1391009" y="0"/>
                      <a:pt x="1409327" y="7588"/>
                      <a:pt x="1422833" y="21094"/>
                    </a:cubicBezTo>
                    <a:cubicBezTo>
                      <a:pt x="1436339" y="34600"/>
                      <a:pt x="1443927" y="52918"/>
                      <a:pt x="1443927" y="72019"/>
                    </a:cubicBezTo>
                    <a:lnTo>
                      <a:pt x="1443927" y="196406"/>
                    </a:lnTo>
                    <a:cubicBezTo>
                      <a:pt x="1443927" y="215506"/>
                      <a:pt x="1436339" y="233825"/>
                      <a:pt x="1422833" y="247331"/>
                    </a:cubicBezTo>
                    <a:cubicBezTo>
                      <a:pt x="1409327" y="260837"/>
                      <a:pt x="1391009" y="268425"/>
                      <a:pt x="1371908" y="268425"/>
                    </a:cubicBezTo>
                    <a:lnTo>
                      <a:pt x="72019" y="268425"/>
                    </a:lnTo>
                    <a:cubicBezTo>
                      <a:pt x="52918" y="268425"/>
                      <a:pt x="34600" y="260837"/>
                      <a:pt x="21094" y="247331"/>
                    </a:cubicBezTo>
                    <a:cubicBezTo>
                      <a:pt x="7588" y="233825"/>
                      <a:pt x="0" y="215506"/>
                      <a:pt x="0" y="196406"/>
                    </a:cubicBezTo>
                    <a:lnTo>
                      <a:pt x="0" y="72019"/>
                    </a:lnTo>
                    <a:cubicBezTo>
                      <a:pt x="0" y="52918"/>
                      <a:pt x="7588" y="34600"/>
                      <a:pt x="21094" y="21094"/>
                    </a:cubicBezTo>
                    <a:cubicBezTo>
                      <a:pt x="34600" y="7588"/>
                      <a:pt x="52918" y="0"/>
                      <a:pt x="72019" y="0"/>
                    </a:cubicBezTo>
                    <a:close/>
                  </a:path>
                </a:pathLst>
              </a:custGeom>
              <a:solidFill>
                <a:srgbClr val="003366"/>
              </a:solidFill>
            </p:spPr>
          </p:sp>
          <p:sp>
            <p:nvSpPr>
              <p:cNvPr id="6" name="TextBox 6"/>
              <p:cNvSpPr txBox="1"/>
              <p:nvPr/>
            </p:nvSpPr>
            <p:spPr>
              <a:xfrm>
                <a:off x="0" y="-57150"/>
                <a:ext cx="1443927" cy="325575"/>
              </a:xfrm>
              <a:prstGeom prst="rect">
                <a:avLst/>
              </a:prstGeom>
            </p:spPr>
            <p:txBody>
              <a:bodyPr lIns="50800" tIns="50800" rIns="50800" bIns="50800" rtlCol="0" anchor="ctr"/>
              <a:lstStyle/>
              <a:p>
                <a:pPr algn="ctr">
                  <a:lnSpc>
                    <a:spcPts val="2799"/>
                  </a:lnSpc>
                </a:pPr>
                <a:endParaRPr/>
              </a:p>
            </p:txBody>
          </p:sp>
        </p:grpSp>
        <p:sp>
          <p:nvSpPr>
            <p:cNvPr id="7" name="TextBox 7"/>
            <p:cNvSpPr txBox="1"/>
            <p:nvPr/>
          </p:nvSpPr>
          <p:spPr>
            <a:xfrm>
              <a:off x="1266743" y="167762"/>
              <a:ext cx="2233221" cy="393200"/>
            </a:xfrm>
            <a:prstGeom prst="rect">
              <a:avLst/>
            </a:prstGeom>
          </p:spPr>
          <p:txBody>
            <a:bodyPr lIns="0" tIns="0" rIns="0" bIns="0" rtlCol="0" anchor="t">
              <a:spAutoFit/>
            </a:bodyPr>
            <a:lstStyle/>
            <a:p>
              <a:pPr algn="l">
                <a:lnSpc>
                  <a:spcPts val="1159"/>
                </a:lnSpc>
              </a:pPr>
              <a:r>
                <a:rPr lang="en-US" sz="828" b="1">
                  <a:solidFill>
                    <a:srgbClr val="FFFFFF"/>
                  </a:solidFill>
                  <a:latin typeface="Poppins Bold"/>
                  <a:ea typeface="Poppins Bold"/>
                  <a:cs typeface="Poppins Bold"/>
                  <a:sym typeface="Poppins Bold"/>
                </a:rPr>
                <a:t>Moment</a:t>
              </a:r>
            </a:p>
            <a:p>
              <a:pPr algn="l">
                <a:lnSpc>
                  <a:spcPts val="1159"/>
                </a:lnSpc>
              </a:pPr>
              <a:r>
                <a:rPr lang="en-US" sz="828">
                  <a:solidFill>
                    <a:srgbClr val="FFFFFF"/>
                  </a:solidFill>
                  <a:latin typeface="Poppins"/>
                  <a:ea typeface="Poppins"/>
                  <a:cs typeface="Poppins"/>
                  <a:sym typeface="Poppins"/>
                </a:rPr>
                <a:t>Kapan Prospek harus dibuhungi</a:t>
              </a:r>
            </a:p>
          </p:txBody>
        </p:sp>
      </p:grpSp>
      <p:grpSp>
        <p:nvGrpSpPr>
          <p:cNvPr id="8" name="Group 8"/>
          <p:cNvGrpSpPr/>
          <p:nvPr/>
        </p:nvGrpSpPr>
        <p:grpSpPr>
          <a:xfrm>
            <a:off x="2069160" y="2549586"/>
            <a:ext cx="3170928" cy="589472"/>
            <a:chOff x="0" y="0"/>
            <a:chExt cx="4227904" cy="785963"/>
          </a:xfrm>
        </p:grpSpPr>
        <p:grpSp>
          <p:nvGrpSpPr>
            <p:cNvPr id="9" name="Group 9"/>
            <p:cNvGrpSpPr/>
            <p:nvPr/>
          </p:nvGrpSpPr>
          <p:grpSpPr>
            <a:xfrm>
              <a:off x="0" y="0"/>
              <a:ext cx="4227904" cy="785963"/>
              <a:chOff x="0" y="0"/>
              <a:chExt cx="1443927" cy="268425"/>
            </a:xfrm>
          </p:grpSpPr>
          <p:sp>
            <p:nvSpPr>
              <p:cNvPr id="10" name="Freeform 10"/>
              <p:cNvSpPr/>
              <p:nvPr/>
            </p:nvSpPr>
            <p:spPr>
              <a:xfrm>
                <a:off x="0" y="0"/>
                <a:ext cx="1443927" cy="268425"/>
              </a:xfrm>
              <a:custGeom>
                <a:avLst/>
                <a:gdLst/>
                <a:ahLst/>
                <a:cxnLst/>
                <a:rect l="l" t="t" r="r" b="b"/>
                <a:pathLst>
                  <a:path w="1443927" h="268425">
                    <a:moveTo>
                      <a:pt x="72019" y="0"/>
                    </a:moveTo>
                    <a:lnTo>
                      <a:pt x="1371908" y="0"/>
                    </a:lnTo>
                    <a:cubicBezTo>
                      <a:pt x="1391009" y="0"/>
                      <a:pt x="1409327" y="7588"/>
                      <a:pt x="1422833" y="21094"/>
                    </a:cubicBezTo>
                    <a:cubicBezTo>
                      <a:pt x="1436339" y="34600"/>
                      <a:pt x="1443927" y="52918"/>
                      <a:pt x="1443927" y="72019"/>
                    </a:cubicBezTo>
                    <a:lnTo>
                      <a:pt x="1443927" y="196406"/>
                    </a:lnTo>
                    <a:cubicBezTo>
                      <a:pt x="1443927" y="215506"/>
                      <a:pt x="1436339" y="233825"/>
                      <a:pt x="1422833" y="247331"/>
                    </a:cubicBezTo>
                    <a:cubicBezTo>
                      <a:pt x="1409327" y="260837"/>
                      <a:pt x="1391009" y="268425"/>
                      <a:pt x="1371908" y="268425"/>
                    </a:cubicBezTo>
                    <a:lnTo>
                      <a:pt x="72019" y="268425"/>
                    </a:lnTo>
                    <a:cubicBezTo>
                      <a:pt x="52918" y="268425"/>
                      <a:pt x="34600" y="260837"/>
                      <a:pt x="21094" y="247331"/>
                    </a:cubicBezTo>
                    <a:cubicBezTo>
                      <a:pt x="7588" y="233825"/>
                      <a:pt x="0" y="215506"/>
                      <a:pt x="0" y="196406"/>
                    </a:cubicBezTo>
                    <a:lnTo>
                      <a:pt x="0" y="72019"/>
                    </a:lnTo>
                    <a:cubicBezTo>
                      <a:pt x="0" y="52918"/>
                      <a:pt x="7588" y="34600"/>
                      <a:pt x="21094" y="21094"/>
                    </a:cubicBezTo>
                    <a:cubicBezTo>
                      <a:pt x="34600" y="7588"/>
                      <a:pt x="52918" y="0"/>
                      <a:pt x="72019" y="0"/>
                    </a:cubicBezTo>
                    <a:close/>
                  </a:path>
                </a:pathLst>
              </a:custGeom>
              <a:solidFill>
                <a:srgbClr val="003366"/>
              </a:solidFill>
            </p:spPr>
          </p:sp>
          <p:sp>
            <p:nvSpPr>
              <p:cNvPr id="11" name="TextBox 11"/>
              <p:cNvSpPr txBox="1"/>
              <p:nvPr/>
            </p:nvSpPr>
            <p:spPr>
              <a:xfrm>
                <a:off x="0" y="-57150"/>
                <a:ext cx="1443927" cy="325575"/>
              </a:xfrm>
              <a:prstGeom prst="rect">
                <a:avLst/>
              </a:prstGeom>
            </p:spPr>
            <p:txBody>
              <a:bodyPr lIns="50800" tIns="50800" rIns="50800" bIns="50800" rtlCol="0" anchor="ctr"/>
              <a:lstStyle/>
              <a:p>
                <a:pPr algn="ctr">
                  <a:lnSpc>
                    <a:spcPts val="2799"/>
                  </a:lnSpc>
                </a:pPr>
                <a:endParaRPr/>
              </a:p>
            </p:txBody>
          </p:sp>
        </p:grpSp>
        <p:sp>
          <p:nvSpPr>
            <p:cNvPr id="12" name="TextBox 12"/>
            <p:cNvSpPr txBox="1"/>
            <p:nvPr/>
          </p:nvSpPr>
          <p:spPr>
            <a:xfrm>
              <a:off x="1326977" y="149896"/>
              <a:ext cx="2549675" cy="401013"/>
            </a:xfrm>
            <a:prstGeom prst="rect">
              <a:avLst/>
            </a:prstGeom>
          </p:spPr>
          <p:txBody>
            <a:bodyPr lIns="0" tIns="0" rIns="0" bIns="0" rtlCol="0" anchor="t">
              <a:spAutoFit/>
            </a:bodyPr>
            <a:lstStyle/>
            <a:p>
              <a:pPr algn="l">
                <a:lnSpc>
                  <a:spcPts val="1214"/>
                </a:lnSpc>
              </a:pPr>
              <a:r>
                <a:rPr lang="en-US" sz="867" b="1">
                  <a:solidFill>
                    <a:srgbClr val="FFFFFF"/>
                  </a:solidFill>
                  <a:latin typeface="Poppins Bold"/>
                  <a:ea typeface="Poppins Bold"/>
                  <a:cs typeface="Poppins Bold"/>
                  <a:sym typeface="Poppins Bold"/>
                </a:rPr>
                <a:t>Mood</a:t>
              </a:r>
            </a:p>
            <a:p>
              <a:pPr algn="l">
                <a:lnSpc>
                  <a:spcPts val="1214"/>
                </a:lnSpc>
              </a:pPr>
              <a:r>
                <a:rPr lang="en-US" sz="867">
                  <a:solidFill>
                    <a:srgbClr val="FFFFFF"/>
                  </a:solidFill>
                  <a:latin typeface="Poppins"/>
                  <a:ea typeface="Poppins"/>
                  <a:cs typeface="Poppins"/>
                  <a:sym typeface="Poppins"/>
                </a:rPr>
                <a:t>Bagaimana mood prospek saat ini</a:t>
              </a:r>
            </a:p>
          </p:txBody>
        </p:sp>
      </p:grpSp>
      <p:grpSp>
        <p:nvGrpSpPr>
          <p:cNvPr id="13" name="Group 13"/>
          <p:cNvGrpSpPr/>
          <p:nvPr/>
        </p:nvGrpSpPr>
        <p:grpSpPr>
          <a:xfrm>
            <a:off x="2308862" y="1622696"/>
            <a:ext cx="4821828" cy="896373"/>
            <a:chOff x="0" y="0"/>
            <a:chExt cx="6429104" cy="1195164"/>
          </a:xfrm>
        </p:grpSpPr>
        <p:grpSp>
          <p:nvGrpSpPr>
            <p:cNvPr id="14" name="Group 14"/>
            <p:cNvGrpSpPr/>
            <p:nvPr/>
          </p:nvGrpSpPr>
          <p:grpSpPr>
            <a:xfrm>
              <a:off x="0" y="0"/>
              <a:ext cx="6429104" cy="1195164"/>
              <a:chOff x="0" y="0"/>
              <a:chExt cx="1443927" cy="268425"/>
            </a:xfrm>
          </p:grpSpPr>
          <p:sp>
            <p:nvSpPr>
              <p:cNvPr id="15" name="Freeform 15"/>
              <p:cNvSpPr/>
              <p:nvPr/>
            </p:nvSpPr>
            <p:spPr>
              <a:xfrm>
                <a:off x="0" y="0"/>
                <a:ext cx="1443927" cy="268425"/>
              </a:xfrm>
              <a:custGeom>
                <a:avLst/>
                <a:gdLst/>
                <a:ahLst/>
                <a:cxnLst/>
                <a:rect l="l" t="t" r="r" b="b"/>
                <a:pathLst>
                  <a:path w="1443927" h="268425">
                    <a:moveTo>
                      <a:pt x="72019" y="0"/>
                    </a:moveTo>
                    <a:lnTo>
                      <a:pt x="1371908" y="0"/>
                    </a:lnTo>
                    <a:cubicBezTo>
                      <a:pt x="1391009" y="0"/>
                      <a:pt x="1409327" y="7588"/>
                      <a:pt x="1422833" y="21094"/>
                    </a:cubicBezTo>
                    <a:cubicBezTo>
                      <a:pt x="1436339" y="34600"/>
                      <a:pt x="1443927" y="52918"/>
                      <a:pt x="1443927" y="72019"/>
                    </a:cubicBezTo>
                    <a:lnTo>
                      <a:pt x="1443927" y="196406"/>
                    </a:lnTo>
                    <a:cubicBezTo>
                      <a:pt x="1443927" y="215506"/>
                      <a:pt x="1436339" y="233825"/>
                      <a:pt x="1422833" y="247331"/>
                    </a:cubicBezTo>
                    <a:cubicBezTo>
                      <a:pt x="1409327" y="260837"/>
                      <a:pt x="1391009" y="268425"/>
                      <a:pt x="1371908" y="268425"/>
                    </a:cubicBezTo>
                    <a:lnTo>
                      <a:pt x="72019" y="268425"/>
                    </a:lnTo>
                    <a:cubicBezTo>
                      <a:pt x="52918" y="268425"/>
                      <a:pt x="34600" y="260837"/>
                      <a:pt x="21094" y="247331"/>
                    </a:cubicBezTo>
                    <a:cubicBezTo>
                      <a:pt x="7588" y="233825"/>
                      <a:pt x="0" y="215506"/>
                      <a:pt x="0" y="196406"/>
                    </a:cubicBezTo>
                    <a:lnTo>
                      <a:pt x="0" y="72019"/>
                    </a:lnTo>
                    <a:cubicBezTo>
                      <a:pt x="0" y="52918"/>
                      <a:pt x="7588" y="34600"/>
                      <a:pt x="21094" y="21094"/>
                    </a:cubicBezTo>
                    <a:cubicBezTo>
                      <a:pt x="34600" y="7588"/>
                      <a:pt x="52918" y="0"/>
                      <a:pt x="72019" y="0"/>
                    </a:cubicBezTo>
                    <a:close/>
                  </a:path>
                </a:pathLst>
              </a:custGeom>
              <a:solidFill>
                <a:srgbClr val="003366"/>
              </a:solidFill>
            </p:spPr>
          </p:sp>
          <p:sp>
            <p:nvSpPr>
              <p:cNvPr id="16" name="TextBox 16"/>
              <p:cNvSpPr txBox="1"/>
              <p:nvPr/>
            </p:nvSpPr>
            <p:spPr>
              <a:xfrm>
                <a:off x="0" y="-57150"/>
                <a:ext cx="1443927" cy="325575"/>
              </a:xfrm>
              <a:prstGeom prst="rect">
                <a:avLst/>
              </a:prstGeom>
            </p:spPr>
            <p:txBody>
              <a:bodyPr lIns="50800" tIns="50800" rIns="50800" bIns="50800" rtlCol="0" anchor="ctr"/>
              <a:lstStyle/>
              <a:p>
                <a:pPr algn="ctr">
                  <a:lnSpc>
                    <a:spcPts val="2799"/>
                  </a:lnSpc>
                </a:pPr>
                <a:endParaRPr/>
              </a:p>
            </p:txBody>
          </p:sp>
        </p:grpSp>
        <p:sp>
          <p:nvSpPr>
            <p:cNvPr id="17" name="TextBox 17"/>
            <p:cNvSpPr txBox="1"/>
            <p:nvPr/>
          </p:nvSpPr>
          <p:spPr>
            <a:xfrm>
              <a:off x="1652221" y="245797"/>
              <a:ext cx="4151660" cy="618927"/>
            </a:xfrm>
            <a:prstGeom prst="rect">
              <a:avLst/>
            </a:prstGeom>
          </p:spPr>
          <p:txBody>
            <a:bodyPr lIns="0" tIns="0" rIns="0" bIns="0" rtlCol="0" anchor="t">
              <a:spAutoFit/>
            </a:bodyPr>
            <a:lstStyle/>
            <a:p>
              <a:pPr algn="l">
                <a:lnSpc>
                  <a:spcPts val="1846"/>
                </a:lnSpc>
              </a:pPr>
              <a:r>
                <a:rPr lang="en-US" sz="1319" b="1">
                  <a:solidFill>
                    <a:srgbClr val="FFFFFF"/>
                  </a:solidFill>
                  <a:latin typeface="Poppins Bold"/>
                  <a:ea typeface="Poppins Bold"/>
                  <a:cs typeface="Poppins Bold"/>
                  <a:sym typeface="Poppins Bold"/>
                </a:rPr>
                <a:t>Media</a:t>
              </a:r>
            </a:p>
            <a:p>
              <a:pPr algn="l">
                <a:lnSpc>
                  <a:spcPts val="1846"/>
                </a:lnSpc>
              </a:pPr>
              <a:r>
                <a:rPr lang="en-US" sz="1319">
                  <a:solidFill>
                    <a:srgbClr val="FFFFFF"/>
                  </a:solidFill>
                  <a:latin typeface="Poppins"/>
                  <a:ea typeface="Poppins"/>
                  <a:cs typeface="Poppins"/>
                  <a:sym typeface="Poppins"/>
                </a:rPr>
                <a:t>Melalui apa prospek harus dihubungi</a:t>
              </a:r>
            </a:p>
          </p:txBody>
        </p:sp>
      </p:grpSp>
      <p:sp>
        <p:nvSpPr>
          <p:cNvPr id="19" name="Freeform 19"/>
          <p:cNvSpPr/>
          <p:nvPr/>
        </p:nvSpPr>
        <p:spPr>
          <a:xfrm>
            <a:off x="1028700" y="1058138"/>
            <a:ext cx="2080921" cy="2080921"/>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3366"/>
          </a:solidFill>
          <a:ln w="38100" cap="sq">
            <a:solidFill>
              <a:srgbClr val="FFFFFF"/>
            </a:solidFill>
            <a:prstDash val="solid"/>
            <a:miter/>
          </a:ln>
        </p:spPr>
      </p:sp>
      <p:grpSp>
        <p:nvGrpSpPr>
          <p:cNvPr id="21" name="Group 21"/>
          <p:cNvGrpSpPr/>
          <p:nvPr/>
        </p:nvGrpSpPr>
        <p:grpSpPr>
          <a:xfrm>
            <a:off x="3260606" y="6434586"/>
            <a:ext cx="11831207" cy="2124050"/>
            <a:chOff x="0" y="0"/>
            <a:chExt cx="2434405" cy="437047"/>
          </a:xfrm>
        </p:grpSpPr>
        <p:sp>
          <p:nvSpPr>
            <p:cNvPr id="22" name="Freeform 22"/>
            <p:cNvSpPr/>
            <p:nvPr/>
          </p:nvSpPr>
          <p:spPr>
            <a:xfrm>
              <a:off x="0" y="0"/>
              <a:ext cx="2434405" cy="437047"/>
            </a:xfrm>
            <a:custGeom>
              <a:avLst/>
              <a:gdLst/>
              <a:ahLst/>
              <a:cxnLst/>
              <a:rect l="l" t="t" r="r" b="b"/>
              <a:pathLst>
                <a:path w="2434405" h="437047">
                  <a:moveTo>
                    <a:pt x="12781" y="0"/>
                  </a:moveTo>
                  <a:lnTo>
                    <a:pt x="2421624" y="0"/>
                  </a:lnTo>
                  <a:cubicBezTo>
                    <a:pt x="2425014" y="0"/>
                    <a:pt x="2428265" y="1347"/>
                    <a:pt x="2430661" y="3743"/>
                  </a:cubicBezTo>
                  <a:cubicBezTo>
                    <a:pt x="2433058" y="6140"/>
                    <a:pt x="2434405" y="9391"/>
                    <a:pt x="2434405" y="12781"/>
                  </a:cubicBezTo>
                  <a:lnTo>
                    <a:pt x="2434405" y="424267"/>
                  </a:lnTo>
                  <a:cubicBezTo>
                    <a:pt x="2434405" y="427656"/>
                    <a:pt x="2433058" y="430907"/>
                    <a:pt x="2430661" y="433304"/>
                  </a:cubicBezTo>
                  <a:cubicBezTo>
                    <a:pt x="2428265" y="435701"/>
                    <a:pt x="2425014" y="437047"/>
                    <a:pt x="2421624" y="437047"/>
                  </a:cubicBezTo>
                  <a:lnTo>
                    <a:pt x="12781" y="437047"/>
                  </a:lnTo>
                  <a:cubicBezTo>
                    <a:pt x="5722" y="437047"/>
                    <a:pt x="0" y="431325"/>
                    <a:pt x="0" y="424267"/>
                  </a:cubicBezTo>
                  <a:lnTo>
                    <a:pt x="0" y="12781"/>
                  </a:lnTo>
                  <a:cubicBezTo>
                    <a:pt x="0" y="9391"/>
                    <a:pt x="1347" y="6140"/>
                    <a:pt x="3743" y="3743"/>
                  </a:cubicBezTo>
                  <a:cubicBezTo>
                    <a:pt x="6140" y="1347"/>
                    <a:pt x="9391" y="0"/>
                    <a:pt x="12781" y="0"/>
                  </a:cubicBezTo>
                  <a:close/>
                </a:path>
              </a:pathLst>
            </a:custGeom>
            <a:solidFill>
              <a:srgbClr val="B3B6BA"/>
            </a:solidFill>
          </p:spPr>
        </p:sp>
        <p:sp>
          <p:nvSpPr>
            <p:cNvPr id="23" name="TextBox 23"/>
            <p:cNvSpPr txBox="1"/>
            <p:nvPr/>
          </p:nvSpPr>
          <p:spPr>
            <a:xfrm>
              <a:off x="0" y="-57150"/>
              <a:ext cx="2434405" cy="494197"/>
            </a:xfrm>
            <a:prstGeom prst="rect">
              <a:avLst/>
            </a:prstGeom>
          </p:spPr>
          <p:txBody>
            <a:bodyPr lIns="50800" tIns="50800" rIns="50800" bIns="50800" rtlCol="0" anchor="ctr"/>
            <a:lstStyle/>
            <a:p>
              <a:pPr algn="ctr">
                <a:lnSpc>
                  <a:spcPts val="2799"/>
                </a:lnSpc>
              </a:pPr>
              <a:endParaRPr/>
            </a:p>
          </p:txBody>
        </p:sp>
      </p:grpSp>
      <p:sp>
        <p:nvSpPr>
          <p:cNvPr id="24" name="TextBox 24"/>
          <p:cNvSpPr txBox="1"/>
          <p:nvPr/>
        </p:nvSpPr>
        <p:spPr>
          <a:xfrm>
            <a:off x="9667950" y="7358046"/>
            <a:ext cx="1920840" cy="368300"/>
          </a:xfrm>
          <a:prstGeom prst="rect">
            <a:avLst/>
          </a:prstGeom>
        </p:spPr>
        <p:txBody>
          <a:bodyPr lIns="0" tIns="0" rIns="0" bIns="0" rtlCol="0" anchor="t">
            <a:spAutoFit/>
          </a:bodyPr>
          <a:lstStyle/>
          <a:p>
            <a:pPr algn="ctr">
              <a:lnSpc>
                <a:spcPts val="2800"/>
              </a:lnSpc>
            </a:pPr>
            <a:r>
              <a:rPr lang="en-US" sz="2000">
                <a:solidFill>
                  <a:srgbClr val="062652"/>
                </a:solidFill>
                <a:latin typeface="Poppins"/>
                <a:ea typeface="Poppins"/>
                <a:cs typeface="Poppins"/>
                <a:sym typeface="Poppins"/>
              </a:rPr>
              <a:t>Kunjungan</a:t>
            </a:r>
          </a:p>
        </p:txBody>
      </p:sp>
      <p:sp>
        <p:nvSpPr>
          <p:cNvPr id="25" name="Freeform 25"/>
          <p:cNvSpPr/>
          <p:nvPr/>
        </p:nvSpPr>
        <p:spPr>
          <a:xfrm>
            <a:off x="5856871" y="6898526"/>
            <a:ext cx="229275" cy="0"/>
          </a:xfrm>
          <a:custGeom>
            <a:avLst/>
            <a:gdLst/>
            <a:ahLst/>
            <a:cxnLst/>
            <a:rect l="l" t="t" r="r" b="b"/>
            <a:pathLst>
              <a:path w="229275">
                <a:moveTo>
                  <a:pt x="0" y="0"/>
                </a:moveTo>
                <a:lnTo>
                  <a:pt x="229275" y="0"/>
                </a:lnTo>
              </a:path>
            </a:pathLst>
          </a:custGeom>
          <a:ln w="38100" cap="flat">
            <a:solidFill>
              <a:srgbClr val="003366"/>
            </a:solidFill>
            <a:prstDash val="solid"/>
            <a:headEnd type="none" w="sm" len="sm"/>
            <a:tailEnd type="none" w="sm" len="sm"/>
          </a:ln>
        </p:spPr>
      </p:sp>
      <p:sp>
        <p:nvSpPr>
          <p:cNvPr id="26" name="Freeform 26"/>
          <p:cNvSpPr/>
          <p:nvPr/>
        </p:nvSpPr>
        <p:spPr>
          <a:xfrm>
            <a:off x="5627596" y="7575534"/>
            <a:ext cx="4040353" cy="539276"/>
          </a:xfrm>
          <a:custGeom>
            <a:avLst/>
            <a:gdLst/>
            <a:ahLst/>
            <a:cxnLst/>
            <a:rect l="l" t="t" r="r" b="b"/>
            <a:pathLst>
              <a:path w="4040353" h="539276">
                <a:moveTo>
                  <a:pt x="0" y="539276"/>
                </a:moveTo>
                <a:lnTo>
                  <a:pt x="1791577" y="539276"/>
                </a:lnTo>
                <a:cubicBezTo>
                  <a:pt x="1917829" y="539276"/>
                  <a:pt x="2020177" y="436928"/>
                  <a:pt x="2020177" y="310676"/>
                </a:cubicBezTo>
                <a:lnTo>
                  <a:pt x="2020177" y="228600"/>
                </a:lnTo>
                <a:cubicBezTo>
                  <a:pt x="2020177" y="102348"/>
                  <a:pt x="2122525" y="0"/>
                  <a:pt x="2248777" y="0"/>
                </a:cubicBezTo>
                <a:lnTo>
                  <a:pt x="4040353" y="0"/>
                </a:lnTo>
              </a:path>
            </a:pathLst>
          </a:custGeom>
          <a:ln w="38100" cap="flat">
            <a:solidFill>
              <a:srgbClr val="003366"/>
            </a:solidFill>
            <a:prstDash val="solid"/>
            <a:headEnd type="none" w="sm" len="sm"/>
            <a:tailEnd type="none" w="sm" len="sm"/>
          </a:ln>
        </p:spPr>
      </p:sp>
      <p:sp>
        <p:nvSpPr>
          <p:cNvPr id="27" name="Freeform 27"/>
          <p:cNvSpPr/>
          <p:nvPr/>
        </p:nvSpPr>
        <p:spPr>
          <a:xfrm>
            <a:off x="8006986" y="6898526"/>
            <a:ext cx="1660964" cy="677008"/>
          </a:xfrm>
          <a:custGeom>
            <a:avLst/>
            <a:gdLst/>
            <a:ahLst/>
            <a:cxnLst/>
            <a:rect l="l" t="t" r="r" b="b"/>
            <a:pathLst>
              <a:path w="1660964" h="677008">
                <a:moveTo>
                  <a:pt x="0" y="0"/>
                </a:moveTo>
                <a:lnTo>
                  <a:pt x="601882" y="0"/>
                </a:lnTo>
                <a:cubicBezTo>
                  <a:pt x="662510" y="0"/>
                  <a:pt x="720656" y="24085"/>
                  <a:pt x="763526" y="66956"/>
                </a:cubicBezTo>
                <a:cubicBezTo>
                  <a:pt x="806397" y="109826"/>
                  <a:pt x="830482" y="167971"/>
                  <a:pt x="830482" y="228600"/>
                </a:cubicBezTo>
                <a:lnTo>
                  <a:pt x="830482" y="448408"/>
                </a:lnTo>
                <a:cubicBezTo>
                  <a:pt x="830482" y="509037"/>
                  <a:pt x="854566" y="567182"/>
                  <a:pt x="897437" y="610052"/>
                </a:cubicBezTo>
                <a:cubicBezTo>
                  <a:pt x="940307" y="652923"/>
                  <a:pt x="998453" y="677008"/>
                  <a:pt x="1059082" y="677008"/>
                </a:cubicBezTo>
                <a:lnTo>
                  <a:pt x="1660963" y="677008"/>
                </a:lnTo>
              </a:path>
            </a:pathLst>
          </a:custGeom>
          <a:ln w="38100" cap="flat">
            <a:solidFill>
              <a:srgbClr val="003366"/>
            </a:solidFill>
            <a:prstDash val="solid"/>
            <a:headEnd type="none" w="sm" len="sm"/>
            <a:tailEnd type="none" w="sm" len="sm"/>
          </a:ln>
        </p:spPr>
      </p:sp>
      <p:sp>
        <p:nvSpPr>
          <p:cNvPr id="28" name="Freeform 28"/>
          <p:cNvSpPr/>
          <p:nvPr/>
        </p:nvSpPr>
        <p:spPr>
          <a:xfrm>
            <a:off x="11588790" y="7575534"/>
            <a:ext cx="534940" cy="0"/>
          </a:xfrm>
          <a:custGeom>
            <a:avLst/>
            <a:gdLst/>
            <a:ahLst/>
            <a:cxnLst/>
            <a:rect l="l" t="t" r="r" b="b"/>
            <a:pathLst>
              <a:path w="534940">
                <a:moveTo>
                  <a:pt x="534941" y="0"/>
                </a:moveTo>
                <a:lnTo>
                  <a:pt x="0" y="0"/>
                </a:lnTo>
              </a:path>
            </a:pathLst>
          </a:custGeom>
          <a:ln w="38100" cap="flat">
            <a:solidFill>
              <a:srgbClr val="003366"/>
            </a:solidFill>
            <a:prstDash val="solid"/>
            <a:headEnd type="none" w="sm" len="sm"/>
            <a:tailEnd type="none" w="sm" len="sm"/>
          </a:ln>
        </p:spPr>
      </p:sp>
      <p:grpSp>
        <p:nvGrpSpPr>
          <p:cNvPr id="29" name="Group 29"/>
          <p:cNvGrpSpPr/>
          <p:nvPr/>
        </p:nvGrpSpPr>
        <p:grpSpPr>
          <a:xfrm>
            <a:off x="3260606" y="3413748"/>
            <a:ext cx="5651078" cy="2750621"/>
            <a:chOff x="0" y="0"/>
            <a:chExt cx="1162773" cy="565971"/>
          </a:xfrm>
        </p:grpSpPr>
        <p:sp>
          <p:nvSpPr>
            <p:cNvPr id="30" name="Freeform 30"/>
            <p:cNvSpPr/>
            <p:nvPr/>
          </p:nvSpPr>
          <p:spPr>
            <a:xfrm>
              <a:off x="0" y="0"/>
              <a:ext cx="1162773" cy="565971"/>
            </a:xfrm>
            <a:custGeom>
              <a:avLst/>
              <a:gdLst/>
              <a:ahLst/>
              <a:cxnLst/>
              <a:rect l="l" t="t" r="r" b="b"/>
              <a:pathLst>
                <a:path w="1162773" h="565971">
                  <a:moveTo>
                    <a:pt x="26758" y="0"/>
                  </a:moveTo>
                  <a:lnTo>
                    <a:pt x="1136016" y="0"/>
                  </a:lnTo>
                  <a:cubicBezTo>
                    <a:pt x="1150794" y="0"/>
                    <a:pt x="1162773" y="11980"/>
                    <a:pt x="1162773" y="26758"/>
                  </a:cubicBezTo>
                  <a:lnTo>
                    <a:pt x="1162773" y="539214"/>
                  </a:lnTo>
                  <a:cubicBezTo>
                    <a:pt x="1162773" y="553992"/>
                    <a:pt x="1150794" y="565971"/>
                    <a:pt x="1136016" y="565971"/>
                  </a:cubicBezTo>
                  <a:lnTo>
                    <a:pt x="26758" y="565971"/>
                  </a:lnTo>
                  <a:cubicBezTo>
                    <a:pt x="11980" y="565971"/>
                    <a:pt x="0" y="553992"/>
                    <a:pt x="0" y="539214"/>
                  </a:cubicBezTo>
                  <a:lnTo>
                    <a:pt x="0" y="26758"/>
                  </a:lnTo>
                  <a:cubicBezTo>
                    <a:pt x="0" y="11980"/>
                    <a:pt x="11980" y="0"/>
                    <a:pt x="26758" y="0"/>
                  </a:cubicBezTo>
                  <a:close/>
                </a:path>
              </a:pathLst>
            </a:custGeom>
            <a:solidFill>
              <a:srgbClr val="003366"/>
            </a:solidFill>
          </p:spPr>
        </p:sp>
        <p:sp>
          <p:nvSpPr>
            <p:cNvPr id="31" name="TextBox 31"/>
            <p:cNvSpPr txBox="1"/>
            <p:nvPr/>
          </p:nvSpPr>
          <p:spPr>
            <a:xfrm>
              <a:off x="0" y="-57150"/>
              <a:ext cx="1162773" cy="623121"/>
            </a:xfrm>
            <a:prstGeom prst="rect">
              <a:avLst/>
            </a:prstGeom>
          </p:spPr>
          <p:txBody>
            <a:bodyPr lIns="50800" tIns="50800" rIns="50800" bIns="50800" rtlCol="0" anchor="ctr"/>
            <a:lstStyle/>
            <a:p>
              <a:pPr algn="ctr">
                <a:lnSpc>
                  <a:spcPts val="2799"/>
                </a:lnSpc>
              </a:pPr>
              <a:endParaRPr/>
            </a:p>
          </p:txBody>
        </p:sp>
      </p:grpSp>
      <p:grpSp>
        <p:nvGrpSpPr>
          <p:cNvPr id="32" name="Group 32"/>
          <p:cNvGrpSpPr/>
          <p:nvPr/>
        </p:nvGrpSpPr>
        <p:grpSpPr>
          <a:xfrm>
            <a:off x="9420923" y="3413748"/>
            <a:ext cx="5670890" cy="2750621"/>
            <a:chOff x="0" y="0"/>
            <a:chExt cx="1166850" cy="565971"/>
          </a:xfrm>
        </p:grpSpPr>
        <p:sp>
          <p:nvSpPr>
            <p:cNvPr id="33" name="Freeform 33"/>
            <p:cNvSpPr/>
            <p:nvPr/>
          </p:nvSpPr>
          <p:spPr>
            <a:xfrm>
              <a:off x="0" y="0"/>
              <a:ext cx="1166850" cy="565971"/>
            </a:xfrm>
            <a:custGeom>
              <a:avLst/>
              <a:gdLst/>
              <a:ahLst/>
              <a:cxnLst/>
              <a:rect l="l" t="t" r="r" b="b"/>
              <a:pathLst>
                <a:path w="1166850" h="565971">
                  <a:moveTo>
                    <a:pt x="26664" y="0"/>
                  </a:moveTo>
                  <a:lnTo>
                    <a:pt x="1140186" y="0"/>
                  </a:lnTo>
                  <a:cubicBezTo>
                    <a:pt x="1147257" y="0"/>
                    <a:pt x="1154040" y="2809"/>
                    <a:pt x="1159040" y="7810"/>
                  </a:cubicBezTo>
                  <a:cubicBezTo>
                    <a:pt x="1164041" y="12810"/>
                    <a:pt x="1166850" y="19592"/>
                    <a:pt x="1166850" y="26664"/>
                  </a:cubicBezTo>
                  <a:lnTo>
                    <a:pt x="1166850" y="539307"/>
                  </a:lnTo>
                  <a:cubicBezTo>
                    <a:pt x="1166850" y="554033"/>
                    <a:pt x="1154912" y="565971"/>
                    <a:pt x="1140186" y="565971"/>
                  </a:cubicBezTo>
                  <a:lnTo>
                    <a:pt x="26664" y="565971"/>
                  </a:lnTo>
                  <a:cubicBezTo>
                    <a:pt x="11938" y="565971"/>
                    <a:pt x="0" y="554033"/>
                    <a:pt x="0" y="539307"/>
                  </a:cubicBezTo>
                  <a:lnTo>
                    <a:pt x="0" y="26664"/>
                  </a:lnTo>
                  <a:cubicBezTo>
                    <a:pt x="0" y="11938"/>
                    <a:pt x="11938" y="0"/>
                    <a:pt x="26664" y="0"/>
                  </a:cubicBezTo>
                  <a:close/>
                </a:path>
              </a:pathLst>
            </a:custGeom>
            <a:solidFill>
              <a:srgbClr val="003366"/>
            </a:solidFill>
          </p:spPr>
        </p:sp>
        <p:sp>
          <p:nvSpPr>
            <p:cNvPr id="34" name="TextBox 34"/>
            <p:cNvSpPr txBox="1"/>
            <p:nvPr/>
          </p:nvSpPr>
          <p:spPr>
            <a:xfrm>
              <a:off x="0" y="-57150"/>
              <a:ext cx="1166850" cy="623121"/>
            </a:xfrm>
            <a:prstGeom prst="rect">
              <a:avLst/>
            </a:prstGeom>
          </p:spPr>
          <p:txBody>
            <a:bodyPr lIns="50800" tIns="50800" rIns="50800" bIns="50800" rtlCol="0" anchor="ctr"/>
            <a:lstStyle/>
            <a:p>
              <a:pPr algn="ctr">
                <a:lnSpc>
                  <a:spcPts val="2799"/>
                </a:lnSpc>
              </a:pPr>
              <a:endParaRPr/>
            </a:p>
          </p:txBody>
        </p:sp>
      </p:grpSp>
      <p:sp>
        <p:nvSpPr>
          <p:cNvPr id="35" name="TextBox 35"/>
          <p:cNvSpPr txBox="1"/>
          <p:nvPr/>
        </p:nvSpPr>
        <p:spPr>
          <a:xfrm>
            <a:off x="4143226" y="3810841"/>
            <a:ext cx="3776811" cy="523876"/>
          </a:xfrm>
          <a:prstGeom prst="rect">
            <a:avLst/>
          </a:prstGeom>
        </p:spPr>
        <p:txBody>
          <a:bodyPr lIns="0" tIns="0" rIns="0" bIns="0" rtlCol="0" anchor="t">
            <a:spAutoFit/>
          </a:bodyPr>
          <a:lstStyle/>
          <a:p>
            <a:pPr algn="ctr">
              <a:lnSpc>
                <a:spcPts val="4199"/>
              </a:lnSpc>
            </a:pPr>
            <a:r>
              <a:rPr lang="en-US" sz="2999" b="1">
                <a:solidFill>
                  <a:srgbClr val="FFFFFF"/>
                </a:solidFill>
                <a:latin typeface="Poppins Bold"/>
                <a:ea typeface="Poppins Bold"/>
                <a:cs typeface="Poppins Bold"/>
                <a:sym typeface="Poppins Bold"/>
              </a:rPr>
              <a:t>Kontak Awal</a:t>
            </a:r>
          </a:p>
        </p:txBody>
      </p:sp>
      <p:sp>
        <p:nvSpPr>
          <p:cNvPr id="36" name="TextBox 36"/>
          <p:cNvSpPr txBox="1"/>
          <p:nvPr/>
        </p:nvSpPr>
        <p:spPr>
          <a:xfrm>
            <a:off x="11167170" y="3810841"/>
            <a:ext cx="2244030" cy="523876"/>
          </a:xfrm>
          <a:prstGeom prst="rect">
            <a:avLst/>
          </a:prstGeom>
        </p:spPr>
        <p:txBody>
          <a:bodyPr wrap="square" lIns="0" tIns="0" rIns="0" bIns="0" rtlCol="0" anchor="t">
            <a:spAutoFit/>
          </a:bodyPr>
          <a:lstStyle/>
          <a:p>
            <a:pPr algn="ctr">
              <a:lnSpc>
                <a:spcPts val="4199"/>
              </a:lnSpc>
            </a:pPr>
            <a:r>
              <a:rPr lang="en-US" sz="2999" b="1" dirty="0" err="1">
                <a:solidFill>
                  <a:srgbClr val="FFFFFF"/>
                </a:solidFill>
                <a:latin typeface="Poppins Bold"/>
                <a:ea typeface="Poppins Bold"/>
                <a:cs typeface="Poppins Bold"/>
                <a:sym typeface="Poppins Bold"/>
              </a:rPr>
              <a:t>Kunjungan</a:t>
            </a:r>
            <a:endParaRPr lang="en-US" sz="2999" b="1" dirty="0">
              <a:solidFill>
                <a:srgbClr val="FFFFFF"/>
              </a:solidFill>
              <a:latin typeface="Poppins Bold"/>
              <a:ea typeface="Poppins Bold"/>
              <a:cs typeface="Poppins Bold"/>
              <a:sym typeface="Poppins Bold"/>
            </a:endParaRPr>
          </a:p>
        </p:txBody>
      </p:sp>
      <p:sp>
        <p:nvSpPr>
          <p:cNvPr id="37" name="TextBox 37"/>
          <p:cNvSpPr txBox="1"/>
          <p:nvPr/>
        </p:nvSpPr>
        <p:spPr>
          <a:xfrm>
            <a:off x="4143226" y="4404271"/>
            <a:ext cx="3776811" cy="1425575"/>
          </a:xfrm>
          <a:prstGeom prst="rect">
            <a:avLst/>
          </a:prstGeom>
        </p:spPr>
        <p:txBody>
          <a:bodyPr lIns="0" tIns="0" rIns="0" bIns="0" rtlCol="0" anchor="t">
            <a:spAutoFit/>
          </a:bodyPr>
          <a:lstStyle/>
          <a:p>
            <a:pPr algn="ctr">
              <a:lnSpc>
                <a:spcPts val="2800"/>
              </a:lnSpc>
            </a:pPr>
            <a:r>
              <a:rPr lang="en-US" sz="2000">
                <a:solidFill>
                  <a:srgbClr val="FFFFFF"/>
                </a:solidFill>
                <a:latin typeface="Poppins"/>
                <a:ea typeface="Poppins"/>
                <a:cs typeface="Poppins"/>
                <a:sym typeface="Poppins"/>
              </a:rPr>
              <a:t>Dapat dilakukan saat pertama kali menghubungi prospek dan membuat janji temu</a:t>
            </a:r>
          </a:p>
        </p:txBody>
      </p:sp>
      <p:sp>
        <p:nvSpPr>
          <p:cNvPr id="38" name="TextBox 38"/>
          <p:cNvSpPr txBox="1"/>
          <p:nvPr/>
        </p:nvSpPr>
        <p:spPr>
          <a:xfrm>
            <a:off x="10367962" y="4404271"/>
            <a:ext cx="3776811" cy="1073150"/>
          </a:xfrm>
          <a:prstGeom prst="rect">
            <a:avLst/>
          </a:prstGeom>
        </p:spPr>
        <p:txBody>
          <a:bodyPr lIns="0" tIns="0" rIns="0" bIns="0" rtlCol="0" anchor="t">
            <a:spAutoFit/>
          </a:bodyPr>
          <a:lstStyle/>
          <a:p>
            <a:pPr algn="ctr">
              <a:lnSpc>
                <a:spcPts val="2800"/>
              </a:lnSpc>
            </a:pPr>
            <a:r>
              <a:rPr lang="en-US" sz="2000">
                <a:solidFill>
                  <a:srgbClr val="FFFFFF"/>
                </a:solidFill>
                <a:latin typeface="Poppins"/>
                <a:ea typeface="Poppins"/>
                <a:cs typeface="Poppins"/>
                <a:sym typeface="Poppins"/>
              </a:rPr>
              <a:t>Dilakukan ketika sudah membuat janji temu, atau prospek sulit dihubungi</a:t>
            </a:r>
          </a:p>
        </p:txBody>
      </p:sp>
      <p:sp>
        <p:nvSpPr>
          <p:cNvPr id="39" name="TextBox 39"/>
          <p:cNvSpPr txBox="1"/>
          <p:nvPr/>
        </p:nvSpPr>
        <p:spPr>
          <a:xfrm>
            <a:off x="3706756" y="6504826"/>
            <a:ext cx="1920840" cy="720725"/>
          </a:xfrm>
          <a:prstGeom prst="rect">
            <a:avLst/>
          </a:prstGeom>
        </p:spPr>
        <p:txBody>
          <a:bodyPr lIns="0" tIns="0" rIns="0" bIns="0" rtlCol="0" anchor="t">
            <a:spAutoFit/>
          </a:bodyPr>
          <a:lstStyle/>
          <a:p>
            <a:pPr algn="ctr">
              <a:lnSpc>
                <a:spcPts val="2800"/>
              </a:lnSpc>
            </a:pPr>
            <a:r>
              <a:rPr lang="en-US" sz="2000">
                <a:solidFill>
                  <a:srgbClr val="062652"/>
                </a:solidFill>
                <a:latin typeface="Poppins"/>
                <a:ea typeface="Poppins"/>
                <a:cs typeface="Poppins"/>
                <a:sym typeface="Poppins"/>
              </a:rPr>
              <a:t>Punya Nomor Kontak</a:t>
            </a:r>
          </a:p>
        </p:txBody>
      </p:sp>
      <p:sp>
        <p:nvSpPr>
          <p:cNvPr id="40" name="TextBox 40"/>
          <p:cNvSpPr txBox="1"/>
          <p:nvPr/>
        </p:nvSpPr>
        <p:spPr>
          <a:xfrm>
            <a:off x="6086146" y="6504826"/>
            <a:ext cx="1920840" cy="720725"/>
          </a:xfrm>
          <a:prstGeom prst="rect">
            <a:avLst/>
          </a:prstGeom>
        </p:spPr>
        <p:txBody>
          <a:bodyPr lIns="0" tIns="0" rIns="0" bIns="0" rtlCol="0" anchor="t">
            <a:spAutoFit/>
          </a:bodyPr>
          <a:lstStyle/>
          <a:p>
            <a:pPr algn="ctr">
              <a:lnSpc>
                <a:spcPts val="2800"/>
              </a:lnSpc>
            </a:pPr>
            <a:r>
              <a:rPr lang="en-US" sz="2000">
                <a:solidFill>
                  <a:srgbClr val="062652"/>
                </a:solidFill>
                <a:latin typeface="Poppins"/>
                <a:ea typeface="Poppins"/>
                <a:cs typeface="Poppins"/>
                <a:sym typeface="Poppins"/>
              </a:rPr>
              <a:t>Buat Janji Temu</a:t>
            </a:r>
          </a:p>
        </p:txBody>
      </p:sp>
      <p:sp>
        <p:nvSpPr>
          <p:cNvPr id="41" name="TextBox 41"/>
          <p:cNvSpPr txBox="1"/>
          <p:nvPr/>
        </p:nvSpPr>
        <p:spPr>
          <a:xfrm>
            <a:off x="12658672" y="7181834"/>
            <a:ext cx="1920840" cy="720725"/>
          </a:xfrm>
          <a:prstGeom prst="rect">
            <a:avLst/>
          </a:prstGeom>
        </p:spPr>
        <p:txBody>
          <a:bodyPr lIns="0" tIns="0" rIns="0" bIns="0" rtlCol="0" anchor="t">
            <a:spAutoFit/>
          </a:bodyPr>
          <a:lstStyle/>
          <a:p>
            <a:pPr algn="ctr">
              <a:lnSpc>
                <a:spcPts val="2800"/>
              </a:lnSpc>
            </a:pPr>
            <a:r>
              <a:rPr lang="en-US" sz="2000">
                <a:solidFill>
                  <a:srgbClr val="062652"/>
                </a:solidFill>
                <a:latin typeface="Poppins"/>
                <a:ea typeface="Poppins"/>
                <a:cs typeface="Poppins"/>
                <a:sym typeface="Poppins"/>
              </a:rPr>
              <a:t>Menawarkan Produk</a:t>
            </a:r>
          </a:p>
        </p:txBody>
      </p:sp>
      <p:sp>
        <p:nvSpPr>
          <p:cNvPr id="42" name="TextBox 42"/>
          <p:cNvSpPr txBox="1"/>
          <p:nvPr/>
        </p:nvSpPr>
        <p:spPr>
          <a:xfrm>
            <a:off x="3706756" y="7721110"/>
            <a:ext cx="1920840" cy="720725"/>
          </a:xfrm>
          <a:prstGeom prst="rect">
            <a:avLst/>
          </a:prstGeom>
        </p:spPr>
        <p:txBody>
          <a:bodyPr lIns="0" tIns="0" rIns="0" bIns="0" rtlCol="0" anchor="t">
            <a:spAutoFit/>
          </a:bodyPr>
          <a:lstStyle/>
          <a:p>
            <a:pPr algn="ctr">
              <a:lnSpc>
                <a:spcPts val="2800"/>
              </a:lnSpc>
            </a:pPr>
            <a:r>
              <a:rPr lang="en-US" sz="2000">
                <a:solidFill>
                  <a:srgbClr val="062652"/>
                </a:solidFill>
                <a:latin typeface="Poppins"/>
                <a:ea typeface="Poppins"/>
                <a:cs typeface="Poppins"/>
                <a:sym typeface="Poppins"/>
              </a:rPr>
              <a:t>Tidak Punya Nomor Kontak</a:t>
            </a:r>
          </a:p>
        </p:txBody>
      </p:sp>
      <p:sp>
        <p:nvSpPr>
          <p:cNvPr id="43" name="Freeform 43"/>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44" name="Group 44"/>
          <p:cNvGrpSpPr/>
          <p:nvPr/>
        </p:nvGrpSpPr>
        <p:grpSpPr>
          <a:xfrm>
            <a:off x="-1115" y="9661191"/>
            <a:ext cx="15869159" cy="476836"/>
            <a:chOff x="0" y="0"/>
            <a:chExt cx="4179532" cy="125587"/>
          </a:xfrm>
        </p:grpSpPr>
        <p:sp>
          <p:nvSpPr>
            <p:cNvPr id="45" name="Freeform 45"/>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46" name="TextBox 46"/>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48" name="TextBox 20">
            <a:extLst>
              <a:ext uri="{FF2B5EF4-FFF2-40B4-BE49-F238E27FC236}">
                <a16:creationId xmlns:a16="http://schemas.microsoft.com/office/drawing/2014/main" id="{FE6DAD07-09B8-E240-B859-314FEED40925}"/>
              </a:ext>
            </a:extLst>
          </p:cNvPr>
          <p:cNvSpPr txBox="1"/>
          <p:nvPr/>
        </p:nvSpPr>
        <p:spPr>
          <a:xfrm>
            <a:off x="1223786" y="1255024"/>
            <a:ext cx="1690748" cy="1688949"/>
          </a:xfrm>
          <a:prstGeom prst="rect">
            <a:avLst/>
          </a:prstGeom>
        </p:spPr>
        <p:txBody>
          <a:bodyPr lIns="50800" tIns="50800" rIns="50800" bIns="50800" rtlCol="0" anchor="ctr"/>
          <a:lstStyle/>
          <a:p>
            <a:pPr algn="ctr">
              <a:lnSpc>
                <a:spcPts val="7000"/>
              </a:lnSpc>
            </a:pPr>
            <a:r>
              <a:rPr lang="en-US" sz="5000" b="1" dirty="0">
                <a:solidFill>
                  <a:srgbClr val="FFFFFF"/>
                </a:solidFill>
                <a:latin typeface="Poppins Bold"/>
                <a:ea typeface="Poppins Bold"/>
                <a:cs typeface="Poppins Bold"/>
                <a:sym typeface="Poppins Bold"/>
              </a:rPr>
              <a:t>3M</a:t>
            </a:r>
          </a:p>
        </p:txBody>
      </p:sp>
      <p:sp>
        <p:nvSpPr>
          <p:cNvPr id="50" name="TextBox 10">
            <a:extLst>
              <a:ext uri="{FF2B5EF4-FFF2-40B4-BE49-F238E27FC236}">
                <a16:creationId xmlns:a16="http://schemas.microsoft.com/office/drawing/2014/main" id="{3F8B4D76-BAB5-DC73-10B8-37FC7179E026}"/>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grpSp>
        <p:nvGrpSpPr>
          <p:cNvPr id="3" name="Group 3"/>
          <p:cNvGrpSpPr/>
          <p:nvPr/>
        </p:nvGrpSpPr>
        <p:grpSpPr>
          <a:xfrm>
            <a:off x="2213096" y="1028700"/>
            <a:ext cx="3026993" cy="562715"/>
            <a:chOff x="0" y="0"/>
            <a:chExt cx="4035990" cy="750287"/>
          </a:xfrm>
        </p:grpSpPr>
        <p:grpSp>
          <p:nvGrpSpPr>
            <p:cNvPr id="4" name="Group 4"/>
            <p:cNvGrpSpPr/>
            <p:nvPr/>
          </p:nvGrpSpPr>
          <p:grpSpPr>
            <a:xfrm>
              <a:off x="0" y="0"/>
              <a:ext cx="4035990" cy="750287"/>
              <a:chOff x="0" y="0"/>
              <a:chExt cx="1443927" cy="268425"/>
            </a:xfrm>
          </p:grpSpPr>
          <p:sp>
            <p:nvSpPr>
              <p:cNvPr id="5" name="Freeform 5"/>
              <p:cNvSpPr/>
              <p:nvPr/>
            </p:nvSpPr>
            <p:spPr>
              <a:xfrm>
                <a:off x="0" y="0"/>
                <a:ext cx="1443927" cy="268425"/>
              </a:xfrm>
              <a:custGeom>
                <a:avLst/>
                <a:gdLst/>
                <a:ahLst/>
                <a:cxnLst/>
                <a:rect l="l" t="t" r="r" b="b"/>
                <a:pathLst>
                  <a:path w="1443927" h="268425">
                    <a:moveTo>
                      <a:pt x="72019" y="0"/>
                    </a:moveTo>
                    <a:lnTo>
                      <a:pt x="1371908" y="0"/>
                    </a:lnTo>
                    <a:cubicBezTo>
                      <a:pt x="1391009" y="0"/>
                      <a:pt x="1409327" y="7588"/>
                      <a:pt x="1422833" y="21094"/>
                    </a:cubicBezTo>
                    <a:cubicBezTo>
                      <a:pt x="1436339" y="34600"/>
                      <a:pt x="1443927" y="52918"/>
                      <a:pt x="1443927" y="72019"/>
                    </a:cubicBezTo>
                    <a:lnTo>
                      <a:pt x="1443927" y="196406"/>
                    </a:lnTo>
                    <a:cubicBezTo>
                      <a:pt x="1443927" y="215506"/>
                      <a:pt x="1436339" y="233825"/>
                      <a:pt x="1422833" y="247331"/>
                    </a:cubicBezTo>
                    <a:cubicBezTo>
                      <a:pt x="1409327" y="260837"/>
                      <a:pt x="1391009" y="268425"/>
                      <a:pt x="1371908" y="268425"/>
                    </a:cubicBezTo>
                    <a:lnTo>
                      <a:pt x="72019" y="268425"/>
                    </a:lnTo>
                    <a:cubicBezTo>
                      <a:pt x="52918" y="268425"/>
                      <a:pt x="34600" y="260837"/>
                      <a:pt x="21094" y="247331"/>
                    </a:cubicBezTo>
                    <a:cubicBezTo>
                      <a:pt x="7588" y="233825"/>
                      <a:pt x="0" y="215506"/>
                      <a:pt x="0" y="196406"/>
                    </a:cubicBezTo>
                    <a:lnTo>
                      <a:pt x="0" y="72019"/>
                    </a:lnTo>
                    <a:cubicBezTo>
                      <a:pt x="0" y="52918"/>
                      <a:pt x="7588" y="34600"/>
                      <a:pt x="21094" y="21094"/>
                    </a:cubicBezTo>
                    <a:cubicBezTo>
                      <a:pt x="34600" y="7588"/>
                      <a:pt x="52918" y="0"/>
                      <a:pt x="72019" y="0"/>
                    </a:cubicBezTo>
                    <a:close/>
                  </a:path>
                </a:pathLst>
              </a:custGeom>
              <a:solidFill>
                <a:srgbClr val="003366"/>
              </a:solidFill>
            </p:spPr>
          </p:sp>
          <p:sp>
            <p:nvSpPr>
              <p:cNvPr id="6" name="TextBox 6"/>
              <p:cNvSpPr txBox="1"/>
              <p:nvPr/>
            </p:nvSpPr>
            <p:spPr>
              <a:xfrm>
                <a:off x="0" y="-57150"/>
                <a:ext cx="1443927" cy="325575"/>
              </a:xfrm>
              <a:prstGeom prst="rect">
                <a:avLst/>
              </a:prstGeom>
            </p:spPr>
            <p:txBody>
              <a:bodyPr lIns="50800" tIns="50800" rIns="50800" bIns="50800" rtlCol="0" anchor="ctr"/>
              <a:lstStyle/>
              <a:p>
                <a:pPr algn="ctr">
                  <a:lnSpc>
                    <a:spcPts val="2799"/>
                  </a:lnSpc>
                </a:pPr>
                <a:endParaRPr/>
              </a:p>
            </p:txBody>
          </p:sp>
        </p:grpSp>
        <p:sp>
          <p:nvSpPr>
            <p:cNvPr id="7" name="TextBox 7"/>
            <p:cNvSpPr txBox="1"/>
            <p:nvPr/>
          </p:nvSpPr>
          <p:spPr>
            <a:xfrm>
              <a:off x="1266743" y="167762"/>
              <a:ext cx="2233221" cy="393200"/>
            </a:xfrm>
            <a:prstGeom prst="rect">
              <a:avLst/>
            </a:prstGeom>
          </p:spPr>
          <p:txBody>
            <a:bodyPr lIns="0" tIns="0" rIns="0" bIns="0" rtlCol="0" anchor="t">
              <a:spAutoFit/>
            </a:bodyPr>
            <a:lstStyle/>
            <a:p>
              <a:pPr algn="l">
                <a:lnSpc>
                  <a:spcPts val="1159"/>
                </a:lnSpc>
              </a:pPr>
              <a:r>
                <a:rPr lang="en-US" sz="828" b="1">
                  <a:solidFill>
                    <a:srgbClr val="FFFFFF"/>
                  </a:solidFill>
                  <a:latin typeface="Poppins Bold"/>
                  <a:ea typeface="Poppins Bold"/>
                  <a:cs typeface="Poppins Bold"/>
                  <a:sym typeface="Poppins Bold"/>
                </a:rPr>
                <a:t>Moment</a:t>
              </a:r>
            </a:p>
            <a:p>
              <a:pPr algn="l">
                <a:lnSpc>
                  <a:spcPts val="1159"/>
                </a:lnSpc>
              </a:pPr>
              <a:r>
                <a:rPr lang="en-US" sz="828">
                  <a:solidFill>
                    <a:srgbClr val="FFFFFF"/>
                  </a:solidFill>
                  <a:latin typeface="Poppins"/>
                  <a:ea typeface="Poppins"/>
                  <a:cs typeface="Poppins"/>
                  <a:sym typeface="Poppins"/>
                </a:rPr>
                <a:t>Kapan Prospek harus dibuhungi</a:t>
              </a:r>
            </a:p>
          </p:txBody>
        </p:sp>
      </p:grpSp>
      <p:grpSp>
        <p:nvGrpSpPr>
          <p:cNvPr id="8" name="Group 8"/>
          <p:cNvGrpSpPr/>
          <p:nvPr/>
        </p:nvGrpSpPr>
        <p:grpSpPr>
          <a:xfrm>
            <a:off x="2069160" y="2213986"/>
            <a:ext cx="4976208" cy="925072"/>
            <a:chOff x="0" y="0"/>
            <a:chExt cx="6634943" cy="1233430"/>
          </a:xfrm>
        </p:grpSpPr>
        <p:grpSp>
          <p:nvGrpSpPr>
            <p:cNvPr id="9" name="Group 9"/>
            <p:cNvGrpSpPr/>
            <p:nvPr/>
          </p:nvGrpSpPr>
          <p:grpSpPr>
            <a:xfrm>
              <a:off x="0" y="0"/>
              <a:ext cx="6634943" cy="1233430"/>
              <a:chOff x="0" y="0"/>
              <a:chExt cx="1443927" cy="268425"/>
            </a:xfrm>
          </p:grpSpPr>
          <p:sp>
            <p:nvSpPr>
              <p:cNvPr id="10" name="Freeform 10"/>
              <p:cNvSpPr/>
              <p:nvPr/>
            </p:nvSpPr>
            <p:spPr>
              <a:xfrm>
                <a:off x="0" y="0"/>
                <a:ext cx="1443927" cy="268425"/>
              </a:xfrm>
              <a:custGeom>
                <a:avLst/>
                <a:gdLst/>
                <a:ahLst/>
                <a:cxnLst/>
                <a:rect l="l" t="t" r="r" b="b"/>
                <a:pathLst>
                  <a:path w="1443927" h="268425">
                    <a:moveTo>
                      <a:pt x="72019" y="0"/>
                    </a:moveTo>
                    <a:lnTo>
                      <a:pt x="1371908" y="0"/>
                    </a:lnTo>
                    <a:cubicBezTo>
                      <a:pt x="1391009" y="0"/>
                      <a:pt x="1409327" y="7588"/>
                      <a:pt x="1422833" y="21094"/>
                    </a:cubicBezTo>
                    <a:cubicBezTo>
                      <a:pt x="1436339" y="34600"/>
                      <a:pt x="1443927" y="52918"/>
                      <a:pt x="1443927" y="72019"/>
                    </a:cubicBezTo>
                    <a:lnTo>
                      <a:pt x="1443927" y="196406"/>
                    </a:lnTo>
                    <a:cubicBezTo>
                      <a:pt x="1443927" y="215506"/>
                      <a:pt x="1436339" y="233825"/>
                      <a:pt x="1422833" y="247331"/>
                    </a:cubicBezTo>
                    <a:cubicBezTo>
                      <a:pt x="1409327" y="260837"/>
                      <a:pt x="1391009" y="268425"/>
                      <a:pt x="1371908" y="268425"/>
                    </a:cubicBezTo>
                    <a:lnTo>
                      <a:pt x="72019" y="268425"/>
                    </a:lnTo>
                    <a:cubicBezTo>
                      <a:pt x="52918" y="268425"/>
                      <a:pt x="34600" y="260837"/>
                      <a:pt x="21094" y="247331"/>
                    </a:cubicBezTo>
                    <a:cubicBezTo>
                      <a:pt x="7588" y="233825"/>
                      <a:pt x="0" y="215506"/>
                      <a:pt x="0" y="196406"/>
                    </a:cubicBezTo>
                    <a:lnTo>
                      <a:pt x="0" y="72019"/>
                    </a:lnTo>
                    <a:cubicBezTo>
                      <a:pt x="0" y="52918"/>
                      <a:pt x="7588" y="34600"/>
                      <a:pt x="21094" y="21094"/>
                    </a:cubicBezTo>
                    <a:cubicBezTo>
                      <a:pt x="34600" y="7588"/>
                      <a:pt x="52918" y="0"/>
                      <a:pt x="72019" y="0"/>
                    </a:cubicBezTo>
                    <a:close/>
                  </a:path>
                </a:pathLst>
              </a:custGeom>
              <a:solidFill>
                <a:srgbClr val="003366"/>
              </a:solidFill>
            </p:spPr>
          </p:sp>
          <p:sp>
            <p:nvSpPr>
              <p:cNvPr id="11" name="TextBox 11"/>
              <p:cNvSpPr txBox="1"/>
              <p:nvPr/>
            </p:nvSpPr>
            <p:spPr>
              <a:xfrm>
                <a:off x="0" y="-57150"/>
                <a:ext cx="1443927" cy="325575"/>
              </a:xfrm>
              <a:prstGeom prst="rect">
                <a:avLst/>
              </a:prstGeom>
            </p:spPr>
            <p:txBody>
              <a:bodyPr lIns="50800" tIns="50800" rIns="50800" bIns="50800" rtlCol="0" anchor="ctr"/>
              <a:lstStyle/>
              <a:p>
                <a:pPr algn="ctr">
                  <a:lnSpc>
                    <a:spcPts val="2799"/>
                  </a:lnSpc>
                </a:pPr>
                <a:endParaRPr/>
              </a:p>
            </p:txBody>
          </p:sp>
        </p:grpSp>
        <p:sp>
          <p:nvSpPr>
            <p:cNvPr id="12" name="TextBox 12"/>
            <p:cNvSpPr txBox="1"/>
            <p:nvPr/>
          </p:nvSpPr>
          <p:spPr>
            <a:xfrm>
              <a:off x="2082455" y="217505"/>
              <a:ext cx="4001262" cy="647048"/>
            </a:xfrm>
            <a:prstGeom prst="rect">
              <a:avLst/>
            </a:prstGeom>
          </p:spPr>
          <p:txBody>
            <a:bodyPr lIns="0" tIns="0" rIns="0" bIns="0" rtlCol="0" anchor="t">
              <a:spAutoFit/>
            </a:bodyPr>
            <a:lstStyle/>
            <a:p>
              <a:pPr algn="l">
                <a:lnSpc>
                  <a:spcPts val="1906"/>
                </a:lnSpc>
              </a:pPr>
              <a:r>
                <a:rPr lang="en-US" sz="1361" b="1">
                  <a:solidFill>
                    <a:srgbClr val="FFFFFF"/>
                  </a:solidFill>
                  <a:latin typeface="Poppins Bold"/>
                  <a:ea typeface="Poppins Bold"/>
                  <a:cs typeface="Poppins Bold"/>
                  <a:sym typeface="Poppins Bold"/>
                </a:rPr>
                <a:t>Mood</a:t>
              </a:r>
            </a:p>
            <a:p>
              <a:pPr algn="l">
                <a:lnSpc>
                  <a:spcPts val="1906"/>
                </a:lnSpc>
              </a:pPr>
              <a:r>
                <a:rPr lang="en-US" sz="1361">
                  <a:solidFill>
                    <a:srgbClr val="FFFFFF"/>
                  </a:solidFill>
                  <a:latin typeface="Poppins"/>
                  <a:ea typeface="Poppins"/>
                  <a:cs typeface="Poppins"/>
                  <a:sym typeface="Poppins"/>
                </a:rPr>
                <a:t>Bagaimana mood prospek saat ini</a:t>
              </a:r>
            </a:p>
          </p:txBody>
        </p:sp>
      </p:grpSp>
      <p:grpSp>
        <p:nvGrpSpPr>
          <p:cNvPr id="13" name="Group 13"/>
          <p:cNvGrpSpPr/>
          <p:nvPr/>
        </p:nvGrpSpPr>
        <p:grpSpPr>
          <a:xfrm>
            <a:off x="2564615" y="1622696"/>
            <a:ext cx="3026993" cy="562715"/>
            <a:chOff x="0" y="0"/>
            <a:chExt cx="4035990" cy="750287"/>
          </a:xfrm>
        </p:grpSpPr>
        <p:grpSp>
          <p:nvGrpSpPr>
            <p:cNvPr id="14" name="Group 14"/>
            <p:cNvGrpSpPr/>
            <p:nvPr/>
          </p:nvGrpSpPr>
          <p:grpSpPr>
            <a:xfrm>
              <a:off x="0" y="0"/>
              <a:ext cx="4035990" cy="750287"/>
              <a:chOff x="0" y="0"/>
              <a:chExt cx="1443927" cy="268425"/>
            </a:xfrm>
          </p:grpSpPr>
          <p:sp>
            <p:nvSpPr>
              <p:cNvPr id="15" name="Freeform 15"/>
              <p:cNvSpPr/>
              <p:nvPr/>
            </p:nvSpPr>
            <p:spPr>
              <a:xfrm>
                <a:off x="0" y="0"/>
                <a:ext cx="1443927" cy="268425"/>
              </a:xfrm>
              <a:custGeom>
                <a:avLst/>
                <a:gdLst/>
                <a:ahLst/>
                <a:cxnLst/>
                <a:rect l="l" t="t" r="r" b="b"/>
                <a:pathLst>
                  <a:path w="1443927" h="268425">
                    <a:moveTo>
                      <a:pt x="72019" y="0"/>
                    </a:moveTo>
                    <a:lnTo>
                      <a:pt x="1371908" y="0"/>
                    </a:lnTo>
                    <a:cubicBezTo>
                      <a:pt x="1391009" y="0"/>
                      <a:pt x="1409327" y="7588"/>
                      <a:pt x="1422833" y="21094"/>
                    </a:cubicBezTo>
                    <a:cubicBezTo>
                      <a:pt x="1436339" y="34600"/>
                      <a:pt x="1443927" y="52918"/>
                      <a:pt x="1443927" y="72019"/>
                    </a:cubicBezTo>
                    <a:lnTo>
                      <a:pt x="1443927" y="196406"/>
                    </a:lnTo>
                    <a:cubicBezTo>
                      <a:pt x="1443927" y="215506"/>
                      <a:pt x="1436339" y="233825"/>
                      <a:pt x="1422833" y="247331"/>
                    </a:cubicBezTo>
                    <a:cubicBezTo>
                      <a:pt x="1409327" y="260837"/>
                      <a:pt x="1391009" y="268425"/>
                      <a:pt x="1371908" y="268425"/>
                    </a:cubicBezTo>
                    <a:lnTo>
                      <a:pt x="72019" y="268425"/>
                    </a:lnTo>
                    <a:cubicBezTo>
                      <a:pt x="52918" y="268425"/>
                      <a:pt x="34600" y="260837"/>
                      <a:pt x="21094" y="247331"/>
                    </a:cubicBezTo>
                    <a:cubicBezTo>
                      <a:pt x="7588" y="233825"/>
                      <a:pt x="0" y="215506"/>
                      <a:pt x="0" y="196406"/>
                    </a:cubicBezTo>
                    <a:lnTo>
                      <a:pt x="0" y="72019"/>
                    </a:lnTo>
                    <a:cubicBezTo>
                      <a:pt x="0" y="52918"/>
                      <a:pt x="7588" y="34600"/>
                      <a:pt x="21094" y="21094"/>
                    </a:cubicBezTo>
                    <a:cubicBezTo>
                      <a:pt x="34600" y="7588"/>
                      <a:pt x="52918" y="0"/>
                      <a:pt x="72019" y="0"/>
                    </a:cubicBezTo>
                    <a:close/>
                  </a:path>
                </a:pathLst>
              </a:custGeom>
              <a:solidFill>
                <a:srgbClr val="003366"/>
              </a:solidFill>
            </p:spPr>
          </p:sp>
          <p:sp>
            <p:nvSpPr>
              <p:cNvPr id="16" name="TextBox 16"/>
              <p:cNvSpPr txBox="1"/>
              <p:nvPr/>
            </p:nvSpPr>
            <p:spPr>
              <a:xfrm>
                <a:off x="0" y="-57150"/>
                <a:ext cx="1443927" cy="325575"/>
              </a:xfrm>
              <a:prstGeom prst="rect">
                <a:avLst/>
              </a:prstGeom>
            </p:spPr>
            <p:txBody>
              <a:bodyPr lIns="50800" tIns="50800" rIns="50800" bIns="50800" rtlCol="0" anchor="ctr"/>
              <a:lstStyle/>
              <a:p>
                <a:pPr algn="ctr">
                  <a:lnSpc>
                    <a:spcPts val="2799"/>
                  </a:lnSpc>
                </a:pPr>
                <a:endParaRPr/>
              </a:p>
            </p:txBody>
          </p:sp>
        </p:grpSp>
        <p:sp>
          <p:nvSpPr>
            <p:cNvPr id="17" name="TextBox 17"/>
            <p:cNvSpPr txBox="1"/>
            <p:nvPr/>
          </p:nvSpPr>
          <p:spPr>
            <a:xfrm>
              <a:off x="1037213" y="149647"/>
              <a:ext cx="2606282" cy="393200"/>
            </a:xfrm>
            <a:prstGeom prst="rect">
              <a:avLst/>
            </a:prstGeom>
          </p:spPr>
          <p:txBody>
            <a:bodyPr lIns="0" tIns="0" rIns="0" bIns="0" rtlCol="0" anchor="t">
              <a:spAutoFit/>
            </a:bodyPr>
            <a:lstStyle/>
            <a:p>
              <a:pPr algn="l">
                <a:lnSpc>
                  <a:spcPts val="1159"/>
                </a:lnSpc>
              </a:pPr>
              <a:r>
                <a:rPr lang="en-US" sz="828" b="1">
                  <a:solidFill>
                    <a:srgbClr val="FFFFFF"/>
                  </a:solidFill>
                  <a:latin typeface="Poppins Bold"/>
                  <a:ea typeface="Poppins Bold"/>
                  <a:cs typeface="Poppins Bold"/>
                  <a:sym typeface="Poppins Bold"/>
                </a:rPr>
                <a:t>Media</a:t>
              </a:r>
            </a:p>
            <a:p>
              <a:pPr algn="l">
                <a:lnSpc>
                  <a:spcPts val="1159"/>
                </a:lnSpc>
              </a:pPr>
              <a:r>
                <a:rPr lang="en-US" sz="828">
                  <a:solidFill>
                    <a:srgbClr val="FFFFFF"/>
                  </a:solidFill>
                  <a:latin typeface="Poppins"/>
                  <a:ea typeface="Poppins"/>
                  <a:cs typeface="Poppins"/>
                  <a:sym typeface="Poppins"/>
                </a:rPr>
                <a:t>Melalui apa prospek harus dihubungi</a:t>
              </a:r>
            </a:p>
          </p:txBody>
        </p:sp>
      </p:grpSp>
      <p:sp>
        <p:nvSpPr>
          <p:cNvPr id="19" name="Freeform 19"/>
          <p:cNvSpPr/>
          <p:nvPr/>
        </p:nvSpPr>
        <p:spPr>
          <a:xfrm>
            <a:off x="1028700" y="1058138"/>
            <a:ext cx="2080921" cy="2080921"/>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3366"/>
          </a:solidFill>
          <a:ln w="38100" cap="sq">
            <a:solidFill>
              <a:srgbClr val="FFFFFF"/>
            </a:solidFill>
            <a:prstDash val="solid"/>
            <a:miter/>
          </a:ln>
        </p:spPr>
      </p:sp>
      <p:grpSp>
        <p:nvGrpSpPr>
          <p:cNvPr id="21" name="Group 21"/>
          <p:cNvGrpSpPr/>
          <p:nvPr/>
        </p:nvGrpSpPr>
        <p:grpSpPr>
          <a:xfrm>
            <a:off x="23521" y="5707823"/>
            <a:ext cx="8712928" cy="2984704"/>
            <a:chOff x="0" y="0"/>
            <a:chExt cx="1721072" cy="589571"/>
          </a:xfrm>
        </p:grpSpPr>
        <p:sp>
          <p:nvSpPr>
            <p:cNvPr id="22" name="Freeform 22"/>
            <p:cNvSpPr/>
            <p:nvPr/>
          </p:nvSpPr>
          <p:spPr>
            <a:xfrm>
              <a:off x="0" y="0"/>
              <a:ext cx="1721072" cy="589571"/>
            </a:xfrm>
            <a:custGeom>
              <a:avLst/>
              <a:gdLst/>
              <a:ahLst/>
              <a:cxnLst/>
              <a:rect l="l" t="t" r="r" b="b"/>
              <a:pathLst>
                <a:path w="1721072" h="589571">
                  <a:moveTo>
                    <a:pt x="0" y="0"/>
                  </a:moveTo>
                  <a:lnTo>
                    <a:pt x="1483262" y="0"/>
                  </a:lnTo>
                  <a:cubicBezTo>
                    <a:pt x="1626141" y="0"/>
                    <a:pt x="1721072" y="131980"/>
                    <a:pt x="1721072" y="294786"/>
                  </a:cubicBezTo>
                  <a:cubicBezTo>
                    <a:pt x="1721072" y="457591"/>
                    <a:pt x="1626141" y="589571"/>
                    <a:pt x="1483262" y="589571"/>
                  </a:cubicBezTo>
                  <a:lnTo>
                    <a:pt x="0" y="589571"/>
                  </a:lnTo>
                  <a:lnTo>
                    <a:pt x="0" y="0"/>
                  </a:lnTo>
                  <a:close/>
                </a:path>
              </a:pathLst>
            </a:custGeom>
            <a:solidFill>
              <a:srgbClr val="003366"/>
            </a:solidFill>
          </p:spPr>
        </p:sp>
        <p:sp>
          <p:nvSpPr>
            <p:cNvPr id="23" name="TextBox 23"/>
            <p:cNvSpPr txBox="1"/>
            <p:nvPr/>
          </p:nvSpPr>
          <p:spPr>
            <a:xfrm>
              <a:off x="25400" y="-57150"/>
              <a:ext cx="1492472" cy="646721"/>
            </a:xfrm>
            <a:prstGeom prst="rect">
              <a:avLst/>
            </a:prstGeom>
          </p:spPr>
          <p:txBody>
            <a:bodyPr lIns="50800" tIns="50800" rIns="50800" bIns="50800" rtlCol="0" anchor="ctr"/>
            <a:lstStyle/>
            <a:p>
              <a:pPr algn="ctr">
                <a:lnSpc>
                  <a:spcPts val="2799"/>
                </a:lnSpc>
              </a:pPr>
              <a:endParaRPr/>
            </a:p>
          </p:txBody>
        </p:sp>
      </p:grpSp>
      <p:sp>
        <p:nvSpPr>
          <p:cNvPr id="24" name="Freeform 24"/>
          <p:cNvSpPr/>
          <p:nvPr/>
        </p:nvSpPr>
        <p:spPr>
          <a:xfrm>
            <a:off x="5958239" y="6238659"/>
            <a:ext cx="1902808" cy="1902808"/>
          </a:xfrm>
          <a:custGeom>
            <a:avLst/>
            <a:gdLst/>
            <a:ahLst/>
            <a:cxnLst/>
            <a:rect l="l" t="t" r="r" b="b"/>
            <a:pathLst>
              <a:path w="1902808" h="1902808">
                <a:moveTo>
                  <a:pt x="0" y="0"/>
                </a:moveTo>
                <a:lnTo>
                  <a:pt x="1902809" y="0"/>
                </a:lnTo>
                <a:lnTo>
                  <a:pt x="1902809" y="1902809"/>
                </a:lnTo>
                <a:lnTo>
                  <a:pt x="0" y="1902809"/>
                </a:lnTo>
                <a:lnTo>
                  <a:pt x="0" y="0"/>
                </a:lnTo>
                <a:close/>
              </a:path>
            </a:pathLst>
          </a:custGeom>
          <a:blipFill>
            <a:blip>
              <a:extLst>
                <a:ext uri="{96DAC541-7B7A-43D3-8B79-37D633B846F1}">
                  <asvg:svgBlip xmlns:asvg="http://schemas.microsoft.com/office/drawing/2016/SVG/main" r:embed="rId3"/>
                </a:ext>
              </a:extLst>
            </a:blip>
            <a:stretch>
              <a:fillRect/>
            </a:stretch>
          </a:blipFill>
        </p:spPr>
      </p:sp>
      <p:grpSp>
        <p:nvGrpSpPr>
          <p:cNvPr id="25" name="Group 25"/>
          <p:cNvGrpSpPr/>
          <p:nvPr/>
        </p:nvGrpSpPr>
        <p:grpSpPr>
          <a:xfrm rot="-10800000">
            <a:off x="9575072" y="5707823"/>
            <a:ext cx="8712928" cy="2984704"/>
            <a:chOff x="0" y="0"/>
            <a:chExt cx="1721072" cy="589571"/>
          </a:xfrm>
        </p:grpSpPr>
        <p:sp>
          <p:nvSpPr>
            <p:cNvPr id="26" name="Freeform 26"/>
            <p:cNvSpPr/>
            <p:nvPr/>
          </p:nvSpPr>
          <p:spPr>
            <a:xfrm>
              <a:off x="0" y="0"/>
              <a:ext cx="1721072" cy="589571"/>
            </a:xfrm>
            <a:custGeom>
              <a:avLst/>
              <a:gdLst/>
              <a:ahLst/>
              <a:cxnLst/>
              <a:rect l="l" t="t" r="r" b="b"/>
              <a:pathLst>
                <a:path w="1721072" h="589571">
                  <a:moveTo>
                    <a:pt x="0" y="0"/>
                  </a:moveTo>
                  <a:lnTo>
                    <a:pt x="1483262" y="0"/>
                  </a:lnTo>
                  <a:cubicBezTo>
                    <a:pt x="1626141" y="0"/>
                    <a:pt x="1721072" y="131980"/>
                    <a:pt x="1721072" y="294786"/>
                  </a:cubicBezTo>
                  <a:cubicBezTo>
                    <a:pt x="1721072" y="457591"/>
                    <a:pt x="1626141" y="589571"/>
                    <a:pt x="1483262" y="589571"/>
                  </a:cubicBezTo>
                  <a:lnTo>
                    <a:pt x="0" y="589571"/>
                  </a:lnTo>
                  <a:lnTo>
                    <a:pt x="0" y="0"/>
                  </a:lnTo>
                  <a:close/>
                </a:path>
              </a:pathLst>
            </a:custGeom>
            <a:solidFill>
              <a:srgbClr val="003366"/>
            </a:solidFill>
          </p:spPr>
        </p:sp>
        <p:sp>
          <p:nvSpPr>
            <p:cNvPr id="27" name="TextBox 27"/>
            <p:cNvSpPr txBox="1"/>
            <p:nvPr/>
          </p:nvSpPr>
          <p:spPr>
            <a:xfrm>
              <a:off x="25400" y="-57150"/>
              <a:ext cx="1492472" cy="646721"/>
            </a:xfrm>
            <a:prstGeom prst="rect">
              <a:avLst/>
            </a:prstGeom>
          </p:spPr>
          <p:txBody>
            <a:bodyPr lIns="50800" tIns="50800" rIns="50800" bIns="50800" rtlCol="0" anchor="ctr"/>
            <a:lstStyle/>
            <a:p>
              <a:pPr algn="ctr">
                <a:lnSpc>
                  <a:spcPts val="2799"/>
                </a:lnSpc>
              </a:pPr>
              <a:endParaRPr/>
            </a:p>
          </p:txBody>
        </p:sp>
      </p:grpSp>
      <p:sp>
        <p:nvSpPr>
          <p:cNvPr id="28" name="Freeform 28"/>
          <p:cNvSpPr/>
          <p:nvPr/>
        </p:nvSpPr>
        <p:spPr>
          <a:xfrm>
            <a:off x="10618232" y="6238659"/>
            <a:ext cx="1902808" cy="1902808"/>
          </a:xfrm>
          <a:custGeom>
            <a:avLst/>
            <a:gdLst/>
            <a:ahLst/>
            <a:cxnLst/>
            <a:rect l="l" t="t" r="r" b="b"/>
            <a:pathLst>
              <a:path w="1902808" h="1902808">
                <a:moveTo>
                  <a:pt x="0" y="0"/>
                </a:moveTo>
                <a:lnTo>
                  <a:pt x="1902808" y="0"/>
                </a:lnTo>
                <a:lnTo>
                  <a:pt x="1902808" y="1902809"/>
                </a:lnTo>
                <a:lnTo>
                  <a:pt x="0" y="1902809"/>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29" name="TextBox 29"/>
          <p:cNvSpPr txBox="1"/>
          <p:nvPr/>
        </p:nvSpPr>
        <p:spPr>
          <a:xfrm>
            <a:off x="1028700" y="3882198"/>
            <a:ext cx="16230600" cy="720725"/>
          </a:xfrm>
          <a:prstGeom prst="rect">
            <a:avLst/>
          </a:prstGeom>
        </p:spPr>
        <p:txBody>
          <a:bodyPr lIns="0" tIns="0" rIns="0" bIns="0" rtlCol="0" anchor="t">
            <a:spAutoFit/>
          </a:bodyPr>
          <a:lstStyle/>
          <a:p>
            <a:pPr algn="l">
              <a:lnSpc>
                <a:spcPts val="2800"/>
              </a:lnSpc>
            </a:pPr>
            <a:r>
              <a:rPr lang="en-US" sz="2000">
                <a:solidFill>
                  <a:srgbClr val="062652"/>
                </a:solidFill>
                <a:latin typeface="Poppins"/>
                <a:ea typeface="Poppins"/>
                <a:cs typeface="Poppins"/>
                <a:sym typeface="Poppins"/>
              </a:rPr>
              <a:t>Mood prospek pada saat approaching akan mempengaruhi proses penjualan selanjutnya. Mood prospek dapat dikenali melalui suara, nada bicara, raut muka, dan juga respon prospek pada saat diajak bicara</a:t>
            </a:r>
          </a:p>
        </p:txBody>
      </p:sp>
      <p:grpSp>
        <p:nvGrpSpPr>
          <p:cNvPr id="30" name="Group 30"/>
          <p:cNvGrpSpPr/>
          <p:nvPr/>
        </p:nvGrpSpPr>
        <p:grpSpPr>
          <a:xfrm>
            <a:off x="1028700" y="5866236"/>
            <a:ext cx="3776811" cy="2647655"/>
            <a:chOff x="0" y="0"/>
            <a:chExt cx="5035748" cy="3530207"/>
          </a:xfrm>
        </p:grpSpPr>
        <p:sp>
          <p:nvSpPr>
            <p:cNvPr id="31" name="TextBox 31"/>
            <p:cNvSpPr txBox="1"/>
            <p:nvPr/>
          </p:nvSpPr>
          <p:spPr>
            <a:xfrm>
              <a:off x="0" y="-76200"/>
              <a:ext cx="5035748" cy="673101"/>
            </a:xfrm>
            <a:prstGeom prst="rect">
              <a:avLst/>
            </a:prstGeom>
          </p:spPr>
          <p:txBody>
            <a:bodyPr lIns="0" tIns="0" rIns="0" bIns="0" rtlCol="0" anchor="t">
              <a:spAutoFit/>
            </a:bodyPr>
            <a:lstStyle/>
            <a:p>
              <a:pPr algn="ctr">
                <a:lnSpc>
                  <a:spcPts val="4199"/>
                </a:lnSpc>
              </a:pPr>
              <a:r>
                <a:rPr lang="en-US" sz="2999" b="1">
                  <a:solidFill>
                    <a:srgbClr val="FFFFFF"/>
                  </a:solidFill>
                  <a:latin typeface="Poppins Bold"/>
                  <a:ea typeface="Poppins Bold"/>
                  <a:cs typeface="Poppins Bold"/>
                  <a:sym typeface="Poppins Bold"/>
                </a:rPr>
                <a:t>Baik</a:t>
              </a:r>
            </a:p>
          </p:txBody>
        </p:sp>
        <p:sp>
          <p:nvSpPr>
            <p:cNvPr id="32" name="TextBox 32"/>
            <p:cNvSpPr txBox="1"/>
            <p:nvPr/>
          </p:nvSpPr>
          <p:spPr>
            <a:xfrm>
              <a:off x="0" y="711865"/>
              <a:ext cx="5035748" cy="2818342"/>
            </a:xfrm>
            <a:prstGeom prst="rect">
              <a:avLst/>
            </a:prstGeom>
          </p:spPr>
          <p:txBody>
            <a:bodyPr lIns="0" tIns="0" rIns="0" bIns="0" rtlCol="0" anchor="t">
              <a:spAutoFit/>
            </a:bodyPr>
            <a:lstStyle/>
            <a:p>
              <a:pPr algn="ctr">
                <a:lnSpc>
                  <a:spcPts val="2800"/>
                </a:lnSpc>
              </a:pPr>
              <a:r>
                <a:rPr lang="en-US" sz="2000">
                  <a:solidFill>
                    <a:srgbClr val="FFFFFF"/>
                  </a:solidFill>
                  <a:latin typeface="Poppins"/>
                  <a:ea typeface="Poppins"/>
                  <a:cs typeface="Poppins"/>
                  <a:sym typeface="Poppins"/>
                </a:rPr>
                <a:t>Approaching dapat diteruskan dan</a:t>
              </a:r>
            </a:p>
            <a:p>
              <a:pPr algn="ctr">
                <a:lnSpc>
                  <a:spcPts val="2800"/>
                </a:lnSpc>
              </a:pPr>
              <a:r>
                <a:rPr lang="en-US" sz="2000">
                  <a:solidFill>
                    <a:srgbClr val="FFFFFF"/>
                  </a:solidFill>
                  <a:latin typeface="Poppins"/>
                  <a:ea typeface="Poppins"/>
                  <a:cs typeface="Poppins"/>
                  <a:sym typeface="Poppins"/>
                </a:rPr>
                <a:t>membuat janji visit selanjutnya</a:t>
              </a:r>
            </a:p>
            <a:p>
              <a:pPr algn="ctr">
                <a:lnSpc>
                  <a:spcPts val="2800"/>
                </a:lnSpc>
              </a:pPr>
              <a:r>
                <a:rPr lang="en-US" sz="2000">
                  <a:solidFill>
                    <a:srgbClr val="FFFFFF"/>
                  </a:solidFill>
                  <a:latin typeface="Poppins"/>
                  <a:ea typeface="Poppins"/>
                  <a:cs typeface="Poppins"/>
                  <a:sym typeface="Poppins"/>
                </a:rPr>
                <a:t>untuk proses penjualan berikutnya.</a:t>
              </a:r>
            </a:p>
          </p:txBody>
        </p:sp>
      </p:grpSp>
      <p:grpSp>
        <p:nvGrpSpPr>
          <p:cNvPr id="33" name="Group 33"/>
          <p:cNvGrpSpPr/>
          <p:nvPr/>
        </p:nvGrpSpPr>
        <p:grpSpPr>
          <a:xfrm>
            <a:off x="13482489" y="5866236"/>
            <a:ext cx="3776811" cy="1942805"/>
            <a:chOff x="0" y="0"/>
            <a:chExt cx="5035748" cy="2590407"/>
          </a:xfrm>
        </p:grpSpPr>
        <p:sp>
          <p:nvSpPr>
            <p:cNvPr id="34" name="TextBox 34"/>
            <p:cNvSpPr txBox="1"/>
            <p:nvPr/>
          </p:nvSpPr>
          <p:spPr>
            <a:xfrm>
              <a:off x="0" y="-76200"/>
              <a:ext cx="5035748" cy="673101"/>
            </a:xfrm>
            <a:prstGeom prst="rect">
              <a:avLst/>
            </a:prstGeom>
          </p:spPr>
          <p:txBody>
            <a:bodyPr lIns="0" tIns="0" rIns="0" bIns="0" rtlCol="0" anchor="t">
              <a:spAutoFit/>
            </a:bodyPr>
            <a:lstStyle/>
            <a:p>
              <a:pPr algn="ctr">
                <a:lnSpc>
                  <a:spcPts val="4199"/>
                </a:lnSpc>
              </a:pPr>
              <a:r>
                <a:rPr lang="en-US" sz="2999" b="1">
                  <a:solidFill>
                    <a:srgbClr val="FFFFFF"/>
                  </a:solidFill>
                  <a:latin typeface="Poppins Bold"/>
                  <a:ea typeface="Poppins Bold"/>
                  <a:cs typeface="Poppins Bold"/>
                  <a:sym typeface="Poppins Bold"/>
                </a:rPr>
                <a:t>Buruk</a:t>
              </a:r>
            </a:p>
          </p:txBody>
        </p:sp>
        <p:sp>
          <p:nvSpPr>
            <p:cNvPr id="35" name="TextBox 35"/>
            <p:cNvSpPr txBox="1"/>
            <p:nvPr/>
          </p:nvSpPr>
          <p:spPr>
            <a:xfrm>
              <a:off x="0" y="711865"/>
              <a:ext cx="5035748" cy="1878542"/>
            </a:xfrm>
            <a:prstGeom prst="rect">
              <a:avLst/>
            </a:prstGeom>
          </p:spPr>
          <p:txBody>
            <a:bodyPr lIns="0" tIns="0" rIns="0" bIns="0" rtlCol="0" anchor="t">
              <a:spAutoFit/>
            </a:bodyPr>
            <a:lstStyle/>
            <a:p>
              <a:pPr algn="ctr">
                <a:lnSpc>
                  <a:spcPts val="2800"/>
                </a:lnSpc>
              </a:pPr>
              <a:r>
                <a:rPr lang="en-US" sz="2000">
                  <a:solidFill>
                    <a:srgbClr val="FFFFFF"/>
                  </a:solidFill>
                  <a:latin typeface="Poppins"/>
                  <a:ea typeface="Poppins"/>
                  <a:cs typeface="Poppins"/>
                  <a:sym typeface="Poppins"/>
                </a:rPr>
                <a:t>Tunda approaching. Buat janji untuk</a:t>
              </a:r>
            </a:p>
            <a:p>
              <a:pPr algn="ctr">
                <a:lnSpc>
                  <a:spcPts val="2800"/>
                </a:lnSpc>
              </a:pPr>
              <a:r>
                <a:rPr lang="en-US" sz="2000">
                  <a:solidFill>
                    <a:srgbClr val="FFFFFF"/>
                  </a:solidFill>
                  <a:latin typeface="Poppins"/>
                  <a:ea typeface="Poppins"/>
                  <a:cs typeface="Poppins"/>
                  <a:sym typeface="Poppins"/>
                </a:rPr>
                <a:t>melakukan approaching kembali.</a:t>
              </a:r>
            </a:p>
          </p:txBody>
        </p:sp>
      </p:grpSp>
      <p:sp>
        <p:nvSpPr>
          <p:cNvPr id="36" name="Freeform 36"/>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5"/>
            <a:stretch>
              <a:fillRect/>
            </a:stretch>
          </a:blipFill>
        </p:spPr>
      </p:sp>
      <p:grpSp>
        <p:nvGrpSpPr>
          <p:cNvPr id="37" name="Group 37"/>
          <p:cNvGrpSpPr/>
          <p:nvPr/>
        </p:nvGrpSpPr>
        <p:grpSpPr>
          <a:xfrm>
            <a:off x="-1115" y="9661191"/>
            <a:ext cx="15869159" cy="476836"/>
            <a:chOff x="0" y="0"/>
            <a:chExt cx="4179532" cy="125587"/>
          </a:xfrm>
        </p:grpSpPr>
        <p:sp>
          <p:nvSpPr>
            <p:cNvPr id="38" name="Freeform 38"/>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39" name="TextBox 39"/>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41" name="TextBox 20">
            <a:extLst>
              <a:ext uri="{FF2B5EF4-FFF2-40B4-BE49-F238E27FC236}">
                <a16:creationId xmlns:a16="http://schemas.microsoft.com/office/drawing/2014/main" id="{7DB07DB9-7035-8811-DAFE-3BFA60D8C38A}"/>
              </a:ext>
            </a:extLst>
          </p:cNvPr>
          <p:cNvSpPr txBox="1"/>
          <p:nvPr/>
        </p:nvSpPr>
        <p:spPr>
          <a:xfrm>
            <a:off x="1223786" y="1255024"/>
            <a:ext cx="1690748" cy="1688949"/>
          </a:xfrm>
          <a:prstGeom prst="rect">
            <a:avLst/>
          </a:prstGeom>
        </p:spPr>
        <p:txBody>
          <a:bodyPr lIns="50800" tIns="50800" rIns="50800" bIns="50800" rtlCol="0" anchor="ctr"/>
          <a:lstStyle/>
          <a:p>
            <a:pPr algn="ctr">
              <a:lnSpc>
                <a:spcPts val="7000"/>
              </a:lnSpc>
            </a:pPr>
            <a:r>
              <a:rPr lang="en-US" sz="5000" b="1" dirty="0">
                <a:solidFill>
                  <a:srgbClr val="FFFFFF"/>
                </a:solidFill>
                <a:latin typeface="Poppins Bold"/>
                <a:ea typeface="Poppins Bold"/>
                <a:cs typeface="Poppins Bold"/>
                <a:sym typeface="Poppins Bold"/>
              </a:rPr>
              <a:t>3M</a:t>
            </a:r>
          </a:p>
        </p:txBody>
      </p:sp>
      <p:sp>
        <p:nvSpPr>
          <p:cNvPr id="42" name="TextBox 10">
            <a:extLst>
              <a:ext uri="{FF2B5EF4-FFF2-40B4-BE49-F238E27FC236}">
                <a16:creationId xmlns:a16="http://schemas.microsoft.com/office/drawing/2014/main" id="{7AD0376C-9AD5-32C9-7BFA-27F2578C5721}"/>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sp>
        <p:nvSpPr>
          <p:cNvPr id="3" name="TextBox 3"/>
          <p:cNvSpPr txBox="1"/>
          <p:nvPr/>
        </p:nvSpPr>
        <p:spPr>
          <a:xfrm>
            <a:off x="1028700" y="2068473"/>
            <a:ext cx="7571184" cy="509905"/>
          </a:xfrm>
          <a:prstGeom prst="rect">
            <a:avLst/>
          </a:prstGeom>
        </p:spPr>
        <p:txBody>
          <a:bodyPr lIns="0" tIns="0" rIns="0" bIns="0" rtlCol="0" anchor="t">
            <a:spAutoFit/>
          </a:bodyPr>
          <a:lstStyle/>
          <a:p>
            <a:pPr algn="l">
              <a:lnSpc>
                <a:spcPts val="3919"/>
              </a:lnSpc>
            </a:pPr>
            <a:r>
              <a:rPr lang="en-US" sz="2799" b="1" i="1">
                <a:solidFill>
                  <a:srgbClr val="062652"/>
                </a:solidFill>
                <a:latin typeface="Poppins Bold Italics"/>
                <a:ea typeface="Poppins Bold Italics"/>
                <a:cs typeface="Poppins Bold Italics"/>
                <a:sym typeface="Poppins Bold Italics"/>
              </a:rPr>
              <a:t>PERKENALAN &amp; PEMBUKAAN YANG EFEKTIF</a:t>
            </a:r>
          </a:p>
        </p:txBody>
      </p:sp>
      <p:grpSp>
        <p:nvGrpSpPr>
          <p:cNvPr id="4" name="Group 4"/>
          <p:cNvGrpSpPr/>
          <p:nvPr/>
        </p:nvGrpSpPr>
        <p:grpSpPr>
          <a:xfrm>
            <a:off x="1451682" y="3083322"/>
            <a:ext cx="7512660" cy="2550436"/>
            <a:chOff x="0" y="0"/>
            <a:chExt cx="1234517" cy="419100"/>
          </a:xfrm>
        </p:grpSpPr>
        <p:sp>
          <p:nvSpPr>
            <p:cNvPr id="5" name="Freeform 5"/>
            <p:cNvSpPr/>
            <p:nvPr/>
          </p:nvSpPr>
          <p:spPr>
            <a:xfrm>
              <a:off x="0" y="0"/>
              <a:ext cx="1234517" cy="419100"/>
            </a:xfrm>
            <a:custGeom>
              <a:avLst/>
              <a:gdLst/>
              <a:ahLst/>
              <a:cxnLst/>
              <a:rect l="l" t="t" r="r" b="b"/>
              <a:pathLst>
                <a:path w="1234517" h="419100">
                  <a:moveTo>
                    <a:pt x="20127" y="0"/>
                  </a:moveTo>
                  <a:lnTo>
                    <a:pt x="1214389" y="0"/>
                  </a:lnTo>
                  <a:cubicBezTo>
                    <a:pt x="1225505" y="0"/>
                    <a:pt x="1234517" y="9011"/>
                    <a:pt x="1234517" y="20127"/>
                  </a:cubicBezTo>
                  <a:lnTo>
                    <a:pt x="1234517" y="398973"/>
                  </a:lnTo>
                  <a:cubicBezTo>
                    <a:pt x="1234517" y="410089"/>
                    <a:pt x="1225505" y="419100"/>
                    <a:pt x="1214389" y="419100"/>
                  </a:cubicBezTo>
                  <a:lnTo>
                    <a:pt x="20127" y="419100"/>
                  </a:lnTo>
                  <a:cubicBezTo>
                    <a:pt x="9011" y="419100"/>
                    <a:pt x="0" y="410089"/>
                    <a:pt x="0" y="398973"/>
                  </a:cubicBezTo>
                  <a:lnTo>
                    <a:pt x="0" y="20127"/>
                  </a:lnTo>
                  <a:cubicBezTo>
                    <a:pt x="0" y="9011"/>
                    <a:pt x="9011" y="0"/>
                    <a:pt x="20127" y="0"/>
                  </a:cubicBezTo>
                  <a:close/>
                </a:path>
              </a:pathLst>
            </a:custGeom>
            <a:solidFill>
              <a:srgbClr val="B3B6BA"/>
            </a:solidFill>
          </p:spPr>
        </p:sp>
        <p:sp>
          <p:nvSpPr>
            <p:cNvPr id="6" name="TextBox 6"/>
            <p:cNvSpPr txBox="1"/>
            <p:nvPr/>
          </p:nvSpPr>
          <p:spPr>
            <a:xfrm>
              <a:off x="0" y="-57150"/>
              <a:ext cx="1234517" cy="476250"/>
            </a:xfrm>
            <a:prstGeom prst="rect">
              <a:avLst/>
            </a:prstGeom>
          </p:spPr>
          <p:txBody>
            <a:bodyPr lIns="50800" tIns="50800" rIns="50800" bIns="50800" rtlCol="0" anchor="ctr"/>
            <a:lstStyle/>
            <a:p>
              <a:pPr algn="ctr">
                <a:lnSpc>
                  <a:spcPts val="2799"/>
                </a:lnSpc>
              </a:pPr>
              <a:endParaRPr/>
            </a:p>
          </p:txBody>
        </p:sp>
      </p:grpSp>
      <p:sp>
        <p:nvSpPr>
          <p:cNvPr id="7" name="TextBox 7"/>
          <p:cNvSpPr txBox="1"/>
          <p:nvPr/>
        </p:nvSpPr>
        <p:spPr>
          <a:xfrm>
            <a:off x="1757772" y="3259990"/>
            <a:ext cx="6900479" cy="2130425"/>
          </a:xfrm>
          <a:prstGeom prst="rect">
            <a:avLst/>
          </a:prstGeom>
        </p:spPr>
        <p:txBody>
          <a:bodyPr lIns="0" tIns="0" rIns="0" bIns="0" rtlCol="0" anchor="t">
            <a:spAutoFit/>
          </a:bodyPr>
          <a:lstStyle/>
          <a:p>
            <a:pPr algn="l">
              <a:lnSpc>
                <a:spcPts val="2800"/>
              </a:lnSpc>
            </a:pPr>
            <a:r>
              <a:rPr lang="en-US" sz="2000" b="1">
                <a:solidFill>
                  <a:srgbClr val="062652"/>
                </a:solidFill>
                <a:latin typeface="Poppins Bold"/>
                <a:ea typeface="Poppins Bold"/>
                <a:cs typeface="Poppins Bold"/>
                <a:sym typeface="Poppins Bold"/>
              </a:rPr>
              <a:t>Kontak Awal</a:t>
            </a:r>
          </a:p>
          <a:p>
            <a:pPr marL="431801" lvl="1" indent="-215900" algn="l">
              <a:lnSpc>
                <a:spcPts val="2800"/>
              </a:lnSpc>
              <a:buFont typeface="Arial"/>
              <a:buChar char="•"/>
            </a:pPr>
            <a:r>
              <a:rPr lang="en-US" sz="2000">
                <a:solidFill>
                  <a:srgbClr val="062652"/>
                </a:solidFill>
                <a:latin typeface="Poppins"/>
                <a:ea typeface="Poppins"/>
                <a:cs typeface="Poppins"/>
                <a:sym typeface="Poppins"/>
              </a:rPr>
              <a:t>Gunakan bahasa sopan, perkenalkan diri</a:t>
            </a:r>
          </a:p>
          <a:p>
            <a:pPr marL="431801" lvl="1" indent="-215900" algn="l">
              <a:lnSpc>
                <a:spcPts val="2800"/>
              </a:lnSpc>
              <a:buFont typeface="Arial"/>
              <a:buChar char="•"/>
            </a:pPr>
            <a:r>
              <a:rPr lang="en-US" sz="2000">
                <a:solidFill>
                  <a:srgbClr val="062652"/>
                </a:solidFill>
                <a:latin typeface="Poppins"/>
                <a:ea typeface="Poppins"/>
                <a:cs typeface="Poppins"/>
                <a:sym typeface="Poppins"/>
              </a:rPr>
              <a:t>Sampaikan sumber kontak</a:t>
            </a:r>
          </a:p>
          <a:p>
            <a:pPr marL="431801" lvl="1" indent="-215900" algn="l">
              <a:lnSpc>
                <a:spcPts val="2800"/>
              </a:lnSpc>
              <a:buFont typeface="Arial"/>
              <a:buChar char="•"/>
            </a:pPr>
            <a:r>
              <a:rPr lang="en-US" sz="2000" b="1">
                <a:solidFill>
                  <a:srgbClr val="062652"/>
                </a:solidFill>
                <a:latin typeface="Poppins Bold"/>
                <a:ea typeface="Poppins Bold"/>
                <a:cs typeface="Poppins Bold"/>
                <a:sym typeface="Poppins Bold"/>
              </a:rPr>
              <a:t>Saat kunjungan</a:t>
            </a:r>
            <a:r>
              <a:rPr lang="en-US" sz="2000">
                <a:solidFill>
                  <a:srgbClr val="062652"/>
                </a:solidFill>
                <a:latin typeface="Poppins"/>
                <a:ea typeface="Poppins"/>
                <a:cs typeface="Poppins"/>
                <a:sym typeface="Poppins"/>
              </a:rPr>
              <a:t>: tersenyum, berpakaian rapi, atribut perusahaan, sikap tubuh terbuka, berjabat tangan</a:t>
            </a:r>
          </a:p>
        </p:txBody>
      </p:sp>
      <p:grpSp>
        <p:nvGrpSpPr>
          <p:cNvPr id="8" name="Group 8"/>
          <p:cNvGrpSpPr/>
          <p:nvPr/>
        </p:nvGrpSpPr>
        <p:grpSpPr>
          <a:xfrm>
            <a:off x="9347505" y="4424752"/>
            <a:ext cx="7512660" cy="2854311"/>
            <a:chOff x="0" y="0"/>
            <a:chExt cx="1234517" cy="469034"/>
          </a:xfrm>
        </p:grpSpPr>
        <p:sp>
          <p:nvSpPr>
            <p:cNvPr id="9" name="Freeform 9"/>
            <p:cNvSpPr/>
            <p:nvPr/>
          </p:nvSpPr>
          <p:spPr>
            <a:xfrm>
              <a:off x="0" y="0"/>
              <a:ext cx="1234517" cy="469034"/>
            </a:xfrm>
            <a:custGeom>
              <a:avLst/>
              <a:gdLst/>
              <a:ahLst/>
              <a:cxnLst/>
              <a:rect l="l" t="t" r="r" b="b"/>
              <a:pathLst>
                <a:path w="1234517" h="469034">
                  <a:moveTo>
                    <a:pt x="20127" y="0"/>
                  </a:moveTo>
                  <a:lnTo>
                    <a:pt x="1214389" y="0"/>
                  </a:lnTo>
                  <a:cubicBezTo>
                    <a:pt x="1225505" y="0"/>
                    <a:pt x="1234517" y="9011"/>
                    <a:pt x="1234517" y="20127"/>
                  </a:cubicBezTo>
                  <a:lnTo>
                    <a:pt x="1234517" y="448907"/>
                  </a:lnTo>
                  <a:cubicBezTo>
                    <a:pt x="1234517" y="454245"/>
                    <a:pt x="1232396" y="459364"/>
                    <a:pt x="1228621" y="463139"/>
                  </a:cubicBezTo>
                  <a:cubicBezTo>
                    <a:pt x="1224847" y="466914"/>
                    <a:pt x="1219727" y="469034"/>
                    <a:pt x="1214389" y="469034"/>
                  </a:cubicBezTo>
                  <a:lnTo>
                    <a:pt x="20127" y="469034"/>
                  </a:lnTo>
                  <a:cubicBezTo>
                    <a:pt x="9011" y="469034"/>
                    <a:pt x="0" y="460023"/>
                    <a:pt x="0" y="448907"/>
                  </a:cubicBezTo>
                  <a:lnTo>
                    <a:pt x="0" y="20127"/>
                  </a:lnTo>
                  <a:cubicBezTo>
                    <a:pt x="0" y="9011"/>
                    <a:pt x="9011" y="0"/>
                    <a:pt x="20127" y="0"/>
                  </a:cubicBezTo>
                  <a:close/>
                </a:path>
              </a:pathLst>
            </a:custGeom>
            <a:solidFill>
              <a:srgbClr val="B3B6BA"/>
            </a:solidFill>
          </p:spPr>
        </p:sp>
        <p:sp>
          <p:nvSpPr>
            <p:cNvPr id="10" name="TextBox 10"/>
            <p:cNvSpPr txBox="1"/>
            <p:nvPr/>
          </p:nvSpPr>
          <p:spPr>
            <a:xfrm>
              <a:off x="0" y="-57150"/>
              <a:ext cx="1234517" cy="526184"/>
            </a:xfrm>
            <a:prstGeom prst="rect">
              <a:avLst/>
            </a:prstGeom>
          </p:spPr>
          <p:txBody>
            <a:bodyPr lIns="50800" tIns="50800" rIns="50800" bIns="50800" rtlCol="0" anchor="ctr"/>
            <a:lstStyle/>
            <a:p>
              <a:pPr algn="ctr">
                <a:lnSpc>
                  <a:spcPts val="2799"/>
                </a:lnSpc>
              </a:pPr>
              <a:endParaRPr/>
            </a:p>
          </p:txBody>
        </p:sp>
      </p:grpSp>
      <p:sp>
        <p:nvSpPr>
          <p:cNvPr id="11" name="TextBox 11"/>
          <p:cNvSpPr txBox="1"/>
          <p:nvPr/>
        </p:nvSpPr>
        <p:spPr>
          <a:xfrm>
            <a:off x="9653595" y="4577146"/>
            <a:ext cx="6900479" cy="2482850"/>
          </a:xfrm>
          <a:prstGeom prst="rect">
            <a:avLst/>
          </a:prstGeom>
        </p:spPr>
        <p:txBody>
          <a:bodyPr lIns="0" tIns="0" rIns="0" bIns="0" rtlCol="0" anchor="t">
            <a:spAutoFit/>
          </a:bodyPr>
          <a:lstStyle/>
          <a:p>
            <a:pPr algn="l">
              <a:lnSpc>
                <a:spcPts val="2800"/>
              </a:lnSpc>
            </a:pPr>
            <a:r>
              <a:rPr lang="en-US" sz="2000" b="1">
                <a:solidFill>
                  <a:srgbClr val="062652"/>
                </a:solidFill>
                <a:latin typeface="Poppins Bold"/>
                <a:ea typeface="Poppins Bold"/>
                <a:cs typeface="Poppins Bold"/>
                <a:sym typeface="Poppins Bold"/>
              </a:rPr>
              <a:t>Pembukaan</a:t>
            </a:r>
          </a:p>
          <a:p>
            <a:pPr marL="431801" lvl="1" indent="-215900" algn="l">
              <a:lnSpc>
                <a:spcPts val="2800"/>
              </a:lnSpc>
              <a:buFont typeface="Arial"/>
              <a:buChar char="•"/>
            </a:pPr>
            <a:r>
              <a:rPr lang="en-US" sz="2000">
                <a:solidFill>
                  <a:srgbClr val="062652"/>
                </a:solidFill>
                <a:latin typeface="Poppins"/>
                <a:ea typeface="Poppins"/>
                <a:cs typeface="Poppins"/>
                <a:sym typeface="Poppins"/>
              </a:rPr>
              <a:t>Mulai dengan percakapan non-formal, bukan langsung jualan</a:t>
            </a:r>
          </a:p>
          <a:p>
            <a:pPr marL="431801" lvl="1" indent="-215900" algn="l">
              <a:lnSpc>
                <a:spcPts val="2800"/>
              </a:lnSpc>
              <a:buFont typeface="Arial"/>
              <a:buChar char="•"/>
            </a:pPr>
            <a:r>
              <a:rPr lang="en-US" sz="2000">
                <a:solidFill>
                  <a:srgbClr val="062652"/>
                </a:solidFill>
                <a:latin typeface="Poppins"/>
                <a:ea typeface="Poppins"/>
                <a:cs typeface="Poppins"/>
                <a:sym typeface="Poppins"/>
              </a:rPr>
              <a:t>Tunjukkan minat untuk mengenal prospek</a:t>
            </a:r>
          </a:p>
          <a:p>
            <a:pPr marL="431801" lvl="1" indent="-215900" algn="l">
              <a:lnSpc>
                <a:spcPts val="2800"/>
              </a:lnSpc>
              <a:buFont typeface="Arial"/>
              <a:buChar char="•"/>
            </a:pPr>
            <a:r>
              <a:rPr lang="en-US" sz="2000">
                <a:solidFill>
                  <a:srgbClr val="062652"/>
                </a:solidFill>
                <a:latin typeface="Poppins"/>
                <a:ea typeface="Poppins"/>
                <a:cs typeface="Poppins"/>
                <a:sym typeface="Poppins"/>
              </a:rPr>
              <a:t>Temukan persamaan atau kesamaan minat</a:t>
            </a:r>
          </a:p>
          <a:p>
            <a:pPr marL="431801" lvl="1" indent="-215900" algn="l">
              <a:lnSpc>
                <a:spcPts val="2800"/>
              </a:lnSpc>
              <a:buFont typeface="Arial"/>
              <a:buChar char="•"/>
            </a:pPr>
            <a:r>
              <a:rPr lang="en-US" sz="2000">
                <a:solidFill>
                  <a:srgbClr val="062652"/>
                </a:solidFill>
                <a:latin typeface="Poppins"/>
                <a:ea typeface="Poppins"/>
                <a:cs typeface="Poppins"/>
                <a:sym typeface="Poppins"/>
              </a:rPr>
              <a:t>Bersikap transparan &amp; profesional, ciptakan suasana rileks</a:t>
            </a:r>
          </a:p>
        </p:txBody>
      </p:sp>
      <p:grpSp>
        <p:nvGrpSpPr>
          <p:cNvPr id="12" name="Group 12"/>
          <p:cNvGrpSpPr/>
          <p:nvPr/>
        </p:nvGrpSpPr>
        <p:grpSpPr>
          <a:xfrm>
            <a:off x="1452548" y="6125276"/>
            <a:ext cx="7512660" cy="1828733"/>
            <a:chOff x="0" y="0"/>
            <a:chExt cx="1234517" cy="300506"/>
          </a:xfrm>
        </p:grpSpPr>
        <p:sp>
          <p:nvSpPr>
            <p:cNvPr id="13" name="Freeform 13"/>
            <p:cNvSpPr/>
            <p:nvPr/>
          </p:nvSpPr>
          <p:spPr>
            <a:xfrm>
              <a:off x="0" y="0"/>
              <a:ext cx="1234517" cy="300506"/>
            </a:xfrm>
            <a:custGeom>
              <a:avLst/>
              <a:gdLst/>
              <a:ahLst/>
              <a:cxnLst/>
              <a:rect l="l" t="t" r="r" b="b"/>
              <a:pathLst>
                <a:path w="1234517" h="300506">
                  <a:moveTo>
                    <a:pt x="20127" y="0"/>
                  </a:moveTo>
                  <a:lnTo>
                    <a:pt x="1214389" y="0"/>
                  </a:lnTo>
                  <a:cubicBezTo>
                    <a:pt x="1225505" y="0"/>
                    <a:pt x="1234517" y="9011"/>
                    <a:pt x="1234517" y="20127"/>
                  </a:cubicBezTo>
                  <a:lnTo>
                    <a:pt x="1234517" y="280379"/>
                  </a:lnTo>
                  <a:cubicBezTo>
                    <a:pt x="1234517" y="291495"/>
                    <a:pt x="1225505" y="300506"/>
                    <a:pt x="1214389" y="300506"/>
                  </a:cubicBezTo>
                  <a:lnTo>
                    <a:pt x="20127" y="300506"/>
                  </a:lnTo>
                  <a:cubicBezTo>
                    <a:pt x="9011" y="300506"/>
                    <a:pt x="0" y="291495"/>
                    <a:pt x="0" y="280379"/>
                  </a:cubicBezTo>
                  <a:lnTo>
                    <a:pt x="0" y="20127"/>
                  </a:lnTo>
                  <a:cubicBezTo>
                    <a:pt x="0" y="9011"/>
                    <a:pt x="9011" y="0"/>
                    <a:pt x="20127" y="0"/>
                  </a:cubicBezTo>
                  <a:close/>
                </a:path>
              </a:pathLst>
            </a:custGeom>
            <a:solidFill>
              <a:srgbClr val="B3B6BA"/>
            </a:solidFill>
          </p:spPr>
        </p:sp>
        <p:sp>
          <p:nvSpPr>
            <p:cNvPr id="14" name="TextBox 14"/>
            <p:cNvSpPr txBox="1"/>
            <p:nvPr/>
          </p:nvSpPr>
          <p:spPr>
            <a:xfrm>
              <a:off x="0" y="-57150"/>
              <a:ext cx="1234517" cy="357656"/>
            </a:xfrm>
            <a:prstGeom prst="rect">
              <a:avLst/>
            </a:prstGeom>
          </p:spPr>
          <p:txBody>
            <a:bodyPr lIns="50800" tIns="50800" rIns="50800" bIns="50800" rtlCol="0" anchor="ctr"/>
            <a:lstStyle/>
            <a:p>
              <a:pPr algn="ctr">
                <a:lnSpc>
                  <a:spcPts val="2799"/>
                </a:lnSpc>
              </a:pPr>
              <a:endParaRPr/>
            </a:p>
          </p:txBody>
        </p:sp>
      </p:grpSp>
      <p:sp>
        <p:nvSpPr>
          <p:cNvPr id="15" name="TextBox 15"/>
          <p:cNvSpPr txBox="1"/>
          <p:nvPr/>
        </p:nvSpPr>
        <p:spPr>
          <a:xfrm>
            <a:off x="1757772" y="6293518"/>
            <a:ext cx="6900479" cy="1425575"/>
          </a:xfrm>
          <a:prstGeom prst="rect">
            <a:avLst/>
          </a:prstGeom>
        </p:spPr>
        <p:txBody>
          <a:bodyPr lIns="0" tIns="0" rIns="0" bIns="0" rtlCol="0" anchor="t">
            <a:spAutoFit/>
          </a:bodyPr>
          <a:lstStyle/>
          <a:p>
            <a:pPr algn="l">
              <a:lnSpc>
                <a:spcPts val="2800"/>
              </a:lnSpc>
            </a:pPr>
            <a:r>
              <a:rPr lang="en-US" sz="2000" b="1">
                <a:solidFill>
                  <a:srgbClr val="062652"/>
                </a:solidFill>
                <a:latin typeface="Poppins Bold"/>
                <a:ea typeface="Poppins Bold"/>
                <a:cs typeface="Poppins Bold"/>
                <a:sym typeface="Poppins Bold"/>
              </a:rPr>
              <a:t>Pernyataan Tujuan</a:t>
            </a:r>
          </a:p>
          <a:p>
            <a:pPr marL="431801" lvl="1" indent="-215900" algn="l">
              <a:lnSpc>
                <a:spcPts val="2800"/>
              </a:lnSpc>
              <a:buFont typeface="Arial"/>
              <a:buChar char="•"/>
            </a:pPr>
            <a:r>
              <a:rPr lang="en-US" sz="2000">
                <a:solidFill>
                  <a:srgbClr val="062652"/>
                </a:solidFill>
                <a:latin typeface="Poppins"/>
                <a:ea typeface="Poppins"/>
                <a:cs typeface="Poppins"/>
                <a:sym typeface="Poppins"/>
              </a:rPr>
              <a:t>Jelaskan maksud kedatangan</a:t>
            </a:r>
          </a:p>
          <a:p>
            <a:pPr marL="431801" lvl="1" indent="-215900" algn="l">
              <a:lnSpc>
                <a:spcPts val="2800"/>
              </a:lnSpc>
              <a:buFont typeface="Arial"/>
              <a:buChar char="•"/>
            </a:pPr>
            <a:r>
              <a:rPr lang="en-US" sz="2000">
                <a:solidFill>
                  <a:srgbClr val="062652"/>
                </a:solidFill>
                <a:latin typeface="Poppins"/>
                <a:ea typeface="Poppins"/>
                <a:cs typeface="Poppins"/>
                <a:sym typeface="Poppins"/>
              </a:rPr>
              <a:t>Tunjukkan bahwa Anda membawa solusi</a:t>
            </a:r>
          </a:p>
          <a:p>
            <a:pPr marL="431801" lvl="1" indent="-215900" algn="l">
              <a:lnSpc>
                <a:spcPts val="2800"/>
              </a:lnSpc>
              <a:buFont typeface="Arial"/>
              <a:buChar char="•"/>
            </a:pPr>
            <a:r>
              <a:rPr lang="en-US" sz="2000">
                <a:solidFill>
                  <a:srgbClr val="062652"/>
                </a:solidFill>
                <a:latin typeface="Poppins"/>
                <a:ea typeface="Poppins"/>
                <a:cs typeface="Poppins"/>
                <a:sym typeface="Poppins"/>
              </a:rPr>
              <a:t>Gali kebutuhan sebelum menawarkan produk</a:t>
            </a:r>
          </a:p>
        </p:txBody>
      </p:sp>
      <p:sp>
        <p:nvSpPr>
          <p:cNvPr id="16" name="TextBox 16"/>
          <p:cNvSpPr txBox="1"/>
          <p:nvPr/>
        </p:nvSpPr>
        <p:spPr>
          <a:xfrm>
            <a:off x="896728" y="3155215"/>
            <a:ext cx="286494" cy="1076327"/>
          </a:xfrm>
          <a:prstGeom prst="rect">
            <a:avLst/>
          </a:prstGeom>
        </p:spPr>
        <p:txBody>
          <a:bodyPr lIns="0" tIns="0" rIns="0" bIns="0" rtlCol="0" anchor="t">
            <a:spAutoFit/>
          </a:bodyPr>
          <a:lstStyle/>
          <a:p>
            <a:pPr algn="l">
              <a:lnSpc>
                <a:spcPts val="8399"/>
              </a:lnSpc>
            </a:pPr>
            <a:r>
              <a:rPr lang="en-US" sz="5999" b="1" i="1">
                <a:solidFill>
                  <a:srgbClr val="B3B6BA"/>
                </a:solidFill>
                <a:latin typeface="Poppins Bold Italics"/>
                <a:ea typeface="Poppins Bold Italics"/>
                <a:cs typeface="Poppins Bold Italics"/>
                <a:sym typeface="Poppins Bold Italics"/>
              </a:rPr>
              <a:t>1</a:t>
            </a:r>
          </a:p>
        </p:txBody>
      </p:sp>
      <p:sp>
        <p:nvSpPr>
          <p:cNvPr id="17" name="TextBox 17"/>
          <p:cNvSpPr txBox="1"/>
          <p:nvPr/>
        </p:nvSpPr>
        <p:spPr>
          <a:xfrm>
            <a:off x="812786" y="6172895"/>
            <a:ext cx="461070" cy="1076327"/>
          </a:xfrm>
          <a:prstGeom prst="rect">
            <a:avLst/>
          </a:prstGeom>
        </p:spPr>
        <p:txBody>
          <a:bodyPr lIns="0" tIns="0" rIns="0" bIns="0" rtlCol="0" anchor="t">
            <a:spAutoFit/>
          </a:bodyPr>
          <a:lstStyle/>
          <a:p>
            <a:pPr algn="l">
              <a:lnSpc>
                <a:spcPts val="8399"/>
              </a:lnSpc>
            </a:pPr>
            <a:r>
              <a:rPr lang="en-US" sz="5999" b="1" i="1">
                <a:solidFill>
                  <a:srgbClr val="B3B6BA"/>
                </a:solidFill>
                <a:latin typeface="Poppins Bold Italics"/>
                <a:ea typeface="Poppins Bold Italics"/>
                <a:cs typeface="Poppins Bold Italics"/>
                <a:sym typeface="Poppins Bold Italics"/>
              </a:rPr>
              <a:t>3</a:t>
            </a:r>
          </a:p>
        </p:txBody>
      </p:sp>
      <p:sp>
        <p:nvSpPr>
          <p:cNvPr id="18" name="TextBox 18"/>
          <p:cNvSpPr txBox="1"/>
          <p:nvPr/>
        </p:nvSpPr>
        <p:spPr>
          <a:xfrm>
            <a:off x="17040040" y="4472371"/>
            <a:ext cx="435173" cy="1076327"/>
          </a:xfrm>
          <a:prstGeom prst="rect">
            <a:avLst/>
          </a:prstGeom>
        </p:spPr>
        <p:txBody>
          <a:bodyPr lIns="0" tIns="0" rIns="0" bIns="0" rtlCol="0" anchor="t">
            <a:spAutoFit/>
          </a:bodyPr>
          <a:lstStyle/>
          <a:p>
            <a:pPr algn="l">
              <a:lnSpc>
                <a:spcPts val="8399"/>
              </a:lnSpc>
            </a:pPr>
            <a:r>
              <a:rPr lang="en-US" sz="5999" b="1" i="1">
                <a:solidFill>
                  <a:srgbClr val="B3B6BA"/>
                </a:solidFill>
                <a:latin typeface="Poppins Bold Italics"/>
                <a:ea typeface="Poppins Bold Italics"/>
                <a:cs typeface="Poppins Bold Italics"/>
                <a:sym typeface="Poppins Bold Italics"/>
              </a:rPr>
              <a:t>2</a:t>
            </a:r>
          </a:p>
        </p:txBody>
      </p:sp>
      <p:sp>
        <p:nvSpPr>
          <p:cNvPr id="19" name="Freeform 19"/>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20" name="Group 20"/>
          <p:cNvGrpSpPr/>
          <p:nvPr/>
        </p:nvGrpSpPr>
        <p:grpSpPr>
          <a:xfrm>
            <a:off x="-1115" y="9661191"/>
            <a:ext cx="15869159" cy="476836"/>
            <a:chOff x="0" y="0"/>
            <a:chExt cx="4179532" cy="125587"/>
          </a:xfrm>
        </p:grpSpPr>
        <p:sp>
          <p:nvSpPr>
            <p:cNvPr id="21" name="Freeform 21"/>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22" name="TextBox 22"/>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24" name="TextBox 10">
            <a:extLst>
              <a:ext uri="{FF2B5EF4-FFF2-40B4-BE49-F238E27FC236}">
                <a16:creationId xmlns:a16="http://schemas.microsoft.com/office/drawing/2014/main" id="{50A62F07-5109-4A03-AB42-2D3DFC20F398}"/>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grpSp>
        <p:nvGrpSpPr>
          <p:cNvPr id="3" name="Group 3"/>
          <p:cNvGrpSpPr/>
          <p:nvPr/>
        </p:nvGrpSpPr>
        <p:grpSpPr>
          <a:xfrm>
            <a:off x="1028700" y="4850905"/>
            <a:ext cx="7512660" cy="2550436"/>
            <a:chOff x="0" y="0"/>
            <a:chExt cx="1234517" cy="419100"/>
          </a:xfrm>
        </p:grpSpPr>
        <p:sp>
          <p:nvSpPr>
            <p:cNvPr id="4" name="Freeform 4"/>
            <p:cNvSpPr/>
            <p:nvPr/>
          </p:nvSpPr>
          <p:spPr>
            <a:xfrm>
              <a:off x="0" y="0"/>
              <a:ext cx="1234517" cy="419100"/>
            </a:xfrm>
            <a:custGeom>
              <a:avLst/>
              <a:gdLst/>
              <a:ahLst/>
              <a:cxnLst/>
              <a:rect l="l" t="t" r="r" b="b"/>
              <a:pathLst>
                <a:path w="1234517" h="419100">
                  <a:moveTo>
                    <a:pt x="20127" y="0"/>
                  </a:moveTo>
                  <a:lnTo>
                    <a:pt x="1214389" y="0"/>
                  </a:lnTo>
                  <a:cubicBezTo>
                    <a:pt x="1225505" y="0"/>
                    <a:pt x="1234517" y="9011"/>
                    <a:pt x="1234517" y="20127"/>
                  </a:cubicBezTo>
                  <a:lnTo>
                    <a:pt x="1234517" y="398973"/>
                  </a:lnTo>
                  <a:cubicBezTo>
                    <a:pt x="1234517" y="410089"/>
                    <a:pt x="1225505" y="419100"/>
                    <a:pt x="1214389" y="419100"/>
                  </a:cubicBezTo>
                  <a:lnTo>
                    <a:pt x="20127" y="419100"/>
                  </a:lnTo>
                  <a:cubicBezTo>
                    <a:pt x="9011" y="419100"/>
                    <a:pt x="0" y="410089"/>
                    <a:pt x="0" y="398973"/>
                  </a:cubicBezTo>
                  <a:lnTo>
                    <a:pt x="0" y="20127"/>
                  </a:lnTo>
                  <a:cubicBezTo>
                    <a:pt x="0" y="9011"/>
                    <a:pt x="9011" y="0"/>
                    <a:pt x="20127" y="0"/>
                  </a:cubicBezTo>
                  <a:close/>
                </a:path>
              </a:pathLst>
            </a:custGeom>
            <a:solidFill>
              <a:srgbClr val="003366"/>
            </a:solidFill>
          </p:spPr>
        </p:sp>
        <p:sp>
          <p:nvSpPr>
            <p:cNvPr id="5" name="TextBox 5"/>
            <p:cNvSpPr txBox="1"/>
            <p:nvPr/>
          </p:nvSpPr>
          <p:spPr>
            <a:xfrm>
              <a:off x="0" y="-57150"/>
              <a:ext cx="1234517" cy="476250"/>
            </a:xfrm>
            <a:prstGeom prst="rect">
              <a:avLst/>
            </a:prstGeom>
          </p:spPr>
          <p:txBody>
            <a:bodyPr lIns="50800" tIns="50800" rIns="50800" bIns="50800" rtlCol="0" anchor="ctr"/>
            <a:lstStyle/>
            <a:p>
              <a:pPr algn="ctr">
                <a:lnSpc>
                  <a:spcPts val="2799"/>
                </a:lnSpc>
              </a:pPr>
              <a:endParaRPr/>
            </a:p>
          </p:txBody>
        </p:sp>
      </p:grpSp>
      <p:grpSp>
        <p:nvGrpSpPr>
          <p:cNvPr id="6" name="Group 6"/>
          <p:cNvGrpSpPr/>
          <p:nvPr/>
        </p:nvGrpSpPr>
        <p:grpSpPr>
          <a:xfrm>
            <a:off x="9746640" y="4850905"/>
            <a:ext cx="7512660" cy="2550436"/>
            <a:chOff x="0" y="0"/>
            <a:chExt cx="1234517" cy="419100"/>
          </a:xfrm>
        </p:grpSpPr>
        <p:sp>
          <p:nvSpPr>
            <p:cNvPr id="7" name="Freeform 7"/>
            <p:cNvSpPr/>
            <p:nvPr/>
          </p:nvSpPr>
          <p:spPr>
            <a:xfrm>
              <a:off x="0" y="0"/>
              <a:ext cx="1234517" cy="419100"/>
            </a:xfrm>
            <a:custGeom>
              <a:avLst/>
              <a:gdLst/>
              <a:ahLst/>
              <a:cxnLst/>
              <a:rect l="l" t="t" r="r" b="b"/>
              <a:pathLst>
                <a:path w="1234517" h="419100">
                  <a:moveTo>
                    <a:pt x="20127" y="0"/>
                  </a:moveTo>
                  <a:lnTo>
                    <a:pt x="1214389" y="0"/>
                  </a:lnTo>
                  <a:cubicBezTo>
                    <a:pt x="1225505" y="0"/>
                    <a:pt x="1234517" y="9011"/>
                    <a:pt x="1234517" y="20127"/>
                  </a:cubicBezTo>
                  <a:lnTo>
                    <a:pt x="1234517" y="398973"/>
                  </a:lnTo>
                  <a:cubicBezTo>
                    <a:pt x="1234517" y="410089"/>
                    <a:pt x="1225505" y="419100"/>
                    <a:pt x="1214389" y="419100"/>
                  </a:cubicBezTo>
                  <a:lnTo>
                    <a:pt x="20127" y="419100"/>
                  </a:lnTo>
                  <a:cubicBezTo>
                    <a:pt x="9011" y="419100"/>
                    <a:pt x="0" y="410089"/>
                    <a:pt x="0" y="398973"/>
                  </a:cubicBezTo>
                  <a:lnTo>
                    <a:pt x="0" y="20127"/>
                  </a:lnTo>
                  <a:cubicBezTo>
                    <a:pt x="0" y="9011"/>
                    <a:pt x="9011" y="0"/>
                    <a:pt x="20127" y="0"/>
                  </a:cubicBezTo>
                  <a:close/>
                </a:path>
              </a:pathLst>
            </a:custGeom>
            <a:solidFill>
              <a:srgbClr val="003366"/>
            </a:solidFill>
          </p:spPr>
        </p:sp>
        <p:sp>
          <p:nvSpPr>
            <p:cNvPr id="8" name="TextBox 8"/>
            <p:cNvSpPr txBox="1"/>
            <p:nvPr/>
          </p:nvSpPr>
          <p:spPr>
            <a:xfrm>
              <a:off x="0" y="-57150"/>
              <a:ext cx="1234517" cy="476250"/>
            </a:xfrm>
            <a:prstGeom prst="rect">
              <a:avLst/>
            </a:prstGeom>
          </p:spPr>
          <p:txBody>
            <a:bodyPr lIns="50800" tIns="50800" rIns="50800" bIns="50800" rtlCol="0" anchor="ctr"/>
            <a:lstStyle/>
            <a:p>
              <a:pPr algn="ctr">
                <a:lnSpc>
                  <a:spcPts val="2799"/>
                </a:lnSpc>
              </a:pPr>
              <a:endParaRPr/>
            </a:p>
          </p:txBody>
        </p:sp>
      </p:grpSp>
      <p:sp>
        <p:nvSpPr>
          <p:cNvPr id="9" name="TextBox 9"/>
          <p:cNvSpPr txBox="1"/>
          <p:nvPr/>
        </p:nvSpPr>
        <p:spPr>
          <a:xfrm>
            <a:off x="9983688" y="5556211"/>
            <a:ext cx="7038563" cy="1073150"/>
          </a:xfrm>
          <a:prstGeom prst="rect">
            <a:avLst/>
          </a:prstGeom>
        </p:spPr>
        <p:txBody>
          <a:bodyPr lIns="0" tIns="0" rIns="0" bIns="0" rtlCol="0" anchor="t">
            <a:spAutoFit/>
          </a:bodyPr>
          <a:lstStyle/>
          <a:p>
            <a:pPr algn="l">
              <a:lnSpc>
                <a:spcPts val="2800"/>
              </a:lnSpc>
            </a:pPr>
            <a:r>
              <a:rPr lang="en-US" sz="2000">
                <a:solidFill>
                  <a:srgbClr val="FFFFFF"/>
                </a:solidFill>
                <a:latin typeface="Poppins"/>
                <a:ea typeface="Poppins"/>
                <a:cs typeface="Poppins"/>
                <a:sym typeface="Poppins"/>
              </a:rPr>
              <a:t>Tujuan: Probing dilakukan untuk membantu</a:t>
            </a:r>
          </a:p>
          <a:p>
            <a:pPr algn="l">
              <a:lnSpc>
                <a:spcPts val="2800"/>
              </a:lnSpc>
            </a:pPr>
            <a:r>
              <a:rPr lang="en-US" sz="2000">
                <a:solidFill>
                  <a:srgbClr val="FFFFFF"/>
                </a:solidFill>
                <a:latin typeface="Poppins"/>
                <a:ea typeface="Poppins"/>
                <a:cs typeface="Poppins"/>
                <a:sym typeface="Poppins"/>
              </a:rPr>
              <a:t>salesperson mendapatkan info lengkap mengenai</a:t>
            </a:r>
          </a:p>
          <a:p>
            <a:pPr algn="l">
              <a:lnSpc>
                <a:spcPts val="2800"/>
              </a:lnSpc>
            </a:pPr>
            <a:r>
              <a:rPr lang="en-US" sz="2000">
                <a:solidFill>
                  <a:srgbClr val="FFFFFF"/>
                </a:solidFill>
                <a:latin typeface="Poppins"/>
                <a:ea typeface="Poppins"/>
                <a:cs typeface="Poppins"/>
                <a:sym typeface="Poppins"/>
              </a:rPr>
              <a:t>kebutuhan prospek sebelum menawarkan produk.</a:t>
            </a:r>
          </a:p>
        </p:txBody>
      </p:sp>
      <p:sp>
        <p:nvSpPr>
          <p:cNvPr id="10" name="TextBox 10"/>
          <p:cNvSpPr txBox="1"/>
          <p:nvPr/>
        </p:nvSpPr>
        <p:spPr>
          <a:xfrm>
            <a:off x="1293043" y="5556211"/>
            <a:ext cx="6900479" cy="1073150"/>
          </a:xfrm>
          <a:prstGeom prst="rect">
            <a:avLst/>
          </a:prstGeom>
        </p:spPr>
        <p:txBody>
          <a:bodyPr lIns="0" tIns="0" rIns="0" bIns="0" rtlCol="0" anchor="t">
            <a:spAutoFit/>
          </a:bodyPr>
          <a:lstStyle/>
          <a:p>
            <a:pPr algn="l">
              <a:lnSpc>
                <a:spcPts val="2800"/>
              </a:lnSpc>
            </a:pPr>
            <a:r>
              <a:rPr lang="en-US" sz="2000" b="1">
                <a:solidFill>
                  <a:srgbClr val="FFFFFF"/>
                </a:solidFill>
                <a:latin typeface="Poppins Bold"/>
                <a:ea typeface="Poppins Bold"/>
                <a:cs typeface="Poppins Bold"/>
                <a:sym typeface="Poppins Bold"/>
              </a:rPr>
              <a:t>Pengertian: </a:t>
            </a:r>
            <a:r>
              <a:rPr lang="en-US" sz="2000">
                <a:solidFill>
                  <a:srgbClr val="FFFFFF"/>
                </a:solidFill>
                <a:latin typeface="Poppins"/>
                <a:ea typeface="Poppins"/>
                <a:cs typeface="Poppins"/>
                <a:sym typeface="Poppins"/>
              </a:rPr>
              <a:t>Probing adalah teknik dalam mengajukan pertanyaan untuk membimbing salesperson menemukan kebutuhan prospek.</a:t>
            </a:r>
          </a:p>
        </p:txBody>
      </p:sp>
      <p:grpSp>
        <p:nvGrpSpPr>
          <p:cNvPr id="11" name="Group 11"/>
          <p:cNvGrpSpPr/>
          <p:nvPr/>
        </p:nvGrpSpPr>
        <p:grpSpPr>
          <a:xfrm rot="-5400000">
            <a:off x="14775709" y="1843658"/>
            <a:ext cx="1942079" cy="3025103"/>
            <a:chOff x="0" y="0"/>
            <a:chExt cx="520700" cy="811075"/>
          </a:xfrm>
        </p:grpSpPr>
        <p:sp>
          <p:nvSpPr>
            <p:cNvPr id="12" name="Freeform 12"/>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B3B6BA"/>
            </a:solidFill>
            <a:ln w="47625" cap="sq">
              <a:solidFill>
                <a:srgbClr val="FFFFFF"/>
              </a:solidFill>
              <a:prstDash val="solid"/>
              <a:miter/>
            </a:ln>
          </p:spPr>
        </p:sp>
        <p:sp>
          <p:nvSpPr>
            <p:cNvPr id="13" name="TextBox 13"/>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grpSp>
        <p:nvGrpSpPr>
          <p:cNvPr id="14" name="Group 14"/>
          <p:cNvGrpSpPr/>
          <p:nvPr/>
        </p:nvGrpSpPr>
        <p:grpSpPr>
          <a:xfrm rot="-5400000">
            <a:off x="12574793" y="1843658"/>
            <a:ext cx="1942079" cy="3025103"/>
            <a:chOff x="0" y="0"/>
            <a:chExt cx="520700" cy="811075"/>
          </a:xfrm>
        </p:grpSpPr>
        <p:sp>
          <p:nvSpPr>
            <p:cNvPr id="15" name="Freeform 15"/>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B3B6BA"/>
            </a:solidFill>
            <a:ln w="47625" cap="sq">
              <a:solidFill>
                <a:srgbClr val="FFFFFF"/>
              </a:solidFill>
              <a:prstDash val="solid"/>
              <a:miter/>
            </a:ln>
          </p:spPr>
        </p:sp>
        <p:sp>
          <p:nvSpPr>
            <p:cNvPr id="16" name="TextBox 16"/>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grpSp>
        <p:nvGrpSpPr>
          <p:cNvPr id="17" name="Group 17"/>
          <p:cNvGrpSpPr/>
          <p:nvPr/>
        </p:nvGrpSpPr>
        <p:grpSpPr>
          <a:xfrm rot="-5400000">
            <a:off x="10373876" y="1843658"/>
            <a:ext cx="1942079" cy="3025103"/>
            <a:chOff x="0" y="0"/>
            <a:chExt cx="520700" cy="811075"/>
          </a:xfrm>
        </p:grpSpPr>
        <p:sp>
          <p:nvSpPr>
            <p:cNvPr id="18" name="Freeform 18"/>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B3B6BA"/>
            </a:solidFill>
            <a:ln w="47625" cap="sq">
              <a:solidFill>
                <a:srgbClr val="FFFFFF"/>
              </a:solidFill>
              <a:prstDash val="solid"/>
              <a:miter/>
            </a:ln>
          </p:spPr>
        </p:sp>
        <p:sp>
          <p:nvSpPr>
            <p:cNvPr id="19" name="TextBox 19"/>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grpSp>
        <p:nvGrpSpPr>
          <p:cNvPr id="20" name="Group 20"/>
          <p:cNvGrpSpPr/>
          <p:nvPr/>
        </p:nvGrpSpPr>
        <p:grpSpPr>
          <a:xfrm rot="-5400000">
            <a:off x="8172960" y="1843658"/>
            <a:ext cx="1942079" cy="3025103"/>
            <a:chOff x="0" y="0"/>
            <a:chExt cx="520700" cy="811075"/>
          </a:xfrm>
        </p:grpSpPr>
        <p:sp>
          <p:nvSpPr>
            <p:cNvPr id="21" name="Freeform 21"/>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B3B6BA"/>
            </a:solidFill>
            <a:ln w="47625" cap="sq">
              <a:solidFill>
                <a:srgbClr val="FFFFFF"/>
              </a:solidFill>
              <a:prstDash val="solid"/>
              <a:miter/>
            </a:ln>
          </p:spPr>
        </p:sp>
        <p:sp>
          <p:nvSpPr>
            <p:cNvPr id="22" name="TextBox 22"/>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grpSp>
        <p:nvGrpSpPr>
          <p:cNvPr id="23" name="Group 23"/>
          <p:cNvGrpSpPr/>
          <p:nvPr/>
        </p:nvGrpSpPr>
        <p:grpSpPr>
          <a:xfrm rot="-5400000">
            <a:off x="5972044" y="1843658"/>
            <a:ext cx="1942079" cy="3025103"/>
            <a:chOff x="0" y="0"/>
            <a:chExt cx="520700" cy="811075"/>
          </a:xfrm>
        </p:grpSpPr>
        <p:sp>
          <p:nvSpPr>
            <p:cNvPr id="24" name="Freeform 24"/>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003366"/>
            </a:solidFill>
            <a:ln w="47625" cap="sq">
              <a:solidFill>
                <a:srgbClr val="FFFFFF"/>
              </a:solidFill>
              <a:prstDash val="solid"/>
              <a:miter/>
            </a:ln>
          </p:spPr>
        </p:sp>
        <p:sp>
          <p:nvSpPr>
            <p:cNvPr id="25" name="TextBox 25"/>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grpSp>
        <p:nvGrpSpPr>
          <p:cNvPr id="26" name="Group 26"/>
          <p:cNvGrpSpPr/>
          <p:nvPr/>
        </p:nvGrpSpPr>
        <p:grpSpPr>
          <a:xfrm rot="-5400000">
            <a:off x="3771128" y="1843658"/>
            <a:ext cx="1942079" cy="3025103"/>
            <a:chOff x="0" y="0"/>
            <a:chExt cx="520700" cy="811075"/>
          </a:xfrm>
        </p:grpSpPr>
        <p:sp>
          <p:nvSpPr>
            <p:cNvPr id="27" name="Freeform 27"/>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003366"/>
            </a:solidFill>
            <a:ln w="47625" cap="sq">
              <a:solidFill>
                <a:srgbClr val="FFFFFF"/>
              </a:solidFill>
              <a:prstDash val="solid"/>
              <a:miter/>
            </a:ln>
          </p:spPr>
        </p:sp>
        <p:sp>
          <p:nvSpPr>
            <p:cNvPr id="28" name="TextBox 28"/>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grpSp>
        <p:nvGrpSpPr>
          <p:cNvPr id="29" name="Group 29"/>
          <p:cNvGrpSpPr/>
          <p:nvPr/>
        </p:nvGrpSpPr>
        <p:grpSpPr>
          <a:xfrm rot="-5400000">
            <a:off x="1570212" y="1843658"/>
            <a:ext cx="1942079" cy="3025103"/>
            <a:chOff x="0" y="0"/>
            <a:chExt cx="520700" cy="811075"/>
          </a:xfrm>
        </p:grpSpPr>
        <p:sp>
          <p:nvSpPr>
            <p:cNvPr id="30" name="Freeform 30"/>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003366"/>
            </a:solidFill>
            <a:ln w="47625" cap="sq">
              <a:solidFill>
                <a:srgbClr val="FFFFFF"/>
              </a:solidFill>
              <a:prstDash val="solid"/>
              <a:miter/>
            </a:ln>
          </p:spPr>
        </p:sp>
        <p:sp>
          <p:nvSpPr>
            <p:cNvPr id="31" name="TextBox 31"/>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sp>
        <p:nvSpPr>
          <p:cNvPr id="32" name="TextBox 32"/>
          <p:cNvSpPr txBox="1"/>
          <p:nvPr/>
        </p:nvSpPr>
        <p:spPr>
          <a:xfrm>
            <a:off x="1467258" y="2803808"/>
            <a:ext cx="1615504" cy="341119"/>
          </a:xfrm>
          <a:prstGeom prst="rect">
            <a:avLst/>
          </a:prstGeom>
        </p:spPr>
        <p:txBody>
          <a:bodyPr wrap="square" lIns="0" tIns="0" rIns="0" bIns="0" rtlCol="0" anchor="t">
            <a:spAutoFit/>
          </a:bodyPr>
          <a:lstStyle/>
          <a:p>
            <a:pPr algn="ctr">
              <a:lnSpc>
                <a:spcPts val="2800"/>
              </a:lnSpc>
            </a:pPr>
            <a:r>
              <a:rPr lang="en-US" sz="2000" b="1" i="1" dirty="0">
                <a:solidFill>
                  <a:srgbClr val="FFFFFF"/>
                </a:solidFill>
                <a:latin typeface="Poppins Bold Italics"/>
                <a:ea typeface="Poppins Bold Italics"/>
                <a:cs typeface="Poppins Bold Italics"/>
                <a:sym typeface="Poppins Bold Italics"/>
              </a:rPr>
              <a:t>Prospecting</a:t>
            </a:r>
          </a:p>
        </p:txBody>
      </p:sp>
      <p:sp>
        <p:nvSpPr>
          <p:cNvPr id="33" name="TextBox 33"/>
          <p:cNvSpPr txBox="1"/>
          <p:nvPr/>
        </p:nvSpPr>
        <p:spPr>
          <a:xfrm>
            <a:off x="4053803" y="2803808"/>
            <a:ext cx="1775129" cy="341119"/>
          </a:xfrm>
          <a:prstGeom prst="rect">
            <a:avLst/>
          </a:prstGeom>
        </p:spPr>
        <p:txBody>
          <a:bodyPr wrap="square" lIns="0" tIns="0" rIns="0" bIns="0" rtlCol="0" anchor="t">
            <a:spAutoFit/>
          </a:bodyPr>
          <a:lstStyle/>
          <a:p>
            <a:pPr algn="ctr">
              <a:lnSpc>
                <a:spcPts val="2800"/>
              </a:lnSpc>
            </a:pPr>
            <a:r>
              <a:rPr lang="en-US" sz="2000" b="1" i="1" dirty="0">
                <a:solidFill>
                  <a:srgbClr val="FFFFFF"/>
                </a:solidFill>
                <a:latin typeface="Poppins Bold Italics"/>
                <a:ea typeface="Poppins Bold Italics"/>
                <a:cs typeface="Poppins Bold Italics"/>
                <a:sym typeface="Poppins Bold Italics"/>
              </a:rPr>
              <a:t>Approaching</a:t>
            </a:r>
          </a:p>
        </p:txBody>
      </p:sp>
      <p:sp>
        <p:nvSpPr>
          <p:cNvPr id="34" name="TextBox 34"/>
          <p:cNvSpPr txBox="1"/>
          <p:nvPr/>
        </p:nvSpPr>
        <p:spPr>
          <a:xfrm>
            <a:off x="6704646" y="2803808"/>
            <a:ext cx="1055070" cy="341119"/>
          </a:xfrm>
          <a:prstGeom prst="rect">
            <a:avLst/>
          </a:prstGeom>
        </p:spPr>
        <p:txBody>
          <a:bodyPr wrap="square" lIns="0" tIns="0" rIns="0" bIns="0" rtlCol="0" anchor="t">
            <a:spAutoFit/>
          </a:bodyPr>
          <a:lstStyle/>
          <a:p>
            <a:pPr algn="ctr">
              <a:lnSpc>
                <a:spcPts val="2800"/>
              </a:lnSpc>
            </a:pPr>
            <a:r>
              <a:rPr lang="en-US" sz="2000" b="1" i="1" dirty="0">
                <a:solidFill>
                  <a:srgbClr val="FFFFFF"/>
                </a:solidFill>
                <a:latin typeface="Poppins Bold Italics"/>
                <a:ea typeface="Poppins Bold Italics"/>
                <a:cs typeface="Poppins Bold Italics"/>
                <a:sym typeface="Poppins Bold Italics"/>
              </a:rPr>
              <a:t>Probing</a:t>
            </a:r>
          </a:p>
        </p:txBody>
      </p:sp>
      <p:sp>
        <p:nvSpPr>
          <p:cNvPr id="35" name="TextBox 35"/>
          <p:cNvSpPr txBox="1"/>
          <p:nvPr/>
        </p:nvSpPr>
        <p:spPr>
          <a:xfrm>
            <a:off x="8458220" y="2635484"/>
            <a:ext cx="1726933" cy="720725"/>
          </a:xfrm>
          <a:prstGeom prst="rect">
            <a:avLst/>
          </a:prstGeom>
        </p:spPr>
        <p:txBody>
          <a:bodyPr wrap="square" lIns="0" tIns="0" rIns="0" bIns="0" rtlCol="0" anchor="t">
            <a:spAutoFit/>
          </a:bodyPr>
          <a:lstStyle/>
          <a:p>
            <a:pPr algn="ctr">
              <a:lnSpc>
                <a:spcPts val="2800"/>
              </a:lnSpc>
            </a:pPr>
            <a:r>
              <a:rPr lang="en-US" sz="2000" b="1" i="1" dirty="0">
                <a:solidFill>
                  <a:srgbClr val="062652"/>
                </a:solidFill>
                <a:latin typeface="Poppins Bold Italics"/>
                <a:ea typeface="Poppins Bold Italics"/>
                <a:cs typeface="Poppins Bold Italics"/>
                <a:sym typeface="Poppins Bold Italics"/>
              </a:rPr>
              <a:t>Sales</a:t>
            </a:r>
          </a:p>
          <a:p>
            <a:pPr algn="ctr">
              <a:lnSpc>
                <a:spcPts val="2800"/>
              </a:lnSpc>
            </a:pPr>
            <a:r>
              <a:rPr lang="en-US" sz="2000" b="1" i="1" dirty="0">
                <a:solidFill>
                  <a:srgbClr val="062652"/>
                </a:solidFill>
                <a:latin typeface="Poppins Bold Italics"/>
                <a:ea typeface="Poppins Bold Italics"/>
                <a:cs typeface="Poppins Bold Italics"/>
                <a:sym typeface="Poppins Bold Italics"/>
              </a:rPr>
              <a:t>Presentation</a:t>
            </a:r>
          </a:p>
        </p:txBody>
      </p:sp>
      <p:sp>
        <p:nvSpPr>
          <p:cNvPr id="36" name="TextBox 36"/>
          <p:cNvSpPr txBox="1"/>
          <p:nvPr/>
        </p:nvSpPr>
        <p:spPr>
          <a:xfrm>
            <a:off x="10482177" y="2627595"/>
            <a:ext cx="1995365" cy="720725"/>
          </a:xfrm>
          <a:prstGeom prst="rect">
            <a:avLst/>
          </a:prstGeom>
        </p:spPr>
        <p:txBody>
          <a:bodyPr lIns="0" tIns="0" rIns="0" bIns="0" rtlCol="0" anchor="t">
            <a:spAutoFit/>
          </a:bodyPr>
          <a:lstStyle/>
          <a:p>
            <a:pPr algn="ctr">
              <a:lnSpc>
                <a:spcPts val="2800"/>
              </a:lnSpc>
            </a:pPr>
            <a:r>
              <a:rPr lang="en-US" sz="2000" b="1" i="1" dirty="0">
                <a:solidFill>
                  <a:srgbClr val="062652"/>
                </a:solidFill>
                <a:latin typeface="Poppins Bold Italics"/>
                <a:ea typeface="Poppins Bold Italics"/>
                <a:cs typeface="Poppins Bold Italics"/>
                <a:sym typeface="Poppins Bold Italics"/>
              </a:rPr>
              <a:t>Handling</a:t>
            </a:r>
          </a:p>
          <a:p>
            <a:pPr algn="ctr">
              <a:lnSpc>
                <a:spcPts val="2800"/>
              </a:lnSpc>
            </a:pPr>
            <a:r>
              <a:rPr lang="en-US" sz="2000" b="1" i="1" dirty="0">
                <a:solidFill>
                  <a:srgbClr val="062652"/>
                </a:solidFill>
                <a:latin typeface="Poppins Bold Italics"/>
                <a:ea typeface="Poppins Bold Italics"/>
                <a:cs typeface="Poppins Bold Italics"/>
                <a:sym typeface="Poppins Bold Italics"/>
              </a:rPr>
              <a:t>Objection</a:t>
            </a:r>
          </a:p>
        </p:txBody>
      </p:sp>
      <p:sp>
        <p:nvSpPr>
          <p:cNvPr id="37" name="TextBox 37"/>
          <p:cNvSpPr txBox="1"/>
          <p:nvPr/>
        </p:nvSpPr>
        <p:spPr>
          <a:xfrm>
            <a:off x="12857468" y="2803808"/>
            <a:ext cx="1780389" cy="341119"/>
          </a:xfrm>
          <a:prstGeom prst="rect">
            <a:avLst/>
          </a:prstGeom>
        </p:spPr>
        <p:txBody>
          <a:bodyPr wrap="square" lIns="0" tIns="0" rIns="0" bIns="0" rtlCol="0" anchor="t">
            <a:spAutoFit/>
          </a:bodyPr>
          <a:lstStyle/>
          <a:p>
            <a:pPr algn="ctr">
              <a:lnSpc>
                <a:spcPts val="2800"/>
              </a:lnSpc>
            </a:pPr>
            <a:r>
              <a:rPr lang="en-US" sz="2000" b="1" i="1" dirty="0">
                <a:solidFill>
                  <a:srgbClr val="062652"/>
                </a:solidFill>
                <a:latin typeface="Poppins Bold Italics"/>
                <a:ea typeface="Poppins Bold Italics"/>
                <a:cs typeface="Poppins Bold Italics"/>
                <a:sym typeface="Poppins Bold Italics"/>
              </a:rPr>
              <a:t>Sales Closing</a:t>
            </a:r>
          </a:p>
        </p:txBody>
      </p:sp>
      <p:sp>
        <p:nvSpPr>
          <p:cNvPr id="38" name="TextBox 38"/>
          <p:cNvSpPr txBox="1"/>
          <p:nvPr/>
        </p:nvSpPr>
        <p:spPr>
          <a:xfrm>
            <a:off x="15062825" y="2803808"/>
            <a:ext cx="1624975" cy="341119"/>
          </a:xfrm>
          <a:prstGeom prst="rect">
            <a:avLst/>
          </a:prstGeom>
        </p:spPr>
        <p:txBody>
          <a:bodyPr wrap="square" lIns="0" tIns="0" rIns="0" bIns="0" rtlCol="0" anchor="t">
            <a:spAutoFit/>
          </a:bodyPr>
          <a:lstStyle/>
          <a:p>
            <a:pPr algn="ctr">
              <a:lnSpc>
                <a:spcPts val="2800"/>
              </a:lnSpc>
            </a:pPr>
            <a:r>
              <a:rPr lang="en-US" sz="2000" b="1" i="1" dirty="0">
                <a:solidFill>
                  <a:srgbClr val="062652"/>
                </a:solidFill>
                <a:latin typeface="Poppins Bold Italics"/>
                <a:ea typeface="Poppins Bold Italics"/>
                <a:cs typeface="Poppins Bold Italics"/>
                <a:sym typeface="Poppins Bold Italics"/>
              </a:rPr>
              <a:t>Maintaining</a:t>
            </a:r>
          </a:p>
        </p:txBody>
      </p:sp>
      <p:sp>
        <p:nvSpPr>
          <p:cNvPr id="39" name="TextBox 39"/>
          <p:cNvSpPr txBox="1"/>
          <p:nvPr/>
        </p:nvSpPr>
        <p:spPr>
          <a:xfrm>
            <a:off x="1180639" y="3129967"/>
            <a:ext cx="2147987" cy="720725"/>
          </a:xfrm>
          <a:prstGeom prst="rect">
            <a:avLst/>
          </a:prstGeom>
        </p:spPr>
        <p:txBody>
          <a:bodyPr lIns="0" tIns="0" rIns="0" bIns="0" rtlCol="0" anchor="t">
            <a:spAutoFit/>
          </a:bodyPr>
          <a:lstStyle/>
          <a:p>
            <a:pPr algn="ctr">
              <a:lnSpc>
                <a:spcPts val="2800"/>
              </a:lnSpc>
            </a:pPr>
            <a:r>
              <a:rPr lang="en-US" sz="2000">
                <a:solidFill>
                  <a:srgbClr val="FFFFFF"/>
                </a:solidFill>
                <a:latin typeface="Poppins"/>
                <a:ea typeface="Poppins"/>
                <a:cs typeface="Poppins"/>
                <a:sym typeface="Poppins"/>
              </a:rPr>
              <a:t>Mencari Calon Nasabah</a:t>
            </a:r>
          </a:p>
        </p:txBody>
      </p:sp>
      <p:sp>
        <p:nvSpPr>
          <p:cNvPr id="40" name="TextBox 40"/>
          <p:cNvSpPr txBox="1"/>
          <p:nvPr/>
        </p:nvSpPr>
        <p:spPr>
          <a:xfrm>
            <a:off x="4071933" y="3138722"/>
            <a:ext cx="1681962" cy="720725"/>
          </a:xfrm>
          <a:prstGeom prst="rect">
            <a:avLst/>
          </a:prstGeom>
        </p:spPr>
        <p:txBody>
          <a:bodyPr lIns="0" tIns="0" rIns="0" bIns="0" rtlCol="0" anchor="t">
            <a:spAutoFit/>
          </a:bodyPr>
          <a:lstStyle/>
          <a:p>
            <a:pPr algn="ctr">
              <a:lnSpc>
                <a:spcPts val="2800"/>
              </a:lnSpc>
            </a:pPr>
            <a:r>
              <a:rPr lang="en-US" sz="2000">
                <a:solidFill>
                  <a:srgbClr val="FFFFFF"/>
                </a:solidFill>
                <a:latin typeface="Poppins"/>
                <a:ea typeface="Poppins"/>
                <a:cs typeface="Poppins"/>
                <a:sym typeface="Poppins"/>
              </a:rPr>
              <a:t>Pendekatan Awal</a:t>
            </a:r>
          </a:p>
        </p:txBody>
      </p:sp>
      <p:sp>
        <p:nvSpPr>
          <p:cNvPr id="41" name="TextBox 41"/>
          <p:cNvSpPr txBox="1"/>
          <p:nvPr/>
        </p:nvSpPr>
        <p:spPr>
          <a:xfrm>
            <a:off x="6373624" y="3138722"/>
            <a:ext cx="1681962" cy="720725"/>
          </a:xfrm>
          <a:prstGeom prst="rect">
            <a:avLst/>
          </a:prstGeom>
        </p:spPr>
        <p:txBody>
          <a:bodyPr lIns="0" tIns="0" rIns="0" bIns="0" rtlCol="0" anchor="t">
            <a:spAutoFit/>
          </a:bodyPr>
          <a:lstStyle/>
          <a:p>
            <a:pPr algn="ctr">
              <a:lnSpc>
                <a:spcPts val="2800"/>
              </a:lnSpc>
            </a:pPr>
            <a:r>
              <a:rPr lang="en-US" sz="2000">
                <a:solidFill>
                  <a:srgbClr val="FFFFFF"/>
                </a:solidFill>
                <a:latin typeface="Poppins"/>
                <a:ea typeface="Poppins"/>
                <a:cs typeface="Poppins"/>
                <a:sym typeface="Poppins"/>
              </a:rPr>
              <a:t>Menggali Kebutuhan</a:t>
            </a:r>
          </a:p>
        </p:txBody>
      </p:sp>
      <p:sp>
        <p:nvSpPr>
          <p:cNvPr id="42" name="TextBox 42"/>
          <p:cNvSpPr txBox="1"/>
          <p:nvPr/>
        </p:nvSpPr>
        <p:spPr>
          <a:xfrm>
            <a:off x="8455635" y="3281645"/>
            <a:ext cx="1681962" cy="720725"/>
          </a:xfrm>
          <a:prstGeom prst="rect">
            <a:avLst/>
          </a:prstGeom>
        </p:spPr>
        <p:txBody>
          <a:bodyPr lIns="0" tIns="0" rIns="0" bIns="0" rtlCol="0" anchor="t">
            <a:spAutoFit/>
          </a:bodyPr>
          <a:lstStyle/>
          <a:p>
            <a:pPr algn="ctr">
              <a:lnSpc>
                <a:spcPts val="2800"/>
              </a:lnSpc>
            </a:pPr>
            <a:r>
              <a:rPr lang="en-US" sz="2000">
                <a:solidFill>
                  <a:srgbClr val="062652"/>
                </a:solidFill>
                <a:latin typeface="Poppins"/>
                <a:ea typeface="Poppins"/>
                <a:cs typeface="Poppins"/>
                <a:sym typeface="Poppins"/>
              </a:rPr>
              <a:t>Presentasi Penawaran</a:t>
            </a:r>
          </a:p>
        </p:txBody>
      </p:sp>
      <p:sp>
        <p:nvSpPr>
          <p:cNvPr id="43" name="TextBox 43"/>
          <p:cNvSpPr txBox="1"/>
          <p:nvPr/>
        </p:nvSpPr>
        <p:spPr>
          <a:xfrm>
            <a:off x="10638878" y="3289534"/>
            <a:ext cx="1681962" cy="720725"/>
          </a:xfrm>
          <a:prstGeom prst="rect">
            <a:avLst/>
          </a:prstGeom>
        </p:spPr>
        <p:txBody>
          <a:bodyPr lIns="0" tIns="0" rIns="0" bIns="0" rtlCol="0" anchor="t">
            <a:spAutoFit/>
          </a:bodyPr>
          <a:lstStyle/>
          <a:p>
            <a:pPr algn="ctr">
              <a:lnSpc>
                <a:spcPts val="2800"/>
              </a:lnSpc>
            </a:pPr>
            <a:r>
              <a:rPr lang="en-US" sz="2000">
                <a:solidFill>
                  <a:srgbClr val="062652"/>
                </a:solidFill>
                <a:latin typeface="Poppins"/>
                <a:ea typeface="Poppins"/>
                <a:cs typeface="Poppins"/>
                <a:sym typeface="Poppins"/>
              </a:rPr>
              <a:t>Menangani Keberatan</a:t>
            </a:r>
          </a:p>
        </p:txBody>
      </p:sp>
      <p:sp>
        <p:nvSpPr>
          <p:cNvPr id="44" name="TextBox 44"/>
          <p:cNvSpPr txBox="1"/>
          <p:nvPr/>
        </p:nvSpPr>
        <p:spPr>
          <a:xfrm>
            <a:off x="12857468" y="3138722"/>
            <a:ext cx="1681962" cy="720725"/>
          </a:xfrm>
          <a:prstGeom prst="rect">
            <a:avLst/>
          </a:prstGeom>
        </p:spPr>
        <p:txBody>
          <a:bodyPr lIns="0" tIns="0" rIns="0" bIns="0" rtlCol="0" anchor="t">
            <a:spAutoFit/>
          </a:bodyPr>
          <a:lstStyle/>
          <a:p>
            <a:pPr algn="ctr">
              <a:lnSpc>
                <a:spcPts val="2800"/>
              </a:lnSpc>
            </a:pPr>
            <a:r>
              <a:rPr lang="en-US" sz="2000" dirty="0" err="1">
                <a:solidFill>
                  <a:srgbClr val="062652"/>
                </a:solidFill>
                <a:latin typeface="Poppins"/>
                <a:ea typeface="Poppins"/>
                <a:cs typeface="Poppins"/>
                <a:sym typeface="Poppins"/>
              </a:rPr>
              <a:t>Penutupan</a:t>
            </a:r>
            <a:r>
              <a:rPr lang="en-US" sz="2000" dirty="0">
                <a:solidFill>
                  <a:srgbClr val="062652"/>
                </a:solidFill>
                <a:latin typeface="Poppins"/>
                <a:ea typeface="Poppins"/>
                <a:cs typeface="Poppins"/>
                <a:sym typeface="Poppins"/>
              </a:rPr>
              <a:t> Penjualan</a:t>
            </a:r>
          </a:p>
        </p:txBody>
      </p:sp>
      <p:sp>
        <p:nvSpPr>
          <p:cNvPr id="45" name="TextBox 45"/>
          <p:cNvSpPr txBox="1"/>
          <p:nvPr/>
        </p:nvSpPr>
        <p:spPr>
          <a:xfrm>
            <a:off x="15036752" y="3138722"/>
            <a:ext cx="1823653" cy="720725"/>
          </a:xfrm>
          <a:prstGeom prst="rect">
            <a:avLst/>
          </a:prstGeom>
        </p:spPr>
        <p:txBody>
          <a:bodyPr lIns="0" tIns="0" rIns="0" bIns="0" rtlCol="0" anchor="t">
            <a:spAutoFit/>
          </a:bodyPr>
          <a:lstStyle/>
          <a:p>
            <a:pPr algn="ctr">
              <a:lnSpc>
                <a:spcPts val="2800"/>
              </a:lnSpc>
            </a:pPr>
            <a:r>
              <a:rPr lang="en-US" sz="2000">
                <a:solidFill>
                  <a:srgbClr val="062652"/>
                </a:solidFill>
                <a:latin typeface="Poppins"/>
                <a:ea typeface="Poppins"/>
                <a:cs typeface="Poppins"/>
                <a:sym typeface="Poppins"/>
              </a:rPr>
              <a:t>Pemeliharaan Hubungan</a:t>
            </a:r>
          </a:p>
        </p:txBody>
      </p:sp>
      <p:sp>
        <p:nvSpPr>
          <p:cNvPr id="46" name="Freeform 46"/>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47" name="Group 47"/>
          <p:cNvGrpSpPr/>
          <p:nvPr/>
        </p:nvGrpSpPr>
        <p:grpSpPr>
          <a:xfrm>
            <a:off x="-1115" y="9661191"/>
            <a:ext cx="15869159" cy="476836"/>
            <a:chOff x="0" y="0"/>
            <a:chExt cx="4179532" cy="125587"/>
          </a:xfrm>
        </p:grpSpPr>
        <p:sp>
          <p:nvSpPr>
            <p:cNvPr id="48" name="Freeform 48"/>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49" name="TextBox 49"/>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51" name="TextBox 10">
            <a:extLst>
              <a:ext uri="{FF2B5EF4-FFF2-40B4-BE49-F238E27FC236}">
                <a16:creationId xmlns:a16="http://schemas.microsoft.com/office/drawing/2014/main" id="{59DE5E7D-2118-5A95-DDD9-DC93B8203106}"/>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grpSp>
        <p:nvGrpSpPr>
          <p:cNvPr id="3" name="Group 3"/>
          <p:cNvGrpSpPr/>
          <p:nvPr/>
        </p:nvGrpSpPr>
        <p:grpSpPr>
          <a:xfrm rot="-10800000">
            <a:off x="3551539" y="1743779"/>
            <a:ext cx="11888088" cy="6799442"/>
            <a:chOff x="0" y="0"/>
            <a:chExt cx="1147166" cy="656127"/>
          </a:xfrm>
        </p:grpSpPr>
        <p:sp>
          <p:nvSpPr>
            <p:cNvPr id="4" name="Freeform 4"/>
            <p:cNvSpPr/>
            <p:nvPr/>
          </p:nvSpPr>
          <p:spPr>
            <a:xfrm>
              <a:off x="0" y="0"/>
              <a:ext cx="1147166" cy="656127"/>
            </a:xfrm>
            <a:custGeom>
              <a:avLst/>
              <a:gdLst/>
              <a:ahLst/>
              <a:cxnLst/>
              <a:rect l="l" t="t" r="r" b="b"/>
              <a:pathLst>
                <a:path w="1147166" h="656127">
                  <a:moveTo>
                    <a:pt x="239386" y="167214"/>
                  </a:moveTo>
                  <a:lnTo>
                    <a:pt x="1147166" y="167214"/>
                  </a:lnTo>
                  <a:lnTo>
                    <a:pt x="1147166" y="488849"/>
                  </a:lnTo>
                  <a:lnTo>
                    <a:pt x="239373" y="488849"/>
                  </a:lnTo>
                  <a:lnTo>
                    <a:pt x="302255" y="656127"/>
                  </a:lnTo>
                  <a:lnTo>
                    <a:pt x="0" y="328063"/>
                  </a:lnTo>
                  <a:lnTo>
                    <a:pt x="302255" y="0"/>
                  </a:lnTo>
                  <a:lnTo>
                    <a:pt x="239386" y="167214"/>
                  </a:lnTo>
                  <a:close/>
                </a:path>
              </a:pathLst>
            </a:custGeom>
            <a:solidFill>
              <a:srgbClr val="B3B6BA"/>
            </a:solidFill>
          </p:spPr>
        </p:sp>
        <p:sp>
          <p:nvSpPr>
            <p:cNvPr id="5" name="TextBox 5"/>
            <p:cNvSpPr txBox="1"/>
            <p:nvPr/>
          </p:nvSpPr>
          <p:spPr>
            <a:xfrm>
              <a:off x="120650" y="107950"/>
              <a:ext cx="1026516" cy="383077"/>
            </a:xfrm>
            <a:prstGeom prst="rect">
              <a:avLst/>
            </a:prstGeom>
          </p:spPr>
          <p:txBody>
            <a:bodyPr lIns="50800" tIns="50800" rIns="50800" bIns="50800" rtlCol="0" anchor="ctr"/>
            <a:lstStyle/>
            <a:p>
              <a:pPr algn="ctr">
                <a:lnSpc>
                  <a:spcPts val="2799"/>
                </a:lnSpc>
              </a:pPr>
              <a:endParaRPr/>
            </a:p>
          </p:txBody>
        </p:sp>
      </p:grpSp>
      <p:grpSp>
        <p:nvGrpSpPr>
          <p:cNvPr id="6" name="Group 6"/>
          <p:cNvGrpSpPr/>
          <p:nvPr/>
        </p:nvGrpSpPr>
        <p:grpSpPr>
          <a:xfrm>
            <a:off x="2242408" y="3860268"/>
            <a:ext cx="3485555" cy="2566465"/>
            <a:chOff x="0" y="0"/>
            <a:chExt cx="635000" cy="467560"/>
          </a:xfrm>
        </p:grpSpPr>
        <p:sp>
          <p:nvSpPr>
            <p:cNvPr id="7" name="Freeform 7"/>
            <p:cNvSpPr/>
            <p:nvPr/>
          </p:nvSpPr>
          <p:spPr>
            <a:xfrm>
              <a:off x="0" y="0"/>
              <a:ext cx="635000" cy="467560"/>
            </a:xfrm>
            <a:custGeom>
              <a:avLst/>
              <a:gdLst/>
              <a:ahLst/>
              <a:cxnLst/>
              <a:rect l="l" t="t" r="r" b="b"/>
              <a:pathLst>
                <a:path w="635000" h="467560">
                  <a:moveTo>
                    <a:pt x="43382" y="0"/>
                  </a:moveTo>
                  <a:lnTo>
                    <a:pt x="591618" y="0"/>
                  </a:lnTo>
                  <a:cubicBezTo>
                    <a:pt x="615577" y="0"/>
                    <a:pt x="635000" y="19423"/>
                    <a:pt x="635000" y="43382"/>
                  </a:cubicBezTo>
                  <a:lnTo>
                    <a:pt x="635000" y="424178"/>
                  </a:lnTo>
                  <a:cubicBezTo>
                    <a:pt x="635000" y="448137"/>
                    <a:pt x="615577" y="467560"/>
                    <a:pt x="591618" y="467560"/>
                  </a:cubicBezTo>
                  <a:lnTo>
                    <a:pt x="43382" y="467560"/>
                  </a:lnTo>
                  <a:cubicBezTo>
                    <a:pt x="19423" y="467560"/>
                    <a:pt x="0" y="448137"/>
                    <a:pt x="0" y="424178"/>
                  </a:cubicBezTo>
                  <a:lnTo>
                    <a:pt x="0" y="43382"/>
                  </a:lnTo>
                  <a:cubicBezTo>
                    <a:pt x="0" y="19423"/>
                    <a:pt x="19423" y="0"/>
                    <a:pt x="43382" y="0"/>
                  </a:cubicBezTo>
                  <a:close/>
                </a:path>
              </a:pathLst>
            </a:custGeom>
            <a:solidFill>
              <a:srgbClr val="003366"/>
            </a:solidFill>
          </p:spPr>
        </p:sp>
        <p:sp>
          <p:nvSpPr>
            <p:cNvPr id="8" name="TextBox 8"/>
            <p:cNvSpPr txBox="1"/>
            <p:nvPr/>
          </p:nvSpPr>
          <p:spPr>
            <a:xfrm>
              <a:off x="0" y="-57150"/>
              <a:ext cx="635000" cy="524710"/>
            </a:xfrm>
            <a:prstGeom prst="rect">
              <a:avLst/>
            </a:prstGeom>
          </p:spPr>
          <p:txBody>
            <a:bodyPr lIns="50800" tIns="50800" rIns="50800" bIns="50800" rtlCol="0" anchor="ctr"/>
            <a:lstStyle/>
            <a:p>
              <a:pPr algn="ctr">
                <a:lnSpc>
                  <a:spcPts val="2799"/>
                </a:lnSpc>
              </a:pPr>
              <a:r>
                <a:rPr lang="en-US" sz="1999" b="1">
                  <a:solidFill>
                    <a:srgbClr val="FFFFFF"/>
                  </a:solidFill>
                  <a:latin typeface="Poppins Bold"/>
                  <a:ea typeface="Poppins Bold"/>
                  <a:cs typeface="Poppins Bold"/>
                  <a:sym typeface="Poppins Bold"/>
                </a:rPr>
                <a:t>Memahami Masalah Prospek</a:t>
              </a:r>
            </a:p>
            <a:p>
              <a:pPr algn="ctr">
                <a:lnSpc>
                  <a:spcPts val="2799"/>
                </a:lnSpc>
              </a:pPr>
              <a:endParaRPr lang="en-US" sz="1999" b="1">
                <a:solidFill>
                  <a:srgbClr val="FFFFFF"/>
                </a:solidFill>
                <a:latin typeface="Poppins Bold"/>
                <a:ea typeface="Poppins Bold"/>
                <a:cs typeface="Poppins Bold"/>
                <a:sym typeface="Poppins Bold"/>
              </a:endParaRPr>
            </a:p>
            <a:p>
              <a:pPr algn="ctr">
                <a:lnSpc>
                  <a:spcPts val="2799"/>
                </a:lnSpc>
              </a:pPr>
              <a:r>
                <a:rPr lang="en-US" sz="1999">
                  <a:solidFill>
                    <a:srgbClr val="FFFFFF"/>
                  </a:solidFill>
                  <a:latin typeface="Poppins"/>
                  <a:ea typeface="Poppins"/>
                  <a:cs typeface="Poppins"/>
                  <a:sym typeface="Poppins"/>
                </a:rPr>
                <a:t>Menggali tantangan yang dihadapi</a:t>
              </a:r>
            </a:p>
          </p:txBody>
        </p:sp>
      </p:grpSp>
      <p:grpSp>
        <p:nvGrpSpPr>
          <p:cNvPr id="9" name="Group 9"/>
          <p:cNvGrpSpPr/>
          <p:nvPr/>
        </p:nvGrpSpPr>
        <p:grpSpPr>
          <a:xfrm>
            <a:off x="7401450" y="3860268"/>
            <a:ext cx="3485555" cy="2566465"/>
            <a:chOff x="0" y="0"/>
            <a:chExt cx="635000" cy="467560"/>
          </a:xfrm>
        </p:grpSpPr>
        <p:sp>
          <p:nvSpPr>
            <p:cNvPr id="10" name="Freeform 10"/>
            <p:cNvSpPr/>
            <p:nvPr/>
          </p:nvSpPr>
          <p:spPr>
            <a:xfrm>
              <a:off x="0" y="0"/>
              <a:ext cx="635000" cy="467560"/>
            </a:xfrm>
            <a:custGeom>
              <a:avLst/>
              <a:gdLst/>
              <a:ahLst/>
              <a:cxnLst/>
              <a:rect l="l" t="t" r="r" b="b"/>
              <a:pathLst>
                <a:path w="635000" h="467560">
                  <a:moveTo>
                    <a:pt x="43382" y="0"/>
                  </a:moveTo>
                  <a:lnTo>
                    <a:pt x="591618" y="0"/>
                  </a:lnTo>
                  <a:cubicBezTo>
                    <a:pt x="615577" y="0"/>
                    <a:pt x="635000" y="19423"/>
                    <a:pt x="635000" y="43382"/>
                  </a:cubicBezTo>
                  <a:lnTo>
                    <a:pt x="635000" y="424178"/>
                  </a:lnTo>
                  <a:cubicBezTo>
                    <a:pt x="635000" y="448137"/>
                    <a:pt x="615577" y="467560"/>
                    <a:pt x="591618" y="467560"/>
                  </a:cubicBezTo>
                  <a:lnTo>
                    <a:pt x="43382" y="467560"/>
                  </a:lnTo>
                  <a:cubicBezTo>
                    <a:pt x="19423" y="467560"/>
                    <a:pt x="0" y="448137"/>
                    <a:pt x="0" y="424178"/>
                  </a:cubicBezTo>
                  <a:lnTo>
                    <a:pt x="0" y="43382"/>
                  </a:lnTo>
                  <a:cubicBezTo>
                    <a:pt x="0" y="19423"/>
                    <a:pt x="19423" y="0"/>
                    <a:pt x="43382" y="0"/>
                  </a:cubicBezTo>
                  <a:close/>
                </a:path>
              </a:pathLst>
            </a:custGeom>
            <a:solidFill>
              <a:srgbClr val="003366"/>
            </a:solidFill>
          </p:spPr>
        </p:sp>
        <p:sp>
          <p:nvSpPr>
            <p:cNvPr id="11" name="TextBox 11"/>
            <p:cNvSpPr txBox="1"/>
            <p:nvPr/>
          </p:nvSpPr>
          <p:spPr>
            <a:xfrm>
              <a:off x="0" y="-57150"/>
              <a:ext cx="635000" cy="524710"/>
            </a:xfrm>
            <a:prstGeom prst="rect">
              <a:avLst/>
            </a:prstGeom>
          </p:spPr>
          <p:txBody>
            <a:bodyPr lIns="50800" tIns="50800" rIns="50800" bIns="50800" rtlCol="0" anchor="ctr"/>
            <a:lstStyle/>
            <a:p>
              <a:pPr algn="ctr">
                <a:lnSpc>
                  <a:spcPts val="2799"/>
                </a:lnSpc>
              </a:pPr>
              <a:r>
                <a:rPr lang="en-US" sz="1999" b="1">
                  <a:solidFill>
                    <a:srgbClr val="FFFFFF"/>
                  </a:solidFill>
                  <a:latin typeface="Poppins Bold"/>
                  <a:ea typeface="Poppins Bold"/>
                  <a:cs typeface="Poppins Bold"/>
                  <a:sym typeface="Poppins Bold"/>
                </a:rPr>
                <a:t>Mengidentifikasi Kebutuhan Prospek</a:t>
              </a:r>
            </a:p>
            <a:p>
              <a:pPr algn="ctr">
                <a:lnSpc>
                  <a:spcPts val="2799"/>
                </a:lnSpc>
              </a:pPr>
              <a:endParaRPr lang="en-US" sz="1999" b="1">
                <a:solidFill>
                  <a:srgbClr val="FFFFFF"/>
                </a:solidFill>
                <a:latin typeface="Poppins Bold"/>
                <a:ea typeface="Poppins Bold"/>
                <a:cs typeface="Poppins Bold"/>
                <a:sym typeface="Poppins Bold"/>
              </a:endParaRPr>
            </a:p>
            <a:p>
              <a:pPr algn="ctr">
                <a:lnSpc>
                  <a:spcPts val="2799"/>
                </a:lnSpc>
              </a:pPr>
              <a:r>
                <a:rPr lang="en-US" sz="1999">
                  <a:solidFill>
                    <a:srgbClr val="FFFFFF"/>
                  </a:solidFill>
                  <a:latin typeface="Poppins"/>
                  <a:ea typeface="Poppins"/>
                  <a:cs typeface="Poppins"/>
                  <a:sym typeface="Poppins"/>
                </a:rPr>
                <a:t>Menemukan solusi yang dibutuhkan</a:t>
              </a:r>
            </a:p>
          </p:txBody>
        </p:sp>
      </p:grpSp>
      <p:grpSp>
        <p:nvGrpSpPr>
          <p:cNvPr id="12" name="Group 12"/>
          <p:cNvGrpSpPr/>
          <p:nvPr/>
        </p:nvGrpSpPr>
        <p:grpSpPr>
          <a:xfrm>
            <a:off x="12560037" y="3860268"/>
            <a:ext cx="3485555" cy="2566465"/>
            <a:chOff x="0" y="0"/>
            <a:chExt cx="635000" cy="467560"/>
          </a:xfrm>
        </p:grpSpPr>
        <p:sp>
          <p:nvSpPr>
            <p:cNvPr id="13" name="Freeform 13"/>
            <p:cNvSpPr/>
            <p:nvPr/>
          </p:nvSpPr>
          <p:spPr>
            <a:xfrm>
              <a:off x="0" y="0"/>
              <a:ext cx="635000" cy="467560"/>
            </a:xfrm>
            <a:custGeom>
              <a:avLst/>
              <a:gdLst/>
              <a:ahLst/>
              <a:cxnLst/>
              <a:rect l="l" t="t" r="r" b="b"/>
              <a:pathLst>
                <a:path w="635000" h="467560">
                  <a:moveTo>
                    <a:pt x="43382" y="0"/>
                  </a:moveTo>
                  <a:lnTo>
                    <a:pt x="591618" y="0"/>
                  </a:lnTo>
                  <a:cubicBezTo>
                    <a:pt x="615577" y="0"/>
                    <a:pt x="635000" y="19423"/>
                    <a:pt x="635000" y="43382"/>
                  </a:cubicBezTo>
                  <a:lnTo>
                    <a:pt x="635000" y="424178"/>
                  </a:lnTo>
                  <a:cubicBezTo>
                    <a:pt x="635000" y="448137"/>
                    <a:pt x="615577" y="467560"/>
                    <a:pt x="591618" y="467560"/>
                  </a:cubicBezTo>
                  <a:lnTo>
                    <a:pt x="43382" y="467560"/>
                  </a:lnTo>
                  <a:cubicBezTo>
                    <a:pt x="19423" y="467560"/>
                    <a:pt x="0" y="448137"/>
                    <a:pt x="0" y="424178"/>
                  </a:cubicBezTo>
                  <a:lnTo>
                    <a:pt x="0" y="43382"/>
                  </a:lnTo>
                  <a:cubicBezTo>
                    <a:pt x="0" y="19423"/>
                    <a:pt x="19423" y="0"/>
                    <a:pt x="43382" y="0"/>
                  </a:cubicBezTo>
                  <a:close/>
                </a:path>
              </a:pathLst>
            </a:custGeom>
            <a:solidFill>
              <a:srgbClr val="003366"/>
            </a:solidFill>
          </p:spPr>
        </p:sp>
        <p:sp>
          <p:nvSpPr>
            <p:cNvPr id="14" name="TextBox 14"/>
            <p:cNvSpPr txBox="1"/>
            <p:nvPr/>
          </p:nvSpPr>
          <p:spPr>
            <a:xfrm>
              <a:off x="0" y="-57150"/>
              <a:ext cx="635000" cy="524710"/>
            </a:xfrm>
            <a:prstGeom prst="rect">
              <a:avLst/>
            </a:prstGeom>
          </p:spPr>
          <p:txBody>
            <a:bodyPr lIns="50800" tIns="50800" rIns="50800" bIns="50800" rtlCol="0" anchor="ctr"/>
            <a:lstStyle/>
            <a:p>
              <a:pPr algn="ctr">
                <a:lnSpc>
                  <a:spcPts val="2799"/>
                </a:lnSpc>
              </a:pPr>
              <a:r>
                <a:rPr lang="en-US" sz="1999" b="1">
                  <a:solidFill>
                    <a:srgbClr val="FFFFFF"/>
                  </a:solidFill>
                  <a:latin typeface="Poppins Bold"/>
                  <a:ea typeface="Poppins Bold"/>
                  <a:cs typeface="Poppins Bold"/>
                  <a:sym typeface="Poppins Bold"/>
                </a:rPr>
                <a:t>SPIN Selling</a:t>
              </a:r>
            </a:p>
            <a:p>
              <a:pPr algn="ctr">
                <a:lnSpc>
                  <a:spcPts val="2799"/>
                </a:lnSpc>
              </a:pPr>
              <a:endParaRPr lang="en-US" sz="1999" b="1">
                <a:solidFill>
                  <a:srgbClr val="FFFFFF"/>
                </a:solidFill>
                <a:latin typeface="Poppins Bold"/>
                <a:ea typeface="Poppins Bold"/>
                <a:cs typeface="Poppins Bold"/>
                <a:sym typeface="Poppins Bold"/>
              </a:endParaRPr>
            </a:p>
            <a:p>
              <a:pPr algn="ctr">
                <a:lnSpc>
                  <a:spcPts val="2799"/>
                </a:lnSpc>
              </a:pPr>
              <a:r>
                <a:rPr lang="en-US" sz="1999">
                  <a:solidFill>
                    <a:srgbClr val="FFFFFF"/>
                  </a:solidFill>
                  <a:latin typeface="Poppins"/>
                  <a:ea typeface="Poppins"/>
                  <a:cs typeface="Poppins"/>
                  <a:sym typeface="Poppins"/>
                </a:rPr>
                <a:t>Teknik bertanya untuk memunculkan kebutuhan</a:t>
              </a:r>
            </a:p>
          </p:txBody>
        </p:sp>
      </p:grpSp>
      <p:sp>
        <p:nvSpPr>
          <p:cNvPr id="15" name="Freeform 15"/>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16" name="Group 16"/>
          <p:cNvGrpSpPr/>
          <p:nvPr/>
        </p:nvGrpSpPr>
        <p:grpSpPr>
          <a:xfrm>
            <a:off x="-1115" y="9661191"/>
            <a:ext cx="15869159" cy="476836"/>
            <a:chOff x="0" y="0"/>
            <a:chExt cx="4179532" cy="125587"/>
          </a:xfrm>
        </p:grpSpPr>
        <p:sp>
          <p:nvSpPr>
            <p:cNvPr id="17" name="Freeform 17"/>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8" name="TextBox 18"/>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20" name="TextBox 10">
            <a:extLst>
              <a:ext uri="{FF2B5EF4-FFF2-40B4-BE49-F238E27FC236}">
                <a16:creationId xmlns:a16="http://schemas.microsoft.com/office/drawing/2014/main" id="{7B1A11C3-F60F-F516-1A34-EB61427FA5CE}"/>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grpSp>
        <p:nvGrpSpPr>
          <p:cNvPr id="3" name="Group 3"/>
          <p:cNvGrpSpPr/>
          <p:nvPr/>
        </p:nvGrpSpPr>
        <p:grpSpPr>
          <a:xfrm>
            <a:off x="1028700" y="8245519"/>
            <a:ext cx="16230600" cy="1012781"/>
            <a:chOff x="0" y="0"/>
            <a:chExt cx="4274726" cy="266741"/>
          </a:xfrm>
        </p:grpSpPr>
        <p:sp>
          <p:nvSpPr>
            <p:cNvPr id="4" name="Freeform 4"/>
            <p:cNvSpPr/>
            <p:nvPr/>
          </p:nvSpPr>
          <p:spPr>
            <a:xfrm>
              <a:off x="0" y="0"/>
              <a:ext cx="4274726" cy="266741"/>
            </a:xfrm>
            <a:custGeom>
              <a:avLst/>
              <a:gdLst/>
              <a:ahLst/>
              <a:cxnLst/>
              <a:rect l="l" t="t" r="r" b="b"/>
              <a:pathLst>
                <a:path w="4274726" h="266741">
                  <a:moveTo>
                    <a:pt x="24327" y="0"/>
                  </a:moveTo>
                  <a:lnTo>
                    <a:pt x="4250399" y="0"/>
                  </a:lnTo>
                  <a:cubicBezTo>
                    <a:pt x="4263834" y="0"/>
                    <a:pt x="4274726" y="10891"/>
                    <a:pt x="4274726" y="24327"/>
                  </a:cubicBezTo>
                  <a:lnTo>
                    <a:pt x="4274726" y="242414"/>
                  </a:lnTo>
                  <a:cubicBezTo>
                    <a:pt x="4274726" y="255849"/>
                    <a:pt x="4263834" y="266741"/>
                    <a:pt x="4250399" y="266741"/>
                  </a:cubicBezTo>
                  <a:lnTo>
                    <a:pt x="24327" y="266741"/>
                  </a:lnTo>
                  <a:cubicBezTo>
                    <a:pt x="10891" y="266741"/>
                    <a:pt x="0" y="255849"/>
                    <a:pt x="0" y="242414"/>
                  </a:cubicBezTo>
                  <a:lnTo>
                    <a:pt x="0" y="24327"/>
                  </a:lnTo>
                  <a:cubicBezTo>
                    <a:pt x="0" y="10891"/>
                    <a:pt x="10891" y="0"/>
                    <a:pt x="24327" y="0"/>
                  </a:cubicBezTo>
                  <a:close/>
                </a:path>
              </a:pathLst>
            </a:custGeom>
            <a:solidFill>
              <a:srgbClr val="003366"/>
            </a:solidFill>
          </p:spPr>
        </p:sp>
        <p:sp>
          <p:nvSpPr>
            <p:cNvPr id="5" name="TextBox 5"/>
            <p:cNvSpPr txBox="1"/>
            <p:nvPr/>
          </p:nvSpPr>
          <p:spPr>
            <a:xfrm>
              <a:off x="0" y="-57150"/>
              <a:ext cx="4274726" cy="323891"/>
            </a:xfrm>
            <a:prstGeom prst="rect">
              <a:avLst/>
            </a:prstGeom>
          </p:spPr>
          <p:txBody>
            <a:bodyPr lIns="50800" tIns="50800" rIns="50800" bIns="50800" rtlCol="0" anchor="ctr"/>
            <a:lstStyle/>
            <a:p>
              <a:pPr algn="ctr">
                <a:lnSpc>
                  <a:spcPts val="2799"/>
                </a:lnSpc>
              </a:pPr>
              <a:endParaRPr/>
            </a:p>
          </p:txBody>
        </p:sp>
      </p:grpSp>
      <p:sp>
        <p:nvSpPr>
          <p:cNvPr id="6" name="Freeform 6"/>
          <p:cNvSpPr/>
          <p:nvPr/>
        </p:nvSpPr>
        <p:spPr>
          <a:xfrm>
            <a:off x="3255691" y="2594113"/>
            <a:ext cx="3502730" cy="3615721"/>
          </a:xfrm>
          <a:custGeom>
            <a:avLst/>
            <a:gdLst/>
            <a:ahLst/>
            <a:cxnLst/>
            <a:rect l="l" t="t" r="r" b="b"/>
            <a:pathLst>
              <a:path w="3502730" h="3615721">
                <a:moveTo>
                  <a:pt x="0" y="0"/>
                </a:moveTo>
                <a:lnTo>
                  <a:pt x="3502729" y="0"/>
                </a:lnTo>
                <a:lnTo>
                  <a:pt x="3502729" y="3615721"/>
                </a:lnTo>
                <a:lnTo>
                  <a:pt x="0" y="3615721"/>
                </a:lnTo>
                <a:lnTo>
                  <a:pt x="0" y="0"/>
                </a:lnTo>
                <a:close/>
              </a:path>
            </a:pathLst>
          </a:custGeom>
          <a:blipFill>
            <a:blip>
              <a:extLst>
                <a:ext uri="{96DAC541-7B7A-43D3-8B79-37D633B846F1}">
                  <asvg:svgBlip xmlns:asvg="http://schemas.microsoft.com/office/drawing/2016/SVG/main" r:embed="rId3"/>
                </a:ext>
              </a:extLst>
            </a:blip>
            <a:stretch>
              <a:fillRect/>
            </a:stretch>
          </a:blipFill>
        </p:spPr>
      </p:sp>
      <p:grpSp>
        <p:nvGrpSpPr>
          <p:cNvPr id="7" name="Group 7"/>
          <p:cNvGrpSpPr/>
          <p:nvPr/>
        </p:nvGrpSpPr>
        <p:grpSpPr>
          <a:xfrm>
            <a:off x="1028700" y="6171734"/>
            <a:ext cx="7956711" cy="1201169"/>
            <a:chOff x="0" y="0"/>
            <a:chExt cx="1637183" cy="247154"/>
          </a:xfrm>
        </p:grpSpPr>
        <p:sp>
          <p:nvSpPr>
            <p:cNvPr id="8" name="Freeform 8"/>
            <p:cNvSpPr/>
            <p:nvPr/>
          </p:nvSpPr>
          <p:spPr>
            <a:xfrm>
              <a:off x="0" y="0"/>
              <a:ext cx="1637183" cy="247154"/>
            </a:xfrm>
            <a:custGeom>
              <a:avLst/>
              <a:gdLst/>
              <a:ahLst/>
              <a:cxnLst/>
              <a:rect l="l" t="t" r="r" b="b"/>
              <a:pathLst>
                <a:path w="1637183" h="247154">
                  <a:moveTo>
                    <a:pt x="19004" y="0"/>
                  </a:moveTo>
                  <a:lnTo>
                    <a:pt x="1618179" y="0"/>
                  </a:lnTo>
                  <a:cubicBezTo>
                    <a:pt x="1623220" y="0"/>
                    <a:pt x="1628053" y="2002"/>
                    <a:pt x="1631617" y="5566"/>
                  </a:cubicBezTo>
                  <a:cubicBezTo>
                    <a:pt x="1635181" y="9130"/>
                    <a:pt x="1637183" y="13964"/>
                    <a:pt x="1637183" y="19004"/>
                  </a:cubicBezTo>
                  <a:lnTo>
                    <a:pt x="1637183" y="228150"/>
                  </a:lnTo>
                  <a:cubicBezTo>
                    <a:pt x="1637183" y="238646"/>
                    <a:pt x="1628675" y="247154"/>
                    <a:pt x="1618179" y="247154"/>
                  </a:cubicBezTo>
                  <a:lnTo>
                    <a:pt x="19004" y="247154"/>
                  </a:lnTo>
                  <a:cubicBezTo>
                    <a:pt x="8508" y="247154"/>
                    <a:pt x="0" y="238646"/>
                    <a:pt x="0" y="228150"/>
                  </a:cubicBezTo>
                  <a:lnTo>
                    <a:pt x="0" y="19004"/>
                  </a:lnTo>
                  <a:cubicBezTo>
                    <a:pt x="0" y="8508"/>
                    <a:pt x="8508" y="0"/>
                    <a:pt x="19004" y="0"/>
                  </a:cubicBezTo>
                  <a:close/>
                </a:path>
              </a:pathLst>
            </a:custGeom>
            <a:solidFill>
              <a:srgbClr val="B3B6BA"/>
            </a:solidFill>
          </p:spPr>
        </p:sp>
        <p:sp>
          <p:nvSpPr>
            <p:cNvPr id="9" name="TextBox 9"/>
            <p:cNvSpPr txBox="1"/>
            <p:nvPr/>
          </p:nvSpPr>
          <p:spPr>
            <a:xfrm>
              <a:off x="0" y="-57150"/>
              <a:ext cx="1637183" cy="304304"/>
            </a:xfrm>
            <a:prstGeom prst="rect">
              <a:avLst/>
            </a:prstGeom>
          </p:spPr>
          <p:txBody>
            <a:bodyPr lIns="50800" tIns="50800" rIns="50800" bIns="50800" rtlCol="0" anchor="ctr"/>
            <a:lstStyle/>
            <a:p>
              <a:pPr algn="ctr">
                <a:lnSpc>
                  <a:spcPts val="2799"/>
                </a:lnSpc>
              </a:pPr>
              <a:endParaRPr/>
            </a:p>
          </p:txBody>
        </p:sp>
      </p:grpSp>
      <p:grpSp>
        <p:nvGrpSpPr>
          <p:cNvPr id="10" name="Group 10"/>
          <p:cNvGrpSpPr/>
          <p:nvPr/>
        </p:nvGrpSpPr>
        <p:grpSpPr>
          <a:xfrm>
            <a:off x="9305934" y="6171734"/>
            <a:ext cx="7953366" cy="1201169"/>
            <a:chOff x="0" y="0"/>
            <a:chExt cx="1636495" cy="247154"/>
          </a:xfrm>
        </p:grpSpPr>
        <p:sp>
          <p:nvSpPr>
            <p:cNvPr id="11" name="Freeform 11"/>
            <p:cNvSpPr/>
            <p:nvPr/>
          </p:nvSpPr>
          <p:spPr>
            <a:xfrm>
              <a:off x="0" y="0"/>
              <a:ext cx="1636495" cy="247154"/>
            </a:xfrm>
            <a:custGeom>
              <a:avLst/>
              <a:gdLst/>
              <a:ahLst/>
              <a:cxnLst/>
              <a:rect l="l" t="t" r="r" b="b"/>
              <a:pathLst>
                <a:path w="1636495" h="247154">
                  <a:moveTo>
                    <a:pt x="19012" y="0"/>
                  </a:moveTo>
                  <a:lnTo>
                    <a:pt x="1617483" y="0"/>
                  </a:lnTo>
                  <a:cubicBezTo>
                    <a:pt x="1622525" y="0"/>
                    <a:pt x="1627361" y="2003"/>
                    <a:pt x="1630927" y="5568"/>
                  </a:cubicBezTo>
                  <a:cubicBezTo>
                    <a:pt x="1634492" y="9134"/>
                    <a:pt x="1636495" y="13970"/>
                    <a:pt x="1636495" y="19012"/>
                  </a:cubicBezTo>
                  <a:lnTo>
                    <a:pt x="1636495" y="228142"/>
                  </a:lnTo>
                  <a:cubicBezTo>
                    <a:pt x="1636495" y="233184"/>
                    <a:pt x="1634492" y="238020"/>
                    <a:pt x="1630927" y="241586"/>
                  </a:cubicBezTo>
                  <a:cubicBezTo>
                    <a:pt x="1627361" y="245151"/>
                    <a:pt x="1622525" y="247154"/>
                    <a:pt x="1617483" y="247154"/>
                  </a:cubicBezTo>
                  <a:lnTo>
                    <a:pt x="19012" y="247154"/>
                  </a:lnTo>
                  <a:cubicBezTo>
                    <a:pt x="13970" y="247154"/>
                    <a:pt x="9134" y="245151"/>
                    <a:pt x="5568" y="241586"/>
                  </a:cubicBezTo>
                  <a:cubicBezTo>
                    <a:pt x="2003" y="238020"/>
                    <a:pt x="0" y="233184"/>
                    <a:pt x="0" y="228142"/>
                  </a:cubicBezTo>
                  <a:lnTo>
                    <a:pt x="0" y="19012"/>
                  </a:lnTo>
                  <a:cubicBezTo>
                    <a:pt x="0" y="13970"/>
                    <a:pt x="2003" y="9134"/>
                    <a:pt x="5568" y="5568"/>
                  </a:cubicBezTo>
                  <a:cubicBezTo>
                    <a:pt x="9134" y="2003"/>
                    <a:pt x="13970" y="0"/>
                    <a:pt x="19012" y="0"/>
                  </a:cubicBezTo>
                  <a:close/>
                </a:path>
              </a:pathLst>
            </a:custGeom>
            <a:solidFill>
              <a:srgbClr val="B3B6BA"/>
            </a:solidFill>
          </p:spPr>
        </p:sp>
        <p:sp>
          <p:nvSpPr>
            <p:cNvPr id="12" name="TextBox 12"/>
            <p:cNvSpPr txBox="1"/>
            <p:nvPr/>
          </p:nvSpPr>
          <p:spPr>
            <a:xfrm>
              <a:off x="0" y="-57150"/>
              <a:ext cx="1636495" cy="304304"/>
            </a:xfrm>
            <a:prstGeom prst="rect">
              <a:avLst/>
            </a:prstGeom>
          </p:spPr>
          <p:txBody>
            <a:bodyPr lIns="50800" tIns="50800" rIns="50800" bIns="50800" rtlCol="0" anchor="ctr"/>
            <a:lstStyle/>
            <a:p>
              <a:pPr algn="ctr">
                <a:lnSpc>
                  <a:spcPts val="2799"/>
                </a:lnSpc>
              </a:pPr>
              <a:endParaRPr/>
            </a:p>
          </p:txBody>
        </p:sp>
      </p:grpSp>
      <p:sp>
        <p:nvSpPr>
          <p:cNvPr id="13" name="Freeform 13"/>
          <p:cNvSpPr/>
          <p:nvPr/>
        </p:nvSpPr>
        <p:spPr>
          <a:xfrm>
            <a:off x="12194814" y="2660823"/>
            <a:ext cx="2175607" cy="3091947"/>
          </a:xfrm>
          <a:custGeom>
            <a:avLst/>
            <a:gdLst/>
            <a:ahLst/>
            <a:cxnLst/>
            <a:rect l="l" t="t" r="r" b="b"/>
            <a:pathLst>
              <a:path w="2175607" h="3091947">
                <a:moveTo>
                  <a:pt x="0" y="0"/>
                </a:moveTo>
                <a:lnTo>
                  <a:pt x="2175607" y="0"/>
                </a:lnTo>
                <a:lnTo>
                  <a:pt x="2175607" y="3091948"/>
                </a:lnTo>
                <a:lnTo>
                  <a:pt x="0" y="3091948"/>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4" name="Freeform 14"/>
          <p:cNvSpPr/>
          <p:nvPr/>
        </p:nvSpPr>
        <p:spPr>
          <a:xfrm>
            <a:off x="12274690" y="2594113"/>
            <a:ext cx="2015855" cy="3225368"/>
          </a:xfrm>
          <a:custGeom>
            <a:avLst/>
            <a:gdLst/>
            <a:ahLst/>
            <a:cxnLst/>
            <a:rect l="l" t="t" r="r" b="b"/>
            <a:pathLst>
              <a:path w="2015855" h="3225368">
                <a:moveTo>
                  <a:pt x="0" y="0"/>
                </a:moveTo>
                <a:lnTo>
                  <a:pt x="2015855" y="0"/>
                </a:lnTo>
                <a:lnTo>
                  <a:pt x="2015855" y="3225368"/>
                </a:lnTo>
                <a:lnTo>
                  <a:pt x="0" y="3225368"/>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5" name="TextBox 15"/>
          <p:cNvSpPr txBox="1"/>
          <p:nvPr/>
        </p:nvSpPr>
        <p:spPr>
          <a:xfrm>
            <a:off x="2820617" y="8534422"/>
            <a:ext cx="12724183" cy="341119"/>
          </a:xfrm>
          <a:prstGeom prst="rect">
            <a:avLst/>
          </a:prstGeom>
        </p:spPr>
        <p:txBody>
          <a:bodyPr wrap="square" lIns="0" tIns="0" rIns="0" bIns="0" rtlCol="0" anchor="t">
            <a:spAutoFit/>
          </a:bodyPr>
          <a:lstStyle/>
          <a:p>
            <a:pPr algn="ctr">
              <a:lnSpc>
                <a:spcPts val="2800"/>
              </a:lnSpc>
              <a:spcBef>
                <a:spcPct val="0"/>
              </a:spcBef>
            </a:pPr>
            <a:r>
              <a:rPr lang="en-US" sz="2000" b="1" dirty="0" err="1">
                <a:solidFill>
                  <a:srgbClr val="F6931E"/>
                </a:solidFill>
                <a:latin typeface="Poppins Bold"/>
                <a:ea typeface="Poppins Bold"/>
                <a:cs typeface="Poppins Bold"/>
                <a:sym typeface="Poppins Bold"/>
              </a:rPr>
              <a:t>Bukan</a:t>
            </a:r>
            <a:r>
              <a:rPr lang="en-US" sz="2000" b="1" dirty="0">
                <a:solidFill>
                  <a:srgbClr val="F6931E"/>
                </a:solidFill>
                <a:latin typeface="Poppins Bold"/>
                <a:ea typeface="Poppins Bold"/>
                <a:cs typeface="Poppins Bold"/>
                <a:sym typeface="Poppins Bold"/>
              </a:rPr>
              <a:t> </a:t>
            </a:r>
            <a:r>
              <a:rPr lang="en-US" sz="2000" b="1" dirty="0" err="1">
                <a:solidFill>
                  <a:srgbClr val="F6931E"/>
                </a:solidFill>
                <a:latin typeface="Poppins Bold"/>
                <a:ea typeface="Poppins Bold"/>
                <a:cs typeface="Poppins Bold"/>
                <a:sym typeface="Poppins Bold"/>
              </a:rPr>
              <a:t>soal</a:t>
            </a:r>
            <a:r>
              <a:rPr lang="en-US" sz="2000" b="1" dirty="0">
                <a:solidFill>
                  <a:srgbClr val="F6931E"/>
                </a:solidFill>
                <a:latin typeface="Poppins Bold"/>
                <a:ea typeface="Poppins Bold"/>
                <a:cs typeface="Poppins Bold"/>
                <a:sym typeface="Poppins Bold"/>
              </a:rPr>
              <a:t> </a:t>
            </a:r>
            <a:r>
              <a:rPr lang="en-US" sz="2000" b="1" dirty="0" err="1">
                <a:solidFill>
                  <a:srgbClr val="F6931E"/>
                </a:solidFill>
                <a:latin typeface="Poppins Bold"/>
                <a:ea typeface="Poppins Bold"/>
                <a:cs typeface="Poppins Bold"/>
                <a:sym typeface="Poppins Bold"/>
              </a:rPr>
              <a:t>jual</a:t>
            </a:r>
            <a:r>
              <a:rPr lang="en-US" sz="2000" b="1" dirty="0">
                <a:solidFill>
                  <a:srgbClr val="F6931E"/>
                </a:solidFill>
                <a:latin typeface="Poppins Bold"/>
                <a:ea typeface="Poppins Bold"/>
                <a:cs typeface="Poppins Bold"/>
                <a:sym typeface="Poppins Bold"/>
              </a:rPr>
              <a:t> </a:t>
            </a:r>
            <a:r>
              <a:rPr lang="en-US" sz="2000" b="1" dirty="0" err="1">
                <a:solidFill>
                  <a:srgbClr val="F6931E"/>
                </a:solidFill>
                <a:latin typeface="Poppins Bold"/>
                <a:ea typeface="Poppins Bold"/>
                <a:cs typeface="Poppins Bold"/>
                <a:sym typeface="Poppins Bold"/>
              </a:rPr>
              <a:t>produk</a:t>
            </a:r>
            <a:r>
              <a:rPr lang="en-US" sz="2000" b="1" dirty="0">
                <a:solidFill>
                  <a:srgbClr val="F6931E"/>
                </a:solidFill>
                <a:latin typeface="Poppins Bold"/>
                <a:ea typeface="Poppins Bold"/>
                <a:cs typeface="Poppins Bold"/>
                <a:sym typeface="Poppins Bold"/>
              </a:rPr>
              <a:t>, </a:t>
            </a:r>
            <a:r>
              <a:rPr lang="en-US" sz="2000" b="1" dirty="0" err="1">
                <a:solidFill>
                  <a:srgbClr val="F6931E"/>
                </a:solidFill>
                <a:latin typeface="Poppins Bold"/>
                <a:ea typeface="Poppins Bold"/>
                <a:cs typeface="Poppins Bold"/>
                <a:sym typeface="Poppins Bold"/>
              </a:rPr>
              <a:t>tapi</a:t>
            </a:r>
            <a:r>
              <a:rPr lang="en-US" sz="2000" b="1" dirty="0">
                <a:solidFill>
                  <a:srgbClr val="F6931E"/>
                </a:solidFill>
                <a:latin typeface="Poppins Bold"/>
                <a:ea typeface="Poppins Bold"/>
                <a:cs typeface="Poppins Bold"/>
                <a:sym typeface="Poppins Bold"/>
              </a:rPr>
              <a:t> </a:t>
            </a:r>
            <a:r>
              <a:rPr lang="en-US" sz="2000" b="1" dirty="0" err="1">
                <a:solidFill>
                  <a:srgbClr val="F6931E"/>
                </a:solidFill>
                <a:latin typeface="Poppins Bold"/>
                <a:ea typeface="Poppins Bold"/>
                <a:cs typeface="Poppins Bold"/>
                <a:sym typeface="Poppins Bold"/>
              </a:rPr>
              <a:t>kasih</a:t>
            </a:r>
            <a:r>
              <a:rPr lang="en-US" sz="2000" b="1" dirty="0">
                <a:solidFill>
                  <a:srgbClr val="F6931E"/>
                </a:solidFill>
                <a:latin typeface="Poppins Bold"/>
                <a:ea typeface="Poppins Bold"/>
                <a:cs typeface="Poppins Bold"/>
                <a:sym typeface="Poppins Bold"/>
              </a:rPr>
              <a:t> </a:t>
            </a:r>
            <a:r>
              <a:rPr lang="en-US" sz="2000" b="1" dirty="0" err="1">
                <a:solidFill>
                  <a:srgbClr val="F6931E"/>
                </a:solidFill>
                <a:latin typeface="Poppins Bold"/>
                <a:ea typeface="Poppins Bold"/>
                <a:cs typeface="Poppins Bold"/>
                <a:sym typeface="Poppins Bold"/>
              </a:rPr>
              <a:t>solusi</a:t>
            </a:r>
            <a:r>
              <a:rPr lang="en-US" sz="2000" b="1" dirty="0">
                <a:solidFill>
                  <a:srgbClr val="F6931E"/>
                </a:solidFill>
                <a:latin typeface="Poppins Bold"/>
                <a:ea typeface="Poppins Bold"/>
                <a:cs typeface="Poppins Bold"/>
                <a:sym typeface="Poppins Bold"/>
              </a:rPr>
              <a:t>. Kenali </a:t>
            </a:r>
            <a:r>
              <a:rPr lang="en-US" sz="2000" b="1" dirty="0" err="1">
                <a:solidFill>
                  <a:srgbClr val="F6931E"/>
                </a:solidFill>
                <a:latin typeface="Poppins Bold"/>
                <a:ea typeface="Poppins Bold"/>
                <a:cs typeface="Poppins Bold"/>
                <a:sym typeface="Poppins Bold"/>
              </a:rPr>
              <a:t>kebutuhan</a:t>
            </a:r>
            <a:r>
              <a:rPr lang="en-US" sz="2000" b="1" dirty="0">
                <a:solidFill>
                  <a:srgbClr val="F6931E"/>
                </a:solidFill>
                <a:latin typeface="Poppins Bold"/>
                <a:ea typeface="Poppins Bold"/>
                <a:cs typeface="Poppins Bold"/>
                <a:sym typeface="Poppins Bold"/>
              </a:rPr>
              <a:t> customer, </a:t>
            </a:r>
            <a:r>
              <a:rPr lang="en-US" sz="2000" b="1" dirty="0" err="1">
                <a:solidFill>
                  <a:srgbClr val="F6931E"/>
                </a:solidFill>
                <a:latin typeface="Poppins Bold"/>
                <a:ea typeface="Poppins Bold"/>
                <a:cs typeface="Poppins Bold"/>
                <a:sym typeface="Poppins Bold"/>
              </a:rPr>
              <a:t>baru</a:t>
            </a:r>
            <a:r>
              <a:rPr lang="en-US" sz="2000" b="1" dirty="0">
                <a:solidFill>
                  <a:srgbClr val="F6931E"/>
                </a:solidFill>
                <a:latin typeface="Poppins Bold"/>
                <a:ea typeface="Poppins Bold"/>
                <a:cs typeface="Poppins Bold"/>
                <a:sym typeface="Poppins Bold"/>
              </a:rPr>
              <a:t> </a:t>
            </a:r>
            <a:r>
              <a:rPr lang="en-US" sz="2000" b="1" dirty="0" err="1">
                <a:solidFill>
                  <a:srgbClr val="F6931E"/>
                </a:solidFill>
                <a:latin typeface="Poppins Bold"/>
                <a:ea typeface="Poppins Bold"/>
                <a:cs typeface="Poppins Bold"/>
                <a:sym typeface="Poppins Bold"/>
              </a:rPr>
              <a:t>tawarkan</a:t>
            </a:r>
            <a:r>
              <a:rPr lang="en-US" sz="2000" b="1" dirty="0">
                <a:solidFill>
                  <a:srgbClr val="F6931E"/>
                </a:solidFill>
                <a:latin typeface="Poppins Bold"/>
                <a:ea typeface="Poppins Bold"/>
                <a:cs typeface="Poppins Bold"/>
                <a:sym typeface="Poppins Bold"/>
              </a:rPr>
              <a:t> yang </a:t>
            </a:r>
            <a:r>
              <a:rPr lang="en-US" sz="2000" b="1" dirty="0" err="1">
                <a:solidFill>
                  <a:srgbClr val="F6931E"/>
                </a:solidFill>
                <a:latin typeface="Poppins Bold"/>
                <a:ea typeface="Poppins Bold"/>
                <a:cs typeface="Poppins Bold"/>
                <a:sym typeface="Poppins Bold"/>
              </a:rPr>
              <a:t>tepat</a:t>
            </a:r>
            <a:r>
              <a:rPr lang="en-US" sz="2000" b="1" dirty="0">
                <a:solidFill>
                  <a:srgbClr val="F6931E"/>
                </a:solidFill>
                <a:latin typeface="Poppins Bold"/>
                <a:ea typeface="Poppins Bold"/>
                <a:cs typeface="Poppins Bold"/>
                <a:sym typeface="Poppins Bold"/>
              </a:rPr>
              <a:t>.</a:t>
            </a:r>
          </a:p>
        </p:txBody>
      </p:sp>
      <p:sp>
        <p:nvSpPr>
          <p:cNvPr id="16" name="TextBox 16"/>
          <p:cNvSpPr txBox="1"/>
          <p:nvPr/>
        </p:nvSpPr>
        <p:spPr>
          <a:xfrm>
            <a:off x="1028700" y="1785941"/>
            <a:ext cx="6409581" cy="509905"/>
          </a:xfrm>
          <a:prstGeom prst="rect">
            <a:avLst/>
          </a:prstGeom>
        </p:spPr>
        <p:txBody>
          <a:bodyPr lIns="0" tIns="0" rIns="0" bIns="0" rtlCol="0" anchor="t">
            <a:spAutoFit/>
          </a:bodyPr>
          <a:lstStyle/>
          <a:p>
            <a:pPr algn="l">
              <a:lnSpc>
                <a:spcPts val="3919"/>
              </a:lnSpc>
            </a:pPr>
            <a:r>
              <a:rPr lang="en-US" sz="2799" b="1" i="1">
                <a:solidFill>
                  <a:srgbClr val="062652"/>
                </a:solidFill>
                <a:latin typeface="Poppins Bold Italics"/>
                <a:ea typeface="Poppins Bold Italics"/>
                <a:cs typeface="Poppins Bold Italics"/>
                <a:sym typeface="Poppins Bold Italics"/>
              </a:rPr>
              <a:t>KEGAGALAN MENGGALI KEBUTUHAN</a:t>
            </a:r>
          </a:p>
        </p:txBody>
      </p:sp>
      <p:sp>
        <p:nvSpPr>
          <p:cNvPr id="17" name="TextBox 17"/>
          <p:cNvSpPr txBox="1"/>
          <p:nvPr/>
        </p:nvSpPr>
        <p:spPr>
          <a:xfrm>
            <a:off x="2017099" y="6299244"/>
            <a:ext cx="5979914" cy="879475"/>
          </a:xfrm>
          <a:prstGeom prst="rect">
            <a:avLst/>
          </a:prstGeom>
        </p:spPr>
        <p:txBody>
          <a:bodyPr lIns="0" tIns="0" rIns="0" bIns="0" rtlCol="0" anchor="t">
            <a:spAutoFit/>
          </a:bodyPr>
          <a:lstStyle/>
          <a:p>
            <a:pPr algn="ctr">
              <a:lnSpc>
                <a:spcPts val="3499"/>
              </a:lnSpc>
            </a:pPr>
            <a:r>
              <a:rPr lang="en-US" sz="2499" b="1">
                <a:solidFill>
                  <a:srgbClr val="062652"/>
                </a:solidFill>
                <a:latin typeface="Poppins Bold"/>
                <a:ea typeface="Poppins Bold"/>
                <a:cs typeface="Poppins Bold"/>
                <a:sym typeface="Poppins Bold"/>
              </a:rPr>
              <a:t>Berbicara terlalu banyak,</a:t>
            </a:r>
          </a:p>
          <a:p>
            <a:pPr algn="ctr">
              <a:lnSpc>
                <a:spcPts val="3499"/>
              </a:lnSpc>
            </a:pPr>
            <a:r>
              <a:rPr lang="en-US" sz="2499" b="1">
                <a:solidFill>
                  <a:srgbClr val="062652"/>
                </a:solidFill>
                <a:latin typeface="Poppins Bold"/>
                <a:ea typeface="Poppins Bold"/>
                <a:cs typeface="Poppins Bold"/>
                <a:sym typeface="Poppins Bold"/>
              </a:rPr>
              <a:t>mendengarkan terlalu sedikit</a:t>
            </a:r>
          </a:p>
        </p:txBody>
      </p:sp>
      <p:sp>
        <p:nvSpPr>
          <p:cNvPr id="18" name="TextBox 18"/>
          <p:cNvSpPr txBox="1"/>
          <p:nvPr/>
        </p:nvSpPr>
        <p:spPr>
          <a:xfrm>
            <a:off x="10292660" y="6518319"/>
            <a:ext cx="6090340" cy="441325"/>
          </a:xfrm>
          <a:prstGeom prst="rect">
            <a:avLst/>
          </a:prstGeom>
        </p:spPr>
        <p:txBody>
          <a:bodyPr wrap="square" lIns="0" tIns="0" rIns="0" bIns="0" rtlCol="0" anchor="t">
            <a:spAutoFit/>
          </a:bodyPr>
          <a:lstStyle/>
          <a:p>
            <a:pPr algn="ctr">
              <a:lnSpc>
                <a:spcPts val="3499"/>
              </a:lnSpc>
            </a:pPr>
            <a:r>
              <a:rPr lang="en-US" sz="2499" b="1" dirty="0" err="1">
                <a:solidFill>
                  <a:srgbClr val="062652"/>
                </a:solidFill>
                <a:latin typeface="Poppins Bold"/>
                <a:ea typeface="Poppins Bold"/>
                <a:cs typeface="Poppins Bold"/>
                <a:sym typeface="Poppins Bold"/>
              </a:rPr>
              <a:t>Mengajukan</a:t>
            </a:r>
            <a:r>
              <a:rPr lang="en-US" sz="2499" b="1" dirty="0">
                <a:solidFill>
                  <a:srgbClr val="062652"/>
                </a:solidFill>
                <a:latin typeface="Poppins Bold"/>
                <a:ea typeface="Poppins Bold"/>
                <a:cs typeface="Poppins Bold"/>
                <a:sym typeface="Poppins Bold"/>
              </a:rPr>
              <a:t> </a:t>
            </a:r>
            <a:r>
              <a:rPr lang="en-US" sz="2499" b="1" dirty="0" err="1">
                <a:solidFill>
                  <a:srgbClr val="062652"/>
                </a:solidFill>
                <a:latin typeface="Poppins Bold"/>
                <a:ea typeface="Poppins Bold"/>
                <a:cs typeface="Poppins Bold"/>
                <a:sym typeface="Poppins Bold"/>
              </a:rPr>
              <a:t>pertanyaan</a:t>
            </a:r>
            <a:r>
              <a:rPr lang="en-US" sz="2499" b="1" dirty="0">
                <a:solidFill>
                  <a:srgbClr val="062652"/>
                </a:solidFill>
                <a:latin typeface="Poppins Bold"/>
                <a:ea typeface="Poppins Bold"/>
                <a:cs typeface="Poppins Bold"/>
                <a:sym typeface="Poppins Bold"/>
              </a:rPr>
              <a:t> yang salah</a:t>
            </a:r>
          </a:p>
        </p:txBody>
      </p:sp>
      <p:sp>
        <p:nvSpPr>
          <p:cNvPr id="19" name="Freeform 19"/>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6"/>
            <a:stretch>
              <a:fillRect/>
            </a:stretch>
          </a:blipFill>
        </p:spPr>
      </p:sp>
      <p:grpSp>
        <p:nvGrpSpPr>
          <p:cNvPr id="20" name="Group 20"/>
          <p:cNvGrpSpPr/>
          <p:nvPr/>
        </p:nvGrpSpPr>
        <p:grpSpPr>
          <a:xfrm>
            <a:off x="-1115" y="9661191"/>
            <a:ext cx="15869159" cy="476836"/>
            <a:chOff x="0" y="0"/>
            <a:chExt cx="4179532" cy="125587"/>
          </a:xfrm>
        </p:grpSpPr>
        <p:sp>
          <p:nvSpPr>
            <p:cNvPr id="21" name="Freeform 21"/>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22" name="TextBox 22"/>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24" name="TextBox 10">
            <a:extLst>
              <a:ext uri="{FF2B5EF4-FFF2-40B4-BE49-F238E27FC236}">
                <a16:creationId xmlns:a16="http://schemas.microsoft.com/office/drawing/2014/main" id="{A1F4DAB2-B653-29B7-4F4D-3B1B9785CB50}"/>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sp>
        <p:nvSpPr>
          <p:cNvPr id="3" name="TextBox 3"/>
          <p:cNvSpPr txBox="1"/>
          <p:nvPr/>
        </p:nvSpPr>
        <p:spPr>
          <a:xfrm>
            <a:off x="1028700" y="1975270"/>
            <a:ext cx="6515100" cy="475579"/>
          </a:xfrm>
          <a:prstGeom prst="rect">
            <a:avLst/>
          </a:prstGeom>
        </p:spPr>
        <p:txBody>
          <a:bodyPr wrap="square" lIns="0" tIns="0" rIns="0" bIns="0" rtlCol="0" anchor="t">
            <a:spAutoFit/>
          </a:bodyPr>
          <a:lstStyle/>
          <a:p>
            <a:pPr algn="l">
              <a:lnSpc>
                <a:spcPts val="3919"/>
              </a:lnSpc>
            </a:pPr>
            <a:r>
              <a:rPr lang="en-US" sz="2799" b="1" i="1" dirty="0">
                <a:solidFill>
                  <a:srgbClr val="062652"/>
                </a:solidFill>
                <a:latin typeface="Poppins Bold Italics"/>
                <a:ea typeface="Poppins Bold Italics"/>
                <a:cs typeface="Poppins Bold Italics"/>
                <a:sym typeface="Poppins Bold Italics"/>
              </a:rPr>
              <a:t>KEGAGALAN MENGGALI KEBUTUHAN</a:t>
            </a:r>
          </a:p>
        </p:txBody>
      </p:sp>
      <p:grpSp>
        <p:nvGrpSpPr>
          <p:cNvPr id="4" name="Group 4"/>
          <p:cNvGrpSpPr/>
          <p:nvPr/>
        </p:nvGrpSpPr>
        <p:grpSpPr>
          <a:xfrm rot="-5400000">
            <a:off x="12556962" y="3370115"/>
            <a:ext cx="1845103" cy="1943395"/>
            <a:chOff x="0" y="0"/>
            <a:chExt cx="506422" cy="533400"/>
          </a:xfrm>
        </p:grpSpPr>
        <p:sp>
          <p:nvSpPr>
            <p:cNvPr id="5" name="Freeform 5"/>
            <p:cNvSpPr/>
            <p:nvPr/>
          </p:nvSpPr>
          <p:spPr>
            <a:xfrm>
              <a:off x="0" y="0"/>
              <a:ext cx="506422" cy="533400"/>
            </a:xfrm>
            <a:custGeom>
              <a:avLst/>
              <a:gdLst/>
              <a:ahLst/>
              <a:cxnLst/>
              <a:rect l="l" t="t" r="r" b="b"/>
              <a:pathLst>
                <a:path w="506422" h="533400">
                  <a:moveTo>
                    <a:pt x="239386" y="166418"/>
                  </a:moveTo>
                  <a:lnTo>
                    <a:pt x="506422" y="166418"/>
                  </a:lnTo>
                  <a:lnTo>
                    <a:pt x="506422" y="366942"/>
                  </a:lnTo>
                  <a:lnTo>
                    <a:pt x="239373" y="366942"/>
                  </a:lnTo>
                  <a:lnTo>
                    <a:pt x="302255" y="533400"/>
                  </a:lnTo>
                  <a:lnTo>
                    <a:pt x="0" y="266700"/>
                  </a:lnTo>
                  <a:lnTo>
                    <a:pt x="302255" y="0"/>
                  </a:lnTo>
                  <a:lnTo>
                    <a:pt x="239386" y="166418"/>
                  </a:lnTo>
                  <a:close/>
                </a:path>
              </a:pathLst>
            </a:custGeom>
            <a:solidFill>
              <a:srgbClr val="003366"/>
            </a:solidFill>
          </p:spPr>
        </p:sp>
        <p:sp>
          <p:nvSpPr>
            <p:cNvPr id="6" name="TextBox 6"/>
            <p:cNvSpPr txBox="1"/>
            <p:nvPr/>
          </p:nvSpPr>
          <p:spPr>
            <a:xfrm>
              <a:off x="120650" y="107950"/>
              <a:ext cx="385772" cy="260350"/>
            </a:xfrm>
            <a:prstGeom prst="rect">
              <a:avLst/>
            </a:prstGeom>
          </p:spPr>
          <p:txBody>
            <a:bodyPr lIns="50800" tIns="50800" rIns="50800" bIns="50800" rtlCol="0" anchor="ctr"/>
            <a:lstStyle/>
            <a:p>
              <a:pPr algn="ctr">
                <a:lnSpc>
                  <a:spcPts val="2799"/>
                </a:lnSpc>
              </a:pPr>
              <a:endParaRPr/>
            </a:p>
          </p:txBody>
        </p:sp>
      </p:grpSp>
      <p:sp>
        <p:nvSpPr>
          <p:cNvPr id="7" name="TextBox 7"/>
          <p:cNvSpPr txBox="1"/>
          <p:nvPr/>
        </p:nvSpPr>
        <p:spPr>
          <a:xfrm>
            <a:off x="10367368" y="2206411"/>
            <a:ext cx="6409580" cy="879475"/>
          </a:xfrm>
          <a:prstGeom prst="rect">
            <a:avLst/>
          </a:prstGeom>
        </p:spPr>
        <p:txBody>
          <a:bodyPr wrap="square" lIns="0" tIns="0" rIns="0" bIns="0" rtlCol="0" anchor="t">
            <a:spAutoFit/>
          </a:bodyPr>
          <a:lstStyle/>
          <a:p>
            <a:pPr algn="ctr">
              <a:lnSpc>
                <a:spcPts val="3499"/>
              </a:lnSpc>
            </a:pPr>
            <a:r>
              <a:rPr lang="en-US" sz="2499" b="1" dirty="0">
                <a:solidFill>
                  <a:srgbClr val="062652"/>
                </a:solidFill>
                <a:latin typeface="Poppins Bold"/>
                <a:ea typeface="Poppins Bold"/>
                <a:cs typeface="Poppins Bold"/>
                <a:sym typeface="Poppins Bold"/>
              </a:rPr>
              <a:t>Customer </a:t>
            </a:r>
            <a:r>
              <a:rPr lang="en-US" sz="2499" b="1" dirty="0" err="1">
                <a:solidFill>
                  <a:srgbClr val="062652"/>
                </a:solidFill>
                <a:latin typeface="Poppins Bold"/>
                <a:ea typeface="Poppins Bold"/>
                <a:cs typeface="Poppins Bold"/>
                <a:sym typeface="Poppins Bold"/>
              </a:rPr>
              <a:t>tidak</a:t>
            </a:r>
            <a:r>
              <a:rPr lang="en-US" sz="2499" b="1" dirty="0">
                <a:solidFill>
                  <a:srgbClr val="062652"/>
                </a:solidFill>
                <a:latin typeface="Poppins Bold"/>
                <a:ea typeface="Poppins Bold"/>
                <a:cs typeface="Poppins Bold"/>
                <a:sym typeface="Poppins Bold"/>
              </a:rPr>
              <a:t> </a:t>
            </a:r>
            <a:r>
              <a:rPr lang="en-US" sz="2499" b="1" dirty="0" err="1">
                <a:solidFill>
                  <a:srgbClr val="062652"/>
                </a:solidFill>
                <a:latin typeface="Poppins Bold"/>
                <a:ea typeface="Poppins Bold"/>
                <a:cs typeface="Poppins Bold"/>
                <a:sym typeface="Poppins Bold"/>
              </a:rPr>
              <a:t>ingin</a:t>
            </a:r>
            <a:r>
              <a:rPr lang="en-US" sz="2499" b="1" dirty="0">
                <a:solidFill>
                  <a:srgbClr val="062652"/>
                </a:solidFill>
                <a:latin typeface="Poppins Bold"/>
                <a:ea typeface="Poppins Bold"/>
                <a:cs typeface="Poppins Bold"/>
                <a:sym typeface="Poppins Bold"/>
              </a:rPr>
              <a:t> </a:t>
            </a:r>
            <a:r>
              <a:rPr lang="en-US" sz="2499" b="1" dirty="0" err="1">
                <a:solidFill>
                  <a:srgbClr val="062652"/>
                </a:solidFill>
                <a:latin typeface="Poppins Bold"/>
                <a:ea typeface="Poppins Bold"/>
                <a:cs typeface="Poppins Bold"/>
                <a:sym typeface="Poppins Bold"/>
              </a:rPr>
              <a:t>ditawari</a:t>
            </a:r>
            <a:r>
              <a:rPr lang="en-US" sz="2499" b="1" dirty="0">
                <a:solidFill>
                  <a:srgbClr val="062652"/>
                </a:solidFill>
                <a:latin typeface="Poppins Bold"/>
                <a:ea typeface="Poppins Bold"/>
                <a:cs typeface="Poppins Bold"/>
                <a:sym typeface="Poppins Bold"/>
              </a:rPr>
              <a:t> </a:t>
            </a:r>
            <a:r>
              <a:rPr lang="en-US" sz="2499" b="1" dirty="0" err="1">
                <a:solidFill>
                  <a:srgbClr val="062652"/>
                </a:solidFill>
                <a:latin typeface="Poppins Bold"/>
                <a:ea typeface="Poppins Bold"/>
                <a:cs typeface="Poppins Bold"/>
                <a:sym typeface="Poppins Bold"/>
              </a:rPr>
              <a:t>produk</a:t>
            </a:r>
            <a:r>
              <a:rPr lang="en-US" sz="2499" b="1" dirty="0">
                <a:solidFill>
                  <a:srgbClr val="062652"/>
                </a:solidFill>
                <a:latin typeface="Poppins Bold"/>
                <a:ea typeface="Poppins Bold"/>
                <a:cs typeface="Poppins Bold"/>
                <a:sym typeface="Poppins Bold"/>
              </a:rPr>
              <a:t>.</a:t>
            </a:r>
          </a:p>
          <a:p>
            <a:pPr algn="ctr">
              <a:lnSpc>
                <a:spcPts val="3499"/>
              </a:lnSpc>
            </a:pPr>
            <a:r>
              <a:rPr lang="en-US" sz="2499" b="1" dirty="0">
                <a:solidFill>
                  <a:srgbClr val="062652"/>
                </a:solidFill>
                <a:latin typeface="Poppins Bold"/>
                <a:ea typeface="Poppins Bold"/>
                <a:cs typeface="Poppins Bold"/>
                <a:sym typeface="Poppins Bold"/>
              </a:rPr>
              <a:t> Mereka </a:t>
            </a:r>
            <a:r>
              <a:rPr lang="en-US" sz="2499" b="1" dirty="0" err="1">
                <a:solidFill>
                  <a:srgbClr val="062652"/>
                </a:solidFill>
                <a:latin typeface="Poppins Bold"/>
                <a:ea typeface="Poppins Bold"/>
                <a:cs typeface="Poppins Bold"/>
                <a:sym typeface="Poppins Bold"/>
              </a:rPr>
              <a:t>ingin</a:t>
            </a:r>
            <a:r>
              <a:rPr lang="en-US" sz="2499" b="1" dirty="0">
                <a:solidFill>
                  <a:srgbClr val="062652"/>
                </a:solidFill>
                <a:latin typeface="Poppins Bold"/>
                <a:ea typeface="Poppins Bold"/>
                <a:cs typeface="Poppins Bold"/>
                <a:sym typeface="Poppins Bold"/>
              </a:rPr>
              <a:t> </a:t>
            </a:r>
            <a:r>
              <a:rPr lang="en-US" sz="2499" b="1" dirty="0" err="1">
                <a:solidFill>
                  <a:srgbClr val="062652"/>
                </a:solidFill>
                <a:latin typeface="Poppins Bold"/>
                <a:ea typeface="Poppins Bold"/>
                <a:cs typeface="Poppins Bold"/>
                <a:sym typeface="Poppins Bold"/>
              </a:rPr>
              <a:t>dipahami</a:t>
            </a:r>
            <a:r>
              <a:rPr lang="en-US" sz="2499" b="1" dirty="0">
                <a:solidFill>
                  <a:srgbClr val="062652"/>
                </a:solidFill>
                <a:latin typeface="Poppins Bold"/>
                <a:ea typeface="Poppins Bold"/>
                <a:cs typeface="Poppins Bold"/>
                <a:sym typeface="Poppins Bold"/>
              </a:rPr>
              <a:t>.</a:t>
            </a:r>
          </a:p>
        </p:txBody>
      </p:sp>
      <p:sp>
        <p:nvSpPr>
          <p:cNvPr id="8" name="TextBox 8"/>
          <p:cNvSpPr txBox="1"/>
          <p:nvPr/>
        </p:nvSpPr>
        <p:spPr>
          <a:xfrm>
            <a:off x="9700841" y="5531063"/>
            <a:ext cx="7672759" cy="441325"/>
          </a:xfrm>
          <a:prstGeom prst="rect">
            <a:avLst/>
          </a:prstGeom>
        </p:spPr>
        <p:txBody>
          <a:bodyPr wrap="square" lIns="0" tIns="0" rIns="0" bIns="0" rtlCol="0" anchor="t">
            <a:spAutoFit/>
          </a:bodyPr>
          <a:lstStyle/>
          <a:p>
            <a:pPr algn="ctr">
              <a:lnSpc>
                <a:spcPts val="3499"/>
              </a:lnSpc>
            </a:pPr>
            <a:r>
              <a:rPr lang="en-US" sz="2499" b="1" dirty="0">
                <a:solidFill>
                  <a:srgbClr val="062652"/>
                </a:solidFill>
                <a:latin typeface="Poppins Bold"/>
                <a:ea typeface="Poppins Bold"/>
                <a:cs typeface="Poppins Bold"/>
                <a:sym typeface="Poppins Bold"/>
              </a:rPr>
              <a:t>Tidak </a:t>
            </a:r>
            <a:r>
              <a:rPr lang="en-US" sz="2499" b="1" dirty="0" err="1">
                <a:solidFill>
                  <a:srgbClr val="062652"/>
                </a:solidFill>
                <a:latin typeface="Poppins Bold"/>
                <a:ea typeface="Poppins Bold"/>
                <a:cs typeface="Poppins Bold"/>
                <a:sym typeface="Poppins Bold"/>
              </a:rPr>
              <a:t>Mendengarkan</a:t>
            </a:r>
            <a:r>
              <a:rPr lang="en-US" sz="2499" b="1" dirty="0">
                <a:solidFill>
                  <a:srgbClr val="062652"/>
                </a:solidFill>
                <a:latin typeface="Poppins Bold"/>
                <a:ea typeface="Poppins Bold"/>
                <a:cs typeface="Poppins Bold"/>
                <a:sym typeface="Poppins Bold"/>
              </a:rPr>
              <a:t> = Tidak Tahu </a:t>
            </a:r>
            <a:r>
              <a:rPr lang="en-US" sz="2499" b="1" dirty="0" err="1">
                <a:solidFill>
                  <a:srgbClr val="062652"/>
                </a:solidFill>
                <a:latin typeface="Poppins Bold"/>
                <a:ea typeface="Poppins Bold"/>
                <a:cs typeface="Poppins Bold"/>
                <a:sym typeface="Poppins Bold"/>
              </a:rPr>
              <a:t>Kebutuhan</a:t>
            </a:r>
            <a:endParaRPr lang="en-US" sz="2499" b="1" dirty="0">
              <a:solidFill>
                <a:srgbClr val="062652"/>
              </a:solidFill>
              <a:latin typeface="Poppins Bold"/>
              <a:ea typeface="Poppins Bold"/>
              <a:cs typeface="Poppins Bold"/>
              <a:sym typeface="Poppins Bold"/>
            </a:endParaRPr>
          </a:p>
        </p:txBody>
      </p:sp>
      <p:grpSp>
        <p:nvGrpSpPr>
          <p:cNvPr id="9" name="Group 9"/>
          <p:cNvGrpSpPr/>
          <p:nvPr/>
        </p:nvGrpSpPr>
        <p:grpSpPr>
          <a:xfrm rot="-5400000">
            <a:off x="12556962" y="6217876"/>
            <a:ext cx="1845103" cy="1943395"/>
            <a:chOff x="0" y="0"/>
            <a:chExt cx="506422" cy="533400"/>
          </a:xfrm>
        </p:grpSpPr>
        <p:sp>
          <p:nvSpPr>
            <p:cNvPr id="10" name="Freeform 10"/>
            <p:cNvSpPr/>
            <p:nvPr/>
          </p:nvSpPr>
          <p:spPr>
            <a:xfrm>
              <a:off x="0" y="0"/>
              <a:ext cx="506422" cy="533400"/>
            </a:xfrm>
            <a:custGeom>
              <a:avLst/>
              <a:gdLst/>
              <a:ahLst/>
              <a:cxnLst/>
              <a:rect l="l" t="t" r="r" b="b"/>
              <a:pathLst>
                <a:path w="506422" h="533400">
                  <a:moveTo>
                    <a:pt x="239386" y="166418"/>
                  </a:moveTo>
                  <a:lnTo>
                    <a:pt x="506422" y="166418"/>
                  </a:lnTo>
                  <a:lnTo>
                    <a:pt x="506422" y="366942"/>
                  </a:lnTo>
                  <a:lnTo>
                    <a:pt x="239373" y="366942"/>
                  </a:lnTo>
                  <a:lnTo>
                    <a:pt x="302255" y="533400"/>
                  </a:lnTo>
                  <a:lnTo>
                    <a:pt x="0" y="266700"/>
                  </a:lnTo>
                  <a:lnTo>
                    <a:pt x="302255" y="0"/>
                  </a:lnTo>
                  <a:lnTo>
                    <a:pt x="239386" y="166418"/>
                  </a:lnTo>
                  <a:close/>
                </a:path>
              </a:pathLst>
            </a:custGeom>
            <a:solidFill>
              <a:srgbClr val="003366"/>
            </a:solidFill>
          </p:spPr>
        </p:sp>
        <p:sp>
          <p:nvSpPr>
            <p:cNvPr id="11" name="TextBox 11"/>
            <p:cNvSpPr txBox="1"/>
            <p:nvPr/>
          </p:nvSpPr>
          <p:spPr>
            <a:xfrm>
              <a:off x="120650" y="107950"/>
              <a:ext cx="385772" cy="260350"/>
            </a:xfrm>
            <a:prstGeom prst="rect">
              <a:avLst/>
            </a:prstGeom>
          </p:spPr>
          <p:txBody>
            <a:bodyPr lIns="50800" tIns="50800" rIns="50800" bIns="50800" rtlCol="0" anchor="ctr"/>
            <a:lstStyle/>
            <a:p>
              <a:pPr algn="ctr">
                <a:lnSpc>
                  <a:spcPts val="2799"/>
                </a:lnSpc>
              </a:pPr>
              <a:endParaRPr/>
            </a:p>
          </p:txBody>
        </p:sp>
      </p:grpSp>
      <p:sp>
        <p:nvSpPr>
          <p:cNvPr id="12" name="TextBox 12"/>
          <p:cNvSpPr txBox="1"/>
          <p:nvPr/>
        </p:nvSpPr>
        <p:spPr>
          <a:xfrm>
            <a:off x="10955463" y="8378825"/>
            <a:ext cx="5122737" cy="879475"/>
          </a:xfrm>
          <a:prstGeom prst="rect">
            <a:avLst/>
          </a:prstGeom>
        </p:spPr>
        <p:txBody>
          <a:bodyPr wrap="square" lIns="0" tIns="0" rIns="0" bIns="0" rtlCol="0" anchor="t">
            <a:spAutoFit/>
          </a:bodyPr>
          <a:lstStyle/>
          <a:p>
            <a:pPr algn="ctr">
              <a:lnSpc>
                <a:spcPts val="3499"/>
              </a:lnSpc>
            </a:pPr>
            <a:r>
              <a:rPr lang="en-US" sz="2499" b="1" dirty="0" err="1">
                <a:solidFill>
                  <a:srgbClr val="062652"/>
                </a:solidFill>
                <a:latin typeface="Poppins Bold"/>
                <a:ea typeface="Poppins Bold"/>
                <a:cs typeface="Poppins Bold"/>
                <a:sym typeface="Poppins Bold"/>
              </a:rPr>
              <a:t>Kadang</a:t>
            </a:r>
            <a:r>
              <a:rPr lang="en-US" sz="2499" b="1" dirty="0">
                <a:solidFill>
                  <a:srgbClr val="062652"/>
                </a:solidFill>
                <a:latin typeface="Poppins Bold"/>
                <a:ea typeface="Poppins Bold"/>
                <a:cs typeface="Poppins Bold"/>
                <a:sym typeface="Poppins Bold"/>
              </a:rPr>
              <a:t>, </a:t>
            </a:r>
            <a:r>
              <a:rPr lang="en-US" sz="2499" b="1" dirty="0" err="1">
                <a:solidFill>
                  <a:srgbClr val="062652"/>
                </a:solidFill>
                <a:latin typeface="Poppins Bold"/>
                <a:ea typeface="Poppins Bold"/>
                <a:cs typeface="Poppins Bold"/>
                <a:sym typeface="Poppins Bold"/>
              </a:rPr>
              <a:t>memahami</a:t>
            </a:r>
            <a:r>
              <a:rPr lang="en-US" sz="2499" b="1" dirty="0">
                <a:solidFill>
                  <a:srgbClr val="062652"/>
                </a:solidFill>
                <a:latin typeface="Poppins Bold"/>
                <a:ea typeface="Poppins Bold"/>
                <a:cs typeface="Poppins Bold"/>
                <a:sym typeface="Poppins Bold"/>
              </a:rPr>
              <a:t> customer</a:t>
            </a:r>
          </a:p>
          <a:p>
            <a:pPr algn="ctr">
              <a:lnSpc>
                <a:spcPts val="3499"/>
              </a:lnSpc>
            </a:pPr>
            <a:r>
              <a:rPr lang="en-US" sz="2499" b="1" dirty="0">
                <a:solidFill>
                  <a:srgbClr val="062652"/>
                </a:solidFill>
                <a:latin typeface="Poppins Bold"/>
                <a:ea typeface="Poppins Bold"/>
                <a:cs typeface="Poppins Bold"/>
                <a:sym typeface="Poppins Bold"/>
              </a:rPr>
              <a:t> </a:t>
            </a:r>
            <a:r>
              <a:rPr lang="en-US" sz="2499" b="1" dirty="0" err="1">
                <a:solidFill>
                  <a:srgbClr val="062652"/>
                </a:solidFill>
                <a:latin typeface="Poppins Bold"/>
                <a:ea typeface="Poppins Bold"/>
                <a:cs typeface="Poppins Bold"/>
                <a:sym typeface="Poppins Bold"/>
              </a:rPr>
              <a:t>berarti</a:t>
            </a:r>
            <a:r>
              <a:rPr lang="en-US" sz="2499" b="1" dirty="0">
                <a:solidFill>
                  <a:srgbClr val="062652"/>
                </a:solidFill>
                <a:latin typeface="Poppins Bold"/>
                <a:ea typeface="Poppins Bold"/>
                <a:cs typeface="Poppins Bold"/>
                <a:sym typeface="Poppins Bold"/>
              </a:rPr>
              <a:t> </a:t>
            </a:r>
            <a:r>
              <a:rPr lang="en-US" sz="2499" b="1" dirty="0" err="1">
                <a:solidFill>
                  <a:srgbClr val="062652"/>
                </a:solidFill>
                <a:latin typeface="Poppins Bold"/>
                <a:ea typeface="Poppins Bold"/>
                <a:cs typeface="Poppins Bold"/>
                <a:sym typeface="Poppins Bold"/>
              </a:rPr>
              <a:t>berani</a:t>
            </a:r>
            <a:r>
              <a:rPr lang="en-US" sz="2499" b="1" dirty="0">
                <a:solidFill>
                  <a:srgbClr val="062652"/>
                </a:solidFill>
                <a:latin typeface="Poppins Bold"/>
                <a:ea typeface="Poppins Bold"/>
                <a:cs typeface="Poppins Bold"/>
                <a:sym typeface="Poppins Bold"/>
              </a:rPr>
              <a:t> </a:t>
            </a:r>
            <a:r>
              <a:rPr lang="en-US" sz="2499" b="1" dirty="0" err="1">
                <a:solidFill>
                  <a:srgbClr val="062652"/>
                </a:solidFill>
                <a:latin typeface="Poppins Bold"/>
                <a:ea typeface="Poppins Bold"/>
                <a:cs typeface="Poppins Bold"/>
                <a:sym typeface="Poppins Bold"/>
              </a:rPr>
              <a:t>bertanya</a:t>
            </a:r>
            <a:endParaRPr lang="en-US" sz="2499" b="1" dirty="0">
              <a:solidFill>
                <a:srgbClr val="062652"/>
              </a:solidFill>
              <a:latin typeface="Poppins Bold"/>
              <a:ea typeface="Poppins Bold"/>
              <a:cs typeface="Poppins Bold"/>
              <a:sym typeface="Poppins Bold"/>
            </a:endParaRPr>
          </a:p>
        </p:txBody>
      </p:sp>
      <p:grpSp>
        <p:nvGrpSpPr>
          <p:cNvPr id="13" name="Group 13"/>
          <p:cNvGrpSpPr/>
          <p:nvPr/>
        </p:nvGrpSpPr>
        <p:grpSpPr>
          <a:xfrm>
            <a:off x="1028700" y="3538181"/>
            <a:ext cx="6113264" cy="3452364"/>
            <a:chOff x="0" y="0"/>
            <a:chExt cx="8151019" cy="4603152"/>
          </a:xfrm>
        </p:grpSpPr>
        <p:grpSp>
          <p:nvGrpSpPr>
            <p:cNvPr id="14" name="Group 14"/>
            <p:cNvGrpSpPr/>
            <p:nvPr/>
          </p:nvGrpSpPr>
          <p:grpSpPr>
            <a:xfrm>
              <a:off x="0" y="0"/>
              <a:ext cx="8151019" cy="4603152"/>
              <a:chOff x="0" y="0"/>
              <a:chExt cx="954929" cy="539280"/>
            </a:xfrm>
          </p:grpSpPr>
          <p:sp>
            <p:nvSpPr>
              <p:cNvPr id="15" name="Freeform 15"/>
              <p:cNvSpPr/>
              <p:nvPr/>
            </p:nvSpPr>
            <p:spPr>
              <a:xfrm>
                <a:off x="0" y="0"/>
                <a:ext cx="954929" cy="539280"/>
              </a:xfrm>
              <a:custGeom>
                <a:avLst/>
                <a:gdLst/>
                <a:ahLst/>
                <a:cxnLst/>
                <a:rect l="l" t="t" r="r" b="b"/>
                <a:pathLst>
                  <a:path w="954929" h="539280">
                    <a:moveTo>
                      <a:pt x="64587" y="0"/>
                    </a:moveTo>
                    <a:lnTo>
                      <a:pt x="890342" y="0"/>
                    </a:lnTo>
                    <a:cubicBezTo>
                      <a:pt x="926012" y="0"/>
                      <a:pt x="954929" y="28917"/>
                      <a:pt x="954929" y="64587"/>
                    </a:cubicBezTo>
                    <a:lnTo>
                      <a:pt x="954929" y="474693"/>
                    </a:lnTo>
                    <a:cubicBezTo>
                      <a:pt x="954929" y="491823"/>
                      <a:pt x="948124" y="508251"/>
                      <a:pt x="936012" y="520363"/>
                    </a:cubicBezTo>
                    <a:cubicBezTo>
                      <a:pt x="923899" y="532476"/>
                      <a:pt x="907471" y="539280"/>
                      <a:pt x="890342" y="539280"/>
                    </a:cubicBezTo>
                    <a:lnTo>
                      <a:pt x="64587" y="539280"/>
                    </a:lnTo>
                    <a:cubicBezTo>
                      <a:pt x="28917" y="539280"/>
                      <a:pt x="0" y="510364"/>
                      <a:pt x="0" y="474693"/>
                    </a:cubicBezTo>
                    <a:lnTo>
                      <a:pt x="0" y="64587"/>
                    </a:lnTo>
                    <a:cubicBezTo>
                      <a:pt x="0" y="28917"/>
                      <a:pt x="28917" y="0"/>
                      <a:pt x="64587" y="0"/>
                    </a:cubicBezTo>
                    <a:close/>
                  </a:path>
                </a:pathLst>
              </a:custGeom>
              <a:solidFill>
                <a:srgbClr val="003366"/>
              </a:solidFill>
            </p:spPr>
          </p:sp>
          <p:sp>
            <p:nvSpPr>
              <p:cNvPr id="16" name="TextBox 16"/>
              <p:cNvSpPr txBox="1"/>
              <p:nvPr/>
            </p:nvSpPr>
            <p:spPr>
              <a:xfrm>
                <a:off x="0" y="-57150"/>
                <a:ext cx="954929" cy="596430"/>
              </a:xfrm>
              <a:prstGeom prst="rect">
                <a:avLst/>
              </a:prstGeom>
            </p:spPr>
            <p:txBody>
              <a:bodyPr lIns="85652" tIns="85652" rIns="85652" bIns="85652" rtlCol="0" anchor="ctr"/>
              <a:lstStyle/>
              <a:p>
                <a:pPr algn="ctr">
                  <a:lnSpc>
                    <a:spcPts val="2799"/>
                  </a:lnSpc>
                </a:pPr>
                <a:endParaRPr/>
              </a:p>
            </p:txBody>
          </p:sp>
        </p:grpSp>
        <p:sp>
          <p:nvSpPr>
            <p:cNvPr id="17" name="TextBox 17"/>
            <p:cNvSpPr txBox="1"/>
            <p:nvPr/>
          </p:nvSpPr>
          <p:spPr>
            <a:xfrm>
              <a:off x="482310" y="669333"/>
              <a:ext cx="7186400" cy="3159711"/>
            </a:xfrm>
            <a:prstGeom prst="rect">
              <a:avLst/>
            </a:prstGeom>
          </p:spPr>
          <p:txBody>
            <a:bodyPr lIns="0" tIns="0" rIns="0" bIns="0" rtlCol="0" anchor="t">
              <a:spAutoFit/>
            </a:bodyPr>
            <a:lstStyle/>
            <a:p>
              <a:pPr algn="ctr">
                <a:lnSpc>
                  <a:spcPts val="4721"/>
                </a:lnSpc>
                <a:spcBef>
                  <a:spcPct val="0"/>
                </a:spcBef>
              </a:pPr>
              <a:r>
                <a:rPr lang="en-US" sz="3372" b="1">
                  <a:solidFill>
                    <a:srgbClr val="F6931E"/>
                  </a:solidFill>
                  <a:latin typeface="Poppins Bold"/>
                  <a:ea typeface="Poppins Bold"/>
                  <a:cs typeface="Poppins Bold"/>
                  <a:sym typeface="Poppins Bold"/>
                </a:rPr>
                <a:t>Mulai hari ini: Dengarkan lebih banyak, bantu lebih tepat.</a:t>
              </a:r>
            </a:p>
          </p:txBody>
        </p:sp>
      </p:grpSp>
      <p:sp>
        <p:nvSpPr>
          <p:cNvPr id="18" name="Freeform 18"/>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19" name="Group 19"/>
          <p:cNvGrpSpPr/>
          <p:nvPr/>
        </p:nvGrpSpPr>
        <p:grpSpPr>
          <a:xfrm>
            <a:off x="-1115" y="9661191"/>
            <a:ext cx="15869159" cy="476836"/>
            <a:chOff x="0" y="0"/>
            <a:chExt cx="4179532" cy="125587"/>
          </a:xfrm>
        </p:grpSpPr>
        <p:sp>
          <p:nvSpPr>
            <p:cNvPr id="20" name="Freeform 20"/>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21" name="TextBox 21"/>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23" name="TextBox 10">
            <a:extLst>
              <a:ext uri="{FF2B5EF4-FFF2-40B4-BE49-F238E27FC236}">
                <a16:creationId xmlns:a16="http://schemas.microsoft.com/office/drawing/2014/main" id="{B94325B5-BC9C-F7B4-5F77-58ABF349ED04}"/>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grpSp>
        <p:nvGrpSpPr>
          <p:cNvPr id="3" name="Group 3"/>
          <p:cNvGrpSpPr/>
          <p:nvPr/>
        </p:nvGrpSpPr>
        <p:grpSpPr>
          <a:xfrm>
            <a:off x="1026470" y="5063165"/>
            <a:ext cx="7512660" cy="2550436"/>
            <a:chOff x="0" y="0"/>
            <a:chExt cx="1234517" cy="419100"/>
          </a:xfrm>
        </p:grpSpPr>
        <p:sp>
          <p:nvSpPr>
            <p:cNvPr id="4" name="Freeform 4"/>
            <p:cNvSpPr/>
            <p:nvPr/>
          </p:nvSpPr>
          <p:spPr>
            <a:xfrm>
              <a:off x="0" y="0"/>
              <a:ext cx="1234517" cy="419100"/>
            </a:xfrm>
            <a:custGeom>
              <a:avLst/>
              <a:gdLst/>
              <a:ahLst/>
              <a:cxnLst/>
              <a:rect l="l" t="t" r="r" b="b"/>
              <a:pathLst>
                <a:path w="1234517" h="419100">
                  <a:moveTo>
                    <a:pt x="20127" y="0"/>
                  </a:moveTo>
                  <a:lnTo>
                    <a:pt x="1214389" y="0"/>
                  </a:lnTo>
                  <a:cubicBezTo>
                    <a:pt x="1225505" y="0"/>
                    <a:pt x="1234517" y="9011"/>
                    <a:pt x="1234517" y="20127"/>
                  </a:cubicBezTo>
                  <a:lnTo>
                    <a:pt x="1234517" y="398973"/>
                  </a:lnTo>
                  <a:cubicBezTo>
                    <a:pt x="1234517" y="410089"/>
                    <a:pt x="1225505" y="419100"/>
                    <a:pt x="1214389" y="419100"/>
                  </a:cubicBezTo>
                  <a:lnTo>
                    <a:pt x="20127" y="419100"/>
                  </a:lnTo>
                  <a:cubicBezTo>
                    <a:pt x="9011" y="419100"/>
                    <a:pt x="0" y="410089"/>
                    <a:pt x="0" y="398973"/>
                  </a:cubicBezTo>
                  <a:lnTo>
                    <a:pt x="0" y="20127"/>
                  </a:lnTo>
                  <a:cubicBezTo>
                    <a:pt x="0" y="9011"/>
                    <a:pt x="9011" y="0"/>
                    <a:pt x="20127" y="0"/>
                  </a:cubicBezTo>
                  <a:close/>
                </a:path>
              </a:pathLst>
            </a:custGeom>
            <a:solidFill>
              <a:srgbClr val="003366"/>
            </a:solidFill>
          </p:spPr>
        </p:sp>
        <p:sp>
          <p:nvSpPr>
            <p:cNvPr id="5" name="TextBox 5"/>
            <p:cNvSpPr txBox="1"/>
            <p:nvPr/>
          </p:nvSpPr>
          <p:spPr>
            <a:xfrm>
              <a:off x="0" y="-57150"/>
              <a:ext cx="1234517" cy="476250"/>
            </a:xfrm>
            <a:prstGeom prst="rect">
              <a:avLst/>
            </a:prstGeom>
          </p:spPr>
          <p:txBody>
            <a:bodyPr lIns="50800" tIns="50800" rIns="50800" bIns="50800" rtlCol="0" anchor="ctr"/>
            <a:lstStyle/>
            <a:p>
              <a:pPr algn="ctr">
                <a:lnSpc>
                  <a:spcPts val="2799"/>
                </a:lnSpc>
              </a:pPr>
              <a:endParaRPr/>
            </a:p>
          </p:txBody>
        </p:sp>
      </p:grpSp>
      <p:sp>
        <p:nvSpPr>
          <p:cNvPr id="6" name="TextBox 6"/>
          <p:cNvSpPr txBox="1"/>
          <p:nvPr/>
        </p:nvSpPr>
        <p:spPr>
          <a:xfrm>
            <a:off x="1222087" y="5348136"/>
            <a:ext cx="7147620" cy="1778000"/>
          </a:xfrm>
          <a:prstGeom prst="rect">
            <a:avLst/>
          </a:prstGeom>
        </p:spPr>
        <p:txBody>
          <a:bodyPr lIns="0" tIns="0" rIns="0" bIns="0" rtlCol="0" anchor="t">
            <a:spAutoFit/>
          </a:bodyPr>
          <a:lstStyle/>
          <a:p>
            <a:pPr algn="l">
              <a:lnSpc>
                <a:spcPts val="2800"/>
              </a:lnSpc>
            </a:pPr>
            <a:r>
              <a:rPr lang="en-US" sz="2000" b="1">
                <a:solidFill>
                  <a:srgbClr val="FFFFFF"/>
                </a:solidFill>
                <a:latin typeface="Poppins Bold"/>
                <a:ea typeface="Poppins Bold"/>
                <a:cs typeface="Poppins Bold"/>
                <a:sym typeface="Poppins Bold"/>
              </a:rPr>
              <a:t>Pengertian:</a:t>
            </a:r>
            <a:r>
              <a:rPr lang="en-US" sz="2000">
                <a:solidFill>
                  <a:srgbClr val="FFFFFF"/>
                </a:solidFill>
                <a:latin typeface="Poppins"/>
                <a:ea typeface="Poppins"/>
                <a:cs typeface="Poppins"/>
                <a:sym typeface="Poppins"/>
              </a:rPr>
              <a:t> Prospecting adalah proses pencarian atau</a:t>
            </a:r>
          </a:p>
          <a:p>
            <a:pPr algn="l">
              <a:lnSpc>
                <a:spcPts val="2800"/>
              </a:lnSpc>
            </a:pPr>
            <a:r>
              <a:rPr lang="en-US" sz="2000">
                <a:solidFill>
                  <a:srgbClr val="FFFFFF"/>
                </a:solidFill>
                <a:latin typeface="Poppins"/>
                <a:ea typeface="Poppins"/>
                <a:cs typeface="Poppins"/>
                <a:sym typeface="Poppins"/>
              </a:rPr>
              <a:t>menemukan nasabah baru. Mulai dari mencari siapa</a:t>
            </a:r>
          </a:p>
          <a:p>
            <a:pPr algn="l">
              <a:lnSpc>
                <a:spcPts val="2800"/>
              </a:lnSpc>
            </a:pPr>
            <a:r>
              <a:rPr lang="en-US" sz="2000">
                <a:solidFill>
                  <a:srgbClr val="FFFFFF"/>
                </a:solidFill>
                <a:latin typeface="Poppins"/>
                <a:ea typeface="Poppins"/>
                <a:cs typeface="Poppins"/>
                <a:sym typeface="Poppins"/>
              </a:rPr>
              <a:t>calon nasabah, hingga mencari tahu lebih</a:t>
            </a:r>
          </a:p>
          <a:p>
            <a:pPr algn="l">
              <a:lnSpc>
                <a:spcPts val="2800"/>
              </a:lnSpc>
            </a:pPr>
            <a:r>
              <a:rPr lang="en-US" sz="2000">
                <a:solidFill>
                  <a:srgbClr val="FFFFFF"/>
                </a:solidFill>
                <a:latin typeface="Poppins"/>
                <a:ea typeface="Poppins"/>
                <a:cs typeface="Poppins"/>
                <a:sym typeface="Poppins"/>
              </a:rPr>
              <a:t>lanjut mengenai kesesuaian dengan klasifikasi nasabah</a:t>
            </a:r>
          </a:p>
          <a:p>
            <a:pPr algn="l">
              <a:lnSpc>
                <a:spcPts val="2800"/>
              </a:lnSpc>
            </a:pPr>
            <a:r>
              <a:rPr lang="en-US" sz="2000">
                <a:solidFill>
                  <a:srgbClr val="FFFFFF"/>
                </a:solidFill>
                <a:latin typeface="Poppins"/>
                <a:ea typeface="Poppins"/>
                <a:cs typeface="Poppins"/>
                <a:sym typeface="Poppins"/>
              </a:rPr>
              <a:t>dan menuangkannya ke database.</a:t>
            </a:r>
          </a:p>
        </p:txBody>
      </p:sp>
      <p:grpSp>
        <p:nvGrpSpPr>
          <p:cNvPr id="7" name="Group 7"/>
          <p:cNvGrpSpPr/>
          <p:nvPr/>
        </p:nvGrpSpPr>
        <p:grpSpPr>
          <a:xfrm>
            <a:off x="9744409" y="5063165"/>
            <a:ext cx="7512660" cy="2550436"/>
            <a:chOff x="0" y="0"/>
            <a:chExt cx="1234517" cy="419100"/>
          </a:xfrm>
        </p:grpSpPr>
        <p:sp>
          <p:nvSpPr>
            <p:cNvPr id="8" name="Freeform 8"/>
            <p:cNvSpPr/>
            <p:nvPr/>
          </p:nvSpPr>
          <p:spPr>
            <a:xfrm>
              <a:off x="0" y="0"/>
              <a:ext cx="1234517" cy="419100"/>
            </a:xfrm>
            <a:custGeom>
              <a:avLst/>
              <a:gdLst/>
              <a:ahLst/>
              <a:cxnLst/>
              <a:rect l="l" t="t" r="r" b="b"/>
              <a:pathLst>
                <a:path w="1234517" h="419100">
                  <a:moveTo>
                    <a:pt x="20127" y="0"/>
                  </a:moveTo>
                  <a:lnTo>
                    <a:pt x="1214389" y="0"/>
                  </a:lnTo>
                  <a:cubicBezTo>
                    <a:pt x="1225505" y="0"/>
                    <a:pt x="1234517" y="9011"/>
                    <a:pt x="1234517" y="20127"/>
                  </a:cubicBezTo>
                  <a:lnTo>
                    <a:pt x="1234517" y="398973"/>
                  </a:lnTo>
                  <a:cubicBezTo>
                    <a:pt x="1234517" y="410089"/>
                    <a:pt x="1225505" y="419100"/>
                    <a:pt x="1214389" y="419100"/>
                  </a:cubicBezTo>
                  <a:lnTo>
                    <a:pt x="20127" y="419100"/>
                  </a:lnTo>
                  <a:cubicBezTo>
                    <a:pt x="9011" y="419100"/>
                    <a:pt x="0" y="410089"/>
                    <a:pt x="0" y="398973"/>
                  </a:cubicBezTo>
                  <a:lnTo>
                    <a:pt x="0" y="20127"/>
                  </a:lnTo>
                  <a:cubicBezTo>
                    <a:pt x="0" y="9011"/>
                    <a:pt x="9011" y="0"/>
                    <a:pt x="20127" y="0"/>
                  </a:cubicBezTo>
                  <a:close/>
                </a:path>
              </a:pathLst>
            </a:custGeom>
            <a:solidFill>
              <a:srgbClr val="003366"/>
            </a:solidFill>
          </p:spPr>
        </p:sp>
        <p:sp>
          <p:nvSpPr>
            <p:cNvPr id="9" name="TextBox 9"/>
            <p:cNvSpPr txBox="1"/>
            <p:nvPr/>
          </p:nvSpPr>
          <p:spPr>
            <a:xfrm>
              <a:off x="0" y="-57150"/>
              <a:ext cx="1234517" cy="476250"/>
            </a:xfrm>
            <a:prstGeom prst="rect">
              <a:avLst/>
            </a:prstGeom>
          </p:spPr>
          <p:txBody>
            <a:bodyPr lIns="50800" tIns="50800" rIns="50800" bIns="50800" rtlCol="0" anchor="ctr"/>
            <a:lstStyle/>
            <a:p>
              <a:pPr algn="ctr">
                <a:lnSpc>
                  <a:spcPts val="2799"/>
                </a:lnSpc>
              </a:pPr>
              <a:endParaRPr/>
            </a:p>
          </p:txBody>
        </p:sp>
      </p:grpSp>
      <p:sp>
        <p:nvSpPr>
          <p:cNvPr id="10" name="TextBox 10"/>
          <p:cNvSpPr txBox="1"/>
          <p:nvPr/>
        </p:nvSpPr>
        <p:spPr>
          <a:xfrm>
            <a:off x="9981458" y="5524349"/>
            <a:ext cx="7038563" cy="1425575"/>
          </a:xfrm>
          <a:prstGeom prst="rect">
            <a:avLst/>
          </a:prstGeom>
        </p:spPr>
        <p:txBody>
          <a:bodyPr lIns="0" tIns="0" rIns="0" bIns="0" rtlCol="0" anchor="t">
            <a:spAutoFit/>
          </a:bodyPr>
          <a:lstStyle/>
          <a:p>
            <a:pPr algn="l">
              <a:lnSpc>
                <a:spcPts val="2800"/>
              </a:lnSpc>
            </a:pPr>
            <a:r>
              <a:rPr lang="en-US" sz="2000" b="1">
                <a:solidFill>
                  <a:srgbClr val="FFFFFF"/>
                </a:solidFill>
                <a:latin typeface="Poppins Bold"/>
                <a:ea typeface="Poppins Bold"/>
                <a:cs typeface="Poppins Bold"/>
                <a:sym typeface="Poppins Bold"/>
              </a:rPr>
              <a:t>Tujuan:</a:t>
            </a:r>
            <a:r>
              <a:rPr lang="en-US" sz="2000">
                <a:solidFill>
                  <a:srgbClr val="FFFFFF"/>
                </a:solidFill>
                <a:latin typeface="Poppins"/>
                <a:ea typeface="Poppins"/>
                <a:cs typeface="Poppins"/>
                <a:sym typeface="Poppins"/>
              </a:rPr>
              <a:t> Prospecting dilakukan agar dapat menciptakan dan meningkatkan kesempatan untuk menjual produk/layanan pada saat ini maupun pada masa yang akan datang.</a:t>
            </a:r>
          </a:p>
        </p:txBody>
      </p:sp>
      <p:sp>
        <p:nvSpPr>
          <p:cNvPr id="11" name="TextBox 11"/>
          <p:cNvSpPr txBox="1"/>
          <p:nvPr/>
        </p:nvSpPr>
        <p:spPr>
          <a:xfrm>
            <a:off x="4422131" y="8051751"/>
            <a:ext cx="9522469" cy="523876"/>
          </a:xfrm>
          <a:prstGeom prst="rect">
            <a:avLst/>
          </a:prstGeom>
        </p:spPr>
        <p:txBody>
          <a:bodyPr wrap="square" lIns="0" tIns="0" rIns="0" bIns="0" rtlCol="0" anchor="t">
            <a:spAutoFit/>
          </a:bodyPr>
          <a:lstStyle/>
          <a:p>
            <a:pPr algn="ctr">
              <a:lnSpc>
                <a:spcPts val="4199"/>
              </a:lnSpc>
            </a:pPr>
            <a:r>
              <a:rPr lang="en-US" sz="2999" b="1" dirty="0">
                <a:solidFill>
                  <a:srgbClr val="F6931E"/>
                </a:solidFill>
                <a:latin typeface="Poppins Bold"/>
                <a:ea typeface="Poppins Bold"/>
                <a:cs typeface="Poppins Bold"/>
                <a:sym typeface="Poppins Bold"/>
              </a:rPr>
              <a:t>DARI MANA KITA BISA MENDAPATKAN PROSPECT?</a:t>
            </a:r>
          </a:p>
        </p:txBody>
      </p:sp>
      <p:grpSp>
        <p:nvGrpSpPr>
          <p:cNvPr id="12" name="Group 12"/>
          <p:cNvGrpSpPr/>
          <p:nvPr/>
        </p:nvGrpSpPr>
        <p:grpSpPr>
          <a:xfrm rot="-5400000">
            <a:off x="14775709" y="1843658"/>
            <a:ext cx="1942079" cy="3025103"/>
            <a:chOff x="0" y="0"/>
            <a:chExt cx="520700" cy="811075"/>
          </a:xfrm>
        </p:grpSpPr>
        <p:sp>
          <p:nvSpPr>
            <p:cNvPr id="13" name="Freeform 13"/>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B3B6BA"/>
            </a:solidFill>
            <a:ln w="47625" cap="sq">
              <a:solidFill>
                <a:srgbClr val="FFFFFF"/>
              </a:solidFill>
              <a:prstDash val="solid"/>
              <a:miter/>
            </a:ln>
          </p:spPr>
        </p:sp>
        <p:sp>
          <p:nvSpPr>
            <p:cNvPr id="14" name="TextBox 14"/>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grpSp>
        <p:nvGrpSpPr>
          <p:cNvPr id="15" name="Group 15"/>
          <p:cNvGrpSpPr/>
          <p:nvPr/>
        </p:nvGrpSpPr>
        <p:grpSpPr>
          <a:xfrm rot="-5400000">
            <a:off x="12574793" y="1843658"/>
            <a:ext cx="1942079" cy="3025103"/>
            <a:chOff x="0" y="0"/>
            <a:chExt cx="520700" cy="811075"/>
          </a:xfrm>
        </p:grpSpPr>
        <p:sp>
          <p:nvSpPr>
            <p:cNvPr id="16" name="Freeform 16"/>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B3B6BA"/>
            </a:solidFill>
            <a:ln w="47625" cap="sq">
              <a:solidFill>
                <a:srgbClr val="FFFFFF"/>
              </a:solidFill>
              <a:prstDash val="solid"/>
              <a:miter/>
            </a:ln>
          </p:spPr>
        </p:sp>
        <p:sp>
          <p:nvSpPr>
            <p:cNvPr id="17" name="TextBox 17"/>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grpSp>
        <p:nvGrpSpPr>
          <p:cNvPr id="18" name="Group 18"/>
          <p:cNvGrpSpPr/>
          <p:nvPr/>
        </p:nvGrpSpPr>
        <p:grpSpPr>
          <a:xfrm rot="-5400000">
            <a:off x="10373876" y="1843658"/>
            <a:ext cx="1942079" cy="3025103"/>
            <a:chOff x="0" y="0"/>
            <a:chExt cx="520700" cy="811075"/>
          </a:xfrm>
        </p:grpSpPr>
        <p:sp>
          <p:nvSpPr>
            <p:cNvPr id="19" name="Freeform 19"/>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B3B6BA"/>
            </a:solidFill>
            <a:ln w="47625" cap="sq">
              <a:solidFill>
                <a:srgbClr val="FFFFFF"/>
              </a:solidFill>
              <a:prstDash val="solid"/>
              <a:miter/>
            </a:ln>
          </p:spPr>
        </p:sp>
        <p:sp>
          <p:nvSpPr>
            <p:cNvPr id="20" name="TextBox 20"/>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grpSp>
        <p:nvGrpSpPr>
          <p:cNvPr id="21" name="Group 21"/>
          <p:cNvGrpSpPr/>
          <p:nvPr/>
        </p:nvGrpSpPr>
        <p:grpSpPr>
          <a:xfrm rot="-5400000">
            <a:off x="8172960" y="1843658"/>
            <a:ext cx="1942079" cy="3025103"/>
            <a:chOff x="0" y="0"/>
            <a:chExt cx="520700" cy="811075"/>
          </a:xfrm>
        </p:grpSpPr>
        <p:sp>
          <p:nvSpPr>
            <p:cNvPr id="22" name="Freeform 22"/>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B3B6BA"/>
            </a:solidFill>
            <a:ln w="47625" cap="sq">
              <a:solidFill>
                <a:srgbClr val="FFFFFF"/>
              </a:solidFill>
              <a:prstDash val="solid"/>
              <a:miter/>
            </a:ln>
          </p:spPr>
        </p:sp>
        <p:sp>
          <p:nvSpPr>
            <p:cNvPr id="23" name="TextBox 23"/>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grpSp>
        <p:nvGrpSpPr>
          <p:cNvPr id="24" name="Group 24"/>
          <p:cNvGrpSpPr/>
          <p:nvPr/>
        </p:nvGrpSpPr>
        <p:grpSpPr>
          <a:xfrm rot="-5400000">
            <a:off x="5972044" y="1843658"/>
            <a:ext cx="1942079" cy="3025103"/>
            <a:chOff x="0" y="0"/>
            <a:chExt cx="520700" cy="811075"/>
          </a:xfrm>
        </p:grpSpPr>
        <p:sp>
          <p:nvSpPr>
            <p:cNvPr id="25" name="Freeform 25"/>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B3B6BA"/>
            </a:solidFill>
            <a:ln w="47625" cap="sq">
              <a:solidFill>
                <a:srgbClr val="FFFFFF"/>
              </a:solidFill>
              <a:prstDash val="solid"/>
              <a:miter/>
            </a:ln>
          </p:spPr>
        </p:sp>
        <p:sp>
          <p:nvSpPr>
            <p:cNvPr id="26" name="TextBox 26"/>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grpSp>
        <p:nvGrpSpPr>
          <p:cNvPr id="27" name="Group 27"/>
          <p:cNvGrpSpPr/>
          <p:nvPr/>
        </p:nvGrpSpPr>
        <p:grpSpPr>
          <a:xfrm rot="-5400000">
            <a:off x="3771128" y="1843658"/>
            <a:ext cx="1942079" cy="3025103"/>
            <a:chOff x="0" y="0"/>
            <a:chExt cx="520700" cy="811075"/>
          </a:xfrm>
        </p:grpSpPr>
        <p:sp>
          <p:nvSpPr>
            <p:cNvPr id="28" name="Freeform 28"/>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B3B6BA"/>
            </a:solidFill>
            <a:ln w="47625" cap="sq">
              <a:solidFill>
                <a:srgbClr val="FFFFFF"/>
              </a:solidFill>
              <a:prstDash val="solid"/>
              <a:miter/>
            </a:ln>
          </p:spPr>
        </p:sp>
        <p:sp>
          <p:nvSpPr>
            <p:cNvPr id="29" name="TextBox 29"/>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grpSp>
        <p:nvGrpSpPr>
          <p:cNvPr id="30" name="Group 30"/>
          <p:cNvGrpSpPr/>
          <p:nvPr/>
        </p:nvGrpSpPr>
        <p:grpSpPr>
          <a:xfrm rot="-5400000">
            <a:off x="1570212" y="1843658"/>
            <a:ext cx="1942079" cy="3025103"/>
            <a:chOff x="0" y="0"/>
            <a:chExt cx="520700" cy="811075"/>
          </a:xfrm>
        </p:grpSpPr>
        <p:sp>
          <p:nvSpPr>
            <p:cNvPr id="31" name="Freeform 31"/>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003366"/>
            </a:solidFill>
            <a:ln w="47625" cap="sq">
              <a:solidFill>
                <a:srgbClr val="FFFFFF"/>
              </a:solidFill>
              <a:prstDash val="solid"/>
              <a:miter/>
            </a:ln>
          </p:spPr>
        </p:sp>
        <p:sp>
          <p:nvSpPr>
            <p:cNvPr id="32" name="TextBox 32"/>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sp>
        <p:nvSpPr>
          <p:cNvPr id="33" name="TextBox 33"/>
          <p:cNvSpPr txBox="1"/>
          <p:nvPr/>
        </p:nvSpPr>
        <p:spPr>
          <a:xfrm>
            <a:off x="1467258" y="2803808"/>
            <a:ext cx="1607520" cy="341119"/>
          </a:xfrm>
          <a:prstGeom prst="rect">
            <a:avLst/>
          </a:prstGeom>
        </p:spPr>
        <p:txBody>
          <a:bodyPr wrap="square" lIns="0" tIns="0" rIns="0" bIns="0" rtlCol="0" anchor="t">
            <a:spAutoFit/>
          </a:bodyPr>
          <a:lstStyle/>
          <a:p>
            <a:pPr algn="ctr">
              <a:lnSpc>
                <a:spcPts val="2800"/>
              </a:lnSpc>
            </a:pPr>
            <a:r>
              <a:rPr lang="en-US" sz="2000" b="1" i="1" dirty="0">
                <a:solidFill>
                  <a:srgbClr val="FFFFFF"/>
                </a:solidFill>
                <a:latin typeface="Poppins Bold Italics"/>
                <a:ea typeface="Poppins Bold Italics"/>
                <a:cs typeface="Poppins Bold Italics"/>
                <a:sym typeface="Poppins Bold Italics"/>
              </a:rPr>
              <a:t>Prospecting</a:t>
            </a:r>
          </a:p>
        </p:txBody>
      </p:sp>
      <p:sp>
        <p:nvSpPr>
          <p:cNvPr id="34" name="TextBox 34"/>
          <p:cNvSpPr txBox="1"/>
          <p:nvPr/>
        </p:nvSpPr>
        <p:spPr>
          <a:xfrm>
            <a:off x="4103478" y="2803808"/>
            <a:ext cx="1725454" cy="341119"/>
          </a:xfrm>
          <a:prstGeom prst="rect">
            <a:avLst/>
          </a:prstGeom>
        </p:spPr>
        <p:txBody>
          <a:bodyPr wrap="square" lIns="0" tIns="0" rIns="0" bIns="0" rtlCol="0" anchor="t">
            <a:spAutoFit/>
          </a:bodyPr>
          <a:lstStyle/>
          <a:p>
            <a:pPr algn="ctr">
              <a:lnSpc>
                <a:spcPts val="2800"/>
              </a:lnSpc>
            </a:pPr>
            <a:r>
              <a:rPr lang="en-US" sz="2000" b="1" i="1" dirty="0">
                <a:solidFill>
                  <a:srgbClr val="062652"/>
                </a:solidFill>
                <a:latin typeface="Poppins Bold Italics"/>
                <a:ea typeface="Poppins Bold Italics"/>
                <a:cs typeface="Poppins Bold Italics"/>
                <a:sym typeface="Poppins Bold Italics"/>
              </a:rPr>
              <a:t>Approaching</a:t>
            </a:r>
          </a:p>
        </p:txBody>
      </p:sp>
      <p:sp>
        <p:nvSpPr>
          <p:cNvPr id="35" name="TextBox 35"/>
          <p:cNvSpPr txBox="1"/>
          <p:nvPr/>
        </p:nvSpPr>
        <p:spPr>
          <a:xfrm>
            <a:off x="6704645" y="2803808"/>
            <a:ext cx="1148817" cy="341119"/>
          </a:xfrm>
          <a:prstGeom prst="rect">
            <a:avLst/>
          </a:prstGeom>
        </p:spPr>
        <p:txBody>
          <a:bodyPr wrap="square" lIns="0" tIns="0" rIns="0" bIns="0" rtlCol="0" anchor="t">
            <a:spAutoFit/>
          </a:bodyPr>
          <a:lstStyle/>
          <a:p>
            <a:pPr algn="ctr">
              <a:lnSpc>
                <a:spcPts val="2800"/>
              </a:lnSpc>
            </a:pPr>
            <a:r>
              <a:rPr lang="en-US" sz="2000" b="1" i="1" dirty="0">
                <a:solidFill>
                  <a:srgbClr val="062652"/>
                </a:solidFill>
                <a:latin typeface="Poppins Bold Italics"/>
                <a:ea typeface="Poppins Bold Italics"/>
                <a:cs typeface="Poppins Bold Italics"/>
                <a:sym typeface="Poppins Bold Italics"/>
              </a:rPr>
              <a:t>Probing</a:t>
            </a:r>
          </a:p>
        </p:txBody>
      </p:sp>
      <p:sp>
        <p:nvSpPr>
          <p:cNvPr id="36" name="TextBox 36"/>
          <p:cNvSpPr txBox="1"/>
          <p:nvPr/>
        </p:nvSpPr>
        <p:spPr>
          <a:xfrm>
            <a:off x="8458220" y="2635484"/>
            <a:ext cx="1726933" cy="720725"/>
          </a:xfrm>
          <a:prstGeom prst="rect">
            <a:avLst/>
          </a:prstGeom>
        </p:spPr>
        <p:txBody>
          <a:bodyPr wrap="square" lIns="0" tIns="0" rIns="0" bIns="0" rtlCol="0" anchor="t">
            <a:spAutoFit/>
          </a:bodyPr>
          <a:lstStyle/>
          <a:p>
            <a:pPr algn="ctr">
              <a:lnSpc>
                <a:spcPts val="2800"/>
              </a:lnSpc>
            </a:pPr>
            <a:r>
              <a:rPr lang="en-US" sz="2000" b="1" i="1" dirty="0">
                <a:solidFill>
                  <a:srgbClr val="062652"/>
                </a:solidFill>
                <a:latin typeface="Poppins Bold Italics"/>
                <a:ea typeface="Poppins Bold Italics"/>
                <a:cs typeface="Poppins Bold Italics"/>
                <a:sym typeface="Poppins Bold Italics"/>
              </a:rPr>
              <a:t>Sales</a:t>
            </a:r>
          </a:p>
          <a:p>
            <a:pPr algn="ctr">
              <a:lnSpc>
                <a:spcPts val="2800"/>
              </a:lnSpc>
            </a:pPr>
            <a:r>
              <a:rPr lang="en-US" sz="2000" b="1" i="1" dirty="0">
                <a:solidFill>
                  <a:srgbClr val="062652"/>
                </a:solidFill>
                <a:latin typeface="Poppins Bold Italics"/>
                <a:ea typeface="Poppins Bold Italics"/>
                <a:cs typeface="Poppins Bold Italics"/>
                <a:sym typeface="Poppins Bold Italics"/>
              </a:rPr>
              <a:t>Presentation</a:t>
            </a:r>
          </a:p>
        </p:txBody>
      </p:sp>
      <p:sp>
        <p:nvSpPr>
          <p:cNvPr id="37" name="TextBox 37"/>
          <p:cNvSpPr txBox="1"/>
          <p:nvPr/>
        </p:nvSpPr>
        <p:spPr>
          <a:xfrm>
            <a:off x="10482177" y="2627595"/>
            <a:ext cx="1995365" cy="720725"/>
          </a:xfrm>
          <a:prstGeom prst="rect">
            <a:avLst/>
          </a:prstGeom>
        </p:spPr>
        <p:txBody>
          <a:bodyPr lIns="0" tIns="0" rIns="0" bIns="0" rtlCol="0" anchor="t">
            <a:spAutoFit/>
          </a:bodyPr>
          <a:lstStyle/>
          <a:p>
            <a:pPr algn="ctr">
              <a:lnSpc>
                <a:spcPts val="2800"/>
              </a:lnSpc>
            </a:pPr>
            <a:r>
              <a:rPr lang="en-US" sz="2000" b="1" i="1">
                <a:solidFill>
                  <a:srgbClr val="062652"/>
                </a:solidFill>
                <a:latin typeface="Poppins Bold Italics"/>
                <a:ea typeface="Poppins Bold Italics"/>
                <a:cs typeface="Poppins Bold Italics"/>
                <a:sym typeface="Poppins Bold Italics"/>
              </a:rPr>
              <a:t>Handling</a:t>
            </a:r>
          </a:p>
          <a:p>
            <a:pPr algn="ctr">
              <a:lnSpc>
                <a:spcPts val="2800"/>
              </a:lnSpc>
            </a:pPr>
            <a:r>
              <a:rPr lang="en-US" sz="2000" b="1" i="1">
                <a:solidFill>
                  <a:srgbClr val="062652"/>
                </a:solidFill>
                <a:latin typeface="Poppins Bold Italics"/>
                <a:ea typeface="Poppins Bold Italics"/>
                <a:cs typeface="Poppins Bold Italics"/>
                <a:sym typeface="Poppins Bold Italics"/>
              </a:rPr>
              <a:t>Objection</a:t>
            </a:r>
          </a:p>
        </p:txBody>
      </p:sp>
      <p:sp>
        <p:nvSpPr>
          <p:cNvPr id="38" name="TextBox 38"/>
          <p:cNvSpPr txBox="1"/>
          <p:nvPr/>
        </p:nvSpPr>
        <p:spPr>
          <a:xfrm>
            <a:off x="12857468" y="2803808"/>
            <a:ext cx="1780389" cy="341119"/>
          </a:xfrm>
          <a:prstGeom prst="rect">
            <a:avLst/>
          </a:prstGeom>
        </p:spPr>
        <p:txBody>
          <a:bodyPr wrap="square" lIns="0" tIns="0" rIns="0" bIns="0" rtlCol="0" anchor="t">
            <a:spAutoFit/>
          </a:bodyPr>
          <a:lstStyle/>
          <a:p>
            <a:pPr algn="ctr">
              <a:lnSpc>
                <a:spcPts val="2800"/>
              </a:lnSpc>
            </a:pPr>
            <a:r>
              <a:rPr lang="en-US" sz="2000" b="1" i="1" dirty="0">
                <a:solidFill>
                  <a:srgbClr val="062652"/>
                </a:solidFill>
                <a:latin typeface="Poppins Bold Italics"/>
                <a:ea typeface="Poppins Bold Italics"/>
                <a:cs typeface="Poppins Bold Italics"/>
                <a:sym typeface="Poppins Bold Italics"/>
              </a:rPr>
              <a:t>Sales Closing</a:t>
            </a:r>
          </a:p>
        </p:txBody>
      </p:sp>
      <p:sp>
        <p:nvSpPr>
          <p:cNvPr id="39" name="TextBox 39"/>
          <p:cNvSpPr txBox="1"/>
          <p:nvPr/>
        </p:nvSpPr>
        <p:spPr>
          <a:xfrm>
            <a:off x="15062825" y="2803808"/>
            <a:ext cx="1624975" cy="341119"/>
          </a:xfrm>
          <a:prstGeom prst="rect">
            <a:avLst/>
          </a:prstGeom>
        </p:spPr>
        <p:txBody>
          <a:bodyPr wrap="square" lIns="0" tIns="0" rIns="0" bIns="0" rtlCol="0" anchor="t">
            <a:spAutoFit/>
          </a:bodyPr>
          <a:lstStyle/>
          <a:p>
            <a:pPr algn="ctr">
              <a:lnSpc>
                <a:spcPts val="2800"/>
              </a:lnSpc>
            </a:pPr>
            <a:r>
              <a:rPr lang="en-US" sz="2000" b="1" i="1" dirty="0">
                <a:solidFill>
                  <a:srgbClr val="062652"/>
                </a:solidFill>
                <a:latin typeface="Poppins Bold Italics"/>
                <a:ea typeface="Poppins Bold Italics"/>
                <a:cs typeface="Poppins Bold Italics"/>
                <a:sym typeface="Poppins Bold Italics"/>
              </a:rPr>
              <a:t>Maintaining</a:t>
            </a:r>
          </a:p>
        </p:txBody>
      </p:sp>
      <p:sp>
        <p:nvSpPr>
          <p:cNvPr id="40" name="TextBox 40"/>
          <p:cNvSpPr txBox="1"/>
          <p:nvPr/>
        </p:nvSpPr>
        <p:spPr>
          <a:xfrm>
            <a:off x="1180639" y="3129967"/>
            <a:ext cx="2147987" cy="720725"/>
          </a:xfrm>
          <a:prstGeom prst="rect">
            <a:avLst/>
          </a:prstGeom>
        </p:spPr>
        <p:txBody>
          <a:bodyPr lIns="0" tIns="0" rIns="0" bIns="0" rtlCol="0" anchor="t">
            <a:spAutoFit/>
          </a:bodyPr>
          <a:lstStyle/>
          <a:p>
            <a:pPr algn="ctr">
              <a:lnSpc>
                <a:spcPts val="2800"/>
              </a:lnSpc>
            </a:pPr>
            <a:r>
              <a:rPr lang="en-US" sz="2000">
                <a:solidFill>
                  <a:srgbClr val="FFFFFF"/>
                </a:solidFill>
                <a:latin typeface="Poppins"/>
                <a:ea typeface="Poppins"/>
                <a:cs typeface="Poppins"/>
                <a:sym typeface="Poppins"/>
              </a:rPr>
              <a:t>Mencari Calon Nasabah</a:t>
            </a:r>
          </a:p>
        </p:txBody>
      </p:sp>
      <p:sp>
        <p:nvSpPr>
          <p:cNvPr id="41" name="TextBox 41"/>
          <p:cNvSpPr txBox="1"/>
          <p:nvPr/>
        </p:nvSpPr>
        <p:spPr>
          <a:xfrm>
            <a:off x="4121607" y="3138722"/>
            <a:ext cx="1681962" cy="720725"/>
          </a:xfrm>
          <a:prstGeom prst="rect">
            <a:avLst/>
          </a:prstGeom>
        </p:spPr>
        <p:txBody>
          <a:bodyPr lIns="0" tIns="0" rIns="0" bIns="0" rtlCol="0" anchor="t">
            <a:spAutoFit/>
          </a:bodyPr>
          <a:lstStyle/>
          <a:p>
            <a:pPr algn="ctr">
              <a:lnSpc>
                <a:spcPts val="2800"/>
              </a:lnSpc>
            </a:pPr>
            <a:r>
              <a:rPr lang="en-US" sz="2000">
                <a:solidFill>
                  <a:srgbClr val="062652"/>
                </a:solidFill>
                <a:latin typeface="Poppins"/>
                <a:ea typeface="Poppins"/>
                <a:cs typeface="Poppins"/>
                <a:sym typeface="Poppins"/>
              </a:rPr>
              <a:t>Pendekatan Awal</a:t>
            </a:r>
          </a:p>
        </p:txBody>
      </p:sp>
      <p:sp>
        <p:nvSpPr>
          <p:cNvPr id="42" name="TextBox 42"/>
          <p:cNvSpPr txBox="1"/>
          <p:nvPr/>
        </p:nvSpPr>
        <p:spPr>
          <a:xfrm>
            <a:off x="6373624" y="3138722"/>
            <a:ext cx="1681962" cy="720725"/>
          </a:xfrm>
          <a:prstGeom prst="rect">
            <a:avLst/>
          </a:prstGeom>
        </p:spPr>
        <p:txBody>
          <a:bodyPr lIns="0" tIns="0" rIns="0" bIns="0" rtlCol="0" anchor="t">
            <a:spAutoFit/>
          </a:bodyPr>
          <a:lstStyle/>
          <a:p>
            <a:pPr algn="ctr">
              <a:lnSpc>
                <a:spcPts val="2800"/>
              </a:lnSpc>
            </a:pPr>
            <a:r>
              <a:rPr lang="en-US" sz="2000">
                <a:solidFill>
                  <a:srgbClr val="062652"/>
                </a:solidFill>
                <a:latin typeface="Poppins"/>
                <a:ea typeface="Poppins"/>
                <a:cs typeface="Poppins"/>
                <a:sym typeface="Poppins"/>
              </a:rPr>
              <a:t>Menggali Kebutuhan</a:t>
            </a:r>
          </a:p>
        </p:txBody>
      </p:sp>
      <p:sp>
        <p:nvSpPr>
          <p:cNvPr id="43" name="TextBox 43"/>
          <p:cNvSpPr txBox="1"/>
          <p:nvPr/>
        </p:nvSpPr>
        <p:spPr>
          <a:xfrm>
            <a:off x="8455635" y="3281645"/>
            <a:ext cx="1681962" cy="720725"/>
          </a:xfrm>
          <a:prstGeom prst="rect">
            <a:avLst/>
          </a:prstGeom>
        </p:spPr>
        <p:txBody>
          <a:bodyPr lIns="0" tIns="0" rIns="0" bIns="0" rtlCol="0" anchor="t">
            <a:spAutoFit/>
          </a:bodyPr>
          <a:lstStyle/>
          <a:p>
            <a:pPr algn="ctr">
              <a:lnSpc>
                <a:spcPts val="2800"/>
              </a:lnSpc>
            </a:pPr>
            <a:r>
              <a:rPr lang="en-US" sz="2000">
                <a:solidFill>
                  <a:srgbClr val="062652"/>
                </a:solidFill>
                <a:latin typeface="Poppins"/>
                <a:ea typeface="Poppins"/>
                <a:cs typeface="Poppins"/>
                <a:sym typeface="Poppins"/>
              </a:rPr>
              <a:t>Presentasi Penawaran</a:t>
            </a:r>
          </a:p>
        </p:txBody>
      </p:sp>
      <p:sp>
        <p:nvSpPr>
          <p:cNvPr id="44" name="TextBox 44"/>
          <p:cNvSpPr txBox="1"/>
          <p:nvPr/>
        </p:nvSpPr>
        <p:spPr>
          <a:xfrm>
            <a:off x="10638878" y="3289534"/>
            <a:ext cx="1681962" cy="720725"/>
          </a:xfrm>
          <a:prstGeom prst="rect">
            <a:avLst/>
          </a:prstGeom>
        </p:spPr>
        <p:txBody>
          <a:bodyPr lIns="0" tIns="0" rIns="0" bIns="0" rtlCol="0" anchor="t">
            <a:spAutoFit/>
          </a:bodyPr>
          <a:lstStyle/>
          <a:p>
            <a:pPr algn="ctr">
              <a:lnSpc>
                <a:spcPts val="2800"/>
              </a:lnSpc>
            </a:pPr>
            <a:r>
              <a:rPr lang="en-US" sz="2000">
                <a:solidFill>
                  <a:srgbClr val="062652"/>
                </a:solidFill>
                <a:latin typeface="Poppins"/>
                <a:ea typeface="Poppins"/>
                <a:cs typeface="Poppins"/>
                <a:sym typeface="Poppins"/>
              </a:rPr>
              <a:t>Menangani Keberatan</a:t>
            </a:r>
          </a:p>
        </p:txBody>
      </p:sp>
      <p:sp>
        <p:nvSpPr>
          <p:cNvPr id="45" name="TextBox 45"/>
          <p:cNvSpPr txBox="1"/>
          <p:nvPr/>
        </p:nvSpPr>
        <p:spPr>
          <a:xfrm>
            <a:off x="12857468" y="3138722"/>
            <a:ext cx="1681962" cy="720725"/>
          </a:xfrm>
          <a:prstGeom prst="rect">
            <a:avLst/>
          </a:prstGeom>
        </p:spPr>
        <p:txBody>
          <a:bodyPr lIns="0" tIns="0" rIns="0" bIns="0" rtlCol="0" anchor="t">
            <a:spAutoFit/>
          </a:bodyPr>
          <a:lstStyle/>
          <a:p>
            <a:pPr algn="ctr">
              <a:lnSpc>
                <a:spcPts val="2800"/>
              </a:lnSpc>
            </a:pPr>
            <a:r>
              <a:rPr lang="en-US" sz="2000">
                <a:solidFill>
                  <a:srgbClr val="062652"/>
                </a:solidFill>
                <a:latin typeface="Poppins"/>
                <a:ea typeface="Poppins"/>
                <a:cs typeface="Poppins"/>
                <a:sym typeface="Poppins"/>
              </a:rPr>
              <a:t>Penutupan Penjualan</a:t>
            </a:r>
          </a:p>
        </p:txBody>
      </p:sp>
      <p:sp>
        <p:nvSpPr>
          <p:cNvPr id="46" name="TextBox 46"/>
          <p:cNvSpPr txBox="1"/>
          <p:nvPr/>
        </p:nvSpPr>
        <p:spPr>
          <a:xfrm>
            <a:off x="15036752" y="3138722"/>
            <a:ext cx="1823653" cy="720725"/>
          </a:xfrm>
          <a:prstGeom prst="rect">
            <a:avLst/>
          </a:prstGeom>
        </p:spPr>
        <p:txBody>
          <a:bodyPr lIns="0" tIns="0" rIns="0" bIns="0" rtlCol="0" anchor="t">
            <a:spAutoFit/>
          </a:bodyPr>
          <a:lstStyle/>
          <a:p>
            <a:pPr algn="ctr">
              <a:lnSpc>
                <a:spcPts val="2800"/>
              </a:lnSpc>
            </a:pPr>
            <a:r>
              <a:rPr lang="en-US" sz="2000">
                <a:solidFill>
                  <a:srgbClr val="062652"/>
                </a:solidFill>
                <a:latin typeface="Poppins"/>
                <a:ea typeface="Poppins"/>
                <a:cs typeface="Poppins"/>
                <a:sym typeface="Poppins"/>
              </a:rPr>
              <a:t>Pemeliharaan Hubungan</a:t>
            </a:r>
          </a:p>
        </p:txBody>
      </p:sp>
      <p:sp>
        <p:nvSpPr>
          <p:cNvPr id="47" name="Freeform 47"/>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48" name="Group 48"/>
          <p:cNvGrpSpPr/>
          <p:nvPr/>
        </p:nvGrpSpPr>
        <p:grpSpPr>
          <a:xfrm>
            <a:off x="-1115" y="9661191"/>
            <a:ext cx="15869159" cy="476836"/>
            <a:chOff x="0" y="0"/>
            <a:chExt cx="4179532" cy="125587"/>
          </a:xfrm>
        </p:grpSpPr>
        <p:sp>
          <p:nvSpPr>
            <p:cNvPr id="49" name="Freeform 49"/>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50" name="TextBox 50"/>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52" name="TextBox 10">
            <a:extLst>
              <a:ext uri="{FF2B5EF4-FFF2-40B4-BE49-F238E27FC236}">
                <a16:creationId xmlns:a16="http://schemas.microsoft.com/office/drawing/2014/main" id="{2B86246F-775F-E54C-541D-50D9DFE62162}"/>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sp>
        <p:nvSpPr>
          <p:cNvPr id="3" name="TextBox 3"/>
          <p:cNvSpPr txBox="1"/>
          <p:nvPr/>
        </p:nvSpPr>
        <p:spPr>
          <a:xfrm>
            <a:off x="11592661" y="4989972"/>
            <a:ext cx="374749" cy="1803401"/>
          </a:xfrm>
          <a:prstGeom prst="rect">
            <a:avLst/>
          </a:prstGeom>
        </p:spPr>
        <p:txBody>
          <a:bodyPr lIns="0" tIns="0" rIns="0" bIns="0" rtlCol="0" anchor="t">
            <a:spAutoFit/>
          </a:bodyPr>
          <a:lstStyle/>
          <a:p>
            <a:pPr algn="l">
              <a:lnSpc>
                <a:spcPts val="13999"/>
              </a:lnSpc>
            </a:pPr>
            <a:r>
              <a:rPr lang="en-US" sz="9999" b="1">
                <a:solidFill>
                  <a:srgbClr val="062652"/>
                </a:solidFill>
                <a:latin typeface="Poppins Bold"/>
                <a:ea typeface="Poppins Bold"/>
                <a:cs typeface="Poppins Bold"/>
                <a:sym typeface="Poppins Bold"/>
              </a:rPr>
              <a:t>I</a:t>
            </a:r>
          </a:p>
        </p:txBody>
      </p:sp>
      <p:sp>
        <p:nvSpPr>
          <p:cNvPr id="4" name="TextBox 4"/>
          <p:cNvSpPr txBox="1"/>
          <p:nvPr/>
        </p:nvSpPr>
        <p:spPr>
          <a:xfrm>
            <a:off x="1028700" y="2055687"/>
            <a:ext cx="2293441" cy="509905"/>
          </a:xfrm>
          <a:prstGeom prst="rect">
            <a:avLst/>
          </a:prstGeom>
        </p:spPr>
        <p:txBody>
          <a:bodyPr lIns="0" tIns="0" rIns="0" bIns="0" rtlCol="0" anchor="t">
            <a:spAutoFit/>
          </a:bodyPr>
          <a:lstStyle/>
          <a:p>
            <a:pPr algn="l">
              <a:lnSpc>
                <a:spcPts val="3919"/>
              </a:lnSpc>
            </a:pPr>
            <a:r>
              <a:rPr lang="en-US" sz="2799" b="1" i="1">
                <a:solidFill>
                  <a:srgbClr val="062652"/>
                </a:solidFill>
                <a:latin typeface="Poppins Bold Italics"/>
                <a:ea typeface="Poppins Bold Italics"/>
                <a:cs typeface="Poppins Bold Italics"/>
                <a:sym typeface="Poppins Bold Italics"/>
              </a:rPr>
              <a:t>SPIN SELLING</a:t>
            </a:r>
          </a:p>
        </p:txBody>
      </p:sp>
      <p:sp>
        <p:nvSpPr>
          <p:cNvPr id="5" name="Freeform 5"/>
          <p:cNvSpPr/>
          <p:nvPr/>
        </p:nvSpPr>
        <p:spPr>
          <a:xfrm>
            <a:off x="10231917" y="3675600"/>
            <a:ext cx="3096237" cy="3200244"/>
          </a:xfrm>
          <a:custGeom>
            <a:avLst/>
            <a:gdLst/>
            <a:ahLst/>
            <a:cxnLst/>
            <a:rect l="l" t="t" r="r" b="b"/>
            <a:pathLst>
              <a:path w="3096237" h="3200244">
                <a:moveTo>
                  <a:pt x="0" y="0"/>
                </a:moveTo>
                <a:lnTo>
                  <a:pt x="3096236" y="0"/>
                </a:lnTo>
                <a:lnTo>
                  <a:pt x="3096236" y="3200244"/>
                </a:lnTo>
                <a:lnTo>
                  <a:pt x="0" y="3200244"/>
                </a:lnTo>
                <a:lnTo>
                  <a:pt x="0" y="0"/>
                </a:lnTo>
                <a:close/>
              </a:path>
            </a:pathLst>
          </a:custGeom>
          <a:blipFill>
            <a:blip>
              <a:alphaModFix amt="19999"/>
              <a:extLst>
                <a:ext uri="{96DAC541-7B7A-43D3-8B79-37D633B846F1}">
                  <asvg:svgBlip xmlns:asvg="http://schemas.microsoft.com/office/drawing/2016/SVG/main" r:embed="rId3"/>
                </a:ext>
              </a:extLst>
            </a:blip>
            <a:stretch>
              <a:fillRect/>
            </a:stretch>
          </a:blipFill>
        </p:spPr>
      </p:sp>
      <p:sp>
        <p:nvSpPr>
          <p:cNvPr id="6" name="TextBox 6"/>
          <p:cNvSpPr txBox="1"/>
          <p:nvPr/>
        </p:nvSpPr>
        <p:spPr>
          <a:xfrm>
            <a:off x="10904405" y="4612147"/>
            <a:ext cx="1751261" cy="368300"/>
          </a:xfrm>
          <a:prstGeom prst="rect">
            <a:avLst/>
          </a:prstGeom>
        </p:spPr>
        <p:txBody>
          <a:bodyPr lIns="0" tIns="0" rIns="0" bIns="0" rtlCol="0" anchor="t">
            <a:spAutoFit/>
          </a:bodyPr>
          <a:lstStyle/>
          <a:p>
            <a:pPr algn="ctr">
              <a:lnSpc>
                <a:spcPts val="2800"/>
              </a:lnSpc>
            </a:pPr>
            <a:r>
              <a:rPr lang="en-US" sz="2000" b="1">
                <a:solidFill>
                  <a:srgbClr val="062652"/>
                </a:solidFill>
                <a:latin typeface="Poppins Bold"/>
                <a:ea typeface="Poppins Bold"/>
                <a:cs typeface="Poppins Bold"/>
                <a:sym typeface="Poppins Bold"/>
              </a:rPr>
              <a:t>Implication</a:t>
            </a:r>
          </a:p>
        </p:txBody>
      </p:sp>
      <p:sp>
        <p:nvSpPr>
          <p:cNvPr id="7" name="Freeform 7"/>
          <p:cNvSpPr/>
          <p:nvPr/>
        </p:nvSpPr>
        <p:spPr>
          <a:xfrm>
            <a:off x="5666743" y="3411156"/>
            <a:ext cx="3326924" cy="2836959"/>
          </a:xfrm>
          <a:custGeom>
            <a:avLst/>
            <a:gdLst/>
            <a:ahLst/>
            <a:cxnLst/>
            <a:rect l="l" t="t" r="r" b="b"/>
            <a:pathLst>
              <a:path w="3326924" h="2836959">
                <a:moveTo>
                  <a:pt x="0" y="0"/>
                </a:moveTo>
                <a:lnTo>
                  <a:pt x="3326924" y="0"/>
                </a:lnTo>
                <a:lnTo>
                  <a:pt x="3326924" y="2836958"/>
                </a:lnTo>
                <a:lnTo>
                  <a:pt x="0" y="2836958"/>
                </a:lnTo>
                <a:lnTo>
                  <a:pt x="0" y="0"/>
                </a:lnTo>
                <a:close/>
              </a:path>
            </a:pathLst>
          </a:custGeom>
          <a:blipFill>
            <a:blip>
              <a:alphaModFix amt="19999"/>
              <a:extLst>
                <a:ext uri="{96DAC541-7B7A-43D3-8B79-37D633B846F1}">
                  <asvg:svgBlip xmlns:asvg="http://schemas.microsoft.com/office/drawing/2016/SVG/main" r:embed="rId4"/>
                </a:ext>
              </a:extLst>
            </a:blip>
            <a:stretch>
              <a:fillRect/>
            </a:stretch>
          </a:blipFill>
        </p:spPr>
      </p:sp>
      <p:sp>
        <p:nvSpPr>
          <p:cNvPr id="8" name="TextBox 8"/>
          <p:cNvSpPr txBox="1"/>
          <p:nvPr/>
        </p:nvSpPr>
        <p:spPr>
          <a:xfrm>
            <a:off x="6939680" y="4989972"/>
            <a:ext cx="792510" cy="1803401"/>
          </a:xfrm>
          <a:prstGeom prst="rect">
            <a:avLst/>
          </a:prstGeom>
        </p:spPr>
        <p:txBody>
          <a:bodyPr lIns="0" tIns="0" rIns="0" bIns="0" rtlCol="0" anchor="t">
            <a:spAutoFit/>
          </a:bodyPr>
          <a:lstStyle/>
          <a:p>
            <a:pPr algn="l">
              <a:lnSpc>
                <a:spcPts val="13999"/>
              </a:lnSpc>
            </a:pPr>
            <a:r>
              <a:rPr lang="en-US" sz="9999" b="1">
                <a:solidFill>
                  <a:srgbClr val="062652"/>
                </a:solidFill>
                <a:latin typeface="Poppins Bold"/>
                <a:ea typeface="Poppins Bold"/>
                <a:cs typeface="Poppins Bold"/>
                <a:sym typeface="Poppins Bold"/>
              </a:rPr>
              <a:t>P</a:t>
            </a:r>
          </a:p>
        </p:txBody>
      </p:sp>
      <p:sp>
        <p:nvSpPr>
          <p:cNvPr id="9" name="TextBox 9"/>
          <p:cNvSpPr txBox="1"/>
          <p:nvPr/>
        </p:nvSpPr>
        <p:spPr>
          <a:xfrm>
            <a:off x="6454575" y="4612147"/>
            <a:ext cx="1751261" cy="368300"/>
          </a:xfrm>
          <a:prstGeom prst="rect">
            <a:avLst/>
          </a:prstGeom>
        </p:spPr>
        <p:txBody>
          <a:bodyPr lIns="0" tIns="0" rIns="0" bIns="0" rtlCol="0" anchor="t">
            <a:spAutoFit/>
          </a:bodyPr>
          <a:lstStyle/>
          <a:p>
            <a:pPr algn="ctr">
              <a:lnSpc>
                <a:spcPts val="2800"/>
              </a:lnSpc>
            </a:pPr>
            <a:r>
              <a:rPr lang="en-US" sz="2000" b="1">
                <a:solidFill>
                  <a:srgbClr val="062652"/>
                </a:solidFill>
                <a:latin typeface="Poppins Bold"/>
                <a:ea typeface="Poppins Bold"/>
                <a:cs typeface="Poppins Bold"/>
                <a:sym typeface="Poppins Bold"/>
              </a:rPr>
              <a:t>Problem</a:t>
            </a:r>
          </a:p>
        </p:txBody>
      </p:sp>
      <p:sp>
        <p:nvSpPr>
          <p:cNvPr id="10" name="Freeform 10"/>
          <p:cNvSpPr/>
          <p:nvPr/>
        </p:nvSpPr>
        <p:spPr>
          <a:xfrm>
            <a:off x="1253807" y="3411156"/>
            <a:ext cx="3174686" cy="3174686"/>
          </a:xfrm>
          <a:custGeom>
            <a:avLst/>
            <a:gdLst/>
            <a:ahLst/>
            <a:cxnLst/>
            <a:rect l="l" t="t" r="r" b="b"/>
            <a:pathLst>
              <a:path w="3174686" h="3174686">
                <a:moveTo>
                  <a:pt x="0" y="0"/>
                </a:moveTo>
                <a:lnTo>
                  <a:pt x="3174686" y="0"/>
                </a:lnTo>
                <a:lnTo>
                  <a:pt x="3174686" y="3174686"/>
                </a:lnTo>
                <a:lnTo>
                  <a:pt x="0" y="3174686"/>
                </a:lnTo>
                <a:lnTo>
                  <a:pt x="0" y="0"/>
                </a:lnTo>
                <a:close/>
              </a:path>
            </a:pathLst>
          </a:custGeom>
          <a:blipFill>
            <a:blip>
              <a:alphaModFix amt="19999"/>
              <a:extLst>
                <a:ext uri="{96DAC541-7B7A-43D3-8B79-37D633B846F1}">
                  <asvg:svgBlip xmlns:asvg="http://schemas.microsoft.com/office/drawing/2016/SVG/main" r:embed="rId5"/>
                </a:ext>
              </a:extLst>
            </a:blip>
            <a:stretch>
              <a:fillRect/>
            </a:stretch>
          </a:blipFill>
        </p:spPr>
      </p:sp>
      <p:sp>
        <p:nvSpPr>
          <p:cNvPr id="11" name="TextBox 11"/>
          <p:cNvSpPr txBox="1"/>
          <p:nvPr/>
        </p:nvSpPr>
        <p:spPr>
          <a:xfrm>
            <a:off x="2246804" y="4630199"/>
            <a:ext cx="1258395" cy="341119"/>
          </a:xfrm>
          <a:prstGeom prst="rect">
            <a:avLst/>
          </a:prstGeom>
        </p:spPr>
        <p:txBody>
          <a:bodyPr wrap="square" lIns="0" tIns="0" rIns="0" bIns="0" rtlCol="0" anchor="t">
            <a:spAutoFit/>
          </a:bodyPr>
          <a:lstStyle/>
          <a:p>
            <a:pPr algn="l">
              <a:lnSpc>
                <a:spcPts val="2800"/>
              </a:lnSpc>
            </a:pPr>
            <a:r>
              <a:rPr lang="en-US" sz="2000" b="1" dirty="0">
                <a:solidFill>
                  <a:srgbClr val="062652"/>
                </a:solidFill>
                <a:latin typeface="Poppins Bold"/>
                <a:ea typeface="Poppins Bold"/>
                <a:cs typeface="Poppins Bold"/>
                <a:sym typeface="Poppins Bold"/>
              </a:rPr>
              <a:t>Situation</a:t>
            </a:r>
          </a:p>
        </p:txBody>
      </p:sp>
      <p:sp>
        <p:nvSpPr>
          <p:cNvPr id="12" name="TextBox 12"/>
          <p:cNvSpPr txBox="1"/>
          <p:nvPr/>
        </p:nvSpPr>
        <p:spPr>
          <a:xfrm>
            <a:off x="2450625" y="5008024"/>
            <a:ext cx="781050" cy="1803401"/>
          </a:xfrm>
          <a:prstGeom prst="rect">
            <a:avLst/>
          </a:prstGeom>
        </p:spPr>
        <p:txBody>
          <a:bodyPr lIns="0" tIns="0" rIns="0" bIns="0" rtlCol="0" anchor="t">
            <a:spAutoFit/>
          </a:bodyPr>
          <a:lstStyle/>
          <a:p>
            <a:pPr algn="l">
              <a:lnSpc>
                <a:spcPts val="13999"/>
              </a:lnSpc>
            </a:pPr>
            <a:r>
              <a:rPr lang="en-US" sz="9999" b="1">
                <a:solidFill>
                  <a:srgbClr val="062652"/>
                </a:solidFill>
                <a:latin typeface="Poppins Bold"/>
                <a:ea typeface="Poppins Bold"/>
                <a:cs typeface="Poppins Bold"/>
                <a:sym typeface="Poppins Bold"/>
              </a:rPr>
              <a:t>S</a:t>
            </a:r>
          </a:p>
        </p:txBody>
      </p:sp>
      <p:sp>
        <p:nvSpPr>
          <p:cNvPr id="13" name="Freeform 13"/>
          <p:cNvSpPr/>
          <p:nvPr/>
        </p:nvSpPr>
        <p:spPr>
          <a:xfrm>
            <a:off x="14566403" y="3589160"/>
            <a:ext cx="2466057" cy="2782575"/>
          </a:xfrm>
          <a:custGeom>
            <a:avLst/>
            <a:gdLst/>
            <a:ahLst/>
            <a:cxnLst/>
            <a:rect l="l" t="t" r="r" b="b"/>
            <a:pathLst>
              <a:path w="2466057" h="2782575">
                <a:moveTo>
                  <a:pt x="0" y="0"/>
                </a:moveTo>
                <a:lnTo>
                  <a:pt x="2466058" y="0"/>
                </a:lnTo>
                <a:lnTo>
                  <a:pt x="2466058" y="2782575"/>
                </a:lnTo>
                <a:lnTo>
                  <a:pt x="0" y="2782575"/>
                </a:lnTo>
                <a:lnTo>
                  <a:pt x="0" y="0"/>
                </a:lnTo>
                <a:close/>
              </a:path>
            </a:pathLst>
          </a:custGeom>
          <a:blipFill>
            <a:blip>
              <a:alphaModFix amt="19999"/>
              <a:extLst>
                <a:ext uri="{96DAC541-7B7A-43D3-8B79-37D633B846F1}">
                  <asvg:svgBlip xmlns:asvg="http://schemas.microsoft.com/office/drawing/2016/SVG/main" r:embed="rId6"/>
                </a:ext>
              </a:extLst>
            </a:blip>
            <a:stretch>
              <a:fillRect/>
            </a:stretch>
          </a:blipFill>
        </p:spPr>
      </p:sp>
      <p:sp>
        <p:nvSpPr>
          <p:cNvPr id="14" name="TextBox 14"/>
          <p:cNvSpPr txBox="1"/>
          <p:nvPr/>
        </p:nvSpPr>
        <p:spPr>
          <a:xfrm>
            <a:off x="14923802" y="4612147"/>
            <a:ext cx="1840198" cy="341119"/>
          </a:xfrm>
          <a:prstGeom prst="rect">
            <a:avLst/>
          </a:prstGeom>
        </p:spPr>
        <p:txBody>
          <a:bodyPr wrap="square" lIns="0" tIns="0" rIns="0" bIns="0" rtlCol="0" anchor="t">
            <a:spAutoFit/>
          </a:bodyPr>
          <a:lstStyle/>
          <a:p>
            <a:pPr algn="l">
              <a:lnSpc>
                <a:spcPts val="2800"/>
              </a:lnSpc>
            </a:pPr>
            <a:r>
              <a:rPr lang="en-US" sz="2000" b="1" dirty="0">
                <a:solidFill>
                  <a:srgbClr val="062652"/>
                </a:solidFill>
                <a:latin typeface="Poppins Bold"/>
                <a:ea typeface="Poppins Bold"/>
                <a:cs typeface="Poppins Bold"/>
                <a:sym typeface="Poppins Bold"/>
              </a:rPr>
              <a:t>Need Pay-Off</a:t>
            </a:r>
          </a:p>
        </p:txBody>
      </p:sp>
      <p:sp>
        <p:nvSpPr>
          <p:cNvPr id="15" name="TextBox 15"/>
          <p:cNvSpPr txBox="1"/>
          <p:nvPr/>
        </p:nvSpPr>
        <p:spPr>
          <a:xfrm>
            <a:off x="15321917" y="4989972"/>
            <a:ext cx="955030" cy="1803401"/>
          </a:xfrm>
          <a:prstGeom prst="rect">
            <a:avLst/>
          </a:prstGeom>
        </p:spPr>
        <p:txBody>
          <a:bodyPr lIns="0" tIns="0" rIns="0" bIns="0" rtlCol="0" anchor="t">
            <a:spAutoFit/>
          </a:bodyPr>
          <a:lstStyle/>
          <a:p>
            <a:pPr algn="ctr">
              <a:lnSpc>
                <a:spcPts val="13999"/>
              </a:lnSpc>
            </a:pPr>
            <a:r>
              <a:rPr lang="en-US" sz="9999" b="1">
                <a:solidFill>
                  <a:srgbClr val="062652"/>
                </a:solidFill>
                <a:latin typeface="Poppins Bold"/>
                <a:ea typeface="Poppins Bold"/>
                <a:cs typeface="Poppins Bold"/>
                <a:sym typeface="Poppins Bold"/>
              </a:rPr>
              <a:t>N</a:t>
            </a:r>
          </a:p>
        </p:txBody>
      </p:sp>
      <p:sp>
        <p:nvSpPr>
          <p:cNvPr id="16" name="Freeform 16"/>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7"/>
            <a:stretch>
              <a:fillRect/>
            </a:stretch>
          </a:blipFill>
        </p:spPr>
      </p:sp>
      <p:grpSp>
        <p:nvGrpSpPr>
          <p:cNvPr id="17" name="Group 17"/>
          <p:cNvGrpSpPr/>
          <p:nvPr/>
        </p:nvGrpSpPr>
        <p:grpSpPr>
          <a:xfrm>
            <a:off x="-1115" y="9661191"/>
            <a:ext cx="15869159" cy="476836"/>
            <a:chOff x="0" y="0"/>
            <a:chExt cx="4179532" cy="125587"/>
          </a:xfrm>
        </p:grpSpPr>
        <p:sp>
          <p:nvSpPr>
            <p:cNvPr id="18" name="Freeform 18"/>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9" name="TextBox 19"/>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21" name="TextBox 10">
            <a:extLst>
              <a:ext uri="{FF2B5EF4-FFF2-40B4-BE49-F238E27FC236}">
                <a16:creationId xmlns:a16="http://schemas.microsoft.com/office/drawing/2014/main" id="{B7D152D6-D37E-1921-88EE-4FC09BAE3189}"/>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sp>
        <p:nvSpPr>
          <p:cNvPr id="3" name="TextBox 3"/>
          <p:cNvSpPr txBox="1"/>
          <p:nvPr/>
        </p:nvSpPr>
        <p:spPr>
          <a:xfrm>
            <a:off x="1032046" y="1792049"/>
            <a:ext cx="1910953" cy="509905"/>
          </a:xfrm>
          <a:prstGeom prst="rect">
            <a:avLst/>
          </a:prstGeom>
        </p:spPr>
        <p:txBody>
          <a:bodyPr lIns="0" tIns="0" rIns="0" bIns="0" rtlCol="0" anchor="t">
            <a:spAutoFit/>
          </a:bodyPr>
          <a:lstStyle/>
          <a:p>
            <a:pPr algn="l">
              <a:lnSpc>
                <a:spcPts val="3919"/>
              </a:lnSpc>
            </a:pPr>
            <a:r>
              <a:rPr lang="en-US" sz="2799" b="1" i="1">
                <a:solidFill>
                  <a:srgbClr val="062652"/>
                </a:solidFill>
                <a:latin typeface="Poppins Bold Italics"/>
                <a:ea typeface="Poppins Bold Italics"/>
                <a:cs typeface="Poppins Bold Italics"/>
                <a:sym typeface="Poppins Bold Italics"/>
              </a:rPr>
              <a:t>SITUATION</a:t>
            </a:r>
          </a:p>
        </p:txBody>
      </p:sp>
      <p:sp>
        <p:nvSpPr>
          <p:cNvPr id="4" name="TextBox 4"/>
          <p:cNvSpPr txBox="1"/>
          <p:nvPr/>
        </p:nvSpPr>
        <p:spPr>
          <a:xfrm>
            <a:off x="1032046" y="2263854"/>
            <a:ext cx="12074354" cy="257176"/>
          </a:xfrm>
          <a:prstGeom prst="rect">
            <a:avLst/>
          </a:prstGeom>
        </p:spPr>
        <p:txBody>
          <a:bodyPr wrap="square" lIns="0" tIns="0" rIns="0" bIns="0" rtlCol="0" anchor="t">
            <a:spAutoFit/>
          </a:bodyPr>
          <a:lstStyle/>
          <a:p>
            <a:pPr algn="l">
              <a:lnSpc>
                <a:spcPts val="2099"/>
              </a:lnSpc>
              <a:spcBef>
                <a:spcPct val="0"/>
              </a:spcBef>
            </a:pPr>
            <a:r>
              <a:rPr lang="en-US" sz="1499" dirty="0" err="1">
                <a:solidFill>
                  <a:srgbClr val="B3B6BA"/>
                </a:solidFill>
                <a:latin typeface="Poppins"/>
                <a:ea typeface="Poppins"/>
                <a:cs typeface="Poppins"/>
                <a:sym typeface="Poppins"/>
              </a:rPr>
              <a:t>Kumpulkan</a:t>
            </a:r>
            <a:r>
              <a:rPr lang="en-US" sz="1499" dirty="0">
                <a:solidFill>
                  <a:srgbClr val="B3B6BA"/>
                </a:solidFill>
                <a:latin typeface="Poppins"/>
                <a:ea typeface="Poppins"/>
                <a:cs typeface="Poppins"/>
                <a:sym typeface="Poppins"/>
              </a:rPr>
              <a:t> </a:t>
            </a:r>
            <a:r>
              <a:rPr lang="en-US" sz="1499" dirty="0" err="1">
                <a:solidFill>
                  <a:srgbClr val="B3B6BA"/>
                </a:solidFill>
                <a:latin typeface="Poppins"/>
                <a:ea typeface="Poppins"/>
                <a:cs typeface="Poppins"/>
                <a:sym typeface="Poppins"/>
              </a:rPr>
              <a:t>fakta</a:t>
            </a:r>
            <a:r>
              <a:rPr lang="en-US" sz="1499" dirty="0">
                <a:solidFill>
                  <a:srgbClr val="B3B6BA"/>
                </a:solidFill>
                <a:latin typeface="Poppins"/>
                <a:ea typeface="Poppins"/>
                <a:cs typeface="Poppins"/>
                <a:sym typeface="Poppins"/>
              </a:rPr>
              <a:t> </a:t>
            </a:r>
            <a:r>
              <a:rPr lang="en-US" sz="1499" dirty="0" err="1">
                <a:solidFill>
                  <a:srgbClr val="B3B6BA"/>
                </a:solidFill>
                <a:latin typeface="Poppins"/>
                <a:ea typeface="Poppins"/>
                <a:cs typeface="Poppins"/>
                <a:sym typeface="Poppins"/>
              </a:rPr>
              <a:t>dasar</a:t>
            </a:r>
            <a:r>
              <a:rPr lang="en-US" sz="1499" dirty="0">
                <a:solidFill>
                  <a:srgbClr val="B3B6BA"/>
                </a:solidFill>
                <a:latin typeface="Poppins"/>
                <a:ea typeface="Poppins"/>
                <a:cs typeface="Poppins"/>
                <a:sym typeface="Poppins"/>
              </a:rPr>
              <a:t> </a:t>
            </a:r>
            <a:r>
              <a:rPr lang="en-US" sz="1499" dirty="0" err="1">
                <a:solidFill>
                  <a:srgbClr val="B3B6BA"/>
                </a:solidFill>
                <a:latin typeface="Poppins"/>
                <a:ea typeface="Poppins"/>
                <a:cs typeface="Poppins"/>
                <a:sym typeface="Poppins"/>
              </a:rPr>
              <a:t>tentang</a:t>
            </a:r>
            <a:r>
              <a:rPr lang="en-US" sz="1499" dirty="0">
                <a:solidFill>
                  <a:srgbClr val="B3B6BA"/>
                </a:solidFill>
                <a:latin typeface="Poppins"/>
                <a:ea typeface="Poppins"/>
                <a:cs typeface="Poppins"/>
                <a:sym typeface="Poppins"/>
              </a:rPr>
              <a:t> </a:t>
            </a:r>
            <a:r>
              <a:rPr lang="en-US" sz="1499" dirty="0" err="1">
                <a:solidFill>
                  <a:srgbClr val="B3B6BA"/>
                </a:solidFill>
                <a:latin typeface="Poppins"/>
                <a:ea typeface="Poppins"/>
                <a:cs typeface="Poppins"/>
                <a:sym typeface="Poppins"/>
              </a:rPr>
              <a:t>kondisi</a:t>
            </a:r>
            <a:r>
              <a:rPr lang="en-US" sz="1499" dirty="0">
                <a:solidFill>
                  <a:srgbClr val="B3B6BA"/>
                </a:solidFill>
                <a:latin typeface="Poppins"/>
                <a:ea typeface="Poppins"/>
                <a:cs typeface="Poppins"/>
                <a:sym typeface="Poppins"/>
              </a:rPr>
              <a:t> </a:t>
            </a:r>
            <a:r>
              <a:rPr lang="en-US" sz="1499" dirty="0" err="1">
                <a:solidFill>
                  <a:srgbClr val="B3B6BA"/>
                </a:solidFill>
                <a:latin typeface="Poppins"/>
                <a:ea typeface="Poppins"/>
                <a:cs typeface="Poppins"/>
                <a:sym typeface="Poppins"/>
              </a:rPr>
              <a:t>prospek</a:t>
            </a:r>
            <a:r>
              <a:rPr lang="en-US" sz="1499" dirty="0">
                <a:solidFill>
                  <a:srgbClr val="B3B6BA"/>
                </a:solidFill>
                <a:latin typeface="Poppins"/>
                <a:ea typeface="Poppins"/>
                <a:cs typeface="Poppins"/>
                <a:sym typeface="Poppins"/>
              </a:rPr>
              <a:t> </a:t>
            </a:r>
            <a:r>
              <a:rPr lang="en-US" sz="1499" dirty="0" err="1">
                <a:solidFill>
                  <a:srgbClr val="B3B6BA"/>
                </a:solidFill>
                <a:latin typeface="Poppins"/>
                <a:ea typeface="Poppins"/>
                <a:cs typeface="Poppins"/>
                <a:sym typeface="Poppins"/>
              </a:rPr>
              <a:t>saat</a:t>
            </a:r>
            <a:r>
              <a:rPr lang="en-US" sz="1499" dirty="0">
                <a:solidFill>
                  <a:srgbClr val="B3B6BA"/>
                </a:solidFill>
                <a:latin typeface="Poppins"/>
                <a:ea typeface="Poppins"/>
                <a:cs typeface="Poppins"/>
                <a:sym typeface="Poppins"/>
              </a:rPr>
              <a:t> </a:t>
            </a:r>
            <a:r>
              <a:rPr lang="en-US" sz="1499" dirty="0" err="1">
                <a:solidFill>
                  <a:srgbClr val="B3B6BA"/>
                </a:solidFill>
                <a:latin typeface="Poppins"/>
                <a:ea typeface="Poppins"/>
                <a:cs typeface="Poppins"/>
                <a:sym typeface="Poppins"/>
              </a:rPr>
              <a:t>ini</a:t>
            </a:r>
            <a:r>
              <a:rPr lang="en-US" sz="1499" dirty="0">
                <a:solidFill>
                  <a:srgbClr val="B3B6BA"/>
                </a:solidFill>
                <a:latin typeface="Poppins"/>
                <a:ea typeface="Poppins"/>
                <a:cs typeface="Poppins"/>
                <a:sym typeface="Poppins"/>
              </a:rPr>
              <a:t>. Ini </a:t>
            </a:r>
            <a:r>
              <a:rPr lang="en-US" sz="1499" dirty="0" err="1">
                <a:solidFill>
                  <a:srgbClr val="B3B6BA"/>
                </a:solidFill>
                <a:latin typeface="Poppins"/>
                <a:ea typeface="Poppins"/>
                <a:cs typeface="Poppins"/>
                <a:sym typeface="Poppins"/>
              </a:rPr>
              <a:t>membantu</a:t>
            </a:r>
            <a:r>
              <a:rPr lang="en-US" sz="1499" dirty="0">
                <a:solidFill>
                  <a:srgbClr val="B3B6BA"/>
                </a:solidFill>
                <a:latin typeface="Poppins"/>
                <a:ea typeface="Poppins"/>
                <a:cs typeface="Poppins"/>
                <a:sym typeface="Poppins"/>
              </a:rPr>
              <a:t> </a:t>
            </a:r>
            <a:r>
              <a:rPr lang="en-US" sz="1499" dirty="0" err="1">
                <a:solidFill>
                  <a:srgbClr val="B3B6BA"/>
                </a:solidFill>
                <a:latin typeface="Poppins"/>
                <a:ea typeface="Poppins"/>
                <a:cs typeface="Poppins"/>
                <a:sym typeface="Poppins"/>
              </a:rPr>
              <a:t>memahami</a:t>
            </a:r>
            <a:r>
              <a:rPr lang="en-US" sz="1499" dirty="0">
                <a:solidFill>
                  <a:srgbClr val="B3B6BA"/>
                </a:solidFill>
                <a:latin typeface="Poppins"/>
                <a:ea typeface="Poppins"/>
                <a:cs typeface="Poppins"/>
                <a:sym typeface="Poppins"/>
              </a:rPr>
              <a:t> </a:t>
            </a:r>
            <a:r>
              <a:rPr lang="en-US" sz="1499" dirty="0" err="1">
                <a:solidFill>
                  <a:srgbClr val="B3B6BA"/>
                </a:solidFill>
                <a:latin typeface="Poppins"/>
                <a:ea typeface="Poppins"/>
                <a:cs typeface="Poppins"/>
                <a:sym typeface="Poppins"/>
              </a:rPr>
              <a:t>konteks</a:t>
            </a:r>
            <a:r>
              <a:rPr lang="en-US" sz="1499" dirty="0">
                <a:solidFill>
                  <a:srgbClr val="B3B6BA"/>
                </a:solidFill>
                <a:latin typeface="Poppins"/>
                <a:ea typeface="Poppins"/>
                <a:cs typeface="Poppins"/>
                <a:sym typeface="Poppins"/>
              </a:rPr>
              <a:t> dan </a:t>
            </a:r>
            <a:r>
              <a:rPr lang="en-US" sz="1499" dirty="0" err="1">
                <a:solidFill>
                  <a:srgbClr val="B3B6BA"/>
                </a:solidFill>
                <a:latin typeface="Poppins"/>
                <a:ea typeface="Poppins"/>
                <a:cs typeface="Poppins"/>
                <a:sym typeface="Poppins"/>
              </a:rPr>
              <a:t>menentukan</a:t>
            </a:r>
            <a:r>
              <a:rPr lang="en-US" sz="1499" dirty="0">
                <a:solidFill>
                  <a:srgbClr val="B3B6BA"/>
                </a:solidFill>
                <a:latin typeface="Poppins"/>
                <a:ea typeface="Poppins"/>
                <a:cs typeface="Poppins"/>
                <a:sym typeface="Poppins"/>
              </a:rPr>
              <a:t> </a:t>
            </a:r>
            <a:r>
              <a:rPr lang="en-US" sz="1499" dirty="0" err="1">
                <a:solidFill>
                  <a:srgbClr val="B3B6BA"/>
                </a:solidFill>
                <a:latin typeface="Poppins"/>
                <a:ea typeface="Poppins"/>
                <a:cs typeface="Poppins"/>
                <a:sym typeface="Poppins"/>
              </a:rPr>
              <a:t>relevansi</a:t>
            </a:r>
            <a:r>
              <a:rPr lang="en-US" sz="1499" dirty="0">
                <a:solidFill>
                  <a:srgbClr val="B3B6BA"/>
                </a:solidFill>
                <a:latin typeface="Poppins"/>
                <a:ea typeface="Poppins"/>
                <a:cs typeface="Poppins"/>
                <a:sym typeface="Poppins"/>
              </a:rPr>
              <a:t> </a:t>
            </a:r>
            <a:r>
              <a:rPr lang="en-US" sz="1499" dirty="0" err="1">
                <a:solidFill>
                  <a:srgbClr val="B3B6BA"/>
                </a:solidFill>
                <a:latin typeface="Poppins"/>
                <a:ea typeface="Poppins"/>
                <a:cs typeface="Poppins"/>
                <a:sym typeface="Poppins"/>
              </a:rPr>
              <a:t>solusi</a:t>
            </a:r>
            <a:r>
              <a:rPr lang="en-US" sz="1499" dirty="0">
                <a:solidFill>
                  <a:srgbClr val="B3B6BA"/>
                </a:solidFill>
                <a:latin typeface="Poppins"/>
                <a:ea typeface="Poppins"/>
                <a:cs typeface="Poppins"/>
                <a:sym typeface="Poppins"/>
              </a:rPr>
              <a:t>.</a:t>
            </a:r>
          </a:p>
        </p:txBody>
      </p:sp>
      <p:sp>
        <p:nvSpPr>
          <p:cNvPr id="5" name="TextBox 5"/>
          <p:cNvSpPr txBox="1"/>
          <p:nvPr/>
        </p:nvSpPr>
        <p:spPr>
          <a:xfrm>
            <a:off x="1032046" y="2682875"/>
            <a:ext cx="16227254" cy="4822825"/>
          </a:xfrm>
          <a:prstGeom prst="rect">
            <a:avLst/>
          </a:prstGeom>
        </p:spPr>
        <p:txBody>
          <a:bodyPr lIns="0" tIns="0" rIns="0" bIns="0" rtlCol="0" anchor="t">
            <a:spAutoFit/>
          </a:bodyPr>
          <a:lstStyle/>
          <a:p>
            <a:pPr algn="l">
              <a:lnSpc>
                <a:spcPts val="3499"/>
              </a:lnSpc>
            </a:pPr>
            <a:r>
              <a:rPr lang="en-US" sz="2499" b="1" dirty="0">
                <a:solidFill>
                  <a:srgbClr val="062652"/>
                </a:solidFill>
                <a:latin typeface="Poppins Bold"/>
                <a:ea typeface="Poppins Bold"/>
                <a:cs typeface="Poppins Bold"/>
                <a:sym typeface="Poppins Bold"/>
              </a:rPr>
              <a:t>Kapan </a:t>
            </a:r>
            <a:r>
              <a:rPr lang="en-US" sz="2499" b="1" dirty="0" err="1">
                <a:solidFill>
                  <a:srgbClr val="062652"/>
                </a:solidFill>
                <a:latin typeface="Poppins Bold"/>
                <a:ea typeface="Poppins Bold"/>
                <a:cs typeface="Poppins Bold"/>
                <a:sym typeface="Poppins Bold"/>
              </a:rPr>
              <a:t>Dilakukan</a:t>
            </a:r>
            <a:r>
              <a:rPr lang="en-US" sz="2499" b="1" dirty="0">
                <a:solidFill>
                  <a:srgbClr val="062652"/>
                </a:solidFill>
                <a:latin typeface="Poppins Bold"/>
                <a:ea typeface="Poppins Bold"/>
                <a:cs typeface="Poppins Bold"/>
                <a:sym typeface="Poppins Bold"/>
              </a:rPr>
              <a:t>: </a:t>
            </a:r>
          </a:p>
          <a:p>
            <a:pPr algn="l">
              <a:lnSpc>
                <a:spcPts val="3499"/>
              </a:lnSpc>
            </a:pPr>
            <a:r>
              <a:rPr lang="en-US" sz="2499" dirty="0">
                <a:solidFill>
                  <a:srgbClr val="062652"/>
                </a:solidFill>
                <a:latin typeface="Poppins"/>
                <a:ea typeface="Poppins"/>
                <a:cs typeface="Poppins"/>
                <a:sym typeface="Poppins"/>
              </a:rPr>
              <a:t>Di </a:t>
            </a:r>
            <a:r>
              <a:rPr lang="en-US" sz="2499" dirty="0" err="1">
                <a:solidFill>
                  <a:srgbClr val="062652"/>
                </a:solidFill>
                <a:latin typeface="Poppins"/>
                <a:ea typeface="Poppins"/>
                <a:cs typeface="Poppins"/>
                <a:sym typeface="Poppins"/>
              </a:rPr>
              <a:t>awal</a:t>
            </a:r>
            <a:r>
              <a:rPr lang="en-US" sz="2499" dirty="0">
                <a:solidFill>
                  <a:srgbClr val="062652"/>
                </a:solidFill>
                <a:latin typeface="Poppins"/>
                <a:ea typeface="Poppins"/>
                <a:cs typeface="Poppins"/>
                <a:sym typeface="Poppins"/>
              </a:rPr>
              <a:t> </a:t>
            </a:r>
            <a:r>
              <a:rPr lang="en-US" sz="2499" dirty="0" err="1">
                <a:solidFill>
                  <a:srgbClr val="062652"/>
                </a:solidFill>
                <a:latin typeface="Poppins"/>
                <a:ea typeface="Poppins"/>
                <a:cs typeface="Poppins"/>
                <a:sym typeface="Poppins"/>
              </a:rPr>
              <a:t>percakapan</a:t>
            </a:r>
            <a:r>
              <a:rPr lang="en-US" sz="2499" dirty="0">
                <a:solidFill>
                  <a:srgbClr val="062652"/>
                </a:solidFill>
                <a:latin typeface="Poppins"/>
                <a:ea typeface="Poppins"/>
                <a:cs typeface="Poppins"/>
                <a:sym typeface="Poppins"/>
              </a:rPr>
              <a:t> </a:t>
            </a:r>
            <a:r>
              <a:rPr lang="en-US" sz="2499" dirty="0" err="1">
                <a:solidFill>
                  <a:srgbClr val="062652"/>
                </a:solidFill>
                <a:latin typeface="Poppins"/>
                <a:ea typeface="Poppins"/>
                <a:cs typeface="Poppins"/>
                <a:sym typeface="Poppins"/>
              </a:rPr>
              <a:t>atau</a:t>
            </a:r>
            <a:r>
              <a:rPr lang="en-US" sz="2499" dirty="0">
                <a:solidFill>
                  <a:srgbClr val="062652"/>
                </a:solidFill>
                <a:latin typeface="Poppins"/>
                <a:ea typeface="Poppins"/>
                <a:cs typeface="Poppins"/>
                <a:sym typeface="Poppins"/>
              </a:rPr>
              <a:t> </a:t>
            </a:r>
            <a:r>
              <a:rPr lang="en-US" sz="2499" dirty="0" err="1">
                <a:solidFill>
                  <a:srgbClr val="062652"/>
                </a:solidFill>
                <a:latin typeface="Poppins"/>
                <a:ea typeface="Poppins"/>
                <a:cs typeface="Poppins"/>
                <a:sym typeface="Poppins"/>
              </a:rPr>
              <a:t>saat</a:t>
            </a:r>
            <a:r>
              <a:rPr lang="en-US" sz="2499" dirty="0">
                <a:solidFill>
                  <a:srgbClr val="062652"/>
                </a:solidFill>
                <a:latin typeface="Poppins"/>
                <a:ea typeface="Poppins"/>
                <a:cs typeface="Poppins"/>
                <a:sym typeface="Poppins"/>
              </a:rPr>
              <a:t> </a:t>
            </a:r>
            <a:r>
              <a:rPr lang="en-US" sz="2499" dirty="0" err="1">
                <a:solidFill>
                  <a:srgbClr val="062652"/>
                </a:solidFill>
                <a:latin typeface="Poppins"/>
                <a:ea typeface="Poppins"/>
                <a:cs typeface="Poppins"/>
                <a:sym typeface="Poppins"/>
              </a:rPr>
              <a:t>fase</a:t>
            </a:r>
            <a:r>
              <a:rPr lang="en-US" sz="2499" dirty="0">
                <a:solidFill>
                  <a:srgbClr val="062652"/>
                </a:solidFill>
                <a:latin typeface="Poppins"/>
                <a:ea typeface="Poppins"/>
                <a:cs typeface="Poppins"/>
                <a:sym typeface="Poppins"/>
              </a:rPr>
              <a:t> probing, </a:t>
            </a:r>
            <a:r>
              <a:rPr lang="en-US" sz="2499" dirty="0" err="1">
                <a:solidFill>
                  <a:srgbClr val="062652"/>
                </a:solidFill>
                <a:latin typeface="Poppins"/>
                <a:ea typeface="Poppins"/>
                <a:cs typeface="Poppins"/>
                <a:sym typeface="Poppins"/>
              </a:rPr>
              <a:t>sebelum</a:t>
            </a:r>
            <a:r>
              <a:rPr lang="en-US" sz="2499" dirty="0">
                <a:solidFill>
                  <a:srgbClr val="062652"/>
                </a:solidFill>
                <a:latin typeface="Poppins"/>
                <a:ea typeface="Poppins"/>
                <a:cs typeface="Poppins"/>
                <a:sym typeface="Poppins"/>
              </a:rPr>
              <a:t> </a:t>
            </a:r>
            <a:r>
              <a:rPr lang="en-US" sz="2499" dirty="0" err="1">
                <a:solidFill>
                  <a:srgbClr val="062652"/>
                </a:solidFill>
                <a:latin typeface="Poppins"/>
                <a:ea typeface="Poppins"/>
                <a:cs typeface="Poppins"/>
                <a:sym typeface="Poppins"/>
              </a:rPr>
              <a:t>menggali</a:t>
            </a:r>
            <a:r>
              <a:rPr lang="en-US" sz="2499" dirty="0">
                <a:solidFill>
                  <a:srgbClr val="062652"/>
                </a:solidFill>
                <a:latin typeface="Poppins"/>
                <a:ea typeface="Poppins"/>
                <a:cs typeface="Poppins"/>
                <a:sym typeface="Poppins"/>
              </a:rPr>
              <a:t> </a:t>
            </a:r>
            <a:r>
              <a:rPr lang="en-US" sz="2499" dirty="0" err="1">
                <a:solidFill>
                  <a:srgbClr val="062652"/>
                </a:solidFill>
                <a:latin typeface="Poppins"/>
                <a:ea typeface="Poppins"/>
                <a:cs typeface="Poppins"/>
                <a:sym typeface="Poppins"/>
              </a:rPr>
              <a:t>masalah</a:t>
            </a:r>
            <a:r>
              <a:rPr lang="en-US" sz="2499" dirty="0">
                <a:solidFill>
                  <a:srgbClr val="062652"/>
                </a:solidFill>
                <a:latin typeface="Poppins"/>
                <a:ea typeface="Poppins"/>
                <a:cs typeface="Poppins"/>
                <a:sym typeface="Poppins"/>
              </a:rPr>
              <a:t>.</a:t>
            </a:r>
          </a:p>
          <a:p>
            <a:pPr algn="l">
              <a:lnSpc>
                <a:spcPts val="3499"/>
              </a:lnSpc>
            </a:pPr>
            <a:endParaRPr lang="en-US" sz="2499" dirty="0">
              <a:solidFill>
                <a:srgbClr val="062652"/>
              </a:solidFill>
              <a:latin typeface="Poppins"/>
              <a:ea typeface="Poppins"/>
              <a:cs typeface="Poppins"/>
              <a:sym typeface="Poppins"/>
            </a:endParaRPr>
          </a:p>
          <a:p>
            <a:pPr algn="l">
              <a:lnSpc>
                <a:spcPts val="3499"/>
              </a:lnSpc>
            </a:pPr>
            <a:r>
              <a:rPr lang="en-US" sz="2499" b="1" dirty="0" err="1">
                <a:solidFill>
                  <a:srgbClr val="062652"/>
                </a:solidFill>
                <a:latin typeface="Poppins Bold"/>
                <a:ea typeface="Poppins Bold"/>
                <a:cs typeface="Poppins Bold"/>
                <a:sym typeface="Poppins Bold"/>
              </a:rPr>
              <a:t>Contoh</a:t>
            </a:r>
            <a:r>
              <a:rPr lang="en-US" sz="2499" b="1" dirty="0">
                <a:solidFill>
                  <a:srgbClr val="062652"/>
                </a:solidFill>
                <a:latin typeface="Poppins Bold"/>
                <a:ea typeface="Poppins Bold"/>
                <a:cs typeface="Poppins Bold"/>
                <a:sym typeface="Poppins Bold"/>
              </a:rPr>
              <a:t> </a:t>
            </a:r>
            <a:r>
              <a:rPr lang="en-US" sz="2499" b="1" dirty="0" err="1">
                <a:solidFill>
                  <a:srgbClr val="062652"/>
                </a:solidFill>
                <a:latin typeface="Poppins Bold"/>
                <a:ea typeface="Poppins Bold"/>
                <a:cs typeface="Poppins Bold"/>
                <a:sym typeface="Poppins Bold"/>
              </a:rPr>
              <a:t>Pertanyaan</a:t>
            </a:r>
            <a:r>
              <a:rPr lang="en-US" sz="2499" b="1" dirty="0">
                <a:solidFill>
                  <a:srgbClr val="062652"/>
                </a:solidFill>
                <a:latin typeface="Poppins Bold"/>
                <a:ea typeface="Poppins Bold"/>
                <a:cs typeface="Poppins Bold"/>
                <a:sym typeface="Poppins Bold"/>
              </a:rPr>
              <a:t>: </a:t>
            </a:r>
          </a:p>
          <a:p>
            <a:pPr marL="539748" lvl="1" indent="-269874" algn="l">
              <a:lnSpc>
                <a:spcPts val="3499"/>
              </a:lnSpc>
              <a:buFont typeface="Arial"/>
              <a:buChar char="•"/>
            </a:pPr>
            <a:r>
              <a:rPr lang="en-US" sz="2499" dirty="0">
                <a:solidFill>
                  <a:srgbClr val="062652"/>
                </a:solidFill>
                <a:latin typeface="Poppins"/>
                <a:ea typeface="Poppins"/>
                <a:cs typeface="Poppins"/>
                <a:sym typeface="Poppins"/>
              </a:rPr>
              <a:t>“</a:t>
            </a:r>
            <a:r>
              <a:rPr lang="en-US" sz="2499" dirty="0" err="1">
                <a:solidFill>
                  <a:srgbClr val="062652"/>
                </a:solidFill>
                <a:latin typeface="Poppins"/>
                <a:ea typeface="Poppins"/>
                <a:cs typeface="Poppins"/>
                <a:sym typeface="Poppins"/>
              </a:rPr>
              <a:t>Selama</a:t>
            </a:r>
            <a:r>
              <a:rPr lang="en-US" sz="2499" dirty="0">
                <a:solidFill>
                  <a:srgbClr val="062652"/>
                </a:solidFill>
                <a:latin typeface="Poppins"/>
                <a:ea typeface="Poppins"/>
                <a:cs typeface="Poppins"/>
                <a:sym typeface="Poppins"/>
              </a:rPr>
              <a:t> </a:t>
            </a:r>
            <a:r>
              <a:rPr lang="en-US" sz="2499" dirty="0" err="1">
                <a:solidFill>
                  <a:srgbClr val="062652"/>
                </a:solidFill>
                <a:latin typeface="Poppins"/>
                <a:ea typeface="Poppins"/>
                <a:cs typeface="Poppins"/>
                <a:sym typeface="Poppins"/>
              </a:rPr>
              <a:t>ini</a:t>
            </a:r>
            <a:r>
              <a:rPr lang="en-US" sz="2499" dirty="0">
                <a:solidFill>
                  <a:srgbClr val="062652"/>
                </a:solidFill>
                <a:latin typeface="Poppins"/>
                <a:ea typeface="Poppins"/>
                <a:cs typeface="Poppins"/>
                <a:sym typeface="Poppins"/>
              </a:rPr>
              <a:t>, Ibu </a:t>
            </a:r>
            <a:r>
              <a:rPr lang="en-US" sz="2499" dirty="0" err="1">
                <a:solidFill>
                  <a:srgbClr val="062652"/>
                </a:solidFill>
                <a:latin typeface="Poppins"/>
                <a:ea typeface="Poppins"/>
                <a:cs typeface="Poppins"/>
                <a:sym typeface="Poppins"/>
              </a:rPr>
              <a:t>biasanya</a:t>
            </a:r>
            <a:r>
              <a:rPr lang="en-US" sz="2499" dirty="0">
                <a:solidFill>
                  <a:srgbClr val="062652"/>
                </a:solidFill>
                <a:latin typeface="Poppins"/>
                <a:ea typeface="Poppins"/>
                <a:cs typeface="Poppins"/>
                <a:sym typeface="Poppins"/>
              </a:rPr>
              <a:t> </a:t>
            </a:r>
            <a:r>
              <a:rPr lang="en-US" sz="2499" dirty="0" err="1">
                <a:solidFill>
                  <a:srgbClr val="062652"/>
                </a:solidFill>
                <a:latin typeface="Poppins"/>
                <a:ea typeface="Poppins"/>
                <a:cs typeface="Poppins"/>
                <a:sym typeface="Poppins"/>
              </a:rPr>
              <a:t>mencatat</a:t>
            </a:r>
            <a:r>
              <a:rPr lang="en-US" sz="2499" dirty="0">
                <a:solidFill>
                  <a:srgbClr val="062652"/>
                </a:solidFill>
                <a:latin typeface="Poppins"/>
                <a:ea typeface="Poppins"/>
                <a:cs typeface="Poppins"/>
                <a:sym typeface="Poppins"/>
              </a:rPr>
              <a:t> </a:t>
            </a:r>
            <a:r>
              <a:rPr lang="en-US" sz="2499" dirty="0" err="1">
                <a:solidFill>
                  <a:srgbClr val="062652"/>
                </a:solidFill>
                <a:latin typeface="Poppins"/>
                <a:ea typeface="Poppins"/>
                <a:cs typeface="Poppins"/>
                <a:sym typeface="Poppins"/>
              </a:rPr>
              <a:t>pemasukan</a:t>
            </a:r>
            <a:r>
              <a:rPr lang="en-US" sz="2499" dirty="0">
                <a:solidFill>
                  <a:srgbClr val="062652"/>
                </a:solidFill>
                <a:latin typeface="Poppins"/>
                <a:ea typeface="Poppins"/>
                <a:cs typeface="Poppins"/>
                <a:sym typeface="Poppins"/>
              </a:rPr>
              <a:t> dan </a:t>
            </a:r>
            <a:r>
              <a:rPr lang="en-US" sz="2499" dirty="0" err="1">
                <a:solidFill>
                  <a:srgbClr val="062652"/>
                </a:solidFill>
                <a:latin typeface="Poppins"/>
                <a:ea typeface="Poppins"/>
                <a:cs typeface="Poppins"/>
                <a:sym typeface="Poppins"/>
              </a:rPr>
              <a:t>pengeluaran</a:t>
            </a:r>
            <a:r>
              <a:rPr lang="en-US" sz="2499" dirty="0">
                <a:solidFill>
                  <a:srgbClr val="062652"/>
                </a:solidFill>
                <a:latin typeface="Poppins"/>
                <a:ea typeface="Poppins"/>
                <a:cs typeface="Poppins"/>
                <a:sym typeface="Poppins"/>
              </a:rPr>
              <a:t> </a:t>
            </a:r>
            <a:r>
              <a:rPr lang="en-US" sz="2499" dirty="0" err="1">
                <a:solidFill>
                  <a:srgbClr val="062652"/>
                </a:solidFill>
                <a:latin typeface="Poppins"/>
                <a:ea typeface="Poppins"/>
                <a:cs typeface="Poppins"/>
                <a:sym typeface="Poppins"/>
              </a:rPr>
              <a:t>usaha</a:t>
            </a:r>
            <a:r>
              <a:rPr lang="en-US" sz="2499" dirty="0">
                <a:solidFill>
                  <a:srgbClr val="062652"/>
                </a:solidFill>
                <a:latin typeface="Poppins"/>
                <a:ea typeface="Poppins"/>
                <a:cs typeface="Poppins"/>
                <a:sym typeface="Poppins"/>
              </a:rPr>
              <a:t> </a:t>
            </a:r>
            <a:r>
              <a:rPr lang="en-US" sz="2499" dirty="0" err="1">
                <a:solidFill>
                  <a:srgbClr val="062652"/>
                </a:solidFill>
                <a:latin typeface="Poppins"/>
                <a:ea typeface="Poppins"/>
                <a:cs typeface="Poppins"/>
                <a:sym typeface="Poppins"/>
              </a:rPr>
              <a:t>dengan</a:t>
            </a:r>
            <a:r>
              <a:rPr lang="en-US" sz="2499" dirty="0">
                <a:solidFill>
                  <a:srgbClr val="062652"/>
                </a:solidFill>
                <a:latin typeface="Poppins"/>
                <a:ea typeface="Poppins"/>
                <a:cs typeface="Poppins"/>
                <a:sym typeface="Poppins"/>
              </a:rPr>
              <a:t> </a:t>
            </a:r>
            <a:r>
              <a:rPr lang="en-US" sz="2499" dirty="0" err="1">
                <a:solidFill>
                  <a:srgbClr val="062652"/>
                </a:solidFill>
                <a:latin typeface="Poppins"/>
                <a:ea typeface="Poppins"/>
                <a:cs typeface="Poppins"/>
                <a:sym typeface="Poppins"/>
              </a:rPr>
              <a:t>cara</a:t>
            </a:r>
            <a:r>
              <a:rPr lang="en-US" sz="2499" dirty="0">
                <a:solidFill>
                  <a:srgbClr val="062652"/>
                </a:solidFill>
                <a:latin typeface="Poppins"/>
                <a:ea typeface="Poppins"/>
                <a:cs typeface="Poppins"/>
                <a:sym typeface="Poppins"/>
              </a:rPr>
              <a:t> </a:t>
            </a:r>
            <a:r>
              <a:rPr lang="en-US" sz="2499" dirty="0" err="1">
                <a:solidFill>
                  <a:srgbClr val="062652"/>
                </a:solidFill>
                <a:latin typeface="Poppins"/>
                <a:ea typeface="Poppins"/>
                <a:cs typeface="Poppins"/>
                <a:sym typeface="Poppins"/>
              </a:rPr>
              <a:t>apa</a:t>
            </a:r>
            <a:r>
              <a:rPr lang="en-US" sz="2499" dirty="0">
                <a:solidFill>
                  <a:srgbClr val="062652"/>
                </a:solidFill>
                <a:latin typeface="Poppins"/>
                <a:ea typeface="Poppins"/>
                <a:cs typeface="Poppins"/>
                <a:sym typeface="Poppins"/>
              </a:rPr>
              <a:t>?”</a:t>
            </a:r>
          </a:p>
          <a:p>
            <a:pPr marL="539748" lvl="1" indent="-269874" algn="l">
              <a:lnSpc>
                <a:spcPts val="3499"/>
              </a:lnSpc>
              <a:buFont typeface="Arial"/>
              <a:buChar char="•"/>
            </a:pPr>
            <a:r>
              <a:rPr lang="en-US" sz="2499" dirty="0">
                <a:solidFill>
                  <a:srgbClr val="062652"/>
                </a:solidFill>
                <a:latin typeface="Poppins"/>
                <a:ea typeface="Poppins"/>
                <a:cs typeface="Poppins"/>
                <a:sym typeface="Poppins"/>
              </a:rPr>
              <a:t>“Kalau </a:t>
            </a:r>
            <a:r>
              <a:rPr lang="en-US" sz="2499" dirty="0" err="1">
                <a:solidFill>
                  <a:srgbClr val="062652"/>
                </a:solidFill>
                <a:latin typeface="Poppins"/>
                <a:ea typeface="Poppins"/>
                <a:cs typeface="Poppins"/>
                <a:sym typeface="Poppins"/>
              </a:rPr>
              <a:t>soal</a:t>
            </a:r>
            <a:r>
              <a:rPr lang="en-US" sz="2499" dirty="0">
                <a:solidFill>
                  <a:srgbClr val="062652"/>
                </a:solidFill>
                <a:latin typeface="Poppins"/>
                <a:ea typeface="Poppins"/>
                <a:cs typeface="Poppins"/>
                <a:sym typeface="Poppins"/>
              </a:rPr>
              <a:t> </a:t>
            </a:r>
            <a:r>
              <a:rPr lang="en-US" sz="2499" dirty="0" err="1">
                <a:solidFill>
                  <a:srgbClr val="062652"/>
                </a:solidFill>
                <a:latin typeface="Poppins"/>
                <a:ea typeface="Poppins"/>
                <a:cs typeface="Poppins"/>
                <a:sym typeface="Poppins"/>
              </a:rPr>
              <a:t>laporan</a:t>
            </a:r>
            <a:r>
              <a:rPr lang="en-US" sz="2499" dirty="0">
                <a:solidFill>
                  <a:srgbClr val="062652"/>
                </a:solidFill>
                <a:latin typeface="Poppins"/>
                <a:ea typeface="Poppins"/>
                <a:cs typeface="Poppins"/>
                <a:sym typeface="Poppins"/>
              </a:rPr>
              <a:t> </a:t>
            </a:r>
            <a:r>
              <a:rPr lang="en-US" sz="2499" dirty="0" err="1">
                <a:solidFill>
                  <a:srgbClr val="062652"/>
                </a:solidFill>
                <a:latin typeface="Poppins"/>
                <a:ea typeface="Poppins"/>
                <a:cs typeface="Poppins"/>
                <a:sym typeface="Poppins"/>
              </a:rPr>
              <a:t>atau</a:t>
            </a:r>
            <a:r>
              <a:rPr lang="en-US" sz="2499" dirty="0">
                <a:solidFill>
                  <a:srgbClr val="062652"/>
                </a:solidFill>
                <a:latin typeface="Poppins"/>
                <a:ea typeface="Poppins"/>
                <a:cs typeface="Poppins"/>
                <a:sym typeface="Poppins"/>
              </a:rPr>
              <a:t> </a:t>
            </a:r>
            <a:r>
              <a:rPr lang="en-US" sz="2499" dirty="0" err="1">
                <a:solidFill>
                  <a:srgbClr val="062652"/>
                </a:solidFill>
                <a:latin typeface="Poppins"/>
                <a:ea typeface="Poppins"/>
                <a:cs typeface="Poppins"/>
                <a:sym typeface="Poppins"/>
              </a:rPr>
              <a:t>catatan</a:t>
            </a:r>
            <a:r>
              <a:rPr lang="en-US" sz="2499" dirty="0">
                <a:solidFill>
                  <a:srgbClr val="062652"/>
                </a:solidFill>
                <a:latin typeface="Poppins"/>
                <a:ea typeface="Poppins"/>
                <a:cs typeface="Poppins"/>
                <a:sym typeface="Poppins"/>
              </a:rPr>
              <a:t> </a:t>
            </a:r>
            <a:r>
              <a:rPr lang="en-US" sz="2499" dirty="0" err="1">
                <a:solidFill>
                  <a:srgbClr val="062652"/>
                </a:solidFill>
                <a:latin typeface="Poppins"/>
                <a:ea typeface="Poppins"/>
                <a:cs typeface="Poppins"/>
                <a:sym typeface="Poppins"/>
              </a:rPr>
              <a:t>usaha</a:t>
            </a:r>
            <a:r>
              <a:rPr lang="en-US" sz="2499" dirty="0">
                <a:solidFill>
                  <a:srgbClr val="062652"/>
                </a:solidFill>
                <a:latin typeface="Poppins"/>
                <a:ea typeface="Poppins"/>
                <a:cs typeface="Poppins"/>
                <a:sym typeface="Poppins"/>
              </a:rPr>
              <a:t>, </a:t>
            </a:r>
            <a:r>
              <a:rPr lang="en-US" sz="2499" dirty="0" err="1">
                <a:solidFill>
                  <a:srgbClr val="062652"/>
                </a:solidFill>
                <a:latin typeface="Poppins"/>
                <a:ea typeface="Poppins"/>
                <a:cs typeface="Poppins"/>
                <a:sym typeface="Poppins"/>
              </a:rPr>
              <a:t>biasanya</a:t>
            </a:r>
            <a:r>
              <a:rPr lang="en-US" sz="2499" dirty="0">
                <a:solidFill>
                  <a:srgbClr val="062652"/>
                </a:solidFill>
                <a:latin typeface="Poppins"/>
                <a:ea typeface="Poppins"/>
                <a:cs typeface="Poppins"/>
                <a:sym typeface="Poppins"/>
              </a:rPr>
              <a:t> </a:t>
            </a:r>
            <a:r>
              <a:rPr lang="en-US" sz="2499" dirty="0" err="1">
                <a:solidFill>
                  <a:srgbClr val="062652"/>
                </a:solidFill>
                <a:latin typeface="Poppins"/>
                <a:ea typeface="Poppins"/>
                <a:cs typeface="Poppins"/>
                <a:sym typeface="Poppins"/>
              </a:rPr>
              <a:t>dikerjakan</a:t>
            </a:r>
            <a:r>
              <a:rPr lang="en-US" sz="2499" dirty="0">
                <a:solidFill>
                  <a:srgbClr val="062652"/>
                </a:solidFill>
                <a:latin typeface="Poppins"/>
                <a:ea typeface="Poppins"/>
                <a:cs typeface="Poppins"/>
                <a:sym typeface="Poppins"/>
              </a:rPr>
              <a:t> </a:t>
            </a:r>
            <a:r>
              <a:rPr lang="en-US" sz="2499" dirty="0" err="1">
                <a:solidFill>
                  <a:srgbClr val="062652"/>
                </a:solidFill>
                <a:latin typeface="Poppins"/>
                <a:ea typeface="Poppins"/>
                <a:cs typeface="Poppins"/>
                <a:sym typeface="Poppins"/>
              </a:rPr>
              <a:t>sendiri</a:t>
            </a:r>
            <a:r>
              <a:rPr lang="en-US" sz="2499" dirty="0">
                <a:solidFill>
                  <a:srgbClr val="062652"/>
                </a:solidFill>
                <a:latin typeface="Poppins"/>
                <a:ea typeface="Poppins"/>
                <a:cs typeface="Poppins"/>
                <a:sym typeface="Poppins"/>
              </a:rPr>
              <a:t> </a:t>
            </a:r>
            <a:r>
              <a:rPr lang="en-US" sz="2499" dirty="0" err="1">
                <a:solidFill>
                  <a:srgbClr val="062652"/>
                </a:solidFill>
                <a:latin typeface="Poppins"/>
                <a:ea typeface="Poppins"/>
                <a:cs typeface="Poppins"/>
                <a:sym typeface="Poppins"/>
              </a:rPr>
              <a:t>atau</a:t>
            </a:r>
            <a:r>
              <a:rPr lang="en-US" sz="2499" dirty="0">
                <a:solidFill>
                  <a:srgbClr val="062652"/>
                </a:solidFill>
                <a:latin typeface="Poppins"/>
                <a:ea typeface="Poppins"/>
                <a:cs typeface="Poppins"/>
                <a:sym typeface="Poppins"/>
              </a:rPr>
              <a:t> </a:t>
            </a:r>
            <a:r>
              <a:rPr lang="en-US" sz="2499" dirty="0" err="1">
                <a:solidFill>
                  <a:srgbClr val="062652"/>
                </a:solidFill>
                <a:latin typeface="Poppins"/>
                <a:ea typeface="Poppins"/>
                <a:cs typeface="Poppins"/>
                <a:sym typeface="Poppins"/>
              </a:rPr>
              <a:t>dibantu</a:t>
            </a:r>
            <a:r>
              <a:rPr lang="en-US" sz="2499" dirty="0">
                <a:solidFill>
                  <a:srgbClr val="062652"/>
                </a:solidFill>
                <a:latin typeface="Poppins"/>
                <a:ea typeface="Poppins"/>
                <a:cs typeface="Poppins"/>
                <a:sym typeface="Poppins"/>
              </a:rPr>
              <a:t> orang lain?”</a:t>
            </a:r>
          </a:p>
          <a:p>
            <a:pPr marL="539748" lvl="1" indent="-269874" algn="l">
              <a:lnSpc>
                <a:spcPts val="3499"/>
              </a:lnSpc>
              <a:buFont typeface="Arial"/>
              <a:buChar char="•"/>
            </a:pPr>
            <a:r>
              <a:rPr lang="en-US" sz="2499" dirty="0">
                <a:solidFill>
                  <a:srgbClr val="062652"/>
                </a:solidFill>
                <a:latin typeface="Poppins"/>
                <a:ea typeface="Poppins"/>
                <a:cs typeface="Poppins"/>
                <a:sym typeface="Poppins"/>
              </a:rPr>
              <a:t>“</a:t>
            </a:r>
            <a:r>
              <a:rPr lang="en-US" sz="2499" dirty="0" err="1">
                <a:solidFill>
                  <a:srgbClr val="062652"/>
                </a:solidFill>
                <a:latin typeface="Poppins"/>
                <a:ea typeface="Poppins"/>
                <a:cs typeface="Poppins"/>
                <a:sym typeface="Poppins"/>
              </a:rPr>
              <a:t>Dalam</a:t>
            </a:r>
            <a:r>
              <a:rPr lang="en-US" sz="2499" dirty="0">
                <a:solidFill>
                  <a:srgbClr val="062652"/>
                </a:solidFill>
                <a:latin typeface="Poppins"/>
                <a:ea typeface="Poppins"/>
                <a:cs typeface="Poppins"/>
                <a:sym typeface="Poppins"/>
              </a:rPr>
              <a:t> </a:t>
            </a:r>
            <a:r>
              <a:rPr lang="en-US" sz="2499" dirty="0" err="1">
                <a:solidFill>
                  <a:srgbClr val="062652"/>
                </a:solidFill>
                <a:latin typeface="Poppins"/>
                <a:ea typeface="Poppins"/>
                <a:cs typeface="Poppins"/>
                <a:sym typeface="Poppins"/>
              </a:rPr>
              <a:t>sehari</a:t>
            </a:r>
            <a:r>
              <a:rPr lang="en-US" sz="2499" dirty="0">
                <a:solidFill>
                  <a:srgbClr val="062652"/>
                </a:solidFill>
                <a:latin typeface="Poppins"/>
                <a:ea typeface="Poppins"/>
                <a:cs typeface="Poppins"/>
                <a:sym typeface="Poppins"/>
              </a:rPr>
              <a:t>, </a:t>
            </a:r>
            <a:r>
              <a:rPr lang="en-US" sz="2499" dirty="0" err="1">
                <a:solidFill>
                  <a:srgbClr val="062652"/>
                </a:solidFill>
                <a:latin typeface="Poppins"/>
                <a:ea typeface="Poppins"/>
                <a:cs typeface="Poppins"/>
                <a:sym typeface="Poppins"/>
              </a:rPr>
              <a:t>biasanya</a:t>
            </a:r>
            <a:r>
              <a:rPr lang="en-US" sz="2499" dirty="0">
                <a:solidFill>
                  <a:srgbClr val="062652"/>
                </a:solidFill>
                <a:latin typeface="Poppins"/>
                <a:ea typeface="Poppins"/>
                <a:cs typeface="Poppins"/>
                <a:sym typeface="Poppins"/>
              </a:rPr>
              <a:t> </a:t>
            </a:r>
            <a:r>
              <a:rPr lang="en-US" sz="2499" dirty="0" err="1">
                <a:solidFill>
                  <a:srgbClr val="062652"/>
                </a:solidFill>
                <a:latin typeface="Poppins"/>
                <a:ea typeface="Poppins"/>
                <a:cs typeface="Poppins"/>
                <a:sym typeface="Poppins"/>
              </a:rPr>
              <a:t>siapa</a:t>
            </a:r>
            <a:r>
              <a:rPr lang="en-US" sz="2499" dirty="0">
                <a:solidFill>
                  <a:srgbClr val="062652"/>
                </a:solidFill>
                <a:latin typeface="Poppins"/>
                <a:ea typeface="Poppins"/>
                <a:cs typeface="Poppins"/>
                <a:sym typeface="Poppins"/>
              </a:rPr>
              <a:t> yang paling </a:t>
            </a:r>
            <a:r>
              <a:rPr lang="en-US" sz="2499" dirty="0" err="1">
                <a:solidFill>
                  <a:srgbClr val="062652"/>
                </a:solidFill>
                <a:latin typeface="Poppins"/>
                <a:ea typeface="Poppins"/>
                <a:cs typeface="Poppins"/>
                <a:sym typeface="Poppins"/>
              </a:rPr>
              <a:t>sering</a:t>
            </a:r>
            <a:r>
              <a:rPr lang="en-US" sz="2499" dirty="0">
                <a:solidFill>
                  <a:srgbClr val="062652"/>
                </a:solidFill>
                <a:latin typeface="Poppins"/>
                <a:ea typeface="Poppins"/>
                <a:cs typeface="Poppins"/>
                <a:sym typeface="Poppins"/>
              </a:rPr>
              <a:t> </a:t>
            </a:r>
            <a:r>
              <a:rPr lang="en-US" sz="2499" dirty="0" err="1">
                <a:solidFill>
                  <a:srgbClr val="062652"/>
                </a:solidFill>
                <a:latin typeface="Poppins"/>
                <a:ea typeface="Poppins"/>
                <a:cs typeface="Poppins"/>
                <a:sym typeface="Poppins"/>
              </a:rPr>
              <a:t>mengurus</a:t>
            </a:r>
            <a:r>
              <a:rPr lang="en-US" sz="2499" dirty="0">
                <a:solidFill>
                  <a:srgbClr val="062652"/>
                </a:solidFill>
                <a:latin typeface="Poppins"/>
                <a:ea typeface="Poppins"/>
                <a:cs typeface="Poppins"/>
                <a:sym typeface="Poppins"/>
              </a:rPr>
              <a:t> </a:t>
            </a:r>
            <a:r>
              <a:rPr lang="en-US" sz="2499" dirty="0" err="1">
                <a:solidFill>
                  <a:srgbClr val="062652"/>
                </a:solidFill>
                <a:latin typeface="Poppins"/>
                <a:ea typeface="Poppins"/>
                <a:cs typeface="Poppins"/>
                <a:sym typeface="Poppins"/>
              </a:rPr>
              <a:t>catatan</a:t>
            </a:r>
            <a:r>
              <a:rPr lang="en-US" sz="2499" dirty="0">
                <a:solidFill>
                  <a:srgbClr val="062652"/>
                </a:solidFill>
                <a:latin typeface="Poppins"/>
                <a:ea typeface="Poppins"/>
                <a:cs typeface="Poppins"/>
                <a:sym typeface="Poppins"/>
              </a:rPr>
              <a:t> </a:t>
            </a:r>
            <a:r>
              <a:rPr lang="en-US" sz="2499" dirty="0" err="1">
                <a:solidFill>
                  <a:srgbClr val="062652"/>
                </a:solidFill>
                <a:latin typeface="Poppins"/>
                <a:ea typeface="Poppins"/>
                <a:cs typeface="Poppins"/>
                <a:sym typeface="Poppins"/>
              </a:rPr>
              <a:t>atau</a:t>
            </a:r>
            <a:r>
              <a:rPr lang="en-US" sz="2499" dirty="0">
                <a:solidFill>
                  <a:srgbClr val="062652"/>
                </a:solidFill>
                <a:latin typeface="Poppins"/>
                <a:ea typeface="Poppins"/>
                <a:cs typeface="Poppins"/>
                <a:sym typeface="Poppins"/>
              </a:rPr>
              <a:t> </a:t>
            </a:r>
            <a:r>
              <a:rPr lang="en-US" sz="2499" dirty="0" err="1">
                <a:solidFill>
                  <a:srgbClr val="062652"/>
                </a:solidFill>
                <a:latin typeface="Poppins"/>
                <a:ea typeface="Poppins"/>
                <a:cs typeface="Poppins"/>
                <a:sym typeface="Poppins"/>
              </a:rPr>
              <a:t>administrasi</a:t>
            </a:r>
            <a:r>
              <a:rPr lang="en-US" sz="2499" dirty="0">
                <a:solidFill>
                  <a:srgbClr val="062652"/>
                </a:solidFill>
                <a:latin typeface="Poppins"/>
                <a:ea typeface="Poppins"/>
                <a:cs typeface="Poppins"/>
                <a:sym typeface="Poppins"/>
              </a:rPr>
              <a:t> </a:t>
            </a:r>
            <a:r>
              <a:rPr lang="en-US" sz="2499" dirty="0" err="1">
                <a:solidFill>
                  <a:srgbClr val="062652"/>
                </a:solidFill>
                <a:latin typeface="Poppins"/>
                <a:ea typeface="Poppins"/>
                <a:cs typeface="Poppins"/>
                <a:sym typeface="Poppins"/>
              </a:rPr>
              <a:t>usaha</a:t>
            </a:r>
            <a:r>
              <a:rPr lang="en-US" sz="2499" dirty="0">
                <a:solidFill>
                  <a:srgbClr val="062652"/>
                </a:solidFill>
                <a:latin typeface="Poppins"/>
                <a:ea typeface="Poppins"/>
                <a:cs typeface="Poppins"/>
                <a:sym typeface="Poppins"/>
              </a:rPr>
              <a:t>?”</a:t>
            </a:r>
          </a:p>
          <a:p>
            <a:pPr algn="l">
              <a:lnSpc>
                <a:spcPts val="3499"/>
              </a:lnSpc>
            </a:pPr>
            <a:endParaRPr lang="en-US" sz="2499" dirty="0">
              <a:solidFill>
                <a:srgbClr val="062652"/>
              </a:solidFill>
              <a:latin typeface="Poppins"/>
              <a:ea typeface="Poppins"/>
              <a:cs typeface="Poppins"/>
              <a:sym typeface="Poppins"/>
            </a:endParaRPr>
          </a:p>
          <a:p>
            <a:pPr algn="l">
              <a:lnSpc>
                <a:spcPts val="3499"/>
              </a:lnSpc>
            </a:pPr>
            <a:r>
              <a:rPr lang="en-US" sz="2499" b="1" dirty="0">
                <a:solidFill>
                  <a:srgbClr val="062652"/>
                </a:solidFill>
                <a:latin typeface="Poppins Bold"/>
                <a:ea typeface="Poppins Bold"/>
                <a:cs typeface="Poppins Bold"/>
                <a:sym typeface="Poppins Bold"/>
              </a:rPr>
              <a:t>Tips: </a:t>
            </a:r>
          </a:p>
          <a:p>
            <a:pPr algn="l">
              <a:lnSpc>
                <a:spcPts val="3499"/>
              </a:lnSpc>
            </a:pPr>
            <a:r>
              <a:rPr lang="en-US" sz="2499" dirty="0">
                <a:solidFill>
                  <a:srgbClr val="062652"/>
                </a:solidFill>
                <a:latin typeface="Poppins"/>
                <a:ea typeface="Poppins"/>
                <a:cs typeface="Poppins"/>
                <a:sym typeface="Poppins"/>
              </a:rPr>
              <a:t>Tanya </a:t>
            </a:r>
            <a:r>
              <a:rPr lang="en-US" sz="2499" dirty="0" err="1">
                <a:solidFill>
                  <a:srgbClr val="062652"/>
                </a:solidFill>
                <a:latin typeface="Poppins"/>
                <a:ea typeface="Poppins"/>
                <a:cs typeface="Poppins"/>
                <a:sym typeface="Poppins"/>
              </a:rPr>
              <a:t>secukupnya</a:t>
            </a:r>
            <a:r>
              <a:rPr lang="en-US" sz="2499" dirty="0">
                <a:solidFill>
                  <a:srgbClr val="062652"/>
                </a:solidFill>
                <a:latin typeface="Poppins"/>
                <a:ea typeface="Poppins"/>
                <a:cs typeface="Poppins"/>
                <a:sym typeface="Poppins"/>
              </a:rPr>
              <a:t> </a:t>
            </a:r>
            <a:r>
              <a:rPr lang="en-US" sz="2499" dirty="0" err="1">
                <a:solidFill>
                  <a:srgbClr val="062652"/>
                </a:solidFill>
                <a:latin typeface="Poppins"/>
                <a:ea typeface="Poppins"/>
                <a:cs typeface="Poppins"/>
                <a:sym typeface="Poppins"/>
              </a:rPr>
              <a:t>untuk</a:t>
            </a:r>
            <a:r>
              <a:rPr lang="en-US" sz="2499" dirty="0">
                <a:solidFill>
                  <a:srgbClr val="062652"/>
                </a:solidFill>
                <a:latin typeface="Poppins"/>
                <a:ea typeface="Poppins"/>
                <a:cs typeface="Poppins"/>
                <a:sym typeface="Poppins"/>
              </a:rPr>
              <a:t> </a:t>
            </a:r>
            <a:r>
              <a:rPr lang="en-US" sz="2499" dirty="0" err="1">
                <a:solidFill>
                  <a:srgbClr val="062652"/>
                </a:solidFill>
                <a:latin typeface="Poppins"/>
                <a:ea typeface="Poppins"/>
                <a:cs typeface="Poppins"/>
                <a:sym typeface="Poppins"/>
              </a:rPr>
              <a:t>paham</a:t>
            </a:r>
            <a:r>
              <a:rPr lang="en-US" sz="2499" dirty="0">
                <a:solidFill>
                  <a:srgbClr val="062652"/>
                </a:solidFill>
                <a:latin typeface="Poppins"/>
                <a:ea typeface="Poppins"/>
                <a:cs typeface="Poppins"/>
                <a:sym typeface="Poppins"/>
              </a:rPr>
              <a:t>, </a:t>
            </a:r>
            <a:r>
              <a:rPr lang="en-US" sz="2499" dirty="0" err="1">
                <a:solidFill>
                  <a:srgbClr val="062652"/>
                </a:solidFill>
                <a:latin typeface="Poppins"/>
                <a:ea typeface="Poppins"/>
                <a:cs typeface="Poppins"/>
                <a:sym typeface="Poppins"/>
              </a:rPr>
              <a:t>bukan</a:t>
            </a:r>
            <a:r>
              <a:rPr lang="en-US" sz="2499" dirty="0">
                <a:solidFill>
                  <a:srgbClr val="062652"/>
                </a:solidFill>
                <a:latin typeface="Poppins"/>
                <a:ea typeface="Poppins"/>
                <a:cs typeface="Poppins"/>
                <a:sym typeface="Poppins"/>
              </a:rPr>
              <a:t> </a:t>
            </a:r>
            <a:r>
              <a:rPr lang="en-US" sz="2499" dirty="0" err="1">
                <a:solidFill>
                  <a:srgbClr val="062652"/>
                </a:solidFill>
                <a:latin typeface="Poppins"/>
                <a:ea typeface="Poppins"/>
                <a:cs typeface="Poppins"/>
                <a:sym typeface="Poppins"/>
              </a:rPr>
              <a:t>menginterogasi</a:t>
            </a:r>
            <a:r>
              <a:rPr lang="en-US" sz="2499" dirty="0">
                <a:solidFill>
                  <a:srgbClr val="062652"/>
                </a:solidFill>
                <a:latin typeface="Poppins"/>
                <a:ea typeface="Poppins"/>
                <a:cs typeface="Poppins"/>
                <a:sym typeface="Poppins"/>
              </a:rPr>
              <a:t>. </a:t>
            </a:r>
            <a:r>
              <a:rPr lang="en-US" sz="2499" dirty="0" err="1">
                <a:solidFill>
                  <a:srgbClr val="062652"/>
                </a:solidFill>
                <a:latin typeface="Poppins"/>
                <a:ea typeface="Poppins"/>
                <a:cs typeface="Poppins"/>
                <a:sym typeface="Poppins"/>
              </a:rPr>
              <a:t>Siapkan</a:t>
            </a:r>
            <a:r>
              <a:rPr lang="en-US" sz="2499" dirty="0">
                <a:solidFill>
                  <a:srgbClr val="062652"/>
                </a:solidFill>
                <a:latin typeface="Poppins"/>
                <a:ea typeface="Poppins"/>
                <a:cs typeface="Poppins"/>
                <a:sym typeface="Poppins"/>
              </a:rPr>
              <a:t> </a:t>
            </a:r>
            <a:r>
              <a:rPr lang="en-US" sz="2499" dirty="0" err="1">
                <a:solidFill>
                  <a:srgbClr val="062652"/>
                </a:solidFill>
                <a:latin typeface="Poppins"/>
                <a:ea typeface="Poppins"/>
                <a:cs typeface="Poppins"/>
                <a:sym typeface="Poppins"/>
              </a:rPr>
              <a:t>riset</a:t>
            </a:r>
            <a:r>
              <a:rPr lang="en-US" sz="2499" dirty="0">
                <a:solidFill>
                  <a:srgbClr val="062652"/>
                </a:solidFill>
                <a:latin typeface="Poppins"/>
                <a:ea typeface="Poppins"/>
                <a:cs typeface="Poppins"/>
                <a:sym typeface="Poppins"/>
              </a:rPr>
              <a:t> </a:t>
            </a:r>
            <a:r>
              <a:rPr lang="en-US" sz="2499" dirty="0" err="1">
                <a:solidFill>
                  <a:srgbClr val="062652"/>
                </a:solidFill>
                <a:latin typeface="Poppins"/>
                <a:ea typeface="Poppins"/>
                <a:cs typeface="Poppins"/>
                <a:sym typeface="Poppins"/>
              </a:rPr>
              <a:t>singkat</a:t>
            </a:r>
            <a:r>
              <a:rPr lang="en-US" sz="2499" dirty="0">
                <a:solidFill>
                  <a:srgbClr val="062652"/>
                </a:solidFill>
                <a:latin typeface="Poppins"/>
                <a:ea typeface="Poppins"/>
                <a:cs typeface="Poppins"/>
                <a:sym typeface="Poppins"/>
              </a:rPr>
              <a:t>, </a:t>
            </a:r>
            <a:r>
              <a:rPr lang="en-US" sz="2499" dirty="0" err="1">
                <a:solidFill>
                  <a:srgbClr val="062652"/>
                </a:solidFill>
                <a:latin typeface="Poppins"/>
                <a:ea typeface="Poppins"/>
                <a:cs typeface="Poppins"/>
                <a:sym typeface="Poppins"/>
              </a:rPr>
              <a:t>lalu</a:t>
            </a:r>
            <a:r>
              <a:rPr lang="en-US" sz="2499" dirty="0">
                <a:solidFill>
                  <a:srgbClr val="062652"/>
                </a:solidFill>
                <a:latin typeface="Poppins"/>
                <a:ea typeface="Poppins"/>
                <a:cs typeface="Poppins"/>
                <a:sym typeface="Poppins"/>
              </a:rPr>
              <a:t> </a:t>
            </a:r>
            <a:r>
              <a:rPr lang="en-US" sz="2499" dirty="0" err="1">
                <a:solidFill>
                  <a:srgbClr val="062652"/>
                </a:solidFill>
                <a:latin typeface="Poppins"/>
                <a:ea typeface="Poppins"/>
                <a:cs typeface="Poppins"/>
                <a:sym typeface="Poppins"/>
              </a:rPr>
              <a:t>dengarkan</a:t>
            </a:r>
            <a:r>
              <a:rPr lang="en-US" sz="2499" dirty="0">
                <a:solidFill>
                  <a:srgbClr val="062652"/>
                </a:solidFill>
                <a:latin typeface="Poppins"/>
                <a:ea typeface="Poppins"/>
                <a:cs typeface="Poppins"/>
                <a:sym typeface="Poppins"/>
              </a:rPr>
              <a:t> </a:t>
            </a:r>
            <a:r>
              <a:rPr lang="en-US" sz="2499" dirty="0" err="1">
                <a:solidFill>
                  <a:srgbClr val="062652"/>
                </a:solidFill>
                <a:latin typeface="Poppins"/>
                <a:ea typeface="Poppins"/>
                <a:cs typeface="Poppins"/>
                <a:sym typeface="Poppins"/>
              </a:rPr>
              <a:t>dengan</a:t>
            </a:r>
            <a:r>
              <a:rPr lang="en-US" sz="2499" dirty="0">
                <a:solidFill>
                  <a:srgbClr val="062652"/>
                </a:solidFill>
                <a:latin typeface="Poppins"/>
                <a:ea typeface="Poppins"/>
                <a:cs typeface="Poppins"/>
                <a:sym typeface="Poppins"/>
              </a:rPr>
              <a:t> </a:t>
            </a:r>
            <a:r>
              <a:rPr lang="en-US" sz="2499" dirty="0" err="1">
                <a:solidFill>
                  <a:srgbClr val="062652"/>
                </a:solidFill>
                <a:latin typeface="Poppins"/>
                <a:ea typeface="Poppins"/>
                <a:cs typeface="Poppins"/>
                <a:sym typeface="Poppins"/>
              </a:rPr>
              <a:t>empati</a:t>
            </a:r>
            <a:r>
              <a:rPr lang="en-US" sz="2499" dirty="0">
                <a:solidFill>
                  <a:srgbClr val="062652"/>
                </a:solidFill>
                <a:latin typeface="Poppins"/>
                <a:ea typeface="Poppins"/>
                <a:cs typeface="Poppins"/>
                <a:sym typeface="Poppins"/>
              </a:rPr>
              <a:t>.</a:t>
            </a:r>
          </a:p>
        </p:txBody>
      </p:sp>
      <p:sp>
        <p:nvSpPr>
          <p:cNvPr id="6" name="Freeform 6"/>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7" name="Group 7"/>
          <p:cNvGrpSpPr/>
          <p:nvPr/>
        </p:nvGrpSpPr>
        <p:grpSpPr>
          <a:xfrm>
            <a:off x="-1115" y="9661191"/>
            <a:ext cx="15869159" cy="476836"/>
            <a:chOff x="0" y="0"/>
            <a:chExt cx="4179532" cy="125587"/>
          </a:xfrm>
        </p:grpSpPr>
        <p:sp>
          <p:nvSpPr>
            <p:cNvPr id="8" name="Freeform 8"/>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9" name="TextBox 9"/>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11" name="TextBox 10">
            <a:extLst>
              <a:ext uri="{FF2B5EF4-FFF2-40B4-BE49-F238E27FC236}">
                <a16:creationId xmlns:a16="http://schemas.microsoft.com/office/drawing/2014/main" id="{23133BB1-2663-E7A4-614D-A1266054C2A4}"/>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sp>
        <p:nvSpPr>
          <p:cNvPr id="3" name="TextBox 3"/>
          <p:cNvSpPr txBox="1"/>
          <p:nvPr/>
        </p:nvSpPr>
        <p:spPr>
          <a:xfrm>
            <a:off x="1032046" y="1792049"/>
            <a:ext cx="1787354" cy="475579"/>
          </a:xfrm>
          <a:prstGeom prst="rect">
            <a:avLst/>
          </a:prstGeom>
        </p:spPr>
        <p:txBody>
          <a:bodyPr wrap="square" lIns="0" tIns="0" rIns="0" bIns="0" rtlCol="0" anchor="t">
            <a:spAutoFit/>
          </a:bodyPr>
          <a:lstStyle/>
          <a:p>
            <a:pPr algn="l">
              <a:lnSpc>
                <a:spcPts val="3919"/>
              </a:lnSpc>
            </a:pPr>
            <a:r>
              <a:rPr lang="en-US" sz="2799" b="1" i="1" dirty="0">
                <a:solidFill>
                  <a:srgbClr val="062652"/>
                </a:solidFill>
                <a:latin typeface="Poppins Bold Italics"/>
                <a:ea typeface="Poppins Bold Italics"/>
                <a:cs typeface="Poppins Bold Italics"/>
                <a:sym typeface="Poppins Bold Italics"/>
              </a:rPr>
              <a:t>PROBLEM</a:t>
            </a:r>
          </a:p>
        </p:txBody>
      </p:sp>
      <p:sp>
        <p:nvSpPr>
          <p:cNvPr id="4" name="TextBox 4"/>
          <p:cNvSpPr txBox="1"/>
          <p:nvPr/>
        </p:nvSpPr>
        <p:spPr>
          <a:xfrm>
            <a:off x="1032046" y="2263854"/>
            <a:ext cx="10245554" cy="257176"/>
          </a:xfrm>
          <a:prstGeom prst="rect">
            <a:avLst/>
          </a:prstGeom>
        </p:spPr>
        <p:txBody>
          <a:bodyPr wrap="square" lIns="0" tIns="0" rIns="0" bIns="0" rtlCol="0" anchor="t">
            <a:spAutoFit/>
          </a:bodyPr>
          <a:lstStyle/>
          <a:p>
            <a:pPr algn="l">
              <a:lnSpc>
                <a:spcPts val="2099"/>
              </a:lnSpc>
              <a:spcBef>
                <a:spcPct val="0"/>
              </a:spcBef>
            </a:pPr>
            <a:r>
              <a:rPr lang="en-US" sz="1499" dirty="0" err="1">
                <a:solidFill>
                  <a:srgbClr val="B3B6BA"/>
                </a:solidFill>
                <a:latin typeface="Poppins"/>
                <a:ea typeface="Poppins"/>
                <a:cs typeface="Poppins"/>
                <a:sym typeface="Poppins"/>
              </a:rPr>
              <a:t>Bongkar</a:t>
            </a:r>
            <a:r>
              <a:rPr lang="en-US" sz="1499" dirty="0">
                <a:solidFill>
                  <a:srgbClr val="B3B6BA"/>
                </a:solidFill>
                <a:latin typeface="Poppins"/>
                <a:ea typeface="Poppins"/>
                <a:cs typeface="Poppins"/>
                <a:sym typeface="Poppins"/>
              </a:rPr>
              <a:t> pain points, </a:t>
            </a:r>
            <a:r>
              <a:rPr lang="en-US" sz="1499" dirty="0" err="1">
                <a:solidFill>
                  <a:srgbClr val="B3B6BA"/>
                </a:solidFill>
                <a:latin typeface="Poppins"/>
                <a:ea typeface="Poppins"/>
                <a:cs typeface="Poppins"/>
                <a:sym typeface="Poppins"/>
              </a:rPr>
              <a:t>apa</a:t>
            </a:r>
            <a:r>
              <a:rPr lang="en-US" sz="1499" dirty="0">
                <a:solidFill>
                  <a:srgbClr val="B3B6BA"/>
                </a:solidFill>
                <a:latin typeface="Poppins"/>
                <a:ea typeface="Poppins"/>
                <a:cs typeface="Poppins"/>
                <a:sym typeface="Poppins"/>
              </a:rPr>
              <a:t> yang </a:t>
            </a:r>
            <a:r>
              <a:rPr lang="en-US" sz="1499" dirty="0" err="1">
                <a:solidFill>
                  <a:srgbClr val="B3B6BA"/>
                </a:solidFill>
                <a:latin typeface="Poppins"/>
                <a:ea typeface="Poppins"/>
                <a:cs typeface="Poppins"/>
                <a:sym typeface="Poppins"/>
              </a:rPr>
              <a:t>menyulitkan</a:t>
            </a:r>
            <a:r>
              <a:rPr lang="en-US" sz="1499" dirty="0">
                <a:solidFill>
                  <a:srgbClr val="B3B6BA"/>
                </a:solidFill>
                <a:latin typeface="Poppins"/>
                <a:ea typeface="Poppins"/>
                <a:cs typeface="Poppins"/>
                <a:sym typeface="Poppins"/>
              </a:rPr>
              <a:t> </a:t>
            </a:r>
            <a:r>
              <a:rPr lang="en-US" sz="1499" dirty="0" err="1">
                <a:solidFill>
                  <a:srgbClr val="B3B6BA"/>
                </a:solidFill>
                <a:latin typeface="Poppins"/>
                <a:ea typeface="Poppins"/>
                <a:cs typeface="Poppins"/>
                <a:sym typeface="Poppins"/>
              </a:rPr>
              <a:t>prospek</a:t>
            </a:r>
            <a:r>
              <a:rPr lang="en-US" sz="1499" dirty="0">
                <a:solidFill>
                  <a:srgbClr val="B3B6BA"/>
                </a:solidFill>
                <a:latin typeface="Poppins"/>
                <a:ea typeface="Poppins"/>
                <a:cs typeface="Poppins"/>
                <a:sym typeface="Poppins"/>
              </a:rPr>
              <a:t>, </a:t>
            </a:r>
            <a:r>
              <a:rPr lang="en-US" sz="1499" dirty="0" err="1">
                <a:solidFill>
                  <a:srgbClr val="B3B6BA"/>
                </a:solidFill>
                <a:latin typeface="Poppins"/>
                <a:ea typeface="Poppins"/>
                <a:cs typeface="Poppins"/>
                <a:sym typeface="Poppins"/>
              </a:rPr>
              <a:t>kebutuhan</a:t>
            </a:r>
            <a:r>
              <a:rPr lang="en-US" sz="1499" dirty="0">
                <a:solidFill>
                  <a:srgbClr val="B3B6BA"/>
                </a:solidFill>
                <a:latin typeface="Poppins"/>
                <a:ea typeface="Poppins"/>
                <a:cs typeface="Poppins"/>
                <a:sym typeface="Poppins"/>
              </a:rPr>
              <a:t> yang </a:t>
            </a:r>
            <a:r>
              <a:rPr lang="en-US" sz="1499" dirty="0" err="1">
                <a:solidFill>
                  <a:srgbClr val="B3B6BA"/>
                </a:solidFill>
                <a:latin typeface="Poppins"/>
                <a:ea typeface="Poppins"/>
                <a:cs typeface="Poppins"/>
                <a:sym typeface="Poppins"/>
              </a:rPr>
              <a:t>tidak</a:t>
            </a:r>
            <a:r>
              <a:rPr lang="en-US" sz="1499" dirty="0">
                <a:solidFill>
                  <a:srgbClr val="B3B6BA"/>
                </a:solidFill>
                <a:latin typeface="Poppins"/>
                <a:ea typeface="Poppins"/>
                <a:cs typeface="Poppins"/>
                <a:sym typeface="Poppins"/>
              </a:rPr>
              <a:t> </a:t>
            </a:r>
            <a:r>
              <a:rPr lang="en-US" sz="1499" dirty="0" err="1">
                <a:solidFill>
                  <a:srgbClr val="B3B6BA"/>
                </a:solidFill>
                <a:latin typeface="Poppins"/>
                <a:ea typeface="Poppins"/>
                <a:cs typeface="Poppins"/>
                <a:sym typeface="Poppins"/>
              </a:rPr>
              <a:t>terpenuhi</a:t>
            </a:r>
            <a:r>
              <a:rPr lang="en-US" sz="1499" dirty="0">
                <a:solidFill>
                  <a:srgbClr val="B3B6BA"/>
                </a:solidFill>
                <a:latin typeface="Poppins"/>
                <a:ea typeface="Poppins"/>
                <a:cs typeface="Poppins"/>
                <a:sym typeface="Poppins"/>
              </a:rPr>
              <a:t>, </a:t>
            </a:r>
            <a:r>
              <a:rPr lang="en-US" sz="1499" dirty="0" err="1">
                <a:solidFill>
                  <a:srgbClr val="B3B6BA"/>
                </a:solidFill>
                <a:latin typeface="Poppins"/>
                <a:ea typeface="Poppins"/>
                <a:cs typeface="Poppins"/>
                <a:sym typeface="Poppins"/>
              </a:rPr>
              <a:t>atau</a:t>
            </a:r>
            <a:r>
              <a:rPr lang="en-US" sz="1499" dirty="0">
                <a:solidFill>
                  <a:srgbClr val="B3B6BA"/>
                </a:solidFill>
                <a:latin typeface="Poppins"/>
                <a:ea typeface="Poppins"/>
                <a:cs typeface="Poppins"/>
                <a:sym typeface="Poppins"/>
              </a:rPr>
              <a:t> </a:t>
            </a:r>
            <a:r>
              <a:rPr lang="en-US" sz="1499" dirty="0" err="1">
                <a:solidFill>
                  <a:srgbClr val="B3B6BA"/>
                </a:solidFill>
                <a:latin typeface="Poppins"/>
                <a:ea typeface="Poppins"/>
                <a:cs typeface="Poppins"/>
                <a:sym typeface="Poppins"/>
              </a:rPr>
              <a:t>ketidakpuasan</a:t>
            </a:r>
            <a:r>
              <a:rPr lang="en-US" sz="1499" dirty="0">
                <a:solidFill>
                  <a:srgbClr val="B3B6BA"/>
                </a:solidFill>
                <a:latin typeface="Poppins"/>
                <a:ea typeface="Poppins"/>
                <a:cs typeface="Poppins"/>
                <a:sym typeface="Poppins"/>
              </a:rPr>
              <a:t>.</a:t>
            </a:r>
          </a:p>
        </p:txBody>
      </p:sp>
      <p:sp>
        <p:nvSpPr>
          <p:cNvPr id="5" name="TextBox 5"/>
          <p:cNvSpPr txBox="1"/>
          <p:nvPr/>
        </p:nvSpPr>
        <p:spPr>
          <a:xfrm>
            <a:off x="1032046" y="2682875"/>
            <a:ext cx="16227254" cy="4822825"/>
          </a:xfrm>
          <a:prstGeom prst="rect">
            <a:avLst/>
          </a:prstGeom>
        </p:spPr>
        <p:txBody>
          <a:bodyPr lIns="0" tIns="0" rIns="0" bIns="0" rtlCol="0" anchor="t">
            <a:spAutoFit/>
          </a:bodyPr>
          <a:lstStyle/>
          <a:p>
            <a:pPr algn="l">
              <a:lnSpc>
                <a:spcPts val="3499"/>
              </a:lnSpc>
            </a:pPr>
            <a:r>
              <a:rPr lang="en-US" sz="2499" b="1">
                <a:solidFill>
                  <a:srgbClr val="062652"/>
                </a:solidFill>
                <a:latin typeface="Poppins Bold"/>
                <a:ea typeface="Poppins Bold"/>
                <a:cs typeface="Poppins Bold"/>
                <a:sym typeface="Poppins Bold"/>
              </a:rPr>
              <a:t>Kapan Dilakukan: </a:t>
            </a:r>
          </a:p>
          <a:p>
            <a:pPr algn="l">
              <a:lnSpc>
                <a:spcPts val="3499"/>
              </a:lnSpc>
            </a:pPr>
            <a:r>
              <a:rPr lang="en-US" sz="2499">
                <a:solidFill>
                  <a:srgbClr val="062652"/>
                </a:solidFill>
                <a:latin typeface="Poppins"/>
                <a:ea typeface="Poppins"/>
                <a:cs typeface="Poppins"/>
                <a:sym typeface="Poppins"/>
              </a:rPr>
              <a:t>Setelah Anda cukup paham konteks (Situation). Fokus pada masalah yang relevan untuk solusi Anda.</a:t>
            </a:r>
          </a:p>
          <a:p>
            <a:pPr algn="l">
              <a:lnSpc>
                <a:spcPts val="3499"/>
              </a:lnSpc>
            </a:pPr>
            <a:endParaRPr lang="en-US" sz="2499">
              <a:solidFill>
                <a:srgbClr val="062652"/>
              </a:solidFill>
              <a:latin typeface="Poppins"/>
              <a:ea typeface="Poppins"/>
              <a:cs typeface="Poppins"/>
              <a:sym typeface="Poppins"/>
            </a:endParaRPr>
          </a:p>
          <a:p>
            <a:pPr algn="l">
              <a:lnSpc>
                <a:spcPts val="3499"/>
              </a:lnSpc>
            </a:pPr>
            <a:r>
              <a:rPr lang="en-US" sz="2499" b="1">
                <a:solidFill>
                  <a:srgbClr val="062652"/>
                </a:solidFill>
                <a:latin typeface="Poppins Bold"/>
                <a:ea typeface="Poppins Bold"/>
                <a:cs typeface="Poppins Bold"/>
                <a:sym typeface="Poppins Bold"/>
              </a:rPr>
              <a:t>Contoh Pertanyaan: </a:t>
            </a:r>
          </a:p>
          <a:p>
            <a:pPr marL="539748" lvl="1" indent="-269874" algn="l">
              <a:lnSpc>
                <a:spcPts val="3499"/>
              </a:lnSpc>
              <a:buFont typeface="Arial"/>
              <a:buChar char="•"/>
            </a:pPr>
            <a:r>
              <a:rPr lang="en-US" sz="2499">
                <a:solidFill>
                  <a:srgbClr val="062652"/>
                </a:solidFill>
                <a:latin typeface="Poppins"/>
                <a:ea typeface="Poppins"/>
                <a:cs typeface="Poppins"/>
                <a:sym typeface="Poppins"/>
              </a:rPr>
              <a:t>“Selama ini, pernah nggak pencatatan usaha bikin jadi telat atau bingung?”</a:t>
            </a:r>
          </a:p>
          <a:p>
            <a:pPr marL="539748" lvl="1" indent="-269874" algn="l">
              <a:lnSpc>
                <a:spcPts val="3499"/>
              </a:lnSpc>
              <a:buFont typeface="Arial"/>
              <a:buChar char="•"/>
            </a:pPr>
            <a:r>
              <a:rPr lang="en-US" sz="2499">
                <a:solidFill>
                  <a:srgbClr val="062652"/>
                </a:solidFill>
                <a:latin typeface="Poppins"/>
                <a:ea typeface="Poppins"/>
                <a:cs typeface="Poppins"/>
                <a:sym typeface="Poppins"/>
              </a:rPr>
              <a:t>“Kalau boleh tahu, bagian mana yang paling sering terasa ribet atau merepotkan?”</a:t>
            </a:r>
          </a:p>
          <a:p>
            <a:pPr marL="539748" lvl="1" indent="-269874" algn="l">
              <a:lnSpc>
                <a:spcPts val="3499"/>
              </a:lnSpc>
              <a:buFont typeface="Arial"/>
              <a:buChar char="•"/>
            </a:pPr>
            <a:r>
              <a:rPr lang="en-US" sz="2499">
                <a:solidFill>
                  <a:srgbClr val="062652"/>
                </a:solidFill>
                <a:latin typeface="Poppins"/>
                <a:ea typeface="Poppins"/>
                <a:cs typeface="Poppins"/>
                <a:sym typeface="Poppins"/>
              </a:rPr>
              <a:t>“Pernah nggak harus ngulang catatan karena ada yang kelupaan atau beda hitungannya?”</a:t>
            </a:r>
          </a:p>
          <a:p>
            <a:pPr algn="l">
              <a:lnSpc>
                <a:spcPts val="3499"/>
              </a:lnSpc>
            </a:pPr>
            <a:endParaRPr lang="en-US" sz="2499">
              <a:solidFill>
                <a:srgbClr val="062652"/>
              </a:solidFill>
              <a:latin typeface="Poppins"/>
              <a:ea typeface="Poppins"/>
              <a:cs typeface="Poppins"/>
              <a:sym typeface="Poppins"/>
            </a:endParaRPr>
          </a:p>
          <a:p>
            <a:pPr algn="l">
              <a:lnSpc>
                <a:spcPts val="3499"/>
              </a:lnSpc>
            </a:pPr>
            <a:r>
              <a:rPr lang="en-US" sz="2499" b="1">
                <a:solidFill>
                  <a:srgbClr val="062652"/>
                </a:solidFill>
                <a:latin typeface="Poppins Bold"/>
                <a:ea typeface="Poppins Bold"/>
                <a:cs typeface="Poppins Bold"/>
                <a:sym typeface="Poppins Bold"/>
              </a:rPr>
              <a:t>Tips: </a:t>
            </a:r>
          </a:p>
          <a:p>
            <a:pPr algn="l">
              <a:lnSpc>
                <a:spcPts val="3499"/>
              </a:lnSpc>
            </a:pPr>
            <a:r>
              <a:rPr lang="en-US" sz="2499">
                <a:solidFill>
                  <a:srgbClr val="062652"/>
                </a:solidFill>
                <a:latin typeface="Poppins"/>
                <a:ea typeface="Poppins"/>
                <a:cs typeface="Poppins"/>
                <a:sym typeface="Poppins"/>
              </a:rPr>
              <a:t>Dengarkan kata-kata nasabah, gali penyebabnya, dan biarkan mereka menyadari masalahnya sendiri.</a:t>
            </a:r>
          </a:p>
        </p:txBody>
      </p:sp>
      <p:sp>
        <p:nvSpPr>
          <p:cNvPr id="6" name="Freeform 6"/>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7" name="Group 7"/>
          <p:cNvGrpSpPr/>
          <p:nvPr/>
        </p:nvGrpSpPr>
        <p:grpSpPr>
          <a:xfrm>
            <a:off x="-1115" y="9661191"/>
            <a:ext cx="15869159" cy="476836"/>
            <a:chOff x="0" y="0"/>
            <a:chExt cx="4179532" cy="125587"/>
          </a:xfrm>
        </p:grpSpPr>
        <p:sp>
          <p:nvSpPr>
            <p:cNvPr id="8" name="Freeform 8"/>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9" name="TextBox 9"/>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11" name="TextBox 10">
            <a:extLst>
              <a:ext uri="{FF2B5EF4-FFF2-40B4-BE49-F238E27FC236}">
                <a16:creationId xmlns:a16="http://schemas.microsoft.com/office/drawing/2014/main" id="{AEE49FD3-09CD-56DC-F07D-0C4EEDEB33CC}"/>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sp>
        <p:nvSpPr>
          <p:cNvPr id="3" name="TextBox 3"/>
          <p:cNvSpPr txBox="1"/>
          <p:nvPr/>
        </p:nvSpPr>
        <p:spPr>
          <a:xfrm>
            <a:off x="1032046" y="1792049"/>
            <a:ext cx="2322612" cy="509905"/>
          </a:xfrm>
          <a:prstGeom prst="rect">
            <a:avLst/>
          </a:prstGeom>
        </p:spPr>
        <p:txBody>
          <a:bodyPr lIns="0" tIns="0" rIns="0" bIns="0" rtlCol="0" anchor="t">
            <a:spAutoFit/>
          </a:bodyPr>
          <a:lstStyle/>
          <a:p>
            <a:pPr algn="l">
              <a:lnSpc>
                <a:spcPts val="3919"/>
              </a:lnSpc>
            </a:pPr>
            <a:r>
              <a:rPr lang="en-US" sz="2799" b="1" i="1">
                <a:solidFill>
                  <a:srgbClr val="062652"/>
                </a:solidFill>
                <a:latin typeface="Poppins Bold Italics"/>
                <a:ea typeface="Poppins Bold Italics"/>
                <a:cs typeface="Poppins Bold Italics"/>
                <a:sym typeface="Poppins Bold Italics"/>
              </a:rPr>
              <a:t>IMPLICATION</a:t>
            </a:r>
          </a:p>
        </p:txBody>
      </p:sp>
      <p:sp>
        <p:nvSpPr>
          <p:cNvPr id="4" name="TextBox 4"/>
          <p:cNvSpPr txBox="1"/>
          <p:nvPr/>
        </p:nvSpPr>
        <p:spPr>
          <a:xfrm>
            <a:off x="1032046" y="2263854"/>
            <a:ext cx="16227254" cy="257176"/>
          </a:xfrm>
          <a:prstGeom prst="rect">
            <a:avLst/>
          </a:prstGeom>
        </p:spPr>
        <p:txBody>
          <a:bodyPr lIns="0" tIns="0" rIns="0" bIns="0" rtlCol="0" anchor="t">
            <a:spAutoFit/>
          </a:bodyPr>
          <a:lstStyle/>
          <a:p>
            <a:pPr algn="l">
              <a:lnSpc>
                <a:spcPts val="2099"/>
              </a:lnSpc>
              <a:spcBef>
                <a:spcPct val="0"/>
              </a:spcBef>
            </a:pPr>
            <a:r>
              <a:rPr lang="en-US" sz="1499">
                <a:solidFill>
                  <a:srgbClr val="B3B6BA"/>
                </a:solidFill>
                <a:latin typeface="Poppins"/>
                <a:ea typeface="Poppins"/>
                <a:cs typeface="Poppins"/>
                <a:sym typeface="Poppins"/>
              </a:rPr>
              <a:t>Perbesar konsekuensi/biaya dari masalah sehingga urgensi berubah dari nice-to-fix menjadi must-fix. Buat prospek merasakan dampak bisnisnya.</a:t>
            </a:r>
          </a:p>
        </p:txBody>
      </p:sp>
      <p:sp>
        <p:nvSpPr>
          <p:cNvPr id="5" name="TextBox 5"/>
          <p:cNvSpPr txBox="1"/>
          <p:nvPr/>
        </p:nvSpPr>
        <p:spPr>
          <a:xfrm>
            <a:off x="1032046" y="2682875"/>
            <a:ext cx="16227254" cy="5260975"/>
          </a:xfrm>
          <a:prstGeom prst="rect">
            <a:avLst/>
          </a:prstGeom>
        </p:spPr>
        <p:txBody>
          <a:bodyPr lIns="0" tIns="0" rIns="0" bIns="0" rtlCol="0" anchor="t">
            <a:spAutoFit/>
          </a:bodyPr>
          <a:lstStyle/>
          <a:p>
            <a:pPr algn="l">
              <a:lnSpc>
                <a:spcPts val="3499"/>
              </a:lnSpc>
            </a:pPr>
            <a:r>
              <a:rPr lang="en-US" sz="2499" b="1">
                <a:solidFill>
                  <a:srgbClr val="062652"/>
                </a:solidFill>
                <a:latin typeface="Poppins Bold"/>
                <a:ea typeface="Poppins Bold"/>
                <a:cs typeface="Poppins Bold"/>
                <a:sym typeface="Poppins Bold"/>
              </a:rPr>
              <a:t>Kapan Dilakukan: </a:t>
            </a:r>
          </a:p>
          <a:p>
            <a:pPr algn="l">
              <a:lnSpc>
                <a:spcPts val="3499"/>
              </a:lnSpc>
            </a:pPr>
            <a:r>
              <a:rPr lang="en-US" sz="2499">
                <a:solidFill>
                  <a:srgbClr val="062652"/>
                </a:solidFill>
                <a:latin typeface="Poppins"/>
                <a:ea typeface="Poppins"/>
                <a:cs typeface="Poppins"/>
                <a:sym typeface="Poppins"/>
              </a:rPr>
              <a:t>Setelah masalah jelas, gunakan untuk meningkatkan motivasi prospek bertindak.</a:t>
            </a:r>
          </a:p>
          <a:p>
            <a:pPr algn="l">
              <a:lnSpc>
                <a:spcPts val="3499"/>
              </a:lnSpc>
            </a:pPr>
            <a:endParaRPr lang="en-US" sz="2499">
              <a:solidFill>
                <a:srgbClr val="062652"/>
              </a:solidFill>
              <a:latin typeface="Poppins"/>
              <a:ea typeface="Poppins"/>
              <a:cs typeface="Poppins"/>
              <a:sym typeface="Poppins"/>
            </a:endParaRPr>
          </a:p>
          <a:p>
            <a:pPr algn="l">
              <a:lnSpc>
                <a:spcPts val="3499"/>
              </a:lnSpc>
            </a:pPr>
            <a:r>
              <a:rPr lang="en-US" sz="2499" b="1">
                <a:solidFill>
                  <a:srgbClr val="062652"/>
                </a:solidFill>
                <a:latin typeface="Poppins Bold"/>
                <a:ea typeface="Poppins Bold"/>
                <a:cs typeface="Poppins Bold"/>
                <a:sym typeface="Poppins Bold"/>
              </a:rPr>
              <a:t>Contoh Pertanyaan: </a:t>
            </a:r>
          </a:p>
          <a:p>
            <a:pPr marL="539748" lvl="1" indent="-269874" algn="l">
              <a:lnSpc>
                <a:spcPts val="3499"/>
              </a:lnSpc>
              <a:buFont typeface="Arial"/>
              <a:buChar char="•"/>
            </a:pPr>
            <a:r>
              <a:rPr lang="en-US" sz="2499">
                <a:solidFill>
                  <a:srgbClr val="062652"/>
                </a:solidFill>
                <a:latin typeface="Poppins"/>
                <a:ea typeface="Poppins"/>
                <a:cs typeface="Poppins"/>
                <a:sym typeface="Poppins"/>
              </a:rPr>
              <a:t>“Kalau kondisi ini terus terjadi, biasanya berdampak ke usaha Ibu/Bapak nggak?”</a:t>
            </a:r>
          </a:p>
          <a:p>
            <a:pPr marL="539748" lvl="1" indent="-269874" algn="l">
              <a:lnSpc>
                <a:spcPts val="3499"/>
              </a:lnSpc>
              <a:buFont typeface="Arial"/>
              <a:buChar char="•"/>
            </a:pPr>
            <a:r>
              <a:rPr lang="en-US" sz="2499">
                <a:solidFill>
                  <a:srgbClr val="062652"/>
                </a:solidFill>
                <a:latin typeface="Poppins"/>
                <a:ea typeface="Poppins"/>
                <a:cs typeface="Poppins"/>
                <a:sym typeface="Poppins"/>
              </a:rPr>
              <a:t>“Kira-kira, pernah nggak jadi keluar biaya tambahan atau kehilangan pemasukan gara-gara keterlambatan ini?”</a:t>
            </a:r>
          </a:p>
          <a:p>
            <a:pPr marL="539748" lvl="1" indent="-269874" algn="l">
              <a:lnSpc>
                <a:spcPts val="3499"/>
              </a:lnSpc>
              <a:buFont typeface="Arial"/>
              <a:buChar char="•"/>
            </a:pPr>
            <a:r>
              <a:rPr lang="en-US" sz="2499">
                <a:solidFill>
                  <a:srgbClr val="062652"/>
                </a:solidFill>
                <a:latin typeface="Poppins"/>
                <a:ea typeface="Poppins"/>
                <a:cs typeface="Poppins"/>
                <a:sym typeface="Poppins"/>
              </a:rPr>
              <a:t>“Pernah nggak keputusan usaha jadi kurang tepat karena catatannya belum lengkap atau telat?”</a:t>
            </a:r>
          </a:p>
          <a:p>
            <a:pPr algn="l">
              <a:lnSpc>
                <a:spcPts val="3499"/>
              </a:lnSpc>
            </a:pPr>
            <a:endParaRPr lang="en-US" sz="2499">
              <a:solidFill>
                <a:srgbClr val="062652"/>
              </a:solidFill>
              <a:latin typeface="Poppins"/>
              <a:ea typeface="Poppins"/>
              <a:cs typeface="Poppins"/>
              <a:sym typeface="Poppins"/>
            </a:endParaRPr>
          </a:p>
          <a:p>
            <a:pPr algn="l">
              <a:lnSpc>
                <a:spcPts val="3499"/>
              </a:lnSpc>
            </a:pPr>
            <a:r>
              <a:rPr lang="en-US" sz="2499" b="1">
                <a:solidFill>
                  <a:srgbClr val="062652"/>
                </a:solidFill>
                <a:latin typeface="Poppins Bold"/>
                <a:ea typeface="Poppins Bold"/>
                <a:cs typeface="Poppins Bold"/>
                <a:sym typeface="Poppins Bold"/>
              </a:rPr>
              <a:t>Tips: </a:t>
            </a:r>
          </a:p>
          <a:p>
            <a:pPr algn="l">
              <a:lnSpc>
                <a:spcPts val="3499"/>
              </a:lnSpc>
            </a:pPr>
            <a:r>
              <a:rPr lang="en-US" sz="2499">
                <a:solidFill>
                  <a:srgbClr val="062652"/>
                </a:solidFill>
                <a:latin typeface="Poppins"/>
                <a:ea typeface="Poppins"/>
                <a:cs typeface="Poppins"/>
                <a:sym typeface="Poppins"/>
              </a:rPr>
              <a:t>Hubungkan dampak ke biaya, waktu, dan kualitas. Bantu calon nasabah menyadari konsekuensinya tanpa menakut-nakuti, gunakan data jika ada.</a:t>
            </a:r>
          </a:p>
        </p:txBody>
      </p:sp>
      <p:sp>
        <p:nvSpPr>
          <p:cNvPr id="6" name="Freeform 6"/>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7" name="Group 7"/>
          <p:cNvGrpSpPr/>
          <p:nvPr/>
        </p:nvGrpSpPr>
        <p:grpSpPr>
          <a:xfrm>
            <a:off x="-1115" y="9661191"/>
            <a:ext cx="15869159" cy="476836"/>
            <a:chOff x="0" y="0"/>
            <a:chExt cx="4179532" cy="125587"/>
          </a:xfrm>
        </p:grpSpPr>
        <p:sp>
          <p:nvSpPr>
            <p:cNvPr id="8" name="Freeform 8"/>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9" name="TextBox 9"/>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11" name="TextBox 10">
            <a:extLst>
              <a:ext uri="{FF2B5EF4-FFF2-40B4-BE49-F238E27FC236}">
                <a16:creationId xmlns:a16="http://schemas.microsoft.com/office/drawing/2014/main" id="{396E250F-DAF5-4BB6-74F0-CE18EB8F7885}"/>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sp>
        <p:nvSpPr>
          <p:cNvPr id="3" name="TextBox 3"/>
          <p:cNvSpPr txBox="1"/>
          <p:nvPr/>
        </p:nvSpPr>
        <p:spPr>
          <a:xfrm>
            <a:off x="1032046" y="1792049"/>
            <a:ext cx="2589808" cy="509905"/>
          </a:xfrm>
          <a:prstGeom prst="rect">
            <a:avLst/>
          </a:prstGeom>
        </p:spPr>
        <p:txBody>
          <a:bodyPr lIns="0" tIns="0" rIns="0" bIns="0" rtlCol="0" anchor="t">
            <a:spAutoFit/>
          </a:bodyPr>
          <a:lstStyle/>
          <a:p>
            <a:pPr algn="l">
              <a:lnSpc>
                <a:spcPts val="3919"/>
              </a:lnSpc>
            </a:pPr>
            <a:r>
              <a:rPr lang="en-US" sz="2799" b="1" i="1">
                <a:solidFill>
                  <a:srgbClr val="062652"/>
                </a:solidFill>
                <a:latin typeface="Poppins Bold Italics"/>
                <a:ea typeface="Poppins Bold Italics"/>
                <a:cs typeface="Poppins Bold Italics"/>
                <a:sym typeface="Poppins Bold Italics"/>
              </a:rPr>
              <a:t>NEED PAY-OFF</a:t>
            </a:r>
          </a:p>
        </p:txBody>
      </p:sp>
      <p:sp>
        <p:nvSpPr>
          <p:cNvPr id="4" name="TextBox 4"/>
          <p:cNvSpPr txBox="1"/>
          <p:nvPr/>
        </p:nvSpPr>
        <p:spPr>
          <a:xfrm>
            <a:off x="1032046" y="2263854"/>
            <a:ext cx="16227254" cy="257176"/>
          </a:xfrm>
          <a:prstGeom prst="rect">
            <a:avLst/>
          </a:prstGeom>
        </p:spPr>
        <p:txBody>
          <a:bodyPr lIns="0" tIns="0" rIns="0" bIns="0" rtlCol="0" anchor="t">
            <a:spAutoFit/>
          </a:bodyPr>
          <a:lstStyle/>
          <a:p>
            <a:pPr algn="l">
              <a:lnSpc>
                <a:spcPts val="2099"/>
              </a:lnSpc>
              <a:spcBef>
                <a:spcPct val="0"/>
              </a:spcBef>
            </a:pPr>
            <a:r>
              <a:rPr lang="en-US" sz="1499">
                <a:solidFill>
                  <a:srgbClr val="B3B6BA"/>
                </a:solidFill>
                <a:latin typeface="Poppins"/>
                <a:ea typeface="Poppins"/>
                <a:cs typeface="Poppins"/>
                <a:sym typeface="Poppins"/>
              </a:rPr>
              <a:t>Buat prospek sendiri yang mengungkapkan manfaat dan solusi.</a:t>
            </a:r>
          </a:p>
        </p:txBody>
      </p:sp>
      <p:sp>
        <p:nvSpPr>
          <p:cNvPr id="5" name="TextBox 5"/>
          <p:cNvSpPr txBox="1"/>
          <p:nvPr/>
        </p:nvSpPr>
        <p:spPr>
          <a:xfrm>
            <a:off x="1032046" y="2682875"/>
            <a:ext cx="16227254" cy="5699125"/>
          </a:xfrm>
          <a:prstGeom prst="rect">
            <a:avLst/>
          </a:prstGeom>
        </p:spPr>
        <p:txBody>
          <a:bodyPr lIns="0" tIns="0" rIns="0" bIns="0" rtlCol="0" anchor="t">
            <a:spAutoFit/>
          </a:bodyPr>
          <a:lstStyle/>
          <a:p>
            <a:pPr algn="l">
              <a:lnSpc>
                <a:spcPts val="3499"/>
              </a:lnSpc>
            </a:pPr>
            <a:r>
              <a:rPr lang="en-US" sz="2499" b="1">
                <a:solidFill>
                  <a:srgbClr val="062652"/>
                </a:solidFill>
                <a:latin typeface="Poppins Bold"/>
                <a:ea typeface="Poppins Bold"/>
                <a:cs typeface="Poppins Bold"/>
                <a:sym typeface="Poppins Bold"/>
              </a:rPr>
              <a:t>Kapan Dilakukan: </a:t>
            </a:r>
          </a:p>
          <a:p>
            <a:pPr algn="l">
              <a:lnSpc>
                <a:spcPts val="3499"/>
              </a:lnSpc>
            </a:pPr>
            <a:r>
              <a:rPr lang="en-US" sz="2499">
                <a:solidFill>
                  <a:srgbClr val="062652"/>
                </a:solidFill>
                <a:latin typeface="Poppins"/>
                <a:ea typeface="Poppins"/>
                <a:cs typeface="Poppins"/>
                <a:sym typeface="Poppins"/>
              </a:rPr>
              <a:t>Setelah prospek menyadari implikasi, saatnya menggiring mereka melihat nilai solusi.</a:t>
            </a:r>
          </a:p>
          <a:p>
            <a:pPr algn="l">
              <a:lnSpc>
                <a:spcPts val="3499"/>
              </a:lnSpc>
            </a:pPr>
            <a:endParaRPr lang="en-US" sz="2499">
              <a:solidFill>
                <a:srgbClr val="062652"/>
              </a:solidFill>
              <a:latin typeface="Poppins"/>
              <a:ea typeface="Poppins"/>
              <a:cs typeface="Poppins"/>
              <a:sym typeface="Poppins"/>
            </a:endParaRPr>
          </a:p>
          <a:p>
            <a:pPr algn="l">
              <a:lnSpc>
                <a:spcPts val="3499"/>
              </a:lnSpc>
            </a:pPr>
            <a:r>
              <a:rPr lang="en-US" sz="2499" b="1">
                <a:solidFill>
                  <a:srgbClr val="062652"/>
                </a:solidFill>
                <a:latin typeface="Poppins Bold"/>
                <a:ea typeface="Poppins Bold"/>
                <a:cs typeface="Poppins Bold"/>
                <a:sym typeface="Poppins Bold"/>
              </a:rPr>
              <a:t>Contoh Pertanyaan: </a:t>
            </a:r>
          </a:p>
          <a:p>
            <a:pPr marL="539748" lvl="1" indent="-269874" algn="l">
              <a:lnSpc>
                <a:spcPts val="3499"/>
              </a:lnSpc>
              <a:buFont typeface="Arial"/>
              <a:buChar char="•"/>
            </a:pPr>
            <a:r>
              <a:rPr lang="en-US" sz="2499">
                <a:solidFill>
                  <a:srgbClr val="062652"/>
                </a:solidFill>
                <a:latin typeface="Poppins"/>
                <a:ea typeface="Poppins"/>
                <a:cs typeface="Poppins"/>
                <a:sym typeface="Poppins"/>
              </a:rPr>
              <a:t>“Kalau pencatatan usaha bisa lebih cepat dan rapi, kira-kira itu akan membantu usaha Ibu/Bapak di bagian apa?”</a:t>
            </a:r>
          </a:p>
          <a:p>
            <a:pPr marL="539748" lvl="1" indent="-269874" algn="l">
              <a:lnSpc>
                <a:spcPts val="3499"/>
              </a:lnSpc>
              <a:buFont typeface="Arial"/>
              <a:buChar char="•"/>
            </a:pPr>
            <a:r>
              <a:rPr lang="en-US" sz="2499">
                <a:solidFill>
                  <a:srgbClr val="062652"/>
                </a:solidFill>
                <a:latin typeface="Poppins"/>
                <a:ea typeface="Poppins"/>
                <a:cs typeface="Poppins"/>
                <a:sym typeface="Poppins"/>
              </a:rPr>
              <a:t>“Seandainya bisa menghemat waktu tiap minggu, waktu itu biasanya mau dipakai buat apa?”</a:t>
            </a:r>
          </a:p>
          <a:p>
            <a:pPr marL="539748" lvl="1" indent="-269874" algn="l">
              <a:lnSpc>
                <a:spcPts val="3499"/>
              </a:lnSpc>
              <a:buFont typeface="Arial"/>
              <a:buChar char="•"/>
            </a:pPr>
            <a:r>
              <a:rPr lang="en-US" sz="2499">
                <a:solidFill>
                  <a:srgbClr val="062652"/>
                </a:solidFill>
                <a:latin typeface="Poppins"/>
                <a:ea typeface="Poppins"/>
                <a:cs typeface="Poppins"/>
                <a:sym typeface="Poppins"/>
              </a:rPr>
              <a:t>“Kalau kesalahan hitung bisa berkurang, menurut Ibu/Bapak itu berdampak ke biaya usaha nggak?”</a:t>
            </a:r>
          </a:p>
          <a:p>
            <a:pPr algn="l">
              <a:lnSpc>
                <a:spcPts val="3499"/>
              </a:lnSpc>
            </a:pPr>
            <a:endParaRPr lang="en-US" sz="2499">
              <a:solidFill>
                <a:srgbClr val="062652"/>
              </a:solidFill>
              <a:latin typeface="Poppins"/>
              <a:ea typeface="Poppins"/>
              <a:cs typeface="Poppins"/>
              <a:sym typeface="Poppins"/>
            </a:endParaRPr>
          </a:p>
          <a:p>
            <a:pPr algn="l">
              <a:lnSpc>
                <a:spcPts val="3499"/>
              </a:lnSpc>
            </a:pPr>
            <a:r>
              <a:rPr lang="en-US" sz="2499" b="1">
                <a:solidFill>
                  <a:srgbClr val="062652"/>
                </a:solidFill>
                <a:latin typeface="Poppins Bold"/>
                <a:ea typeface="Poppins Bold"/>
                <a:cs typeface="Poppins Bold"/>
                <a:sym typeface="Poppins Bold"/>
              </a:rPr>
              <a:t>Tips: </a:t>
            </a:r>
          </a:p>
          <a:p>
            <a:pPr algn="l">
              <a:lnSpc>
                <a:spcPts val="3499"/>
              </a:lnSpc>
            </a:pPr>
            <a:r>
              <a:rPr lang="en-US" sz="2499">
                <a:solidFill>
                  <a:srgbClr val="062652"/>
                </a:solidFill>
                <a:latin typeface="Poppins"/>
                <a:ea typeface="Poppins"/>
                <a:cs typeface="Poppins"/>
                <a:sym typeface="Poppins"/>
              </a:rPr>
              <a:t>Biarkan nasabah menyebutkan manfaatnya sendiri. Gunakan itu untuk menyusun value proposition, lalu jelaskan solusi secara singkat.</a:t>
            </a:r>
          </a:p>
        </p:txBody>
      </p:sp>
      <p:sp>
        <p:nvSpPr>
          <p:cNvPr id="6" name="Freeform 6"/>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7" name="Group 7"/>
          <p:cNvGrpSpPr/>
          <p:nvPr/>
        </p:nvGrpSpPr>
        <p:grpSpPr>
          <a:xfrm>
            <a:off x="-1115" y="9661191"/>
            <a:ext cx="15869159" cy="476836"/>
            <a:chOff x="0" y="0"/>
            <a:chExt cx="4179532" cy="125587"/>
          </a:xfrm>
        </p:grpSpPr>
        <p:sp>
          <p:nvSpPr>
            <p:cNvPr id="8" name="Freeform 8"/>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9" name="TextBox 9"/>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11" name="TextBox 10">
            <a:extLst>
              <a:ext uri="{FF2B5EF4-FFF2-40B4-BE49-F238E27FC236}">
                <a16:creationId xmlns:a16="http://schemas.microsoft.com/office/drawing/2014/main" id="{AE73897A-351E-3668-8C3E-EB71995DC53D}"/>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grpSp>
        <p:nvGrpSpPr>
          <p:cNvPr id="3" name="Group 3"/>
          <p:cNvGrpSpPr/>
          <p:nvPr/>
        </p:nvGrpSpPr>
        <p:grpSpPr>
          <a:xfrm>
            <a:off x="1027585" y="4482189"/>
            <a:ext cx="7512660" cy="2550436"/>
            <a:chOff x="0" y="0"/>
            <a:chExt cx="1234517" cy="419100"/>
          </a:xfrm>
        </p:grpSpPr>
        <p:sp>
          <p:nvSpPr>
            <p:cNvPr id="4" name="Freeform 4"/>
            <p:cNvSpPr/>
            <p:nvPr/>
          </p:nvSpPr>
          <p:spPr>
            <a:xfrm>
              <a:off x="0" y="0"/>
              <a:ext cx="1234517" cy="419100"/>
            </a:xfrm>
            <a:custGeom>
              <a:avLst/>
              <a:gdLst/>
              <a:ahLst/>
              <a:cxnLst/>
              <a:rect l="l" t="t" r="r" b="b"/>
              <a:pathLst>
                <a:path w="1234517" h="419100">
                  <a:moveTo>
                    <a:pt x="20127" y="0"/>
                  </a:moveTo>
                  <a:lnTo>
                    <a:pt x="1214389" y="0"/>
                  </a:lnTo>
                  <a:cubicBezTo>
                    <a:pt x="1225505" y="0"/>
                    <a:pt x="1234517" y="9011"/>
                    <a:pt x="1234517" y="20127"/>
                  </a:cubicBezTo>
                  <a:lnTo>
                    <a:pt x="1234517" y="398973"/>
                  </a:lnTo>
                  <a:cubicBezTo>
                    <a:pt x="1234517" y="410089"/>
                    <a:pt x="1225505" y="419100"/>
                    <a:pt x="1214389" y="419100"/>
                  </a:cubicBezTo>
                  <a:lnTo>
                    <a:pt x="20127" y="419100"/>
                  </a:lnTo>
                  <a:cubicBezTo>
                    <a:pt x="9011" y="419100"/>
                    <a:pt x="0" y="410089"/>
                    <a:pt x="0" y="398973"/>
                  </a:cubicBezTo>
                  <a:lnTo>
                    <a:pt x="0" y="20127"/>
                  </a:lnTo>
                  <a:cubicBezTo>
                    <a:pt x="0" y="9011"/>
                    <a:pt x="9011" y="0"/>
                    <a:pt x="20127" y="0"/>
                  </a:cubicBezTo>
                  <a:close/>
                </a:path>
              </a:pathLst>
            </a:custGeom>
            <a:solidFill>
              <a:srgbClr val="003366"/>
            </a:solidFill>
          </p:spPr>
        </p:sp>
        <p:sp>
          <p:nvSpPr>
            <p:cNvPr id="5" name="TextBox 5"/>
            <p:cNvSpPr txBox="1"/>
            <p:nvPr/>
          </p:nvSpPr>
          <p:spPr>
            <a:xfrm>
              <a:off x="0" y="-57150"/>
              <a:ext cx="1234517" cy="476250"/>
            </a:xfrm>
            <a:prstGeom prst="rect">
              <a:avLst/>
            </a:prstGeom>
          </p:spPr>
          <p:txBody>
            <a:bodyPr lIns="50800" tIns="50800" rIns="50800" bIns="50800" rtlCol="0" anchor="ctr"/>
            <a:lstStyle/>
            <a:p>
              <a:pPr algn="ctr">
                <a:lnSpc>
                  <a:spcPts val="2799"/>
                </a:lnSpc>
              </a:pPr>
              <a:endParaRPr/>
            </a:p>
          </p:txBody>
        </p:sp>
      </p:grpSp>
      <p:grpSp>
        <p:nvGrpSpPr>
          <p:cNvPr id="6" name="Group 6"/>
          <p:cNvGrpSpPr/>
          <p:nvPr/>
        </p:nvGrpSpPr>
        <p:grpSpPr>
          <a:xfrm>
            <a:off x="9745524" y="4482189"/>
            <a:ext cx="7512660" cy="2550436"/>
            <a:chOff x="0" y="0"/>
            <a:chExt cx="1234517" cy="419100"/>
          </a:xfrm>
        </p:grpSpPr>
        <p:sp>
          <p:nvSpPr>
            <p:cNvPr id="7" name="Freeform 7"/>
            <p:cNvSpPr/>
            <p:nvPr/>
          </p:nvSpPr>
          <p:spPr>
            <a:xfrm>
              <a:off x="0" y="0"/>
              <a:ext cx="1234517" cy="419100"/>
            </a:xfrm>
            <a:custGeom>
              <a:avLst/>
              <a:gdLst/>
              <a:ahLst/>
              <a:cxnLst/>
              <a:rect l="l" t="t" r="r" b="b"/>
              <a:pathLst>
                <a:path w="1234517" h="419100">
                  <a:moveTo>
                    <a:pt x="20127" y="0"/>
                  </a:moveTo>
                  <a:lnTo>
                    <a:pt x="1214389" y="0"/>
                  </a:lnTo>
                  <a:cubicBezTo>
                    <a:pt x="1225505" y="0"/>
                    <a:pt x="1234517" y="9011"/>
                    <a:pt x="1234517" y="20127"/>
                  </a:cubicBezTo>
                  <a:lnTo>
                    <a:pt x="1234517" y="398973"/>
                  </a:lnTo>
                  <a:cubicBezTo>
                    <a:pt x="1234517" y="410089"/>
                    <a:pt x="1225505" y="419100"/>
                    <a:pt x="1214389" y="419100"/>
                  </a:cubicBezTo>
                  <a:lnTo>
                    <a:pt x="20127" y="419100"/>
                  </a:lnTo>
                  <a:cubicBezTo>
                    <a:pt x="9011" y="419100"/>
                    <a:pt x="0" y="410089"/>
                    <a:pt x="0" y="398973"/>
                  </a:cubicBezTo>
                  <a:lnTo>
                    <a:pt x="0" y="20127"/>
                  </a:lnTo>
                  <a:cubicBezTo>
                    <a:pt x="0" y="9011"/>
                    <a:pt x="9011" y="0"/>
                    <a:pt x="20127" y="0"/>
                  </a:cubicBezTo>
                  <a:close/>
                </a:path>
              </a:pathLst>
            </a:custGeom>
            <a:solidFill>
              <a:srgbClr val="003366"/>
            </a:solidFill>
          </p:spPr>
        </p:sp>
        <p:sp>
          <p:nvSpPr>
            <p:cNvPr id="8" name="TextBox 8"/>
            <p:cNvSpPr txBox="1"/>
            <p:nvPr/>
          </p:nvSpPr>
          <p:spPr>
            <a:xfrm>
              <a:off x="0" y="-57150"/>
              <a:ext cx="1234517" cy="476250"/>
            </a:xfrm>
            <a:prstGeom prst="rect">
              <a:avLst/>
            </a:prstGeom>
          </p:spPr>
          <p:txBody>
            <a:bodyPr lIns="50800" tIns="50800" rIns="50800" bIns="50800" rtlCol="0" anchor="ctr"/>
            <a:lstStyle/>
            <a:p>
              <a:pPr algn="ctr">
                <a:lnSpc>
                  <a:spcPts val="2799"/>
                </a:lnSpc>
              </a:pPr>
              <a:endParaRPr/>
            </a:p>
          </p:txBody>
        </p:sp>
      </p:grpSp>
      <p:sp>
        <p:nvSpPr>
          <p:cNvPr id="9" name="TextBox 9"/>
          <p:cNvSpPr txBox="1"/>
          <p:nvPr/>
        </p:nvSpPr>
        <p:spPr>
          <a:xfrm>
            <a:off x="9982573" y="5187494"/>
            <a:ext cx="7038563" cy="1073150"/>
          </a:xfrm>
          <a:prstGeom prst="rect">
            <a:avLst/>
          </a:prstGeom>
        </p:spPr>
        <p:txBody>
          <a:bodyPr lIns="0" tIns="0" rIns="0" bIns="0" rtlCol="0" anchor="t">
            <a:spAutoFit/>
          </a:bodyPr>
          <a:lstStyle/>
          <a:p>
            <a:pPr algn="l">
              <a:lnSpc>
                <a:spcPts val="2800"/>
              </a:lnSpc>
            </a:pPr>
            <a:r>
              <a:rPr lang="en-US" sz="2000" b="1">
                <a:solidFill>
                  <a:srgbClr val="FFFFFF"/>
                </a:solidFill>
                <a:latin typeface="Poppins Bold"/>
                <a:ea typeface="Poppins Bold"/>
                <a:cs typeface="Poppins Bold"/>
                <a:sym typeface="Poppins Bold"/>
              </a:rPr>
              <a:t>Tujuan:</a:t>
            </a:r>
            <a:r>
              <a:rPr lang="en-US" sz="2000">
                <a:solidFill>
                  <a:srgbClr val="FFFFFF"/>
                </a:solidFill>
                <a:latin typeface="Poppins"/>
                <a:ea typeface="Poppins"/>
                <a:cs typeface="Poppins"/>
                <a:sym typeface="Poppins"/>
              </a:rPr>
              <a:t> Sales Presentation dilakukan agar prospek mendapatkan solusi kebutuhannya dari produk yang kita tawarkan.</a:t>
            </a:r>
          </a:p>
        </p:txBody>
      </p:sp>
      <p:sp>
        <p:nvSpPr>
          <p:cNvPr id="10" name="TextBox 10"/>
          <p:cNvSpPr txBox="1"/>
          <p:nvPr/>
        </p:nvSpPr>
        <p:spPr>
          <a:xfrm>
            <a:off x="1291928" y="5187494"/>
            <a:ext cx="6900479" cy="1073150"/>
          </a:xfrm>
          <a:prstGeom prst="rect">
            <a:avLst/>
          </a:prstGeom>
        </p:spPr>
        <p:txBody>
          <a:bodyPr lIns="0" tIns="0" rIns="0" bIns="0" rtlCol="0" anchor="t">
            <a:spAutoFit/>
          </a:bodyPr>
          <a:lstStyle/>
          <a:p>
            <a:pPr algn="l">
              <a:lnSpc>
                <a:spcPts val="2800"/>
              </a:lnSpc>
            </a:pPr>
            <a:r>
              <a:rPr lang="en-US" sz="2000" b="1">
                <a:solidFill>
                  <a:srgbClr val="FFFFFF"/>
                </a:solidFill>
                <a:latin typeface="Poppins Bold"/>
                <a:ea typeface="Poppins Bold"/>
                <a:cs typeface="Poppins Bold"/>
                <a:sym typeface="Poppins Bold"/>
              </a:rPr>
              <a:t>Pengertian: </a:t>
            </a:r>
            <a:r>
              <a:rPr lang="en-US" sz="2000">
                <a:solidFill>
                  <a:srgbClr val="FFFFFF"/>
                </a:solidFill>
                <a:latin typeface="Poppins"/>
                <a:ea typeface="Poppins"/>
                <a:cs typeface="Poppins"/>
                <a:sym typeface="Poppins"/>
              </a:rPr>
              <a:t>Sales Presentation merupakan teknik dalam menawarkan produk yang sesuai dengan kebutuhan prospek.</a:t>
            </a:r>
          </a:p>
        </p:txBody>
      </p:sp>
      <p:grpSp>
        <p:nvGrpSpPr>
          <p:cNvPr id="11" name="Group 11"/>
          <p:cNvGrpSpPr/>
          <p:nvPr/>
        </p:nvGrpSpPr>
        <p:grpSpPr>
          <a:xfrm rot="-5400000">
            <a:off x="5881322" y="7856631"/>
            <a:ext cx="1251265" cy="1092013"/>
            <a:chOff x="0" y="0"/>
            <a:chExt cx="698500" cy="609600"/>
          </a:xfrm>
        </p:grpSpPr>
        <p:sp>
          <p:nvSpPr>
            <p:cNvPr id="12" name="Freeform 12"/>
            <p:cNvSpPr/>
            <p:nvPr/>
          </p:nvSpPr>
          <p:spPr>
            <a:xfrm>
              <a:off x="55887" y="0"/>
              <a:ext cx="586726" cy="532557"/>
            </a:xfrm>
            <a:custGeom>
              <a:avLst/>
              <a:gdLst/>
              <a:ahLst/>
              <a:cxnLst/>
              <a:rect l="l" t="t" r="r" b="b"/>
              <a:pathLst>
                <a:path w="586726" h="532557">
                  <a:moveTo>
                    <a:pt x="227282" y="494259"/>
                  </a:moveTo>
                  <a:lnTo>
                    <a:pt x="10194" y="115341"/>
                  </a:lnTo>
                  <a:cubicBezTo>
                    <a:pt x="-3466" y="91498"/>
                    <a:pt x="-3393" y="62185"/>
                    <a:pt x="10386" y="38410"/>
                  </a:cubicBezTo>
                  <a:cubicBezTo>
                    <a:pt x="24165" y="14636"/>
                    <a:pt x="49564" y="0"/>
                    <a:pt x="77043" y="0"/>
                  </a:cubicBezTo>
                  <a:lnTo>
                    <a:pt x="509683" y="0"/>
                  </a:lnTo>
                  <a:cubicBezTo>
                    <a:pt x="537162" y="0"/>
                    <a:pt x="562561" y="14636"/>
                    <a:pt x="576340" y="38410"/>
                  </a:cubicBezTo>
                  <a:cubicBezTo>
                    <a:pt x="590119" y="62185"/>
                    <a:pt x="590192" y="91498"/>
                    <a:pt x="576532" y="115341"/>
                  </a:cubicBezTo>
                  <a:lnTo>
                    <a:pt x="359444" y="494259"/>
                  </a:lnTo>
                  <a:cubicBezTo>
                    <a:pt x="345873" y="517946"/>
                    <a:pt x="320662" y="532557"/>
                    <a:pt x="293363" y="532557"/>
                  </a:cubicBezTo>
                  <a:cubicBezTo>
                    <a:pt x="266064" y="532557"/>
                    <a:pt x="240853" y="517946"/>
                    <a:pt x="227282" y="494259"/>
                  </a:cubicBezTo>
                  <a:close/>
                </a:path>
              </a:pathLst>
            </a:custGeom>
            <a:solidFill>
              <a:srgbClr val="003366"/>
            </a:solidFill>
          </p:spPr>
        </p:sp>
        <p:sp>
          <p:nvSpPr>
            <p:cNvPr id="13" name="TextBox 13"/>
            <p:cNvSpPr txBox="1"/>
            <p:nvPr/>
          </p:nvSpPr>
          <p:spPr>
            <a:xfrm>
              <a:off x="215900" y="-57150"/>
              <a:ext cx="266700" cy="438150"/>
            </a:xfrm>
            <a:prstGeom prst="rect">
              <a:avLst/>
            </a:prstGeom>
          </p:spPr>
          <p:txBody>
            <a:bodyPr lIns="50800" tIns="50800" rIns="50800" bIns="50800" rtlCol="0" anchor="ctr"/>
            <a:lstStyle/>
            <a:p>
              <a:pPr algn="ctr">
                <a:lnSpc>
                  <a:spcPts val="2799"/>
                </a:lnSpc>
              </a:pPr>
              <a:endParaRPr/>
            </a:p>
          </p:txBody>
        </p:sp>
      </p:grpSp>
      <p:sp>
        <p:nvSpPr>
          <p:cNvPr id="14" name="TextBox 14"/>
          <p:cNvSpPr txBox="1"/>
          <p:nvPr/>
        </p:nvSpPr>
        <p:spPr>
          <a:xfrm>
            <a:off x="1994864" y="7480300"/>
            <a:ext cx="3750091" cy="1778000"/>
          </a:xfrm>
          <a:prstGeom prst="rect">
            <a:avLst/>
          </a:prstGeom>
        </p:spPr>
        <p:txBody>
          <a:bodyPr lIns="0" tIns="0" rIns="0" bIns="0" rtlCol="0" anchor="t">
            <a:spAutoFit/>
          </a:bodyPr>
          <a:lstStyle/>
          <a:p>
            <a:pPr algn="ctr">
              <a:lnSpc>
                <a:spcPts val="2800"/>
              </a:lnSpc>
            </a:pPr>
            <a:r>
              <a:rPr lang="en-US" sz="2000" b="1">
                <a:solidFill>
                  <a:srgbClr val="062652"/>
                </a:solidFill>
                <a:latin typeface="Poppins Bold"/>
                <a:ea typeface="Poppins Bold"/>
                <a:cs typeface="Poppins Bold"/>
                <a:sym typeface="Poppins Bold"/>
              </a:rPr>
              <a:t>Benefit</a:t>
            </a:r>
          </a:p>
          <a:p>
            <a:pPr algn="ctr">
              <a:lnSpc>
                <a:spcPts val="2800"/>
              </a:lnSpc>
            </a:pPr>
            <a:r>
              <a:rPr lang="en-US" sz="2000">
                <a:solidFill>
                  <a:srgbClr val="062652"/>
                </a:solidFill>
                <a:latin typeface="Poppins"/>
                <a:ea typeface="Poppins"/>
                <a:cs typeface="Poppins"/>
                <a:sym typeface="Poppins"/>
              </a:rPr>
              <a:t>Yakinkan customer dengan</a:t>
            </a:r>
          </a:p>
          <a:p>
            <a:pPr algn="ctr">
              <a:lnSpc>
                <a:spcPts val="2800"/>
              </a:lnSpc>
            </a:pPr>
            <a:r>
              <a:rPr lang="en-US" sz="2000">
                <a:solidFill>
                  <a:srgbClr val="062652"/>
                </a:solidFill>
                <a:latin typeface="Poppins"/>
                <a:ea typeface="Poppins"/>
                <a:cs typeface="Poppins"/>
                <a:sym typeface="Poppins"/>
              </a:rPr>
              <a:t>menjelaskan manfaat yang</a:t>
            </a:r>
          </a:p>
          <a:p>
            <a:pPr algn="ctr">
              <a:lnSpc>
                <a:spcPts val="2800"/>
              </a:lnSpc>
            </a:pPr>
            <a:r>
              <a:rPr lang="en-US" sz="2000">
                <a:solidFill>
                  <a:srgbClr val="062652"/>
                </a:solidFill>
                <a:latin typeface="Poppins"/>
                <a:ea typeface="Poppins"/>
                <a:cs typeface="Poppins"/>
                <a:sym typeface="Poppins"/>
              </a:rPr>
              <a:t>akan mereka terima terlebih</a:t>
            </a:r>
          </a:p>
          <a:p>
            <a:pPr algn="ctr">
              <a:lnSpc>
                <a:spcPts val="2800"/>
              </a:lnSpc>
            </a:pPr>
            <a:r>
              <a:rPr lang="en-US" sz="2000">
                <a:solidFill>
                  <a:srgbClr val="062652"/>
                </a:solidFill>
                <a:latin typeface="Poppins"/>
                <a:ea typeface="Poppins"/>
                <a:cs typeface="Poppins"/>
                <a:sym typeface="Poppins"/>
              </a:rPr>
              <a:t>dahulu.</a:t>
            </a:r>
          </a:p>
        </p:txBody>
      </p:sp>
      <p:sp>
        <p:nvSpPr>
          <p:cNvPr id="15" name="TextBox 15"/>
          <p:cNvSpPr txBox="1"/>
          <p:nvPr/>
        </p:nvSpPr>
        <p:spPr>
          <a:xfrm>
            <a:off x="7268955" y="7480300"/>
            <a:ext cx="3750091" cy="1425575"/>
          </a:xfrm>
          <a:prstGeom prst="rect">
            <a:avLst/>
          </a:prstGeom>
        </p:spPr>
        <p:txBody>
          <a:bodyPr lIns="0" tIns="0" rIns="0" bIns="0" rtlCol="0" anchor="t">
            <a:spAutoFit/>
          </a:bodyPr>
          <a:lstStyle/>
          <a:p>
            <a:pPr algn="ctr">
              <a:lnSpc>
                <a:spcPts val="2800"/>
              </a:lnSpc>
            </a:pPr>
            <a:r>
              <a:rPr lang="en-US" sz="2000" b="1">
                <a:solidFill>
                  <a:srgbClr val="062652"/>
                </a:solidFill>
                <a:latin typeface="Poppins Bold"/>
                <a:ea typeface="Poppins Bold"/>
                <a:cs typeface="Poppins Bold"/>
                <a:sym typeface="Poppins Bold"/>
              </a:rPr>
              <a:t>Advantage</a:t>
            </a:r>
          </a:p>
          <a:p>
            <a:pPr algn="ctr">
              <a:lnSpc>
                <a:spcPts val="2800"/>
              </a:lnSpc>
            </a:pPr>
            <a:r>
              <a:rPr lang="en-US" sz="2000">
                <a:solidFill>
                  <a:srgbClr val="062652"/>
                </a:solidFill>
                <a:latin typeface="Poppins"/>
                <a:ea typeface="Poppins"/>
                <a:cs typeface="Poppins"/>
                <a:sym typeface="Poppins"/>
              </a:rPr>
              <a:t>Jika mereka sudah mulai</a:t>
            </a:r>
          </a:p>
          <a:p>
            <a:pPr algn="ctr">
              <a:lnSpc>
                <a:spcPts val="2800"/>
              </a:lnSpc>
            </a:pPr>
            <a:r>
              <a:rPr lang="en-US" sz="2000">
                <a:solidFill>
                  <a:srgbClr val="062652"/>
                </a:solidFill>
                <a:latin typeface="Poppins"/>
                <a:ea typeface="Poppins"/>
                <a:cs typeface="Poppins"/>
                <a:sym typeface="Poppins"/>
              </a:rPr>
              <a:t>tertarik, mulai jelaskan</a:t>
            </a:r>
          </a:p>
          <a:p>
            <a:pPr algn="ctr">
              <a:lnSpc>
                <a:spcPts val="2800"/>
              </a:lnSpc>
            </a:pPr>
            <a:r>
              <a:rPr lang="en-US" sz="2000">
                <a:solidFill>
                  <a:srgbClr val="062652"/>
                </a:solidFill>
                <a:latin typeface="Poppins"/>
                <a:ea typeface="Poppins"/>
                <a:cs typeface="Poppins"/>
                <a:sym typeface="Poppins"/>
              </a:rPr>
              <a:t>keunggulan produk Anda!</a:t>
            </a:r>
          </a:p>
        </p:txBody>
      </p:sp>
      <p:sp>
        <p:nvSpPr>
          <p:cNvPr id="16" name="TextBox 16"/>
          <p:cNvSpPr txBox="1"/>
          <p:nvPr/>
        </p:nvSpPr>
        <p:spPr>
          <a:xfrm>
            <a:off x="12543045" y="7480300"/>
            <a:ext cx="3750091" cy="1425575"/>
          </a:xfrm>
          <a:prstGeom prst="rect">
            <a:avLst/>
          </a:prstGeom>
        </p:spPr>
        <p:txBody>
          <a:bodyPr lIns="0" tIns="0" rIns="0" bIns="0" rtlCol="0" anchor="t">
            <a:spAutoFit/>
          </a:bodyPr>
          <a:lstStyle/>
          <a:p>
            <a:pPr algn="ctr">
              <a:lnSpc>
                <a:spcPts val="2800"/>
              </a:lnSpc>
            </a:pPr>
            <a:r>
              <a:rPr lang="en-US" sz="2000" b="1">
                <a:solidFill>
                  <a:srgbClr val="062652"/>
                </a:solidFill>
                <a:latin typeface="Poppins Bold"/>
                <a:ea typeface="Poppins Bold"/>
                <a:cs typeface="Poppins Bold"/>
                <a:sym typeface="Poppins Bold"/>
              </a:rPr>
              <a:t>Feature</a:t>
            </a:r>
          </a:p>
          <a:p>
            <a:pPr algn="ctr">
              <a:lnSpc>
                <a:spcPts val="2800"/>
              </a:lnSpc>
            </a:pPr>
            <a:r>
              <a:rPr lang="en-US" sz="2000">
                <a:solidFill>
                  <a:srgbClr val="062652"/>
                </a:solidFill>
                <a:latin typeface="Poppins"/>
                <a:ea typeface="Poppins"/>
                <a:cs typeface="Poppins"/>
                <a:sym typeface="Poppins"/>
              </a:rPr>
              <a:t>Penjelasan mengenai fitur</a:t>
            </a:r>
          </a:p>
          <a:p>
            <a:pPr algn="ctr">
              <a:lnSpc>
                <a:spcPts val="2800"/>
              </a:lnSpc>
            </a:pPr>
            <a:r>
              <a:rPr lang="en-US" sz="2000">
                <a:solidFill>
                  <a:srgbClr val="062652"/>
                </a:solidFill>
                <a:latin typeface="Poppins"/>
                <a:ea typeface="Poppins"/>
                <a:cs typeface="Poppins"/>
                <a:sym typeface="Poppins"/>
              </a:rPr>
              <a:t>produk dapat dilakukan di</a:t>
            </a:r>
          </a:p>
          <a:p>
            <a:pPr algn="ctr">
              <a:lnSpc>
                <a:spcPts val="2800"/>
              </a:lnSpc>
            </a:pPr>
            <a:r>
              <a:rPr lang="en-US" sz="2000">
                <a:solidFill>
                  <a:srgbClr val="062652"/>
                </a:solidFill>
                <a:latin typeface="Poppins"/>
                <a:ea typeface="Poppins"/>
                <a:cs typeface="Poppins"/>
                <a:sym typeface="Poppins"/>
              </a:rPr>
              <a:t>akhir.</a:t>
            </a:r>
          </a:p>
        </p:txBody>
      </p:sp>
      <p:grpSp>
        <p:nvGrpSpPr>
          <p:cNvPr id="17" name="Group 17"/>
          <p:cNvGrpSpPr/>
          <p:nvPr/>
        </p:nvGrpSpPr>
        <p:grpSpPr>
          <a:xfrm rot="-5400000">
            <a:off x="11158494" y="7856631"/>
            <a:ext cx="1251265" cy="1092013"/>
            <a:chOff x="0" y="0"/>
            <a:chExt cx="698500" cy="609600"/>
          </a:xfrm>
        </p:grpSpPr>
        <p:sp>
          <p:nvSpPr>
            <p:cNvPr id="18" name="Freeform 18"/>
            <p:cNvSpPr/>
            <p:nvPr/>
          </p:nvSpPr>
          <p:spPr>
            <a:xfrm>
              <a:off x="55887" y="0"/>
              <a:ext cx="586726" cy="532557"/>
            </a:xfrm>
            <a:custGeom>
              <a:avLst/>
              <a:gdLst/>
              <a:ahLst/>
              <a:cxnLst/>
              <a:rect l="l" t="t" r="r" b="b"/>
              <a:pathLst>
                <a:path w="586726" h="532557">
                  <a:moveTo>
                    <a:pt x="227282" y="494259"/>
                  </a:moveTo>
                  <a:lnTo>
                    <a:pt x="10194" y="115341"/>
                  </a:lnTo>
                  <a:cubicBezTo>
                    <a:pt x="-3466" y="91498"/>
                    <a:pt x="-3393" y="62185"/>
                    <a:pt x="10386" y="38410"/>
                  </a:cubicBezTo>
                  <a:cubicBezTo>
                    <a:pt x="24165" y="14636"/>
                    <a:pt x="49564" y="0"/>
                    <a:pt x="77043" y="0"/>
                  </a:cubicBezTo>
                  <a:lnTo>
                    <a:pt x="509683" y="0"/>
                  </a:lnTo>
                  <a:cubicBezTo>
                    <a:pt x="537162" y="0"/>
                    <a:pt x="562561" y="14636"/>
                    <a:pt x="576340" y="38410"/>
                  </a:cubicBezTo>
                  <a:cubicBezTo>
                    <a:pt x="590119" y="62185"/>
                    <a:pt x="590192" y="91498"/>
                    <a:pt x="576532" y="115341"/>
                  </a:cubicBezTo>
                  <a:lnTo>
                    <a:pt x="359444" y="494259"/>
                  </a:lnTo>
                  <a:cubicBezTo>
                    <a:pt x="345873" y="517946"/>
                    <a:pt x="320662" y="532557"/>
                    <a:pt x="293363" y="532557"/>
                  </a:cubicBezTo>
                  <a:cubicBezTo>
                    <a:pt x="266064" y="532557"/>
                    <a:pt x="240853" y="517946"/>
                    <a:pt x="227282" y="494259"/>
                  </a:cubicBezTo>
                  <a:close/>
                </a:path>
              </a:pathLst>
            </a:custGeom>
            <a:solidFill>
              <a:srgbClr val="003366"/>
            </a:solidFill>
          </p:spPr>
        </p:sp>
        <p:sp>
          <p:nvSpPr>
            <p:cNvPr id="19" name="TextBox 19"/>
            <p:cNvSpPr txBox="1"/>
            <p:nvPr/>
          </p:nvSpPr>
          <p:spPr>
            <a:xfrm>
              <a:off x="215900" y="-57150"/>
              <a:ext cx="266700" cy="438150"/>
            </a:xfrm>
            <a:prstGeom prst="rect">
              <a:avLst/>
            </a:prstGeom>
          </p:spPr>
          <p:txBody>
            <a:bodyPr lIns="50800" tIns="50800" rIns="50800" bIns="50800" rtlCol="0" anchor="ctr"/>
            <a:lstStyle/>
            <a:p>
              <a:pPr algn="ctr">
                <a:lnSpc>
                  <a:spcPts val="2799"/>
                </a:lnSpc>
              </a:pPr>
              <a:endParaRPr/>
            </a:p>
          </p:txBody>
        </p:sp>
      </p:grpSp>
      <p:grpSp>
        <p:nvGrpSpPr>
          <p:cNvPr id="20" name="Group 20"/>
          <p:cNvGrpSpPr/>
          <p:nvPr/>
        </p:nvGrpSpPr>
        <p:grpSpPr>
          <a:xfrm rot="-5400000">
            <a:off x="14775709" y="1843658"/>
            <a:ext cx="1942079" cy="3025103"/>
            <a:chOff x="0" y="0"/>
            <a:chExt cx="520700" cy="811075"/>
          </a:xfrm>
        </p:grpSpPr>
        <p:sp>
          <p:nvSpPr>
            <p:cNvPr id="21" name="Freeform 21"/>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B3B6BA"/>
            </a:solidFill>
            <a:ln w="47625" cap="sq">
              <a:solidFill>
                <a:srgbClr val="FFFFFF"/>
              </a:solidFill>
              <a:prstDash val="solid"/>
              <a:miter/>
            </a:ln>
          </p:spPr>
        </p:sp>
        <p:sp>
          <p:nvSpPr>
            <p:cNvPr id="22" name="TextBox 22"/>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grpSp>
        <p:nvGrpSpPr>
          <p:cNvPr id="23" name="Group 23"/>
          <p:cNvGrpSpPr/>
          <p:nvPr/>
        </p:nvGrpSpPr>
        <p:grpSpPr>
          <a:xfrm rot="-5400000">
            <a:off x="12574793" y="1843658"/>
            <a:ext cx="1942079" cy="3025103"/>
            <a:chOff x="0" y="0"/>
            <a:chExt cx="520700" cy="811075"/>
          </a:xfrm>
        </p:grpSpPr>
        <p:sp>
          <p:nvSpPr>
            <p:cNvPr id="24" name="Freeform 24"/>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B3B6BA"/>
            </a:solidFill>
            <a:ln w="47625" cap="sq">
              <a:solidFill>
                <a:srgbClr val="FFFFFF"/>
              </a:solidFill>
              <a:prstDash val="solid"/>
              <a:miter/>
            </a:ln>
          </p:spPr>
        </p:sp>
        <p:sp>
          <p:nvSpPr>
            <p:cNvPr id="25" name="TextBox 25"/>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grpSp>
        <p:nvGrpSpPr>
          <p:cNvPr id="26" name="Group 26"/>
          <p:cNvGrpSpPr/>
          <p:nvPr/>
        </p:nvGrpSpPr>
        <p:grpSpPr>
          <a:xfrm rot="-5400000">
            <a:off x="10373876" y="1843658"/>
            <a:ext cx="1942079" cy="3025103"/>
            <a:chOff x="0" y="0"/>
            <a:chExt cx="520700" cy="811075"/>
          </a:xfrm>
        </p:grpSpPr>
        <p:sp>
          <p:nvSpPr>
            <p:cNvPr id="27" name="Freeform 27"/>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B3B6BA"/>
            </a:solidFill>
            <a:ln w="47625" cap="sq">
              <a:solidFill>
                <a:srgbClr val="FFFFFF"/>
              </a:solidFill>
              <a:prstDash val="solid"/>
              <a:miter/>
            </a:ln>
          </p:spPr>
        </p:sp>
        <p:sp>
          <p:nvSpPr>
            <p:cNvPr id="28" name="TextBox 28"/>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grpSp>
        <p:nvGrpSpPr>
          <p:cNvPr id="29" name="Group 29"/>
          <p:cNvGrpSpPr/>
          <p:nvPr/>
        </p:nvGrpSpPr>
        <p:grpSpPr>
          <a:xfrm rot="-5400000">
            <a:off x="8172960" y="1843658"/>
            <a:ext cx="1942079" cy="3025103"/>
            <a:chOff x="0" y="0"/>
            <a:chExt cx="520700" cy="811075"/>
          </a:xfrm>
        </p:grpSpPr>
        <p:sp>
          <p:nvSpPr>
            <p:cNvPr id="30" name="Freeform 30"/>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003366"/>
            </a:solidFill>
            <a:ln w="47625" cap="sq">
              <a:solidFill>
                <a:srgbClr val="FFFFFF"/>
              </a:solidFill>
              <a:prstDash val="solid"/>
              <a:miter/>
            </a:ln>
          </p:spPr>
        </p:sp>
        <p:sp>
          <p:nvSpPr>
            <p:cNvPr id="31" name="TextBox 31"/>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grpSp>
        <p:nvGrpSpPr>
          <p:cNvPr id="32" name="Group 32"/>
          <p:cNvGrpSpPr/>
          <p:nvPr/>
        </p:nvGrpSpPr>
        <p:grpSpPr>
          <a:xfrm rot="-5400000">
            <a:off x="5972044" y="1843658"/>
            <a:ext cx="1942079" cy="3025103"/>
            <a:chOff x="0" y="0"/>
            <a:chExt cx="520700" cy="811075"/>
          </a:xfrm>
        </p:grpSpPr>
        <p:sp>
          <p:nvSpPr>
            <p:cNvPr id="33" name="Freeform 33"/>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003366"/>
            </a:solidFill>
            <a:ln w="47625" cap="sq">
              <a:solidFill>
                <a:srgbClr val="FFFFFF"/>
              </a:solidFill>
              <a:prstDash val="solid"/>
              <a:miter/>
            </a:ln>
          </p:spPr>
        </p:sp>
        <p:sp>
          <p:nvSpPr>
            <p:cNvPr id="34" name="TextBox 34"/>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grpSp>
        <p:nvGrpSpPr>
          <p:cNvPr id="35" name="Group 35"/>
          <p:cNvGrpSpPr/>
          <p:nvPr/>
        </p:nvGrpSpPr>
        <p:grpSpPr>
          <a:xfrm rot="-5400000">
            <a:off x="3771128" y="1843658"/>
            <a:ext cx="1942079" cy="3025103"/>
            <a:chOff x="0" y="0"/>
            <a:chExt cx="520700" cy="811075"/>
          </a:xfrm>
        </p:grpSpPr>
        <p:sp>
          <p:nvSpPr>
            <p:cNvPr id="36" name="Freeform 36"/>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003366"/>
            </a:solidFill>
            <a:ln w="47625" cap="sq">
              <a:solidFill>
                <a:srgbClr val="FFFFFF"/>
              </a:solidFill>
              <a:prstDash val="solid"/>
              <a:miter/>
            </a:ln>
          </p:spPr>
        </p:sp>
        <p:sp>
          <p:nvSpPr>
            <p:cNvPr id="37" name="TextBox 37"/>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grpSp>
        <p:nvGrpSpPr>
          <p:cNvPr id="38" name="Group 38"/>
          <p:cNvGrpSpPr/>
          <p:nvPr/>
        </p:nvGrpSpPr>
        <p:grpSpPr>
          <a:xfrm rot="-5400000">
            <a:off x="1570212" y="1843658"/>
            <a:ext cx="1942079" cy="3025103"/>
            <a:chOff x="0" y="0"/>
            <a:chExt cx="520700" cy="811075"/>
          </a:xfrm>
        </p:grpSpPr>
        <p:sp>
          <p:nvSpPr>
            <p:cNvPr id="39" name="Freeform 39"/>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003366"/>
            </a:solidFill>
            <a:ln w="47625" cap="sq">
              <a:solidFill>
                <a:srgbClr val="FFFFFF"/>
              </a:solidFill>
              <a:prstDash val="solid"/>
              <a:miter/>
            </a:ln>
          </p:spPr>
        </p:sp>
        <p:sp>
          <p:nvSpPr>
            <p:cNvPr id="40" name="TextBox 40"/>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sp>
        <p:nvSpPr>
          <p:cNvPr id="41" name="TextBox 41"/>
          <p:cNvSpPr txBox="1"/>
          <p:nvPr/>
        </p:nvSpPr>
        <p:spPr>
          <a:xfrm>
            <a:off x="1467258" y="2803808"/>
            <a:ext cx="1615504" cy="341119"/>
          </a:xfrm>
          <a:prstGeom prst="rect">
            <a:avLst/>
          </a:prstGeom>
        </p:spPr>
        <p:txBody>
          <a:bodyPr wrap="square" lIns="0" tIns="0" rIns="0" bIns="0" rtlCol="0" anchor="t">
            <a:spAutoFit/>
          </a:bodyPr>
          <a:lstStyle/>
          <a:p>
            <a:pPr algn="ctr">
              <a:lnSpc>
                <a:spcPts val="2800"/>
              </a:lnSpc>
            </a:pPr>
            <a:r>
              <a:rPr lang="en-US" sz="2000" b="1" i="1" dirty="0">
                <a:solidFill>
                  <a:srgbClr val="FFFFFF"/>
                </a:solidFill>
                <a:latin typeface="Poppins Bold Italics"/>
                <a:ea typeface="Poppins Bold Italics"/>
                <a:cs typeface="Poppins Bold Italics"/>
                <a:sym typeface="Poppins Bold Italics"/>
              </a:rPr>
              <a:t>Prospecting</a:t>
            </a:r>
          </a:p>
        </p:txBody>
      </p:sp>
      <p:sp>
        <p:nvSpPr>
          <p:cNvPr id="42" name="TextBox 42"/>
          <p:cNvSpPr txBox="1"/>
          <p:nvPr/>
        </p:nvSpPr>
        <p:spPr>
          <a:xfrm>
            <a:off x="4053803" y="2803808"/>
            <a:ext cx="1775129" cy="341119"/>
          </a:xfrm>
          <a:prstGeom prst="rect">
            <a:avLst/>
          </a:prstGeom>
        </p:spPr>
        <p:txBody>
          <a:bodyPr wrap="square" lIns="0" tIns="0" rIns="0" bIns="0" rtlCol="0" anchor="t">
            <a:spAutoFit/>
          </a:bodyPr>
          <a:lstStyle/>
          <a:p>
            <a:pPr algn="ctr">
              <a:lnSpc>
                <a:spcPts val="2800"/>
              </a:lnSpc>
            </a:pPr>
            <a:r>
              <a:rPr lang="en-US" sz="2000" b="1" i="1" dirty="0">
                <a:solidFill>
                  <a:srgbClr val="FFFFFF"/>
                </a:solidFill>
                <a:latin typeface="Poppins Bold Italics"/>
                <a:ea typeface="Poppins Bold Italics"/>
                <a:cs typeface="Poppins Bold Italics"/>
                <a:sym typeface="Poppins Bold Italics"/>
              </a:rPr>
              <a:t>Approaching</a:t>
            </a:r>
          </a:p>
        </p:txBody>
      </p:sp>
      <p:sp>
        <p:nvSpPr>
          <p:cNvPr id="43" name="TextBox 43"/>
          <p:cNvSpPr txBox="1"/>
          <p:nvPr/>
        </p:nvSpPr>
        <p:spPr>
          <a:xfrm>
            <a:off x="6704645" y="2803808"/>
            <a:ext cx="1067755" cy="341119"/>
          </a:xfrm>
          <a:prstGeom prst="rect">
            <a:avLst/>
          </a:prstGeom>
        </p:spPr>
        <p:txBody>
          <a:bodyPr wrap="square" lIns="0" tIns="0" rIns="0" bIns="0" rtlCol="0" anchor="t">
            <a:spAutoFit/>
          </a:bodyPr>
          <a:lstStyle/>
          <a:p>
            <a:pPr algn="ctr">
              <a:lnSpc>
                <a:spcPts val="2800"/>
              </a:lnSpc>
            </a:pPr>
            <a:r>
              <a:rPr lang="en-US" sz="2000" b="1" i="1" dirty="0">
                <a:solidFill>
                  <a:srgbClr val="FFFFFF"/>
                </a:solidFill>
                <a:latin typeface="Poppins Bold Italics"/>
                <a:ea typeface="Poppins Bold Italics"/>
                <a:cs typeface="Poppins Bold Italics"/>
                <a:sym typeface="Poppins Bold Italics"/>
              </a:rPr>
              <a:t>Probing</a:t>
            </a:r>
          </a:p>
        </p:txBody>
      </p:sp>
      <p:sp>
        <p:nvSpPr>
          <p:cNvPr id="44" name="TextBox 44"/>
          <p:cNvSpPr txBox="1"/>
          <p:nvPr/>
        </p:nvSpPr>
        <p:spPr>
          <a:xfrm>
            <a:off x="8458220" y="2635484"/>
            <a:ext cx="1707810" cy="720725"/>
          </a:xfrm>
          <a:prstGeom prst="rect">
            <a:avLst/>
          </a:prstGeom>
        </p:spPr>
        <p:txBody>
          <a:bodyPr wrap="square" lIns="0" tIns="0" rIns="0" bIns="0" rtlCol="0" anchor="t">
            <a:spAutoFit/>
          </a:bodyPr>
          <a:lstStyle/>
          <a:p>
            <a:pPr algn="ctr">
              <a:lnSpc>
                <a:spcPts val="2800"/>
              </a:lnSpc>
            </a:pPr>
            <a:r>
              <a:rPr lang="en-US" sz="2000" b="1" i="1" dirty="0">
                <a:solidFill>
                  <a:srgbClr val="FFFFFF"/>
                </a:solidFill>
                <a:latin typeface="Poppins Bold Italics"/>
                <a:ea typeface="Poppins Bold Italics"/>
                <a:cs typeface="Poppins Bold Italics"/>
                <a:sym typeface="Poppins Bold Italics"/>
              </a:rPr>
              <a:t>Sales</a:t>
            </a:r>
          </a:p>
          <a:p>
            <a:pPr algn="ctr">
              <a:lnSpc>
                <a:spcPts val="2800"/>
              </a:lnSpc>
            </a:pPr>
            <a:r>
              <a:rPr lang="en-US" sz="2000" b="1" i="1" dirty="0">
                <a:solidFill>
                  <a:srgbClr val="FFFFFF"/>
                </a:solidFill>
                <a:latin typeface="Poppins Bold Italics"/>
                <a:ea typeface="Poppins Bold Italics"/>
                <a:cs typeface="Poppins Bold Italics"/>
                <a:sym typeface="Poppins Bold Italics"/>
              </a:rPr>
              <a:t>Presentation</a:t>
            </a:r>
          </a:p>
        </p:txBody>
      </p:sp>
      <p:sp>
        <p:nvSpPr>
          <p:cNvPr id="45" name="TextBox 45"/>
          <p:cNvSpPr txBox="1"/>
          <p:nvPr/>
        </p:nvSpPr>
        <p:spPr>
          <a:xfrm>
            <a:off x="10482177" y="2627595"/>
            <a:ext cx="1995365" cy="720725"/>
          </a:xfrm>
          <a:prstGeom prst="rect">
            <a:avLst/>
          </a:prstGeom>
        </p:spPr>
        <p:txBody>
          <a:bodyPr lIns="0" tIns="0" rIns="0" bIns="0" rtlCol="0" anchor="t">
            <a:spAutoFit/>
          </a:bodyPr>
          <a:lstStyle/>
          <a:p>
            <a:pPr algn="ctr">
              <a:lnSpc>
                <a:spcPts val="2800"/>
              </a:lnSpc>
            </a:pPr>
            <a:r>
              <a:rPr lang="en-US" sz="2000" b="1" i="1">
                <a:solidFill>
                  <a:srgbClr val="062652"/>
                </a:solidFill>
                <a:latin typeface="Poppins Bold Italics"/>
                <a:ea typeface="Poppins Bold Italics"/>
                <a:cs typeface="Poppins Bold Italics"/>
                <a:sym typeface="Poppins Bold Italics"/>
              </a:rPr>
              <a:t>Handling</a:t>
            </a:r>
          </a:p>
          <a:p>
            <a:pPr algn="ctr">
              <a:lnSpc>
                <a:spcPts val="2800"/>
              </a:lnSpc>
            </a:pPr>
            <a:r>
              <a:rPr lang="en-US" sz="2000" b="1" i="1">
                <a:solidFill>
                  <a:srgbClr val="062652"/>
                </a:solidFill>
                <a:latin typeface="Poppins Bold Italics"/>
                <a:ea typeface="Poppins Bold Italics"/>
                <a:cs typeface="Poppins Bold Italics"/>
                <a:sym typeface="Poppins Bold Italics"/>
              </a:rPr>
              <a:t>Objection</a:t>
            </a:r>
          </a:p>
        </p:txBody>
      </p:sp>
      <p:sp>
        <p:nvSpPr>
          <p:cNvPr id="46" name="TextBox 46"/>
          <p:cNvSpPr txBox="1"/>
          <p:nvPr/>
        </p:nvSpPr>
        <p:spPr>
          <a:xfrm>
            <a:off x="12857468" y="2803808"/>
            <a:ext cx="1780389" cy="341119"/>
          </a:xfrm>
          <a:prstGeom prst="rect">
            <a:avLst/>
          </a:prstGeom>
        </p:spPr>
        <p:txBody>
          <a:bodyPr wrap="square" lIns="0" tIns="0" rIns="0" bIns="0" rtlCol="0" anchor="t">
            <a:spAutoFit/>
          </a:bodyPr>
          <a:lstStyle/>
          <a:p>
            <a:pPr algn="ctr">
              <a:lnSpc>
                <a:spcPts val="2800"/>
              </a:lnSpc>
            </a:pPr>
            <a:r>
              <a:rPr lang="en-US" sz="2000" b="1" i="1" dirty="0">
                <a:solidFill>
                  <a:srgbClr val="062652"/>
                </a:solidFill>
                <a:latin typeface="Poppins Bold Italics"/>
                <a:ea typeface="Poppins Bold Italics"/>
                <a:cs typeface="Poppins Bold Italics"/>
                <a:sym typeface="Poppins Bold Italics"/>
              </a:rPr>
              <a:t>Sales Closing</a:t>
            </a:r>
          </a:p>
        </p:txBody>
      </p:sp>
      <p:sp>
        <p:nvSpPr>
          <p:cNvPr id="47" name="TextBox 47"/>
          <p:cNvSpPr txBox="1"/>
          <p:nvPr/>
        </p:nvSpPr>
        <p:spPr>
          <a:xfrm>
            <a:off x="15062825" y="2803808"/>
            <a:ext cx="1624975" cy="341119"/>
          </a:xfrm>
          <a:prstGeom prst="rect">
            <a:avLst/>
          </a:prstGeom>
        </p:spPr>
        <p:txBody>
          <a:bodyPr wrap="square" lIns="0" tIns="0" rIns="0" bIns="0" rtlCol="0" anchor="t">
            <a:spAutoFit/>
          </a:bodyPr>
          <a:lstStyle/>
          <a:p>
            <a:pPr algn="ctr">
              <a:lnSpc>
                <a:spcPts val="2800"/>
              </a:lnSpc>
            </a:pPr>
            <a:r>
              <a:rPr lang="en-US" sz="2000" b="1" i="1" dirty="0">
                <a:solidFill>
                  <a:srgbClr val="062652"/>
                </a:solidFill>
                <a:latin typeface="Poppins Bold Italics"/>
                <a:ea typeface="Poppins Bold Italics"/>
                <a:cs typeface="Poppins Bold Italics"/>
                <a:sym typeface="Poppins Bold Italics"/>
              </a:rPr>
              <a:t>Maintaining</a:t>
            </a:r>
          </a:p>
        </p:txBody>
      </p:sp>
      <p:sp>
        <p:nvSpPr>
          <p:cNvPr id="48" name="TextBox 48"/>
          <p:cNvSpPr txBox="1"/>
          <p:nvPr/>
        </p:nvSpPr>
        <p:spPr>
          <a:xfrm>
            <a:off x="1180639" y="3129967"/>
            <a:ext cx="2147987" cy="720725"/>
          </a:xfrm>
          <a:prstGeom prst="rect">
            <a:avLst/>
          </a:prstGeom>
        </p:spPr>
        <p:txBody>
          <a:bodyPr lIns="0" tIns="0" rIns="0" bIns="0" rtlCol="0" anchor="t">
            <a:spAutoFit/>
          </a:bodyPr>
          <a:lstStyle/>
          <a:p>
            <a:pPr algn="ctr">
              <a:lnSpc>
                <a:spcPts val="2800"/>
              </a:lnSpc>
            </a:pPr>
            <a:r>
              <a:rPr lang="en-US" sz="2000">
                <a:solidFill>
                  <a:srgbClr val="FFFFFF"/>
                </a:solidFill>
                <a:latin typeface="Poppins"/>
                <a:ea typeface="Poppins"/>
                <a:cs typeface="Poppins"/>
                <a:sym typeface="Poppins"/>
              </a:rPr>
              <a:t>Mencari Calon Nasabah</a:t>
            </a:r>
          </a:p>
        </p:txBody>
      </p:sp>
      <p:sp>
        <p:nvSpPr>
          <p:cNvPr id="49" name="TextBox 49"/>
          <p:cNvSpPr txBox="1"/>
          <p:nvPr/>
        </p:nvSpPr>
        <p:spPr>
          <a:xfrm>
            <a:off x="4071933" y="3138722"/>
            <a:ext cx="1681962" cy="720725"/>
          </a:xfrm>
          <a:prstGeom prst="rect">
            <a:avLst/>
          </a:prstGeom>
        </p:spPr>
        <p:txBody>
          <a:bodyPr lIns="0" tIns="0" rIns="0" bIns="0" rtlCol="0" anchor="t">
            <a:spAutoFit/>
          </a:bodyPr>
          <a:lstStyle/>
          <a:p>
            <a:pPr algn="ctr">
              <a:lnSpc>
                <a:spcPts val="2800"/>
              </a:lnSpc>
            </a:pPr>
            <a:r>
              <a:rPr lang="en-US" sz="2000">
                <a:solidFill>
                  <a:srgbClr val="FFFFFF"/>
                </a:solidFill>
                <a:latin typeface="Poppins"/>
                <a:ea typeface="Poppins"/>
                <a:cs typeface="Poppins"/>
                <a:sym typeface="Poppins"/>
              </a:rPr>
              <a:t>Pendekatan Awal</a:t>
            </a:r>
          </a:p>
        </p:txBody>
      </p:sp>
      <p:sp>
        <p:nvSpPr>
          <p:cNvPr id="50" name="TextBox 50"/>
          <p:cNvSpPr txBox="1"/>
          <p:nvPr/>
        </p:nvSpPr>
        <p:spPr>
          <a:xfrm>
            <a:off x="6373624" y="3138722"/>
            <a:ext cx="1681962" cy="720725"/>
          </a:xfrm>
          <a:prstGeom prst="rect">
            <a:avLst/>
          </a:prstGeom>
        </p:spPr>
        <p:txBody>
          <a:bodyPr lIns="0" tIns="0" rIns="0" bIns="0" rtlCol="0" anchor="t">
            <a:spAutoFit/>
          </a:bodyPr>
          <a:lstStyle/>
          <a:p>
            <a:pPr algn="ctr">
              <a:lnSpc>
                <a:spcPts val="2800"/>
              </a:lnSpc>
            </a:pPr>
            <a:r>
              <a:rPr lang="en-US" sz="2000">
                <a:solidFill>
                  <a:srgbClr val="FFFFFF"/>
                </a:solidFill>
                <a:latin typeface="Poppins"/>
                <a:ea typeface="Poppins"/>
                <a:cs typeface="Poppins"/>
                <a:sym typeface="Poppins"/>
              </a:rPr>
              <a:t>Menggali Kebutuhan</a:t>
            </a:r>
          </a:p>
        </p:txBody>
      </p:sp>
      <p:sp>
        <p:nvSpPr>
          <p:cNvPr id="51" name="TextBox 51"/>
          <p:cNvSpPr txBox="1"/>
          <p:nvPr/>
        </p:nvSpPr>
        <p:spPr>
          <a:xfrm>
            <a:off x="8455635" y="3281645"/>
            <a:ext cx="1681962" cy="720725"/>
          </a:xfrm>
          <a:prstGeom prst="rect">
            <a:avLst/>
          </a:prstGeom>
        </p:spPr>
        <p:txBody>
          <a:bodyPr lIns="0" tIns="0" rIns="0" bIns="0" rtlCol="0" anchor="t">
            <a:spAutoFit/>
          </a:bodyPr>
          <a:lstStyle/>
          <a:p>
            <a:pPr algn="ctr">
              <a:lnSpc>
                <a:spcPts val="2800"/>
              </a:lnSpc>
            </a:pPr>
            <a:r>
              <a:rPr lang="en-US" sz="2000">
                <a:solidFill>
                  <a:srgbClr val="FFFFFF"/>
                </a:solidFill>
                <a:latin typeface="Poppins"/>
                <a:ea typeface="Poppins"/>
                <a:cs typeface="Poppins"/>
                <a:sym typeface="Poppins"/>
              </a:rPr>
              <a:t>Presentasi Penawaran</a:t>
            </a:r>
          </a:p>
        </p:txBody>
      </p:sp>
      <p:sp>
        <p:nvSpPr>
          <p:cNvPr id="52" name="TextBox 52"/>
          <p:cNvSpPr txBox="1"/>
          <p:nvPr/>
        </p:nvSpPr>
        <p:spPr>
          <a:xfrm>
            <a:off x="10638878" y="3289534"/>
            <a:ext cx="1681962" cy="720725"/>
          </a:xfrm>
          <a:prstGeom prst="rect">
            <a:avLst/>
          </a:prstGeom>
        </p:spPr>
        <p:txBody>
          <a:bodyPr lIns="0" tIns="0" rIns="0" bIns="0" rtlCol="0" anchor="t">
            <a:spAutoFit/>
          </a:bodyPr>
          <a:lstStyle/>
          <a:p>
            <a:pPr algn="ctr">
              <a:lnSpc>
                <a:spcPts val="2800"/>
              </a:lnSpc>
            </a:pPr>
            <a:r>
              <a:rPr lang="en-US" sz="2000">
                <a:solidFill>
                  <a:srgbClr val="062652"/>
                </a:solidFill>
                <a:latin typeface="Poppins"/>
                <a:ea typeface="Poppins"/>
                <a:cs typeface="Poppins"/>
                <a:sym typeface="Poppins"/>
              </a:rPr>
              <a:t>Menangani Keberatan</a:t>
            </a:r>
          </a:p>
        </p:txBody>
      </p:sp>
      <p:sp>
        <p:nvSpPr>
          <p:cNvPr id="53" name="TextBox 53"/>
          <p:cNvSpPr txBox="1"/>
          <p:nvPr/>
        </p:nvSpPr>
        <p:spPr>
          <a:xfrm>
            <a:off x="12857468" y="3138722"/>
            <a:ext cx="1681962" cy="720725"/>
          </a:xfrm>
          <a:prstGeom prst="rect">
            <a:avLst/>
          </a:prstGeom>
        </p:spPr>
        <p:txBody>
          <a:bodyPr lIns="0" tIns="0" rIns="0" bIns="0" rtlCol="0" anchor="t">
            <a:spAutoFit/>
          </a:bodyPr>
          <a:lstStyle/>
          <a:p>
            <a:pPr algn="ctr">
              <a:lnSpc>
                <a:spcPts val="2800"/>
              </a:lnSpc>
            </a:pPr>
            <a:r>
              <a:rPr lang="en-US" sz="2000">
                <a:solidFill>
                  <a:srgbClr val="062652"/>
                </a:solidFill>
                <a:latin typeface="Poppins"/>
                <a:ea typeface="Poppins"/>
                <a:cs typeface="Poppins"/>
                <a:sym typeface="Poppins"/>
              </a:rPr>
              <a:t>Penutupan Penjualan</a:t>
            </a:r>
          </a:p>
        </p:txBody>
      </p:sp>
      <p:sp>
        <p:nvSpPr>
          <p:cNvPr id="54" name="TextBox 54"/>
          <p:cNvSpPr txBox="1"/>
          <p:nvPr/>
        </p:nvSpPr>
        <p:spPr>
          <a:xfrm>
            <a:off x="15036752" y="3138722"/>
            <a:ext cx="1823653" cy="720725"/>
          </a:xfrm>
          <a:prstGeom prst="rect">
            <a:avLst/>
          </a:prstGeom>
        </p:spPr>
        <p:txBody>
          <a:bodyPr lIns="0" tIns="0" rIns="0" bIns="0" rtlCol="0" anchor="t">
            <a:spAutoFit/>
          </a:bodyPr>
          <a:lstStyle/>
          <a:p>
            <a:pPr algn="ctr">
              <a:lnSpc>
                <a:spcPts val="2800"/>
              </a:lnSpc>
            </a:pPr>
            <a:r>
              <a:rPr lang="en-US" sz="2000">
                <a:solidFill>
                  <a:srgbClr val="062652"/>
                </a:solidFill>
                <a:latin typeface="Poppins"/>
                <a:ea typeface="Poppins"/>
                <a:cs typeface="Poppins"/>
                <a:sym typeface="Poppins"/>
              </a:rPr>
              <a:t>Pemeliharaan Hubungan</a:t>
            </a:r>
          </a:p>
        </p:txBody>
      </p:sp>
      <p:sp>
        <p:nvSpPr>
          <p:cNvPr id="55" name="Freeform 55"/>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56" name="Group 56"/>
          <p:cNvGrpSpPr/>
          <p:nvPr/>
        </p:nvGrpSpPr>
        <p:grpSpPr>
          <a:xfrm>
            <a:off x="-1115" y="9661191"/>
            <a:ext cx="15869159" cy="476836"/>
            <a:chOff x="0" y="0"/>
            <a:chExt cx="4179532" cy="125587"/>
          </a:xfrm>
        </p:grpSpPr>
        <p:sp>
          <p:nvSpPr>
            <p:cNvPr id="57" name="Freeform 57"/>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58" name="TextBox 58"/>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60" name="TextBox 10">
            <a:extLst>
              <a:ext uri="{FF2B5EF4-FFF2-40B4-BE49-F238E27FC236}">
                <a16:creationId xmlns:a16="http://schemas.microsoft.com/office/drawing/2014/main" id="{84A3E7C3-9615-A4F9-7C74-2EF3BDB29344}"/>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sp>
        <p:nvSpPr>
          <p:cNvPr id="3" name="TextBox 3"/>
          <p:cNvSpPr txBox="1"/>
          <p:nvPr/>
        </p:nvSpPr>
        <p:spPr>
          <a:xfrm>
            <a:off x="1030931" y="2235228"/>
            <a:ext cx="1396008" cy="509905"/>
          </a:xfrm>
          <a:prstGeom prst="rect">
            <a:avLst/>
          </a:prstGeom>
        </p:spPr>
        <p:txBody>
          <a:bodyPr lIns="0" tIns="0" rIns="0" bIns="0" rtlCol="0" anchor="t">
            <a:spAutoFit/>
          </a:bodyPr>
          <a:lstStyle/>
          <a:p>
            <a:pPr algn="l">
              <a:lnSpc>
                <a:spcPts val="3919"/>
              </a:lnSpc>
            </a:pPr>
            <a:r>
              <a:rPr lang="en-US" sz="2799" b="1" i="1">
                <a:solidFill>
                  <a:srgbClr val="062652"/>
                </a:solidFill>
                <a:latin typeface="Poppins Bold Italics"/>
                <a:ea typeface="Poppins Bold Italics"/>
                <a:cs typeface="Poppins Bold Italics"/>
                <a:sym typeface="Poppins Bold Italics"/>
              </a:rPr>
              <a:t>BENEFIT</a:t>
            </a:r>
          </a:p>
        </p:txBody>
      </p:sp>
      <p:sp>
        <p:nvSpPr>
          <p:cNvPr id="4" name="TextBox 4"/>
          <p:cNvSpPr txBox="1"/>
          <p:nvPr/>
        </p:nvSpPr>
        <p:spPr>
          <a:xfrm>
            <a:off x="1030931" y="2707034"/>
            <a:ext cx="16227254" cy="257176"/>
          </a:xfrm>
          <a:prstGeom prst="rect">
            <a:avLst/>
          </a:prstGeom>
        </p:spPr>
        <p:txBody>
          <a:bodyPr lIns="0" tIns="0" rIns="0" bIns="0" rtlCol="0" anchor="t">
            <a:spAutoFit/>
          </a:bodyPr>
          <a:lstStyle/>
          <a:p>
            <a:pPr algn="l">
              <a:lnSpc>
                <a:spcPts val="2099"/>
              </a:lnSpc>
              <a:spcBef>
                <a:spcPct val="0"/>
              </a:spcBef>
            </a:pPr>
            <a:r>
              <a:rPr lang="en-US" sz="1499">
                <a:solidFill>
                  <a:srgbClr val="003366"/>
                </a:solidFill>
                <a:latin typeface="Poppins"/>
                <a:ea typeface="Poppins"/>
                <a:cs typeface="Poppins"/>
                <a:sym typeface="Poppins"/>
              </a:rPr>
              <a:t>Manfaat nyata yang diterima customer setelah menggunakan produkatau layanan Anda.</a:t>
            </a:r>
          </a:p>
        </p:txBody>
      </p:sp>
      <p:sp>
        <p:nvSpPr>
          <p:cNvPr id="5" name="TextBox 5"/>
          <p:cNvSpPr txBox="1"/>
          <p:nvPr/>
        </p:nvSpPr>
        <p:spPr>
          <a:xfrm>
            <a:off x="1030931" y="3552824"/>
            <a:ext cx="16227254" cy="1755775"/>
          </a:xfrm>
          <a:prstGeom prst="rect">
            <a:avLst/>
          </a:prstGeom>
        </p:spPr>
        <p:txBody>
          <a:bodyPr lIns="0" tIns="0" rIns="0" bIns="0" rtlCol="0" anchor="t">
            <a:spAutoFit/>
          </a:bodyPr>
          <a:lstStyle/>
          <a:p>
            <a:pPr algn="l">
              <a:lnSpc>
                <a:spcPts val="3499"/>
              </a:lnSpc>
            </a:pPr>
            <a:r>
              <a:rPr lang="en-US" sz="2499" b="1">
                <a:solidFill>
                  <a:srgbClr val="062652"/>
                </a:solidFill>
                <a:latin typeface="Poppins Bold"/>
                <a:ea typeface="Poppins Bold"/>
                <a:cs typeface="Poppins Bold"/>
                <a:sym typeface="Poppins Bold"/>
              </a:rPr>
              <a:t>Fokus Utama:</a:t>
            </a:r>
          </a:p>
          <a:p>
            <a:pPr marL="539748" lvl="1" indent="-269874" algn="l">
              <a:lnSpc>
                <a:spcPts val="3499"/>
              </a:lnSpc>
              <a:buFont typeface="Arial"/>
              <a:buChar char="•"/>
            </a:pPr>
            <a:r>
              <a:rPr lang="en-US" sz="2499">
                <a:solidFill>
                  <a:srgbClr val="062652"/>
                </a:solidFill>
                <a:latin typeface="Poppins"/>
                <a:ea typeface="Poppins"/>
                <a:cs typeface="Poppins"/>
                <a:sym typeface="Poppins"/>
              </a:rPr>
              <a:t>Hubungkan manfaat dengan kebutuhan atau masalah pelanggan.</a:t>
            </a:r>
          </a:p>
          <a:p>
            <a:pPr marL="539748" lvl="1" indent="-269874" algn="l">
              <a:lnSpc>
                <a:spcPts val="3499"/>
              </a:lnSpc>
              <a:buFont typeface="Arial"/>
              <a:buChar char="•"/>
            </a:pPr>
            <a:r>
              <a:rPr lang="en-US" sz="2499">
                <a:solidFill>
                  <a:srgbClr val="062652"/>
                </a:solidFill>
                <a:latin typeface="Poppins"/>
                <a:ea typeface="Poppins"/>
                <a:cs typeface="Poppins"/>
                <a:sym typeface="Poppins"/>
              </a:rPr>
              <a:t>Sampaikan dalam bahasa hasil (outcome), bukan spesifikasi.</a:t>
            </a:r>
          </a:p>
          <a:p>
            <a:pPr marL="539748" lvl="1" indent="-269874" algn="l">
              <a:lnSpc>
                <a:spcPts val="3499"/>
              </a:lnSpc>
              <a:buFont typeface="Arial"/>
              <a:buChar char="•"/>
            </a:pPr>
            <a:r>
              <a:rPr lang="en-US" sz="2499">
                <a:solidFill>
                  <a:srgbClr val="062652"/>
                </a:solidFill>
                <a:latin typeface="Poppins"/>
                <a:ea typeface="Poppins"/>
                <a:cs typeface="Poppins"/>
                <a:sym typeface="Poppins"/>
              </a:rPr>
              <a:t>Gunakan kalimat sederhana dan emosional.</a:t>
            </a:r>
          </a:p>
        </p:txBody>
      </p:sp>
      <p:sp>
        <p:nvSpPr>
          <p:cNvPr id="6" name="TextBox 6"/>
          <p:cNvSpPr txBox="1"/>
          <p:nvPr/>
        </p:nvSpPr>
        <p:spPr>
          <a:xfrm>
            <a:off x="1030931" y="5527674"/>
            <a:ext cx="16227254" cy="2193925"/>
          </a:xfrm>
          <a:prstGeom prst="rect">
            <a:avLst/>
          </a:prstGeom>
        </p:spPr>
        <p:txBody>
          <a:bodyPr lIns="0" tIns="0" rIns="0" bIns="0" rtlCol="0" anchor="t">
            <a:spAutoFit/>
          </a:bodyPr>
          <a:lstStyle/>
          <a:p>
            <a:pPr algn="l">
              <a:lnSpc>
                <a:spcPts val="3499"/>
              </a:lnSpc>
            </a:pPr>
            <a:r>
              <a:rPr lang="en-US" sz="2499" b="1">
                <a:solidFill>
                  <a:srgbClr val="062652"/>
                </a:solidFill>
                <a:latin typeface="Poppins Bold"/>
                <a:ea typeface="Poppins Bold"/>
                <a:cs typeface="Poppins Bold"/>
                <a:sym typeface="Poppins Bold"/>
              </a:rPr>
              <a:t>Contoh Kalimat: </a:t>
            </a:r>
          </a:p>
          <a:p>
            <a:pPr marL="539748" lvl="1" indent="-269874" algn="l">
              <a:lnSpc>
                <a:spcPts val="3499"/>
              </a:lnSpc>
              <a:buFont typeface="Arial"/>
              <a:buChar char="•"/>
            </a:pPr>
            <a:r>
              <a:rPr lang="en-US" sz="2499">
                <a:solidFill>
                  <a:srgbClr val="062652"/>
                </a:solidFill>
                <a:latin typeface="Poppins"/>
                <a:ea typeface="Poppins"/>
                <a:cs typeface="Poppins"/>
                <a:sym typeface="Poppins"/>
              </a:rPr>
              <a:t>Ibu bisa dapat dana tunai dalam waktu singkat untuk menambah stok dagangan atau modal kerja mendesak, tanpa perlu pusing cari jaminan.</a:t>
            </a:r>
          </a:p>
          <a:p>
            <a:pPr marL="539748" lvl="1" indent="-269874" algn="l">
              <a:lnSpc>
                <a:spcPts val="3499"/>
              </a:lnSpc>
              <a:buFont typeface="Arial"/>
              <a:buChar char="•"/>
            </a:pPr>
            <a:r>
              <a:rPr lang="en-US" sz="2499">
                <a:solidFill>
                  <a:srgbClr val="062652"/>
                </a:solidFill>
                <a:latin typeface="Poppins"/>
                <a:ea typeface="Poppins"/>
                <a:cs typeface="Poppins"/>
                <a:sym typeface="Poppins"/>
              </a:rPr>
              <a:t>Ibu bisa mengatur keuangan rumah tangga dan usaha dengan lebih tenang, karena angsuran tidak memberatkan dan bisa disesuaikan dengan hasil penjualan.</a:t>
            </a:r>
          </a:p>
        </p:txBody>
      </p:sp>
      <p:sp>
        <p:nvSpPr>
          <p:cNvPr id="7" name="TextBox 7"/>
          <p:cNvSpPr txBox="1"/>
          <p:nvPr/>
        </p:nvSpPr>
        <p:spPr>
          <a:xfrm>
            <a:off x="1027585" y="7940675"/>
            <a:ext cx="16227254" cy="1317625"/>
          </a:xfrm>
          <a:prstGeom prst="rect">
            <a:avLst/>
          </a:prstGeom>
        </p:spPr>
        <p:txBody>
          <a:bodyPr lIns="0" tIns="0" rIns="0" bIns="0" rtlCol="0" anchor="t">
            <a:spAutoFit/>
          </a:bodyPr>
          <a:lstStyle/>
          <a:p>
            <a:pPr algn="l">
              <a:lnSpc>
                <a:spcPts val="3499"/>
              </a:lnSpc>
            </a:pPr>
            <a:r>
              <a:rPr lang="en-US" sz="2499" b="1">
                <a:solidFill>
                  <a:srgbClr val="062652"/>
                </a:solidFill>
                <a:latin typeface="Poppins Bold"/>
                <a:ea typeface="Poppins Bold"/>
                <a:cs typeface="Poppins Bold"/>
                <a:sym typeface="Poppins Bold"/>
              </a:rPr>
              <a:t>Tips Komunikasi: </a:t>
            </a:r>
          </a:p>
          <a:p>
            <a:pPr marL="539748" lvl="1" indent="-269874" algn="l">
              <a:lnSpc>
                <a:spcPts val="3499"/>
              </a:lnSpc>
              <a:buFont typeface="Arial"/>
              <a:buChar char="•"/>
            </a:pPr>
            <a:r>
              <a:rPr lang="en-US" sz="2499">
                <a:solidFill>
                  <a:srgbClr val="062652"/>
                </a:solidFill>
                <a:latin typeface="Poppins"/>
                <a:ea typeface="Poppins"/>
                <a:cs typeface="Poppins"/>
                <a:sym typeface="Poppins"/>
              </a:rPr>
              <a:t>Gunakan kata kunci: menghemat, mempercepat, meningkatkan, mempermudah.</a:t>
            </a:r>
          </a:p>
          <a:p>
            <a:pPr marL="539748" lvl="1" indent="-269874" algn="l">
              <a:lnSpc>
                <a:spcPts val="3499"/>
              </a:lnSpc>
              <a:buFont typeface="Arial"/>
              <a:buChar char="•"/>
            </a:pPr>
            <a:r>
              <a:rPr lang="en-US" sz="2499">
                <a:solidFill>
                  <a:srgbClr val="062652"/>
                </a:solidFill>
                <a:latin typeface="Poppins"/>
                <a:ea typeface="Poppins"/>
                <a:cs typeface="Poppins"/>
                <a:sym typeface="Poppins"/>
              </a:rPr>
              <a:t>Hindari menjelaskan fitur teknis di tahap ini.</a:t>
            </a:r>
          </a:p>
        </p:txBody>
      </p:sp>
      <p:sp>
        <p:nvSpPr>
          <p:cNvPr id="8" name="Freeform 8"/>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9" name="Group 9"/>
          <p:cNvGrpSpPr/>
          <p:nvPr/>
        </p:nvGrpSpPr>
        <p:grpSpPr>
          <a:xfrm>
            <a:off x="-1115" y="9661191"/>
            <a:ext cx="15869159" cy="476836"/>
            <a:chOff x="0" y="0"/>
            <a:chExt cx="4179532" cy="125587"/>
          </a:xfrm>
        </p:grpSpPr>
        <p:sp>
          <p:nvSpPr>
            <p:cNvPr id="10" name="Freeform 10"/>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1" name="TextBox 11"/>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13" name="TextBox 10">
            <a:extLst>
              <a:ext uri="{FF2B5EF4-FFF2-40B4-BE49-F238E27FC236}">
                <a16:creationId xmlns:a16="http://schemas.microsoft.com/office/drawing/2014/main" id="{572B8CB5-37C1-0872-974E-9B685A545CDE}"/>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sp>
        <p:nvSpPr>
          <p:cNvPr id="3" name="TextBox 3"/>
          <p:cNvSpPr txBox="1"/>
          <p:nvPr/>
        </p:nvSpPr>
        <p:spPr>
          <a:xfrm>
            <a:off x="1030931" y="2235228"/>
            <a:ext cx="2245072" cy="509905"/>
          </a:xfrm>
          <a:prstGeom prst="rect">
            <a:avLst/>
          </a:prstGeom>
        </p:spPr>
        <p:txBody>
          <a:bodyPr lIns="0" tIns="0" rIns="0" bIns="0" rtlCol="0" anchor="t">
            <a:spAutoFit/>
          </a:bodyPr>
          <a:lstStyle/>
          <a:p>
            <a:pPr algn="l">
              <a:lnSpc>
                <a:spcPts val="3919"/>
              </a:lnSpc>
            </a:pPr>
            <a:r>
              <a:rPr lang="en-US" sz="2799" b="1" i="1">
                <a:solidFill>
                  <a:srgbClr val="062652"/>
                </a:solidFill>
                <a:latin typeface="Poppins Bold Italics"/>
                <a:ea typeface="Poppins Bold Italics"/>
                <a:cs typeface="Poppins Bold Italics"/>
                <a:sym typeface="Poppins Bold Italics"/>
              </a:rPr>
              <a:t>ADVANTAGE</a:t>
            </a:r>
          </a:p>
        </p:txBody>
      </p:sp>
      <p:sp>
        <p:nvSpPr>
          <p:cNvPr id="4" name="TextBox 4"/>
          <p:cNvSpPr txBox="1"/>
          <p:nvPr/>
        </p:nvSpPr>
        <p:spPr>
          <a:xfrm>
            <a:off x="1030931" y="2707034"/>
            <a:ext cx="16227254" cy="257176"/>
          </a:xfrm>
          <a:prstGeom prst="rect">
            <a:avLst/>
          </a:prstGeom>
        </p:spPr>
        <p:txBody>
          <a:bodyPr lIns="0" tIns="0" rIns="0" bIns="0" rtlCol="0" anchor="t">
            <a:spAutoFit/>
          </a:bodyPr>
          <a:lstStyle/>
          <a:p>
            <a:pPr algn="l">
              <a:lnSpc>
                <a:spcPts val="2099"/>
              </a:lnSpc>
              <a:spcBef>
                <a:spcPct val="0"/>
              </a:spcBef>
            </a:pPr>
            <a:r>
              <a:rPr lang="en-US" sz="1499">
                <a:solidFill>
                  <a:srgbClr val="003366"/>
                </a:solidFill>
                <a:latin typeface="Poppins"/>
                <a:ea typeface="Poppins"/>
                <a:cs typeface="Poppins"/>
                <a:sym typeface="Poppins"/>
              </a:rPr>
              <a:t>Keunggulan kompetitif yang membedakan produk/layanan Anda dari produk lain di pasar.</a:t>
            </a:r>
          </a:p>
        </p:txBody>
      </p:sp>
      <p:sp>
        <p:nvSpPr>
          <p:cNvPr id="5" name="TextBox 5"/>
          <p:cNvSpPr txBox="1"/>
          <p:nvPr/>
        </p:nvSpPr>
        <p:spPr>
          <a:xfrm>
            <a:off x="1030931" y="3552824"/>
            <a:ext cx="16227254" cy="1755775"/>
          </a:xfrm>
          <a:prstGeom prst="rect">
            <a:avLst/>
          </a:prstGeom>
        </p:spPr>
        <p:txBody>
          <a:bodyPr lIns="0" tIns="0" rIns="0" bIns="0" rtlCol="0" anchor="t">
            <a:spAutoFit/>
          </a:bodyPr>
          <a:lstStyle/>
          <a:p>
            <a:pPr algn="l">
              <a:lnSpc>
                <a:spcPts val="3499"/>
              </a:lnSpc>
            </a:pPr>
            <a:r>
              <a:rPr lang="en-US" sz="2499" b="1">
                <a:solidFill>
                  <a:srgbClr val="062652"/>
                </a:solidFill>
                <a:latin typeface="Poppins Bold"/>
                <a:ea typeface="Poppins Bold"/>
                <a:cs typeface="Poppins Bold"/>
                <a:sym typeface="Poppins Bold"/>
              </a:rPr>
              <a:t>Fokus Utama:</a:t>
            </a:r>
          </a:p>
          <a:p>
            <a:pPr marL="539748" lvl="1" indent="-269874" algn="l">
              <a:lnSpc>
                <a:spcPts val="3499"/>
              </a:lnSpc>
              <a:buFont typeface="Arial"/>
              <a:buChar char="•"/>
            </a:pPr>
            <a:r>
              <a:rPr lang="en-US" sz="2499">
                <a:solidFill>
                  <a:srgbClr val="062652"/>
                </a:solidFill>
                <a:latin typeface="Poppins"/>
                <a:ea typeface="Poppins"/>
                <a:cs typeface="Poppins"/>
                <a:sym typeface="Poppins"/>
              </a:rPr>
              <a:t>Tekankan unique selling points (USP) atau nilai tambah.</a:t>
            </a:r>
          </a:p>
          <a:p>
            <a:pPr marL="539748" lvl="1" indent="-269874" algn="l">
              <a:lnSpc>
                <a:spcPts val="3499"/>
              </a:lnSpc>
              <a:buFont typeface="Arial"/>
              <a:buChar char="•"/>
            </a:pPr>
            <a:r>
              <a:rPr lang="en-US" sz="2499">
                <a:solidFill>
                  <a:srgbClr val="062652"/>
                </a:solidFill>
                <a:latin typeface="Poppins"/>
                <a:ea typeface="Poppins"/>
                <a:cs typeface="Poppins"/>
                <a:sym typeface="Poppins"/>
              </a:rPr>
              <a:t>Kaitkan dengan tantangan spesifik customer.</a:t>
            </a:r>
          </a:p>
          <a:p>
            <a:pPr marL="539748" lvl="1" indent="-269874" algn="l">
              <a:lnSpc>
                <a:spcPts val="3499"/>
              </a:lnSpc>
              <a:buFont typeface="Arial"/>
              <a:buChar char="•"/>
            </a:pPr>
            <a:r>
              <a:rPr lang="en-US" sz="2499">
                <a:solidFill>
                  <a:srgbClr val="062652"/>
                </a:solidFill>
                <a:latin typeface="Poppins"/>
                <a:ea typeface="Poppins"/>
                <a:cs typeface="Poppins"/>
                <a:sym typeface="Poppins"/>
              </a:rPr>
              <a:t>Gunakan data, perbandingan, atau bukti konkret.</a:t>
            </a:r>
          </a:p>
        </p:txBody>
      </p:sp>
      <p:sp>
        <p:nvSpPr>
          <p:cNvPr id="6" name="TextBox 6"/>
          <p:cNvSpPr txBox="1"/>
          <p:nvPr/>
        </p:nvSpPr>
        <p:spPr>
          <a:xfrm>
            <a:off x="1030931" y="5527674"/>
            <a:ext cx="16227254" cy="2193925"/>
          </a:xfrm>
          <a:prstGeom prst="rect">
            <a:avLst/>
          </a:prstGeom>
        </p:spPr>
        <p:txBody>
          <a:bodyPr lIns="0" tIns="0" rIns="0" bIns="0" rtlCol="0" anchor="t">
            <a:spAutoFit/>
          </a:bodyPr>
          <a:lstStyle/>
          <a:p>
            <a:pPr algn="l">
              <a:lnSpc>
                <a:spcPts val="3499"/>
              </a:lnSpc>
            </a:pPr>
            <a:r>
              <a:rPr lang="en-US" sz="2499" b="1">
                <a:solidFill>
                  <a:srgbClr val="062652"/>
                </a:solidFill>
                <a:latin typeface="Poppins Bold"/>
                <a:ea typeface="Poppins Bold"/>
                <a:cs typeface="Poppins Bold"/>
                <a:sym typeface="Poppins Bold"/>
              </a:rPr>
              <a:t>Contoh Kalimat: </a:t>
            </a:r>
          </a:p>
          <a:p>
            <a:pPr marL="539748" lvl="1" indent="-269874" algn="l">
              <a:lnSpc>
                <a:spcPts val="3499"/>
              </a:lnSpc>
              <a:buFont typeface="Arial"/>
              <a:buChar char="•"/>
            </a:pPr>
            <a:r>
              <a:rPr lang="en-US" sz="2499">
                <a:solidFill>
                  <a:srgbClr val="062652"/>
                </a:solidFill>
                <a:latin typeface="Poppins"/>
                <a:ea typeface="Poppins"/>
                <a:cs typeface="Poppins"/>
                <a:sym typeface="Poppins"/>
              </a:rPr>
              <a:t>“Prosesnya lebih cepat dan tidak merepotkan karena Ibu tidak perlu mengurus surat-surat tanah atau mencari penjamin."</a:t>
            </a:r>
          </a:p>
          <a:p>
            <a:pPr marL="539748" lvl="1" indent="-269874" algn="l">
              <a:lnSpc>
                <a:spcPts val="3499"/>
              </a:lnSpc>
              <a:buFont typeface="Arial"/>
              <a:buChar char="•"/>
            </a:pPr>
            <a:r>
              <a:rPr lang="en-US" sz="2499">
                <a:solidFill>
                  <a:srgbClr val="062652"/>
                </a:solidFill>
                <a:latin typeface="Poppins"/>
                <a:ea typeface="Poppins"/>
                <a:cs typeface="Poppins"/>
                <a:sym typeface="Poppins"/>
              </a:rPr>
              <a:t>“Jika performa pembayaran Ibu lancar, pengajuan pinjaman berikutnya menjadi jauh lebih mudah dan cepat, tanpa proses verifikasi ulang yang panjang.”</a:t>
            </a:r>
          </a:p>
        </p:txBody>
      </p:sp>
      <p:sp>
        <p:nvSpPr>
          <p:cNvPr id="7" name="TextBox 7"/>
          <p:cNvSpPr txBox="1"/>
          <p:nvPr/>
        </p:nvSpPr>
        <p:spPr>
          <a:xfrm>
            <a:off x="1027585" y="7940675"/>
            <a:ext cx="16227254" cy="1317625"/>
          </a:xfrm>
          <a:prstGeom prst="rect">
            <a:avLst/>
          </a:prstGeom>
        </p:spPr>
        <p:txBody>
          <a:bodyPr lIns="0" tIns="0" rIns="0" bIns="0" rtlCol="0" anchor="t">
            <a:spAutoFit/>
          </a:bodyPr>
          <a:lstStyle/>
          <a:p>
            <a:pPr algn="l">
              <a:lnSpc>
                <a:spcPts val="3499"/>
              </a:lnSpc>
            </a:pPr>
            <a:r>
              <a:rPr lang="en-US" sz="2499" b="1">
                <a:solidFill>
                  <a:srgbClr val="062652"/>
                </a:solidFill>
                <a:latin typeface="Poppins Bold"/>
                <a:ea typeface="Poppins Bold"/>
                <a:cs typeface="Poppins Bold"/>
                <a:sym typeface="Poppins Bold"/>
              </a:rPr>
              <a:t>Tips Komunikasi: </a:t>
            </a:r>
          </a:p>
          <a:p>
            <a:pPr marL="539748" lvl="1" indent="-269874" algn="l">
              <a:lnSpc>
                <a:spcPts val="3499"/>
              </a:lnSpc>
              <a:buFont typeface="Arial"/>
              <a:buChar char="•"/>
            </a:pPr>
            <a:r>
              <a:rPr lang="en-US" sz="2499">
                <a:solidFill>
                  <a:srgbClr val="062652"/>
                </a:solidFill>
                <a:latin typeface="Poppins"/>
                <a:ea typeface="Poppins"/>
                <a:cs typeface="Poppins"/>
                <a:sym typeface="Poppins"/>
              </a:rPr>
              <a:t>Gunakan bukti objektif: data, testimoni, sertifikasi.</a:t>
            </a:r>
          </a:p>
          <a:p>
            <a:pPr marL="539748" lvl="1" indent="-269874" algn="l">
              <a:lnSpc>
                <a:spcPts val="3499"/>
              </a:lnSpc>
              <a:buFont typeface="Arial"/>
              <a:buChar char="•"/>
            </a:pPr>
            <a:r>
              <a:rPr lang="en-US" sz="2499">
                <a:solidFill>
                  <a:srgbClr val="062652"/>
                </a:solidFill>
                <a:latin typeface="Poppins"/>
                <a:ea typeface="Poppins"/>
                <a:cs typeface="Poppins"/>
                <a:sym typeface="Poppins"/>
              </a:rPr>
              <a:t>Hindari klaim kosong seperti “kami terbaik” tanpa pembuktian.</a:t>
            </a:r>
          </a:p>
        </p:txBody>
      </p:sp>
      <p:sp>
        <p:nvSpPr>
          <p:cNvPr id="8" name="Freeform 8"/>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9" name="Group 9"/>
          <p:cNvGrpSpPr/>
          <p:nvPr/>
        </p:nvGrpSpPr>
        <p:grpSpPr>
          <a:xfrm>
            <a:off x="-1115" y="9661191"/>
            <a:ext cx="15869159" cy="476836"/>
            <a:chOff x="0" y="0"/>
            <a:chExt cx="4179532" cy="125587"/>
          </a:xfrm>
        </p:grpSpPr>
        <p:sp>
          <p:nvSpPr>
            <p:cNvPr id="10" name="Freeform 10"/>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1" name="TextBox 11"/>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13" name="TextBox 10">
            <a:extLst>
              <a:ext uri="{FF2B5EF4-FFF2-40B4-BE49-F238E27FC236}">
                <a16:creationId xmlns:a16="http://schemas.microsoft.com/office/drawing/2014/main" id="{721FEAD8-D792-75AA-B0E8-A9B1DA26589A}"/>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sp>
        <p:nvSpPr>
          <p:cNvPr id="3" name="TextBox 3"/>
          <p:cNvSpPr txBox="1"/>
          <p:nvPr/>
        </p:nvSpPr>
        <p:spPr>
          <a:xfrm>
            <a:off x="1030931" y="2235228"/>
            <a:ext cx="1533971" cy="509905"/>
          </a:xfrm>
          <a:prstGeom prst="rect">
            <a:avLst/>
          </a:prstGeom>
        </p:spPr>
        <p:txBody>
          <a:bodyPr lIns="0" tIns="0" rIns="0" bIns="0" rtlCol="0" anchor="t">
            <a:spAutoFit/>
          </a:bodyPr>
          <a:lstStyle/>
          <a:p>
            <a:pPr algn="l">
              <a:lnSpc>
                <a:spcPts val="3919"/>
              </a:lnSpc>
            </a:pPr>
            <a:r>
              <a:rPr lang="en-US" sz="2799" b="1" i="1">
                <a:solidFill>
                  <a:srgbClr val="062652"/>
                </a:solidFill>
                <a:latin typeface="Poppins Bold Italics"/>
                <a:ea typeface="Poppins Bold Italics"/>
                <a:cs typeface="Poppins Bold Italics"/>
                <a:sym typeface="Poppins Bold Italics"/>
              </a:rPr>
              <a:t>FEATURE</a:t>
            </a:r>
          </a:p>
        </p:txBody>
      </p:sp>
      <p:sp>
        <p:nvSpPr>
          <p:cNvPr id="4" name="TextBox 4"/>
          <p:cNvSpPr txBox="1"/>
          <p:nvPr/>
        </p:nvSpPr>
        <p:spPr>
          <a:xfrm>
            <a:off x="1030931" y="2707034"/>
            <a:ext cx="16227254" cy="257176"/>
          </a:xfrm>
          <a:prstGeom prst="rect">
            <a:avLst/>
          </a:prstGeom>
        </p:spPr>
        <p:txBody>
          <a:bodyPr lIns="0" tIns="0" rIns="0" bIns="0" rtlCol="0" anchor="t">
            <a:spAutoFit/>
          </a:bodyPr>
          <a:lstStyle/>
          <a:p>
            <a:pPr algn="l">
              <a:lnSpc>
                <a:spcPts val="2099"/>
              </a:lnSpc>
              <a:spcBef>
                <a:spcPct val="0"/>
              </a:spcBef>
            </a:pPr>
            <a:r>
              <a:rPr lang="en-US" sz="1499">
                <a:solidFill>
                  <a:srgbClr val="003366"/>
                </a:solidFill>
                <a:latin typeface="Poppins"/>
                <a:ea typeface="Poppins"/>
                <a:cs typeface="Poppins"/>
                <a:sym typeface="Poppins"/>
              </a:rPr>
              <a:t>Spesifikasi, fungsi, atau komponen dari produk/layanan Anda yang dapat memberikan manfaat dan keunggulan.</a:t>
            </a:r>
          </a:p>
        </p:txBody>
      </p:sp>
      <p:sp>
        <p:nvSpPr>
          <p:cNvPr id="5" name="TextBox 5"/>
          <p:cNvSpPr txBox="1"/>
          <p:nvPr/>
        </p:nvSpPr>
        <p:spPr>
          <a:xfrm>
            <a:off x="1030931" y="3552824"/>
            <a:ext cx="16227254" cy="1755775"/>
          </a:xfrm>
          <a:prstGeom prst="rect">
            <a:avLst/>
          </a:prstGeom>
        </p:spPr>
        <p:txBody>
          <a:bodyPr lIns="0" tIns="0" rIns="0" bIns="0" rtlCol="0" anchor="t">
            <a:spAutoFit/>
          </a:bodyPr>
          <a:lstStyle/>
          <a:p>
            <a:pPr algn="l">
              <a:lnSpc>
                <a:spcPts val="3499"/>
              </a:lnSpc>
            </a:pPr>
            <a:r>
              <a:rPr lang="en-US" sz="2499" b="1">
                <a:solidFill>
                  <a:srgbClr val="062652"/>
                </a:solidFill>
                <a:latin typeface="Poppins Bold"/>
                <a:ea typeface="Poppins Bold"/>
                <a:cs typeface="Poppins Bold"/>
                <a:sym typeface="Poppins Bold"/>
              </a:rPr>
              <a:t>Fokus Utama:</a:t>
            </a:r>
          </a:p>
          <a:p>
            <a:pPr marL="539748" lvl="1" indent="-269874" algn="l">
              <a:lnSpc>
                <a:spcPts val="3499"/>
              </a:lnSpc>
              <a:buFont typeface="Arial"/>
              <a:buChar char="•"/>
            </a:pPr>
            <a:r>
              <a:rPr lang="en-US" sz="2499">
                <a:solidFill>
                  <a:srgbClr val="062652"/>
                </a:solidFill>
                <a:latin typeface="Poppins"/>
                <a:ea typeface="Poppins"/>
                <a:cs typeface="Poppins"/>
                <a:sym typeface="Poppins"/>
              </a:rPr>
              <a:t>Pilih fitur yang paling relevan dengan kebutuhan prospek.</a:t>
            </a:r>
          </a:p>
          <a:p>
            <a:pPr marL="539748" lvl="1" indent="-269874" algn="l">
              <a:lnSpc>
                <a:spcPts val="3499"/>
              </a:lnSpc>
              <a:buFont typeface="Arial"/>
              <a:buChar char="•"/>
            </a:pPr>
            <a:r>
              <a:rPr lang="en-US" sz="2499">
                <a:solidFill>
                  <a:srgbClr val="062652"/>
                </a:solidFill>
                <a:latin typeface="Poppins"/>
                <a:ea typeface="Poppins"/>
                <a:cs typeface="Poppins"/>
                <a:sym typeface="Poppins"/>
              </a:rPr>
              <a:t>Gunakan bahasa sederhana dan visual (gambar, diagram).</a:t>
            </a:r>
          </a:p>
          <a:p>
            <a:pPr marL="539748" lvl="1" indent="-269874" algn="l">
              <a:lnSpc>
                <a:spcPts val="3499"/>
              </a:lnSpc>
              <a:buFont typeface="Arial"/>
              <a:buChar char="•"/>
            </a:pPr>
            <a:r>
              <a:rPr lang="en-US" sz="2499">
                <a:solidFill>
                  <a:srgbClr val="062652"/>
                </a:solidFill>
                <a:latin typeface="Poppins"/>
                <a:ea typeface="Poppins"/>
                <a:cs typeface="Poppins"/>
                <a:sym typeface="Poppins"/>
              </a:rPr>
              <a:t>Hindari daftar fitur panjang yang sulit dipahami.</a:t>
            </a:r>
          </a:p>
        </p:txBody>
      </p:sp>
      <p:sp>
        <p:nvSpPr>
          <p:cNvPr id="6" name="TextBox 6"/>
          <p:cNvSpPr txBox="1"/>
          <p:nvPr/>
        </p:nvSpPr>
        <p:spPr>
          <a:xfrm>
            <a:off x="1030931" y="5527674"/>
            <a:ext cx="16227254" cy="1755775"/>
          </a:xfrm>
          <a:prstGeom prst="rect">
            <a:avLst/>
          </a:prstGeom>
        </p:spPr>
        <p:txBody>
          <a:bodyPr lIns="0" tIns="0" rIns="0" bIns="0" rtlCol="0" anchor="t">
            <a:spAutoFit/>
          </a:bodyPr>
          <a:lstStyle/>
          <a:p>
            <a:pPr algn="l">
              <a:lnSpc>
                <a:spcPts val="3499"/>
              </a:lnSpc>
            </a:pPr>
            <a:r>
              <a:rPr lang="en-US" sz="2499" b="1">
                <a:solidFill>
                  <a:srgbClr val="062652"/>
                </a:solidFill>
                <a:latin typeface="Poppins Bold"/>
                <a:ea typeface="Poppins Bold"/>
                <a:cs typeface="Poppins Bold"/>
                <a:sym typeface="Poppins Bold"/>
              </a:rPr>
              <a:t>Contoh Kalimat: </a:t>
            </a:r>
          </a:p>
          <a:p>
            <a:pPr marL="539748" lvl="1" indent="-269874" algn="l">
              <a:lnSpc>
                <a:spcPts val="3499"/>
              </a:lnSpc>
              <a:buFont typeface="Arial"/>
              <a:buChar char="•"/>
            </a:pPr>
            <a:r>
              <a:rPr lang="en-US" sz="2499">
                <a:solidFill>
                  <a:srgbClr val="062652"/>
                </a:solidFill>
                <a:latin typeface="Poppins"/>
                <a:ea typeface="Poppins"/>
                <a:cs typeface="Poppins"/>
                <a:sym typeface="Poppins"/>
              </a:rPr>
              <a:t>“Ibu akan bergabung dalam kelompok kecil beranggotakan 7-15 orang untuk mengakses pembiayaan ini.”</a:t>
            </a:r>
          </a:p>
          <a:p>
            <a:pPr marL="539748" lvl="1" indent="-269874" algn="l">
              <a:lnSpc>
                <a:spcPts val="3499"/>
              </a:lnSpc>
              <a:buFont typeface="Arial"/>
              <a:buChar char="•"/>
            </a:pPr>
            <a:r>
              <a:rPr lang="en-US" sz="2499">
                <a:solidFill>
                  <a:srgbClr val="062652"/>
                </a:solidFill>
                <a:latin typeface="Poppins"/>
                <a:ea typeface="Poppins"/>
                <a:cs typeface="Poppins"/>
                <a:sym typeface="Poppins"/>
              </a:rPr>
              <a:t>“Ibu akan didampingi secara berkala oleh Account Officer PNM Mekaar.”</a:t>
            </a:r>
          </a:p>
        </p:txBody>
      </p:sp>
      <p:sp>
        <p:nvSpPr>
          <p:cNvPr id="7" name="TextBox 7"/>
          <p:cNvSpPr txBox="1"/>
          <p:nvPr/>
        </p:nvSpPr>
        <p:spPr>
          <a:xfrm>
            <a:off x="1027585" y="7502525"/>
            <a:ext cx="16227254" cy="1317625"/>
          </a:xfrm>
          <a:prstGeom prst="rect">
            <a:avLst/>
          </a:prstGeom>
        </p:spPr>
        <p:txBody>
          <a:bodyPr lIns="0" tIns="0" rIns="0" bIns="0" rtlCol="0" anchor="t">
            <a:spAutoFit/>
          </a:bodyPr>
          <a:lstStyle/>
          <a:p>
            <a:pPr algn="l">
              <a:lnSpc>
                <a:spcPts val="3499"/>
              </a:lnSpc>
            </a:pPr>
            <a:r>
              <a:rPr lang="en-US" sz="2499" b="1">
                <a:solidFill>
                  <a:srgbClr val="062652"/>
                </a:solidFill>
                <a:latin typeface="Poppins Bold"/>
                <a:ea typeface="Poppins Bold"/>
                <a:cs typeface="Poppins Bold"/>
                <a:sym typeface="Poppins Bold"/>
              </a:rPr>
              <a:t>Tips Komunikasi: </a:t>
            </a:r>
          </a:p>
          <a:p>
            <a:pPr marL="539748" lvl="1" indent="-269874" algn="l">
              <a:lnSpc>
                <a:spcPts val="3499"/>
              </a:lnSpc>
              <a:buFont typeface="Arial"/>
              <a:buChar char="•"/>
            </a:pPr>
            <a:r>
              <a:rPr lang="en-US" sz="2499">
                <a:solidFill>
                  <a:srgbClr val="062652"/>
                </a:solidFill>
                <a:latin typeface="Poppins"/>
                <a:ea typeface="Poppins"/>
                <a:cs typeface="Poppins"/>
                <a:sym typeface="Poppins"/>
              </a:rPr>
              <a:t>Gunakan fitur hanya sebagai bukti pendukung manfaat.</a:t>
            </a:r>
          </a:p>
          <a:p>
            <a:pPr marL="539748" lvl="1" indent="-269874" algn="l">
              <a:lnSpc>
                <a:spcPts val="3499"/>
              </a:lnSpc>
              <a:buFont typeface="Arial"/>
              <a:buChar char="•"/>
            </a:pPr>
            <a:r>
              <a:rPr lang="en-US" sz="2499">
                <a:solidFill>
                  <a:srgbClr val="062652"/>
                </a:solidFill>
                <a:latin typeface="Poppins"/>
                <a:ea typeface="Poppins"/>
                <a:cs typeface="Poppins"/>
                <a:sym typeface="Poppins"/>
              </a:rPr>
              <a:t>Jangan memulai presentasi dari fitur, mulai dari benefit terlebih dahulu.</a:t>
            </a:r>
          </a:p>
        </p:txBody>
      </p:sp>
      <p:sp>
        <p:nvSpPr>
          <p:cNvPr id="8" name="Freeform 8"/>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9" name="Group 9"/>
          <p:cNvGrpSpPr/>
          <p:nvPr/>
        </p:nvGrpSpPr>
        <p:grpSpPr>
          <a:xfrm>
            <a:off x="-1115" y="9661191"/>
            <a:ext cx="15869159" cy="476836"/>
            <a:chOff x="0" y="0"/>
            <a:chExt cx="4179532" cy="125587"/>
          </a:xfrm>
        </p:grpSpPr>
        <p:sp>
          <p:nvSpPr>
            <p:cNvPr id="10" name="Freeform 10"/>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1" name="TextBox 11"/>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13" name="TextBox 10">
            <a:extLst>
              <a:ext uri="{FF2B5EF4-FFF2-40B4-BE49-F238E27FC236}">
                <a16:creationId xmlns:a16="http://schemas.microsoft.com/office/drawing/2014/main" id="{48B0FBED-E7D8-110F-C1DA-3BC5F9832483}"/>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grpSp>
        <p:nvGrpSpPr>
          <p:cNvPr id="3" name="Group 3"/>
          <p:cNvGrpSpPr/>
          <p:nvPr/>
        </p:nvGrpSpPr>
        <p:grpSpPr>
          <a:xfrm>
            <a:off x="1027585" y="4833645"/>
            <a:ext cx="7512660" cy="2550436"/>
            <a:chOff x="0" y="0"/>
            <a:chExt cx="1234517" cy="419100"/>
          </a:xfrm>
        </p:grpSpPr>
        <p:sp>
          <p:nvSpPr>
            <p:cNvPr id="4" name="Freeform 4"/>
            <p:cNvSpPr/>
            <p:nvPr/>
          </p:nvSpPr>
          <p:spPr>
            <a:xfrm>
              <a:off x="0" y="0"/>
              <a:ext cx="1234517" cy="419100"/>
            </a:xfrm>
            <a:custGeom>
              <a:avLst/>
              <a:gdLst/>
              <a:ahLst/>
              <a:cxnLst/>
              <a:rect l="l" t="t" r="r" b="b"/>
              <a:pathLst>
                <a:path w="1234517" h="419100">
                  <a:moveTo>
                    <a:pt x="20127" y="0"/>
                  </a:moveTo>
                  <a:lnTo>
                    <a:pt x="1214389" y="0"/>
                  </a:lnTo>
                  <a:cubicBezTo>
                    <a:pt x="1225505" y="0"/>
                    <a:pt x="1234517" y="9011"/>
                    <a:pt x="1234517" y="20127"/>
                  </a:cubicBezTo>
                  <a:lnTo>
                    <a:pt x="1234517" y="398973"/>
                  </a:lnTo>
                  <a:cubicBezTo>
                    <a:pt x="1234517" y="410089"/>
                    <a:pt x="1225505" y="419100"/>
                    <a:pt x="1214389" y="419100"/>
                  </a:cubicBezTo>
                  <a:lnTo>
                    <a:pt x="20127" y="419100"/>
                  </a:lnTo>
                  <a:cubicBezTo>
                    <a:pt x="9011" y="419100"/>
                    <a:pt x="0" y="410089"/>
                    <a:pt x="0" y="398973"/>
                  </a:cubicBezTo>
                  <a:lnTo>
                    <a:pt x="0" y="20127"/>
                  </a:lnTo>
                  <a:cubicBezTo>
                    <a:pt x="0" y="9011"/>
                    <a:pt x="9011" y="0"/>
                    <a:pt x="20127" y="0"/>
                  </a:cubicBezTo>
                  <a:close/>
                </a:path>
              </a:pathLst>
            </a:custGeom>
            <a:solidFill>
              <a:srgbClr val="003366"/>
            </a:solidFill>
          </p:spPr>
        </p:sp>
        <p:sp>
          <p:nvSpPr>
            <p:cNvPr id="5" name="TextBox 5"/>
            <p:cNvSpPr txBox="1"/>
            <p:nvPr/>
          </p:nvSpPr>
          <p:spPr>
            <a:xfrm>
              <a:off x="0" y="-57150"/>
              <a:ext cx="1234517" cy="476250"/>
            </a:xfrm>
            <a:prstGeom prst="rect">
              <a:avLst/>
            </a:prstGeom>
          </p:spPr>
          <p:txBody>
            <a:bodyPr lIns="50800" tIns="50800" rIns="50800" bIns="50800" rtlCol="0" anchor="ctr"/>
            <a:lstStyle/>
            <a:p>
              <a:pPr algn="ctr">
                <a:lnSpc>
                  <a:spcPts val="2799"/>
                </a:lnSpc>
              </a:pPr>
              <a:endParaRPr/>
            </a:p>
          </p:txBody>
        </p:sp>
      </p:grpSp>
      <p:grpSp>
        <p:nvGrpSpPr>
          <p:cNvPr id="6" name="Group 6"/>
          <p:cNvGrpSpPr/>
          <p:nvPr/>
        </p:nvGrpSpPr>
        <p:grpSpPr>
          <a:xfrm>
            <a:off x="9745524" y="4833645"/>
            <a:ext cx="7512660" cy="2550436"/>
            <a:chOff x="0" y="0"/>
            <a:chExt cx="1234517" cy="419100"/>
          </a:xfrm>
        </p:grpSpPr>
        <p:sp>
          <p:nvSpPr>
            <p:cNvPr id="7" name="Freeform 7"/>
            <p:cNvSpPr/>
            <p:nvPr/>
          </p:nvSpPr>
          <p:spPr>
            <a:xfrm>
              <a:off x="0" y="0"/>
              <a:ext cx="1234517" cy="419100"/>
            </a:xfrm>
            <a:custGeom>
              <a:avLst/>
              <a:gdLst/>
              <a:ahLst/>
              <a:cxnLst/>
              <a:rect l="l" t="t" r="r" b="b"/>
              <a:pathLst>
                <a:path w="1234517" h="419100">
                  <a:moveTo>
                    <a:pt x="20127" y="0"/>
                  </a:moveTo>
                  <a:lnTo>
                    <a:pt x="1214389" y="0"/>
                  </a:lnTo>
                  <a:cubicBezTo>
                    <a:pt x="1225505" y="0"/>
                    <a:pt x="1234517" y="9011"/>
                    <a:pt x="1234517" y="20127"/>
                  </a:cubicBezTo>
                  <a:lnTo>
                    <a:pt x="1234517" y="398973"/>
                  </a:lnTo>
                  <a:cubicBezTo>
                    <a:pt x="1234517" y="410089"/>
                    <a:pt x="1225505" y="419100"/>
                    <a:pt x="1214389" y="419100"/>
                  </a:cubicBezTo>
                  <a:lnTo>
                    <a:pt x="20127" y="419100"/>
                  </a:lnTo>
                  <a:cubicBezTo>
                    <a:pt x="9011" y="419100"/>
                    <a:pt x="0" y="410089"/>
                    <a:pt x="0" y="398973"/>
                  </a:cubicBezTo>
                  <a:lnTo>
                    <a:pt x="0" y="20127"/>
                  </a:lnTo>
                  <a:cubicBezTo>
                    <a:pt x="0" y="9011"/>
                    <a:pt x="9011" y="0"/>
                    <a:pt x="20127" y="0"/>
                  </a:cubicBezTo>
                  <a:close/>
                </a:path>
              </a:pathLst>
            </a:custGeom>
            <a:solidFill>
              <a:srgbClr val="003366"/>
            </a:solidFill>
          </p:spPr>
        </p:sp>
        <p:sp>
          <p:nvSpPr>
            <p:cNvPr id="8" name="TextBox 8"/>
            <p:cNvSpPr txBox="1"/>
            <p:nvPr/>
          </p:nvSpPr>
          <p:spPr>
            <a:xfrm>
              <a:off x="0" y="-57150"/>
              <a:ext cx="1234517" cy="476250"/>
            </a:xfrm>
            <a:prstGeom prst="rect">
              <a:avLst/>
            </a:prstGeom>
          </p:spPr>
          <p:txBody>
            <a:bodyPr lIns="50800" tIns="50800" rIns="50800" bIns="50800" rtlCol="0" anchor="ctr"/>
            <a:lstStyle/>
            <a:p>
              <a:pPr algn="ctr">
                <a:lnSpc>
                  <a:spcPts val="2799"/>
                </a:lnSpc>
              </a:pPr>
              <a:endParaRPr/>
            </a:p>
          </p:txBody>
        </p:sp>
      </p:grpSp>
      <p:sp>
        <p:nvSpPr>
          <p:cNvPr id="9" name="TextBox 9"/>
          <p:cNvSpPr txBox="1"/>
          <p:nvPr/>
        </p:nvSpPr>
        <p:spPr>
          <a:xfrm>
            <a:off x="9982573" y="5362738"/>
            <a:ext cx="7038563" cy="1425575"/>
          </a:xfrm>
          <a:prstGeom prst="rect">
            <a:avLst/>
          </a:prstGeom>
        </p:spPr>
        <p:txBody>
          <a:bodyPr lIns="0" tIns="0" rIns="0" bIns="0" rtlCol="0" anchor="t">
            <a:spAutoFit/>
          </a:bodyPr>
          <a:lstStyle/>
          <a:p>
            <a:pPr algn="l">
              <a:lnSpc>
                <a:spcPts val="2800"/>
              </a:lnSpc>
            </a:pPr>
            <a:r>
              <a:rPr lang="en-US" sz="2000" b="1">
                <a:solidFill>
                  <a:srgbClr val="FFFFFF"/>
                </a:solidFill>
                <a:latin typeface="Poppins Bold"/>
                <a:ea typeface="Poppins Bold"/>
                <a:cs typeface="Poppins Bold"/>
                <a:sym typeface="Poppins Bold"/>
              </a:rPr>
              <a:t>Tujuan:</a:t>
            </a:r>
            <a:r>
              <a:rPr lang="en-US" sz="2000">
                <a:solidFill>
                  <a:srgbClr val="FFFFFF"/>
                </a:solidFill>
                <a:latin typeface="Poppins"/>
                <a:ea typeface="Poppins"/>
                <a:cs typeface="Poppins"/>
                <a:sym typeface="Poppins"/>
              </a:rPr>
              <a:t> Handling Objection dilakukan agar dapat memberikan solusi atas keberatan yang diajukan prospek dan dapat menjawab keraguan dari prospek untuk mencapai proses penjualan yang sukses.</a:t>
            </a:r>
          </a:p>
        </p:txBody>
      </p:sp>
      <p:sp>
        <p:nvSpPr>
          <p:cNvPr id="10" name="TextBox 10"/>
          <p:cNvSpPr txBox="1"/>
          <p:nvPr/>
        </p:nvSpPr>
        <p:spPr>
          <a:xfrm>
            <a:off x="1291928" y="5538951"/>
            <a:ext cx="6900479" cy="1073150"/>
          </a:xfrm>
          <a:prstGeom prst="rect">
            <a:avLst/>
          </a:prstGeom>
        </p:spPr>
        <p:txBody>
          <a:bodyPr lIns="0" tIns="0" rIns="0" bIns="0" rtlCol="0" anchor="t">
            <a:spAutoFit/>
          </a:bodyPr>
          <a:lstStyle/>
          <a:p>
            <a:pPr algn="l">
              <a:lnSpc>
                <a:spcPts val="2800"/>
              </a:lnSpc>
            </a:pPr>
            <a:r>
              <a:rPr lang="en-US" sz="2000" b="1">
                <a:solidFill>
                  <a:srgbClr val="FFFFFF"/>
                </a:solidFill>
                <a:latin typeface="Poppins Bold"/>
                <a:ea typeface="Poppins Bold"/>
                <a:cs typeface="Poppins Bold"/>
                <a:sym typeface="Poppins Bold"/>
              </a:rPr>
              <a:t>Pengertian: </a:t>
            </a:r>
            <a:r>
              <a:rPr lang="en-US" sz="2000">
                <a:solidFill>
                  <a:srgbClr val="FFFFFF"/>
                </a:solidFill>
                <a:latin typeface="Poppins"/>
                <a:ea typeface="Poppins"/>
                <a:cs typeface="Poppins"/>
                <a:sym typeface="Poppins"/>
              </a:rPr>
              <a:t>Handling Objection merupakan teknik untuk mengatasi keberatan yang diajukan oleh prospek untuk mencapai suatu kesepakatan.</a:t>
            </a:r>
          </a:p>
        </p:txBody>
      </p:sp>
      <p:grpSp>
        <p:nvGrpSpPr>
          <p:cNvPr id="11" name="Group 11"/>
          <p:cNvGrpSpPr/>
          <p:nvPr/>
        </p:nvGrpSpPr>
        <p:grpSpPr>
          <a:xfrm rot="-5400000">
            <a:off x="14775709" y="1843658"/>
            <a:ext cx="1942079" cy="3025103"/>
            <a:chOff x="0" y="0"/>
            <a:chExt cx="520700" cy="811075"/>
          </a:xfrm>
        </p:grpSpPr>
        <p:sp>
          <p:nvSpPr>
            <p:cNvPr id="12" name="Freeform 12"/>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B3B6BA"/>
            </a:solidFill>
            <a:ln w="47625" cap="sq">
              <a:solidFill>
                <a:srgbClr val="FFFFFF"/>
              </a:solidFill>
              <a:prstDash val="solid"/>
              <a:miter/>
            </a:ln>
          </p:spPr>
        </p:sp>
        <p:sp>
          <p:nvSpPr>
            <p:cNvPr id="13" name="TextBox 13"/>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grpSp>
        <p:nvGrpSpPr>
          <p:cNvPr id="14" name="Group 14"/>
          <p:cNvGrpSpPr/>
          <p:nvPr/>
        </p:nvGrpSpPr>
        <p:grpSpPr>
          <a:xfrm rot="-5400000">
            <a:off x="12574793" y="1843658"/>
            <a:ext cx="1942079" cy="3025103"/>
            <a:chOff x="0" y="0"/>
            <a:chExt cx="520700" cy="811075"/>
          </a:xfrm>
        </p:grpSpPr>
        <p:sp>
          <p:nvSpPr>
            <p:cNvPr id="15" name="Freeform 15"/>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B3B6BA"/>
            </a:solidFill>
            <a:ln w="47625" cap="sq">
              <a:solidFill>
                <a:srgbClr val="FFFFFF"/>
              </a:solidFill>
              <a:prstDash val="solid"/>
              <a:miter/>
            </a:ln>
          </p:spPr>
        </p:sp>
        <p:sp>
          <p:nvSpPr>
            <p:cNvPr id="16" name="TextBox 16"/>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grpSp>
        <p:nvGrpSpPr>
          <p:cNvPr id="17" name="Group 17"/>
          <p:cNvGrpSpPr/>
          <p:nvPr/>
        </p:nvGrpSpPr>
        <p:grpSpPr>
          <a:xfrm rot="-5400000">
            <a:off x="10373876" y="1843658"/>
            <a:ext cx="1942079" cy="3025103"/>
            <a:chOff x="0" y="0"/>
            <a:chExt cx="520700" cy="811075"/>
          </a:xfrm>
        </p:grpSpPr>
        <p:sp>
          <p:nvSpPr>
            <p:cNvPr id="18" name="Freeform 18"/>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003366"/>
            </a:solidFill>
            <a:ln w="47625" cap="sq">
              <a:solidFill>
                <a:srgbClr val="FFFFFF"/>
              </a:solidFill>
              <a:prstDash val="solid"/>
              <a:miter/>
            </a:ln>
          </p:spPr>
        </p:sp>
        <p:sp>
          <p:nvSpPr>
            <p:cNvPr id="19" name="TextBox 19"/>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grpSp>
        <p:nvGrpSpPr>
          <p:cNvPr id="20" name="Group 20"/>
          <p:cNvGrpSpPr/>
          <p:nvPr/>
        </p:nvGrpSpPr>
        <p:grpSpPr>
          <a:xfrm rot="-5400000">
            <a:off x="8172960" y="1843658"/>
            <a:ext cx="1942079" cy="3025103"/>
            <a:chOff x="0" y="0"/>
            <a:chExt cx="520700" cy="811075"/>
          </a:xfrm>
        </p:grpSpPr>
        <p:sp>
          <p:nvSpPr>
            <p:cNvPr id="21" name="Freeform 21"/>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003366"/>
            </a:solidFill>
            <a:ln w="47625" cap="sq">
              <a:solidFill>
                <a:srgbClr val="FFFFFF"/>
              </a:solidFill>
              <a:prstDash val="solid"/>
              <a:miter/>
            </a:ln>
          </p:spPr>
        </p:sp>
        <p:sp>
          <p:nvSpPr>
            <p:cNvPr id="22" name="TextBox 22"/>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grpSp>
        <p:nvGrpSpPr>
          <p:cNvPr id="23" name="Group 23"/>
          <p:cNvGrpSpPr/>
          <p:nvPr/>
        </p:nvGrpSpPr>
        <p:grpSpPr>
          <a:xfrm rot="-5400000">
            <a:off x="5972044" y="1843658"/>
            <a:ext cx="1942079" cy="3025103"/>
            <a:chOff x="0" y="0"/>
            <a:chExt cx="520700" cy="811075"/>
          </a:xfrm>
        </p:grpSpPr>
        <p:sp>
          <p:nvSpPr>
            <p:cNvPr id="24" name="Freeform 24"/>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003366"/>
            </a:solidFill>
            <a:ln w="47625" cap="sq">
              <a:solidFill>
                <a:srgbClr val="FFFFFF"/>
              </a:solidFill>
              <a:prstDash val="solid"/>
              <a:miter/>
            </a:ln>
          </p:spPr>
        </p:sp>
        <p:sp>
          <p:nvSpPr>
            <p:cNvPr id="25" name="TextBox 25"/>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grpSp>
        <p:nvGrpSpPr>
          <p:cNvPr id="26" name="Group 26"/>
          <p:cNvGrpSpPr/>
          <p:nvPr/>
        </p:nvGrpSpPr>
        <p:grpSpPr>
          <a:xfrm rot="-5400000">
            <a:off x="3771128" y="1843658"/>
            <a:ext cx="1942079" cy="3025103"/>
            <a:chOff x="0" y="0"/>
            <a:chExt cx="520700" cy="811075"/>
          </a:xfrm>
        </p:grpSpPr>
        <p:sp>
          <p:nvSpPr>
            <p:cNvPr id="27" name="Freeform 27"/>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003366"/>
            </a:solidFill>
            <a:ln w="47625" cap="sq">
              <a:solidFill>
                <a:srgbClr val="FFFFFF"/>
              </a:solidFill>
              <a:prstDash val="solid"/>
              <a:miter/>
            </a:ln>
          </p:spPr>
        </p:sp>
        <p:sp>
          <p:nvSpPr>
            <p:cNvPr id="28" name="TextBox 28"/>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grpSp>
        <p:nvGrpSpPr>
          <p:cNvPr id="29" name="Group 29"/>
          <p:cNvGrpSpPr/>
          <p:nvPr/>
        </p:nvGrpSpPr>
        <p:grpSpPr>
          <a:xfrm rot="-5400000">
            <a:off x="1570212" y="1843658"/>
            <a:ext cx="1942079" cy="3025103"/>
            <a:chOff x="0" y="0"/>
            <a:chExt cx="520700" cy="811075"/>
          </a:xfrm>
        </p:grpSpPr>
        <p:sp>
          <p:nvSpPr>
            <p:cNvPr id="30" name="Freeform 30"/>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003366"/>
            </a:solidFill>
            <a:ln w="47625" cap="sq">
              <a:solidFill>
                <a:srgbClr val="FFFFFF"/>
              </a:solidFill>
              <a:prstDash val="solid"/>
              <a:miter/>
            </a:ln>
          </p:spPr>
        </p:sp>
        <p:sp>
          <p:nvSpPr>
            <p:cNvPr id="31" name="TextBox 31"/>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sp>
        <p:nvSpPr>
          <p:cNvPr id="32" name="TextBox 32"/>
          <p:cNvSpPr txBox="1"/>
          <p:nvPr/>
        </p:nvSpPr>
        <p:spPr>
          <a:xfrm>
            <a:off x="1467258" y="2803808"/>
            <a:ext cx="1643938" cy="341119"/>
          </a:xfrm>
          <a:prstGeom prst="rect">
            <a:avLst/>
          </a:prstGeom>
        </p:spPr>
        <p:txBody>
          <a:bodyPr wrap="square" lIns="0" tIns="0" rIns="0" bIns="0" rtlCol="0" anchor="t">
            <a:spAutoFit/>
          </a:bodyPr>
          <a:lstStyle/>
          <a:p>
            <a:pPr algn="ctr">
              <a:lnSpc>
                <a:spcPts val="2800"/>
              </a:lnSpc>
            </a:pPr>
            <a:r>
              <a:rPr lang="en-US" sz="2000" b="1" i="1" dirty="0">
                <a:solidFill>
                  <a:srgbClr val="FFFFFF"/>
                </a:solidFill>
                <a:latin typeface="Poppins Bold Italics"/>
                <a:ea typeface="Poppins Bold Italics"/>
                <a:cs typeface="Poppins Bold Italics"/>
                <a:sym typeface="Poppins Bold Italics"/>
              </a:rPr>
              <a:t>Prospecting</a:t>
            </a:r>
          </a:p>
        </p:txBody>
      </p:sp>
      <p:sp>
        <p:nvSpPr>
          <p:cNvPr id="33" name="TextBox 33"/>
          <p:cNvSpPr txBox="1"/>
          <p:nvPr/>
        </p:nvSpPr>
        <p:spPr>
          <a:xfrm>
            <a:off x="4053803" y="2803808"/>
            <a:ext cx="1775129" cy="341119"/>
          </a:xfrm>
          <a:prstGeom prst="rect">
            <a:avLst/>
          </a:prstGeom>
        </p:spPr>
        <p:txBody>
          <a:bodyPr wrap="square" lIns="0" tIns="0" rIns="0" bIns="0" rtlCol="0" anchor="t">
            <a:spAutoFit/>
          </a:bodyPr>
          <a:lstStyle/>
          <a:p>
            <a:pPr algn="ctr">
              <a:lnSpc>
                <a:spcPts val="2800"/>
              </a:lnSpc>
            </a:pPr>
            <a:r>
              <a:rPr lang="en-US" sz="2000" b="1" i="1" dirty="0">
                <a:solidFill>
                  <a:srgbClr val="FFFFFF"/>
                </a:solidFill>
                <a:latin typeface="Poppins Bold Italics"/>
                <a:ea typeface="Poppins Bold Italics"/>
                <a:cs typeface="Poppins Bold Italics"/>
                <a:sym typeface="Poppins Bold Italics"/>
              </a:rPr>
              <a:t>Approaching</a:t>
            </a:r>
          </a:p>
        </p:txBody>
      </p:sp>
      <p:sp>
        <p:nvSpPr>
          <p:cNvPr id="34" name="TextBox 34"/>
          <p:cNvSpPr txBox="1"/>
          <p:nvPr/>
        </p:nvSpPr>
        <p:spPr>
          <a:xfrm>
            <a:off x="6704645" y="2803808"/>
            <a:ext cx="1067755" cy="341119"/>
          </a:xfrm>
          <a:prstGeom prst="rect">
            <a:avLst/>
          </a:prstGeom>
        </p:spPr>
        <p:txBody>
          <a:bodyPr wrap="square" lIns="0" tIns="0" rIns="0" bIns="0" rtlCol="0" anchor="t">
            <a:spAutoFit/>
          </a:bodyPr>
          <a:lstStyle/>
          <a:p>
            <a:pPr algn="ctr">
              <a:lnSpc>
                <a:spcPts val="2800"/>
              </a:lnSpc>
            </a:pPr>
            <a:r>
              <a:rPr lang="en-US" sz="2000" b="1" i="1" dirty="0">
                <a:solidFill>
                  <a:srgbClr val="FFFFFF"/>
                </a:solidFill>
                <a:latin typeface="Poppins Bold Italics"/>
                <a:ea typeface="Poppins Bold Italics"/>
                <a:cs typeface="Poppins Bold Italics"/>
                <a:sym typeface="Poppins Bold Italics"/>
              </a:rPr>
              <a:t>Probing</a:t>
            </a:r>
          </a:p>
        </p:txBody>
      </p:sp>
      <p:sp>
        <p:nvSpPr>
          <p:cNvPr id="35" name="TextBox 35"/>
          <p:cNvSpPr txBox="1"/>
          <p:nvPr/>
        </p:nvSpPr>
        <p:spPr>
          <a:xfrm>
            <a:off x="8458220" y="2635484"/>
            <a:ext cx="1690291" cy="720725"/>
          </a:xfrm>
          <a:prstGeom prst="rect">
            <a:avLst/>
          </a:prstGeom>
        </p:spPr>
        <p:txBody>
          <a:bodyPr wrap="square" lIns="0" tIns="0" rIns="0" bIns="0" rtlCol="0" anchor="t">
            <a:spAutoFit/>
          </a:bodyPr>
          <a:lstStyle/>
          <a:p>
            <a:pPr algn="ctr">
              <a:lnSpc>
                <a:spcPts val="2800"/>
              </a:lnSpc>
            </a:pPr>
            <a:r>
              <a:rPr lang="en-US" sz="2000" b="1" i="1" dirty="0">
                <a:solidFill>
                  <a:srgbClr val="FFFFFF"/>
                </a:solidFill>
                <a:latin typeface="Poppins Bold Italics"/>
                <a:ea typeface="Poppins Bold Italics"/>
                <a:cs typeface="Poppins Bold Italics"/>
                <a:sym typeface="Poppins Bold Italics"/>
              </a:rPr>
              <a:t>Sales</a:t>
            </a:r>
          </a:p>
          <a:p>
            <a:pPr algn="ctr">
              <a:lnSpc>
                <a:spcPts val="2800"/>
              </a:lnSpc>
            </a:pPr>
            <a:r>
              <a:rPr lang="en-US" sz="2000" b="1" i="1" dirty="0">
                <a:solidFill>
                  <a:srgbClr val="FFFFFF"/>
                </a:solidFill>
                <a:latin typeface="Poppins Bold Italics"/>
                <a:ea typeface="Poppins Bold Italics"/>
                <a:cs typeface="Poppins Bold Italics"/>
                <a:sym typeface="Poppins Bold Italics"/>
              </a:rPr>
              <a:t>Presentation</a:t>
            </a:r>
          </a:p>
        </p:txBody>
      </p:sp>
      <p:sp>
        <p:nvSpPr>
          <p:cNvPr id="36" name="TextBox 36"/>
          <p:cNvSpPr txBox="1"/>
          <p:nvPr/>
        </p:nvSpPr>
        <p:spPr>
          <a:xfrm>
            <a:off x="10482177" y="2627595"/>
            <a:ext cx="1995365" cy="720725"/>
          </a:xfrm>
          <a:prstGeom prst="rect">
            <a:avLst/>
          </a:prstGeom>
        </p:spPr>
        <p:txBody>
          <a:bodyPr lIns="0" tIns="0" rIns="0" bIns="0" rtlCol="0" anchor="t">
            <a:spAutoFit/>
          </a:bodyPr>
          <a:lstStyle/>
          <a:p>
            <a:pPr algn="ctr">
              <a:lnSpc>
                <a:spcPts val="2800"/>
              </a:lnSpc>
            </a:pPr>
            <a:r>
              <a:rPr lang="en-US" sz="2000" b="1" i="1" dirty="0">
                <a:solidFill>
                  <a:srgbClr val="FFFFFF"/>
                </a:solidFill>
                <a:latin typeface="Poppins Bold Italics"/>
                <a:ea typeface="Poppins Bold Italics"/>
                <a:cs typeface="Poppins Bold Italics"/>
                <a:sym typeface="Poppins Bold Italics"/>
              </a:rPr>
              <a:t>Handling</a:t>
            </a:r>
          </a:p>
          <a:p>
            <a:pPr algn="ctr">
              <a:lnSpc>
                <a:spcPts val="2800"/>
              </a:lnSpc>
            </a:pPr>
            <a:r>
              <a:rPr lang="en-US" sz="2000" b="1" i="1" dirty="0">
                <a:solidFill>
                  <a:srgbClr val="FFFFFF"/>
                </a:solidFill>
                <a:latin typeface="Poppins Bold Italics"/>
                <a:ea typeface="Poppins Bold Italics"/>
                <a:cs typeface="Poppins Bold Italics"/>
                <a:sym typeface="Poppins Bold Italics"/>
              </a:rPr>
              <a:t>Objection</a:t>
            </a:r>
          </a:p>
        </p:txBody>
      </p:sp>
      <p:sp>
        <p:nvSpPr>
          <p:cNvPr id="37" name="TextBox 37"/>
          <p:cNvSpPr txBox="1"/>
          <p:nvPr/>
        </p:nvSpPr>
        <p:spPr>
          <a:xfrm>
            <a:off x="12857468" y="2803808"/>
            <a:ext cx="1845618" cy="341119"/>
          </a:xfrm>
          <a:prstGeom prst="rect">
            <a:avLst/>
          </a:prstGeom>
        </p:spPr>
        <p:txBody>
          <a:bodyPr wrap="square" lIns="0" tIns="0" rIns="0" bIns="0" rtlCol="0" anchor="t">
            <a:spAutoFit/>
          </a:bodyPr>
          <a:lstStyle/>
          <a:p>
            <a:pPr algn="ctr">
              <a:lnSpc>
                <a:spcPts val="2800"/>
              </a:lnSpc>
            </a:pPr>
            <a:r>
              <a:rPr lang="en-US" sz="2000" b="1" i="1" dirty="0">
                <a:solidFill>
                  <a:srgbClr val="062652"/>
                </a:solidFill>
                <a:latin typeface="Poppins Bold Italics"/>
                <a:ea typeface="Poppins Bold Italics"/>
                <a:cs typeface="Poppins Bold Italics"/>
                <a:sym typeface="Poppins Bold Italics"/>
              </a:rPr>
              <a:t>Sales Closing</a:t>
            </a:r>
          </a:p>
        </p:txBody>
      </p:sp>
      <p:sp>
        <p:nvSpPr>
          <p:cNvPr id="38" name="TextBox 38"/>
          <p:cNvSpPr txBox="1"/>
          <p:nvPr/>
        </p:nvSpPr>
        <p:spPr>
          <a:xfrm>
            <a:off x="15062825" y="2803808"/>
            <a:ext cx="1677521" cy="341119"/>
          </a:xfrm>
          <a:prstGeom prst="rect">
            <a:avLst/>
          </a:prstGeom>
        </p:spPr>
        <p:txBody>
          <a:bodyPr wrap="square" lIns="0" tIns="0" rIns="0" bIns="0" rtlCol="0" anchor="t">
            <a:spAutoFit/>
          </a:bodyPr>
          <a:lstStyle/>
          <a:p>
            <a:pPr algn="ctr">
              <a:lnSpc>
                <a:spcPts val="2800"/>
              </a:lnSpc>
            </a:pPr>
            <a:r>
              <a:rPr lang="en-US" sz="2000" b="1" i="1" dirty="0">
                <a:solidFill>
                  <a:srgbClr val="062652"/>
                </a:solidFill>
                <a:latin typeface="Poppins Bold Italics"/>
                <a:ea typeface="Poppins Bold Italics"/>
                <a:cs typeface="Poppins Bold Italics"/>
                <a:sym typeface="Poppins Bold Italics"/>
              </a:rPr>
              <a:t>Maintaining</a:t>
            </a:r>
          </a:p>
        </p:txBody>
      </p:sp>
      <p:sp>
        <p:nvSpPr>
          <p:cNvPr id="39" name="TextBox 39"/>
          <p:cNvSpPr txBox="1"/>
          <p:nvPr/>
        </p:nvSpPr>
        <p:spPr>
          <a:xfrm>
            <a:off x="1180639" y="3129967"/>
            <a:ext cx="2147987" cy="720725"/>
          </a:xfrm>
          <a:prstGeom prst="rect">
            <a:avLst/>
          </a:prstGeom>
        </p:spPr>
        <p:txBody>
          <a:bodyPr lIns="0" tIns="0" rIns="0" bIns="0" rtlCol="0" anchor="t">
            <a:spAutoFit/>
          </a:bodyPr>
          <a:lstStyle/>
          <a:p>
            <a:pPr algn="ctr">
              <a:lnSpc>
                <a:spcPts val="2800"/>
              </a:lnSpc>
            </a:pPr>
            <a:r>
              <a:rPr lang="en-US" sz="2000">
                <a:solidFill>
                  <a:srgbClr val="FFFFFF"/>
                </a:solidFill>
                <a:latin typeface="Poppins"/>
                <a:ea typeface="Poppins"/>
                <a:cs typeface="Poppins"/>
                <a:sym typeface="Poppins"/>
              </a:rPr>
              <a:t>Mencari Calon Nasabah</a:t>
            </a:r>
          </a:p>
        </p:txBody>
      </p:sp>
      <p:sp>
        <p:nvSpPr>
          <p:cNvPr id="40" name="TextBox 40"/>
          <p:cNvSpPr txBox="1"/>
          <p:nvPr/>
        </p:nvSpPr>
        <p:spPr>
          <a:xfrm>
            <a:off x="4071933" y="3138722"/>
            <a:ext cx="1681962" cy="720725"/>
          </a:xfrm>
          <a:prstGeom prst="rect">
            <a:avLst/>
          </a:prstGeom>
        </p:spPr>
        <p:txBody>
          <a:bodyPr lIns="0" tIns="0" rIns="0" bIns="0" rtlCol="0" anchor="t">
            <a:spAutoFit/>
          </a:bodyPr>
          <a:lstStyle/>
          <a:p>
            <a:pPr algn="ctr">
              <a:lnSpc>
                <a:spcPts val="2800"/>
              </a:lnSpc>
            </a:pPr>
            <a:r>
              <a:rPr lang="en-US" sz="2000">
                <a:solidFill>
                  <a:srgbClr val="FFFFFF"/>
                </a:solidFill>
                <a:latin typeface="Poppins"/>
                <a:ea typeface="Poppins"/>
                <a:cs typeface="Poppins"/>
                <a:sym typeface="Poppins"/>
              </a:rPr>
              <a:t>Pendekatan Awal</a:t>
            </a:r>
          </a:p>
        </p:txBody>
      </p:sp>
      <p:sp>
        <p:nvSpPr>
          <p:cNvPr id="41" name="TextBox 41"/>
          <p:cNvSpPr txBox="1"/>
          <p:nvPr/>
        </p:nvSpPr>
        <p:spPr>
          <a:xfrm>
            <a:off x="6373624" y="3138722"/>
            <a:ext cx="1681962" cy="720725"/>
          </a:xfrm>
          <a:prstGeom prst="rect">
            <a:avLst/>
          </a:prstGeom>
        </p:spPr>
        <p:txBody>
          <a:bodyPr lIns="0" tIns="0" rIns="0" bIns="0" rtlCol="0" anchor="t">
            <a:spAutoFit/>
          </a:bodyPr>
          <a:lstStyle/>
          <a:p>
            <a:pPr algn="ctr">
              <a:lnSpc>
                <a:spcPts val="2800"/>
              </a:lnSpc>
            </a:pPr>
            <a:r>
              <a:rPr lang="en-US" sz="2000">
                <a:solidFill>
                  <a:srgbClr val="FFFFFF"/>
                </a:solidFill>
                <a:latin typeface="Poppins"/>
                <a:ea typeface="Poppins"/>
                <a:cs typeface="Poppins"/>
                <a:sym typeface="Poppins"/>
              </a:rPr>
              <a:t>Menggali Kebutuhan</a:t>
            </a:r>
          </a:p>
        </p:txBody>
      </p:sp>
      <p:sp>
        <p:nvSpPr>
          <p:cNvPr id="42" name="TextBox 42"/>
          <p:cNvSpPr txBox="1"/>
          <p:nvPr/>
        </p:nvSpPr>
        <p:spPr>
          <a:xfrm>
            <a:off x="8455635" y="3281645"/>
            <a:ext cx="1681962" cy="720725"/>
          </a:xfrm>
          <a:prstGeom prst="rect">
            <a:avLst/>
          </a:prstGeom>
        </p:spPr>
        <p:txBody>
          <a:bodyPr lIns="0" tIns="0" rIns="0" bIns="0" rtlCol="0" anchor="t">
            <a:spAutoFit/>
          </a:bodyPr>
          <a:lstStyle/>
          <a:p>
            <a:pPr algn="ctr">
              <a:lnSpc>
                <a:spcPts val="2800"/>
              </a:lnSpc>
            </a:pPr>
            <a:r>
              <a:rPr lang="en-US" sz="2000">
                <a:solidFill>
                  <a:srgbClr val="FFFFFF"/>
                </a:solidFill>
                <a:latin typeface="Poppins"/>
                <a:ea typeface="Poppins"/>
                <a:cs typeface="Poppins"/>
                <a:sym typeface="Poppins"/>
              </a:rPr>
              <a:t>Presentasi Penawaran</a:t>
            </a:r>
          </a:p>
        </p:txBody>
      </p:sp>
      <p:sp>
        <p:nvSpPr>
          <p:cNvPr id="43" name="TextBox 43"/>
          <p:cNvSpPr txBox="1"/>
          <p:nvPr/>
        </p:nvSpPr>
        <p:spPr>
          <a:xfrm>
            <a:off x="10638878" y="3289534"/>
            <a:ext cx="1681962" cy="720725"/>
          </a:xfrm>
          <a:prstGeom prst="rect">
            <a:avLst/>
          </a:prstGeom>
        </p:spPr>
        <p:txBody>
          <a:bodyPr lIns="0" tIns="0" rIns="0" bIns="0" rtlCol="0" anchor="t">
            <a:spAutoFit/>
          </a:bodyPr>
          <a:lstStyle/>
          <a:p>
            <a:pPr algn="ctr">
              <a:lnSpc>
                <a:spcPts val="2800"/>
              </a:lnSpc>
            </a:pPr>
            <a:r>
              <a:rPr lang="en-US" sz="2000">
                <a:solidFill>
                  <a:srgbClr val="FFFFFF"/>
                </a:solidFill>
                <a:latin typeface="Poppins"/>
                <a:ea typeface="Poppins"/>
                <a:cs typeface="Poppins"/>
                <a:sym typeface="Poppins"/>
              </a:rPr>
              <a:t>Menangani Keberatan</a:t>
            </a:r>
          </a:p>
        </p:txBody>
      </p:sp>
      <p:sp>
        <p:nvSpPr>
          <p:cNvPr id="44" name="TextBox 44"/>
          <p:cNvSpPr txBox="1"/>
          <p:nvPr/>
        </p:nvSpPr>
        <p:spPr>
          <a:xfrm>
            <a:off x="12857468" y="3138722"/>
            <a:ext cx="1681962" cy="720725"/>
          </a:xfrm>
          <a:prstGeom prst="rect">
            <a:avLst/>
          </a:prstGeom>
        </p:spPr>
        <p:txBody>
          <a:bodyPr lIns="0" tIns="0" rIns="0" bIns="0" rtlCol="0" anchor="t">
            <a:spAutoFit/>
          </a:bodyPr>
          <a:lstStyle/>
          <a:p>
            <a:pPr algn="ctr">
              <a:lnSpc>
                <a:spcPts val="2800"/>
              </a:lnSpc>
            </a:pPr>
            <a:r>
              <a:rPr lang="en-US" sz="2000">
                <a:solidFill>
                  <a:srgbClr val="062652"/>
                </a:solidFill>
                <a:latin typeface="Poppins"/>
                <a:ea typeface="Poppins"/>
                <a:cs typeface="Poppins"/>
                <a:sym typeface="Poppins"/>
              </a:rPr>
              <a:t>Penutupan Penjualan</a:t>
            </a:r>
          </a:p>
        </p:txBody>
      </p:sp>
      <p:sp>
        <p:nvSpPr>
          <p:cNvPr id="45" name="TextBox 45"/>
          <p:cNvSpPr txBox="1"/>
          <p:nvPr/>
        </p:nvSpPr>
        <p:spPr>
          <a:xfrm>
            <a:off x="15036752" y="3138722"/>
            <a:ext cx="1823653" cy="720725"/>
          </a:xfrm>
          <a:prstGeom prst="rect">
            <a:avLst/>
          </a:prstGeom>
        </p:spPr>
        <p:txBody>
          <a:bodyPr lIns="0" tIns="0" rIns="0" bIns="0" rtlCol="0" anchor="t">
            <a:spAutoFit/>
          </a:bodyPr>
          <a:lstStyle/>
          <a:p>
            <a:pPr algn="ctr">
              <a:lnSpc>
                <a:spcPts val="2800"/>
              </a:lnSpc>
            </a:pPr>
            <a:r>
              <a:rPr lang="en-US" sz="2000" dirty="0" err="1">
                <a:solidFill>
                  <a:srgbClr val="062652"/>
                </a:solidFill>
                <a:latin typeface="Poppins"/>
                <a:ea typeface="Poppins"/>
                <a:cs typeface="Poppins"/>
                <a:sym typeface="Poppins"/>
              </a:rPr>
              <a:t>Pemeliharaan</a:t>
            </a:r>
            <a:r>
              <a:rPr lang="en-US" sz="2000" dirty="0">
                <a:solidFill>
                  <a:srgbClr val="062652"/>
                </a:solidFill>
                <a:latin typeface="Poppins"/>
                <a:ea typeface="Poppins"/>
                <a:cs typeface="Poppins"/>
                <a:sym typeface="Poppins"/>
              </a:rPr>
              <a:t> </a:t>
            </a:r>
            <a:r>
              <a:rPr lang="en-US" sz="2000" dirty="0" err="1">
                <a:solidFill>
                  <a:srgbClr val="062652"/>
                </a:solidFill>
                <a:latin typeface="Poppins"/>
                <a:ea typeface="Poppins"/>
                <a:cs typeface="Poppins"/>
                <a:sym typeface="Poppins"/>
              </a:rPr>
              <a:t>Hubungan</a:t>
            </a:r>
            <a:endParaRPr lang="en-US" sz="2000" dirty="0">
              <a:solidFill>
                <a:srgbClr val="062652"/>
              </a:solidFill>
              <a:latin typeface="Poppins"/>
              <a:ea typeface="Poppins"/>
              <a:cs typeface="Poppins"/>
              <a:sym typeface="Poppins"/>
            </a:endParaRPr>
          </a:p>
        </p:txBody>
      </p:sp>
      <p:sp>
        <p:nvSpPr>
          <p:cNvPr id="46" name="Freeform 46"/>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47" name="Group 47"/>
          <p:cNvGrpSpPr/>
          <p:nvPr/>
        </p:nvGrpSpPr>
        <p:grpSpPr>
          <a:xfrm>
            <a:off x="-1115" y="9661191"/>
            <a:ext cx="15869159" cy="476836"/>
            <a:chOff x="0" y="0"/>
            <a:chExt cx="4179532" cy="125587"/>
          </a:xfrm>
        </p:grpSpPr>
        <p:sp>
          <p:nvSpPr>
            <p:cNvPr id="48" name="Freeform 48"/>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49" name="TextBox 49"/>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51" name="TextBox 10">
            <a:extLst>
              <a:ext uri="{FF2B5EF4-FFF2-40B4-BE49-F238E27FC236}">
                <a16:creationId xmlns:a16="http://schemas.microsoft.com/office/drawing/2014/main" id="{E08B0256-44BA-6264-ED0B-F9E21C18E5C7}"/>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grpSp>
        <p:nvGrpSpPr>
          <p:cNvPr id="3" name="Group 3"/>
          <p:cNvGrpSpPr/>
          <p:nvPr/>
        </p:nvGrpSpPr>
        <p:grpSpPr>
          <a:xfrm>
            <a:off x="3291571" y="3220712"/>
            <a:ext cx="3808253" cy="3808253"/>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228600" cap="sq">
              <a:solidFill>
                <a:srgbClr val="B3B6BA"/>
              </a:solidFill>
              <a:prstDash val="solid"/>
              <a:miter/>
            </a:ln>
          </p:spPr>
        </p:sp>
        <p:sp>
          <p:nvSpPr>
            <p:cNvPr id="5" name="TextBox 5"/>
            <p:cNvSpPr txBox="1"/>
            <p:nvPr/>
          </p:nvSpPr>
          <p:spPr>
            <a:xfrm>
              <a:off x="76200" y="19050"/>
              <a:ext cx="660400" cy="717550"/>
            </a:xfrm>
            <a:prstGeom prst="rect">
              <a:avLst/>
            </a:prstGeom>
          </p:spPr>
          <p:txBody>
            <a:bodyPr lIns="50800" tIns="50800" rIns="50800" bIns="50800" rtlCol="0" anchor="ctr"/>
            <a:lstStyle/>
            <a:p>
              <a:pPr algn="ctr">
                <a:lnSpc>
                  <a:spcPts val="2799"/>
                </a:lnSpc>
              </a:pPr>
              <a:endParaRPr/>
            </a:p>
          </p:txBody>
        </p:sp>
      </p:grpSp>
      <p:sp>
        <p:nvSpPr>
          <p:cNvPr id="6" name="Freeform 6"/>
          <p:cNvSpPr/>
          <p:nvPr/>
        </p:nvSpPr>
        <p:spPr>
          <a:xfrm>
            <a:off x="4286399" y="4149408"/>
            <a:ext cx="1665756" cy="1850840"/>
          </a:xfrm>
          <a:custGeom>
            <a:avLst/>
            <a:gdLst/>
            <a:ahLst/>
            <a:cxnLst/>
            <a:rect l="l" t="t" r="r" b="b"/>
            <a:pathLst>
              <a:path w="1665756" h="1850840">
                <a:moveTo>
                  <a:pt x="0" y="0"/>
                </a:moveTo>
                <a:lnTo>
                  <a:pt x="1665756" y="0"/>
                </a:lnTo>
                <a:lnTo>
                  <a:pt x="1665756" y="1850840"/>
                </a:lnTo>
                <a:lnTo>
                  <a:pt x="0" y="1850840"/>
                </a:lnTo>
                <a:lnTo>
                  <a:pt x="0" y="0"/>
                </a:lnTo>
                <a:close/>
              </a:path>
            </a:pathLst>
          </a:custGeom>
          <a:blipFill>
            <a:blip>
              <a:extLst>
                <a:ext uri="{96DAC541-7B7A-43D3-8B79-37D633B846F1}">
                  <asvg:svgBlip xmlns:asvg="http://schemas.microsoft.com/office/drawing/2016/SVG/main" r:embed="rId3"/>
                </a:ext>
              </a:extLst>
            </a:blip>
            <a:stretch>
              <a:fillRect/>
            </a:stretch>
          </a:blipFill>
        </p:spPr>
      </p:sp>
      <p:grpSp>
        <p:nvGrpSpPr>
          <p:cNvPr id="7" name="Group 7"/>
          <p:cNvGrpSpPr/>
          <p:nvPr/>
        </p:nvGrpSpPr>
        <p:grpSpPr>
          <a:xfrm>
            <a:off x="7239873" y="3255614"/>
            <a:ext cx="3808253" cy="3808253"/>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228600" cap="sq">
              <a:solidFill>
                <a:srgbClr val="B3B6BA"/>
              </a:solidFill>
              <a:prstDash val="solid"/>
              <a:miter/>
            </a:ln>
          </p:spPr>
        </p:sp>
        <p:sp>
          <p:nvSpPr>
            <p:cNvPr id="9" name="TextBox 9"/>
            <p:cNvSpPr txBox="1"/>
            <p:nvPr/>
          </p:nvSpPr>
          <p:spPr>
            <a:xfrm>
              <a:off x="76200" y="19050"/>
              <a:ext cx="660400" cy="717550"/>
            </a:xfrm>
            <a:prstGeom prst="rect">
              <a:avLst/>
            </a:prstGeom>
          </p:spPr>
          <p:txBody>
            <a:bodyPr lIns="50800" tIns="50800" rIns="50800" bIns="50800" rtlCol="0" anchor="ctr"/>
            <a:lstStyle/>
            <a:p>
              <a:pPr algn="ctr">
                <a:lnSpc>
                  <a:spcPts val="2799"/>
                </a:lnSpc>
              </a:pPr>
              <a:endParaRPr/>
            </a:p>
          </p:txBody>
        </p:sp>
      </p:grpSp>
      <p:sp>
        <p:nvSpPr>
          <p:cNvPr id="10" name="Freeform 10"/>
          <p:cNvSpPr/>
          <p:nvPr/>
        </p:nvSpPr>
        <p:spPr>
          <a:xfrm>
            <a:off x="8291868" y="4042199"/>
            <a:ext cx="1704263" cy="2202602"/>
          </a:xfrm>
          <a:custGeom>
            <a:avLst/>
            <a:gdLst/>
            <a:ahLst/>
            <a:cxnLst/>
            <a:rect l="l" t="t" r="r" b="b"/>
            <a:pathLst>
              <a:path w="1704263" h="2202602">
                <a:moveTo>
                  <a:pt x="0" y="0"/>
                </a:moveTo>
                <a:lnTo>
                  <a:pt x="1704264" y="0"/>
                </a:lnTo>
                <a:lnTo>
                  <a:pt x="1704264" y="2202602"/>
                </a:lnTo>
                <a:lnTo>
                  <a:pt x="0" y="2202602"/>
                </a:lnTo>
                <a:lnTo>
                  <a:pt x="0" y="0"/>
                </a:lnTo>
                <a:close/>
              </a:path>
            </a:pathLst>
          </a:custGeom>
          <a:blipFill>
            <a:blip>
              <a:extLst>
                <a:ext uri="{96DAC541-7B7A-43D3-8B79-37D633B846F1}">
                  <asvg:svgBlip xmlns:asvg="http://schemas.microsoft.com/office/drawing/2016/SVG/main" r:embed="rId4"/>
                </a:ext>
              </a:extLst>
            </a:blip>
            <a:stretch>
              <a:fillRect/>
            </a:stretch>
          </a:blipFill>
        </p:spPr>
      </p:sp>
      <p:grpSp>
        <p:nvGrpSpPr>
          <p:cNvPr id="11" name="Group 11"/>
          <p:cNvGrpSpPr/>
          <p:nvPr/>
        </p:nvGrpSpPr>
        <p:grpSpPr>
          <a:xfrm>
            <a:off x="11188176" y="3220712"/>
            <a:ext cx="3808253" cy="3808253"/>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228600" cap="sq">
              <a:solidFill>
                <a:srgbClr val="B3B6BA"/>
              </a:solidFill>
              <a:prstDash val="solid"/>
              <a:miter/>
            </a:ln>
          </p:spPr>
        </p:sp>
        <p:sp>
          <p:nvSpPr>
            <p:cNvPr id="13" name="TextBox 13"/>
            <p:cNvSpPr txBox="1"/>
            <p:nvPr/>
          </p:nvSpPr>
          <p:spPr>
            <a:xfrm>
              <a:off x="76200" y="19050"/>
              <a:ext cx="660400" cy="717550"/>
            </a:xfrm>
            <a:prstGeom prst="rect">
              <a:avLst/>
            </a:prstGeom>
          </p:spPr>
          <p:txBody>
            <a:bodyPr lIns="50800" tIns="50800" rIns="50800" bIns="50800" rtlCol="0" anchor="ctr"/>
            <a:lstStyle/>
            <a:p>
              <a:pPr algn="ctr">
                <a:lnSpc>
                  <a:spcPts val="2799"/>
                </a:lnSpc>
              </a:pPr>
              <a:endParaRPr/>
            </a:p>
          </p:txBody>
        </p:sp>
      </p:grpSp>
      <p:sp>
        <p:nvSpPr>
          <p:cNvPr id="14" name="Freeform 14"/>
          <p:cNvSpPr/>
          <p:nvPr/>
        </p:nvSpPr>
        <p:spPr>
          <a:xfrm flipH="1">
            <a:off x="12202485" y="4060791"/>
            <a:ext cx="1779634" cy="2028073"/>
          </a:xfrm>
          <a:custGeom>
            <a:avLst/>
            <a:gdLst/>
            <a:ahLst/>
            <a:cxnLst/>
            <a:rect l="l" t="t" r="r" b="b"/>
            <a:pathLst>
              <a:path w="1779634" h="2028073">
                <a:moveTo>
                  <a:pt x="1779634" y="0"/>
                </a:moveTo>
                <a:lnTo>
                  <a:pt x="0" y="0"/>
                </a:lnTo>
                <a:lnTo>
                  <a:pt x="0" y="2028073"/>
                </a:lnTo>
                <a:lnTo>
                  <a:pt x="1779634" y="2028073"/>
                </a:lnTo>
                <a:lnTo>
                  <a:pt x="1779634" y="0"/>
                </a:lnTo>
                <a:close/>
              </a:path>
            </a:pathLst>
          </a:custGeom>
          <a:blipFill>
            <a:blip>
              <a:extLst>
                <a:ext uri="{96DAC541-7B7A-43D3-8B79-37D633B846F1}">
                  <asvg:svgBlip xmlns:asvg="http://schemas.microsoft.com/office/drawing/2016/SVG/main" r:embed="rId5"/>
                </a:ext>
              </a:extLst>
            </a:blip>
            <a:stretch>
              <a:fillRect/>
            </a:stretch>
          </a:blipFill>
        </p:spPr>
      </p:sp>
      <p:sp>
        <p:nvSpPr>
          <p:cNvPr id="15" name="Freeform 15"/>
          <p:cNvSpPr/>
          <p:nvPr/>
        </p:nvSpPr>
        <p:spPr>
          <a:xfrm rot="-10800000" flipV="1">
            <a:off x="6868171" y="2824394"/>
            <a:ext cx="4545686" cy="2335346"/>
          </a:xfrm>
          <a:custGeom>
            <a:avLst/>
            <a:gdLst/>
            <a:ahLst/>
            <a:cxnLst/>
            <a:rect l="l" t="t" r="r" b="b"/>
            <a:pathLst>
              <a:path w="4545686" h="2335346">
                <a:moveTo>
                  <a:pt x="0" y="2335346"/>
                </a:moveTo>
                <a:lnTo>
                  <a:pt x="4545685" y="2335346"/>
                </a:lnTo>
                <a:lnTo>
                  <a:pt x="4545685" y="0"/>
                </a:lnTo>
                <a:lnTo>
                  <a:pt x="0" y="0"/>
                </a:lnTo>
                <a:lnTo>
                  <a:pt x="0" y="2335346"/>
                </a:lnTo>
                <a:close/>
              </a:path>
            </a:pathLst>
          </a:custGeom>
          <a:blipFill>
            <a:blip>
              <a:extLst>
                <a:ext uri="{96DAC541-7B7A-43D3-8B79-37D633B846F1}">
                  <asvg:svgBlip xmlns:asvg="http://schemas.microsoft.com/office/drawing/2016/SVG/main" r:embed="rId6"/>
                </a:ext>
              </a:extLst>
            </a:blip>
            <a:stretch>
              <a:fillRect/>
            </a:stretch>
          </a:blipFill>
        </p:spPr>
      </p:sp>
      <p:sp>
        <p:nvSpPr>
          <p:cNvPr id="16" name="Freeform 16"/>
          <p:cNvSpPr/>
          <p:nvPr/>
        </p:nvSpPr>
        <p:spPr>
          <a:xfrm rot="-10800000">
            <a:off x="2922855" y="5124839"/>
            <a:ext cx="4545686" cy="2335346"/>
          </a:xfrm>
          <a:custGeom>
            <a:avLst/>
            <a:gdLst/>
            <a:ahLst/>
            <a:cxnLst/>
            <a:rect l="l" t="t" r="r" b="b"/>
            <a:pathLst>
              <a:path w="4545686" h="2335346">
                <a:moveTo>
                  <a:pt x="0" y="0"/>
                </a:moveTo>
                <a:lnTo>
                  <a:pt x="4545686" y="0"/>
                </a:lnTo>
                <a:lnTo>
                  <a:pt x="4545686" y="2335346"/>
                </a:lnTo>
                <a:lnTo>
                  <a:pt x="0" y="2335346"/>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17" name="Freeform 17"/>
          <p:cNvSpPr/>
          <p:nvPr/>
        </p:nvSpPr>
        <p:spPr>
          <a:xfrm rot="-10800000">
            <a:off x="10819459" y="5124839"/>
            <a:ext cx="4545686" cy="2335346"/>
          </a:xfrm>
          <a:custGeom>
            <a:avLst/>
            <a:gdLst/>
            <a:ahLst/>
            <a:cxnLst/>
            <a:rect l="l" t="t" r="r" b="b"/>
            <a:pathLst>
              <a:path w="4545686" h="2335346">
                <a:moveTo>
                  <a:pt x="0" y="0"/>
                </a:moveTo>
                <a:lnTo>
                  <a:pt x="4545686" y="0"/>
                </a:lnTo>
                <a:lnTo>
                  <a:pt x="4545686" y="2335346"/>
                </a:lnTo>
                <a:lnTo>
                  <a:pt x="0" y="2335346"/>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18" name="TextBox 18"/>
          <p:cNvSpPr txBox="1"/>
          <p:nvPr/>
        </p:nvSpPr>
        <p:spPr>
          <a:xfrm>
            <a:off x="3360573" y="7600448"/>
            <a:ext cx="3670249" cy="560867"/>
          </a:xfrm>
          <a:prstGeom prst="rect">
            <a:avLst/>
          </a:prstGeom>
        </p:spPr>
        <p:txBody>
          <a:bodyPr lIns="0" tIns="0" rIns="0" bIns="0" rtlCol="0" anchor="t">
            <a:spAutoFit/>
          </a:bodyPr>
          <a:lstStyle/>
          <a:p>
            <a:pPr algn="ctr">
              <a:lnSpc>
                <a:spcPts val="4349"/>
              </a:lnSpc>
            </a:pPr>
            <a:r>
              <a:rPr lang="en-US" sz="3107" b="1">
                <a:solidFill>
                  <a:srgbClr val="062652"/>
                </a:solidFill>
                <a:latin typeface="Poppins Bold"/>
                <a:ea typeface="Poppins Bold"/>
                <a:cs typeface="Poppins Bold"/>
                <a:sym typeface="Poppins Bold"/>
              </a:rPr>
              <a:t>Internal Database</a:t>
            </a:r>
          </a:p>
        </p:txBody>
      </p:sp>
      <p:sp>
        <p:nvSpPr>
          <p:cNvPr id="19" name="TextBox 19"/>
          <p:cNvSpPr txBox="1"/>
          <p:nvPr/>
        </p:nvSpPr>
        <p:spPr>
          <a:xfrm>
            <a:off x="8337251" y="2030435"/>
            <a:ext cx="1607526" cy="560867"/>
          </a:xfrm>
          <a:prstGeom prst="rect">
            <a:avLst/>
          </a:prstGeom>
        </p:spPr>
        <p:txBody>
          <a:bodyPr lIns="0" tIns="0" rIns="0" bIns="0" rtlCol="0" anchor="t">
            <a:spAutoFit/>
          </a:bodyPr>
          <a:lstStyle/>
          <a:p>
            <a:pPr algn="ctr">
              <a:lnSpc>
                <a:spcPts val="4349"/>
              </a:lnSpc>
            </a:pPr>
            <a:r>
              <a:rPr lang="en-US" sz="3107" b="1">
                <a:solidFill>
                  <a:srgbClr val="062652"/>
                </a:solidFill>
                <a:latin typeface="Poppins Bold"/>
                <a:ea typeface="Poppins Bold"/>
                <a:cs typeface="Poppins Bold"/>
                <a:sym typeface="Poppins Bold"/>
              </a:rPr>
              <a:t>Referral</a:t>
            </a:r>
          </a:p>
        </p:txBody>
      </p:sp>
      <p:sp>
        <p:nvSpPr>
          <p:cNvPr id="20" name="TextBox 20"/>
          <p:cNvSpPr txBox="1"/>
          <p:nvPr/>
        </p:nvSpPr>
        <p:spPr>
          <a:xfrm>
            <a:off x="11747301" y="7600448"/>
            <a:ext cx="2690001" cy="560867"/>
          </a:xfrm>
          <a:prstGeom prst="rect">
            <a:avLst/>
          </a:prstGeom>
        </p:spPr>
        <p:txBody>
          <a:bodyPr lIns="0" tIns="0" rIns="0" bIns="0" rtlCol="0" anchor="t">
            <a:spAutoFit/>
          </a:bodyPr>
          <a:lstStyle/>
          <a:p>
            <a:pPr algn="ctr">
              <a:lnSpc>
                <a:spcPts val="4349"/>
              </a:lnSpc>
            </a:pPr>
            <a:r>
              <a:rPr lang="en-US" sz="3107" b="1">
                <a:solidFill>
                  <a:srgbClr val="062652"/>
                </a:solidFill>
                <a:latin typeface="Poppins Bold"/>
                <a:ea typeface="Poppins Bold"/>
                <a:cs typeface="Poppins Bold"/>
                <a:sym typeface="Poppins Bold"/>
              </a:rPr>
              <a:t>Non-Referral</a:t>
            </a:r>
          </a:p>
        </p:txBody>
      </p:sp>
      <p:sp>
        <p:nvSpPr>
          <p:cNvPr id="21" name="Freeform 21"/>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7"/>
            <a:stretch>
              <a:fillRect/>
            </a:stretch>
          </a:blipFill>
        </p:spPr>
      </p:sp>
      <p:grpSp>
        <p:nvGrpSpPr>
          <p:cNvPr id="22" name="Group 22"/>
          <p:cNvGrpSpPr/>
          <p:nvPr/>
        </p:nvGrpSpPr>
        <p:grpSpPr>
          <a:xfrm>
            <a:off x="-1115" y="9661191"/>
            <a:ext cx="15869159" cy="476836"/>
            <a:chOff x="0" y="0"/>
            <a:chExt cx="4179532" cy="125587"/>
          </a:xfrm>
        </p:grpSpPr>
        <p:sp>
          <p:nvSpPr>
            <p:cNvPr id="23" name="Freeform 23"/>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24" name="TextBox 24"/>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26" name="TextBox 10">
            <a:extLst>
              <a:ext uri="{FF2B5EF4-FFF2-40B4-BE49-F238E27FC236}">
                <a16:creationId xmlns:a16="http://schemas.microsoft.com/office/drawing/2014/main" id="{927C5767-A50D-1E6A-9473-C067BEBD1181}"/>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grpSp>
        <p:nvGrpSpPr>
          <p:cNvPr id="3" name="Group 3"/>
          <p:cNvGrpSpPr/>
          <p:nvPr/>
        </p:nvGrpSpPr>
        <p:grpSpPr>
          <a:xfrm>
            <a:off x="1028700" y="3077817"/>
            <a:ext cx="6814305" cy="963677"/>
            <a:chOff x="0" y="0"/>
            <a:chExt cx="1402120" cy="198287"/>
          </a:xfrm>
        </p:grpSpPr>
        <p:sp>
          <p:nvSpPr>
            <p:cNvPr id="4" name="Freeform 4"/>
            <p:cNvSpPr/>
            <p:nvPr/>
          </p:nvSpPr>
          <p:spPr>
            <a:xfrm>
              <a:off x="0" y="0"/>
              <a:ext cx="1402120" cy="198287"/>
            </a:xfrm>
            <a:custGeom>
              <a:avLst/>
              <a:gdLst/>
              <a:ahLst/>
              <a:cxnLst/>
              <a:rect l="l" t="t" r="r" b="b"/>
              <a:pathLst>
                <a:path w="1402120" h="198287">
                  <a:moveTo>
                    <a:pt x="22190" y="0"/>
                  </a:moveTo>
                  <a:lnTo>
                    <a:pt x="1379930" y="0"/>
                  </a:lnTo>
                  <a:cubicBezTo>
                    <a:pt x="1392186" y="0"/>
                    <a:pt x="1402120" y="9935"/>
                    <a:pt x="1402120" y="22190"/>
                  </a:cubicBezTo>
                  <a:lnTo>
                    <a:pt x="1402120" y="176097"/>
                  </a:lnTo>
                  <a:cubicBezTo>
                    <a:pt x="1402120" y="181983"/>
                    <a:pt x="1399783" y="187627"/>
                    <a:pt x="1395621" y="191788"/>
                  </a:cubicBezTo>
                  <a:cubicBezTo>
                    <a:pt x="1391460" y="195950"/>
                    <a:pt x="1385816" y="198287"/>
                    <a:pt x="1379930" y="198287"/>
                  </a:cubicBezTo>
                  <a:lnTo>
                    <a:pt x="22190" y="198287"/>
                  </a:lnTo>
                  <a:cubicBezTo>
                    <a:pt x="16305" y="198287"/>
                    <a:pt x="10661" y="195950"/>
                    <a:pt x="6499" y="191788"/>
                  </a:cubicBezTo>
                  <a:cubicBezTo>
                    <a:pt x="2338" y="187627"/>
                    <a:pt x="0" y="181983"/>
                    <a:pt x="0" y="176097"/>
                  </a:cubicBezTo>
                  <a:lnTo>
                    <a:pt x="0" y="22190"/>
                  </a:lnTo>
                  <a:cubicBezTo>
                    <a:pt x="0" y="16305"/>
                    <a:pt x="2338" y="10661"/>
                    <a:pt x="6499" y="6499"/>
                  </a:cubicBezTo>
                  <a:cubicBezTo>
                    <a:pt x="10661" y="2338"/>
                    <a:pt x="16305" y="0"/>
                    <a:pt x="22190" y="0"/>
                  </a:cubicBezTo>
                  <a:close/>
                </a:path>
              </a:pathLst>
            </a:custGeom>
            <a:solidFill>
              <a:srgbClr val="003366"/>
            </a:solidFill>
          </p:spPr>
        </p:sp>
        <p:sp>
          <p:nvSpPr>
            <p:cNvPr id="5" name="TextBox 5"/>
            <p:cNvSpPr txBox="1"/>
            <p:nvPr/>
          </p:nvSpPr>
          <p:spPr>
            <a:xfrm>
              <a:off x="0" y="-57150"/>
              <a:ext cx="1402120" cy="255437"/>
            </a:xfrm>
            <a:prstGeom prst="rect">
              <a:avLst/>
            </a:prstGeom>
          </p:spPr>
          <p:txBody>
            <a:bodyPr lIns="50800" tIns="50800" rIns="50800" bIns="50800" rtlCol="0" anchor="ctr"/>
            <a:lstStyle/>
            <a:p>
              <a:pPr algn="ctr">
                <a:lnSpc>
                  <a:spcPts val="2799"/>
                </a:lnSpc>
              </a:pPr>
              <a:r>
                <a:rPr lang="en-US" sz="1999" b="1">
                  <a:solidFill>
                    <a:srgbClr val="FFFFFF"/>
                  </a:solidFill>
                  <a:latin typeface="Poppins Bold"/>
                  <a:ea typeface="Poppins Bold"/>
                  <a:cs typeface="Poppins Bold"/>
                  <a:sym typeface="Poppins Bold"/>
                </a:rPr>
                <a:t>Mengakui atau Memvalidasi keberatan calon nasabah.</a:t>
              </a:r>
            </a:p>
          </p:txBody>
        </p:sp>
      </p:grpSp>
      <p:grpSp>
        <p:nvGrpSpPr>
          <p:cNvPr id="6" name="Group 6"/>
          <p:cNvGrpSpPr/>
          <p:nvPr/>
        </p:nvGrpSpPr>
        <p:grpSpPr>
          <a:xfrm>
            <a:off x="1028700" y="4328211"/>
            <a:ext cx="6814305" cy="2880972"/>
            <a:chOff x="0" y="0"/>
            <a:chExt cx="9085740" cy="3841296"/>
          </a:xfrm>
        </p:grpSpPr>
        <p:grpSp>
          <p:nvGrpSpPr>
            <p:cNvPr id="7" name="Group 7"/>
            <p:cNvGrpSpPr/>
            <p:nvPr/>
          </p:nvGrpSpPr>
          <p:grpSpPr>
            <a:xfrm rot="-5400000">
              <a:off x="3255902" y="599423"/>
              <a:ext cx="2175393" cy="976548"/>
              <a:chOff x="0" y="0"/>
              <a:chExt cx="1188221" cy="533400"/>
            </a:xfrm>
          </p:grpSpPr>
          <p:sp>
            <p:nvSpPr>
              <p:cNvPr id="8" name="Freeform 8"/>
              <p:cNvSpPr/>
              <p:nvPr/>
            </p:nvSpPr>
            <p:spPr>
              <a:xfrm>
                <a:off x="0" y="0"/>
                <a:ext cx="1188221" cy="533400"/>
              </a:xfrm>
              <a:custGeom>
                <a:avLst/>
                <a:gdLst/>
                <a:ahLst/>
                <a:cxnLst/>
                <a:rect l="l" t="t" r="r" b="b"/>
                <a:pathLst>
                  <a:path w="1188221" h="533400">
                    <a:moveTo>
                      <a:pt x="239386" y="166418"/>
                    </a:moveTo>
                    <a:lnTo>
                      <a:pt x="1188221" y="166418"/>
                    </a:lnTo>
                    <a:lnTo>
                      <a:pt x="1188221" y="366942"/>
                    </a:lnTo>
                    <a:lnTo>
                      <a:pt x="239373" y="366942"/>
                    </a:lnTo>
                    <a:lnTo>
                      <a:pt x="302255" y="533400"/>
                    </a:lnTo>
                    <a:lnTo>
                      <a:pt x="0" y="266700"/>
                    </a:lnTo>
                    <a:lnTo>
                      <a:pt x="302255" y="0"/>
                    </a:lnTo>
                    <a:lnTo>
                      <a:pt x="239386" y="166418"/>
                    </a:lnTo>
                    <a:close/>
                  </a:path>
                </a:pathLst>
              </a:custGeom>
              <a:solidFill>
                <a:srgbClr val="003366"/>
              </a:solidFill>
            </p:spPr>
          </p:sp>
          <p:sp>
            <p:nvSpPr>
              <p:cNvPr id="9" name="TextBox 9"/>
              <p:cNvSpPr txBox="1"/>
              <p:nvPr/>
            </p:nvSpPr>
            <p:spPr>
              <a:xfrm>
                <a:off x="120650" y="107950"/>
                <a:ext cx="1067571" cy="260350"/>
              </a:xfrm>
              <a:prstGeom prst="rect">
                <a:avLst/>
              </a:prstGeom>
            </p:spPr>
            <p:txBody>
              <a:bodyPr lIns="50800" tIns="50800" rIns="50800" bIns="50800" rtlCol="0" anchor="ctr"/>
              <a:lstStyle/>
              <a:p>
                <a:pPr algn="ctr">
                  <a:lnSpc>
                    <a:spcPts val="2799"/>
                  </a:lnSpc>
                </a:pPr>
                <a:endParaRPr/>
              </a:p>
            </p:txBody>
          </p:sp>
        </p:grpSp>
        <p:grpSp>
          <p:nvGrpSpPr>
            <p:cNvPr id="10" name="Group 10"/>
            <p:cNvGrpSpPr/>
            <p:nvPr/>
          </p:nvGrpSpPr>
          <p:grpSpPr>
            <a:xfrm>
              <a:off x="0" y="2556393"/>
              <a:ext cx="9085740" cy="1284902"/>
              <a:chOff x="0" y="0"/>
              <a:chExt cx="1402120" cy="198287"/>
            </a:xfrm>
          </p:grpSpPr>
          <p:sp>
            <p:nvSpPr>
              <p:cNvPr id="11" name="Freeform 11"/>
              <p:cNvSpPr/>
              <p:nvPr/>
            </p:nvSpPr>
            <p:spPr>
              <a:xfrm>
                <a:off x="0" y="0"/>
                <a:ext cx="1402120" cy="198287"/>
              </a:xfrm>
              <a:custGeom>
                <a:avLst/>
                <a:gdLst/>
                <a:ahLst/>
                <a:cxnLst/>
                <a:rect l="l" t="t" r="r" b="b"/>
                <a:pathLst>
                  <a:path w="1402120" h="198287">
                    <a:moveTo>
                      <a:pt x="22190" y="0"/>
                    </a:moveTo>
                    <a:lnTo>
                      <a:pt x="1379930" y="0"/>
                    </a:lnTo>
                    <a:cubicBezTo>
                      <a:pt x="1392186" y="0"/>
                      <a:pt x="1402120" y="9935"/>
                      <a:pt x="1402120" y="22190"/>
                    </a:cubicBezTo>
                    <a:lnTo>
                      <a:pt x="1402120" y="176097"/>
                    </a:lnTo>
                    <a:cubicBezTo>
                      <a:pt x="1402120" y="181983"/>
                      <a:pt x="1399783" y="187627"/>
                      <a:pt x="1395621" y="191788"/>
                    </a:cubicBezTo>
                    <a:cubicBezTo>
                      <a:pt x="1391460" y="195950"/>
                      <a:pt x="1385816" y="198287"/>
                      <a:pt x="1379930" y="198287"/>
                    </a:cubicBezTo>
                    <a:lnTo>
                      <a:pt x="22190" y="198287"/>
                    </a:lnTo>
                    <a:cubicBezTo>
                      <a:pt x="16305" y="198287"/>
                      <a:pt x="10661" y="195950"/>
                      <a:pt x="6499" y="191788"/>
                    </a:cubicBezTo>
                    <a:cubicBezTo>
                      <a:pt x="2338" y="187627"/>
                      <a:pt x="0" y="181983"/>
                      <a:pt x="0" y="176097"/>
                    </a:cubicBezTo>
                    <a:lnTo>
                      <a:pt x="0" y="22190"/>
                    </a:lnTo>
                    <a:cubicBezTo>
                      <a:pt x="0" y="16305"/>
                      <a:pt x="2338" y="10661"/>
                      <a:pt x="6499" y="6499"/>
                    </a:cubicBezTo>
                    <a:cubicBezTo>
                      <a:pt x="10661" y="2338"/>
                      <a:pt x="16305" y="0"/>
                      <a:pt x="22190" y="0"/>
                    </a:cubicBezTo>
                    <a:close/>
                  </a:path>
                </a:pathLst>
              </a:custGeom>
              <a:solidFill>
                <a:srgbClr val="003366"/>
              </a:solidFill>
            </p:spPr>
          </p:sp>
          <p:sp>
            <p:nvSpPr>
              <p:cNvPr id="12" name="TextBox 12"/>
              <p:cNvSpPr txBox="1"/>
              <p:nvPr/>
            </p:nvSpPr>
            <p:spPr>
              <a:xfrm>
                <a:off x="0" y="-57150"/>
                <a:ext cx="1402120" cy="255437"/>
              </a:xfrm>
              <a:prstGeom prst="rect">
                <a:avLst/>
              </a:prstGeom>
            </p:spPr>
            <p:txBody>
              <a:bodyPr lIns="50800" tIns="50800" rIns="50800" bIns="50800" rtlCol="0" anchor="ctr"/>
              <a:lstStyle/>
              <a:p>
                <a:pPr algn="ctr">
                  <a:lnSpc>
                    <a:spcPts val="2799"/>
                  </a:lnSpc>
                </a:pPr>
                <a:r>
                  <a:rPr lang="en-US" sz="1999" b="1">
                    <a:solidFill>
                      <a:srgbClr val="FFFFFF"/>
                    </a:solidFill>
                    <a:latin typeface="Poppins Bold"/>
                    <a:ea typeface="Poppins Bold"/>
                    <a:cs typeface="Poppins Bold"/>
                    <a:sym typeface="Poppins Bold"/>
                  </a:rPr>
                  <a:t>Mengakui atau Memvalidasi keberatan calon nasabah.</a:t>
                </a:r>
              </a:p>
            </p:txBody>
          </p:sp>
        </p:grpSp>
      </p:grpSp>
      <p:grpSp>
        <p:nvGrpSpPr>
          <p:cNvPr id="13" name="Group 13"/>
          <p:cNvGrpSpPr/>
          <p:nvPr/>
        </p:nvGrpSpPr>
        <p:grpSpPr>
          <a:xfrm>
            <a:off x="7843005" y="2671628"/>
            <a:ext cx="9415180" cy="5839105"/>
            <a:chOff x="0" y="0"/>
            <a:chExt cx="12553573" cy="7785474"/>
          </a:xfrm>
        </p:grpSpPr>
        <p:grpSp>
          <p:nvGrpSpPr>
            <p:cNvPr id="14" name="Group 14"/>
            <p:cNvGrpSpPr/>
            <p:nvPr/>
          </p:nvGrpSpPr>
          <p:grpSpPr>
            <a:xfrm>
              <a:off x="3466346" y="0"/>
              <a:ext cx="9085740" cy="1701627"/>
              <a:chOff x="0" y="0"/>
              <a:chExt cx="1402120" cy="262597"/>
            </a:xfrm>
          </p:grpSpPr>
          <p:sp>
            <p:nvSpPr>
              <p:cNvPr id="15" name="Freeform 15"/>
              <p:cNvSpPr/>
              <p:nvPr/>
            </p:nvSpPr>
            <p:spPr>
              <a:xfrm>
                <a:off x="0" y="0"/>
                <a:ext cx="1402120" cy="262597"/>
              </a:xfrm>
              <a:custGeom>
                <a:avLst/>
                <a:gdLst/>
                <a:ahLst/>
                <a:cxnLst/>
                <a:rect l="l" t="t" r="r" b="b"/>
                <a:pathLst>
                  <a:path w="1402120" h="262597">
                    <a:moveTo>
                      <a:pt x="22190" y="0"/>
                    </a:moveTo>
                    <a:lnTo>
                      <a:pt x="1379930" y="0"/>
                    </a:lnTo>
                    <a:cubicBezTo>
                      <a:pt x="1392186" y="0"/>
                      <a:pt x="1402120" y="9935"/>
                      <a:pt x="1402120" y="22190"/>
                    </a:cubicBezTo>
                    <a:lnTo>
                      <a:pt x="1402120" y="240407"/>
                    </a:lnTo>
                    <a:cubicBezTo>
                      <a:pt x="1402120" y="246292"/>
                      <a:pt x="1399783" y="251936"/>
                      <a:pt x="1395621" y="256098"/>
                    </a:cubicBezTo>
                    <a:cubicBezTo>
                      <a:pt x="1391460" y="260259"/>
                      <a:pt x="1385816" y="262597"/>
                      <a:pt x="1379930" y="262597"/>
                    </a:cubicBezTo>
                    <a:lnTo>
                      <a:pt x="22190" y="262597"/>
                    </a:lnTo>
                    <a:cubicBezTo>
                      <a:pt x="16305" y="262597"/>
                      <a:pt x="10661" y="260259"/>
                      <a:pt x="6499" y="256098"/>
                    </a:cubicBezTo>
                    <a:cubicBezTo>
                      <a:pt x="2338" y="251936"/>
                      <a:pt x="0" y="246292"/>
                      <a:pt x="0" y="240407"/>
                    </a:cubicBezTo>
                    <a:lnTo>
                      <a:pt x="0" y="22190"/>
                    </a:lnTo>
                    <a:cubicBezTo>
                      <a:pt x="0" y="16305"/>
                      <a:pt x="2338" y="10661"/>
                      <a:pt x="6499" y="6499"/>
                    </a:cubicBezTo>
                    <a:cubicBezTo>
                      <a:pt x="10661" y="2338"/>
                      <a:pt x="16305" y="0"/>
                      <a:pt x="22190" y="0"/>
                    </a:cubicBezTo>
                    <a:close/>
                  </a:path>
                </a:pathLst>
              </a:custGeom>
              <a:solidFill>
                <a:srgbClr val="003366"/>
              </a:solidFill>
            </p:spPr>
          </p:sp>
          <p:sp>
            <p:nvSpPr>
              <p:cNvPr id="16" name="TextBox 16"/>
              <p:cNvSpPr txBox="1"/>
              <p:nvPr/>
            </p:nvSpPr>
            <p:spPr>
              <a:xfrm>
                <a:off x="0" y="0"/>
                <a:ext cx="1402120" cy="262597"/>
              </a:xfrm>
              <a:prstGeom prst="rect">
                <a:avLst/>
              </a:prstGeom>
            </p:spPr>
            <p:txBody>
              <a:bodyPr lIns="50800" tIns="50800" rIns="50800" bIns="50800" rtlCol="0" anchor="ctr"/>
              <a:lstStyle/>
              <a:p>
                <a:pPr algn="ctr">
                  <a:lnSpc>
                    <a:spcPts val="2799"/>
                  </a:lnSpc>
                </a:pPr>
                <a:r>
                  <a:rPr lang="en-US" sz="1999" b="1" dirty="0">
                    <a:solidFill>
                      <a:srgbClr val="FFFFFF"/>
                    </a:solidFill>
                    <a:latin typeface="Poppins Bold"/>
                    <a:ea typeface="Poppins Bold"/>
                    <a:cs typeface="Poppins Bold"/>
                    <a:sym typeface="Poppins Bold"/>
                  </a:rPr>
                  <a:t>Reverse Methode (Metode </a:t>
                </a:r>
                <a:r>
                  <a:rPr lang="en-US" sz="1999" b="1" dirty="0" err="1">
                    <a:solidFill>
                      <a:srgbClr val="FFFFFF"/>
                    </a:solidFill>
                    <a:latin typeface="Poppins Bold"/>
                    <a:ea typeface="Poppins Bold"/>
                    <a:cs typeface="Poppins Bold"/>
                    <a:sym typeface="Poppins Bold"/>
                  </a:rPr>
                  <a:t>Membalikkan</a:t>
                </a:r>
                <a:r>
                  <a:rPr lang="en-US" sz="1999" b="1" dirty="0">
                    <a:solidFill>
                      <a:srgbClr val="FFFFFF"/>
                    </a:solidFill>
                    <a:latin typeface="Poppins Bold"/>
                    <a:ea typeface="Poppins Bold"/>
                    <a:cs typeface="Poppins Bold"/>
                    <a:sym typeface="Poppins Bold"/>
                  </a:rPr>
                  <a:t>)</a:t>
                </a:r>
              </a:p>
              <a:p>
                <a:pPr algn="ctr">
                  <a:lnSpc>
                    <a:spcPts val="2799"/>
                  </a:lnSpc>
                </a:pPr>
                <a:r>
                  <a:rPr lang="en-US" sz="1999" dirty="0" err="1">
                    <a:solidFill>
                      <a:srgbClr val="FFFFFF"/>
                    </a:solidFill>
                    <a:latin typeface="Poppins"/>
                    <a:ea typeface="Poppins"/>
                    <a:cs typeface="Poppins"/>
                    <a:sym typeface="Poppins"/>
                  </a:rPr>
                  <a:t>Gunakan</a:t>
                </a:r>
                <a:r>
                  <a:rPr lang="en-US" sz="1999" dirty="0">
                    <a:solidFill>
                      <a:srgbClr val="FFFFFF"/>
                    </a:solidFill>
                    <a:latin typeface="Poppins"/>
                    <a:ea typeface="Poppins"/>
                    <a:cs typeface="Poppins"/>
                    <a:sym typeface="Poppins"/>
                  </a:rPr>
                  <a:t> </a:t>
                </a:r>
                <a:r>
                  <a:rPr lang="en-US" sz="1999" dirty="0" err="1">
                    <a:solidFill>
                      <a:srgbClr val="FFFFFF"/>
                    </a:solidFill>
                    <a:latin typeface="Poppins"/>
                    <a:ea typeface="Poppins"/>
                    <a:cs typeface="Poppins"/>
                    <a:sym typeface="Poppins"/>
                  </a:rPr>
                  <a:t>kalimat</a:t>
                </a:r>
                <a:r>
                  <a:rPr lang="en-US" sz="1999" dirty="0">
                    <a:solidFill>
                      <a:srgbClr val="FFFFFF"/>
                    </a:solidFill>
                    <a:latin typeface="Poppins"/>
                    <a:ea typeface="Poppins"/>
                    <a:cs typeface="Poppins"/>
                    <a:sym typeface="Poppins"/>
                  </a:rPr>
                  <a:t> </a:t>
                </a:r>
                <a:r>
                  <a:rPr lang="en-US" sz="1999" dirty="0" err="1">
                    <a:solidFill>
                      <a:srgbClr val="FFFFFF"/>
                    </a:solidFill>
                    <a:latin typeface="Poppins"/>
                    <a:ea typeface="Poppins"/>
                    <a:cs typeface="Poppins"/>
                    <a:sym typeface="Poppins"/>
                  </a:rPr>
                  <a:t>untuk</a:t>
                </a:r>
                <a:r>
                  <a:rPr lang="en-US" sz="1999" dirty="0">
                    <a:solidFill>
                      <a:srgbClr val="FFFFFF"/>
                    </a:solidFill>
                    <a:latin typeface="Poppins"/>
                    <a:ea typeface="Poppins"/>
                    <a:cs typeface="Poppins"/>
                    <a:sym typeface="Poppins"/>
                  </a:rPr>
                  <a:t> </a:t>
                </a:r>
                <a:r>
                  <a:rPr lang="en-US" sz="1999" dirty="0" err="1">
                    <a:solidFill>
                      <a:srgbClr val="FFFFFF"/>
                    </a:solidFill>
                    <a:latin typeface="Poppins"/>
                    <a:ea typeface="Poppins"/>
                    <a:cs typeface="Poppins"/>
                    <a:sym typeface="Poppins"/>
                  </a:rPr>
                  <a:t>memberitahu</a:t>
                </a:r>
                <a:r>
                  <a:rPr lang="en-US" sz="1999" dirty="0">
                    <a:solidFill>
                      <a:srgbClr val="FFFFFF"/>
                    </a:solidFill>
                    <a:latin typeface="Poppins"/>
                    <a:ea typeface="Poppins"/>
                    <a:cs typeface="Poppins"/>
                    <a:sym typeface="Poppins"/>
                  </a:rPr>
                  <a:t> </a:t>
                </a:r>
                <a:r>
                  <a:rPr lang="en-US" sz="1999" dirty="0" err="1">
                    <a:solidFill>
                      <a:srgbClr val="FFFFFF"/>
                    </a:solidFill>
                    <a:latin typeface="Poppins"/>
                    <a:ea typeface="Poppins"/>
                    <a:cs typeface="Poppins"/>
                    <a:sym typeface="Poppins"/>
                  </a:rPr>
                  <a:t>bahwa</a:t>
                </a:r>
                <a:r>
                  <a:rPr lang="en-US" sz="1999" dirty="0">
                    <a:solidFill>
                      <a:srgbClr val="FFFFFF"/>
                    </a:solidFill>
                    <a:latin typeface="Poppins"/>
                    <a:ea typeface="Poppins"/>
                    <a:cs typeface="Poppins"/>
                    <a:sym typeface="Poppins"/>
                  </a:rPr>
                  <a:t> Anda </a:t>
                </a:r>
                <a:r>
                  <a:rPr lang="en-US" sz="1999" b="1" dirty="0" err="1">
                    <a:solidFill>
                      <a:srgbClr val="FFFFFF"/>
                    </a:solidFill>
                    <a:latin typeface="Poppins Bold"/>
                    <a:ea typeface="Poppins Bold"/>
                    <a:cs typeface="Poppins Bold"/>
                    <a:sym typeface="Poppins Bold"/>
                  </a:rPr>
                  <a:t>Mengerti</a:t>
                </a:r>
                <a:r>
                  <a:rPr lang="en-US" sz="1999" b="1" dirty="0">
                    <a:solidFill>
                      <a:srgbClr val="FFFFFF"/>
                    </a:solidFill>
                    <a:latin typeface="Poppins Bold"/>
                    <a:ea typeface="Poppins Bold"/>
                    <a:cs typeface="Poppins Bold"/>
                    <a:sym typeface="Poppins Bold"/>
                  </a:rPr>
                  <a:t> </a:t>
                </a:r>
                <a:r>
                  <a:rPr lang="en-US" sz="1999" b="1" dirty="0" err="1">
                    <a:solidFill>
                      <a:srgbClr val="FFFFFF"/>
                    </a:solidFill>
                    <a:latin typeface="Poppins Bold"/>
                    <a:ea typeface="Poppins Bold"/>
                    <a:cs typeface="Poppins Bold"/>
                    <a:sym typeface="Poppins Bold"/>
                  </a:rPr>
                  <a:t>Keberatannya</a:t>
                </a:r>
                <a:r>
                  <a:rPr lang="en-US" sz="1999" dirty="0">
                    <a:solidFill>
                      <a:srgbClr val="FFFFFF"/>
                    </a:solidFill>
                    <a:latin typeface="Poppins"/>
                    <a:ea typeface="Poppins"/>
                    <a:cs typeface="Poppins"/>
                    <a:sym typeface="Poppins"/>
                  </a:rPr>
                  <a:t>, </a:t>
                </a:r>
                <a:r>
                  <a:rPr lang="en-US" sz="1999" dirty="0" err="1">
                    <a:solidFill>
                      <a:srgbClr val="FFFFFF"/>
                    </a:solidFill>
                    <a:latin typeface="Poppins"/>
                    <a:ea typeface="Poppins"/>
                    <a:cs typeface="Poppins"/>
                    <a:sym typeface="Poppins"/>
                  </a:rPr>
                  <a:t>lalu</a:t>
                </a:r>
                <a:r>
                  <a:rPr lang="en-US" sz="1999" dirty="0">
                    <a:solidFill>
                      <a:srgbClr val="FFFFFF"/>
                    </a:solidFill>
                    <a:latin typeface="Poppins"/>
                    <a:ea typeface="Poppins"/>
                    <a:cs typeface="Poppins"/>
                    <a:sym typeface="Poppins"/>
                  </a:rPr>
                  <a:t> </a:t>
                </a:r>
                <a:r>
                  <a:rPr lang="en-US" sz="1999" b="1" dirty="0" err="1">
                    <a:solidFill>
                      <a:srgbClr val="FFFFFF"/>
                    </a:solidFill>
                    <a:latin typeface="Poppins Bold"/>
                    <a:ea typeface="Poppins Bold"/>
                    <a:cs typeface="Poppins Bold"/>
                    <a:sym typeface="Poppins Bold"/>
                  </a:rPr>
                  <a:t>Jelaskan</a:t>
                </a:r>
                <a:r>
                  <a:rPr lang="en-US" sz="1999" b="1" dirty="0">
                    <a:solidFill>
                      <a:srgbClr val="FFFFFF"/>
                    </a:solidFill>
                    <a:latin typeface="Poppins Bold"/>
                    <a:ea typeface="Poppins Bold"/>
                    <a:cs typeface="Poppins Bold"/>
                    <a:sym typeface="Poppins Bold"/>
                  </a:rPr>
                  <a:t> Hal </a:t>
                </a:r>
                <a:r>
                  <a:rPr lang="en-US" sz="1999" b="1" dirty="0" err="1">
                    <a:solidFill>
                      <a:srgbClr val="FFFFFF"/>
                    </a:solidFill>
                    <a:latin typeface="Poppins Bold"/>
                    <a:ea typeface="Poppins Bold"/>
                    <a:cs typeface="Poppins Bold"/>
                    <a:sym typeface="Poppins Bold"/>
                  </a:rPr>
                  <a:t>Positif</a:t>
                </a:r>
                <a:endParaRPr lang="en-US" sz="1999" b="1" dirty="0">
                  <a:solidFill>
                    <a:srgbClr val="FFFFFF"/>
                  </a:solidFill>
                  <a:latin typeface="Poppins Bold"/>
                  <a:ea typeface="Poppins Bold"/>
                  <a:cs typeface="Poppins Bold"/>
                  <a:sym typeface="Poppins Bold"/>
                </a:endParaRPr>
              </a:p>
            </p:txBody>
          </p:sp>
        </p:grpSp>
        <p:grpSp>
          <p:nvGrpSpPr>
            <p:cNvPr id="17" name="Group 17"/>
            <p:cNvGrpSpPr/>
            <p:nvPr/>
          </p:nvGrpSpPr>
          <p:grpSpPr>
            <a:xfrm>
              <a:off x="3466346" y="2337519"/>
              <a:ext cx="9085740" cy="1701627"/>
              <a:chOff x="0" y="0"/>
              <a:chExt cx="1402120" cy="262597"/>
            </a:xfrm>
          </p:grpSpPr>
          <p:sp>
            <p:nvSpPr>
              <p:cNvPr id="18" name="Freeform 18"/>
              <p:cNvSpPr/>
              <p:nvPr/>
            </p:nvSpPr>
            <p:spPr>
              <a:xfrm>
                <a:off x="0" y="0"/>
                <a:ext cx="1402120" cy="262597"/>
              </a:xfrm>
              <a:custGeom>
                <a:avLst/>
                <a:gdLst/>
                <a:ahLst/>
                <a:cxnLst/>
                <a:rect l="l" t="t" r="r" b="b"/>
                <a:pathLst>
                  <a:path w="1402120" h="262597">
                    <a:moveTo>
                      <a:pt x="22190" y="0"/>
                    </a:moveTo>
                    <a:lnTo>
                      <a:pt x="1379930" y="0"/>
                    </a:lnTo>
                    <a:cubicBezTo>
                      <a:pt x="1392186" y="0"/>
                      <a:pt x="1402120" y="9935"/>
                      <a:pt x="1402120" y="22190"/>
                    </a:cubicBezTo>
                    <a:lnTo>
                      <a:pt x="1402120" y="240407"/>
                    </a:lnTo>
                    <a:cubicBezTo>
                      <a:pt x="1402120" y="246292"/>
                      <a:pt x="1399783" y="251936"/>
                      <a:pt x="1395621" y="256098"/>
                    </a:cubicBezTo>
                    <a:cubicBezTo>
                      <a:pt x="1391460" y="260259"/>
                      <a:pt x="1385816" y="262597"/>
                      <a:pt x="1379930" y="262597"/>
                    </a:cubicBezTo>
                    <a:lnTo>
                      <a:pt x="22190" y="262597"/>
                    </a:lnTo>
                    <a:cubicBezTo>
                      <a:pt x="16305" y="262597"/>
                      <a:pt x="10661" y="260259"/>
                      <a:pt x="6499" y="256098"/>
                    </a:cubicBezTo>
                    <a:cubicBezTo>
                      <a:pt x="2338" y="251936"/>
                      <a:pt x="0" y="246292"/>
                      <a:pt x="0" y="240407"/>
                    </a:cubicBezTo>
                    <a:lnTo>
                      <a:pt x="0" y="22190"/>
                    </a:lnTo>
                    <a:cubicBezTo>
                      <a:pt x="0" y="16305"/>
                      <a:pt x="2338" y="10661"/>
                      <a:pt x="6499" y="6499"/>
                    </a:cubicBezTo>
                    <a:cubicBezTo>
                      <a:pt x="10661" y="2338"/>
                      <a:pt x="16305" y="0"/>
                      <a:pt x="22190" y="0"/>
                    </a:cubicBezTo>
                    <a:close/>
                  </a:path>
                </a:pathLst>
              </a:custGeom>
              <a:solidFill>
                <a:srgbClr val="003366"/>
              </a:solidFill>
            </p:spPr>
          </p:sp>
          <p:sp>
            <p:nvSpPr>
              <p:cNvPr id="19" name="TextBox 19"/>
              <p:cNvSpPr txBox="1"/>
              <p:nvPr/>
            </p:nvSpPr>
            <p:spPr>
              <a:xfrm>
                <a:off x="0" y="0"/>
                <a:ext cx="1402120" cy="262597"/>
              </a:xfrm>
              <a:prstGeom prst="rect">
                <a:avLst/>
              </a:prstGeom>
            </p:spPr>
            <p:txBody>
              <a:bodyPr lIns="50800" tIns="50800" rIns="50800" bIns="50800" rtlCol="0" anchor="ctr"/>
              <a:lstStyle/>
              <a:p>
                <a:pPr algn="ctr">
                  <a:lnSpc>
                    <a:spcPts val="2799"/>
                  </a:lnSpc>
                </a:pPr>
                <a:r>
                  <a:rPr lang="en-US" sz="1999" b="1" dirty="0">
                    <a:solidFill>
                      <a:srgbClr val="FFFFFF"/>
                    </a:solidFill>
                    <a:latin typeface="Poppins Bold"/>
                    <a:ea typeface="Poppins Bold"/>
                    <a:cs typeface="Poppins Bold"/>
                    <a:sym typeface="Poppins Bold"/>
                  </a:rPr>
                  <a:t>Admit Methode (Metode </a:t>
                </a:r>
                <a:r>
                  <a:rPr lang="en-US" sz="1999" b="1" dirty="0" err="1">
                    <a:solidFill>
                      <a:srgbClr val="FFFFFF"/>
                    </a:solidFill>
                    <a:latin typeface="Poppins Bold"/>
                    <a:ea typeface="Poppins Bold"/>
                    <a:cs typeface="Poppins Bold"/>
                    <a:sym typeface="Poppins Bold"/>
                  </a:rPr>
                  <a:t>Mengakui</a:t>
                </a:r>
                <a:r>
                  <a:rPr lang="en-US" sz="1999" b="1" dirty="0">
                    <a:solidFill>
                      <a:srgbClr val="FFFFFF"/>
                    </a:solidFill>
                    <a:latin typeface="Poppins Bold"/>
                    <a:ea typeface="Poppins Bold"/>
                    <a:cs typeface="Poppins Bold"/>
                    <a:sym typeface="Poppins Bold"/>
                  </a:rPr>
                  <a:t>)</a:t>
                </a:r>
              </a:p>
              <a:p>
                <a:pPr algn="ctr">
                  <a:lnSpc>
                    <a:spcPts val="2799"/>
                  </a:lnSpc>
                </a:pPr>
                <a:r>
                  <a:rPr lang="en-US" sz="1999" dirty="0" err="1">
                    <a:solidFill>
                      <a:srgbClr val="FFFFFF"/>
                    </a:solidFill>
                    <a:latin typeface="Poppins"/>
                    <a:ea typeface="Poppins"/>
                    <a:cs typeface="Poppins"/>
                    <a:sym typeface="Poppins"/>
                  </a:rPr>
                  <a:t>Gunakan</a:t>
                </a:r>
                <a:r>
                  <a:rPr lang="en-US" sz="1999" dirty="0">
                    <a:solidFill>
                      <a:srgbClr val="FFFFFF"/>
                    </a:solidFill>
                    <a:latin typeface="Poppins"/>
                    <a:ea typeface="Poppins"/>
                    <a:cs typeface="Poppins"/>
                    <a:sym typeface="Poppins"/>
                  </a:rPr>
                  <a:t> </a:t>
                </a:r>
                <a:r>
                  <a:rPr lang="en-US" sz="1999" dirty="0" err="1">
                    <a:solidFill>
                      <a:srgbClr val="FFFFFF"/>
                    </a:solidFill>
                    <a:latin typeface="Poppins"/>
                    <a:ea typeface="Poppins"/>
                    <a:cs typeface="Poppins"/>
                    <a:sym typeface="Poppins"/>
                  </a:rPr>
                  <a:t>kalimat</a:t>
                </a:r>
                <a:r>
                  <a:rPr lang="en-US" sz="1999" dirty="0">
                    <a:solidFill>
                      <a:srgbClr val="FFFFFF"/>
                    </a:solidFill>
                    <a:latin typeface="Poppins"/>
                    <a:ea typeface="Poppins"/>
                    <a:cs typeface="Poppins"/>
                    <a:sym typeface="Poppins"/>
                  </a:rPr>
                  <a:t> yang </a:t>
                </a:r>
                <a:r>
                  <a:rPr lang="en-US" sz="1999" dirty="0" err="1">
                    <a:solidFill>
                      <a:srgbClr val="FFFFFF"/>
                    </a:solidFill>
                    <a:latin typeface="Poppins"/>
                    <a:ea typeface="Poppins"/>
                    <a:cs typeface="Poppins"/>
                    <a:sym typeface="Poppins"/>
                  </a:rPr>
                  <a:t>menunjukkan</a:t>
                </a:r>
                <a:r>
                  <a:rPr lang="en-US" sz="1999" dirty="0">
                    <a:solidFill>
                      <a:srgbClr val="FFFFFF"/>
                    </a:solidFill>
                    <a:latin typeface="Poppins"/>
                    <a:ea typeface="Poppins"/>
                    <a:cs typeface="Poppins"/>
                    <a:sym typeface="Poppins"/>
                  </a:rPr>
                  <a:t> </a:t>
                </a:r>
                <a:r>
                  <a:rPr lang="en-US" sz="1999" b="1" dirty="0" err="1">
                    <a:solidFill>
                      <a:srgbClr val="FFFFFF"/>
                    </a:solidFill>
                    <a:latin typeface="Poppins Bold"/>
                    <a:ea typeface="Poppins Bold"/>
                    <a:cs typeface="Poppins Bold"/>
                    <a:sym typeface="Poppins Bold"/>
                  </a:rPr>
                  <a:t>Setuju</a:t>
                </a:r>
                <a:r>
                  <a:rPr lang="en-US" sz="1999" dirty="0">
                    <a:solidFill>
                      <a:srgbClr val="FFFFFF"/>
                    </a:solidFill>
                    <a:latin typeface="Poppins"/>
                    <a:ea typeface="Poppins"/>
                    <a:cs typeface="Poppins"/>
                    <a:sym typeface="Poppins"/>
                  </a:rPr>
                  <a:t> </a:t>
                </a:r>
                <a:r>
                  <a:rPr lang="en-US" sz="1999" dirty="0" err="1">
                    <a:solidFill>
                      <a:srgbClr val="FFFFFF"/>
                    </a:solidFill>
                    <a:latin typeface="Poppins"/>
                    <a:ea typeface="Poppins"/>
                    <a:cs typeface="Poppins"/>
                    <a:sym typeface="Poppins"/>
                  </a:rPr>
                  <a:t>dengan</a:t>
                </a:r>
                <a:r>
                  <a:rPr lang="en-US" sz="1999" dirty="0">
                    <a:solidFill>
                      <a:srgbClr val="FFFFFF"/>
                    </a:solidFill>
                    <a:latin typeface="Poppins"/>
                    <a:ea typeface="Poppins"/>
                    <a:cs typeface="Poppins"/>
                    <a:sym typeface="Poppins"/>
                  </a:rPr>
                  <a:t> </a:t>
                </a:r>
                <a:r>
                  <a:rPr lang="en-US" sz="1999" dirty="0" err="1">
                    <a:solidFill>
                      <a:srgbClr val="FFFFFF"/>
                    </a:solidFill>
                    <a:latin typeface="Poppins"/>
                    <a:ea typeface="Poppins"/>
                    <a:cs typeface="Poppins"/>
                    <a:sym typeface="Poppins"/>
                  </a:rPr>
                  <a:t>keberatan</a:t>
                </a:r>
                <a:r>
                  <a:rPr lang="en-US" sz="1999" dirty="0">
                    <a:solidFill>
                      <a:srgbClr val="FFFFFF"/>
                    </a:solidFill>
                    <a:latin typeface="Poppins"/>
                    <a:ea typeface="Poppins"/>
                    <a:cs typeface="Poppins"/>
                    <a:sym typeface="Poppins"/>
                  </a:rPr>
                  <a:t> </a:t>
                </a:r>
                <a:r>
                  <a:rPr lang="en-US" sz="1999" dirty="0" err="1">
                    <a:solidFill>
                      <a:srgbClr val="FFFFFF"/>
                    </a:solidFill>
                    <a:latin typeface="Poppins"/>
                    <a:ea typeface="Poppins"/>
                    <a:cs typeface="Poppins"/>
                    <a:sym typeface="Poppins"/>
                  </a:rPr>
                  <a:t>tersebut</a:t>
                </a:r>
                <a:r>
                  <a:rPr lang="en-US" sz="1999" dirty="0">
                    <a:solidFill>
                      <a:srgbClr val="FFFFFF"/>
                    </a:solidFill>
                    <a:latin typeface="Poppins"/>
                    <a:ea typeface="Poppins"/>
                    <a:cs typeface="Poppins"/>
                    <a:sym typeface="Poppins"/>
                  </a:rPr>
                  <a:t>, </a:t>
                </a:r>
                <a:r>
                  <a:rPr lang="en-US" sz="1999" dirty="0" err="1">
                    <a:solidFill>
                      <a:srgbClr val="FFFFFF"/>
                    </a:solidFill>
                    <a:latin typeface="Poppins"/>
                    <a:ea typeface="Poppins"/>
                    <a:cs typeface="Poppins"/>
                    <a:sym typeface="Poppins"/>
                  </a:rPr>
                  <a:t>lalu</a:t>
                </a:r>
                <a:r>
                  <a:rPr lang="en-US" sz="1999" dirty="0">
                    <a:solidFill>
                      <a:srgbClr val="FFFFFF"/>
                    </a:solidFill>
                    <a:latin typeface="Poppins"/>
                    <a:ea typeface="Poppins"/>
                    <a:cs typeface="Poppins"/>
                    <a:sym typeface="Poppins"/>
                  </a:rPr>
                  <a:t> </a:t>
                </a:r>
                <a:r>
                  <a:rPr lang="en-US" sz="1999" b="1" dirty="0" err="1">
                    <a:solidFill>
                      <a:srgbClr val="FFFFFF"/>
                    </a:solidFill>
                    <a:latin typeface="Poppins Bold"/>
                    <a:ea typeface="Poppins Bold"/>
                    <a:cs typeface="Poppins Bold"/>
                    <a:sym typeface="Poppins Bold"/>
                  </a:rPr>
                  <a:t>Berikan</a:t>
                </a:r>
                <a:r>
                  <a:rPr lang="en-US" sz="1999" b="1" dirty="0">
                    <a:solidFill>
                      <a:srgbClr val="FFFFFF"/>
                    </a:solidFill>
                    <a:latin typeface="Poppins Bold"/>
                    <a:ea typeface="Poppins Bold"/>
                    <a:cs typeface="Poppins Bold"/>
                    <a:sym typeface="Poppins Bold"/>
                  </a:rPr>
                  <a:t> </a:t>
                </a:r>
                <a:r>
                  <a:rPr lang="en-US" sz="1999" b="1" dirty="0" err="1">
                    <a:solidFill>
                      <a:srgbClr val="FFFFFF"/>
                    </a:solidFill>
                    <a:latin typeface="Poppins Bold"/>
                    <a:ea typeface="Poppins Bold"/>
                    <a:cs typeface="Poppins Bold"/>
                    <a:sym typeface="Poppins Bold"/>
                  </a:rPr>
                  <a:t>Alternatifnya</a:t>
                </a:r>
                <a:endParaRPr lang="en-US" sz="1999" b="1" dirty="0">
                  <a:solidFill>
                    <a:srgbClr val="FFFFFF"/>
                  </a:solidFill>
                  <a:latin typeface="Poppins Bold"/>
                  <a:ea typeface="Poppins Bold"/>
                  <a:cs typeface="Poppins Bold"/>
                  <a:sym typeface="Poppins Bold"/>
                </a:endParaRPr>
              </a:p>
            </p:txBody>
          </p:sp>
        </p:grpSp>
        <p:grpSp>
          <p:nvGrpSpPr>
            <p:cNvPr id="20" name="Group 20"/>
            <p:cNvGrpSpPr/>
            <p:nvPr/>
          </p:nvGrpSpPr>
          <p:grpSpPr>
            <a:xfrm>
              <a:off x="3467833" y="4303815"/>
              <a:ext cx="9085740" cy="3481659"/>
              <a:chOff x="0" y="-57150"/>
              <a:chExt cx="1402120" cy="537293"/>
            </a:xfrm>
          </p:grpSpPr>
          <p:sp>
            <p:nvSpPr>
              <p:cNvPr id="21" name="Freeform 21"/>
              <p:cNvSpPr/>
              <p:nvPr/>
            </p:nvSpPr>
            <p:spPr>
              <a:xfrm>
                <a:off x="0" y="-57150"/>
                <a:ext cx="1402120" cy="537293"/>
              </a:xfrm>
              <a:custGeom>
                <a:avLst/>
                <a:gdLst/>
                <a:ahLst/>
                <a:cxnLst/>
                <a:rect l="l" t="t" r="r" b="b"/>
                <a:pathLst>
                  <a:path w="1402120" h="480143">
                    <a:moveTo>
                      <a:pt x="22190" y="0"/>
                    </a:moveTo>
                    <a:lnTo>
                      <a:pt x="1379930" y="0"/>
                    </a:lnTo>
                    <a:cubicBezTo>
                      <a:pt x="1392186" y="0"/>
                      <a:pt x="1402120" y="9935"/>
                      <a:pt x="1402120" y="22190"/>
                    </a:cubicBezTo>
                    <a:lnTo>
                      <a:pt x="1402120" y="457953"/>
                    </a:lnTo>
                    <a:cubicBezTo>
                      <a:pt x="1402120" y="463838"/>
                      <a:pt x="1399783" y="469482"/>
                      <a:pt x="1395621" y="473644"/>
                    </a:cubicBezTo>
                    <a:cubicBezTo>
                      <a:pt x="1391460" y="477805"/>
                      <a:pt x="1385816" y="480143"/>
                      <a:pt x="1379930" y="480143"/>
                    </a:cubicBezTo>
                    <a:lnTo>
                      <a:pt x="22190" y="480143"/>
                    </a:lnTo>
                    <a:cubicBezTo>
                      <a:pt x="9935" y="480143"/>
                      <a:pt x="0" y="470208"/>
                      <a:pt x="0" y="457953"/>
                    </a:cubicBezTo>
                    <a:lnTo>
                      <a:pt x="0" y="22190"/>
                    </a:lnTo>
                    <a:cubicBezTo>
                      <a:pt x="0" y="16305"/>
                      <a:pt x="2338" y="10661"/>
                      <a:pt x="6499" y="6499"/>
                    </a:cubicBezTo>
                    <a:cubicBezTo>
                      <a:pt x="10661" y="2338"/>
                      <a:pt x="16305" y="0"/>
                      <a:pt x="22190" y="0"/>
                    </a:cubicBezTo>
                    <a:close/>
                  </a:path>
                </a:pathLst>
              </a:custGeom>
              <a:solidFill>
                <a:srgbClr val="003366"/>
              </a:solidFill>
            </p:spPr>
          </p:sp>
          <p:sp>
            <p:nvSpPr>
              <p:cNvPr id="22" name="TextBox 22"/>
              <p:cNvSpPr txBox="1"/>
              <p:nvPr/>
            </p:nvSpPr>
            <p:spPr>
              <a:xfrm>
                <a:off x="0" y="-57150"/>
                <a:ext cx="1402120" cy="537293"/>
              </a:xfrm>
              <a:prstGeom prst="rect">
                <a:avLst/>
              </a:prstGeom>
            </p:spPr>
            <p:txBody>
              <a:bodyPr lIns="50800" tIns="50800" rIns="50800" bIns="50800" rtlCol="0" anchor="ctr"/>
              <a:lstStyle/>
              <a:p>
                <a:pPr algn="ctr">
                  <a:lnSpc>
                    <a:spcPts val="2799"/>
                  </a:lnSpc>
                </a:pPr>
                <a:r>
                  <a:rPr lang="en-US" sz="1999" b="1" dirty="0">
                    <a:solidFill>
                      <a:srgbClr val="FFFFFF"/>
                    </a:solidFill>
                    <a:latin typeface="Poppins Bold"/>
                    <a:ea typeface="Poppins Bold"/>
                    <a:cs typeface="Poppins Bold"/>
                    <a:sym typeface="Poppins Bold"/>
                  </a:rPr>
                  <a:t>Feel-Felt-Found Methode (Metode Merasa-Pernah </a:t>
                </a:r>
                <a:r>
                  <a:rPr lang="en-US" sz="1999" b="1" dirty="0" err="1">
                    <a:solidFill>
                      <a:srgbClr val="FFFFFF"/>
                    </a:solidFill>
                    <a:latin typeface="Poppins Bold"/>
                    <a:ea typeface="Poppins Bold"/>
                    <a:cs typeface="Poppins Bold"/>
                    <a:sym typeface="Poppins Bold"/>
                  </a:rPr>
                  <a:t>Merasa-Menemukan</a:t>
                </a:r>
                <a:r>
                  <a:rPr lang="en-US" sz="1999" b="1" dirty="0">
                    <a:solidFill>
                      <a:srgbClr val="FFFFFF"/>
                    </a:solidFill>
                    <a:latin typeface="Poppins Bold"/>
                    <a:ea typeface="Poppins Bold"/>
                    <a:cs typeface="Poppins Bold"/>
                    <a:sym typeface="Poppins Bold"/>
                  </a:rPr>
                  <a:t>)</a:t>
                </a:r>
              </a:p>
              <a:p>
                <a:pPr algn="ctr">
                  <a:lnSpc>
                    <a:spcPts val="2799"/>
                  </a:lnSpc>
                </a:pPr>
                <a:r>
                  <a:rPr lang="en-US" sz="1999" dirty="0" err="1">
                    <a:solidFill>
                      <a:srgbClr val="FFFFFF"/>
                    </a:solidFill>
                    <a:latin typeface="Poppins"/>
                    <a:ea typeface="Poppins"/>
                    <a:cs typeface="Poppins"/>
                    <a:sym typeface="Poppins"/>
                  </a:rPr>
                  <a:t>Gunakan</a:t>
                </a:r>
                <a:r>
                  <a:rPr lang="en-US" sz="1999" dirty="0">
                    <a:solidFill>
                      <a:srgbClr val="FFFFFF"/>
                    </a:solidFill>
                    <a:latin typeface="Poppins"/>
                    <a:ea typeface="Poppins"/>
                    <a:cs typeface="Poppins"/>
                    <a:sym typeface="Poppins"/>
                  </a:rPr>
                  <a:t> </a:t>
                </a:r>
                <a:r>
                  <a:rPr lang="en-US" sz="1999" dirty="0" err="1">
                    <a:solidFill>
                      <a:srgbClr val="FFFFFF"/>
                    </a:solidFill>
                    <a:latin typeface="Poppins"/>
                    <a:ea typeface="Poppins"/>
                    <a:cs typeface="Poppins"/>
                    <a:sym typeface="Poppins"/>
                  </a:rPr>
                  <a:t>kalimat</a:t>
                </a:r>
                <a:r>
                  <a:rPr lang="en-US" sz="1999" dirty="0">
                    <a:solidFill>
                      <a:srgbClr val="FFFFFF"/>
                    </a:solidFill>
                    <a:latin typeface="Poppins"/>
                    <a:ea typeface="Poppins"/>
                    <a:cs typeface="Poppins"/>
                    <a:sym typeface="Poppins"/>
                  </a:rPr>
                  <a:t> yang </a:t>
                </a:r>
                <a:r>
                  <a:rPr lang="en-US" sz="1999" dirty="0" err="1">
                    <a:solidFill>
                      <a:srgbClr val="FFFFFF"/>
                    </a:solidFill>
                    <a:latin typeface="Poppins"/>
                    <a:ea typeface="Poppins"/>
                    <a:cs typeface="Poppins"/>
                    <a:sym typeface="Poppins"/>
                  </a:rPr>
                  <a:t>memberitahu</a:t>
                </a:r>
                <a:r>
                  <a:rPr lang="en-US" sz="1999" dirty="0">
                    <a:solidFill>
                      <a:srgbClr val="FFFFFF"/>
                    </a:solidFill>
                    <a:latin typeface="Poppins"/>
                    <a:ea typeface="Poppins"/>
                    <a:cs typeface="Poppins"/>
                    <a:sym typeface="Poppins"/>
                  </a:rPr>
                  <a:t> </a:t>
                </a:r>
                <a:r>
                  <a:rPr lang="en-US" sz="1999" dirty="0" err="1">
                    <a:solidFill>
                      <a:srgbClr val="FFFFFF"/>
                    </a:solidFill>
                    <a:latin typeface="Poppins"/>
                    <a:ea typeface="Poppins"/>
                    <a:cs typeface="Poppins"/>
                    <a:sym typeface="Poppins"/>
                  </a:rPr>
                  <a:t>bahwa</a:t>
                </a:r>
                <a:r>
                  <a:rPr lang="en-US" sz="1999" dirty="0">
                    <a:solidFill>
                      <a:srgbClr val="FFFFFF"/>
                    </a:solidFill>
                    <a:latin typeface="Poppins"/>
                    <a:ea typeface="Poppins"/>
                    <a:cs typeface="Poppins"/>
                    <a:sym typeface="Poppins"/>
                  </a:rPr>
                  <a:t> </a:t>
                </a:r>
                <a:r>
                  <a:rPr lang="en-US" sz="1999" b="1" dirty="0">
                    <a:solidFill>
                      <a:srgbClr val="FFFFFF"/>
                    </a:solidFill>
                    <a:latin typeface="Poppins Bold"/>
                    <a:ea typeface="Poppins Bold"/>
                    <a:cs typeface="Poppins Bold"/>
                    <a:sym typeface="Poppins Bold"/>
                  </a:rPr>
                  <a:t>Anda </a:t>
                </a:r>
                <a:r>
                  <a:rPr lang="en-US" sz="1999" b="1" dirty="0" err="1">
                    <a:solidFill>
                      <a:srgbClr val="FFFFFF"/>
                    </a:solidFill>
                    <a:latin typeface="Poppins Bold"/>
                    <a:ea typeface="Poppins Bold"/>
                    <a:cs typeface="Poppins Bold"/>
                    <a:sym typeface="Poppins Bold"/>
                  </a:rPr>
                  <a:t>Mengerti</a:t>
                </a:r>
                <a:r>
                  <a:rPr lang="en-US" sz="1999" b="1" dirty="0">
                    <a:solidFill>
                      <a:srgbClr val="FFFFFF"/>
                    </a:solidFill>
                    <a:latin typeface="Poppins Bold"/>
                    <a:ea typeface="Poppins Bold"/>
                    <a:cs typeface="Poppins Bold"/>
                    <a:sym typeface="Poppins Bold"/>
                  </a:rPr>
                  <a:t> </a:t>
                </a:r>
                <a:r>
                  <a:rPr lang="en-US" sz="1999" b="1" dirty="0" err="1">
                    <a:solidFill>
                      <a:srgbClr val="FFFFFF"/>
                    </a:solidFill>
                    <a:latin typeface="Poppins Bold"/>
                    <a:ea typeface="Poppins Bold"/>
                    <a:cs typeface="Poppins Bold"/>
                    <a:sym typeface="Poppins Bold"/>
                  </a:rPr>
                  <a:t>Perasaannya</a:t>
                </a:r>
                <a:r>
                  <a:rPr lang="en-US" sz="1999" dirty="0">
                    <a:solidFill>
                      <a:srgbClr val="FFFFFF"/>
                    </a:solidFill>
                    <a:latin typeface="Poppins"/>
                    <a:ea typeface="Poppins"/>
                    <a:cs typeface="Poppins"/>
                    <a:sym typeface="Poppins"/>
                  </a:rPr>
                  <a:t>, </a:t>
                </a:r>
                <a:r>
                  <a:rPr lang="en-US" sz="1999" dirty="0" err="1">
                    <a:solidFill>
                      <a:srgbClr val="FFFFFF"/>
                    </a:solidFill>
                    <a:latin typeface="Poppins"/>
                    <a:ea typeface="Poppins"/>
                    <a:cs typeface="Poppins"/>
                    <a:sym typeface="Poppins"/>
                  </a:rPr>
                  <a:t>bahwa</a:t>
                </a:r>
                <a:r>
                  <a:rPr lang="en-US" sz="1999" dirty="0">
                    <a:solidFill>
                      <a:srgbClr val="FFFFFF"/>
                    </a:solidFill>
                    <a:latin typeface="Poppins"/>
                    <a:ea typeface="Poppins"/>
                    <a:cs typeface="Poppins"/>
                    <a:sym typeface="Poppins"/>
                  </a:rPr>
                  <a:t> </a:t>
                </a:r>
                <a:r>
                  <a:rPr lang="en-US" sz="1999" b="1" dirty="0">
                    <a:solidFill>
                      <a:srgbClr val="FFFFFF"/>
                    </a:solidFill>
                    <a:latin typeface="Poppins Bold"/>
                    <a:ea typeface="Poppins Bold"/>
                    <a:cs typeface="Poppins Bold"/>
                    <a:sym typeface="Poppins Bold"/>
                  </a:rPr>
                  <a:t>Calon </a:t>
                </a:r>
                <a:r>
                  <a:rPr lang="en-US" sz="1999" b="1" dirty="0" err="1">
                    <a:solidFill>
                      <a:srgbClr val="FFFFFF"/>
                    </a:solidFill>
                    <a:latin typeface="Poppins Bold"/>
                    <a:ea typeface="Poppins Bold"/>
                    <a:cs typeface="Poppins Bold"/>
                    <a:sym typeface="Poppins Bold"/>
                  </a:rPr>
                  <a:t>Nasabah</a:t>
                </a:r>
                <a:r>
                  <a:rPr lang="en-US" sz="1999" b="1" dirty="0">
                    <a:solidFill>
                      <a:srgbClr val="FFFFFF"/>
                    </a:solidFill>
                    <a:latin typeface="Poppins Bold"/>
                    <a:ea typeface="Poppins Bold"/>
                    <a:cs typeface="Poppins Bold"/>
                    <a:sym typeface="Poppins Bold"/>
                  </a:rPr>
                  <a:t> Lain</a:t>
                </a:r>
                <a:r>
                  <a:rPr lang="en-US" sz="1999" dirty="0">
                    <a:solidFill>
                      <a:srgbClr val="FFFFFF"/>
                    </a:solidFill>
                    <a:latin typeface="Poppins"/>
                    <a:ea typeface="Poppins"/>
                    <a:cs typeface="Poppins"/>
                    <a:sym typeface="Poppins"/>
                  </a:rPr>
                  <a:t> </a:t>
                </a:r>
                <a:r>
                  <a:rPr lang="en-US" sz="1999" b="1" dirty="0" err="1">
                    <a:solidFill>
                      <a:srgbClr val="FFFFFF"/>
                    </a:solidFill>
                    <a:latin typeface="Poppins Bold"/>
                    <a:ea typeface="Poppins Bold"/>
                    <a:cs typeface="Poppins Bold"/>
                    <a:sym typeface="Poppins Bold"/>
                  </a:rPr>
                  <a:t>Mengalami</a:t>
                </a:r>
                <a:r>
                  <a:rPr lang="en-US" sz="1999" b="1" dirty="0">
                    <a:solidFill>
                      <a:srgbClr val="FFFFFF"/>
                    </a:solidFill>
                    <a:latin typeface="Poppins Bold"/>
                    <a:ea typeface="Poppins Bold"/>
                    <a:cs typeface="Poppins Bold"/>
                    <a:sym typeface="Poppins Bold"/>
                  </a:rPr>
                  <a:t> </a:t>
                </a:r>
                <a:r>
                  <a:rPr lang="en-US" sz="1999" b="1" dirty="0" err="1">
                    <a:solidFill>
                      <a:srgbClr val="FFFFFF"/>
                    </a:solidFill>
                    <a:latin typeface="Poppins Bold"/>
                    <a:ea typeface="Poppins Bold"/>
                    <a:cs typeface="Poppins Bold"/>
                    <a:sym typeface="Poppins Bold"/>
                  </a:rPr>
                  <a:t>Perasaan</a:t>
                </a:r>
                <a:r>
                  <a:rPr lang="en-US" sz="1999" b="1" dirty="0">
                    <a:solidFill>
                      <a:srgbClr val="FFFFFF"/>
                    </a:solidFill>
                    <a:latin typeface="Poppins Bold"/>
                    <a:ea typeface="Poppins Bold"/>
                    <a:cs typeface="Poppins Bold"/>
                    <a:sym typeface="Poppins Bold"/>
                  </a:rPr>
                  <a:t> Yang Sama</a:t>
                </a:r>
                <a:r>
                  <a:rPr lang="en-US" sz="1999" dirty="0">
                    <a:solidFill>
                      <a:srgbClr val="FFFFFF"/>
                    </a:solidFill>
                    <a:latin typeface="Poppins"/>
                    <a:ea typeface="Poppins"/>
                    <a:cs typeface="Poppins"/>
                    <a:sym typeface="Poppins"/>
                  </a:rPr>
                  <a:t>, </a:t>
                </a:r>
                <a:r>
                  <a:rPr lang="en-US" sz="1999" dirty="0" err="1">
                    <a:solidFill>
                      <a:srgbClr val="FFFFFF"/>
                    </a:solidFill>
                    <a:latin typeface="Poppins"/>
                    <a:ea typeface="Poppins"/>
                    <a:cs typeface="Poppins"/>
                    <a:sym typeface="Poppins"/>
                  </a:rPr>
                  <a:t>akan</a:t>
                </a:r>
                <a:r>
                  <a:rPr lang="en-US" sz="1999" dirty="0">
                    <a:solidFill>
                      <a:srgbClr val="FFFFFF"/>
                    </a:solidFill>
                    <a:latin typeface="Poppins"/>
                    <a:ea typeface="Poppins"/>
                    <a:cs typeface="Poppins"/>
                    <a:sym typeface="Poppins"/>
                  </a:rPr>
                  <a:t> </a:t>
                </a:r>
                <a:r>
                  <a:rPr lang="en-US" sz="1999" dirty="0" err="1">
                    <a:solidFill>
                      <a:srgbClr val="FFFFFF"/>
                    </a:solidFill>
                    <a:latin typeface="Poppins"/>
                    <a:ea typeface="Poppins"/>
                    <a:cs typeface="Poppins"/>
                    <a:sym typeface="Poppins"/>
                  </a:rPr>
                  <a:t>tetapi</a:t>
                </a:r>
                <a:r>
                  <a:rPr lang="en-US" sz="1999" dirty="0">
                    <a:solidFill>
                      <a:srgbClr val="FFFFFF"/>
                    </a:solidFill>
                    <a:latin typeface="Poppins"/>
                    <a:ea typeface="Poppins"/>
                    <a:cs typeface="Poppins"/>
                    <a:sym typeface="Poppins"/>
                  </a:rPr>
                  <a:t> </a:t>
                </a:r>
                <a:r>
                  <a:rPr lang="en-US" sz="1999" dirty="0" err="1">
                    <a:solidFill>
                      <a:srgbClr val="FFFFFF"/>
                    </a:solidFill>
                    <a:latin typeface="Poppins"/>
                    <a:ea typeface="Poppins"/>
                    <a:cs typeface="Poppins"/>
                    <a:sym typeface="Poppins"/>
                  </a:rPr>
                  <a:t>mereka</a:t>
                </a:r>
                <a:r>
                  <a:rPr lang="en-US" sz="1999" dirty="0">
                    <a:solidFill>
                      <a:srgbClr val="FFFFFF"/>
                    </a:solidFill>
                    <a:latin typeface="Poppins"/>
                    <a:ea typeface="Poppins"/>
                    <a:cs typeface="Poppins"/>
                    <a:sym typeface="Poppins"/>
                  </a:rPr>
                  <a:t> </a:t>
                </a:r>
                <a:r>
                  <a:rPr lang="en-US" sz="1999" dirty="0" err="1">
                    <a:solidFill>
                      <a:srgbClr val="FFFFFF"/>
                    </a:solidFill>
                    <a:latin typeface="Poppins"/>
                    <a:ea typeface="Poppins"/>
                    <a:cs typeface="Poppins"/>
                    <a:sym typeface="Poppins"/>
                  </a:rPr>
                  <a:t>dapat</a:t>
                </a:r>
                <a:r>
                  <a:rPr lang="en-US" sz="1999" dirty="0">
                    <a:solidFill>
                      <a:srgbClr val="FFFFFF"/>
                    </a:solidFill>
                    <a:latin typeface="Poppins"/>
                    <a:ea typeface="Poppins"/>
                    <a:cs typeface="Poppins"/>
                    <a:sym typeface="Poppins"/>
                  </a:rPr>
                  <a:t> </a:t>
                </a:r>
                <a:r>
                  <a:rPr lang="en-US" sz="1999" b="1" dirty="0" err="1">
                    <a:solidFill>
                      <a:srgbClr val="FFFFFF"/>
                    </a:solidFill>
                    <a:latin typeface="Poppins Bold"/>
                    <a:ea typeface="Poppins Bold"/>
                    <a:cs typeface="Poppins Bold"/>
                    <a:sym typeface="Poppins Bold"/>
                  </a:rPr>
                  <a:t>Menemukan</a:t>
                </a:r>
                <a:r>
                  <a:rPr lang="en-US" sz="1999" b="1" dirty="0">
                    <a:solidFill>
                      <a:srgbClr val="FFFFFF"/>
                    </a:solidFill>
                    <a:latin typeface="Poppins Bold"/>
                    <a:ea typeface="Poppins Bold"/>
                    <a:cs typeface="Poppins Bold"/>
                    <a:sym typeface="Poppins Bold"/>
                  </a:rPr>
                  <a:t> Benefit </a:t>
                </a:r>
                <a:r>
                  <a:rPr lang="en-US" sz="1999" dirty="0">
                    <a:solidFill>
                      <a:srgbClr val="FFFFFF"/>
                    </a:solidFill>
                    <a:latin typeface="Poppins"/>
                    <a:ea typeface="Poppins"/>
                    <a:cs typeface="Poppins"/>
                    <a:sym typeface="Poppins"/>
                  </a:rPr>
                  <a:t>yang </a:t>
                </a:r>
                <a:r>
                  <a:rPr lang="en-US" sz="1999" dirty="0" err="1">
                    <a:solidFill>
                      <a:srgbClr val="FFFFFF"/>
                    </a:solidFill>
                    <a:latin typeface="Poppins"/>
                    <a:ea typeface="Poppins"/>
                    <a:cs typeface="Poppins"/>
                    <a:sym typeface="Poppins"/>
                  </a:rPr>
                  <a:t>ditawarkan</a:t>
                </a:r>
                <a:endParaRPr lang="en-US" sz="1999" dirty="0">
                  <a:solidFill>
                    <a:srgbClr val="FFFFFF"/>
                  </a:solidFill>
                  <a:latin typeface="Poppins"/>
                  <a:ea typeface="Poppins"/>
                  <a:cs typeface="Poppins"/>
                  <a:sym typeface="Poppins"/>
                </a:endParaRPr>
              </a:p>
            </p:txBody>
          </p:sp>
        </p:grpSp>
        <p:sp>
          <p:nvSpPr>
            <p:cNvPr id="23" name="Freeform 23"/>
            <p:cNvSpPr/>
            <p:nvPr/>
          </p:nvSpPr>
          <p:spPr>
            <a:xfrm>
              <a:off x="0" y="850814"/>
              <a:ext cx="3466346" cy="4579585"/>
            </a:xfrm>
            <a:custGeom>
              <a:avLst/>
              <a:gdLst/>
              <a:ahLst/>
              <a:cxnLst/>
              <a:rect l="l" t="t" r="r" b="b"/>
              <a:pathLst>
                <a:path w="3466346" h="4579585">
                  <a:moveTo>
                    <a:pt x="0" y="4579585"/>
                  </a:moveTo>
                  <a:lnTo>
                    <a:pt x="1430040" y="4579585"/>
                  </a:lnTo>
                  <a:cubicBezTo>
                    <a:pt x="1510878" y="4579585"/>
                    <a:pt x="1588405" y="4547472"/>
                    <a:pt x="1645566" y="4490311"/>
                  </a:cubicBezTo>
                  <a:cubicBezTo>
                    <a:pt x="1702727" y="4433150"/>
                    <a:pt x="1734840" y="4355623"/>
                    <a:pt x="1734840" y="4274785"/>
                  </a:cubicBezTo>
                  <a:lnTo>
                    <a:pt x="1734840" y="304800"/>
                  </a:lnTo>
                  <a:cubicBezTo>
                    <a:pt x="1734840" y="136463"/>
                    <a:pt x="1871303" y="0"/>
                    <a:pt x="2039640" y="0"/>
                  </a:cubicBezTo>
                  <a:lnTo>
                    <a:pt x="3466346" y="0"/>
                  </a:lnTo>
                </a:path>
              </a:pathLst>
            </a:custGeom>
            <a:ln w="50800" cap="flat">
              <a:solidFill>
                <a:srgbClr val="000000"/>
              </a:solidFill>
              <a:prstDash val="solid"/>
              <a:headEnd type="none" w="sm" len="sm"/>
              <a:tailEnd type="none" w="sm" len="sm"/>
            </a:ln>
          </p:spPr>
        </p:sp>
        <p:sp>
          <p:nvSpPr>
            <p:cNvPr id="24" name="Freeform 24"/>
            <p:cNvSpPr/>
            <p:nvPr/>
          </p:nvSpPr>
          <p:spPr>
            <a:xfrm>
              <a:off x="0" y="3188333"/>
              <a:ext cx="3466346" cy="2242066"/>
            </a:xfrm>
            <a:custGeom>
              <a:avLst/>
              <a:gdLst/>
              <a:ahLst/>
              <a:cxnLst/>
              <a:rect l="l" t="t" r="r" b="b"/>
              <a:pathLst>
                <a:path w="3466346" h="2242066">
                  <a:moveTo>
                    <a:pt x="0" y="2242066"/>
                  </a:moveTo>
                  <a:lnTo>
                    <a:pt x="1430040" y="2242066"/>
                  </a:lnTo>
                  <a:cubicBezTo>
                    <a:pt x="1510878" y="2242066"/>
                    <a:pt x="1588405" y="2209953"/>
                    <a:pt x="1645566" y="2152792"/>
                  </a:cubicBezTo>
                  <a:cubicBezTo>
                    <a:pt x="1702727" y="2095631"/>
                    <a:pt x="1734840" y="2018104"/>
                    <a:pt x="1734840" y="1937266"/>
                  </a:cubicBezTo>
                  <a:lnTo>
                    <a:pt x="1734840" y="304800"/>
                  </a:lnTo>
                  <a:cubicBezTo>
                    <a:pt x="1734840" y="136464"/>
                    <a:pt x="1871303" y="0"/>
                    <a:pt x="2039640" y="0"/>
                  </a:cubicBezTo>
                  <a:lnTo>
                    <a:pt x="3466346" y="0"/>
                  </a:lnTo>
                </a:path>
              </a:pathLst>
            </a:custGeom>
            <a:ln w="50800" cap="flat">
              <a:solidFill>
                <a:srgbClr val="000000"/>
              </a:solidFill>
              <a:prstDash val="solid"/>
              <a:headEnd type="none" w="sm" len="sm"/>
              <a:tailEnd type="none" w="sm" len="sm"/>
            </a:ln>
          </p:spPr>
        </p:sp>
        <p:sp>
          <p:nvSpPr>
            <p:cNvPr id="25" name="Freeform 25"/>
            <p:cNvSpPr/>
            <p:nvPr/>
          </p:nvSpPr>
          <p:spPr>
            <a:xfrm>
              <a:off x="0" y="5430399"/>
              <a:ext cx="3467833" cy="799412"/>
            </a:xfrm>
            <a:custGeom>
              <a:avLst/>
              <a:gdLst/>
              <a:ahLst/>
              <a:cxnLst/>
              <a:rect l="l" t="t" r="r" b="b"/>
              <a:pathLst>
                <a:path w="3467833" h="799412">
                  <a:moveTo>
                    <a:pt x="0" y="0"/>
                  </a:moveTo>
                  <a:lnTo>
                    <a:pt x="1430040" y="0"/>
                  </a:lnTo>
                  <a:cubicBezTo>
                    <a:pt x="1598376" y="0"/>
                    <a:pt x="1734840" y="136464"/>
                    <a:pt x="1734840" y="304800"/>
                  </a:cubicBezTo>
                  <a:lnTo>
                    <a:pt x="1734840" y="494611"/>
                  </a:lnTo>
                  <a:cubicBezTo>
                    <a:pt x="1734840" y="662948"/>
                    <a:pt x="1871303" y="799411"/>
                    <a:pt x="2039640" y="799411"/>
                  </a:cubicBezTo>
                  <a:lnTo>
                    <a:pt x="3467833" y="799411"/>
                  </a:lnTo>
                </a:path>
              </a:pathLst>
            </a:custGeom>
            <a:ln w="50800" cap="flat">
              <a:solidFill>
                <a:srgbClr val="000000"/>
              </a:solidFill>
              <a:prstDash val="solid"/>
              <a:headEnd type="none" w="sm" len="sm"/>
              <a:tailEnd type="none" w="sm" len="sm"/>
            </a:ln>
          </p:spPr>
        </p:sp>
      </p:grpSp>
      <p:sp>
        <p:nvSpPr>
          <p:cNvPr id="26" name="Freeform 26"/>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27" name="Group 27"/>
          <p:cNvGrpSpPr/>
          <p:nvPr/>
        </p:nvGrpSpPr>
        <p:grpSpPr>
          <a:xfrm>
            <a:off x="-1115" y="9661191"/>
            <a:ext cx="15869159" cy="476836"/>
            <a:chOff x="0" y="0"/>
            <a:chExt cx="4179532" cy="125587"/>
          </a:xfrm>
        </p:grpSpPr>
        <p:sp>
          <p:nvSpPr>
            <p:cNvPr id="28" name="Freeform 28"/>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29" name="TextBox 29"/>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31" name="TextBox 10">
            <a:extLst>
              <a:ext uri="{FF2B5EF4-FFF2-40B4-BE49-F238E27FC236}">
                <a16:creationId xmlns:a16="http://schemas.microsoft.com/office/drawing/2014/main" id="{B35CC147-64EB-C1DB-4A9C-7363FE641D70}"/>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sp>
        <p:nvSpPr>
          <p:cNvPr id="3" name="TextBox 3"/>
          <p:cNvSpPr txBox="1"/>
          <p:nvPr/>
        </p:nvSpPr>
        <p:spPr>
          <a:xfrm>
            <a:off x="2624807" y="4619624"/>
            <a:ext cx="13038386" cy="523876"/>
          </a:xfrm>
          <a:prstGeom prst="rect">
            <a:avLst/>
          </a:prstGeom>
        </p:spPr>
        <p:txBody>
          <a:bodyPr lIns="0" tIns="0" rIns="0" bIns="0" rtlCol="0" anchor="t">
            <a:spAutoFit/>
          </a:bodyPr>
          <a:lstStyle/>
          <a:p>
            <a:pPr algn="l">
              <a:lnSpc>
                <a:spcPts val="4199"/>
              </a:lnSpc>
            </a:pPr>
            <a:r>
              <a:rPr lang="en-US" sz="2999" b="1">
                <a:solidFill>
                  <a:srgbClr val="F6931E"/>
                </a:solidFill>
                <a:latin typeface="Poppins Bold"/>
                <a:ea typeface="Poppins Bold"/>
                <a:cs typeface="Poppins Bold"/>
                <a:sym typeface="Poppins Bold"/>
              </a:rPr>
              <a:t>KETIKA NASABAH MULAI TERTARIK APA YANG HARUS KITA LAKUKAN?</a:t>
            </a:r>
          </a:p>
        </p:txBody>
      </p:sp>
      <p:grpSp>
        <p:nvGrpSpPr>
          <p:cNvPr id="4" name="Group 4"/>
          <p:cNvGrpSpPr/>
          <p:nvPr/>
        </p:nvGrpSpPr>
        <p:grpSpPr>
          <a:xfrm>
            <a:off x="1766041" y="5876925"/>
            <a:ext cx="3913851" cy="3381375"/>
            <a:chOff x="0" y="0"/>
            <a:chExt cx="5218468" cy="4508500"/>
          </a:xfrm>
        </p:grpSpPr>
        <p:grpSp>
          <p:nvGrpSpPr>
            <p:cNvPr id="5" name="Group 5"/>
            <p:cNvGrpSpPr/>
            <p:nvPr/>
          </p:nvGrpSpPr>
          <p:grpSpPr>
            <a:xfrm>
              <a:off x="0" y="0"/>
              <a:ext cx="5218468" cy="1722095"/>
              <a:chOff x="0" y="0"/>
              <a:chExt cx="635000" cy="209550"/>
            </a:xfrm>
          </p:grpSpPr>
          <p:sp>
            <p:nvSpPr>
              <p:cNvPr id="6" name="Freeform 6"/>
              <p:cNvSpPr/>
              <p:nvPr/>
            </p:nvSpPr>
            <p:spPr>
              <a:xfrm>
                <a:off x="0" y="0"/>
                <a:ext cx="635000" cy="209550"/>
              </a:xfrm>
              <a:custGeom>
                <a:avLst/>
                <a:gdLst/>
                <a:ahLst/>
                <a:cxnLst/>
                <a:rect l="l" t="t" r="r" b="b"/>
                <a:pathLst>
                  <a:path w="635000" h="209550">
                    <a:moveTo>
                      <a:pt x="38634" y="0"/>
                    </a:moveTo>
                    <a:lnTo>
                      <a:pt x="596366" y="0"/>
                    </a:lnTo>
                    <a:cubicBezTo>
                      <a:pt x="606612" y="0"/>
                      <a:pt x="616439" y="4070"/>
                      <a:pt x="623684" y="11316"/>
                    </a:cubicBezTo>
                    <a:cubicBezTo>
                      <a:pt x="630930" y="18561"/>
                      <a:pt x="635000" y="28388"/>
                      <a:pt x="635000" y="38634"/>
                    </a:cubicBezTo>
                    <a:lnTo>
                      <a:pt x="635000" y="170916"/>
                    </a:lnTo>
                    <a:cubicBezTo>
                      <a:pt x="635000" y="181162"/>
                      <a:pt x="630930" y="190989"/>
                      <a:pt x="623684" y="198234"/>
                    </a:cubicBezTo>
                    <a:cubicBezTo>
                      <a:pt x="616439" y="205480"/>
                      <a:pt x="606612" y="209550"/>
                      <a:pt x="596366" y="209550"/>
                    </a:cubicBezTo>
                    <a:lnTo>
                      <a:pt x="38634" y="209550"/>
                    </a:lnTo>
                    <a:cubicBezTo>
                      <a:pt x="28388" y="209550"/>
                      <a:pt x="18561" y="205480"/>
                      <a:pt x="11316" y="198234"/>
                    </a:cubicBezTo>
                    <a:cubicBezTo>
                      <a:pt x="4070" y="190989"/>
                      <a:pt x="0" y="181162"/>
                      <a:pt x="0" y="170916"/>
                    </a:cubicBezTo>
                    <a:lnTo>
                      <a:pt x="0" y="38634"/>
                    </a:lnTo>
                    <a:cubicBezTo>
                      <a:pt x="0" y="28388"/>
                      <a:pt x="4070" y="18561"/>
                      <a:pt x="11316" y="11316"/>
                    </a:cubicBezTo>
                    <a:cubicBezTo>
                      <a:pt x="18561" y="4070"/>
                      <a:pt x="28388" y="0"/>
                      <a:pt x="38634" y="0"/>
                    </a:cubicBezTo>
                    <a:close/>
                  </a:path>
                </a:pathLst>
              </a:custGeom>
              <a:solidFill>
                <a:srgbClr val="003366"/>
              </a:solidFill>
            </p:spPr>
          </p:sp>
          <p:sp>
            <p:nvSpPr>
              <p:cNvPr id="7" name="TextBox 7"/>
              <p:cNvSpPr txBox="1"/>
              <p:nvPr/>
            </p:nvSpPr>
            <p:spPr>
              <a:xfrm>
                <a:off x="0" y="-57150"/>
                <a:ext cx="635000" cy="266700"/>
              </a:xfrm>
              <a:prstGeom prst="rect">
                <a:avLst/>
              </a:prstGeom>
            </p:spPr>
            <p:txBody>
              <a:bodyPr lIns="50800" tIns="50800" rIns="50800" bIns="50800" rtlCol="0" anchor="ctr"/>
              <a:lstStyle/>
              <a:p>
                <a:pPr algn="ctr">
                  <a:lnSpc>
                    <a:spcPts val="2799"/>
                  </a:lnSpc>
                </a:pPr>
                <a:r>
                  <a:rPr lang="en-US" sz="1999" b="1">
                    <a:solidFill>
                      <a:srgbClr val="FFFFFF"/>
                    </a:solidFill>
                    <a:latin typeface="Poppins Bold"/>
                    <a:ea typeface="Poppins Bold"/>
                    <a:cs typeface="Poppins Bold"/>
                    <a:sym typeface="Poppins Bold"/>
                  </a:rPr>
                  <a:t>Ask For It</a:t>
                </a:r>
              </a:p>
            </p:txBody>
          </p:sp>
        </p:grpSp>
        <p:sp>
          <p:nvSpPr>
            <p:cNvPr id="8" name="TextBox 8"/>
            <p:cNvSpPr txBox="1"/>
            <p:nvPr/>
          </p:nvSpPr>
          <p:spPr>
            <a:xfrm>
              <a:off x="0" y="1906540"/>
              <a:ext cx="5218468" cy="2601960"/>
            </a:xfrm>
            <a:prstGeom prst="rect">
              <a:avLst/>
            </a:prstGeom>
          </p:spPr>
          <p:txBody>
            <a:bodyPr lIns="0" tIns="0" rIns="0" bIns="0" rtlCol="0" anchor="t">
              <a:spAutoFit/>
            </a:bodyPr>
            <a:lstStyle/>
            <a:p>
              <a:pPr algn="ctr">
                <a:lnSpc>
                  <a:spcPts val="2663"/>
                </a:lnSpc>
                <a:spcBef>
                  <a:spcPct val="0"/>
                </a:spcBef>
              </a:pPr>
              <a:r>
                <a:rPr lang="en-US" sz="1902">
                  <a:solidFill>
                    <a:srgbClr val="000000"/>
                  </a:solidFill>
                  <a:latin typeface="Poppins"/>
                  <a:ea typeface="Poppins"/>
                  <a:cs typeface="Poppins"/>
                  <a:sym typeface="Poppins"/>
                </a:rPr>
                <a:t>Ketika calon customer menunjukan tanda-tanda pembelian seperti bertanya, pujian, dan pemintaan. Gunakan teknik closing </a:t>
              </a:r>
            </a:p>
            <a:p>
              <a:pPr algn="ctr">
                <a:lnSpc>
                  <a:spcPts val="2663"/>
                </a:lnSpc>
                <a:spcBef>
                  <a:spcPct val="0"/>
                </a:spcBef>
              </a:pPr>
              <a:r>
                <a:rPr lang="en-US" sz="1902" b="1">
                  <a:solidFill>
                    <a:srgbClr val="000000"/>
                  </a:solidFill>
                  <a:latin typeface="Poppins Bold"/>
                  <a:ea typeface="Poppins Bold"/>
                  <a:cs typeface="Poppins Bold"/>
                  <a:sym typeface="Poppins Bold"/>
                </a:rPr>
                <a:t>Ask for it.</a:t>
              </a:r>
            </a:p>
          </p:txBody>
        </p:sp>
      </p:grpSp>
      <p:grpSp>
        <p:nvGrpSpPr>
          <p:cNvPr id="9" name="Group 9"/>
          <p:cNvGrpSpPr/>
          <p:nvPr/>
        </p:nvGrpSpPr>
        <p:grpSpPr>
          <a:xfrm>
            <a:off x="7184283" y="5876925"/>
            <a:ext cx="3913851" cy="3055221"/>
            <a:chOff x="0" y="0"/>
            <a:chExt cx="5218468" cy="4073628"/>
          </a:xfrm>
        </p:grpSpPr>
        <p:grpSp>
          <p:nvGrpSpPr>
            <p:cNvPr id="10" name="Group 10"/>
            <p:cNvGrpSpPr/>
            <p:nvPr/>
          </p:nvGrpSpPr>
          <p:grpSpPr>
            <a:xfrm>
              <a:off x="0" y="0"/>
              <a:ext cx="5218468" cy="1722095"/>
              <a:chOff x="0" y="0"/>
              <a:chExt cx="635000" cy="209550"/>
            </a:xfrm>
          </p:grpSpPr>
          <p:sp>
            <p:nvSpPr>
              <p:cNvPr id="11" name="Freeform 11"/>
              <p:cNvSpPr/>
              <p:nvPr/>
            </p:nvSpPr>
            <p:spPr>
              <a:xfrm>
                <a:off x="0" y="0"/>
                <a:ext cx="635000" cy="209550"/>
              </a:xfrm>
              <a:custGeom>
                <a:avLst/>
                <a:gdLst/>
                <a:ahLst/>
                <a:cxnLst/>
                <a:rect l="l" t="t" r="r" b="b"/>
                <a:pathLst>
                  <a:path w="635000" h="209550">
                    <a:moveTo>
                      <a:pt x="38634" y="0"/>
                    </a:moveTo>
                    <a:lnTo>
                      <a:pt x="596366" y="0"/>
                    </a:lnTo>
                    <a:cubicBezTo>
                      <a:pt x="606612" y="0"/>
                      <a:pt x="616439" y="4070"/>
                      <a:pt x="623684" y="11316"/>
                    </a:cubicBezTo>
                    <a:cubicBezTo>
                      <a:pt x="630930" y="18561"/>
                      <a:pt x="635000" y="28388"/>
                      <a:pt x="635000" y="38634"/>
                    </a:cubicBezTo>
                    <a:lnTo>
                      <a:pt x="635000" y="170916"/>
                    </a:lnTo>
                    <a:cubicBezTo>
                      <a:pt x="635000" y="181162"/>
                      <a:pt x="630930" y="190989"/>
                      <a:pt x="623684" y="198234"/>
                    </a:cubicBezTo>
                    <a:cubicBezTo>
                      <a:pt x="616439" y="205480"/>
                      <a:pt x="606612" y="209550"/>
                      <a:pt x="596366" y="209550"/>
                    </a:cubicBezTo>
                    <a:lnTo>
                      <a:pt x="38634" y="209550"/>
                    </a:lnTo>
                    <a:cubicBezTo>
                      <a:pt x="28388" y="209550"/>
                      <a:pt x="18561" y="205480"/>
                      <a:pt x="11316" y="198234"/>
                    </a:cubicBezTo>
                    <a:cubicBezTo>
                      <a:pt x="4070" y="190989"/>
                      <a:pt x="0" y="181162"/>
                      <a:pt x="0" y="170916"/>
                    </a:cubicBezTo>
                    <a:lnTo>
                      <a:pt x="0" y="38634"/>
                    </a:lnTo>
                    <a:cubicBezTo>
                      <a:pt x="0" y="28388"/>
                      <a:pt x="4070" y="18561"/>
                      <a:pt x="11316" y="11316"/>
                    </a:cubicBezTo>
                    <a:cubicBezTo>
                      <a:pt x="18561" y="4070"/>
                      <a:pt x="28388" y="0"/>
                      <a:pt x="38634" y="0"/>
                    </a:cubicBezTo>
                    <a:close/>
                  </a:path>
                </a:pathLst>
              </a:custGeom>
              <a:solidFill>
                <a:srgbClr val="003366"/>
              </a:solidFill>
            </p:spPr>
          </p:sp>
          <p:sp>
            <p:nvSpPr>
              <p:cNvPr id="12" name="TextBox 12"/>
              <p:cNvSpPr txBox="1"/>
              <p:nvPr/>
            </p:nvSpPr>
            <p:spPr>
              <a:xfrm>
                <a:off x="0" y="-57150"/>
                <a:ext cx="635000" cy="266700"/>
              </a:xfrm>
              <a:prstGeom prst="rect">
                <a:avLst/>
              </a:prstGeom>
            </p:spPr>
            <p:txBody>
              <a:bodyPr lIns="50800" tIns="50800" rIns="50800" bIns="50800" rtlCol="0" anchor="ctr"/>
              <a:lstStyle/>
              <a:p>
                <a:pPr algn="ctr">
                  <a:lnSpc>
                    <a:spcPts val="2799"/>
                  </a:lnSpc>
                </a:pPr>
                <a:r>
                  <a:rPr lang="en-US" sz="1999" b="1">
                    <a:solidFill>
                      <a:srgbClr val="FFFFFF"/>
                    </a:solidFill>
                    <a:latin typeface="Poppins Bold"/>
                    <a:ea typeface="Poppins Bold"/>
                    <a:cs typeface="Poppins Bold"/>
                    <a:sym typeface="Poppins Bold"/>
                  </a:rPr>
                  <a:t>Summary Of Benefit</a:t>
                </a:r>
              </a:p>
            </p:txBody>
          </p:sp>
        </p:grpSp>
        <p:sp>
          <p:nvSpPr>
            <p:cNvPr id="13" name="TextBox 13"/>
            <p:cNvSpPr txBox="1"/>
            <p:nvPr/>
          </p:nvSpPr>
          <p:spPr>
            <a:xfrm>
              <a:off x="0" y="1906540"/>
              <a:ext cx="5218468" cy="2167087"/>
            </a:xfrm>
            <a:prstGeom prst="rect">
              <a:avLst/>
            </a:prstGeom>
          </p:spPr>
          <p:txBody>
            <a:bodyPr lIns="0" tIns="0" rIns="0" bIns="0" rtlCol="0" anchor="t">
              <a:spAutoFit/>
            </a:bodyPr>
            <a:lstStyle/>
            <a:p>
              <a:pPr algn="ctr">
                <a:lnSpc>
                  <a:spcPts val="2663"/>
                </a:lnSpc>
                <a:spcBef>
                  <a:spcPct val="0"/>
                </a:spcBef>
              </a:pPr>
              <a:r>
                <a:rPr lang="en-US" sz="1902">
                  <a:solidFill>
                    <a:srgbClr val="000000"/>
                  </a:solidFill>
                  <a:latin typeface="Poppins"/>
                  <a:ea typeface="Poppins"/>
                  <a:cs typeface="Poppins"/>
                  <a:sym typeface="Poppins"/>
                </a:rPr>
                <a:t>Merangkum manfaat-manfaat yang paling penting bagi calon customer sehingga bisa mendorong mereka untuk segera mengambil keputusan.</a:t>
              </a:r>
            </a:p>
          </p:txBody>
        </p:sp>
      </p:grpSp>
      <p:grpSp>
        <p:nvGrpSpPr>
          <p:cNvPr id="14" name="Group 14"/>
          <p:cNvGrpSpPr/>
          <p:nvPr/>
        </p:nvGrpSpPr>
        <p:grpSpPr>
          <a:xfrm>
            <a:off x="12608108" y="5876925"/>
            <a:ext cx="3913851" cy="3055221"/>
            <a:chOff x="0" y="0"/>
            <a:chExt cx="5218468" cy="4073628"/>
          </a:xfrm>
        </p:grpSpPr>
        <p:grpSp>
          <p:nvGrpSpPr>
            <p:cNvPr id="15" name="Group 15"/>
            <p:cNvGrpSpPr/>
            <p:nvPr/>
          </p:nvGrpSpPr>
          <p:grpSpPr>
            <a:xfrm>
              <a:off x="0" y="0"/>
              <a:ext cx="5218468" cy="1722095"/>
              <a:chOff x="0" y="0"/>
              <a:chExt cx="635000" cy="209550"/>
            </a:xfrm>
          </p:grpSpPr>
          <p:sp>
            <p:nvSpPr>
              <p:cNvPr id="16" name="Freeform 16"/>
              <p:cNvSpPr/>
              <p:nvPr/>
            </p:nvSpPr>
            <p:spPr>
              <a:xfrm>
                <a:off x="0" y="0"/>
                <a:ext cx="635000" cy="209550"/>
              </a:xfrm>
              <a:custGeom>
                <a:avLst/>
                <a:gdLst/>
                <a:ahLst/>
                <a:cxnLst/>
                <a:rect l="l" t="t" r="r" b="b"/>
                <a:pathLst>
                  <a:path w="635000" h="209550">
                    <a:moveTo>
                      <a:pt x="38634" y="0"/>
                    </a:moveTo>
                    <a:lnTo>
                      <a:pt x="596366" y="0"/>
                    </a:lnTo>
                    <a:cubicBezTo>
                      <a:pt x="606612" y="0"/>
                      <a:pt x="616439" y="4070"/>
                      <a:pt x="623684" y="11316"/>
                    </a:cubicBezTo>
                    <a:cubicBezTo>
                      <a:pt x="630930" y="18561"/>
                      <a:pt x="635000" y="28388"/>
                      <a:pt x="635000" y="38634"/>
                    </a:cubicBezTo>
                    <a:lnTo>
                      <a:pt x="635000" y="170916"/>
                    </a:lnTo>
                    <a:cubicBezTo>
                      <a:pt x="635000" y="181162"/>
                      <a:pt x="630930" y="190989"/>
                      <a:pt x="623684" y="198234"/>
                    </a:cubicBezTo>
                    <a:cubicBezTo>
                      <a:pt x="616439" y="205480"/>
                      <a:pt x="606612" y="209550"/>
                      <a:pt x="596366" y="209550"/>
                    </a:cubicBezTo>
                    <a:lnTo>
                      <a:pt x="38634" y="209550"/>
                    </a:lnTo>
                    <a:cubicBezTo>
                      <a:pt x="28388" y="209550"/>
                      <a:pt x="18561" y="205480"/>
                      <a:pt x="11316" y="198234"/>
                    </a:cubicBezTo>
                    <a:cubicBezTo>
                      <a:pt x="4070" y="190989"/>
                      <a:pt x="0" y="181162"/>
                      <a:pt x="0" y="170916"/>
                    </a:cubicBezTo>
                    <a:lnTo>
                      <a:pt x="0" y="38634"/>
                    </a:lnTo>
                    <a:cubicBezTo>
                      <a:pt x="0" y="28388"/>
                      <a:pt x="4070" y="18561"/>
                      <a:pt x="11316" y="11316"/>
                    </a:cubicBezTo>
                    <a:cubicBezTo>
                      <a:pt x="18561" y="4070"/>
                      <a:pt x="28388" y="0"/>
                      <a:pt x="38634" y="0"/>
                    </a:cubicBezTo>
                    <a:close/>
                  </a:path>
                </a:pathLst>
              </a:custGeom>
              <a:solidFill>
                <a:srgbClr val="003366"/>
              </a:solidFill>
            </p:spPr>
          </p:sp>
          <p:sp>
            <p:nvSpPr>
              <p:cNvPr id="17" name="TextBox 17"/>
              <p:cNvSpPr txBox="1"/>
              <p:nvPr/>
            </p:nvSpPr>
            <p:spPr>
              <a:xfrm>
                <a:off x="0" y="-57150"/>
                <a:ext cx="635000" cy="266700"/>
              </a:xfrm>
              <a:prstGeom prst="rect">
                <a:avLst/>
              </a:prstGeom>
            </p:spPr>
            <p:txBody>
              <a:bodyPr lIns="50800" tIns="50800" rIns="50800" bIns="50800" rtlCol="0" anchor="ctr"/>
              <a:lstStyle/>
              <a:p>
                <a:pPr algn="ctr">
                  <a:lnSpc>
                    <a:spcPts val="2799"/>
                  </a:lnSpc>
                </a:pPr>
                <a:r>
                  <a:rPr lang="en-US" sz="1999" b="1">
                    <a:solidFill>
                      <a:srgbClr val="FFFFFF"/>
                    </a:solidFill>
                    <a:latin typeface="Poppins Bold"/>
                    <a:ea typeface="Poppins Bold"/>
                    <a:cs typeface="Poppins Bold"/>
                    <a:sym typeface="Poppins Bold"/>
                  </a:rPr>
                  <a:t>Suggestion Close</a:t>
                </a:r>
              </a:p>
            </p:txBody>
          </p:sp>
        </p:grpSp>
        <p:sp>
          <p:nvSpPr>
            <p:cNvPr id="18" name="TextBox 18"/>
            <p:cNvSpPr txBox="1"/>
            <p:nvPr/>
          </p:nvSpPr>
          <p:spPr>
            <a:xfrm>
              <a:off x="0" y="1906540"/>
              <a:ext cx="5218468" cy="2167087"/>
            </a:xfrm>
            <a:prstGeom prst="rect">
              <a:avLst/>
            </a:prstGeom>
          </p:spPr>
          <p:txBody>
            <a:bodyPr lIns="0" tIns="0" rIns="0" bIns="0" rtlCol="0" anchor="t">
              <a:spAutoFit/>
            </a:bodyPr>
            <a:lstStyle/>
            <a:p>
              <a:pPr algn="ctr">
                <a:lnSpc>
                  <a:spcPts val="2663"/>
                </a:lnSpc>
                <a:spcBef>
                  <a:spcPct val="0"/>
                </a:spcBef>
              </a:pPr>
              <a:r>
                <a:rPr lang="en-US" sz="1902">
                  <a:solidFill>
                    <a:srgbClr val="000000"/>
                  </a:solidFill>
                  <a:latin typeface="Poppins"/>
                  <a:ea typeface="Poppins"/>
                  <a:cs typeface="Poppins"/>
                  <a:sym typeface="Poppins"/>
                </a:rPr>
                <a:t>Merangkum seluruh permasalahan customer dan menghubungkan dengan kegunaan produk/layanan sebagai saran.</a:t>
              </a:r>
            </a:p>
          </p:txBody>
        </p:sp>
      </p:grpSp>
      <p:grpSp>
        <p:nvGrpSpPr>
          <p:cNvPr id="19" name="Group 19"/>
          <p:cNvGrpSpPr/>
          <p:nvPr/>
        </p:nvGrpSpPr>
        <p:grpSpPr>
          <a:xfrm rot="-5400000">
            <a:off x="14775709" y="1843658"/>
            <a:ext cx="1942079" cy="3025103"/>
            <a:chOff x="0" y="0"/>
            <a:chExt cx="520700" cy="811075"/>
          </a:xfrm>
        </p:grpSpPr>
        <p:sp>
          <p:nvSpPr>
            <p:cNvPr id="20" name="Freeform 20"/>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B3B6BA"/>
            </a:solidFill>
            <a:ln w="47625" cap="sq">
              <a:solidFill>
                <a:srgbClr val="FFFFFF"/>
              </a:solidFill>
              <a:prstDash val="solid"/>
              <a:miter/>
            </a:ln>
          </p:spPr>
        </p:sp>
        <p:sp>
          <p:nvSpPr>
            <p:cNvPr id="21" name="TextBox 21"/>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grpSp>
        <p:nvGrpSpPr>
          <p:cNvPr id="22" name="Group 22"/>
          <p:cNvGrpSpPr/>
          <p:nvPr/>
        </p:nvGrpSpPr>
        <p:grpSpPr>
          <a:xfrm rot="-5400000">
            <a:off x="12574793" y="1843658"/>
            <a:ext cx="1942079" cy="3025103"/>
            <a:chOff x="0" y="0"/>
            <a:chExt cx="520700" cy="811075"/>
          </a:xfrm>
        </p:grpSpPr>
        <p:sp>
          <p:nvSpPr>
            <p:cNvPr id="23" name="Freeform 23"/>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003366"/>
            </a:solidFill>
            <a:ln w="47625" cap="sq">
              <a:solidFill>
                <a:srgbClr val="FFFFFF"/>
              </a:solidFill>
              <a:prstDash val="solid"/>
              <a:miter/>
            </a:ln>
          </p:spPr>
        </p:sp>
        <p:sp>
          <p:nvSpPr>
            <p:cNvPr id="24" name="TextBox 24"/>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grpSp>
        <p:nvGrpSpPr>
          <p:cNvPr id="25" name="Group 25"/>
          <p:cNvGrpSpPr/>
          <p:nvPr/>
        </p:nvGrpSpPr>
        <p:grpSpPr>
          <a:xfrm rot="-5400000">
            <a:off x="10373876" y="1843658"/>
            <a:ext cx="1942079" cy="3025103"/>
            <a:chOff x="0" y="0"/>
            <a:chExt cx="520700" cy="811075"/>
          </a:xfrm>
        </p:grpSpPr>
        <p:sp>
          <p:nvSpPr>
            <p:cNvPr id="26" name="Freeform 26"/>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003366"/>
            </a:solidFill>
            <a:ln w="47625" cap="sq">
              <a:solidFill>
                <a:srgbClr val="FFFFFF"/>
              </a:solidFill>
              <a:prstDash val="solid"/>
              <a:miter/>
            </a:ln>
          </p:spPr>
        </p:sp>
        <p:sp>
          <p:nvSpPr>
            <p:cNvPr id="27" name="TextBox 27"/>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grpSp>
        <p:nvGrpSpPr>
          <p:cNvPr id="28" name="Group 28"/>
          <p:cNvGrpSpPr/>
          <p:nvPr/>
        </p:nvGrpSpPr>
        <p:grpSpPr>
          <a:xfrm rot="-5400000">
            <a:off x="8172960" y="1843658"/>
            <a:ext cx="1942079" cy="3025103"/>
            <a:chOff x="0" y="0"/>
            <a:chExt cx="520700" cy="811075"/>
          </a:xfrm>
        </p:grpSpPr>
        <p:sp>
          <p:nvSpPr>
            <p:cNvPr id="29" name="Freeform 29"/>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003366"/>
            </a:solidFill>
            <a:ln w="47625" cap="sq">
              <a:solidFill>
                <a:srgbClr val="FFFFFF"/>
              </a:solidFill>
              <a:prstDash val="solid"/>
              <a:miter/>
            </a:ln>
          </p:spPr>
        </p:sp>
        <p:sp>
          <p:nvSpPr>
            <p:cNvPr id="30" name="TextBox 30"/>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grpSp>
        <p:nvGrpSpPr>
          <p:cNvPr id="31" name="Group 31"/>
          <p:cNvGrpSpPr/>
          <p:nvPr/>
        </p:nvGrpSpPr>
        <p:grpSpPr>
          <a:xfrm rot="-5400000">
            <a:off x="5972044" y="1843658"/>
            <a:ext cx="1942079" cy="3025103"/>
            <a:chOff x="0" y="0"/>
            <a:chExt cx="520700" cy="811075"/>
          </a:xfrm>
        </p:grpSpPr>
        <p:sp>
          <p:nvSpPr>
            <p:cNvPr id="32" name="Freeform 32"/>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003366"/>
            </a:solidFill>
            <a:ln w="47625" cap="sq">
              <a:solidFill>
                <a:srgbClr val="FFFFFF"/>
              </a:solidFill>
              <a:prstDash val="solid"/>
              <a:miter/>
            </a:ln>
          </p:spPr>
        </p:sp>
        <p:sp>
          <p:nvSpPr>
            <p:cNvPr id="33" name="TextBox 33"/>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grpSp>
        <p:nvGrpSpPr>
          <p:cNvPr id="34" name="Group 34"/>
          <p:cNvGrpSpPr/>
          <p:nvPr/>
        </p:nvGrpSpPr>
        <p:grpSpPr>
          <a:xfrm rot="-5400000">
            <a:off x="3771128" y="1843658"/>
            <a:ext cx="1942079" cy="3025103"/>
            <a:chOff x="0" y="0"/>
            <a:chExt cx="520700" cy="811075"/>
          </a:xfrm>
        </p:grpSpPr>
        <p:sp>
          <p:nvSpPr>
            <p:cNvPr id="35" name="Freeform 35"/>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003366"/>
            </a:solidFill>
            <a:ln w="47625" cap="sq">
              <a:solidFill>
                <a:srgbClr val="FFFFFF"/>
              </a:solidFill>
              <a:prstDash val="solid"/>
              <a:miter/>
            </a:ln>
          </p:spPr>
        </p:sp>
        <p:sp>
          <p:nvSpPr>
            <p:cNvPr id="36" name="TextBox 36"/>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grpSp>
        <p:nvGrpSpPr>
          <p:cNvPr id="37" name="Group 37"/>
          <p:cNvGrpSpPr/>
          <p:nvPr/>
        </p:nvGrpSpPr>
        <p:grpSpPr>
          <a:xfrm rot="-5400000">
            <a:off x="1570212" y="1843658"/>
            <a:ext cx="1942079" cy="3025103"/>
            <a:chOff x="0" y="0"/>
            <a:chExt cx="520700" cy="811075"/>
          </a:xfrm>
        </p:grpSpPr>
        <p:sp>
          <p:nvSpPr>
            <p:cNvPr id="38" name="Freeform 38"/>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003366"/>
            </a:solidFill>
            <a:ln w="47625" cap="sq">
              <a:solidFill>
                <a:srgbClr val="FFFFFF"/>
              </a:solidFill>
              <a:prstDash val="solid"/>
              <a:miter/>
            </a:ln>
          </p:spPr>
        </p:sp>
        <p:sp>
          <p:nvSpPr>
            <p:cNvPr id="39" name="TextBox 39"/>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sp>
        <p:nvSpPr>
          <p:cNvPr id="40" name="TextBox 40"/>
          <p:cNvSpPr txBox="1"/>
          <p:nvPr/>
        </p:nvSpPr>
        <p:spPr>
          <a:xfrm>
            <a:off x="1467257" y="2803808"/>
            <a:ext cx="1625809" cy="341119"/>
          </a:xfrm>
          <a:prstGeom prst="rect">
            <a:avLst/>
          </a:prstGeom>
        </p:spPr>
        <p:txBody>
          <a:bodyPr wrap="square" lIns="0" tIns="0" rIns="0" bIns="0" rtlCol="0" anchor="t">
            <a:spAutoFit/>
          </a:bodyPr>
          <a:lstStyle/>
          <a:p>
            <a:pPr algn="ctr">
              <a:lnSpc>
                <a:spcPts val="2800"/>
              </a:lnSpc>
            </a:pPr>
            <a:r>
              <a:rPr lang="en-US" sz="2000" b="1" i="1" dirty="0">
                <a:solidFill>
                  <a:srgbClr val="FFFFFF"/>
                </a:solidFill>
                <a:latin typeface="Poppins Bold Italics"/>
                <a:ea typeface="Poppins Bold Italics"/>
                <a:cs typeface="Poppins Bold Italics"/>
                <a:sym typeface="Poppins Bold Italics"/>
              </a:rPr>
              <a:t>Prospecting</a:t>
            </a:r>
          </a:p>
        </p:txBody>
      </p:sp>
      <p:sp>
        <p:nvSpPr>
          <p:cNvPr id="41" name="TextBox 41"/>
          <p:cNvSpPr txBox="1"/>
          <p:nvPr/>
        </p:nvSpPr>
        <p:spPr>
          <a:xfrm>
            <a:off x="4053803" y="2803808"/>
            <a:ext cx="1775129" cy="341119"/>
          </a:xfrm>
          <a:prstGeom prst="rect">
            <a:avLst/>
          </a:prstGeom>
        </p:spPr>
        <p:txBody>
          <a:bodyPr wrap="square" lIns="0" tIns="0" rIns="0" bIns="0" rtlCol="0" anchor="t">
            <a:spAutoFit/>
          </a:bodyPr>
          <a:lstStyle/>
          <a:p>
            <a:pPr algn="ctr">
              <a:lnSpc>
                <a:spcPts val="2800"/>
              </a:lnSpc>
            </a:pPr>
            <a:r>
              <a:rPr lang="en-US" sz="2000" b="1" i="1" dirty="0">
                <a:solidFill>
                  <a:srgbClr val="FFFFFF"/>
                </a:solidFill>
                <a:latin typeface="Poppins Bold Italics"/>
                <a:ea typeface="Poppins Bold Italics"/>
                <a:cs typeface="Poppins Bold Italics"/>
                <a:sym typeface="Poppins Bold Italics"/>
              </a:rPr>
              <a:t>Approaching</a:t>
            </a:r>
          </a:p>
        </p:txBody>
      </p:sp>
      <p:sp>
        <p:nvSpPr>
          <p:cNvPr id="42" name="TextBox 42"/>
          <p:cNvSpPr txBox="1"/>
          <p:nvPr/>
        </p:nvSpPr>
        <p:spPr>
          <a:xfrm>
            <a:off x="6704645" y="2803808"/>
            <a:ext cx="1067755" cy="341119"/>
          </a:xfrm>
          <a:prstGeom prst="rect">
            <a:avLst/>
          </a:prstGeom>
        </p:spPr>
        <p:txBody>
          <a:bodyPr wrap="square" lIns="0" tIns="0" rIns="0" bIns="0" rtlCol="0" anchor="t">
            <a:spAutoFit/>
          </a:bodyPr>
          <a:lstStyle/>
          <a:p>
            <a:pPr algn="ctr">
              <a:lnSpc>
                <a:spcPts val="2800"/>
              </a:lnSpc>
            </a:pPr>
            <a:r>
              <a:rPr lang="en-US" sz="2000" b="1" i="1" dirty="0">
                <a:solidFill>
                  <a:srgbClr val="FFFFFF"/>
                </a:solidFill>
                <a:latin typeface="Poppins Bold Italics"/>
                <a:ea typeface="Poppins Bold Italics"/>
                <a:cs typeface="Poppins Bold Italics"/>
                <a:sym typeface="Poppins Bold Italics"/>
              </a:rPr>
              <a:t>Probing</a:t>
            </a:r>
          </a:p>
        </p:txBody>
      </p:sp>
      <p:sp>
        <p:nvSpPr>
          <p:cNvPr id="43" name="TextBox 43"/>
          <p:cNvSpPr txBox="1"/>
          <p:nvPr/>
        </p:nvSpPr>
        <p:spPr>
          <a:xfrm>
            <a:off x="8458220" y="2635484"/>
            <a:ext cx="1707810" cy="700192"/>
          </a:xfrm>
          <a:prstGeom prst="rect">
            <a:avLst/>
          </a:prstGeom>
        </p:spPr>
        <p:txBody>
          <a:bodyPr wrap="square" lIns="0" tIns="0" rIns="0" bIns="0" rtlCol="0" anchor="t">
            <a:spAutoFit/>
          </a:bodyPr>
          <a:lstStyle/>
          <a:p>
            <a:pPr algn="ctr">
              <a:lnSpc>
                <a:spcPts val="2800"/>
              </a:lnSpc>
            </a:pPr>
            <a:r>
              <a:rPr lang="en-US" sz="2000" b="1" i="1" dirty="0">
                <a:solidFill>
                  <a:srgbClr val="FFFFFF"/>
                </a:solidFill>
                <a:latin typeface="Poppins Bold Italics"/>
                <a:ea typeface="Poppins Bold Italics"/>
                <a:cs typeface="Poppins Bold Italics"/>
                <a:sym typeface="Poppins Bold Italics"/>
              </a:rPr>
              <a:t>Sales</a:t>
            </a:r>
          </a:p>
          <a:p>
            <a:pPr algn="ctr">
              <a:lnSpc>
                <a:spcPts val="2800"/>
              </a:lnSpc>
            </a:pPr>
            <a:r>
              <a:rPr lang="en-US" sz="2000" b="1" i="1" dirty="0">
                <a:solidFill>
                  <a:srgbClr val="FFFFFF"/>
                </a:solidFill>
                <a:latin typeface="Poppins Bold Italics"/>
                <a:ea typeface="Poppins Bold Italics"/>
                <a:cs typeface="Poppins Bold Italics"/>
                <a:sym typeface="Poppins Bold Italics"/>
              </a:rPr>
              <a:t>Presentation</a:t>
            </a:r>
          </a:p>
        </p:txBody>
      </p:sp>
      <p:sp>
        <p:nvSpPr>
          <p:cNvPr id="44" name="TextBox 44"/>
          <p:cNvSpPr txBox="1"/>
          <p:nvPr/>
        </p:nvSpPr>
        <p:spPr>
          <a:xfrm>
            <a:off x="10482177" y="2627595"/>
            <a:ext cx="1995365" cy="720725"/>
          </a:xfrm>
          <a:prstGeom prst="rect">
            <a:avLst/>
          </a:prstGeom>
        </p:spPr>
        <p:txBody>
          <a:bodyPr lIns="0" tIns="0" rIns="0" bIns="0" rtlCol="0" anchor="t">
            <a:spAutoFit/>
          </a:bodyPr>
          <a:lstStyle/>
          <a:p>
            <a:pPr algn="ctr">
              <a:lnSpc>
                <a:spcPts val="2800"/>
              </a:lnSpc>
            </a:pPr>
            <a:r>
              <a:rPr lang="en-US" sz="2000" b="1" i="1" dirty="0">
                <a:solidFill>
                  <a:srgbClr val="FFFFFF"/>
                </a:solidFill>
                <a:latin typeface="Poppins Bold Italics"/>
                <a:ea typeface="Poppins Bold Italics"/>
                <a:cs typeface="Poppins Bold Italics"/>
                <a:sym typeface="Poppins Bold Italics"/>
              </a:rPr>
              <a:t>Handling</a:t>
            </a:r>
          </a:p>
          <a:p>
            <a:pPr algn="ctr">
              <a:lnSpc>
                <a:spcPts val="2800"/>
              </a:lnSpc>
            </a:pPr>
            <a:r>
              <a:rPr lang="en-US" sz="2000" b="1" i="1" dirty="0">
                <a:solidFill>
                  <a:srgbClr val="FFFFFF"/>
                </a:solidFill>
                <a:latin typeface="Poppins Bold Italics"/>
                <a:ea typeface="Poppins Bold Italics"/>
                <a:cs typeface="Poppins Bold Italics"/>
                <a:sym typeface="Poppins Bold Italics"/>
              </a:rPr>
              <a:t>Objection</a:t>
            </a:r>
          </a:p>
        </p:txBody>
      </p:sp>
      <p:sp>
        <p:nvSpPr>
          <p:cNvPr id="45" name="TextBox 45"/>
          <p:cNvSpPr txBox="1"/>
          <p:nvPr/>
        </p:nvSpPr>
        <p:spPr>
          <a:xfrm>
            <a:off x="12857468" y="2803808"/>
            <a:ext cx="1780389" cy="341119"/>
          </a:xfrm>
          <a:prstGeom prst="rect">
            <a:avLst/>
          </a:prstGeom>
        </p:spPr>
        <p:txBody>
          <a:bodyPr wrap="square" lIns="0" tIns="0" rIns="0" bIns="0" rtlCol="0" anchor="t">
            <a:spAutoFit/>
          </a:bodyPr>
          <a:lstStyle/>
          <a:p>
            <a:pPr algn="ctr">
              <a:lnSpc>
                <a:spcPts val="2800"/>
              </a:lnSpc>
            </a:pPr>
            <a:r>
              <a:rPr lang="en-US" sz="2000" b="1" i="1" dirty="0">
                <a:solidFill>
                  <a:srgbClr val="FFFFFF"/>
                </a:solidFill>
                <a:latin typeface="Poppins Bold Italics"/>
                <a:ea typeface="Poppins Bold Italics"/>
                <a:cs typeface="Poppins Bold Italics"/>
                <a:sym typeface="Poppins Bold Italics"/>
              </a:rPr>
              <a:t>Sales Closing</a:t>
            </a:r>
          </a:p>
        </p:txBody>
      </p:sp>
      <p:sp>
        <p:nvSpPr>
          <p:cNvPr id="46" name="TextBox 46"/>
          <p:cNvSpPr txBox="1"/>
          <p:nvPr/>
        </p:nvSpPr>
        <p:spPr>
          <a:xfrm>
            <a:off x="15062825" y="2803808"/>
            <a:ext cx="1624975" cy="341119"/>
          </a:xfrm>
          <a:prstGeom prst="rect">
            <a:avLst/>
          </a:prstGeom>
        </p:spPr>
        <p:txBody>
          <a:bodyPr wrap="square" lIns="0" tIns="0" rIns="0" bIns="0" rtlCol="0" anchor="t">
            <a:spAutoFit/>
          </a:bodyPr>
          <a:lstStyle/>
          <a:p>
            <a:pPr algn="ctr">
              <a:lnSpc>
                <a:spcPts val="2800"/>
              </a:lnSpc>
            </a:pPr>
            <a:r>
              <a:rPr lang="en-US" sz="2000" b="1" i="1" dirty="0">
                <a:solidFill>
                  <a:srgbClr val="062652"/>
                </a:solidFill>
                <a:latin typeface="Poppins Bold Italics"/>
                <a:ea typeface="Poppins Bold Italics"/>
                <a:cs typeface="Poppins Bold Italics"/>
                <a:sym typeface="Poppins Bold Italics"/>
              </a:rPr>
              <a:t>Maintaining</a:t>
            </a:r>
          </a:p>
        </p:txBody>
      </p:sp>
      <p:sp>
        <p:nvSpPr>
          <p:cNvPr id="47" name="TextBox 47"/>
          <p:cNvSpPr txBox="1"/>
          <p:nvPr/>
        </p:nvSpPr>
        <p:spPr>
          <a:xfrm>
            <a:off x="1180639" y="3129967"/>
            <a:ext cx="2147987" cy="720725"/>
          </a:xfrm>
          <a:prstGeom prst="rect">
            <a:avLst/>
          </a:prstGeom>
        </p:spPr>
        <p:txBody>
          <a:bodyPr lIns="0" tIns="0" rIns="0" bIns="0" rtlCol="0" anchor="t">
            <a:spAutoFit/>
          </a:bodyPr>
          <a:lstStyle/>
          <a:p>
            <a:pPr algn="ctr">
              <a:lnSpc>
                <a:spcPts val="2800"/>
              </a:lnSpc>
            </a:pPr>
            <a:r>
              <a:rPr lang="en-US" sz="2000">
                <a:solidFill>
                  <a:srgbClr val="FFFFFF"/>
                </a:solidFill>
                <a:latin typeface="Poppins"/>
                <a:ea typeface="Poppins"/>
                <a:cs typeface="Poppins"/>
                <a:sym typeface="Poppins"/>
              </a:rPr>
              <a:t>Mencari Calon Nasabah</a:t>
            </a:r>
          </a:p>
        </p:txBody>
      </p:sp>
      <p:sp>
        <p:nvSpPr>
          <p:cNvPr id="48" name="TextBox 48"/>
          <p:cNvSpPr txBox="1"/>
          <p:nvPr/>
        </p:nvSpPr>
        <p:spPr>
          <a:xfrm>
            <a:off x="4071933" y="3138722"/>
            <a:ext cx="1681962" cy="720725"/>
          </a:xfrm>
          <a:prstGeom prst="rect">
            <a:avLst/>
          </a:prstGeom>
        </p:spPr>
        <p:txBody>
          <a:bodyPr lIns="0" tIns="0" rIns="0" bIns="0" rtlCol="0" anchor="t">
            <a:spAutoFit/>
          </a:bodyPr>
          <a:lstStyle/>
          <a:p>
            <a:pPr algn="ctr">
              <a:lnSpc>
                <a:spcPts val="2800"/>
              </a:lnSpc>
            </a:pPr>
            <a:r>
              <a:rPr lang="en-US" sz="2000">
                <a:solidFill>
                  <a:srgbClr val="FFFFFF"/>
                </a:solidFill>
                <a:latin typeface="Poppins"/>
                <a:ea typeface="Poppins"/>
                <a:cs typeface="Poppins"/>
                <a:sym typeface="Poppins"/>
              </a:rPr>
              <a:t>Pendekatan Awal</a:t>
            </a:r>
          </a:p>
        </p:txBody>
      </p:sp>
      <p:sp>
        <p:nvSpPr>
          <p:cNvPr id="49" name="TextBox 49"/>
          <p:cNvSpPr txBox="1"/>
          <p:nvPr/>
        </p:nvSpPr>
        <p:spPr>
          <a:xfrm>
            <a:off x="6373624" y="3138722"/>
            <a:ext cx="1681962" cy="720725"/>
          </a:xfrm>
          <a:prstGeom prst="rect">
            <a:avLst/>
          </a:prstGeom>
        </p:spPr>
        <p:txBody>
          <a:bodyPr lIns="0" tIns="0" rIns="0" bIns="0" rtlCol="0" anchor="t">
            <a:spAutoFit/>
          </a:bodyPr>
          <a:lstStyle/>
          <a:p>
            <a:pPr algn="ctr">
              <a:lnSpc>
                <a:spcPts val="2800"/>
              </a:lnSpc>
            </a:pPr>
            <a:r>
              <a:rPr lang="en-US" sz="2000">
                <a:solidFill>
                  <a:srgbClr val="FFFFFF"/>
                </a:solidFill>
                <a:latin typeface="Poppins"/>
                <a:ea typeface="Poppins"/>
                <a:cs typeface="Poppins"/>
                <a:sym typeface="Poppins"/>
              </a:rPr>
              <a:t>Menggali Kebutuhan</a:t>
            </a:r>
          </a:p>
        </p:txBody>
      </p:sp>
      <p:sp>
        <p:nvSpPr>
          <p:cNvPr id="50" name="TextBox 50"/>
          <p:cNvSpPr txBox="1"/>
          <p:nvPr/>
        </p:nvSpPr>
        <p:spPr>
          <a:xfrm>
            <a:off x="8455635" y="3281645"/>
            <a:ext cx="1681962" cy="720725"/>
          </a:xfrm>
          <a:prstGeom prst="rect">
            <a:avLst/>
          </a:prstGeom>
        </p:spPr>
        <p:txBody>
          <a:bodyPr lIns="0" tIns="0" rIns="0" bIns="0" rtlCol="0" anchor="t">
            <a:spAutoFit/>
          </a:bodyPr>
          <a:lstStyle/>
          <a:p>
            <a:pPr algn="ctr">
              <a:lnSpc>
                <a:spcPts val="2800"/>
              </a:lnSpc>
            </a:pPr>
            <a:r>
              <a:rPr lang="en-US" sz="2000">
                <a:solidFill>
                  <a:srgbClr val="FFFFFF"/>
                </a:solidFill>
                <a:latin typeface="Poppins"/>
                <a:ea typeface="Poppins"/>
                <a:cs typeface="Poppins"/>
                <a:sym typeface="Poppins"/>
              </a:rPr>
              <a:t>Presentasi Penawaran</a:t>
            </a:r>
          </a:p>
        </p:txBody>
      </p:sp>
      <p:sp>
        <p:nvSpPr>
          <p:cNvPr id="51" name="TextBox 51"/>
          <p:cNvSpPr txBox="1"/>
          <p:nvPr/>
        </p:nvSpPr>
        <p:spPr>
          <a:xfrm>
            <a:off x="10638878" y="3289534"/>
            <a:ext cx="1681962" cy="720725"/>
          </a:xfrm>
          <a:prstGeom prst="rect">
            <a:avLst/>
          </a:prstGeom>
        </p:spPr>
        <p:txBody>
          <a:bodyPr lIns="0" tIns="0" rIns="0" bIns="0" rtlCol="0" anchor="t">
            <a:spAutoFit/>
          </a:bodyPr>
          <a:lstStyle/>
          <a:p>
            <a:pPr algn="ctr">
              <a:lnSpc>
                <a:spcPts val="2800"/>
              </a:lnSpc>
            </a:pPr>
            <a:r>
              <a:rPr lang="en-US" sz="2000">
                <a:solidFill>
                  <a:srgbClr val="FFFFFF"/>
                </a:solidFill>
                <a:latin typeface="Poppins"/>
                <a:ea typeface="Poppins"/>
                <a:cs typeface="Poppins"/>
                <a:sym typeface="Poppins"/>
              </a:rPr>
              <a:t>Menangani Keberatan</a:t>
            </a:r>
          </a:p>
        </p:txBody>
      </p:sp>
      <p:sp>
        <p:nvSpPr>
          <p:cNvPr id="52" name="TextBox 52"/>
          <p:cNvSpPr txBox="1"/>
          <p:nvPr/>
        </p:nvSpPr>
        <p:spPr>
          <a:xfrm>
            <a:off x="12857468" y="3138722"/>
            <a:ext cx="1681962" cy="720725"/>
          </a:xfrm>
          <a:prstGeom prst="rect">
            <a:avLst/>
          </a:prstGeom>
        </p:spPr>
        <p:txBody>
          <a:bodyPr lIns="0" tIns="0" rIns="0" bIns="0" rtlCol="0" anchor="t">
            <a:spAutoFit/>
          </a:bodyPr>
          <a:lstStyle/>
          <a:p>
            <a:pPr algn="ctr">
              <a:lnSpc>
                <a:spcPts val="2800"/>
              </a:lnSpc>
            </a:pPr>
            <a:r>
              <a:rPr lang="en-US" sz="2000">
                <a:solidFill>
                  <a:srgbClr val="FFFFFF"/>
                </a:solidFill>
                <a:latin typeface="Poppins"/>
                <a:ea typeface="Poppins"/>
                <a:cs typeface="Poppins"/>
                <a:sym typeface="Poppins"/>
              </a:rPr>
              <a:t>Penutupan Penjualan</a:t>
            </a:r>
          </a:p>
        </p:txBody>
      </p:sp>
      <p:sp>
        <p:nvSpPr>
          <p:cNvPr id="53" name="TextBox 53"/>
          <p:cNvSpPr txBox="1"/>
          <p:nvPr/>
        </p:nvSpPr>
        <p:spPr>
          <a:xfrm>
            <a:off x="15036752" y="3138722"/>
            <a:ext cx="1823653" cy="720725"/>
          </a:xfrm>
          <a:prstGeom prst="rect">
            <a:avLst/>
          </a:prstGeom>
        </p:spPr>
        <p:txBody>
          <a:bodyPr lIns="0" tIns="0" rIns="0" bIns="0" rtlCol="0" anchor="t">
            <a:spAutoFit/>
          </a:bodyPr>
          <a:lstStyle/>
          <a:p>
            <a:pPr algn="ctr">
              <a:lnSpc>
                <a:spcPts val="2800"/>
              </a:lnSpc>
            </a:pPr>
            <a:r>
              <a:rPr lang="en-US" sz="2000">
                <a:solidFill>
                  <a:srgbClr val="062652"/>
                </a:solidFill>
                <a:latin typeface="Poppins"/>
                <a:ea typeface="Poppins"/>
                <a:cs typeface="Poppins"/>
                <a:sym typeface="Poppins"/>
              </a:rPr>
              <a:t>Pemeliharaan Hubungan</a:t>
            </a:r>
          </a:p>
        </p:txBody>
      </p:sp>
      <p:sp>
        <p:nvSpPr>
          <p:cNvPr id="54" name="Freeform 54"/>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55" name="Group 55"/>
          <p:cNvGrpSpPr/>
          <p:nvPr/>
        </p:nvGrpSpPr>
        <p:grpSpPr>
          <a:xfrm>
            <a:off x="-1115" y="9661191"/>
            <a:ext cx="15869159" cy="476836"/>
            <a:chOff x="0" y="0"/>
            <a:chExt cx="4179532" cy="125587"/>
          </a:xfrm>
        </p:grpSpPr>
        <p:sp>
          <p:nvSpPr>
            <p:cNvPr id="56" name="Freeform 56"/>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57" name="TextBox 57"/>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59" name="TextBox 10">
            <a:extLst>
              <a:ext uri="{FF2B5EF4-FFF2-40B4-BE49-F238E27FC236}">
                <a16:creationId xmlns:a16="http://schemas.microsoft.com/office/drawing/2014/main" id="{200D74DF-5C15-9CA2-36CE-604CF3FC3F06}"/>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grpSp>
        <p:nvGrpSpPr>
          <p:cNvPr id="3" name="Group 3"/>
          <p:cNvGrpSpPr/>
          <p:nvPr/>
        </p:nvGrpSpPr>
        <p:grpSpPr>
          <a:xfrm>
            <a:off x="1028700" y="1958834"/>
            <a:ext cx="3086100" cy="1018413"/>
            <a:chOff x="0" y="0"/>
            <a:chExt cx="635000" cy="209550"/>
          </a:xfrm>
        </p:grpSpPr>
        <p:sp>
          <p:nvSpPr>
            <p:cNvPr id="4" name="Freeform 4"/>
            <p:cNvSpPr/>
            <p:nvPr/>
          </p:nvSpPr>
          <p:spPr>
            <a:xfrm>
              <a:off x="0" y="0"/>
              <a:ext cx="635000" cy="209550"/>
            </a:xfrm>
            <a:custGeom>
              <a:avLst/>
              <a:gdLst/>
              <a:ahLst/>
              <a:cxnLst/>
              <a:rect l="l" t="t" r="r" b="b"/>
              <a:pathLst>
                <a:path w="635000" h="209550">
                  <a:moveTo>
                    <a:pt x="48997" y="0"/>
                  </a:moveTo>
                  <a:lnTo>
                    <a:pt x="586003" y="0"/>
                  </a:lnTo>
                  <a:cubicBezTo>
                    <a:pt x="598998" y="0"/>
                    <a:pt x="611460" y="5162"/>
                    <a:pt x="620649" y="14351"/>
                  </a:cubicBezTo>
                  <a:cubicBezTo>
                    <a:pt x="629838" y="23540"/>
                    <a:pt x="635000" y="36002"/>
                    <a:pt x="635000" y="48997"/>
                  </a:cubicBezTo>
                  <a:lnTo>
                    <a:pt x="635000" y="160553"/>
                  </a:lnTo>
                  <a:cubicBezTo>
                    <a:pt x="635000" y="173548"/>
                    <a:pt x="629838" y="186010"/>
                    <a:pt x="620649" y="195199"/>
                  </a:cubicBezTo>
                  <a:cubicBezTo>
                    <a:pt x="611460" y="204388"/>
                    <a:pt x="598998" y="209550"/>
                    <a:pt x="586003" y="209550"/>
                  </a:cubicBezTo>
                  <a:lnTo>
                    <a:pt x="48997" y="209550"/>
                  </a:lnTo>
                  <a:cubicBezTo>
                    <a:pt x="36002" y="209550"/>
                    <a:pt x="23540" y="204388"/>
                    <a:pt x="14351" y="195199"/>
                  </a:cubicBezTo>
                  <a:cubicBezTo>
                    <a:pt x="5162" y="186010"/>
                    <a:pt x="0" y="173548"/>
                    <a:pt x="0" y="160553"/>
                  </a:cubicBezTo>
                  <a:lnTo>
                    <a:pt x="0" y="48997"/>
                  </a:lnTo>
                  <a:cubicBezTo>
                    <a:pt x="0" y="36002"/>
                    <a:pt x="5162" y="23540"/>
                    <a:pt x="14351" y="14351"/>
                  </a:cubicBezTo>
                  <a:cubicBezTo>
                    <a:pt x="23540" y="5162"/>
                    <a:pt x="36002" y="0"/>
                    <a:pt x="48997" y="0"/>
                  </a:cubicBezTo>
                  <a:close/>
                </a:path>
              </a:pathLst>
            </a:custGeom>
            <a:solidFill>
              <a:srgbClr val="003366"/>
            </a:solidFill>
          </p:spPr>
        </p:sp>
        <p:sp>
          <p:nvSpPr>
            <p:cNvPr id="5" name="TextBox 5"/>
            <p:cNvSpPr txBox="1"/>
            <p:nvPr/>
          </p:nvSpPr>
          <p:spPr>
            <a:xfrm>
              <a:off x="0" y="-57150"/>
              <a:ext cx="635000" cy="266700"/>
            </a:xfrm>
            <a:prstGeom prst="rect">
              <a:avLst/>
            </a:prstGeom>
          </p:spPr>
          <p:txBody>
            <a:bodyPr lIns="50800" tIns="50800" rIns="50800" bIns="50800" rtlCol="0" anchor="ctr"/>
            <a:lstStyle/>
            <a:p>
              <a:pPr algn="ctr">
                <a:lnSpc>
                  <a:spcPts val="2799"/>
                </a:lnSpc>
              </a:pPr>
              <a:r>
                <a:rPr lang="en-US" sz="1999" b="1">
                  <a:solidFill>
                    <a:srgbClr val="FFFFFF"/>
                  </a:solidFill>
                  <a:latin typeface="Poppins Bold"/>
                  <a:ea typeface="Poppins Bold"/>
                  <a:cs typeface="Poppins Bold"/>
                  <a:sym typeface="Poppins Bold"/>
                </a:rPr>
                <a:t>Ask For It</a:t>
              </a:r>
            </a:p>
          </p:txBody>
        </p:sp>
      </p:grpSp>
      <p:grpSp>
        <p:nvGrpSpPr>
          <p:cNvPr id="6" name="Group 6"/>
          <p:cNvGrpSpPr/>
          <p:nvPr/>
        </p:nvGrpSpPr>
        <p:grpSpPr>
          <a:xfrm>
            <a:off x="2814973" y="3090769"/>
            <a:ext cx="12658053" cy="6167531"/>
            <a:chOff x="0" y="0"/>
            <a:chExt cx="2604538" cy="1269039"/>
          </a:xfrm>
        </p:grpSpPr>
        <p:sp>
          <p:nvSpPr>
            <p:cNvPr id="7" name="Freeform 7"/>
            <p:cNvSpPr/>
            <p:nvPr/>
          </p:nvSpPr>
          <p:spPr>
            <a:xfrm>
              <a:off x="0" y="0"/>
              <a:ext cx="2604538" cy="1269039"/>
            </a:xfrm>
            <a:custGeom>
              <a:avLst/>
              <a:gdLst/>
              <a:ahLst/>
              <a:cxnLst/>
              <a:rect l="l" t="t" r="r" b="b"/>
              <a:pathLst>
                <a:path w="2604538" h="1269039">
                  <a:moveTo>
                    <a:pt x="11946" y="0"/>
                  </a:moveTo>
                  <a:lnTo>
                    <a:pt x="2592592" y="0"/>
                  </a:lnTo>
                  <a:cubicBezTo>
                    <a:pt x="2595760" y="0"/>
                    <a:pt x="2598799" y="1259"/>
                    <a:pt x="2601039" y="3499"/>
                  </a:cubicBezTo>
                  <a:cubicBezTo>
                    <a:pt x="2603279" y="5739"/>
                    <a:pt x="2604538" y="8778"/>
                    <a:pt x="2604538" y="11946"/>
                  </a:cubicBezTo>
                  <a:lnTo>
                    <a:pt x="2604538" y="1257094"/>
                  </a:lnTo>
                  <a:cubicBezTo>
                    <a:pt x="2604538" y="1263691"/>
                    <a:pt x="2599189" y="1269039"/>
                    <a:pt x="2592592" y="1269039"/>
                  </a:cubicBezTo>
                  <a:lnTo>
                    <a:pt x="11946" y="1269039"/>
                  </a:lnTo>
                  <a:cubicBezTo>
                    <a:pt x="8778" y="1269039"/>
                    <a:pt x="5739" y="1267781"/>
                    <a:pt x="3499" y="1265540"/>
                  </a:cubicBezTo>
                  <a:cubicBezTo>
                    <a:pt x="1259" y="1263300"/>
                    <a:pt x="0" y="1260262"/>
                    <a:pt x="0" y="1257094"/>
                  </a:cubicBezTo>
                  <a:lnTo>
                    <a:pt x="0" y="11946"/>
                  </a:lnTo>
                  <a:cubicBezTo>
                    <a:pt x="0" y="5348"/>
                    <a:pt x="5348" y="0"/>
                    <a:pt x="11946" y="0"/>
                  </a:cubicBezTo>
                  <a:close/>
                </a:path>
              </a:pathLst>
            </a:custGeom>
            <a:solidFill>
              <a:srgbClr val="003366"/>
            </a:solidFill>
          </p:spPr>
        </p:sp>
        <p:sp>
          <p:nvSpPr>
            <p:cNvPr id="8" name="TextBox 8"/>
            <p:cNvSpPr txBox="1"/>
            <p:nvPr/>
          </p:nvSpPr>
          <p:spPr>
            <a:xfrm>
              <a:off x="0" y="-57150"/>
              <a:ext cx="2604538" cy="1326189"/>
            </a:xfrm>
            <a:prstGeom prst="rect">
              <a:avLst/>
            </a:prstGeom>
          </p:spPr>
          <p:txBody>
            <a:bodyPr lIns="50800" tIns="50800" rIns="50800" bIns="50800" rtlCol="0" anchor="ctr"/>
            <a:lstStyle/>
            <a:p>
              <a:pPr algn="ctr">
                <a:lnSpc>
                  <a:spcPts val="2799"/>
                </a:lnSpc>
              </a:pPr>
              <a:endParaRPr/>
            </a:p>
          </p:txBody>
        </p:sp>
      </p:grpSp>
      <p:sp>
        <p:nvSpPr>
          <p:cNvPr id="9" name="TextBox 9"/>
          <p:cNvSpPr txBox="1"/>
          <p:nvPr/>
        </p:nvSpPr>
        <p:spPr>
          <a:xfrm>
            <a:off x="2945978" y="3260724"/>
            <a:ext cx="12396045" cy="5645151"/>
          </a:xfrm>
          <a:prstGeom prst="rect">
            <a:avLst/>
          </a:prstGeom>
        </p:spPr>
        <p:txBody>
          <a:bodyPr lIns="0" tIns="0" rIns="0" bIns="0" rtlCol="0" anchor="t">
            <a:spAutoFit/>
          </a:bodyPr>
          <a:lstStyle/>
          <a:p>
            <a:pPr algn="l">
              <a:lnSpc>
                <a:spcPts val="2799"/>
              </a:lnSpc>
              <a:spcBef>
                <a:spcPct val="0"/>
              </a:spcBef>
            </a:pPr>
            <a:r>
              <a:rPr lang="en-US" sz="1999" b="1">
                <a:solidFill>
                  <a:srgbClr val="FFFFFF"/>
                </a:solidFill>
                <a:latin typeface="Poppins Bold"/>
                <a:ea typeface="Poppins Bold"/>
                <a:cs typeface="Poppins Bold"/>
                <a:sym typeface="Poppins Bold"/>
              </a:rPr>
              <a:t>AO:</a:t>
            </a:r>
            <a:r>
              <a:rPr lang="en-US" sz="1999">
                <a:solidFill>
                  <a:srgbClr val="FFFFFF"/>
                </a:solidFill>
                <a:latin typeface="Poppins"/>
                <a:ea typeface="Poppins"/>
                <a:cs typeface="Poppins"/>
                <a:sym typeface="Poppins"/>
              </a:rPr>
              <a:t> “Bu, dari obrolan kita tadi, saya lihat usaha Ibu sebenarnya sudah stabil ya. Tambahan modal ini bisa bantu Ibu tambah stok dan muterin barang lebih cepat, betul ya Bu?”</a:t>
            </a:r>
          </a:p>
          <a:p>
            <a:pPr algn="l">
              <a:lnSpc>
                <a:spcPts val="2799"/>
              </a:lnSpc>
              <a:spcBef>
                <a:spcPct val="0"/>
              </a:spcBef>
            </a:pPr>
            <a:endParaRPr lang="en-US" sz="1999">
              <a:solidFill>
                <a:srgbClr val="FFFFFF"/>
              </a:solidFill>
              <a:latin typeface="Poppins"/>
              <a:ea typeface="Poppins"/>
              <a:cs typeface="Poppins"/>
              <a:sym typeface="Poppins"/>
            </a:endParaRPr>
          </a:p>
          <a:p>
            <a:pPr algn="l">
              <a:lnSpc>
                <a:spcPts val="2799"/>
              </a:lnSpc>
              <a:spcBef>
                <a:spcPct val="0"/>
              </a:spcBef>
            </a:pPr>
            <a:r>
              <a:rPr lang="en-US" sz="1999" b="1">
                <a:solidFill>
                  <a:srgbClr val="FFFFFF"/>
                </a:solidFill>
                <a:latin typeface="Poppins Bold"/>
                <a:ea typeface="Poppins Bold"/>
                <a:cs typeface="Poppins Bold"/>
                <a:sym typeface="Poppins Bold"/>
              </a:rPr>
              <a:t>Calon Nasabah:</a:t>
            </a:r>
            <a:r>
              <a:rPr lang="en-US" sz="1999">
                <a:solidFill>
                  <a:srgbClr val="FFFFFF"/>
                </a:solidFill>
                <a:latin typeface="Poppins"/>
                <a:ea typeface="Poppins"/>
                <a:cs typeface="Poppins"/>
                <a:sym typeface="Poppins"/>
              </a:rPr>
              <a:t> “Iya sih, kalau ada tambahan modal memang bisa nambah stok.”</a:t>
            </a:r>
          </a:p>
          <a:p>
            <a:pPr algn="l">
              <a:lnSpc>
                <a:spcPts val="2799"/>
              </a:lnSpc>
              <a:spcBef>
                <a:spcPct val="0"/>
              </a:spcBef>
            </a:pPr>
            <a:endParaRPr lang="en-US" sz="1999">
              <a:solidFill>
                <a:srgbClr val="FFFFFF"/>
              </a:solidFill>
              <a:latin typeface="Poppins"/>
              <a:ea typeface="Poppins"/>
              <a:cs typeface="Poppins"/>
              <a:sym typeface="Poppins"/>
            </a:endParaRPr>
          </a:p>
          <a:p>
            <a:pPr algn="l">
              <a:lnSpc>
                <a:spcPts val="2799"/>
              </a:lnSpc>
              <a:spcBef>
                <a:spcPct val="0"/>
              </a:spcBef>
            </a:pPr>
            <a:r>
              <a:rPr lang="en-US" sz="1999" b="1">
                <a:solidFill>
                  <a:srgbClr val="FFFFFF"/>
                </a:solidFill>
                <a:latin typeface="Poppins Bold"/>
                <a:ea typeface="Poppins Bold"/>
                <a:cs typeface="Poppins Bold"/>
                <a:sym typeface="Poppins Bold"/>
              </a:rPr>
              <a:t>AO:</a:t>
            </a:r>
            <a:r>
              <a:rPr lang="en-US" sz="1999">
                <a:solidFill>
                  <a:srgbClr val="FFFFFF"/>
                </a:solidFill>
                <a:latin typeface="Poppins"/>
                <a:ea typeface="Poppins"/>
                <a:cs typeface="Poppins"/>
                <a:sym typeface="Poppins"/>
              </a:rPr>
              <a:t> “Dan tadi Ibu juga bilang sering kehabisan barang pas lagi ramai, berarti potensi jualannya sebenarnya masih bisa naik ya Bu?”</a:t>
            </a:r>
          </a:p>
          <a:p>
            <a:pPr algn="l">
              <a:lnSpc>
                <a:spcPts val="2799"/>
              </a:lnSpc>
              <a:spcBef>
                <a:spcPct val="0"/>
              </a:spcBef>
            </a:pPr>
            <a:endParaRPr lang="en-US" sz="1999">
              <a:solidFill>
                <a:srgbClr val="FFFFFF"/>
              </a:solidFill>
              <a:latin typeface="Poppins"/>
              <a:ea typeface="Poppins"/>
              <a:cs typeface="Poppins"/>
              <a:sym typeface="Poppins"/>
            </a:endParaRPr>
          </a:p>
          <a:p>
            <a:pPr algn="l">
              <a:lnSpc>
                <a:spcPts val="2799"/>
              </a:lnSpc>
              <a:spcBef>
                <a:spcPct val="0"/>
              </a:spcBef>
            </a:pPr>
            <a:r>
              <a:rPr lang="en-US" sz="1999" b="1">
                <a:solidFill>
                  <a:srgbClr val="FFFFFF"/>
                </a:solidFill>
                <a:latin typeface="Poppins Bold"/>
                <a:ea typeface="Poppins Bold"/>
                <a:cs typeface="Poppins Bold"/>
                <a:sym typeface="Poppins Bold"/>
              </a:rPr>
              <a:t>Calon Nasabah:</a:t>
            </a:r>
            <a:r>
              <a:rPr lang="en-US" sz="1999">
                <a:solidFill>
                  <a:srgbClr val="FFFFFF"/>
                </a:solidFill>
                <a:latin typeface="Poppins"/>
                <a:ea typeface="Poppins"/>
                <a:cs typeface="Poppins"/>
                <a:sym typeface="Poppins"/>
              </a:rPr>
              <a:t> “Iya, sering banget malah.”</a:t>
            </a:r>
          </a:p>
          <a:p>
            <a:pPr algn="l">
              <a:lnSpc>
                <a:spcPts val="2799"/>
              </a:lnSpc>
              <a:spcBef>
                <a:spcPct val="0"/>
              </a:spcBef>
            </a:pPr>
            <a:endParaRPr lang="en-US" sz="1999">
              <a:solidFill>
                <a:srgbClr val="FFFFFF"/>
              </a:solidFill>
              <a:latin typeface="Poppins"/>
              <a:ea typeface="Poppins"/>
              <a:cs typeface="Poppins"/>
              <a:sym typeface="Poppins"/>
            </a:endParaRPr>
          </a:p>
          <a:p>
            <a:pPr algn="l">
              <a:lnSpc>
                <a:spcPts val="2799"/>
              </a:lnSpc>
              <a:spcBef>
                <a:spcPct val="0"/>
              </a:spcBef>
            </a:pPr>
            <a:r>
              <a:rPr lang="en-US" sz="1999" b="1">
                <a:solidFill>
                  <a:srgbClr val="FFFFFF"/>
                </a:solidFill>
                <a:latin typeface="Poppins Bold"/>
                <a:ea typeface="Poppins Bold"/>
                <a:cs typeface="Poppins Bold"/>
                <a:sym typeface="Poppins Bold"/>
              </a:rPr>
              <a:t>AO (Ask For It – langsung minta komitmen):</a:t>
            </a:r>
            <a:r>
              <a:rPr lang="en-US" sz="1999">
                <a:solidFill>
                  <a:srgbClr val="FFFFFF"/>
                </a:solidFill>
                <a:latin typeface="Poppins"/>
                <a:ea typeface="Poppins"/>
                <a:cs typeface="Poppins"/>
                <a:sym typeface="Poppins"/>
              </a:rPr>
              <a:t> “Kalau begitu, gimana Bu kalau kita langsung ajukan pembiayaannya sekarang saja? Saya bantu proses datanya hari ini, jadi minggu depan Ibu sudah bisa pakai dananya buat tambah stok.”</a:t>
            </a:r>
          </a:p>
          <a:p>
            <a:pPr algn="l">
              <a:lnSpc>
                <a:spcPts val="2799"/>
              </a:lnSpc>
              <a:spcBef>
                <a:spcPct val="0"/>
              </a:spcBef>
            </a:pPr>
            <a:endParaRPr lang="en-US" sz="1999">
              <a:solidFill>
                <a:srgbClr val="FFFFFF"/>
              </a:solidFill>
              <a:latin typeface="Poppins"/>
              <a:ea typeface="Poppins"/>
              <a:cs typeface="Poppins"/>
              <a:sym typeface="Poppins"/>
            </a:endParaRPr>
          </a:p>
          <a:p>
            <a:pPr algn="l">
              <a:lnSpc>
                <a:spcPts val="2799"/>
              </a:lnSpc>
              <a:spcBef>
                <a:spcPct val="0"/>
              </a:spcBef>
            </a:pPr>
            <a:r>
              <a:rPr lang="en-US" sz="1999" b="1">
                <a:solidFill>
                  <a:srgbClr val="FFFFFF"/>
                </a:solidFill>
                <a:latin typeface="Poppins Bold"/>
                <a:ea typeface="Poppins Bold"/>
                <a:cs typeface="Poppins Bold"/>
                <a:sym typeface="Poppins Bold"/>
              </a:rPr>
              <a:t>Calon Nasabah:</a:t>
            </a:r>
          </a:p>
          <a:p>
            <a:pPr algn="l">
              <a:lnSpc>
                <a:spcPts val="2799"/>
              </a:lnSpc>
              <a:spcBef>
                <a:spcPct val="0"/>
              </a:spcBef>
            </a:pPr>
            <a:r>
              <a:rPr lang="en-US" sz="1999">
                <a:solidFill>
                  <a:srgbClr val="FFFFFF"/>
                </a:solidFill>
                <a:latin typeface="Poppins"/>
                <a:ea typeface="Poppins"/>
                <a:cs typeface="Poppins"/>
                <a:sym typeface="Poppins"/>
              </a:rPr>
              <a:t> “Ya sudah, kalau prosesnya cepat, saya mau ajukan.”</a:t>
            </a:r>
          </a:p>
        </p:txBody>
      </p:sp>
      <p:sp>
        <p:nvSpPr>
          <p:cNvPr id="10" name="Freeform 10"/>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11" name="Group 11"/>
          <p:cNvGrpSpPr/>
          <p:nvPr/>
        </p:nvGrpSpPr>
        <p:grpSpPr>
          <a:xfrm>
            <a:off x="-1115" y="9661191"/>
            <a:ext cx="15869159" cy="476836"/>
            <a:chOff x="0" y="0"/>
            <a:chExt cx="4179532" cy="125587"/>
          </a:xfrm>
        </p:grpSpPr>
        <p:sp>
          <p:nvSpPr>
            <p:cNvPr id="12" name="Freeform 12"/>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3" name="TextBox 13"/>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15" name="TextBox 10">
            <a:extLst>
              <a:ext uri="{FF2B5EF4-FFF2-40B4-BE49-F238E27FC236}">
                <a16:creationId xmlns:a16="http://schemas.microsoft.com/office/drawing/2014/main" id="{41D7A919-E73D-09C3-6F69-26A7654ABA1E}"/>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grpSp>
        <p:nvGrpSpPr>
          <p:cNvPr id="3" name="Group 3"/>
          <p:cNvGrpSpPr/>
          <p:nvPr/>
        </p:nvGrpSpPr>
        <p:grpSpPr>
          <a:xfrm>
            <a:off x="1028700" y="1958834"/>
            <a:ext cx="3086100" cy="1018413"/>
            <a:chOff x="0" y="0"/>
            <a:chExt cx="635000" cy="209550"/>
          </a:xfrm>
        </p:grpSpPr>
        <p:sp>
          <p:nvSpPr>
            <p:cNvPr id="4" name="Freeform 4"/>
            <p:cNvSpPr/>
            <p:nvPr/>
          </p:nvSpPr>
          <p:spPr>
            <a:xfrm>
              <a:off x="0" y="0"/>
              <a:ext cx="635000" cy="209550"/>
            </a:xfrm>
            <a:custGeom>
              <a:avLst/>
              <a:gdLst/>
              <a:ahLst/>
              <a:cxnLst/>
              <a:rect l="l" t="t" r="r" b="b"/>
              <a:pathLst>
                <a:path w="635000" h="209550">
                  <a:moveTo>
                    <a:pt x="48997" y="0"/>
                  </a:moveTo>
                  <a:lnTo>
                    <a:pt x="586003" y="0"/>
                  </a:lnTo>
                  <a:cubicBezTo>
                    <a:pt x="598998" y="0"/>
                    <a:pt x="611460" y="5162"/>
                    <a:pt x="620649" y="14351"/>
                  </a:cubicBezTo>
                  <a:cubicBezTo>
                    <a:pt x="629838" y="23540"/>
                    <a:pt x="635000" y="36002"/>
                    <a:pt x="635000" y="48997"/>
                  </a:cubicBezTo>
                  <a:lnTo>
                    <a:pt x="635000" y="160553"/>
                  </a:lnTo>
                  <a:cubicBezTo>
                    <a:pt x="635000" y="173548"/>
                    <a:pt x="629838" y="186010"/>
                    <a:pt x="620649" y="195199"/>
                  </a:cubicBezTo>
                  <a:cubicBezTo>
                    <a:pt x="611460" y="204388"/>
                    <a:pt x="598998" y="209550"/>
                    <a:pt x="586003" y="209550"/>
                  </a:cubicBezTo>
                  <a:lnTo>
                    <a:pt x="48997" y="209550"/>
                  </a:lnTo>
                  <a:cubicBezTo>
                    <a:pt x="36002" y="209550"/>
                    <a:pt x="23540" y="204388"/>
                    <a:pt x="14351" y="195199"/>
                  </a:cubicBezTo>
                  <a:cubicBezTo>
                    <a:pt x="5162" y="186010"/>
                    <a:pt x="0" y="173548"/>
                    <a:pt x="0" y="160553"/>
                  </a:cubicBezTo>
                  <a:lnTo>
                    <a:pt x="0" y="48997"/>
                  </a:lnTo>
                  <a:cubicBezTo>
                    <a:pt x="0" y="36002"/>
                    <a:pt x="5162" y="23540"/>
                    <a:pt x="14351" y="14351"/>
                  </a:cubicBezTo>
                  <a:cubicBezTo>
                    <a:pt x="23540" y="5162"/>
                    <a:pt x="36002" y="0"/>
                    <a:pt x="48997" y="0"/>
                  </a:cubicBezTo>
                  <a:close/>
                </a:path>
              </a:pathLst>
            </a:custGeom>
            <a:solidFill>
              <a:srgbClr val="003366"/>
            </a:solidFill>
          </p:spPr>
        </p:sp>
        <p:sp>
          <p:nvSpPr>
            <p:cNvPr id="5" name="TextBox 5"/>
            <p:cNvSpPr txBox="1"/>
            <p:nvPr/>
          </p:nvSpPr>
          <p:spPr>
            <a:xfrm>
              <a:off x="0" y="-57150"/>
              <a:ext cx="635000" cy="266700"/>
            </a:xfrm>
            <a:prstGeom prst="rect">
              <a:avLst/>
            </a:prstGeom>
          </p:spPr>
          <p:txBody>
            <a:bodyPr lIns="50800" tIns="50800" rIns="50800" bIns="50800" rtlCol="0" anchor="ctr"/>
            <a:lstStyle/>
            <a:p>
              <a:pPr algn="ctr">
                <a:lnSpc>
                  <a:spcPts val="2799"/>
                </a:lnSpc>
              </a:pPr>
              <a:r>
                <a:rPr lang="en-US" sz="1999" b="1">
                  <a:solidFill>
                    <a:srgbClr val="FFFFFF"/>
                  </a:solidFill>
                  <a:latin typeface="Poppins Bold"/>
                  <a:ea typeface="Poppins Bold"/>
                  <a:cs typeface="Poppins Bold"/>
                  <a:sym typeface="Poppins Bold"/>
                </a:rPr>
                <a:t>Summary Of Benefit</a:t>
              </a:r>
            </a:p>
          </p:txBody>
        </p:sp>
      </p:grpSp>
      <p:grpSp>
        <p:nvGrpSpPr>
          <p:cNvPr id="6" name="Group 6"/>
          <p:cNvGrpSpPr/>
          <p:nvPr/>
        </p:nvGrpSpPr>
        <p:grpSpPr>
          <a:xfrm>
            <a:off x="2814973" y="3090769"/>
            <a:ext cx="12658053" cy="6167531"/>
            <a:chOff x="0" y="0"/>
            <a:chExt cx="2604538" cy="1269039"/>
          </a:xfrm>
        </p:grpSpPr>
        <p:sp>
          <p:nvSpPr>
            <p:cNvPr id="7" name="Freeform 7"/>
            <p:cNvSpPr/>
            <p:nvPr/>
          </p:nvSpPr>
          <p:spPr>
            <a:xfrm>
              <a:off x="0" y="0"/>
              <a:ext cx="2604538" cy="1269039"/>
            </a:xfrm>
            <a:custGeom>
              <a:avLst/>
              <a:gdLst/>
              <a:ahLst/>
              <a:cxnLst/>
              <a:rect l="l" t="t" r="r" b="b"/>
              <a:pathLst>
                <a:path w="2604538" h="1269039">
                  <a:moveTo>
                    <a:pt x="11946" y="0"/>
                  </a:moveTo>
                  <a:lnTo>
                    <a:pt x="2592592" y="0"/>
                  </a:lnTo>
                  <a:cubicBezTo>
                    <a:pt x="2595760" y="0"/>
                    <a:pt x="2598799" y="1259"/>
                    <a:pt x="2601039" y="3499"/>
                  </a:cubicBezTo>
                  <a:cubicBezTo>
                    <a:pt x="2603279" y="5739"/>
                    <a:pt x="2604538" y="8778"/>
                    <a:pt x="2604538" y="11946"/>
                  </a:cubicBezTo>
                  <a:lnTo>
                    <a:pt x="2604538" y="1257094"/>
                  </a:lnTo>
                  <a:cubicBezTo>
                    <a:pt x="2604538" y="1263691"/>
                    <a:pt x="2599189" y="1269039"/>
                    <a:pt x="2592592" y="1269039"/>
                  </a:cubicBezTo>
                  <a:lnTo>
                    <a:pt x="11946" y="1269039"/>
                  </a:lnTo>
                  <a:cubicBezTo>
                    <a:pt x="8778" y="1269039"/>
                    <a:pt x="5739" y="1267781"/>
                    <a:pt x="3499" y="1265540"/>
                  </a:cubicBezTo>
                  <a:cubicBezTo>
                    <a:pt x="1259" y="1263300"/>
                    <a:pt x="0" y="1260262"/>
                    <a:pt x="0" y="1257094"/>
                  </a:cubicBezTo>
                  <a:lnTo>
                    <a:pt x="0" y="11946"/>
                  </a:lnTo>
                  <a:cubicBezTo>
                    <a:pt x="0" y="5348"/>
                    <a:pt x="5348" y="0"/>
                    <a:pt x="11946" y="0"/>
                  </a:cubicBezTo>
                  <a:close/>
                </a:path>
              </a:pathLst>
            </a:custGeom>
            <a:solidFill>
              <a:srgbClr val="003366"/>
            </a:solidFill>
          </p:spPr>
        </p:sp>
        <p:sp>
          <p:nvSpPr>
            <p:cNvPr id="8" name="TextBox 8"/>
            <p:cNvSpPr txBox="1"/>
            <p:nvPr/>
          </p:nvSpPr>
          <p:spPr>
            <a:xfrm>
              <a:off x="0" y="-57150"/>
              <a:ext cx="2604538" cy="1326189"/>
            </a:xfrm>
            <a:prstGeom prst="rect">
              <a:avLst/>
            </a:prstGeom>
          </p:spPr>
          <p:txBody>
            <a:bodyPr lIns="50800" tIns="50800" rIns="50800" bIns="50800" rtlCol="0" anchor="ctr"/>
            <a:lstStyle/>
            <a:p>
              <a:pPr algn="ctr">
                <a:lnSpc>
                  <a:spcPts val="2799"/>
                </a:lnSpc>
              </a:pPr>
              <a:endParaRPr/>
            </a:p>
          </p:txBody>
        </p:sp>
      </p:grpSp>
      <p:sp>
        <p:nvSpPr>
          <p:cNvPr id="9" name="TextBox 9"/>
          <p:cNvSpPr txBox="1"/>
          <p:nvPr/>
        </p:nvSpPr>
        <p:spPr>
          <a:xfrm>
            <a:off x="2945978" y="3260724"/>
            <a:ext cx="12396045" cy="4587876"/>
          </a:xfrm>
          <a:prstGeom prst="rect">
            <a:avLst/>
          </a:prstGeom>
        </p:spPr>
        <p:txBody>
          <a:bodyPr lIns="0" tIns="0" rIns="0" bIns="0" rtlCol="0" anchor="t">
            <a:spAutoFit/>
          </a:bodyPr>
          <a:lstStyle/>
          <a:p>
            <a:pPr algn="l">
              <a:lnSpc>
                <a:spcPts val="2799"/>
              </a:lnSpc>
              <a:spcBef>
                <a:spcPct val="0"/>
              </a:spcBef>
            </a:pPr>
            <a:r>
              <a:rPr lang="en-US" sz="1999" b="1">
                <a:solidFill>
                  <a:srgbClr val="FFFFFF"/>
                </a:solidFill>
                <a:latin typeface="Poppins Bold"/>
                <a:ea typeface="Poppins Bold"/>
                <a:cs typeface="Poppins Bold"/>
                <a:sym typeface="Poppins Bold"/>
              </a:rPr>
              <a:t>AO:</a:t>
            </a:r>
            <a:r>
              <a:rPr lang="en-US" sz="1999">
                <a:solidFill>
                  <a:srgbClr val="FFFFFF"/>
                </a:solidFill>
                <a:latin typeface="Poppins"/>
                <a:ea typeface="Poppins"/>
                <a:cs typeface="Poppins"/>
                <a:sym typeface="Poppins"/>
              </a:rPr>
              <a:t> “Baik Bu, sebelum Ibu memutuskan, saya rangkum sedikit ya.</a:t>
            </a:r>
          </a:p>
          <a:p>
            <a:pPr algn="l">
              <a:lnSpc>
                <a:spcPts val="2799"/>
              </a:lnSpc>
              <a:spcBef>
                <a:spcPct val="0"/>
              </a:spcBef>
            </a:pPr>
            <a:r>
              <a:rPr lang="en-US" sz="1999">
                <a:solidFill>
                  <a:srgbClr val="FFFFFF"/>
                </a:solidFill>
                <a:latin typeface="Poppins"/>
                <a:ea typeface="Poppins"/>
                <a:cs typeface="Poppins"/>
                <a:sym typeface="Poppins"/>
              </a:rPr>
              <a:t> Dengan pembiayaan ini, Ibu bisa:</a:t>
            </a:r>
          </a:p>
          <a:p>
            <a:pPr algn="l">
              <a:lnSpc>
                <a:spcPts val="2799"/>
              </a:lnSpc>
              <a:spcBef>
                <a:spcPct val="0"/>
              </a:spcBef>
            </a:pPr>
            <a:r>
              <a:rPr lang="en-US" sz="1999">
                <a:solidFill>
                  <a:srgbClr val="FFFFFF"/>
                </a:solidFill>
                <a:latin typeface="Poppins"/>
                <a:ea typeface="Poppins"/>
                <a:cs typeface="Poppins"/>
                <a:sym typeface="Poppins"/>
              </a:rPr>
              <a:t> • Tambah stok supaya nggak sering kehabisan saat ramai,</a:t>
            </a:r>
          </a:p>
          <a:p>
            <a:pPr algn="l">
              <a:lnSpc>
                <a:spcPts val="2799"/>
              </a:lnSpc>
              <a:spcBef>
                <a:spcPct val="0"/>
              </a:spcBef>
            </a:pPr>
            <a:r>
              <a:rPr lang="en-US" sz="1999">
                <a:solidFill>
                  <a:srgbClr val="FFFFFF"/>
                </a:solidFill>
                <a:latin typeface="Poppins"/>
                <a:ea typeface="Poppins"/>
                <a:cs typeface="Poppins"/>
                <a:sym typeface="Poppins"/>
              </a:rPr>
              <a:t> • Putaran usaha jadi lebih cepat karena barang selalu tersedia, dan</a:t>
            </a:r>
          </a:p>
          <a:p>
            <a:pPr algn="l">
              <a:lnSpc>
                <a:spcPts val="2799"/>
              </a:lnSpc>
              <a:spcBef>
                <a:spcPct val="0"/>
              </a:spcBef>
            </a:pPr>
            <a:r>
              <a:rPr lang="en-US" sz="1999">
                <a:solidFill>
                  <a:srgbClr val="FFFFFF"/>
                </a:solidFill>
                <a:latin typeface="Poppins"/>
                <a:ea typeface="Poppins"/>
                <a:cs typeface="Poppins"/>
                <a:sym typeface="Poppins"/>
              </a:rPr>
              <a:t> • Keuntungan Ibu bisa meningkat tanpa harus ambil barang secara utang ke supplier.</a:t>
            </a:r>
          </a:p>
          <a:p>
            <a:pPr algn="l">
              <a:lnSpc>
                <a:spcPts val="2799"/>
              </a:lnSpc>
              <a:spcBef>
                <a:spcPct val="0"/>
              </a:spcBef>
            </a:pPr>
            <a:r>
              <a:rPr lang="en-US" sz="1999">
                <a:solidFill>
                  <a:srgbClr val="FFFFFF"/>
                </a:solidFill>
                <a:latin typeface="Poppins"/>
                <a:ea typeface="Poppins"/>
                <a:cs typeface="Poppins"/>
                <a:sym typeface="Poppins"/>
              </a:rPr>
              <a:t>Selain itu, angsurannya juga tetap setiap minggu jadi Ibu bisa atur keuangan lebih rapi.”</a:t>
            </a:r>
          </a:p>
          <a:p>
            <a:pPr algn="l">
              <a:lnSpc>
                <a:spcPts val="2799"/>
              </a:lnSpc>
              <a:spcBef>
                <a:spcPct val="0"/>
              </a:spcBef>
            </a:pPr>
            <a:endParaRPr lang="en-US" sz="1999">
              <a:solidFill>
                <a:srgbClr val="FFFFFF"/>
              </a:solidFill>
              <a:latin typeface="Poppins"/>
              <a:ea typeface="Poppins"/>
              <a:cs typeface="Poppins"/>
              <a:sym typeface="Poppins"/>
            </a:endParaRPr>
          </a:p>
          <a:p>
            <a:pPr algn="l">
              <a:lnSpc>
                <a:spcPts val="2799"/>
              </a:lnSpc>
              <a:spcBef>
                <a:spcPct val="0"/>
              </a:spcBef>
            </a:pPr>
            <a:r>
              <a:rPr lang="en-US" sz="1999" b="1">
                <a:solidFill>
                  <a:srgbClr val="FFFFFF"/>
                </a:solidFill>
                <a:latin typeface="Poppins Bold"/>
                <a:ea typeface="Poppins Bold"/>
                <a:cs typeface="Poppins Bold"/>
                <a:sym typeface="Poppins Bold"/>
              </a:rPr>
              <a:t>Calon Nasabah: </a:t>
            </a:r>
            <a:r>
              <a:rPr lang="en-US" sz="1999">
                <a:solidFill>
                  <a:srgbClr val="FFFFFF"/>
                </a:solidFill>
                <a:latin typeface="Poppins"/>
                <a:ea typeface="Poppins"/>
                <a:cs typeface="Poppins"/>
                <a:sym typeface="Poppins"/>
              </a:rPr>
              <a:t>“Iya, kalau begitu memang lebih enak ya.”</a:t>
            </a:r>
          </a:p>
          <a:p>
            <a:pPr algn="l">
              <a:lnSpc>
                <a:spcPts val="2799"/>
              </a:lnSpc>
              <a:spcBef>
                <a:spcPct val="0"/>
              </a:spcBef>
            </a:pPr>
            <a:endParaRPr lang="en-US" sz="1999">
              <a:solidFill>
                <a:srgbClr val="FFFFFF"/>
              </a:solidFill>
              <a:latin typeface="Poppins"/>
              <a:ea typeface="Poppins"/>
              <a:cs typeface="Poppins"/>
              <a:sym typeface="Poppins"/>
            </a:endParaRPr>
          </a:p>
          <a:p>
            <a:pPr algn="l">
              <a:lnSpc>
                <a:spcPts val="2799"/>
              </a:lnSpc>
              <a:spcBef>
                <a:spcPct val="0"/>
              </a:spcBef>
            </a:pPr>
            <a:r>
              <a:rPr lang="en-US" sz="1999" b="1">
                <a:solidFill>
                  <a:srgbClr val="FFFFFF"/>
                </a:solidFill>
                <a:latin typeface="Poppins Bold"/>
                <a:ea typeface="Poppins Bold"/>
                <a:cs typeface="Poppins Bold"/>
                <a:sym typeface="Poppins Bold"/>
              </a:rPr>
              <a:t>AO (Closing – Summary of Benefit):</a:t>
            </a:r>
            <a:r>
              <a:rPr lang="en-US" sz="1999">
                <a:solidFill>
                  <a:srgbClr val="FFFFFF"/>
                </a:solidFill>
                <a:latin typeface="Poppins"/>
                <a:ea typeface="Poppins"/>
                <a:cs typeface="Poppins"/>
                <a:sym typeface="Poppins"/>
              </a:rPr>
              <a:t> “Dengan manfaat seperti itu, apakah Ibu siap kalau kita proses pengajuannya sekarang supaya minggu depan dananya sudah bisa Ibu gunakan?”</a:t>
            </a:r>
          </a:p>
          <a:p>
            <a:pPr algn="l">
              <a:lnSpc>
                <a:spcPts val="2799"/>
              </a:lnSpc>
              <a:spcBef>
                <a:spcPct val="0"/>
              </a:spcBef>
            </a:pPr>
            <a:endParaRPr lang="en-US" sz="1999">
              <a:solidFill>
                <a:srgbClr val="FFFFFF"/>
              </a:solidFill>
              <a:latin typeface="Poppins"/>
              <a:ea typeface="Poppins"/>
              <a:cs typeface="Poppins"/>
              <a:sym typeface="Poppins"/>
            </a:endParaRPr>
          </a:p>
          <a:p>
            <a:pPr algn="l">
              <a:lnSpc>
                <a:spcPts val="2799"/>
              </a:lnSpc>
              <a:spcBef>
                <a:spcPct val="0"/>
              </a:spcBef>
            </a:pPr>
            <a:r>
              <a:rPr lang="en-US" sz="1999" b="1">
                <a:solidFill>
                  <a:srgbClr val="FFFFFF"/>
                </a:solidFill>
                <a:latin typeface="Poppins Bold"/>
                <a:ea typeface="Poppins Bold"/>
                <a:cs typeface="Poppins Bold"/>
                <a:sym typeface="Poppins Bold"/>
              </a:rPr>
              <a:t>Calon Nasabah:</a:t>
            </a:r>
            <a:r>
              <a:rPr lang="en-US" sz="1999">
                <a:solidFill>
                  <a:srgbClr val="FFFFFF"/>
                </a:solidFill>
                <a:latin typeface="Poppins"/>
                <a:ea typeface="Poppins"/>
                <a:cs typeface="Poppins"/>
                <a:sym typeface="Poppins"/>
              </a:rPr>
              <a:t> “Ya sudah, kita proses saja.”</a:t>
            </a:r>
          </a:p>
        </p:txBody>
      </p:sp>
      <p:sp>
        <p:nvSpPr>
          <p:cNvPr id="10" name="Freeform 10"/>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11" name="Group 11"/>
          <p:cNvGrpSpPr/>
          <p:nvPr/>
        </p:nvGrpSpPr>
        <p:grpSpPr>
          <a:xfrm>
            <a:off x="-1115" y="9661191"/>
            <a:ext cx="15869159" cy="476836"/>
            <a:chOff x="0" y="0"/>
            <a:chExt cx="4179532" cy="125587"/>
          </a:xfrm>
        </p:grpSpPr>
        <p:sp>
          <p:nvSpPr>
            <p:cNvPr id="12" name="Freeform 12"/>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3" name="TextBox 13"/>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15" name="TextBox 10">
            <a:extLst>
              <a:ext uri="{FF2B5EF4-FFF2-40B4-BE49-F238E27FC236}">
                <a16:creationId xmlns:a16="http://schemas.microsoft.com/office/drawing/2014/main" id="{5D8BA3DA-0E6E-F6C0-1A2E-7A2EC6366F1C}"/>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grpSp>
        <p:nvGrpSpPr>
          <p:cNvPr id="3" name="Group 3"/>
          <p:cNvGrpSpPr/>
          <p:nvPr/>
        </p:nvGrpSpPr>
        <p:grpSpPr>
          <a:xfrm>
            <a:off x="1028700" y="1958834"/>
            <a:ext cx="3086100" cy="1018413"/>
            <a:chOff x="0" y="0"/>
            <a:chExt cx="635000" cy="209550"/>
          </a:xfrm>
        </p:grpSpPr>
        <p:sp>
          <p:nvSpPr>
            <p:cNvPr id="4" name="Freeform 4"/>
            <p:cNvSpPr/>
            <p:nvPr/>
          </p:nvSpPr>
          <p:spPr>
            <a:xfrm>
              <a:off x="0" y="0"/>
              <a:ext cx="635000" cy="209550"/>
            </a:xfrm>
            <a:custGeom>
              <a:avLst/>
              <a:gdLst/>
              <a:ahLst/>
              <a:cxnLst/>
              <a:rect l="l" t="t" r="r" b="b"/>
              <a:pathLst>
                <a:path w="635000" h="209550">
                  <a:moveTo>
                    <a:pt x="48997" y="0"/>
                  </a:moveTo>
                  <a:lnTo>
                    <a:pt x="586003" y="0"/>
                  </a:lnTo>
                  <a:cubicBezTo>
                    <a:pt x="598998" y="0"/>
                    <a:pt x="611460" y="5162"/>
                    <a:pt x="620649" y="14351"/>
                  </a:cubicBezTo>
                  <a:cubicBezTo>
                    <a:pt x="629838" y="23540"/>
                    <a:pt x="635000" y="36002"/>
                    <a:pt x="635000" y="48997"/>
                  </a:cubicBezTo>
                  <a:lnTo>
                    <a:pt x="635000" y="160553"/>
                  </a:lnTo>
                  <a:cubicBezTo>
                    <a:pt x="635000" y="173548"/>
                    <a:pt x="629838" y="186010"/>
                    <a:pt x="620649" y="195199"/>
                  </a:cubicBezTo>
                  <a:cubicBezTo>
                    <a:pt x="611460" y="204388"/>
                    <a:pt x="598998" y="209550"/>
                    <a:pt x="586003" y="209550"/>
                  </a:cubicBezTo>
                  <a:lnTo>
                    <a:pt x="48997" y="209550"/>
                  </a:lnTo>
                  <a:cubicBezTo>
                    <a:pt x="36002" y="209550"/>
                    <a:pt x="23540" y="204388"/>
                    <a:pt x="14351" y="195199"/>
                  </a:cubicBezTo>
                  <a:cubicBezTo>
                    <a:pt x="5162" y="186010"/>
                    <a:pt x="0" y="173548"/>
                    <a:pt x="0" y="160553"/>
                  </a:cubicBezTo>
                  <a:lnTo>
                    <a:pt x="0" y="48997"/>
                  </a:lnTo>
                  <a:cubicBezTo>
                    <a:pt x="0" y="36002"/>
                    <a:pt x="5162" y="23540"/>
                    <a:pt x="14351" y="14351"/>
                  </a:cubicBezTo>
                  <a:cubicBezTo>
                    <a:pt x="23540" y="5162"/>
                    <a:pt x="36002" y="0"/>
                    <a:pt x="48997" y="0"/>
                  </a:cubicBezTo>
                  <a:close/>
                </a:path>
              </a:pathLst>
            </a:custGeom>
            <a:solidFill>
              <a:srgbClr val="003366"/>
            </a:solidFill>
          </p:spPr>
        </p:sp>
        <p:sp>
          <p:nvSpPr>
            <p:cNvPr id="5" name="TextBox 5"/>
            <p:cNvSpPr txBox="1"/>
            <p:nvPr/>
          </p:nvSpPr>
          <p:spPr>
            <a:xfrm>
              <a:off x="0" y="-57150"/>
              <a:ext cx="635000" cy="266700"/>
            </a:xfrm>
            <a:prstGeom prst="rect">
              <a:avLst/>
            </a:prstGeom>
          </p:spPr>
          <p:txBody>
            <a:bodyPr lIns="50800" tIns="50800" rIns="50800" bIns="50800" rtlCol="0" anchor="ctr"/>
            <a:lstStyle/>
            <a:p>
              <a:pPr algn="ctr">
                <a:lnSpc>
                  <a:spcPts val="2799"/>
                </a:lnSpc>
              </a:pPr>
              <a:r>
                <a:rPr lang="en-US" sz="1999" b="1">
                  <a:solidFill>
                    <a:srgbClr val="FFFFFF"/>
                  </a:solidFill>
                  <a:latin typeface="Poppins Bold"/>
                  <a:ea typeface="Poppins Bold"/>
                  <a:cs typeface="Poppins Bold"/>
                  <a:sym typeface="Poppins Bold"/>
                </a:rPr>
                <a:t>Suggestion Close</a:t>
              </a:r>
            </a:p>
          </p:txBody>
        </p:sp>
      </p:grpSp>
      <p:grpSp>
        <p:nvGrpSpPr>
          <p:cNvPr id="6" name="Group 6"/>
          <p:cNvGrpSpPr/>
          <p:nvPr/>
        </p:nvGrpSpPr>
        <p:grpSpPr>
          <a:xfrm>
            <a:off x="2814973" y="3090769"/>
            <a:ext cx="12658053" cy="6167531"/>
            <a:chOff x="0" y="0"/>
            <a:chExt cx="2604538" cy="1269039"/>
          </a:xfrm>
        </p:grpSpPr>
        <p:sp>
          <p:nvSpPr>
            <p:cNvPr id="7" name="Freeform 7"/>
            <p:cNvSpPr/>
            <p:nvPr/>
          </p:nvSpPr>
          <p:spPr>
            <a:xfrm>
              <a:off x="0" y="0"/>
              <a:ext cx="2604538" cy="1269039"/>
            </a:xfrm>
            <a:custGeom>
              <a:avLst/>
              <a:gdLst/>
              <a:ahLst/>
              <a:cxnLst/>
              <a:rect l="l" t="t" r="r" b="b"/>
              <a:pathLst>
                <a:path w="2604538" h="1269039">
                  <a:moveTo>
                    <a:pt x="11946" y="0"/>
                  </a:moveTo>
                  <a:lnTo>
                    <a:pt x="2592592" y="0"/>
                  </a:lnTo>
                  <a:cubicBezTo>
                    <a:pt x="2595760" y="0"/>
                    <a:pt x="2598799" y="1259"/>
                    <a:pt x="2601039" y="3499"/>
                  </a:cubicBezTo>
                  <a:cubicBezTo>
                    <a:pt x="2603279" y="5739"/>
                    <a:pt x="2604538" y="8778"/>
                    <a:pt x="2604538" y="11946"/>
                  </a:cubicBezTo>
                  <a:lnTo>
                    <a:pt x="2604538" y="1257094"/>
                  </a:lnTo>
                  <a:cubicBezTo>
                    <a:pt x="2604538" y="1263691"/>
                    <a:pt x="2599189" y="1269039"/>
                    <a:pt x="2592592" y="1269039"/>
                  </a:cubicBezTo>
                  <a:lnTo>
                    <a:pt x="11946" y="1269039"/>
                  </a:lnTo>
                  <a:cubicBezTo>
                    <a:pt x="8778" y="1269039"/>
                    <a:pt x="5739" y="1267781"/>
                    <a:pt x="3499" y="1265540"/>
                  </a:cubicBezTo>
                  <a:cubicBezTo>
                    <a:pt x="1259" y="1263300"/>
                    <a:pt x="0" y="1260262"/>
                    <a:pt x="0" y="1257094"/>
                  </a:cubicBezTo>
                  <a:lnTo>
                    <a:pt x="0" y="11946"/>
                  </a:lnTo>
                  <a:cubicBezTo>
                    <a:pt x="0" y="5348"/>
                    <a:pt x="5348" y="0"/>
                    <a:pt x="11946" y="0"/>
                  </a:cubicBezTo>
                  <a:close/>
                </a:path>
              </a:pathLst>
            </a:custGeom>
            <a:solidFill>
              <a:srgbClr val="003366"/>
            </a:solidFill>
          </p:spPr>
        </p:sp>
        <p:sp>
          <p:nvSpPr>
            <p:cNvPr id="8" name="TextBox 8"/>
            <p:cNvSpPr txBox="1"/>
            <p:nvPr/>
          </p:nvSpPr>
          <p:spPr>
            <a:xfrm>
              <a:off x="0" y="-57150"/>
              <a:ext cx="2604538" cy="1326189"/>
            </a:xfrm>
            <a:prstGeom prst="rect">
              <a:avLst/>
            </a:prstGeom>
          </p:spPr>
          <p:txBody>
            <a:bodyPr lIns="50800" tIns="50800" rIns="50800" bIns="50800" rtlCol="0" anchor="ctr"/>
            <a:lstStyle/>
            <a:p>
              <a:pPr algn="ctr">
                <a:lnSpc>
                  <a:spcPts val="2799"/>
                </a:lnSpc>
              </a:pPr>
              <a:endParaRPr/>
            </a:p>
          </p:txBody>
        </p:sp>
      </p:grpSp>
      <p:sp>
        <p:nvSpPr>
          <p:cNvPr id="9" name="TextBox 9"/>
          <p:cNvSpPr txBox="1"/>
          <p:nvPr/>
        </p:nvSpPr>
        <p:spPr>
          <a:xfrm>
            <a:off x="2945978" y="3260724"/>
            <a:ext cx="12396045" cy="3883026"/>
          </a:xfrm>
          <a:prstGeom prst="rect">
            <a:avLst/>
          </a:prstGeom>
        </p:spPr>
        <p:txBody>
          <a:bodyPr lIns="0" tIns="0" rIns="0" bIns="0" rtlCol="0" anchor="t">
            <a:spAutoFit/>
          </a:bodyPr>
          <a:lstStyle/>
          <a:p>
            <a:pPr algn="l">
              <a:lnSpc>
                <a:spcPts val="2799"/>
              </a:lnSpc>
              <a:spcBef>
                <a:spcPct val="0"/>
              </a:spcBef>
            </a:pPr>
            <a:r>
              <a:rPr lang="en-US" sz="1999" b="1">
                <a:solidFill>
                  <a:srgbClr val="FFFFFF"/>
                </a:solidFill>
                <a:latin typeface="Poppins Bold"/>
                <a:ea typeface="Poppins Bold"/>
                <a:cs typeface="Poppins Bold"/>
                <a:sym typeface="Poppins Bold"/>
              </a:rPr>
              <a:t>AO:</a:t>
            </a:r>
            <a:r>
              <a:rPr lang="en-US" sz="1999">
                <a:solidFill>
                  <a:srgbClr val="FFFFFF"/>
                </a:solidFill>
                <a:latin typeface="Poppins"/>
                <a:ea typeface="Poppins"/>
                <a:cs typeface="Poppins"/>
                <a:sym typeface="Poppins"/>
              </a:rPr>
              <a:t> “Baik Bu, karena Ibu sudah merasa cocok dengan plafon dan angsurannya, sekarang tinggal kita tentukan waktu pencairannya saja ya.</a:t>
            </a:r>
          </a:p>
          <a:p>
            <a:pPr algn="l">
              <a:lnSpc>
                <a:spcPts val="2799"/>
              </a:lnSpc>
              <a:spcBef>
                <a:spcPct val="0"/>
              </a:spcBef>
            </a:pPr>
            <a:r>
              <a:rPr lang="en-US" sz="1999">
                <a:solidFill>
                  <a:srgbClr val="FFFFFF"/>
                </a:solidFill>
                <a:latin typeface="Poppins"/>
                <a:ea typeface="Poppins"/>
                <a:cs typeface="Poppins"/>
                <a:sym typeface="Poppins"/>
              </a:rPr>
              <a:t>Kita bisa proses minggu ini supaya dana bisa Ibu pakai untuk tambah stok sebelum hari pasar, atau kita jadwalkan minggu depan kalau Ibu mau siapkan tempat usaha dulu biar lebih siap.</a:t>
            </a:r>
          </a:p>
          <a:p>
            <a:pPr algn="l">
              <a:lnSpc>
                <a:spcPts val="2799"/>
              </a:lnSpc>
              <a:spcBef>
                <a:spcPct val="0"/>
              </a:spcBef>
            </a:pPr>
            <a:r>
              <a:rPr lang="en-US" sz="1999">
                <a:solidFill>
                  <a:srgbClr val="FFFFFF"/>
                </a:solidFill>
                <a:latin typeface="Poppins"/>
                <a:ea typeface="Poppins"/>
                <a:cs typeface="Poppins"/>
                <a:sym typeface="Poppins"/>
              </a:rPr>
              <a:t>Menurut Ibu, enaknya kita mulai yang mana?”</a:t>
            </a:r>
          </a:p>
          <a:p>
            <a:pPr algn="l">
              <a:lnSpc>
                <a:spcPts val="2799"/>
              </a:lnSpc>
              <a:spcBef>
                <a:spcPct val="0"/>
              </a:spcBef>
            </a:pPr>
            <a:endParaRPr lang="en-US" sz="1999">
              <a:solidFill>
                <a:srgbClr val="FFFFFF"/>
              </a:solidFill>
              <a:latin typeface="Poppins"/>
              <a:ea typeface="Poppins"/>
              <a:cs typeface="Poppins"/>
              <a:sym typeface="Poppins"/>
            </a:endParaRPr>
          </a:p>
          <a:p>
            <a:pPr algn="l">
              <a:lnSpc>
                <a:spcPts val="2799"/>
              </a:lnSpc>
              <a:spcBef>
                <a:spcPct val="0"/>
              </a:spcBef>
            </a:pPr>
            <a:r>
              <a:rPr lang="en-US" sz="1999" b="1">
                <a:solidFill>
                  <a:srgbClr val="FFFFFF"/>
                </a:solidFill>
                <a:latin typeface="Poppins Bold"/>
                <a:ea typeface="Poppins Bold"/>
                <a:cs typeface="Poppins Bold"/>
                <a:sym typeface="Poppins Bold"/>
              </a:rPr>
              <a:t>Calon Nasabah:</a:t>
            </a:r>
            <a:r>
              <a:rPr lang="en-US" sz="1999">
                <a:solidFill>
                  <a:srgbClr val="FFFFFF"/>
                </a:solidFill>
                <a:latin typeface="Poppins"/>
                <a:ea typeface="Poppins"/>
                <a:cs typeface="Poppins"/>
                <a:sym typeface="Poppins"/>
              </a:rPr>
              <a:t> “Kalau begitu minggu ini saja, biar cepat dipakai.”</a:t>
            </a:r>
          </a:p>
          <a:p>
            <a:pPr algn="l">
              <a:lnSpc>
                <a:spcPts val="2799"/>
              </a:lnSpc>
              <a:spcBef>
                <a:spcPct val="0"/>
              </a:spcBef>
            </a:pPr>
            <a:endParaRPr lang="en-US" sz="1999">
              <a:solidFill>
                <a:srgbClr val="FFFFFF"/>
              </a:solidFill>
              <a:latin typeface="Poppins"/>
              <a:ea typeface="Poppins"/>
              <a:cs typeface="Poppins"/>
              <a:sym typeface="Poppins"/>
            </a:endParaRPr>
          </a:p>
          <a:p>
            <a:pPr algn="l">
              <a:lnSpc>
                <a:spcPts val="2799"/>
              </a:lnSpc>
              <a:spcBef>
                <a:spcPct val="0"/>
              </a:spcBef>
            </a:pPr>
            <a:r>
              <a:rPr lang="en-US" sz="1999" b="1">
                <a:solidFill>
                  <a:srgbClr val="FFFFFF"/>
                </a:solidFill>
                <a:latin typeface="Poppins Bold"/>
                <a:ea typeface="Poppins Bold"/>
                <a:cs typeface="Poppins Bold"/>
                <a:sym typeface="Poppins Bold"/>
              </a:rPr>
              <a:t>AO:</a:t>
            </a:r>
            <a:r>
              <a:rPr lang="en-US" sz="1999">
                <a:solidFill>
                  <a:srgbClr val="FFFFFF"/>
                </a:solidFill>
                <a:latin typeface="Poppins"/>
                <a:ea typeface="Poppins"/>
                <a:cs typeface="Poppins"/>
                <a:sym typeface="Poppins"/>
              </a:rPr>
              <a:t> “Siap Bu. Kalau begitu hari ini saya bantu lengkapi datanya supaya prosesnya langsung jalan dan Ibu bisa segera manfaatkan dananya.”</a:t>
            </a:r>
          </a:p>
          <a:p>
            <a:pPr algn="l">
              <a:lnSpc>
                <a:spcPts val="2799"/>
              </a:lnSpc>
              <a:spcBef>
                <a:spcPct val="0"/>
              </a:spcBef>
            </a:pPr>
            <a:endParaRPr lang="en-US" sz="1999">
              <a:solidFill>
                <a:srgbClr val="FFFFFF"/>
              </a:solidFill>
              <a:latin typeface="Poppins"/>
              <a:ea typeface="Poppins"/>
              <a:cs typeface="Poppins"/>
              <a:sym typeface="Poppins"/>
            </a:endParaRPr>
          </a:p>
        </p:txBody>
      </p:sp>
      <p:sp>
        <p:nvSpPr>
          <p:cNvPr id="10" name="Freeform 10"/>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11" name="Group 11"/>
          <p:cNvGrpSpPr/>
          <p:nvPr/>
        </p:nvGrpSpPr>
        <p:grpSpPr>
          <a:xfrm>
            <a:off x="-1115" y="9661191"/>
            <a:ext cx="15869159" cy="476836"/>
            <a:chOff x="0" y="0"/>
            <a:chExt cx="4179532" cy="125587"/>
          </a:xfrm>
        </p:grpSpPr>
        <p:sp>
          <p:nvSpPr>
            <p:cNvPr id="12" name="Freeform 12"/>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3" name="TextBox 13"/>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15" name="TextBox 10">
            <a:extLst>
              <a:ext uri="{FF2B5EF4-FFF2-40B4-BE49-F238E27FC236}">
                <a16:creationId xmlns:a16="http://schemas.microsoft.com/office/drawing/2014/main" id="{7D620B85-5839-B332-D191-A37A877FFC3E}"/>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grpSp>
        <p:nvGrpSpPr>
          <p:cNvPr id="3" name="Group 3"/>
          <p:cNvGrpSpPr/>
          <p:nvPr/>
        </p:nvGrpSpPr>
        <p:grpSpPr>
          <a:xfrm rot="-5400000">
            <a:off x="14775709" y="1843658"/>
            <a:ext cx="1942079" cy="3025103"/>
            <a:chOff x="0" y="0"/>
            <a:chExt cx="520700" cy="811075"/>
          </a:xfrm>
        </p:grpSpPr>
        <p:sp>
          <p:nvSpPr>
            <p:cNvPr id="4" name="Freeform 4"/>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003366"/>
            </a:solidFill>
            <a:ln w="47625" cap="sq">
              <a:solidFill>
                <a:srgbClr val="FFFFFF"/>
              </a:solidFill>
              <a:prstDash val="solid"/>
              <a:miter/>
            </a:ln>
          </p:spPr>
        </p:sp>
        <p:sp>
          <p:nvSpPr>
            <p:cNvPr id="5" name="TextBox 5"/>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grpSp>
        <p:nvGrpSpPr>
          <p:cNvPr id="6" name="Group 6"/>
          <p:cNvGrpSpPr/>
          <p:nvPr/>
        </p:nvGrpSpPr>
        <p:grpSpPr>
          <a:xfrm rot="-5400000">
            <a:off x="12574793" y="1843658"/>
            <a:ext cx="1942079" cy="3025103"/>
            <a:chOff x="0" y="0"/>
            <a:chExt cx="520700" cy="811075"/>
          </a:xfrm>
        </p:grpSpPr>
        <p:sp>
          <p:nvSpPr>
            <p:cNvPr id="7" name="Freeform 7"/>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003366"/>
            </a:solidFill>
            <a:ln w="47625" cap="sq">
              <a:solidFill>
                <a:srgbClr val="FFFFFF"/>
              </a:solidFill>
              <a:prstDash val="solid"/>
              <a:miter/>
            </a:ln>
          </p:spPr>
        </p:sp>
        <p:sp>
          <p:nvSpPr>
            <p:cNvPr id="8" name="TextBox 8"/>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grpSp>
        <p:nvGrpSpPr>
          <p:cNvPr id="9" name="Group 9"/>
          <p:cNvGrpSpPr/>
          <p:nvPr/>
        </p:nvGrpSpPr>
        <p:grpSpPr>
          <a:xfrm rot="-5400000">
            <a:off x="10373876" y="1843658"/>
            <a:ext cx="1942079" cy="3025103"/>
            <a:chOff x="0" y="0"/>
            <a:chExt cx="520700" cy="811075"/>
          </a:xfrm>
        </p:grpSpPr>
        <p:sp>
          <p:nvSpPr>
            <p:cNvPr id="10" name="Freeform 10"/>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003366"/>
            </a:solidFill>
            <a:ln w="47625" cap="sq">
              <a:solidFill>
                <a:srgbClr val="FFFFFF"/>
              </a:solidFill>
              <a:prstDash val="solid"/>
              <a:miter/>
            </a:ln>
          </p:spPr>
        </p:sp>
        <p:sp>
          <p:nvSpPr>
            <p:cNvPr id="11" name="TextBox 11"/>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grpSp>
        <p:nvGrpSpPr>
          <p:cNvPr id="12" name="Group 12"/>
          <p:cNvGrpSpPr/>
          <p:nvPr/>
        </p:nvGrpSpPr>
        <p:grpSpPr>
          <a:xfrm rot="-5400000">
            <a:off x="8172960" y="1843658"/>
            <a:ext cx="1942079" cy="3025103"/>
            <a:chOff x="0" y="0"/>
            <a:chExt cx="520700" cy="811075"/>
          </a:xfrm>
        </p:grpSpPr>
        <p:sp>
          <p:nvSpPr>
            <p:cNvPr id="13" name="Freeform 13"/>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003366"/>
            </a:solidFill>
            <a:ln w="47625" cap="sq">
              <a:solidFill>
                <a:srgbClr val="FFFFFF"/>
              </a:solidFill>
              <a:prstDash val="solid"/>
              <a:miter/>
            </a:ln>
          </p:spPr>
        </p:sp>
        <p:sp>
          <p:nvSpPr>
            <p:cNvPr id="14" name="TextBox 14"/>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grpSp>
        <p:nvGrpSpPr>
          <p:cNvPr id="15" name="Group 15"/>
          <p:cNvGrpSpPr/>
          <p:nvPr/>
        </p:nvGrpSpPr>
        <p:grpSpPr>
          <a:xfrm rot="-5400000">
            <a:off x="5972044" y="1843658"/>
            <a:ext cx="1942079" cy="3025103"/>
            <a:chOff x="0" y="0"/>
            <a:chExt cx="520700" cy="811075"/>
          </a:xfrm>
        </p:grpSpPr>
        <p:sp>
          <p:nvSpPr>
            <p:cNvPr id="16" name="Freeform 16"/>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003366"/>
            </a:solidFill>
            <a:ln w="47625" cap="sq">
              <a:solidFill>
                <a:srgbClr val="FFFFFF"/>
              </a:solidFill>
              <a:prstDash val="solid"/>
              <a:miter/>
            </a:ln>
          </p:spPr>
        </p:sp>
        <p:sp>
          <p:nvSpPr>
            <p:cNvPr id="17" name="TextBox 17"/>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grpSp>
        <p:nvGrpSpPr>
          <p:cNvPr id="18" name="Group 18"/>
          <p:cNvGrpSpPr/>
          <p:nvPr/>
        </p:nvGrpSpPr>
        <p:grpSpPr>
          <a:xfrm rot="-5400000">
            <a:off x="3771128" y="1843658"/>
            <a:ext cx="1942079" cy="3025103"/>
            <a:chOff x="0" y="0"/>
            <a:chExt cx="520700" cy="811075"/>
          </a:xfrm>
        </p:grpSpPr>
        <p:sp>
          <p:nvSpPr>
            <p:cNvPr id="19" name="Freeform 19"/>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003366"/>
            </a:solidFill>
            <a:ln w="47625" cap="sq">
              <a:solidFill>
                <a:srgbClr val="FFFFFF"/>
              </a:solidFill>
              <a:prstDash val="solid"/>
              <a:miter/>
            </a:ln>
          </p:spPr>
        </p:sp>
        <p:sp>
          <p:nvSpPr>
            <p:cNvPr id="20" name="TextBox 20"/>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grpSp>
        <p:nvGrpSpPr>
          <p:cNvPr id="21" name="Group 21"/>
          <p:cNvGrpSpPr/>
          <p:nvPr/>
        </p:nvGrpSpPr>
        <p:grpSpPr>
          <a:xfrm rot="-5400000">
            <a:off x="1570212" y="1843658"/>
            <a:ext cx="1942079" cy="3025103"/>
            <a:chOff x="0" y="0"/>
            <a:chExt cx="520700" cy="811075"/>
          </a:xfrm>
        </p:grpSpPr>
        <p:sp>
          <p:nvSpPr>
            <p:cNvPr id="22" name="Freeform 22"/>
            <p:cNvSpPr/>
            <p:nvPr/>
          </p:nvSpPr>
          <p:spPr>
            <a:xfrm>
              <a:off x="0" y="0"/>
              <a:ext cx="520700" cy="811075"/>
            </a:xfrm>
            <a:custGeom>
              <a:avLst/>
              <a:gdLst/>
              <a:ahLst/>
              <a:cxnLst/>
              <a:rect l="l" t="t" r="r" b="b"/>
              <a:pathLst>
                <a:path w="520700" h="811075">
                  <a:moveTo>
                    <a:pt x="0" y="0"/>
                  </a:moveTo>
                  <a:lnTo>
                    <a:pt x="0" y="595175"/>
                  </a:lnTo>
                  <a:lnTo>
                    <a:pt x="260350" y="811075"/>
                  </a:lnTo>
                  <a:lnTo>
                    <a:pt x="520700" y="595175"/>
                  </a:lnTo>
                  <a:lnTo>
                    <a:pt x="520700" y="0"/>
                  </a:lnTo>
                  <a:close/>
                </a:path>
              </a:pathLst>
            </a:custGeom>
            <a:solidFill>
              <a:srgbClr val="003366"/>
            </a:solidFill>
            <a:ln w="47625" cap="sq">
              <a:solidFill>
                <a:srgbClr val="FFFFFF"/>
              </a:solidFill>
              <a:prstDash val="solid"/>
              <a:miter/>
            </a:ln>
          </p:spPr>
        </p:sp>
        <p:sp>
          <p:nvSpPr>
            <p:cNvPr id="23" name="TextBox 23"/>
            <p:cNvSpPr txBox="1"/>
            <p:nvPr/>
          </p:nvSpPr>
          <p:spPr>
            <a:xfrm>
              <a:off x="0" y="-31750"/>
              <a:ext cx="520700" cy="614225"/>
            </a:xfrm>
            <a:prstGeom prst="rect">
              <a:avLst/>
            </a:prstGeom>
          </p:spPr>
          <p:txBody>
            <a:bodyPr lIns="50800" tIns="50800" rIns="50800" bIns="50800" rtlCol="0" anchor="ctr"/>
            <a:lstStyle/>
            <a:p>
              <a:pPr algn="ctr">
                <a:lnSpc>
                  <a:spcPts val="2799"/>
                </a:lnSpc>
              </a:pPr>
              <a:endParaRPr/>
            </a:p>
          </p:txBody>
        </p:sp>
      </p:grpSp>
      <p:sp>
        <p:nvSpPr>
          <p:cNvPr id="24" name="TextBox 24"/>
          <p:cNvSpPr txBox="1"/>
          <p:nvPr/>
        </p:nvSpPr>
        <p:spPr>
          <a:xfrm>
            <a:off x="1467257" y="2803808"/>
            <a:ext cx="1625809" cy="341119"/>
          </a:xfrm>
          <a:prstGeom prst="rect">
            <a:avLst/>
          </a:prstGeom>
        </p:spPr>
        <p:txBody>
          <a:bodyPr wrap="square" lIns="0" tIns="0" rIns="0" bIns="0" rtlCol="0" anchor="t">
            <a:spAutoFit/>
          </a:bodyPr>
          <a:lstStyle/>
          <a:p>
            <a:pPr algn="ctr">
              <a:lnSpc>
                <a:spcPts val="2800"/>
              </a:lnSpc>
            </a:pPr>
            <a:r>
              <a:rPr lang="en-US" sz="2000" b="1" i="1" dirty="0">
                <a:solidFill>
                  <a:srgbClr val="FFFFFF"/>
                </a:solidFill>
                <a:latin typeface="Poppins Bold Italics"/>
                <a:ea typeface="Poppins Bold Italics"/>
                <a:cs typeface="Poppins Bold Italics"/>
                <a:sym typeface="Poppins Bold Italics"/>
              </a:rPr>
              <a:t>Prospecting</a:t>
            </a:r>
          </a:p>
        </p:txBody>
      </p:sp>
      <p:sp>
        <p:nvSpPr>
          <p:cNvPr id="25" name="TextBox 25"/>
          <p:cNvSpPr txBox="1"/>
          <p:nvPr/>
        </p:nvSpPr>
        <p:spPr>
          <a:xfrm>
            <a:off x="4053803" y="2803808"/>
            <a:ext cx="1775129" cy="341119"/>
          </a:xfrm>
          <a:prstGeom prst="rect">
            <a:avLst/>
          </a:prstGeom>
        </p:spPr>
        <p:txBody>
          <a:bodyPr wrap="square" lIns="0" tIns="0" rIns="0" bIns="0" rtlCol="0" anchor="t">
            <a:spAutoFit/>
          </a:bodyPr>
          <a:lstStyle/>
          <a:p>
            <a:pPr algn="ctr">
              <a:lnSpc>
                <a:spcPts val="2800"/>
              </a:lnSpc>
            </a:pPr>
            <a:r>
              <a:rPr lang="en-US" sz="2000" b="1" i="1" dirty="0">
                <a:solidFill>
                  <a:srgbClr val="FFFFFF"/>
                </a:solidFill>
                <a:latin typeface="Poppins Bold Italics"/>
                <a:ea typeface="Poppins Bold Italics"/>
                <a:cs typeface="Poppins Bold Italics"/>
                <a:sym typeface="Poppins Bold Italics"/>
              </a:rPr>
              <a:t>Approaching</a:t>
            </a:r>
          </a:p>
        </p:txBody>
      </p:sp>
      <p:sp>
        <p:nvSpPr>
          <p:cNvPr id="26" name="TextBox 26"/>
          <p:cNvSpPr txBox="1"/>
          <p:nvPr/>
        </p:nvSpPr>
        <p:spPr>
          <a:xfrm>
            <a:off x="6704645" y="2803808"/>
            <a:ext cx="1148817" cy="341119"/>
          </a:xfrm>
          <a:prstGeom prst="rect">
            <a:avLst/>
          </a:prstGeom>
        </p:spPr>
        <p:txBody>
          <a:bodyPr wrap="square" lIns="0" tIns="0" rIns="0" bIns="0" rtlCol="0" anchor="t">
            <a:spAutoFit/>
          </a:bodyPr>
          <a:lstStyle/>
          <a:p>
            <a:pPr algn="ctr">
              <a:lnSpc>
                <a:spcPts val="2800"/>
              </a:lnSpc>
            </a:pPr>
            <a:r>
              <a:rPr lang="en-US" sz="2000" b="1" i="1" dirty="0">
                <a:solidFill>
                  <a:srgbClr val="FFFFFF"/>
                </a:solidFill>
                <a:latin typeface="Poppins Bold Italics"/>
                <a:ea typeface="Poppins Bold Italics"/>
                <a:cs typeface="Poppins Bold Italics"/>
                <a:sym typeface="Poppins Bold Italics"/>
              </a:rPr>
              <a:t>Probing</a:t>
            </a:r>
          </a:p>
        </p:txBody>
      </p:sp>
      <p:sp>
        <p:nvSpPr>
          <p:cNvPr id="27" name="TextBox 27"/>
          <p:cNvSpPr txBox="1"/>
          <p:nvPr/>
        </p:nvSpPr>
        <p:spPr>
          <a:xfrm>
            <a:off x="8458220" y="2635484"/>
            <a:ext cx="1707810" cy="720725"/>
          </a:xfrm>
          <a:prstGeom prst="rect">
            <a:avLst/>
          </a:prstGeom>
        </p:spPr>
        <p:txBody>
          <a:bodyPr wrap="square" lIns="0" tIns="0" rIns="0" bIns="0" rtlCol="0" anchor="t">
            <a:spAutoFit/>
          </a:bodyPr>
          <a:lstStyle/>
          <a:p>
            <a:pPr algn="ctr">
              <a:lnSpc>
                <a:spcPts val="2800"/>
              </a:lnSpc>
            </a:pPr>
            <a:r>
              <a:rPr lang="en-US" sz="2000" b="1" i="1" dirty="0">
                <a:solidFill>
                  <a:srgbClr val="FFFFFF"/>
                </a:solidFill>
                <a:latin typeface="Poppins Bold Italics"/>
                <a:ea typeface="Poppins Bold Italics"/>
                <a:cs typeface="Poppins Bold Italics"/>
                <a:sym typeface="Poppins Bold Italics"/>
              </a:rPr>
              <a:t>Sales</a:t>
            </a:r>
          </a:p>
          <a:p>
            <a:pPr algn="ctr">
              <a:lnSpc>
                <a:spcPts val="2800"/>
              </a:lnSpc>
            </a:pPr>
            <a:r>
              <a:rPr lang="en-US" sz="2000" b="1" i="1" dirty="0">
                <a:solidFill>
                  <a:srgbClr val="FFFFFF"/>
                </a:solidFill>
                <a:latin typeface="Poppins Bold Italics"/>
                <a:ea typeface="Poppins Bold Italics"/>
                <a:cs typeface="Poppins Bold Italics"/>
                <a:sym typeface="Poppins Bold Italics"/>
              </a:rPr>
              <a:t>Presentation</a:t>
            </a:r>
          </a:p>
        </p:txBody>
      </p:sp>
      <p:sp>
        <p:nvSpPr>
          <p:cNvPr id="28" name="TextBox 28"/>
          <p:cNvSpPr txBox="1"/>
          <p:nvPr/>
        </p:nvSpPr>
        <p:spPr>
          <a:xfrm>
            <a:off x="10482177" y="2627595"/>
            <a:ext cx="1995365" cy="720725"/>
          </a:xfrm>
          <a:prstGeom prst="rect">
            <a:avLst/>
          </a:prstGeom>
        </p:spPr>
        <p:txBody>
          <a:bodyPr lIns="0" tIns="0" rIns="0" bIns="0" rtlCol="0" anchor="t">
            <a:spAutoFit/>
          </a:bodyPr>
          <a:lstStyle/>
          <a:p>
            <a:pPr algn="ctr">
              <a:lnSpc>
                <a:spcPts val="2800"/>
              </a:lnSpc>
            </a:pPr>
            <a:r>
              <a:rPr lang="en-US" sz="2000" b="1" i="1" dirty="0">
                <a:solidFill>
                  <a:srgbClr val="FFFFFF"/>
                </a:solidFill>
                <a:latin typeface="Poppins Bold Italics"/>
                <a:ea typeface="Poppins Bold Italics"/>
                <a:cs typeface="Poppins Bold Italics"/>
                <a:sym typeface="Poppins Bold Italics"/>
              </a:rPr>
              <a:t>Handling</a:t>
            </a:r>
          </a:p>
          <a:p>
            <a:pPr algn="ctr">
              <a:lnSpc>
                <a:spcPts val="2800"/>
              </a:lnSpc>
            </a:pPr>
            <a:r>
              <a:rPr lang="en-US" sz="2000" b="1" i="1" dirty="0">
                <a:solidFill>
                  <a:srgbClr val="FFFFFF"/>
                </a:solidFill>
                <a:latin typeface="Poppins Bold Italics"/>
                <a:ea typeface="Poppins Bold Italics"/>
                <a:cs typeface="Poppins Bold Italics"/>
                <a:sym typeface="Poppins Bold Italics"/>
              </a:rPr>
              <a:t>Objection</a:t>
            </a:r>
          </a:p>
        </p:txBody>
      </p:sp>
      <p:sp>
        <p:nvSpPr>
          <p:cNvPr id="29" name="TextBox 29"/>
          <p:cNvSpPr txBox="1"/>
          <p:nvPr/>
        </p:nvSpPr>
        <p:spPr>
          <a:xfrm>
            <a:off x="12857468" y="2803808"/>
            <a:ext cx="1823653" cy="341119"/>
          </a:xfrm>
          <a:prstGeom prst="rect">
            <a:avLst/>
          </a:prstGeom>
        </p:spPr>
        <p:txBody>
          <a:bodyPr wrap="square" lIns="0" tIns="0" rIns="0" bIns="0" rtlCol="0" anchor="t">
            <a:spAutoFit/>
          </a:bodyPr>
          <a:lstStyle/>
          <a:p>
            <a:pPr algn="ctr">
              <a:lnSpc>
                <a:spcPts val="2800"/>
              </a:lnSpc>
            </a:pPr>
            <a:r>
              <a:rPr lang="en-US" sz="2000" b="1" i="1" dirty="0">
                <a:solidFill>
                  <a:srgbClr val="FFFFFF"/>
                </a:solidFill>
                <a:latin typeface="Poppins Bold Italics"/>
                <a:ea typeface="Poppins Bold Italics"/>
                <a:cs typeface="Poppins Bold Italics"/>
                <a:sym typeface="Poppins Bold Italics"/>
              </a:rPr>
              <a:t>Sales Closing</a:t>
            </a:r>
          </a:p>
        </p:txBody>
      </p:sp>
      <p:sp>
        <p:nvSpPr>
          <p:cNvPr id="30" name="TextBox 30"/>
          <p:cNvSpPr txBox="1"/>
          <p:nvPr/>
        </p:nvSpPr>
        <p:spPr>
          <a:xfrm>
            <a:off x="15062825" y="2803808"/>
            <a:ext cx="1699486" cy="341119"/>
          </a:xfrm>
          <a:prstGeom prst="rect">
            <a:avLst/>
          </a:prstGeom>
        </p:spPr>
        <p:txBody>
          <a:bodyPr wrap="square" lIns="0" tIns="0" rIns="0" bIns="0" rtlCol="0" anchor="t">
            <a:spAutoFit/>
          </a:bodyPr>
          <a:lstStyle/>
          <a:p>
            <a:pPr algn="ctr">
              <a:lnSpc>
                <a:spcPts val="2800"/>
              </a:lnSpc>
            </a:pPr>
            <a:r>
              <a:rPr lang="en-US" sz="2000" b="1" i="1" dirty="0">
                <a:solidFill>
                  <a:srgbClr val="FFFFFF"/>
                </a:solidFill>
                <a:latin typeface="Poppins Bold Italics"/>
                <a:ea typeface="Poppins Bold Italics"/>
                <a:cs typeface="Poppins Bold Italics"/>
                <a:sym typeface="Poppins Bold Italics"/>
              </a:rPr>
              <a:t>Maintaining</a:t>
            </a:r>
          </a:p>
        </p:txBody>
      </p:sp>
      <p:sp>
        <p:nvSpPr>
          <p:cNvPr id="31" name="TextBox 31"/>
          <p:cNvSpPr txBox="1"/>
          <p:nvPr/>
        </p:nvSpPr>
        <p:spPr>
          <a:xfrm>
            <a:off x="1180639" y="3129967"/>
            <a:ext cx="2147987" cy="720725"/>
          </a:xfrm>
          <a:prstGeom prst="rect">
            <a:avLst/>
          </a:prstGeom>
        </p:spPr>
        <p:txBody>
          <a:bodyPr lIns="0" tIns="0" rIns="0" bIns="0" rtlCol="0" anchor="t">
            <a:spAutoFit/>
          </a:bodyPr>
          <a:lstStyle/>
          <a:p>
            <a:pPr algn="ctr">
              <a:lnSpc>
                <a:spcPts val="2800"/>
              </a:lnSpc>
            </a:pPr>
            <a:r>
              <a:rPr lang="en-US" sz="2000" dirty="0" err="1">
                <a:solidFill>
                  <a:srgbClr val="FFFFFF"/>
                </a:solidFill>
                <a:latin typeface="Poppins"/>
                <a:ea typeface="Poppins"/>
                <a:cs typeface="Poppins"/>
                <a:sym typeface="Poppins"/>
              </a:rPr>
              <a:t>Mencari</a:t>
            </a:r>
            <a:r>
              <a:rPr lang="en-US" sz="2000" dirty="0">
                <a:solidFill>
                  <a:srgbClr val="FFFFFF"/>
                </a:solidFill>
                <a:latin typeface="Poppins"/>
                <a:ea typeface="Poppins"/>
                <a:cs typeface="Poppins"/>
                <a:sym typeface="Poppins"/>
              </a:rPr>
              <a:t> Calon </a:t>
            </a:r>
            <a:r>
              <a:rPr lang="en-US" sz="2000" dirty="0" err="1">
                <a:solidFill>
                  <a:srgbClr val="FFFFFF"/>
                </a:solidFill>
                <a:latin typeface="Poppins"/>
                <a:ea typeface="Poppins"/>
                <a:cs typeface="Poppins"/>
                <a:sym typeface="Poppins"/>
              </a:rPr>
              <a:t>Nasabah</a:t>
            </a:r>
            <a:endParaRPr lang="en-US" sz="2000" dirty="0">
              <a:solidFill>
                <a:srgbClr val="FFFFFF"/>
              </a:solidFill>
              <a:latin typeface="Poppins"/>
              <a:ea typeface="Poppins"/>
              <a:cs typeface="Poppins"/>
              <a:sym typeface="Poppins"/>
            </a:endParaRPr>
          </a:p>
        </p:txBody>
      </p:sp>
      <p:sp>
        <p:nvSpPr>
          <p:cNvPr id="32" name="TextBox 32"/>
          <p:cNvSpPr txBox="1"/>
          <p:nvPr/>
        </p:nvSpPr>
        <p:spPr>
          <a:xfrm>
            <a:off x="4071933" y="3138722"/>
            <a:ext cx="1681962" cy="720725"/>
          </a:xfrm>
          <a:prstGeom prst="rect">
            <a:avLst/>
          </a:prstGeom>
        </p:spPr>
        <p:txBody>
          <a:bodyPr lIns="0" tIns="0" rIns="0" bIns="0" rtlCol="0" anchor="t">
            <a:spAutoFit/>
          </a:bodyPr>
          <a:lstStyle/>
          <a:p>
            <a:pPr algn="ctr">
              <a:lnSpc>
                <a:spcPts val="2800"/>
              </a:lnSpc>
            </a:pPr>
            <a:r>
              <a:rPr lang="en-US" sz="2000">
                <a:solidFill>
                  <a:srgbClr val="FFFFFF"/>
                </a:solidFill>
                <a:latin typeface="Poppins"/>
                <a:ea typeface="Poppins"/>
                <a:cs typeface="Poppins"/>
                <a:sym typeface="Poppins"/>
              </a:rPr>
              <a:t>Pendekatan Awal</a:t>
            </a:r>
          </a:p>
        </p:txBody>
      </p:sp>
      <p:sp>
        <p:nvSpPr>
          <p:cNvPr id="33" name="TextBox 33"/>
          <p:cNvSpPr txBox="1"/>
          <p:nvPr/>
        </p:nvSpPr>
        <p:spPr>
          <a:xfrm>
            <a:off x="6373624" y="3138722"/>
            <a:ext cx="1681962" cy="720725"/>
          </a:xfrm>
          <a:prstGeom prst="rect">
            <a:avLst/>
          </a:prstGeom>
        </p:spPr>
        <p:txBody>
          <a:bodyPr lIns="0" tIns="0" rIns="0" bIns="0" rtlCol="0" anchor="t">
            <a:spAutoFit/>
          </a:bodyPr>
          <a:lstStyle/>
          <a:p>
            <a:pPr algn="ctr">
              <a:lnSpc>
                <a:spcPts val="2800"/>
              </a:lnSpc>
            </a:pPr>
            <a:r>
              <a:rPr lang="en-US" sz="2000">
                <a:solidFill>
                  <a:srgbClr val="FFFFFF"/>
                </a:solidFill>
                <a:latin typeface="Poppins"/>
                <a:ea typeface="Poppins"/>
                <a:cs typeface="Poppins"/>
                <a:sym typeface="Poppins"/>
              </a:rPr>
              <a:t>Menggali Kebutuhan</a:t>
            </a:r>
          </a:p>
        </p:txBody>
      </p:sp>
      <p:sp>
        <p:nvSpPr>
          <p:cNvPr id="34" name="TextBox 34"/>
          <p:cNvSpPr txBox="1"/>
          <p:nvPr/>
        </p:nvSpPr>
        <p:spPr>
          <a:xfrm>
            <a:off x="8455635" y="3281645"/>
            <a:ext cx="1681962" cy="720725"/>
          </a:xfrm>
          <a:prstGeom prst="rect">
            <a:avLst/>
          </a:prstGeom>
        </p:spPr>
        <p:txBody>
          <a:bodyPr lIns="0" tIns="0" rIns="0" bIns="0" rtlCol="0" anchor="t">
            <a:spAutoFit/>
          </a:bodyPr>
          <a:lstStyle/>
          <a:p>
            <a:pPr algn="ctr">
              <a:lnSpc>
                <a:spcPts val="2800"/>
              </a:lnSpc>
            </a:pPr>
            <a:r>
              <a:rPr lang="en-US" sz="2000">
                <a:solidFill>
                  <a:srgbClr val="FFFFFF"/>
                </a:solidFill>
                <a:latin typeface="Poppins"/>
                <a:ea typeface="Poppins"/>
                <a:cs typeface="Poppins"/>
                <a:sym typeface="Poppins"/>
              </a:rPr>
              <a:t>Presentasi Penawaran</a:t>
            </a:r>
          </a:p>
        </p:txBody>
      </p:sp>
      <p:sp>
        <p:nvSpPr>
          <p:cNvPr id="35" name="TextBox 35"/>
          <p:cNvSpPr txBox="1"/>
          <p:nvPr/>
        </p:nvSpPr>
        <p:spPr>
          <a:xfrm>
            <a:off x="10638878" y="3289534"/>
            <a:ext cx="1681962" cy="720725"/>
          </a:xfrm>
          <a:prstGeom prst="rect">
            <a:avLst/>
          </a:prstGeom>
        </p:spPr>
        <p:txBody>
          <a:bodyPr lIns="0" tIns="0" rIns="0" bIns="0" rtlCol="0" anchor="t">
            <a:spAutoFit/>
          </a:bodyPr>
          <a:lstStyle/>
          <a:p>
            <a:pPr algn="ctr">
              <a:lnSpc>
                <a:spcPts val="2800"/>
              </a:lnSpc>
            </a:pPr>
            <a:r>
              <a:rPr lang="en-US" sz="2000">
                <a:solidFill>
                  <a:srgbClr val="FFFFFF"/>
                </a:solidFill>
                <a:latin typeface="Poppins"/>
                <a:ea typeface="Poppins"/>
                <a:cs typeface="Poppins"/>
                <a:sym typeface="Poppins"/>
              </a:rPr>
              <a:t>Menangani Keberatan</a:t>
            </a:r>
          </a:p>
        </p:txBody>
      </p:sp>
      <p:sp>
        <p:nvSpPr>
          <p:cNvPr id="36" name="TextBox 36"/>
          <p:cNvSpPr txBox="1"/>
          <p:nvPr/>
        </p:nvSpPr>
        <p:spPr>
          <a:xfrm>
            <a:off x="12857468" y="3138722"/>
            <a:ext cx="1681962" cy="720725"/>
          </a:xfrm>
          <a:prstGeom prst="rect">
            <a:avLst/>
          </a:prstGeom>
        </p:spPr>
        <p:txBody>
          <a:bodyPr lIns="0" tIns="0" rIns="0" bIns="0" rtlCol="0" anchor="t">
            <a:spAutoFit/>
          </a:bodyPr>
          <a:lstStyle/>
          <a:p>
            <a:pPr algn="ctr">
              <a:lnSpc>
                <a:spcPts val="2800"/>
              </a:lnSpc>
            </a:pPr>
            <a:r>
              <a:rPr lang="en-US" sz="2000">
                <a:solidFill>
                  <a:srgbClr val="FFFFFF"/>
                </a:solidFill>
                <a:latin typeface="Poppins"/>
                <a:ea typeface="Poppins"/>
                <a:cs typeface="Poppins"/>
                <a:sym typeface="Poppins"/>
              </a:rPr>
              <a:t>Penutupan Penjualan</a:t>
            </a:r>
          </a:p>
        </p:txBody>
      </p:sp>
      <p:sp>
        <p:nvSpPr>
          <p:cNvPr id="37" name="TextBox 37"/>
          <p:cNvSpPr txBox="1"/>
          <p:nvPr/>
        </p:nvSpPr>
        <p:spPr>
          <a:xfrm>
            <a:off x="15036752" y="3138722"/>
            <a:ext cx="1823653" cy="720725"/>
          </a:xfrm>
          <a:prstGeom prst="rect">
            <a:avLst/>
          </a:prstGeom>
        </p:spPr>
        <p:txBody>
          <a:bodyPr lIns="0" tIns="0" rIns="0" bIns="0" rtlCol="0" anchor="t">
            <a:spAutoFit/>
          </a:bodyPr>
          <a:lstStyle/>
          <a:p>
            <a:pPr algn="ctr">
              <a:lnSpc>
                <a:spcPts val="2800"/>
              </a:lnSpc>
            </a:pPr>
            <a:r>
              <a:rPr lang="en-US" sz="2000">
                <a:solidFill>
                  <a:srgbClr val="FFFFFF"/>
                </a:solidFill>
                <a:latin typeface="Poppins"/>
                <a:ea typeface="Poppins"/>
                <a:cs typeface="Poppins"/>
                <a:sym typeface="Poppins"/>
              </a:rPr>
              <a:t>Pemeliharaan Hubungan</a:t>
            </a:r>
          </a:p>
        </p:txBody>
      </p:sp>
      <p:sp>
        <p:nvSpPr>
          <p:cNvPr id="38" name="Freeform 38"/>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39" name="Group 39"/>
          <p:cNvGrpSpPr/>
          <p:nvPr/>
        </p:nvGrpSpPr>
        <p:grpSpPr>
          <a:xfrm>
            <a:off x="-1115" y="9661191"/>
            <a:ext cx="15869159" cy="476836"/>
            <a:chOff x="0" y="0"/>
            <a:chExt cx="4179532" cy="125587"/>
          </a:xfrm>
        </p:grpSpPr>
        <p:sp>
          <p:nvSpPr>
            <p:cNvPr id="40" name="Freeform 40"/>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41" name="TextBox 41"/>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43" name="TextBox 10">
            <a:extLst>
              <a:ext uri="{FF2B5EF4-FFF2-40B4-BE49-F238E27FC236}">
                <a16:creationId xmlns:a16="http://schemas.microsoft.com/office/drawing/2014/main" id="{FDCACCDF-6D64-8E61-B12E-58095C2710CC}"/>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4871271"/>
            <a:chOff x="0" y="0"/>
            <a:chExt cx="2828458" cy="753401"/>
          </a:xfrm>
        </p:grpSpPr>
        <p:sp>
          <p:nvSpPr>
            <p:cNvPr id="3" name="Freeform 3"/>
            <p:cNvSpPr/>
            <p:nvPr/>
          </p:nvSpPr>
          <p:spPr>
            <a:xfrm>
              <a:off x="0" y="0"/>
              <a:ext cx="2828458" cy="753401"/>
            </a:xfrm>
            <a:custGeom>
              <a:avLst/>
              <a:gdLst/>
              <a:ahLst/>
              <a:cxnLst/>
              <a:rect l="l" t="t" r="r" b="b"/>
              <a:pathLst>
                <a:path w="2828458" h="753401">
                  <a:moveTo>
                    <a:pt x="0" y="0"/>
                  </a:moveTo>
                  <a:lnTo>
                    <a:pt x="2828458" y="0"/>
                  </a:lnTo>
                  <a:lnTo>
                    <a:pt x="2828458" y="753401"/>
                  </a:lnTo>
                  <a:lnTo>
                    <a:pt x="0" y="753401"/>
                  </a:lnTo>
                  <a:close/>
                </a:path>
              </a:pathLst>
            </a:custGeom>
            <a:blipFill>
              <a:blip r:embed="rId2">
                <a:alphaModFix amt="5000"/>
              </a:blip>
              <a:stretch>
                <a:fillRect t="-75180" b="-75180"/>
              </a:stretch>
            </a:blipFill>
          </p:spPr>
        </p:sp>
      </p:grpSp>
      <p:grpSp>
        <p:nvGrpSpPr>
          <p:cNvPr id="4" name="Group 4"/>
          <p:cNvGrpSpPr/>
          <p:nvPr/>
        </p:nvGrpSpPr>
        <p:grpSpPr>
          <a:xfrm>
            <a:off x="-360918" y="8781464"/>
            <a:ext cx="2059630" cy="476836"/>
            <a:chOff x="0" y="0"/>
            <a:chExt cx="542454" cy="125587"/>
          </a:xfrm>
        </p:grpSpPr>
        <p:sp>
          <p:nvSpPr>
            <p:cNvPr id="5" name="Freeform 5"/>
            <p:cNvSpPr/>
            <p:nvPr/>
          </p:nvSpPr>
          <p:spPr>
            <a:xfrm>
              <a:off x="0" y="0"/>
              <a:ext cx="542454" cy="125587"/>
            </a:xfrm>
            <a:custGeom>
              <a:avLst/>
              <a:gdLst/>
              <a:ahLst/>
              <a:cxnLst/>
              <a:rect l="l" t="t" r="r" b="b"/>
              <a:pathLst>
                <a:path w="542454" h="125587">
                  <a:moveTo>
                    <a:pt x="0" y="0"/>
                  </a:moveTo>
                  <a:lnTo>
                    <a:pt x="542454" y="0"/>
                  </a:lnTo>
                  <a:lnTo>
                    <a:pt x="542454" y="125587"/>
                  </a:lnTo>
                  <a:lnTo>
                    <a:pt x="0" y="125587"/>
                  </a:lnTo>
                  <a:close/>
                </a:path>
              </a:pathLst>
            </a:custGeom>
            <a:solidFill>
              <a:srgbClr val="003366"/>
            </a:solidFill>
          </p:spPr>
        </p:sp>
        <p:sp>
          <p:nvSpPr>
            <p:cNvPr id="6" name="TextBox 6"/>
            <p:cNvSpPr txBox="1"/>
            <p:nvPr/>
          </p:nvSpPr>
          <p:spPr>
            <a:xfrm>
              <a:off x="0" y="28575"/>
              <a:ext cx="542454" cy="97012"/>
            </a:xfrm>
            <a:prstGeom prst="rect">
              <a:avLst/>
            </a:prstGeom>
          </p:spPr>
          <p:txBody>
            <a:bodyPr lIns="50800" tIns="50800" rIns="50800" bIns="50800" rtlCol="0" anchor="ctr"/>
            <a:lstStyle/>
            <a:p>
              <a:pPr algn="ctr">
                <a:lnSpc>
                  <a:spcPts val="1704"/>
                </a:lnSpc>
              </a:pPr>
              <a:endParaRPr/>
            </a:p>
          </p:txBody>
        </p:sp>
      </p:grpSp>
      <p:sp>
        <p:nvSpPr>
          <p:cNvPr id="7" name="Freeform 7"/>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8" name="Group 8"/>
          <p:cNvGrpSpPr/>
          <p:nvPr/>
        </p:nvGrpSpPr>
        <p:grpSpPr>
          <a:xfrm>
            <a:off x="-1115" y="9661191"/>
            <a:ext cx="15869159" cy="476836"/>
            <a:chOff x="0" y="0"/>
            <a:chExt cx="4179532" cy="125587"/>
          </a:xfrm>
        </p:grpSpPr>
        <p:sp>
          <p:nvSpPr>
            <p:cNvPr id="9" name="Freeform 9"/>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10" name="TextBox 10"/>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12" name="TextBox 12"/>
          <p:cNvSpPr txBox="1"/>
          <p:nvPr/>
        </p:nvSpPr>
        <p:spPr>
          <a:xfrm>
            <a:off x="1028700" y="2760142"/>
            <a:ext cx="10025923" cy="2383358"/>
          </a:xfrm>
          <a:prstGeom prst="rect">
            <a:avLst/>
          </a:prstGeom>
        </p:spPr>
        <p:txBody>
          <a:bodyPr lIns="0" tIns="0" rIns="0" bIns="0" rtlCol="0" anchor="t">
            <a:spAutoFit/>
          </a:bodyPr>
          <a:lstStyle/>
          <a:p>
            <a:pPr algn="l">
              <a:lnSpc>
                <a:spcPts val="17539"/>
              </a:lnSpc>
            </a:pPr>
            <a:r>
              <a:rPr lang="en-US" sz="18659" b="1">
                <a:solidFill>
                  <a:srgbClr val="062652"/>
                </a:solidFill>
                <a:latin typeface="Montserrat Bold"/>
                <a:ea typeface="Montserrat Bold"/>
                <a:cs typeface="Montserrat Bold"/>
                <a:sym typeface="Montserrat Bold"/>
              </a:rPr>
              <a:t>TERIMA</a:t>
            </a:r>
          </a:p>
        </p:txBody>
      </p:sp>
      <p:sp>
        <p:nvSpPr>
          <p:cNvPr id="13" name="TextBox 13"/>
          <p:cNvSpPr txBox="1"/>
          <p:nvPr/>
        </p:nvSpPr>
        <p:spPr>
          <a:xfrm>
            <a:off x="7233377" y="5600700"/>
            <a:ext cx="10025923" cy="2383358"/>
          </a:xfrm>
          <a:prstGeom prst="rect">
            <a:avLst/>
          </a:prstGeom>
        </p:spPr>
        <p:txBody>
          <a:bodyPr lIns="0" tIns="0" rIns="0" bIns="0" rtlCol="0" anchor="t">
            <a:spAutoFit/>
          </a:bodyPr>
          <a:lstStyle/>
          <a:p>
            <a:pPr algn="r">
              <a:lnSpc>
                <a:spcPts val="17539"/>
              </a:lnSpc>
            </a:pPr>
            <a:r>
              <a:rPr lang="en-US" sz="18659" b="1">
                <a:solidFill>
                  <a:srgbClr val="F6931E"/>
                </a:solidFill>
                <a:latin typeface="Montserrat Bold"/>
                <a:ea typeface="Montserrat Bold"/>
                <a:cs typeface="Montserrat Bold"/>
                <a:sym typeface="Montserrat Bold"/>
              </a:rPr>
              <a:t>KASIH</a:t>
            </a:r>
          </a:p>
        </p:txBody>
      </p:sp>
      <p:sp>
        <p:nvSpPr>
          <p:cNvPr id="14" name="TextBox 10">
            <a:extLst>
              <a:ext uri="{FF2B5EF4-FFF2-40B4-BE49-F238E27FC236}">
                <a16:creationId xmlns:a16="http://schemas.microsoft.com/office/drawing/2014/main" id="{C2EC5FE6-67C5-C009-7982-9FC4816F728B}"/>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sp>
        <p:nvSpPr>
          <p:cNvPr id="3" name="TextBox 3"/>
          <p:cNvSpPr txBox="1"/>
          <p:nvPr/>
        </p:nvSpPr>
        <p:spPr>
          <a:xfrm>
            <a:off x="1032046" y="1899364"/>
            <a:ext cx="3756124" cy="523876"/>
          </a:xfrm>
          <a:prstGeom prst="rect">
            <a:avLst/>
          </a:prstGeom>
        </p:spPr>
        <p:txBody>
          <a:bodyPr lIns="0" tIns="0" rIns="0" bIns="0" rtlCol="0" anchor="t">
            <a:spAutoFit/>
          </a:bodyPr>
          <a:lstStyle/>
          <a:p>
            <a:pPr algn="l">
              <a:lnSpc>
                <a:spcPts val="4199"/>
              </a:lnSpc>
            </a:pPr>
            <a:r>
              <a:rPr lang="en-US" sz="2999" b="1" i="1">
                <a:solidFill>
                  <a:srgbClr val="062652"/>
                </a:solidFill>
                <a:latin typeface="Poppins Bold Italics"/>
                <a:ea typeface="Poppins Bold Italics"/>
                <a:cs typeface="Poppins Bold Italics"/>
                <a:sym typeface="Poppins Bold Italics"/>
              </a:rPr>
              <a:t>DATA PERUSAHAAN</a:t>
            </a:r>
          </a:p>
        </p:txBody>
      </p:sp>
      <p:sp>
        <p:nvSpPr>
          <p:cNvPr id="4" name="TextBox 4"/>
          <p:cNvSpPr txBox="1"/>
          <p:nvPr/>
        </p:nvSpPr>
        <p:spPr>
          <a:xfrm>
            <a:off x="1032046" y="2682875"/>
            <a:ext cx="16227254" cy="5699125"/>
          </a:xfrm>
          <a:prstGeom prst="rect">
            <a:avLst/>
          </a:prstGeom>
        </p:spPr>
        <p:txBody>
          <a:bodyPr lIns="0" tIns="0" rIns="0" bIns="0" rtlCol="0" anchor="t">
            <a:spAutoFit/>
          </a:bodyPr>
          <a:lstStyle/>
          <a:p>
            <a:pPr algn="l">
              <a:lnSpc>
                <a:spcPts val="3499"/>
              </a:lnSpc>
            </a:pPr>
            <a:r>
              <a:rPr lang="en-US" sz="2499" b="1">
                <a:solidFill>
                  <a:srgbClr val="062652"/>
                </a:solidFill>
                <a:latin typeface="Poppins Bold"/>
                <a:ea typeface="Poppins Bold"/>
                <a:cs typeface="Poppins Bold"/>
                <a:sym typeface="Poppins Bold"/>
              </a:rPr>
              <a:t>Nasabah Aktif: </a:t>
            </a:r>
          </a:p>
          <a:p>
            <a:pPr algn="l">
              <a:lnSpc>
                <a:spcPts val="3499"/>
              </a:lnSpc>
            </a:pPr>
            <a:r>
              <a:rPr lang="en-US" sz="2499">
                <a:solidFill>
                  <a:srgbClr val="062652"/>
                </a:solidFill>
                <a:latin typeface="Poppins"/>
                <a:ea typeface="Poppins"/>
                <a:cs typeface="Poppins"/>
                <a:sym typeface="Poppins"/>
              </a:rPr>
              <a:t>Nasabah dengan riwayat pembayaran lancar dan sudah akan lunas pembayaran, bisa ditawarkan jumlah pinjaman yang lebih besar (upgrading)</a:t>
            </a:r>
          </a:p>
          <a:p>
            <a:pPr algn="l">
              <a:lnSpc>
                <a:spcPts val="3499"/>
              </a:lnSpc>
            </a:pPr>
            <a:endParaRPr lang="en-US" sz="2499">
              <a:solidFill>
                <a:srgbClr val="062652"/>
              </a:solidFill>
              <a:latin typeface="Poppins"/>
              <a:ea typeface="Poppins"/>
              <a:cs typeface="Poppins"/>
              <a:sym typeface="Poppins"/>
            </a:endParaRPr>
          </a:p>
          <a:p>
            <a:pPr algn="l">
              <a:lnSpc>
                <a:spcPts val="3499"/>
              </a:lnSpc>
            </a:pPr>
            <a:r>
              <a:rPr lang="en-US" sz="2499" b="1">
                <a:solidFill>
                  <a:srgbClr val="062652"/>
                </a:solidFill>
                <a:latin typeface="Poppins Bold"/>
                <a:ea typeface="Poppins Bold"/>
                <a:cs typeface="Poppins Bold"/>
                <a:sym typeface="Poppins Bold"/>
              </a:rPr>
              <a:t>Nasabah Tidak Aktif (sudah lunas): </a:t>
            </a:r>
          </a:p>
          <a:p>
            <a:pPr algn="l">
              <a:lnSpc>
                <a:spcPts val="3499"/>
              </a:lnSpc>
            </a:pPr>
            <a:r>
              <a:rPr lang="en-US" sz="2499">
                <a:solidFill>
                  <a:srgbClr val="062652"/>
                </a:solidFill>
                <a:latin typeface="Poppins"/>
                <a:ea typeface="Poppins"/>
                <a:cs typeface="Poppins"/>
                <a:sym typeface="Poppins"/>
              </a:rPr>
              <a:t>Nasabah yang sudah pernah menjadi anggota dan lunas, tetapi tidak mengajukan pinjaman lagi dalam periode waktu tertentu, bisa ditawarkan produk yang sama atau produk lain yang lebih sesuai kebutuhan saat ini</a:t>
            </a:r>
          </a:p>
          <a:p>
            <a:pPr algn="l">
              <a:lnSpc>
                <a:spcPts val="3499"/>
              </a:lnSpc>
            </a:pPr>
            <a:endParaRPr lang="en-US" sz="2499">
              <a:solidFill>
                <a:srgbClr val="062652"/>
              </a:solidFill>
              <a:latin typeface="Poppins"/>
              <a:ea typeface="Poppins"/>
              <a:cs typeface="Poppins"/>
              <a:sym typeface="Poppins"/>
            </a:endParaRPr>
          </a:p>
          <a:p>
            <a:pPr algn="l">
              <a:lnSpc>
                <a:spcPts val="3499"/>
              </a:lnSpc>
            </a:pPr>
            <a:r>
              <a:rPr lang="en-US" sz="2499" b="1">
                <a:solidFill>
                  <a:srgbClr val="062652"/>
                </a:solidFill>
                <a:latin typeface="Poppins Bold"/>
                <a:ea typeface="Poppins Bold"/>
                <a:cs typeface="Poppins Bold"/>
                <a:sym typeface="Poppins Bold"/>
              </a:rPr>
              <a:t>Calon Nasabah Batal Cair: </a:t>
            </a:r>
          </a:p>
          <a:p>
            <a:pPr algn="l">
              <a:lnSpc>
                <a:spcPts val="3499"/>
              </a:lnSpc>
            </a:pPr>
            <a:r>
              <a:rPr lang="en-US" sz="2499">
                <a:solidFill>
                  <a:srgbClr val="062652"/>
                </a:solidFill>
                <a:latin typeface="Poppins"/>
                <a:ea typeface="Poppins"/>
                <a:cs typeface="Poppins"/>
                <a:sym typeface="Poppins"/>
              </a:rPr>
              <a:t>Calon nasabah yang sudah pernah ditawarkan dan sempat berminat menjadi nasabah, mengundurkan diri dengan alasan tertentu, bisa ditawarkan kembali produk yang sama atau produk lain yang lebih sesuai kebutuhan saat ini</a:t>
            </a:r>
          </a:p>
        </p:txBody>
      </p:sp>
      <p:sp>
        <p:nvSpPr>
          <p:cNvPr id="5" name="Freeform 5"/>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6" name="Group 6"/>
          <p:cNvGrpSpPr/>
          <p:nvPr/>
        </p:nvGrpSpPr>
        <p:grpSpPr>
          <a:xfrm>
            <a:off x="-1115" y="9661191"/>
            <a:ext cx="15869159" cy="476836"/>
            <a:chOff x="0" y="0"/>
            <a:chExt cx="4179532" cy="125587"/>
          </a:xfrm>
        </p:grpSpPr>
        <p:sp>
          <p:nvSpPr>
            <p:cNvPr id="7" name="Freeform 7"/>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8" name="TextBox 8"/>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10" name="TextBox 10">
            <a:extLst>
              <a:ext uri="{FF2B5EF4-FFF2-40B4-BE49-F238E27FC236}">
                <a16:creationId xmlns:a16="http://schemas.microsoft.com/office/drawing/2014/main" id="{AFCDF56C-1BB8-A580-38AF-A1DA9BA8556A}"/>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sp>
        <p:nvSpPr>
          <p:cNvPr id="3" name="TextBox 3"/>
          <p:cNvSpPr txBox="1"/>
          <p:nvPr/>
        </p:nvSpPr>
        <p:spPr>
          <a:xfrm>
            <a:off x="1028700" y="1965625"/>
            <a:ext cx="1828056" cy="523876"/>
          </a:xfrm>
          <a:prstGeom prst="rect">
            <a:avLst/>
          </a:prstGeom>
        </p:spPr>
        <p:txBody>
          <a:bodyPr lIns="0" tIns="0" rIns="0" bIns="0" rtlCol="0" anchor="t">
            <a:spAutoFit/>
          </a:bodyPr>
          <a:lstStyle/>
          <a:p>
            <a:pPr algn="l">
              <a:lnSpc>
                <a:spcPts val="4199"/>
              </a:lnSpc>
            </a:pPr>
            <a:r>
              <a:rPr lang="en-US" sz="2999" b="1" i="1">
                <a:solidFill>
                  <a:srgbClr val="062652"/>
                </a:solidFill>
                <a:latin typeface="Poppins Bold Italics"/>
                <a:ea typeface="Poppins Bold Italics"/>
                <a:cs typeface="Poppins Bold Italics"/>
                <a:sym typeface="Poppins Bold Italics"/>
              </a:rPr>
              <a:t>REFERRAL</a:t>
            </a:r>
          </a:p>
        </p:txBody>
      </p:sp>
      <p:grpSp>
        <p:nvGrpSpPr>
          <p:cNvPr id="4" name="Group 4"/>
          <p:cNvGrpSpPr/>
          <p:nvPr/>
        </p:nvGrpSpPr>
        <p:grpSpPr>
          <a:xfrm>
            <a:off x="5146178" y="5119295"/>
            <a:ext cx="2131188" cy="909721"/>
            <a:chOff x="0" y="0"/>
            <a:chExt cx="621872" cy="265453"/>
          </a:xfrm>
        </p:grpSpPr>
        <p:sp>
          <p:nvSpPr>
            <p:cNvPr id="5" name="Freeform 5"/>
            <p:cNvSpPr/>
            <p:nvPr/>
          </p:nvSpPr>
          <p:spPr>
            <a:xfrm>
              <a:off x="0" y="0"/>
              <a:ext cx="621872" cy="265453"/>
            </a:xfrm>
            <a:custGeom>
              <a:avLst/>
              <a:gdLst/>
              <a:ahLst/>
              <a:cxnLst/>
              <a:rect l="l" t="t" r="r" b="b"/>
              <a:pathLst>
                <a:path w="621872" h="265453">
                  <a:moveTo>
                    <a:pt x="418672" y="0"/>
                  </a:moveTo>
                  <a:cubicBezTo>
                    <a:pt x="530897" y="0"/>
                    <a:pt x="621872" y="59424"/>
                    <a:pt x="621872" y="132727"/>
                  </a:cubicBezTo>
                  <a:cubicBezTo>
                    <a:pt x="621872" y="206029"/>
                    <a:pt x="530897" y="265453"/>
                    <a:pt x="418672" y="265453"/>
                  </a:cubicBezTo>
                  <a:lnTo>
                    <a:pt x="203200" y="265453"/>
                  </a:lnTo>
                  <a:cubicBezTo>
                    <a:pt x="90976" y="265453"/>
                    <a:pt x="0" y="206029"/>
                    <a:pt x="0" y="132727"/>
                  </a:cubicBezTo>
                  <a:cubicBezTo>
                    <a:pt x="0" y="59424"/>
                    <a:pt x="90976" y="0"/>
                    <a:pt x="203200" y="0"/>
                  </a:cubicBezTo>
                  <a:close/>
                </a:path>
              </a:pathLst>
            </a:custGeom>
            <a:solidFill>
              <a:srgbClr val="003366"/>
            </a:solidFill>
          </p:spPr>
        </p:sp>
        <p:sp>
          <p:nvSpPr>
            <p:cNvPr id="6" name="TextBox 6"/>
            <p:cNvSpPr txBox="1"/>
            <p:nvPr/>
          </p:nvSpPr>
          <p:spPr>
            <a:xfrm>
              <a:off x="0" y="-66675"/>
              <a:ext cx="621872" cy="332128"/>
            </a:xfrm>
            <a:prstGeom prst="rect">
              <a:avLst/>
            </a:prstGeom>
          </p:spPr>
          <p:txBody>
            <a:bodyPr lIns="50800" tIns="50800" rIns="50800" bIns="50800" rtlCol="0" anchor="ctr"/>
            <a:lstStyle/>
            <a:p>
              <a:pPr algn="ctr">
                <a:lnSpc>
                  <a:spcPts val="2800"/>
                </a:lnSpc>
              </a:pPr>
              <a:r>
                <a:rPr lang="en-US" sz="2000" b="1">
                  <a:solidFill>
                    <a:srgbClr val="FFFFFF"/>
                  </a:solidFill>
                  <a:latin typeface="Poppins Bold"/>
                  <a:ea typeface="Poppins Bold"/>
                  <a:cs typeface="Poppins Bold"/>
                  <a:sym typeface="Poppins Bold"/>
                </a:rPr>
                <a:t>Anak</a:t>
              </a:r>
            </a:p>
          </p:txBody>
        </p:sp>
      </p:grpSp>
      <p:grpSp>
        <p:nvGrpSpPr>
          <p:cNvPr id="7" name="Group 7"/>
          <p:cNvGrpSpPr/>
          <p:nvPr/>
        </p:nvGrpSpPr>
        <p:grpSpPr>
          <a:xfrm>
            <a:off x="5807218" y="3271681"/>
            <a:ext cx="2736458" cy="909721"/>
            <a:chOff x="0" y="0"/>
            <a:chExt cx="798488" cy="265453"/>
          </a:xfrm>
        </p:grpSpPr>
        <p:sp>
          <p:nvSpPr>
            <p:cNvPr id="8" name="Freeform 8"/>
            <p:cNvSpPr/>
            <p:nvPr/>
          </p:nvSpPr>
          <p:spPr>
            <a:xfrm>
              <a:off x="0" y="0"/>
              <a:ext cx="798488" cy="265453"/>
            </a:xfrm>
            <a:custGeom>
              <a:avLst/>
              <a:gdLst/>
              <a:ahLst/>
              <a:cxnLst/>
              <a:rect l="l" t="t" r="r" b="b"/>
              <a:pathLst>
                <a:path w="798488" h="265453">
                  <a:moveTo>
                    <a:pt x="595288" y="0"/>
                  </a:moveTo>
                  <a:cubicBezTo>
                    <a:pt x="707512" y="0"/>
                    <a:pt x="798488" y="59424"/>
                    <a:pt x="798488" y="132727"/>
                  </a:cubicBezTo>
                  <a:cubicBezTo>
                    <a:pt x="798488" y="206029"/>
                    <a:pt x="707512" y="265453"/>
                    <a:pt x="595288" y="265453"/>
                  </a:cubicBezTo>
                  <a:lnTo>
                    <a:pt x="203200" y="265453"/>
                  </a:lnTo>
                  <a:cubicBezTo>
                    <a:pt x="90976" y="265453"/>
                    <a:pt x="0" y="206029"/>
                    <a:pt x="0" y="132727"/>
                  </a:cubicBezTo>
                  <a:cubicBezTo>
                    <a:pt x="0" y="59424"/>
                    <a:pt x="90976" y="0"/>
                    <a:pt x="203200" y="0"/>
                  </a:cubicBezTo>
                  <a:close/>
                </a:path>
              </a:pathLst>
            </a:custGeom>
            <a:solidFill>
              <a:srgbClr val="003366"/>
            </a:solidFill>
          </p:spPr>
        </p:sp>
        <p:sp>
          <p:nvSpPr>
            <p:cNvPr id="9" name="TextBox 9"/>
            <p:cNvSpPr txBox="1"/>
            <p:nvPr/>
          </p:nvSpPr>
          <p:spPr>
            <a:xfrm>
              <a:off x="0" y="-66675"/>
              <a:ext cx="798488" cy="332128"/>
            </a:xfrm>
            <a:prstGeom prst="rect">
              <a:avLst/>
            </a:prstGeom>
          </p:spPr>
          <p:txBody>
            <a:bodyPr lIns="50800" tIns="50800" rIns="50800" bIns="50800" rtlCol="0" anchor="ctr"/>
            <a:lstStyle/>
            <a:p>
              <a:pPr algn="ctr">
                <a:lnSpc>
                  <a:spcPts val="2800"/>
                </a:lnSpc>
              </a:pPr>
              <a:r>
                <a:rPr lang="en-US" sz="2000" b="1">
                  <a:solidFill>
                    <a:srgbClr val="FFFFFF"/>
                  </a:solidFill>
                  <a:latin typeface="Poppins Bold"/>
                  <a:ea typeface="Poppins Bold"/>
                  <a:cs typeface="Poppins Bold"/>
                  <a:sym typeface="Poppins Bold"/>
                </a:rPr>
                <a:t>Saudara Kandung</a:t>
              </a:r>
            </a:p>
          </p:txBody>
        </p:sp>
      </p:grpSp>
      <p:grpSp>
        <p:nvGrpSpPr>
          <p:cNvPr id="10" name="Group 10"/>
          <p:cNvGrpSpPr/>
          <p:nvPr/>
        </p:nvGrpSpPr>
        <p:grpSpPr>
          <a:xfrm>
            <a:off x="9293310" y="2645387"/>
            <a:ext cx="2131188" cy="909721"/>
            <a:chOff x="0" y="0"/>
            <a:chExt cx="621872" cy="265453"/>
          </a:xfrm>
        </p:grpSpPr>
        <p:sp>
          <p:nvSpPr>
            <p:cNvPr id="11" name="Freeform 11"/>
            <p:cNvSpPr/>
            <p:nvPr/>
          </p:nvSpPr>
          <p:spPr>
            <a:xfrm>
              <a:off x="0" y="0"/>
              <a:ext cx="621872" cy="265453"/>
            </a:xfrm>
            <a:custGeom>
              <a:avLst/>
              <a:gdLst/>
              <a:ahLst/>
              <a:cxnLst/>
              <a:rect l="l" t="t" r="r" b="b"/>
              <a:pathLst>
                <a:path w="621872" h="265453">
                  <a:moveTo>
                    <a:pt x="418672" y="0"/>
                  </a:moveTo>
                  <a:cubicBezTo>
                    <a:pt x="530897" y="0"/>
                    <a:pt x="621872" y="59424"/>
                    <a:pt x="621872" y="132727"/>
                  </a:cubicBezTo>
                  <a:cubicBezTo>
                    <a:pt x="621872" y="206029"/>
                    <a:pt x="530897" y="265453"/>
                    <a:pt x="418672" y="265453"/>
                  </a:cubicBezTo>
                  <a:lnTo>
                    <a:pt x="203200" y="265453"/>
                  </a:lnTo>
                  <a:cubicBezTo>
                    <a:pt x="90976" y="265453"/>
                    <a:pt x="0" y="206029"/>
                    <a:pt x="0" y="132727"/>
                  </a:cubicBezTo>
                  <a:cubicBezTo>
                    <a:pt x="0" y="59424"/>
                    <a:pt x="90976" y="0"/>
                    <a:pt x="203200" y="0"/>
                  </a:cubicBezTo>
                  <a:close/>
                </a:path>
              </a:pathLst>
            </a:custGeom>
            <a:solidFill>
              <a:srgbClr val="003366"/>
            </a:solidFill>
          </p:spPr>
        </p:sp>
        <p:sp>
          <p:nvSpPr>
            <p:cNvPr id="12" name="TextBox 12"/>
            <p:cNvSpPr txBox="1"/>
            <p:nvPr/>
          </p:nvSpPr>
          <p:spPr>
            <a:xfrm>
              <a:off x="0" y="-66675"/>
              <a:ext cx="621872" cy="332128"/>
            </a:xfrm>
            <a:prstGeom prst="rect">
              <a:avLst/>
            </a:prstGeom>
          </p:spPr>
          <p:txBody>
            <a:bodyPr lIns="50800" tIns="50800" rIns="50800" bIns="50800" rtlCol="0" anchor="ctr"/>
            <a:lstStyle/>
            <a:p>
              <a:pPr algn="ctr">
                <a:lnSpc>
                  <a:spcPts val="2800"/>
                </a:lnSpc>
              </a:pPr>
              <a:r>
                <a:rPr lang="en-US" sz="2000" b="1">
                  <a:solidFill>
                    <a:srgbClr val="FFFFFF"/>
                  </a:solidFill>
                  <a:latin typeface="Poppins Bold"/>
                  <a:ea typeface="Poppins Bold"/>
                  <a:cs typeface="Poppins Bold"/>
                  <a:sym typeface="Poppins Bold"/>
                </a:rPr>
                <a:t>Pelanggan</a:t>
              </a:r>
            </a:p>
          </p:txBody>
        </p:sp>
      </p:grpSp>
      <p:grpSp>
        <p:nvGrpSpPr>
          <p:cNvPr id="13" name="Group 13"/>
          <p:cNvGrpSpPr/>
          <p:nvPr/>
        </p:nvGrpSpPr>
        <p:grpSpPr>
          <a:xfrm>
            <a:off x="10839217" y="4351288"/>
            <a:ext cx="2131188" cy="909721"/>
            <a:chOff x="0" y="0"/>
            <a:chExt cx="621872" cy="265453"/>
          </a:xfrm>
        </p:grpSpPr>
        <p:sp>
          <p:nvSpPr>
            <p:cNvPr id="14" name="Freeform 14"/>
            <p:cNvSpPr/>
            <p:nvPr/>
          </p:nvSpPr>
          <p:spPr>
            <a:xfrm>
              <a:off x="0" y="0"/>
              <a:ext cx="621872" cy="265453"/>
            </a:xfrm>
            <a:custGeom>
              <a:avLst/>
              <a:gdLst/>
              <a:ahLst/>
              <a:cxnLst/>
              <a:rect l="l" t="t" r="r" b="b"/>
              <a:pathLst>
                <a:path w="621872" h="265453">
                  <a:moveTo>
                    <a:pt x="418672" y="0"/>
                  </a:moveTo>
                  <a:cubicBezTo>
                    <a:pt x="530897" y="0"/>
                    <a:pt x="621872" y="59424"/>
                    <a:pt x="621872" y="132727"/>
                  </a:cubicBezTo>
                  <a:cubicBezTo>
                    <a:pt x="621872" y="206029"/>
                    <a:pt x="530897" y="265453"/>
                    <a:pt x="418672" y="265453"/>
                  </a:cubicBezTo>
                  <a:lnTo>
                    <a:pt x="203200" y="265453"/>
                  </a:lnTo>
                  <a:cubicBezTo>
                    <a:pt x="90976" y="265453"/>
                    <a:pt x="0" y="206029"/>
                    <a:pt x="0" y="132727"/>
                  </a:cubicBezTo>
                  <a:cubicBezTo>
                    <a:pt x="0" y="59424"/>
                    <a:pt x="90976" y="0"/>
                    <a:pt x="203200" y="0"/>
                  </a:cubicBezTo>
                  <a:close/>
                </a:path>
              </a:pathLst>
            </a:custGeom>
            <a:solidFill>
              <a:srgbClr val="003366"/>
            </a:solidFill>
          </p:spPr>
        </p:sp>
        <p:sp>
          <p:nvSpPr>
            <p:cNvPr id="15" name="TextBox 15"/>
            <p:cNvSpPr txBox="1"/>
            <p:nvPr/>
          </p:nvSpPr>
          <p:spPr>
            <a:xfrm>
              <a:off x="0" y="-66675"/>
              <a:ext cx="621872" cy="332128"/>
            </a:xfrm>
            <a:prstGeom prst="rect">
              <a:avLst/>
            </a:prstGeom>
          </p:spPr>
          <p:txBody>
            <a:bodyPr lIns="50800" tIns="50800" rIns="50800" bIns="50800" rtlCol="0" anchor="ctr"/>
            <a:lstStyle/>
            <a:p>
              <a:pPr algn="ctr">
                <a:lnSpc>
                  <a:spcPts val="2800"/>
                </a:lnSpc>
              </a:pPr>
              <a:r>
                <a:rPr lang="en-US" sz="2000" b="1">
                  <a:solidFill>
                    <a:srgbClr val="FFFFFF"/>
                  </a:solidFill>
                  <a:latin typeface="Poppins Bold"/>
                  <a:ea typeface="Poppins Bold"/>
                  <a:cs typeface="Poppins Bold"/>
                  <a:sym typeface="Poppins Bold"/>
                </a:rPr>
                <a:t>Keponakan</a:t>
              </a:r>
            </a:p>
          </p:txBody>
        </p:sp>
      </p:grpSp>
      <p:grpSp>
        <p:nvGrpSpPr>
          <p:cNvPr id="16" name="Group 16"/>
          <p:cNvGrpSpPr/>
          <p:nvPr/>
        </p:nvGrpSpPr>
        <p:grpSpPr>
          <a:xfrm>
            <a:off x="11010634" y="5786304"/>
            <a:ext cx="2131188" cy="909721"/>
            <a:chOff x="0" y="0"/>
            <a:chExt cx="621872" cy="265453"/>
          </a:xfrm>
        </p:grpSpPr>
        <p:sp>
          <p:nvSpPr>
            <p:cNvPr id="17" name="Freeform 17"/>
            <p:cNvSpPr/>
            <p:nvPr/>
          </p:nvSpPr>
          <p:spPr>
            <a:xfrm>
              <a:off x="0" y="0"/>
              <a:ext cx="621872" cy="265453"/>
            </a:xfrm>
            <a:custGeom>
              <a:avLst/>
              <a:gdLst/>
              <a:ahLst/>
              <a:cxnLst/>
              <a:rect l="l" t="t" r="r" b="b"/>
              <a:pathLst>
                <a:path w="621872" h="265453">
                  <a:moveTo>
                    <a:pt x="418672" y="0"/>
                  </a:moveTo>
                  <a:cubicBezTo>
                    <a:pt x="530897" y="0"/>
                    <a:pt x="621872" y="59424"/>
                    <a:pt x="621872" y="132727"/>
                  </a:cubicBezTo>
                  <a:cubicBezTo>
                    <a:pt x="621872" y="206029"/>
                    <a:pt x="530897" y="265453"/>
                    <a:pt x="418672" y="265453"/>
                  </a:cubicBezTo>
                  <a:lnTo>
                    <a:pt x="203200" y="265453"/>
                  </a:lnTo>
                  <a:cubicBezTo>
                    <a:pt x="90976" y="265453"/>
                    <a:pt x="0" y="206029"/>
                    <a:pt x="0" y="132727"/>
                  </a:cubicBezTo>
                  <a:cubicBezTo>
                    <a:pt x="0" y="59424"/>
                    <a:pt x="90976" y="0"/>
                    <a:pt x="203200" y="0"/>
                  </a:cubicBezTo>
                  <a:close/>
                </a:path>
              </a:pathLst>
            </a:custGeom>
            <a:solidFill>
              <a:srgbClr val="003366"/>
            </a:solidFill>
          </p:spPr>
        </p:sp>
        <p:sp>
          <p:nvSpPr>
            <p:cNvPr id="18" name="TextBox 18"/>
            <p:cNvSpPr txBox="1"/>
            <p:nvPr/>
          </p:nvSpPr>
          <p:spPr>
            <a:xfrm>
              <a:off x="0" y="-66675"/>
              <a:ext cx="621872" cy="332128"/>
            </a:xfrm>
            <a:prstGeom prst="rect">
              <a:avLst/>
            </a:prstGeom>
          </p:spPr>
          <p:txBody>
            <a:bodyPr lIns="50800" tIns="50800" rIns="50800" bIns="50800" rtlCol="0" anchor="ctr"/>
            <a:lstStyle/>
            <a:p>
              <a:pPr algn="ctr">
                <a:lnSpc>
                  <a:spcPts val="2800"/>
                </a:lnSpc>
              </a:pPr>
              <a:r>
                <a:rPr lang="en-US" sz="2000" b="1">
                  <a:solidFill>
                    <a:srgbClr val="FFFFFF"/>
                  </a:solidFill>
                  <a:latin typeface="Poppins Bold"/>
                  <a:ea typeface="Poppins Bold"/>
                  <a:cs typeface="Poppins Bold"/>
                  <a:sym typeface="Poppins Bold"/>
                </a:rPr>
                <a:t>Orang Tua</a:t>
              </a:r>
            </a:p>
          </p:txBody>
        </p:sp>
      </p:grpSp>
      <p:grpSp>
        <p:nvGrpSpPr>
          <p:cNvPr id="19" name="Group 19"/>
          <p:cNvGrpSpPr/>
          <p:nvPr/>
        </p:nvGrpSpPr>
        <p:grpSpPr>
          <a:xfrm>
            <a:off x="9404376" y="7491341"/>
            <a:ext cx="2131188" cy="909721"/>
            <a:chOff x="0" y="0"/>
            <a:chExt cx="621872" cy="265453"/>
          </a:xfrm>
        </p:grpSpPr>
        <p:sp>
          <p:nvSpPr>
            <p:cNvPr id="20" name="Freeform 20"/>
            <p:cNvSpPr/>
            <p:nvPr/>
          </p:nvSpPr>
          <p:spPr>
            <a:xfrm>
              <a:off x="0" y="0"/>
              <a:ext cx="621872" cy="265453"/>
            </a:xfrm>
            <a:custGeom>
              <a:avLst/>
              <a:gdLst/>
              <a:ahLst/>
              <a:cxnLst/>
              <a:rect l="l" t="t" r="r" b="b"/>
              <a:pathLst>
                <a:path w="621872" h="265453">
                  <a:moveTo>
                    <a:pt x="418672" y="0"/>
                  </a:moveTo>
                  <a:cubicBezTo>
                    <a:pt x="530897" y="0"/>
                    <a:pt x="621872" y="59424"/>
                    <a:pt x="621872" y="132727"/>
                  </a:cubicBezTo>
                  <a:cubicBezTo>
                    <a:pt x="621872" y="206029"/>
                    <a:pt x="530897" y="265453"/>
                    <a:pt x="418672" y="265453"/>
                  </a:cubicBezTo>
                  <a:lnTo>
                    <a:pt x="203200" y="265453"/>
                  </a:lnTo>
                  <a:cubicBezTo>
                    <a:pt x="90976" y="265453"/>
                    <a:pt x="0" y="206029"/>
                    <a:pt x="0" y="132727"/>
                  </a:cubicBezTo>
                  <a:cubicBezTo>
                    <a:pt x="0" y="59424"/>
                    <a:pt x="90976" y="0"/>
                    <a:pt x="203200" y="0"/>
                  </a:cubicBezTo>
                  <a:close/>
                </a:path>
              </a:pathLst>
            </a:custGeom>
            <a:solidFill>
              <a:srgbClr val="003366"/>
            </a:solidFill>
          </p:spPr>
        </p:sp>
        <p:sp>
          <p:nvSpPr>
            <p:cNvPr id="21" name="TextBox 21"/>
            <p:cNvSpPr txBox="1"/>
            <p:nvPr/>
          </p:nvSpPr>
          <p:spPr>
            <a:xfrm>
              <a:off x="0" y="-66675"/>
              <a:ext cx="621872" cy="332128"/>
            </a:xfrm>
            <a:prstGeom prst="rect">
              <a:avLst/>
            </a:prstGeom>
          </p:spPr>
          <p:txBody>
            <a:bodyPr lIns="50800" tIns="50800" rIns="50800" bIns="50800" rtlCol="0" anchor="ctr"/>
            <a:lstStyle/>
            <a:p>
              <a:pPr algn="ctr">
                <a:lnSpc>
                  <a:spcPts val="2800"/>
                </a:lnSpc>
              </a:pPr>
              <a:r>
                <a:rPr lang="en-US" sz="2000" b="1">
                  <a:solidFill>
                    <a:srgbClr val="FFFFFF"/>
                  </a:solidFill>
                  <a:latin typeface="Poppins Bold"/>
                  <a:ea typeface="Poppins Bold"/>
                  <a:cs typeface="Poppins Bold"/>
                  <a:sym typeface="Poppins Bold"/>
                </a:rPr>
                <a:t>Tetangga</a:t>
              </a:r>
            </a:p>
          </p:txBody>
        </p:sp>
      </p:grpSp>
      <p:grpSp>
        <p:nvGrpSpPr>
          <p:cNvPr id="22" name="Group 22"/>
          <p:cNvGrpSpPr/>
          <p:nvPr/>
        </p:nvGrpSpPr>
        <p:grpSpPr>
          <a:xfrm>
            <a:off x="6412488" y="7171922"/>
            <a:ext cx="2131188" cy="909721"/>
            <a:chOff x="0" y="0"/>
            <a:chExt cx="621872" cy="265453"/>
          </a:xfrm>
        </p:grpSpPr>
        <p:sp>
          <p:nvSpPr>
            <p:cNvPr id="23" name="Freeform 23"/>
            <p:cNvSpPr/>
            <p:nvPr/>
          </p:nvSpPr>
          <p:spPr>
            <a:xfrm>
              <a:off x="0" y="0"/>
              <a:ext cx="621872" cy="265453"/>
            </a:xfrm>
            <a:custGeom>
              <a:avLst/>
              <a:gdLst/>
              <a:ahLst/>
              <a:cxnLst/>
              <a:rect l="l" t="t" r="r" b="b"/>
              <a:pathLst>
                <a:path w="621872" h="265453">
                  <a:moveTo>
                    <a:pt x="418672" y="0"/>
                  </a:moveTo>
                  <a:cubicBezTo>
                    <a:pt x="530897" y="0"/>
                    <a:pt x="621872" y="59424"/>
                    <a:pt x="621872" y="132727"/>
                  </a:cubicBezTo>
                  <a:cubicBezTo>
                    <a:pt x="621872" y="206029"/>
                    <a:pt x="530897" y="265453"/>
                    <a:pt x="418672" y="265453"/>
                  </a:cubicBezTo>
                  <a:lnTo>
                    <a:pt x="203200" y="265453"/>
                  </a:lnTo>
                  <a:cubicBezTo>
                    <a:pt x="90976" y="265453"/>
                    <a:pt x="0" y="206029"/>
                    <a:pt x="0" y="132727"/>
                  </a:cubicBezTo>
                  <a:cubicBezTo>
                    <a:pt x="0" y="59424"/>
                    <a:pt x="90976" y="0"/>
                    <a:pt x="203200" y="0"/>
                  </a:cubicBezTo>
                  <a:close/>
                </a:path>
              </a:pathLst>
            </a:custGeom>
            <a:solidFill>
              <a:srgbClr val="003366"/>
            </a:solidFill>
          </p:spPr>
        </p:sp>
        <p:sp>
          <p:nvSpPr>
            <p:cNvPr id="24" name="TextBox 24"/>
            <p:cNvSpPr txBox="1"/>
            <p:nvPr/>
          </p:nvSpPr>
          <p:spPr>
            <a:xfrm>
              <a:off x="0" y="-66675"/>
              <a:ext cx="621872" cy="332128"/>
            </a:xfrm>
            <a:prstGeom prst="rect">
              <a:avLst/>
            </a:prstGeom>
          </p:spPr>
          <p:txBody>
            <a:bodyPr lIns="50800" tIns="50800" rIns="50800" bIns="50800" rtlCol="0" anchor="ctr"/>
            <a:lstStyle/>
            <a:p>
              <a:pPr algn="ctr">
                <a:lnSpc>
                  <a:spcPts val="2800"/>
                </a:lnSpc>
              </a:pPr>
              <a:r>
                <a:rPr lang="en-US" sz="2000" b="1">
                  <a:solidFill>
                    <a:srgbClr val="FFFFFF"/>
                  </a:solidFill>
                  <a:latin typeface="Poppins Bold"/>
                  <a:ea typeface="Poppins Bold"/>
                  <a:cs typeface="Poppins Bold"/>
                  <a:sym typeface="Poppins Bold"/>
                </a:rPr>
                <a:t>Teman</a:t>
              </a:r>
            </a:p>
          </p:txBody>
        </p:sp>
      </p:grpSp>
      <p:sp>
        <p:nvSpPr>
          <p:cNvPr id="25" name="AutoShape 25"/>
          <p:cNvSpPr/>
          <p:nvPr/>
        </p:nvSpPr>
        <p:spPr>
          <a:xfrm>
            <a:off x="7697032" y="4181402"/>
            <a:ext cx="547370" cy="477347"/>
          </a:xfrm>
          <a:prstGeom prst="line">
            <a:avLst/>
          </a:prstGeom>
          <a:ln w="38100" cap="flat">
            <a:solidFill>
              <a:srgbClr val="003366"/>
            </a:solidFill>
            <a:prstDash val="solid"/>
            <a:headEnd type="none" w="sm" len="sm"/>
            <a:tailEnd type="none" w="sm" len="sm"/>
          </a:ln>
        </p:spPr>
      </p:sp>
      <p:sp>
        <p:nvSpPr>
          <p:cNvPr id="26" name="AutoShape 26"/>
          <p:cNvSpPr/>
          <p:nvPr/>
        </p:nvSpPr>
        <p:spPr>
          <a:xfrm flipH="1">
            <a:off x="9844859" y="3555108"/>
            <a:ext cx="318265" cy="739434"/>
          </a:xfrm>
          <a:prstGeom prst="line">
            <a:avLst/>
          </a:prstGeom>
          <a:ln w="38100" cap="flat">
            <a:solidFill>
              <a:srgbClr val="003366"/>
            </a:solidFill>
            <a:prstDash val="solid"/>
            <a:headEnd type="none" w="sm" len="sm"/>
            <a:tailEnd type="none" w="sm" len="sm"/>
          </a:ln>
        </p:spPr>
      </p:sp>
      <p:sp>
        <p:nvSpPr>
          <p:cNvPr id="27" name="AutoShape 27"/>
          <p:cNvSpPr/>
          <p:nvPr/>
        </p:nvSpPr>
        <p:spPr>
          <a:xfrm flipH="1">
            <a:off x="10630580" y="5078764"/>
            <a:ext cx="347517" cy="102231"/>
          </a:xfrm>
          <a:prstGeom prst="line">
            <a:avLst/>
          </a:prstGeom>
          <a:ln w="38100" cap="flat">
            <a:solidFill>
              <a:srgbClr val="003366"/>
            </a:solidFill>
            <a:prstDash val="solid"/>
            <a:headEnd type="none" w="sm" len="sm"/>
            <a:tailEnd type="none" w="sm" len="sm"/>
          </a:ln>
        </p:spPr>
      </p:sp>
      <p:sp>
        <p:nvSpPr>
          <p:cNvPr id="28" name="AutoShape 28"/>
          <p:cNvSpPr/>
          <p:nvPr/>
        </p:nvSpPr>
        <p:spPr>
          <a:xfrm flipH="1" flipV="1">
            <a:off x="10648775" y="5898937"/>
            <a:ext cx="459239" cy="110101"/>
          </a:xfrm>
          <a:prstGeom prst="line">
            <a:avLst/>
          </a:prstGeom>
          <a:ln w="38100" cap="flat">
            <a:solidFill>
              <a:srgbClr val="003366"/>
            </a:solidFill>
            <a:prstDash val="solid"/>
            <a:headEnd type="none" w="sm" len="sm"/>
            <a:tailEnd type="none" w="sm" len="sm"/>
          </a:ln>
        </p:spPr>
      </p:sp>
      <p:sp>
        <p:nvSpPr>
          <p:cNvPr id="29" name="AutoShape 29"/>
          <p:cNvSpPr/>
          <p:nvPr/>
        </p:nvSpPr>
        <p:spPr>
          <a:xfrm flipH="1" flipV="1">
            <a:off x="9912814" y="6822276"/>
            <a:ext cx="331671" cy="669065"/>
          </a:xfrm>
          <a:prstGeom prst="line">
            <a:avLst/>
          </a:prstGeom>
          <a:ln w="38100" cap="flat">
            <a:solidFill>
              <a:srgbClr val="003366"/>
            </a:solidFill>
            <a:prstDash val="solid"/>
            <a:headEnd type="none" w="sm" len="sm"/>
            <a:tailEnd type="none" w="sm" len="sm"/>
          </a:ln>
        </p:spPr>
      </p:sp>
      <p:sp>
        <p:nvSpPr>
          <p:cNvPr id="30" name="AutoShape 30"/>
          <p:cNvSpPr/>
          <p:nvPr/>
        </p:nvSpPr>
        <p:spPr>
          <a:xfrm flipV="1">
            <a:off x="7880071" y="6617279"/>
            <a:ext cx="491144" cy="555138"/>
          </a:xfrm>
          <a:prstGeom prst="line">
            <a:avLst/>
          </a:prstGeom>
          <a:ln w="38100" cap="flat">
            <a:solidFill>
              <a:srgbClr val="003366"/>
            </a:solidFill>
            <a:prstDash val="solid"/>
            <a:headEnd type="none" w="sm" len="sm"/>
            <a:tailEnd type="none" w="sm" len="sm"/>
          </a:ln>
        </p:spPr>
      </p:sp>
      <p:sp>
        <p:nvSpPr>
          <p:cNvPr id="31" name="AutoShape 31"/>
          <p:cNvSpPr/>
          <p:nvPr/>
        </p:nvSpPr>
        <p:spPr>
          <a:xfrm flipV="1">
            <a:off x="7277366" y="5574155"/>
            <a:ext cx="623972" cy="0"/>
          </a:xfrm>
          <a:prstGeom prst="line">
            <a:avLst/>
          </a:prstGeom>
          <a:ln w="38100" cap="flat">
            <a:solidFill>
              <a:srgbClr val="003366"/>
            </a:solidFill>
            <a:prstDash val="solid"/>
            <a:headEnd type="none" w="sm" len="sm"/>
            <a:tailEnd type="none" w="sm" len="sm"/>
          </a:ln>
        </p:spPr>
      </p:sp>
      <p:grpSp>
        <p:nvGrpSpPr>
          <p:cNvPr id="32" name="Group 32"/>
          <p:cNvGrpSpPr/>
          <p:nvPr/>
        </p:nvGrpSpPr>
        <p:grpSpPr>
          <a:xfrm>
            <a:off x="7901338" y="4181402"/>
            <a:ext cx="2785507" cy="2785507"/>
            <a:chOff x="0" y="0"/>
            <a:chExt cx="3714010" cy="3714010"/>
          </a:xfrm>
        </p:grpSpPr>
        <p:grpSp>
          <p:nvGrpSpPr>
            <p:cNvPr id="33" name="Group 33"/>
            <p:cNvGrpSpPr/>
            <p:nvPr/>
          </p:nvGrpSpPr>
          <p:grpSpPr>
            <a:xfrm>
              <a:off x="0" y="0"/>
              <a:ext cx="3714010" cy="3714010"/>
              <a:chOff x="0" y="0"/>
              <a:chExt cx="812800" cy="812800"/>
            </a:xfrm>
          </p:grpSpPr>
          <p:sp>
            <p:nvSpPr>
              <p:cNvPr id="34" name="Freeform 3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3366"/>
              </a:solidFill>
            </p:spPr>
          </p:sp>
          <p:sp>
            <p:nvSpPr>
              <p:cNvPr id="35" name="TextBox 35"/>
              <p:cNvSpPr txBox="1"/>
              <p:nvPr/>
            </p:nvSpPr>
            <p:spPr>
              <a:xfrm>
                <a:off x="76200" y="19050"/>
                <a:ext cx="660400" cy="717550"/>
              </a:xfrm>
              <a:prstGeom prst="rect">
                <a:avLst/>
              </a:prstGeom>
            </p:spPr>
            <p:txBody>
              <a:bodyPr lIns="50800" tIns="50800" rIns="50800" bIns="50800" rtlCol="0" anchor="ctr"/>
              <a:lstStyle/>
              <a:p>
                <a:pPr algn="ctr">
                  <a:lnSpc>
                    <a:spcPts val="2799"/>
                  </a:lnSpc>
                </a:pPr>
                <a:endParaRPr/>
              </a:p>
            </p:txBody>
          </p:sp>
        </p:grpSp>
        <p:sp>
          <p:nvSpPr>
            <p:cNvPr id="36" name="TextBox 36"/>
            <p:cNvSpPr txBox="1"/>
            <p:nvPr/>
          </p:nvSpPr>
          <p:spPr>
            <a:xfrm>
              <a:off x="696741" y="1482355"/>
              <a:ext cx="2320528" cy="673101"/>
            </a:xfrm>
            <a:prstGeom prst="rect">
              <a:avLst/>
            </a:prstGeom>
          </p:spPr>
          <p:txBody>
            <a:bodyPr lIns="0" tIns="0" rIns="0" bIns="0" rtlCol="0" anchor="t">
              <a:spAutoFit/>
            </a:bodyPr>
            <a:lstStyle/>
            <a:p>
              <a:pPr algn="ctr">
                <a:lnSpc>
                  <a:spcPts val="4199"/>
                </a:lnSpc>
              </a:pPr>
              <a:r>
                <a:rPr lang="en-US" sz="2999">
                  <a:solidFill>
                    <a:srgbClr val="FFFFFF"/>
                  </a:solidFill>
                  <a:latin typeface="Poppins"/>
                  <a:ea typeface="Poppins"/>
                  <a:cs typeface="Poppins"/>
                  <a:sym typeface="Poppins"/>
                </a:rPr>
                <a:t>Nasabah</a:t>
              </a:r>
            </a:p>
          </p:txBody>
        </p:sp>
      </p:grpSp>
      <p:sp>
        <p:nvSpPr>
          <p:cNvPr id="37" name="Freeform 37"/>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38" name="Group 38"/>
          <p:cNvGrpSpPr/>
          <p:nvPr/>
        </p:nvGrpSpPr>
        <p:grpSpPr>
          <a:xfrm>
            <a:off x="-1115" y="9661191"/>
            <a:ext cx="15869159" cy="476836"/>
            <a:chOff x="0" y="0"/>
            <a:chExt cx="4179532" cy="125587"/>
          </a:xfrm>
        </p:grpSpPr>
        <p:sp>
          <p:nvSpPr>
            <p:cNvPr id="39" name="Freeform 39"/>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40" name="TextBox 40"/>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42" name="TextBox 10">
            <a:extLst>
              <a:ext uri="{FF2B5EF4-FFF2-40B4-BE49-F238E27FC236}">
                <a16:creationId xmlns:a16="http://schemas.microsoft.com/office/drawing/2014/main" id="{AC662302-01CB-66E5-2EEF-92D982E3277E}"/>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sp>
        <p:nvSpPr>
          <p:cNvPr id="3" name="Freeform 3"/>
          <p:cNvSpPr/>
          <p:nvPr/>
        </p:nvSpPr>
        <p:spPr>
          <a:xfrm>
            <a:off x="9756250" y="1908427"/>
            <a:ext cx="8397551" cy="8229600"/>
          </a:xfrm>
          <a:custGeom>
            <a:avLst/>
            <a:gdLst/>
            <a:ahLst/>
            <a:cxnLst/>
            <a:rect l="l" t="t" r="r" b="b"/>
            <a:pathLst>
              <a:path w="8397551" h="8229600">
                <a:moveTo>
                  <a:pt x="0" y="0"/>
                </a:moveTo>
                <a:lnTo>
                  <a:pt x="8397551" y="0"/>
                </a:lnTo>
                <a:lnTo>
                  <a:pt x="8397551" y="8229600"/>
                </a:lnTo>
                <a:lnTo>
                  <a:pt x="0" y="8229600"/>
                </a:lnTo>
                <a:lnTo>
                  <a:pt x="0" y="0"/>
                </a:lnTo>
                <a:close/>
              </a:path>
            </a:pathLst>
          </a:custGeom>
          <a:blipFill>
            <a:blip r:embed="rId3"/>
            <a:stretch>
              <a:fillRect/>
            </a:stretch>
          </a:blipFill>
        </p:spPr>
      </p:sp>
      <p:sp>
        <p:nvSpPr>
          <p:cNvPr id="4" name="Freeform 4"/>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4"/>
            <a:stretch>
              <a:fillRect/>
            </a:stretch>
          </a:blipFill>
        </p:spPr>
      </p:sp>
      <p:grpSp>
        <p:nvGrpSpPr>
          <p:cNvPr id="5" name="Group 5"/>
          <p:cNvGrpSpPr/>
          <p:nvPr/>
        </p:nvGrpSpPr>
        <p:grpSpPr>
          <a:xfrm>
            <a:off x="-1115" y="9661191"/>
            <a:ext cx="15869159" cy="476836"/>
            <a:chOff x="0" y="0"/>
            <a:chExt cx="4179532" cy="125587"/>
          </a:xfrm>
        </p:grpSpPr>
        <p:sp>
          <p:nvSpPr>
            <p:cNvPr id="6" name="Freeform 6"/>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7" name="TextBox 7"/>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grpSp>
        <p:nvGrpSpPr>
          <p:cNvPr id="8" name="Group 8"/>
          <p:cNvGrpSpPr/>
          <p:nvPr/>
        </p:nvGrpSpPr>
        <p:grpSpPr>
          <a:xfrm>
            <a:off x="-747894" y="4219575"/>
            <a:ext cx="3553188" cy="844550"/>
            <a:chOff x="0" y="0"/>
            <a:chExt cx="731109" cy="173776"/>
          </a:xfrm>
        </p:grpSpPr>
        <p:sp>
          <p:nvSpPr>
            <p:cNvPr id="9" name="Freeform 9"/>
            <p:cNvSpPr/>
            <p:nvPr/>
          </p:nvSpPr>
          <p:spPr>
            <a:xfrm>
              <a:off x="0" y="0"/>
              <a:ext cx="731109" cy="173776"/>
            </a:xfrm>
            <a:custGeom>
              <a:avLst/>
              <a:gdLst/>
              <a:ahLst/>
              <a:cxnLst/>
              <a:rect l="l" t="t" r="r" b="b"/>
              <a:pathLst>
                <a:path w="731109" h="173776">
                  <a:moveTo>
                    <a:pt x="42556" y="0"/>
                  </a:moveTo>
                  <a:lnTo>
                    <a:pt x="688553" y="0"/>
                  </a:lnTo>
                  <a:cubicBezTo>
                    <a:pt x="699839" y="0"/>
                    <a:pt x="710663" y="4484"/>
                    <a:pt x="718644" y="12464"/>
                  </a:cubicBezTo>
                  <a:cubicBezTo>
                    <a:pt x="726625" y="20445"/>
                    <a:pt x="731109" y="31269"/>
                    <a:pt x="731109" y="42556"/>
                  </a:cubicBezTo>
                  <a:lnTo>
                    <a:pt x="731109" y="131220"/>
                  </a:lnTo>
                  <a:cubicBezTo>
                    <a:pt x="731109" y="142506"/>
                    <a:pt x="726625" y="153331"/>
                    <a:pt x="718644" y="161311"/>
                  </a:cubicBezTo>
                  <a:cubicBezTo>
                    <a:pt x="710663" y="169292"/>
                    <a:pt x="699839" y="173776"/>
                    <a:pt x="688553" y="173776"/>
                  </a:cubicBezTo>
                  <a:lnTo>
                    <a:pt x="42556" y="173776"/>
                  </a:lnTo>
                  <a:cubicBezTo>
                    <a:pt x="31269" y="173776"/>
                    <a:pt x="20445" y="169292"/>
                    <a:pt x="12464" y="161311"/>
                  </a:cubicBezTo>
                  <a:cubicBezTo>
                    <a:pt x="4484" y="153331"/>
                    <a:pt x="0" y="142506"/>
                    <a:pt x="0" y="131220"/>
                  </a:cubicBezTo>
                  <a:lnTo>
                    <a:pt x="0" y="42556"/>
                  </a:lnTo>
                  <a:cubicBezTo>
                    <a:pt x="0" y="31269"/>
                    <a:pt x="4484" y="20445"/>
                    <a:pt x="12464" y="12464"/>
                  </a:cubicBezTo>
                  <a:cubicBezTo>
                    <a:pt x="20445" y="4484"/>
                    <a:pt x="31269" y="0"/>
                    <a:pt x="42556" y="0"/>
                  </a:cubicBezTo>
                  <a:close/>
                </a:path>
              </a:pathLst>
            </a:custGeom>
            <a:solidFill>
              <a:srgbClr val="F6931E"/>
            </a:solidFill>
          </p:spPr>
        </p:sp>
        <p:sp>
          <p:nvSpPr>
            <p:cNvPr id="10" name="TextBox 10"/>
            <p:cNvSpPr txBox="1"/>
            <p:nvPr/>
          </p:nvSpPr>
          <p:spPr>
            <a:xfrm>
              <a:off x="0" y="-38100"/>
              <a:ext cx="731109" cy="211876"/>
            </a:xfrm>
            <a:prstGeom prst="rect">
              <a:avLst/>
            </a:prstGeom>
          </p:spPr>
          <p:txBody>
            <a:bodyPr lIns="50800" tIns="50800" rIns="50800" bIns="50800" rtlCol="0" anchor="ctr"/>
            <a:lstStyle/>
            <a:p>
              <a:pPr algn="ctr">
                <a:lnSpc>
                  <a:spcPts val="3080"/>
                </a:lnSpc>
              </a:pPr>
              <a:endParaRPr/>
            </a:p>
          </p:txBody>
        </p:sp>
      </p:grpSp>
      <p:grpSp>
        <p:nvGrpSpPr>
          <p:cNvPr id="11" name="Group 11"/>
          <p:cNvGrpSpPr/>
          <p:nvPr/>
        </p:nvGrpSpPr>
        <p:grpSpPr>
          <a:xfrm>
            <a:off x="-747894" y="5521325"/>
            <a:ext cx="3553188" cy="844550"/>
            <a:chOff x="0" y="0"/>
            <a:chExt cx="731109" cy="173776"/>
          </a:xfrm>
        </p:grpSpPr>
        <p:sp>
          <p:nvSpPr>
            <p:cNvPr id="12" name="Freeform 12"/>
            <p:cNvSpPr/>
            <p:nvPr/>
          </p:nvSpPr>
          <p:spPr>
            <a:xfrm>
              <a:off x="0" y="0"/>
              <a:ext cx="731109" cy="173776"/>
            </a:xfrm>
            <a:custGeom>
              <a:avLst/>
              <a:gdLst/>
              <a:ahLst/>
              <a:cxnLst/>
              <a:rect l="l" t="t" r="r" b="b"/>
              <a:pathLst>
                <a:path w="731109" h="173776">
                  <a:moveTo>
                    <a:pt x="42556" y="0"/>
                  </a:moveTo>
                  <a:lnTo>
                    <a:pt x="688553" y="0"/>
                  </a:lnTo>
                  <a:cubicBezTo>
                    <a:pt x="699839" y="0"/>
                    <a:pt x="710663" y="4484"/>
                    <a:pt x="718644" y="12464"/>
                  </a:cubicBezTo>
                  <a:cubicBezTo>
                    <a:pt x="726625" y="20445"/>
                    <a:pt x="731109" y="31269"/>
                    <a:pt x="731109" y="42556"/>
                  </a:cubicBezTo>
                  <a:lnTo>
                    <a:pt x="731109" y="131220"/>
                  </a:lnTo>
                  <a:cubicBezTo>
                    <a:pt x="731109" y="142506"/>
                    <a:pt x="726625" y="153331"/>
                    <a:pt x="718644" y="161311"/>
                  </a:cubicBezTo>
                  <a:cubicBezTo>
                    <a:pt x="710663" y="169292"/>
                    <a:pt x="699839" y="173776"/>
                    <a:pt x="688553" y="173776"/>
                  </a:cubicBezTo>
                  <a:lnTo>
                    <a:pt x="42556" y="173776"/>
                  </a:lnTo>
                  <a:cubicBezTo>
                    <a:pt x="31269" y="173776"/>
                    <a:pt x="20445" y="169292"/>
                    <a:pt x="12464" y="161311"/>
                  </a:cubicBezTo>
                  <a:cubicBezTo>
                    <a:pt x="4484" y="153331"/>
                    <a:pt x="0" y="142506"/>
                    <a:pt x="0" y="131220"/>
                  </a:cubicBezTo>
                  <a:lnTo>
                    <a:pt x="0" y="42556"/>
                  </a:lnTo>
                  <a:cubicBezTo>
                    <a:pt x="0" y="31269"/>
                    <a:pt x="4484" y="20445"/>
                    <a:pt x="12464" y="12464"/>
                  </a:cubicBezTo>
                  <a:cubicBezTo>
                    <a:pt x="20445" y="4484"/>
                    <a:pt x="31269" y="0"/>
                    <a:pt x="42556" y="0"/>
                  </a:cubicBezTo>
                  <a:close/>
                </a:path>
              </a:pathLst>
            </a:custGeom>
            <a:solidFill>
              <a:srgbClr val="F6931E"/>
            </a:solidFill>
          </p:spPr>
        </p:sp>
        <p:sp>
          <p:nvSpPr>
            <p:cNvPr id="13" name="TextBox 13"/>
            <p:cNvSpPr txBox="1"/>
            <p:nvPr/>
          </p:nvSpPr>
          <p:spPr>
            <a:xfrm>
              <a:off x="0" y="-38100"/>
              <a:ext cx="731109" cy="211876"/>
            </a:xfrm>
            <a:prstGeom prst="rect">
              <a:avLst/>
            </a:prstGeom>
          </p:spPr>
          <p:txBody>
            <a:bodyPr lIns="50800" tIns="50800" rIns="50800" bIns="50800" rtlCol="0" anchor="ctr"/>
            <a:lstStyle/>
            <a:p>
              <a:pPr algn="ctr">
                <a:lnSpc>
                  <a:spcPts val="3080"/>
                </a:lnSpc>
              </a:pPr>
              <a:endParaRPr/>
            </a:p>
          </p:txBody>
        </p:sp>
      </p:grpSp>
      <p:grpSp>
        <p:nvGrpSpPr>
          <p:cNvPr id="14" name="Group 14"/>
          <p:cNvGrpSpPr/>
          <p:nvPr/>
        </p:nvGrpSpPr>
        <p:grpSpPr>
          <a:xfrm>
            <a:off x="-747894" y="6823075"/>
            <a:ext cx="3553188" cy="844550"/>
            <a:chOff x="0" y="0"/>
            <a:chExt cx="731109" cy="173776"/>
          </a:xfrm>
        </p:grpSpPr>
        <p:sp>
          <p:nvSpPr>
            <p:cNvPr id="15" name="Freeform 15"/>
            <p:cNvSpPr/>
            <p:nvPr/>
          </p:nvSpPr>
          <p:spPr>
            <a:xfrm>
              <a:off x="0" y="0"/>
              <a:ext cx="731109" cy="173776"/>
            </a:xfrm>
            <a:custGeom>
              <a:avLst/>
              <a:gdLst/>
              <a:ahLst/>
              <a:cxnLst/>
              <a:rect l="l" t="t" r="r" b="b"/>
              <a:pathLst>
                <a:path w="731109" h="173776">
                  <a:moveTo>
                    <a:pt x="42556" y="0"/>
                  </a:moveTo>
                  <a:lnTo>
                    <a:pt x="688553" y="0"/>
                  </a:lnTo>
                  <a:cubicBezTo>
                    <a:pt x="699839" y="0"/>
                    <a:pt x="710663" y="4484"/>
                    <a:pt x="718644" y="12464"/>
                  </a:cubicBezTo>
                  <a:cubicBezTo>
                    <a:pt x="726625" y="20445"/>
                    <a:pt x="731109" y="31269"/>
                    <a:pt x="731109" y="42556"/>
                  </a:cubicBezTo>
                  <a:lnTo>
                    <a:pt x="731109" y="131220"/>
                  </a:lnTo>
                  <a:cubicBezTo>
                    <a:pt x="731109" y="142506"/>
                    <a:pt x="726625" y="153331"/>
                    <a:pt x="718644" y="161311"/>
                  </a:cubicBezTo>
                  <a:cubicBezTo>
                    <a:pt x="710663" y="169292"/>
                    <a:pt x="699839" y="173776"/>
                    <a:pt x="688553" y="173776"/>
                  </a:cubicBezTo>
                  <a:lnTo>
                    <a:pt x="42556" y="173776"/>
                  </a:lnTo>
                  <a:cubicBezTo>
                    <a:pt x="31269" y="173776"/>
                    <a:pt x="20445" y="169292"/>
                    <a:pt x="12464" y="161311"/>
                  </a:cubicBezTo>
                  <a:cubicBezTo>
                    <a:pt x="4484" y="153331"/>
                    <a:pt x="0" y="142506"/>
                    <a:pt x="0" y="131220"/>
                  </a:cubicBezTo>
                  <a:lnTo>
                    <a:pt x="0" y="42556"/>
                  </a:lnTo>
                  <a:cubicBezTo>
                    <a:pt x="0" y="31269"/>
                    <a:pt x="4484" y="20445"/>
                    <a:pt x="12464" y="12464"/>
                  </a:cubicBezTo>
                  <a:cubicBezTo>
                    <a:pt x="20445" y="4484"/>
                    <a:pt x="31269" y="0"/>
                    <a:pt x="42556" y="0"/>
                  </a:cubicBezTo>
                  <a:close/>
                </a:path>
              </a:pathLst>
            </a:custGeom>
            <a:solidFill>
              <a:srgbClr val="F6931E"/>
            </a:solidFill>
          </p:spPr>
        </p:sp>
        <p:sp>
          <p:nvSpPr>
            <p:cNvPr id="16" name="TextBox 16"/>
            <p:cNvSpPr txBox="1"/>
            <p:nvPr/>
          </p:nvSpPr>
          <p:spPr>
            <a:xfrm>
              <a:off x="0" y="-38100"/>
              <a:ext cx="731109" cy="211876"/>
            </a:xfrm>
            <a:prstGeom prst="rect">
              <a:avLst/>
            </a:prstGeom>
          </p:spPr>
          <p:txBody>
            <a:bodyPr lIns="50800" tIns="50800" rIns="50800" bIns="50800" rtlCol="0" anchor="ctr"/>
            <a:lstStyle/>
            <a:p>
              <a:pPr algn="ctr">
                <a:lnSpc>
                  <a:spcPts val="3080"/>
                </a:lnSpc>
              </a:pPr>
              <a:endParaRPr/>
            </a:p>
          </p:txBody>
        </p:sp>
      </p:grpSp>
      <p:grpSp>
        <p:nvGrpSpPr>
          <p:cNvPr id="17" name="Group 17"/>
          <p:cNvGrpSpPr/>
          <p:nvPr/>
        </p:nvGrpSpPr>
        <p:grpSpPr>
          <a:xfrm>
            <a:off x="-747894" y="8124825"/>
            <a:ext cx="3553188" cy="844550"/>
            <a:chOff x="0" y="0"/>
            <a:chExt cx="731109" cy="173776"/>
          </a:xfrm>
        </p:grpSpPr>
        <p:sp>
          <p:nvSpPr>
            <p:cNvPr id="18" name="Freeform 18"/>
            <p:cNvSpPr/>
            <p:nvPr/>
          </p:nvSpPr>
          <p:spPr>
            <a:xfrm>
              <a:off x="0" y="0"/>
              <a:ext cx="731109" cy="173776"/>
            </a:xfrm>
            <a:custGeom>
              <a:avLst/>
              <a:gdLst/>
              <a:ahLst/>
              <a:cxnLst/>
              <a:rect l="l" t="t" r="r" b="b"/>
              <a:pathLst>
                <a:path w="731109" h="173776">
                  <a:moveTo>
                    <a:pt x="42556" y="0"/>
                  </a:moveTo>
                  <a:lnTo>
                    <a:pt x="688553" y="0"/>
                  </a:lnTo>
                  <a:cubicBezTo>
                    <a:pt x="699839" y="0"/>
                    <a:pt x="710663" y="4484"/>
                    <a:pt x="718644" y="12464"/>
                  </a:cubicBezTo>
                  <a:cubicBezTo>
                    <a:pt x="726625" y="20445"/>
                    <a:pt x="731109" y="31269"/>
                    <a:pt x="731109" y="42556"/>
                  </a:cubicBezTo>
                  <a:lnTo>
                    <a:pt x="731109" y="131220"/>
                  </a:lnTo>
                  <a:cubicBezTo>
                    <a:pt x="731109" y="142506"/>
                    <a:pt x="726625" y="153331"/>
                    <a:pt x="718644" y="161311"/>
                  </a:cubicBezTo>
                  <a:cubicBezTo>
                    <a:pt x="710663" y="169292"/>
                    <a:pt x="699839" y="173776"/>
                    <a:pt x="688553" y="173776"/>
                  </a:cubicBezTo>
                  <a:lnTo>
                    <a:pt x="42556" y="173776"/>
                  </a:lnTo>
                  <a:cubicBezTo>
                    <a:pt x="31269" y="173776"/>
                    <a:pt x="20445" y="169292"/>
                    <a:pt x="12464" y="161311"/>
                  </a:cubicBezTo>
                  <a:cubicBezTo>
                    <a:pt x="4484" y="153331"/>
                    <a:pt x="0" y="142506"/>
                    <a:pt x="0" y="131220"/>
                  </a:cubicBezTo>
                  <a:lnTo>
                    <a:pt x="0" y="42556"/>
                  </a:lnTo>
                  <a:cubicBezTo>
                    <a:pt x="0" y="31269"/>
                    <a:pt x="4484" y="20445"/>
                    <a:pt x="12464" y="12464"/>
                  </a:cubicBezTo>
                  <a:cubicBezTo>
                    <a:pt x="20445" y="4484"/>
                    <a:pt x="31269" y="0"/>
                    <a:pt x="42556" y="0"/>
                  </a:cubicBezTo>
                  <a:close/>
                </a:path>
              </a:pathLst>
            </a:custGeom>
            <a:solidFill>
              <a:srgbClr val="F6931E"/>
            </a:solidFill>
          </p:spPr>
        </p:sp>
        <p:sp>
          <p:nvSpPr>
            <p:cNvPr id="19" name="TextBox 19"/>
            <p:cNvSpPr txBox="1"/>
            <p:nvPr/>
          </p:nvSpPr>
          <p:spPr>
            <a:xfrm>
              <a:off x="0" y="-38100"/>
              <a:ext cx="731109" cy="211876"/>
            </a:xfrm>
            <a:prstGeom prst="rect">
              <a:avLst/>
            </a:prstGeom>
          </p:spPr>
          <p:txBody>
            <a:bodyPr lIns="50800" tIns="50800" rIns="50800" bIns="50800" rtlCol="0" anchor="ctr"/>
            <a:lstStyle/>
            <a:p>
              <a:pPr algn="ctr">
                <a:lnSpc>
                  <a:spcPts val="3080"/>
                </a:lnSpc>
              </a:pPr>
              <a:endParaRPr/>
            </a:p>
          </p:txBody>
        </p:sp>
      </p:grpSp>
      <p:sp>
        <p:nvSpPr>
          <p:cNvPr id="20" name="TextBox 20"/>
          <p:cNvSpPr txBox="1"/>
          <p:nvPr/>
        </p:nvSpPr>
        <p:spPr>
          <a:xfrm>
            <a:off x="1028700" y="1965625"/>
            <a:ext cx="6264473" cy="523876"/>
          </a:xfrm>
          <a:prstGeom prst="rect">
            <a:avLst/>
          </a:prstGeom>
        </p:spPr>
        <p:txBody>
          <a:bodyPr lIns="0" tIns="0" rIns="0" bIns="0" rtlCol="0" anchor="t">
            <a:spAutoFit/>
          </a:bodyPr>
          <a:lstStyle/>
          <a:p>
            <a:pPr algn="l">
              <a:lnSpc>
                <a:spcPts val="4199"/>
              </a:lnSpc>
            </a:pPr>
            <a:r>
              <a:rPr lang="en-US" sz="2999" b="1" i="1">
                <a:solidFill>
                  <a:srgbClr val="062652"/>
                </a:solidFill>
                <a:latin typeface="Poppins Bold Italics"/>
                <a:ea typeface="Poppins Bold Italics"/>
                <a:cs typeface="Poppins Bold Italics"/>
                <a:sym typeface="Poppins Bold Italics"/>
              </a:rPr>
              <a:t>KENAPA REFERRAL TIDAK JALAN?</a:t>
            </a:r>
          </a:p>
        </p:txBody>
      </p:sp>
      <p:sp>
        <p:nvSpPr>
          <p:cNvPr id="22" name="TextBox 22"/>
          <p:cNvSpPr txBox="1"/>
          <p:nvPr/>
        </p:nvSpPr>
        <p:spPr>
          <a:xfrm>
            <a:off x="2050852" y="4093845"/>
            <a:ext cx="480120" cy="962660"/>
          </a:xfrm>
          <a:prstGeom prst="rect">
            <a:avLst/>
          </a:prstGeom>
        </p:spPr>
        <p:txBody>
          <a:bodyPr lIns="0" tIns="0" rIns="0" bIns="0" rtlCol="0" anchor="t">
            <a:spAutoFit/>
          </a:bodyPr>
          <a:lstStyle/>
          <a:p>
            <a:pPr algn="r">
              <a:lnSpc>
                <a:spcPts val="7839"/>
              </a:lnSpc>
              <a:spcBef>
                <a:spcPct val="0"/>
              </a:spcBef>
            </a:pPr>
            <a:r>
              <a:rPr lang="en-US" sz="5599" b="1" spc="279">
                <a:solidFill>
                  <a:srgbClr val="FFFFFF"/>
                </a:solidFill>
                <a:latin typeface="Aileron Bold"/>
                <a:ea typeface="Aileron Bold"/>
                <a:cs typeface="Aileron Bold"/>
                <a:sym typeface="Aileron Bold"/>
              </a:rPr>
              <a:t>1</a:t>
            </a:r>
          </a:p>
        </p:txBody>
      </p:sp>
      <p:sp>
        <p:nvSpPr>
          <p:cNvPr id="23" name="TextBox 23"/>
          <p:cNvSpPr txBox="1"/>
          <p:nvPr/>
        </p:nvSpPr>
        <p:spPr>
          <a:xfrm>
            <a:off x="2920268" y="4406900"/>
            <a:ext cx="4513213" cy="422275"/>
          </a:xfrm>
          <a:prstGeom prst="rect">
            <a:avLst/>
          </a:prstGeom>
        </p:spPr>
        <p:txBody>
          <a:bodyPr lIns="0" tIns="0" rIns="0" bIns="0" rtlCol="0" anchor="t">
            <a:spAutoFit/>
          </a:bodyPr>
          <a:lstStyle/>
          <a:p>
            <a:pPr algn="l">
              <a:lnSpc>
                <a:spcPts val="3499"/>
              </a:lnSpc>
              <a:spcBef>
                <a:spcPct val="0"/>
              </a:spcBef>
            </a:pPr>
            <a:r>
              <a:rPr lang="en-US" sz="2499" b="1" spc="124">
                <a:solidFill>
                  <a:srgbClr val="062652"/>
                </a:solidFill>
                <a:latin typeface="Aileron Bold"/>
                <a:ea typeface="Aileron Bold"/>
                <a:cs typeface="Aileron Bold"/>
                <a:sym typeface="Aileron Bold"/>
              </a:rPr>
              <a:t>Tidak pernah minta referral</a:t>
            </a:r>
          </a:p>
        </p:txBody>
      </p:sp>
      <p:sp>
        <p:nvSpPr>
          <p:cNvPr id="24" name="TextBox 24"/>
          <p:cNvSpPr txBox="1"/>
          <p:nvPr/>
        </p:nvSpPr>
        <p:spPr>
          <a:xfrm>
            <a:off x="2050852" y="5395595"/>
            <a:ext cx="480120" cy="962660"/>
          </a:xfrm>
          <a:prstGeom prst="rect">
            <a:avLst/>
          </a:prstGeom>
        </p:spPr>
        <p:txBody>
          <a:bodyPr lIns="0" tIns="0" rIns="0" bIns="0" rtlCol="0" anchor="t">
            <a:spAutoFit/>
          </a:bodyPr>
          <a:lstStyle/>
          <a:p>
            <a:pPr algn="r">
              <a:lnSpc>
                <a:spcPts val="7839"/>
              </a:lnSpc>
              <a:spcBef>
                <a:spcPct val="0"/>
              </a:spcBef>
            </a:pPr>
            <a:r>
              <a:rPr lang="en-US" sz="5599" b="1" spc="279">
                <a:solidFill>
                  <a:srgbClr val="FFFFFF"/>
                </a:solidFill>
                <a:latin typeface="Aileron Bold"/>
                <a:ea typeface="Aileron Bold"/>
                <a:cs typeface="Aileron Bold"/>
                <a:sym typeface="Aileron Bold"/>
              </a:rPr>
              <a:t>2</a:t>
            </a:r>
          </a:p>
        </p:txBody>
      </p:sp>
      <p:sp>
        <p:nvSpPr>
          <p:cNvPr id="25" name="TextBox 25"/>
          <p:cNvSpPr txBox="1"/>
          <p:nvPr/>
        </p:nvSpPr>
        <p:spPr>
          <a:xfrm>
            <a:off x="2920268" y="5699125"/>
            <a:ext cx="3763417" cy="422275"/>
          </a:xfrm>
          <a:prstGeom prst="rect">
            <a:avLst/>
          </a:prstGeom>
        </p:spPr>
        <p:txBody>
          <a:bodyPr lIns="0" tIns="0" rIns="0" bIns="0" rtlCol="0" anchor="t">
            <a:spAutoFit/>
          </a:bodyPr>
          <a:lstStyle/>
          <a:p>
            <a:pPr algn="l">
              <a:lnSpc>
                <a:spcPts val="3499"/>
              </a:lnSpc>
              <a:spcBef>
                <a:spcPct val="0"/>
              </a:spcBef>
            </a:pPr>
            <a:r>
              <a:rPr lang="en-US" sz="2499" b="1" spc="124">
                <a:solidFill>
                  <a:srgbClr val="062652"/>
                </a:solidFill>
                <a:latin typeface="Aileron Bold"/>
                <a:ea typeface="Aileron Bold"/>
                <a:cs typeface="Aileron Bold"/>
                <a:sym typeface="Aileron Bold"/>
              </a:rPr>
              <a:t>Bertanya terlalu umum</a:t>
            </a:r>
          </a:p>
        </p:txBody>
      </p:sp>
      <p:sp>
        <p:nvSpPr>
          <p:cNvPr id="26" name="TextBox 26"/>
          <p:cNvSpPr txBox="1"/>
          <p:nvPr/>
        </p:nvSpPr>
        <p:spPr>
          <a:xfrm>
            <a:off x="2050852" y="6697345"/>
            <a:ext cx="480120" cy="962660"/>
          </a:xfrm>
          <a:prstGeom prst="rect">
            <a:avLst/>
          </a:prstGeom>
        </p:spPr>
        <p:txBody>
          <a:bodyPr lIns="0" tIns="0" rIns="0" bIns="0" rtlCol="0" anchor="t">
            <a:spAutoFit/>
          </a:bodyPr>
          <a:lstStyle/>
          <a:p>
            <a:pPr algn="r">
              <a:lnSpc>
                <a:spcPts val="7839"/>
              </a:lnSpc>
              <a:spcBef>
                <a:spcPct val="0"/>
              </a:spcBef>
            </a:pPr>
            <a:r>
              <a:rPr lang="en-US" sz="5599" b="1" spc="279">
                <a:solidFill>
                  <a:srgbClr val="FFFFFF"/>
                </a:solidFill>
                <a:latin typeface="Aileron Bold"/>
                <a:ea typeface="Aileron Bold"/>
                <a:cs typeface="Aileron Bold"/>
                <a:sym typeface="Aileron Bold"/>
              </a:rPr>
              <a:t>3</a:t>
            </a:r>
          </a:p>
        </p:txBody>
      </p:sp>
      <p:sp>
        <p:nvSpPr>
          <p:cNvPr id="27" name="TextBox 27"/>
          <p:cNvSpPr txBox="1"/>
          <p:nvPr/>
        </p:nvSpPr>
        <p:spPr>
          <a:xfrm>
            <a:off x="2920268" y="7010400"/>
            <a:ext cx="2546449" cy="422275"/>
          </a:xfrm>
          <a:prstGeom prst="rect">
            <a:avLst/>
          </a:prstGeom>
        </p:spPr>
        <p:txBody>
          <a:bodyPr lIns="0" tIns="0" rIns="0" bIns="0" rtlCol="0" anchor="t">
            <a:spAutoFit/>
          </a:bodyPr>
          <a:lstStyle/>
          <a:p>
            <a:pPr algn="l">
              <a:lnSpc>
                <a:spcPts val="3499"/>
              </a:lnSpc>
              <a:spcBef>
                <a:spcPct val="0"/>
              </a:spcBef>
            </a:pPr>
            <a:r>
              <a:rPr lang="en-US" sz="2499" b="1" spc="124">
                <a:solidFill>
                  <a:srgbClr val="062652"/>
                </a:solidFill>
                <a:latin typeface="Aileron Bold"/>
                <a:ea typeface="Aileron Bold"/>
                <a:cs typeface="Aileron Bold"/>
                <a:sym typeface="Aileron Bold"/>
              </a:rPr>
              <a:t>Tidak follow up</a:t>
            </a:r>
          </a:p>
        </p:txBody>
      </p:sp>
      <p:sp>
        <p:nvSpPr>
          <p:cNvPr id="28" name="TextBox 28"/>
          <p:cNvSpPr txBox="1"/>
          <p:nvPr/>
        </p:nvSpPr>
        <p:spPr>
          <a:xfrm>
            <a:off x="2920268" y="8299450"/>
            <a:ext cx="4662488" cy="422275"/>
          </a:xfrm>
          <a:prstGeom prst="rect">
            <a:avLst/>
          </a:prstGeom>
        </p:spPr>
        <p:txBody>
          <a:bodyPr lIns="0" tIns="0" rIns="0" bIns="0" rtlCol="0" anchor="t">
            <a:spAutoFit/>
          </a:bodyPr>
          <a:lstStyle/>
          <a:p>
            <a:pPr algn="l">
              <a:lnSpc>
                <a:spcPts val="3499"/>
              </a:lnSpc>
              <a:spcBef>
                <a:spcPct val="0"/>
              </a:spcBef>
            </a:pPr>
            <a:r>
              <a:rPr lang="en-US" sz="2499" b="1" spc="124">
                <a:solidFill>
                  <a:srgbClr val="062652"/>
                </a:solidFill>
                <a:latin typeface="Aileron Bold"/>
                <a:ea typeface="Aileron Bold"/>
                <a:cs typeface="Aileron Bold"/>
                <a:sym typeface="Aileron Bold"/>
              </a:rPr>
              <a:t>Hubungan hanya saat butuh</a:t>
            </a:r>
          </a:p>
        </p:txBody>
      </p:sp>
      <p:sp>
        <p:nvSpPr>
          <p:cNvPr id="29" name="TextBox 29"/>
          <p:cNvSpPr txBox="1"/>
          <p:nvPr/>
        </p:nvSpPr>
        <p:spPr>
          <a:xfrm>
            <a:off x="2050852" y="7999095"/>
            <a:ext cx="480120" cy="962660"/>
          </a:xfrm>
          <a:prstGeom prst="rect">
            <a:avLst/>
          </a:prstGeom>
        </p:spPr>
        <p:txBody>
          <a:bodyPr lIns="0" tIns="0" rIns="0" bIns="0" rtlCol="0" anchor="t">
            <a:spAutoFit/>
          </a:bodyPr>
          <a:lstStyle/>
          <a:p>
            <a:pPr algn="r">
              <a:lnSpc>
                <a:spcPts val="7839"/>
              </a:lnSpc>
              <a:spcBef>
                <a:spcPct val="0"/>
              </a:spcBef>
            </a:pPr>
            <a:r>
              <a:rPr lang="en-US" sz="5599" b="1" spc="279">
                <a:solidFill>
                  <a:srgbClr val="FFFFFF"/>
                </a:solidFill>
                <a:latin typeface="Aileron Bold"/>
                <a:ea typeface="Aileron Bold"/>
                <a:cs typeface="Aileron Bold"/>
                <a:sym typeface="Aileron Bold"/>
              </a:rPr>
              <a:t>4</a:t>
            </a:r>
          </a:p>
        </p:txBody>
      </p:sp>
      <p:sp>
        <p:nvSpPr>
          <p:cNvPr id="30" name="TextBox 10">
            <a:extLst>
              <a:ext uri="{FF2B5EF4-FFF2-40B4-BE49-F238E27FC236}">
                <a16:creationId xmlns:a16="http://schemas.microsoft.com/office/drawing/2014/main" id="{FC200B79-EFB5-FF84-DE90-28E609EE56CC}"/>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sp>
        <p:nvSpPr>
          <p:cNvPr id="3" name="Freeform 3"/>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4" name="Group 4"/>
          <p:cNvGrpSpPr/>
          <p:nvPr/>
        </p:nvGrpSpPr>
        <p:grpSpPr>
          <a:xfrm>
            <a:off x="-1115" y="9661191"/>
            <a:ext cx="15869159" cy="476836"/>
            <a:chOff x="0" y="0"/>
            <a:chExt cx="4179532" cy="125587"/>
          </a:xfrm>
        </p:grpSpPr>
        <p:sp>
          <p:nvSpPr>
            <p:cNvPr id="5" name="Freeform 5"/>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6" name="TextBox 6"/>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7" name="TextBox 7"/>
          <p:cNvSpPr txBox="1"/>
          <p:nvPr/>
        </p:nvSpPr>
        <p:spPr>
          <a:xfrm>
            <a:off x="1027585" y="1165137"/>
            <a:ext cx="2497634" cy="523876"/>
          </a:xfrm>
          <a:prstGeom prst="rect">
            <a:avLst/>
          </a:prstGeom>
        </p:spPr>
        <p:txBody>
          <a:bodyPr lIns="0" tIns="0" rIns="0" bIns="0" rtlCol="0" anchor="t">
            <a:spAutoFit/>
          </a:bodyPr>
          <a:lstStyle/>
          <a:p>
            <a:pPr algn="l">
              <a:lnSpc>
                <a:spcPts val="4199"/>
              </a:lnSpc>
            </a:pPr>
            <a:r>
              <a:rPr lang="en-US" sz="2999" b="1" i="1">
                <a:solidFill>
                  <a:srgbClr val="062652"/>
                </a:solidFill>
                <a:latin typeface="Poppins Bold Italics"/>
                <a:ea typeface="Poppins Bold Italics"/>
                <a:cs typeface="Poppins Bold Italics"/>
                <a:sym typeface="Poppins Bold Italics"/>
              </a:rPr>
              <a:t>SEBAIKNYA...</a:t>
            </a:r>
          </a:p>
        </p:txBody>
      </p:sp>
      <p:sp>
        <p:nvSpPr>
          <p:cNvPr id="9" name="TextBox 9"/>
          <p:cNvSpPr txBox="1"/>
          <p:nvPr/>
        </p:nvSpPr>
        <p:spPr>
          <a:xfrm>
            <a:off x="2276402" y="3063935"/>
            <a:ext cx="5895635" cy="1485900"/>
          </a:xfrm>
          <a:prstGeom prst="rect">
            <a:avLst/>
          </a:prstGeom>
        </p:spPr>
        <p:txBody>
          <a:bodyPr lIns="0" tIns="0" rIns="0" bIns="0" rtlCol="0" anchor="t">
            <a:spAutoFit/>
          </a:bodyPr>
          <a:lstStyle/>
          <a:p>
            <a:pPr algn="l">
              <a:lnSpc>
                <a:spcPts val="3499"/>
              </a:lnSpc>
            </a:pPr>
            <a:r>
              <a:rPr lang="en-US" sz="2499" b="1" spc="124">
                <a:solidFill>
                  <a:srgbClr val="062652"/>
                </a:solidFill>
                <a:latin typeface="Aileron Bold"/>
                <a:ea typeface="Aileron Bold"/>
                <a:cs typeface="Aileron Bold"/>
                <a:sym typeface="Aileron Bold"/>
              </a:rPr>
              <a:t>Strategic Workforce Planning</a:t>
            </a:r>
          </a:p>
          <a:p>
            <a:pPr marL="431797" lvl="1" indent="-215899" algn="l">
              <a:lnSpc>
                <a:spcPts val="2799"/>
              </a:lnSpc>
              <a:buFont typeface="Arial"/>
              <a:buChar char="•"/>
            </a:pPr>
            <a:r>
              <a:rPr lang="en-US" sz="1999" b="1" spc="99">
                <a:solidFill>
                  <a:srgbClr val="000000"/>
                </a:solidFill>
                <a:latin typeface="Aileron Bold"/>
                <a:ea typeface="Aileron Bold"/>
                <a:cs typeface="Aileron Bold"/>
                <a:sym typeface="Aileron Bold"/>
              </a:rPr>
              <a:t>Kenali nasabah</a:t>
            </a:r>
          </a:p>
          <a:p>
            <a:pPr marL="431797" lvl="1" indent="-215899" algn="l">
              <a:lnSpc>
                <a:spcPts val="2799"/>
              </a:lnSpc>
              <a:buFont typeface="Arial"/>
              <a:buChar char="•"/>
            </a:pPr>
            <a:r>
              <a:rPr lang="en-US" sz="1999" b="1" spc="99">
                <a:solidFill>
                  <a:srgbClr val="000000"/>
                </a:solidFill>
                <a:latin typeface="Aileron Bold"/>
                <a:ea typeface="Aileron Bold"/>
                <a:cs typeface="Aileron Bold"/>
                <a:sym typeface="Aileron Bold"/>
              </a:rPr>
              <a:t>Tunjukkan kepedulian</a:t>
            </a:r>
          </a:p>
          <a:p>
            <a:pPr marL="431797" lvl="1" indent="-215899" algn="l">
              <a:lnSpc>
                <a:spcPts val="2799"/>
              </a:lnSpc>
              <a:spcBef>
                <a:spcPct val="0"/>
              </a:spcBef>
              <a:buFont typeface="Arial"/>
              <a:buChar char="•"/>
            </a:pPr>
            <a:r>
              <a:rPr lang="en-US" sz="1999" b="1" spc="99">
                <a:solidFill>
                  <a:srgbClr val="000000"/>
                </a:solidFill>
                <a:latin typeface="Aileron Bold"/>
                <a:ea typeface="Aileron Bold"/>
                <a:cs typeface="Aileron Bold"/>
                <a:sym typeface="Aileron Bold"/>
              </a:rPr>
              <a:t>Bangun kepercayaan terlebih dahulu</a:t>
            </a:r>
          </a:p>
        </p:txBody>
      </p:sp>
      <p:sp>
        <p:nvSpPr>
          <p:cNvPr id="10" name="TextBox 10"/>
          <p:cNvSpPr txBox="1"/>
          <p:nvPr/>
        </p:nvSpPr>
        <p:spPr>
          <a:xfrm>
            <a:off x="2276402" y="5919486"/>
            <a:ext cx="5895635" cy="1485900"/>
          </a:xfrm>
          <a:prstGeom prst="rect">
            <a:avLst/>
          </a:prstGeom>
        </p:spPr>
        <p:txBody>
          <a:bodyPr lIns="0" tIns="0" rIns="0" bIns="0" rtlCol="0" anchor="t">
            <a:spAutoFit/>
          </a:bodyPr>
          <a:lstStyle/>
          <a:p>
            <a:pPr algn="l">
              <a:lnSpc>
                <a:spcPts val="3499"/>
              </a:lnSpc>
            </a:pPr>
            <a:r>
              <a:rPr lang="en-US" sz="2499" b="1" spc="124">
                <a:solidFill>
                  <a:srgbClr val="062652"/>
                </a:solidFill>
                <a:latin typeface="Aileron Bold"/>
                <a:ea typeface="Aileron Bold"/>
                <a:cs typeface="Aileron Bold"/>
                <a:sym typeface="Aileron Bold"/>
              </a:rPr>
              <a:t>Tanyakan dengan Spesifik</a:t>
            </a:r>
          </a:p>
          <a:p>
            <a:pPr algn="l">
              <a:lnSpc>
                <a:spcPts val="2799"/>
              </a:lnSpc>
            </a:pPr>
            <a:r>
              <a:rPr lang="en-US" sz="1999" b="1" spc="99">
                <a:solidFill>
                  <a:srgbClr val="000000"/>
                </a:solidFill>
                <a:latin typeface="Aileron Bold"/>
                <a:ea typeface="Aileron Bold"/>
                <a:cs typeface="Aileron Bold"/>
                <a:sym typeface="Aileron Bold"/>
              </a:rPr>
              <a:t>❌ “Ada kenalan?”</a:t>
            </a:r>
          </a:p>
          <a:p>
            <a:pPr algn="l">
              <a:lnSpc>
                <a:spcPts val="2799"/>
              </a:lnSpc>
              <a:spcBef>
                <a:spcPct val="0"/>
              </a:spcBef>
            </a:pPr>
            <a:r>
              <a:rPr lang="en-US" sz="1999" b="1" spc="99">
                <a:solidFill>
                  <a:srgbClr val="000000"/>
                </a:solidFill>
                <a:latin typeface="Aileron Bold"/>
                <a:ea typeface="Aileron Bold"/>
                <a:cs typeface="Aileron Bold"/>
                <a:sym typeface="Aileron Bold"/>
              </a:rPr>
              <a:t> ✅ “Siapa teman ibu yang juga punya usaha seperti ini?”</a:t>
            </a:r>
          </a:p>
        </p:txBody>
      </p:sp>
      <p:sp>
        <p:nvSpPr>
          <p:cNvPr id="11" name="TextBox 11"/>
          <p:cNvSpPr txBox="1"/>
          <p:nvPr/>
        </p:nvSpPr>
        <p:spPr>
          <a:xfrm>
            <a:off x="11362549" y="3063935"/>
            <a:ext cx="5895635" cy="1485900"/>
          </a:xfrm>
          <a:prstGeom prst="rect">
            <a:avLst/>
          </a:prstGeom>
        </p:spPr>
        <p:txBody>
          <a:bodyPr lIns="0" tIns="0" rIns="0" bIns="0" rtlCol="0" anchor="t">
            <a:spAutoFit/>
          </a:bodyPr>
          <a:lstStyle/>
          <a:p>
            <a:pPr algn="l">
              <a:lnSpc>
                <a:spcPts val="3499"/>
              </a:lnSpc>
            </a:pPr>
            <a:r>
              <a:rPr lang="en-US" sz="2499" b="1" spc="124">
                <a:solidFill>
                  <a:srgbClr val="062652"/>
                </a:solidFill>
                <a:latin typeface="Aileron Bold"/>
                <a:ea typeface="Aileron Bold"/>
                <a:cs typeface="Aileron Bold"/>
                <a:sym typeface="Aileron Bold"/>
              </a:rPr>
              <a:t>Lakukan Follow Up dengan Cepat</a:t>
            </a:r>
          </a:p>
          <a:p>
            <a:pPr marL="431797" lvl="1" indent="-215899" algn="l">
              <a:lnSpc>
                <a:spcPts val="2799"/>
              </a:lnSpc>
              <a:buFont typeface="Arial"/>
              <a:buChar char="•"/>
            </a:pPr>
            <a:r>
              <a:rPr lang="en-US" sz="1999" spc="99">
                <a:solidFill>
                  <a:srgbClr val="000000"/>
                </a:solidFill>
                <a:latin typeface="Aileron"/>
                <a:ea typeface="Aileron"/>
                <a:cs typeface="Aileron"/>
                <a:sym typeface="Aileron"/>
              </a:rPr>
              <a:t>Hubungi maksimal 1–2 hari</a:t>
            </a:r>
          </a:p>
          <a:p>
            <a:pPr marL="431797" lvl="1" indent="-215899" algn="l">
              <a:lnSpc>
                <a:spcPts val="2799"/>
              </a:lnSpc>
              <a:buFont typeface="Arial"/>
              <a:buChar char="•"/>
            </a:pPr>
            <a:r>
              <a:rPr lang="en-US" sz="1999" spc="99">
                <a:solidFill>
                  <a:srgbClr val="000000"/>
                </a:solidFill>
                <a:latin typeface="Aileron"/>
                <a:ea typeface="Aileron"/>
                <a:cs typeface="Aileron"/>
                <a:sym typeface="Aileron"/>
              </a:rPr>
              <a:t>Sebutkan nama pemberi referensi</a:t>
            </a:r>
          </a:p>
          <a:p>
            <a:pPr marL="431797" lvl="1" indent="-215899" algn="l">
              <a:lnSpc>
                <a:spcPts val="2799"/>
              </a:lnSpc>
              <a:spcBef>
                <a:spcPct val="0"/>
              </a:spcBef>
              <a:buFont typeface="Arial"/>
              <a:buChar char="•"/>
            </a:pPr>
            <a:r>
              <a:rPr lang="en-US" sz="1999" spc="99">
                <a:solidFill>
                  <a:srgbClr val="000000"/>
                </a:solidFill>
                <a:latin typeface="Aileron"/>
                <a:ea typeface="Aileron"/>
                <a:cs typeface="Aileron"/>
                <a:sym typeface="Aileron"/>
              </a:rPr>
              <a:t>Bangun kesan pertama yang baik</a:t>
            </a:r>
          </a:p>
        </p:txBody>
      </p:sp>
      <p:sp>
        <p:nvSpPr>
          <p:cNvPr id="12" name="TextBox 12"/>
          <p:cNvSpPr txBox="1"/>
          <p:nvPr/>
        </p:nvSpPr>
        <p:spPr>
          <a:xfrm>
            <a:off x="11362549" y="5919486"/>
            <a:ext cx="5895635" cy="1485900"/>
          </a:xfrm>
          <a:prstGeom prst="rect">
            <a:avLst/>
          </a:prstGeom>
        </p:spPr>
        <p:txBody>
          <a:bodyPr lIns="0" tIns="0" rIns="0" bIns="0" rtlCol="0" anchor="t">
            <a:spAutoFit/>
          </a:bodyPr>
          <a:lstStyle/>
          <a:p>
            <a:pPr algn="l">
              <a:lnSpc>
                <a:spcPts val="3499"/>
              </a:lnSpc>
            </a:pPr>
            <a:r>
              <a:rPr lang="en-US" sz="2499" b="1" spc="124">
                <a:solidFill>
                  <a:srgbClr val="062652"/>
                </a:solidFill>
                <a:latin typeface="Aileron Bold"/>
                <a:ea typeface="Aileron Bold"/>
                <a:cs typeface="Aileron Bold"/>
                <a:sym typeface="Aileron Bold"/>
              </a:rPr>
              <a:t>Jaga Hubungan Secara Konsisten</a:t>
            </a:r>
          </a:p>
          <a:p>
            <a:pPr marL="431797" lvl="1" indent="-215899" algn="l">
              <a:lnSpc>
                <a:spcPts val="2799"/>
              </a:lnSpc>
              <a:buFont typeface="Arial"/>
              <a:buChar char="•"/>
            </a:pPr>
            <a:r>
              <a:rPr lang="en-US" sz="1999" b="1" spc="99">
                <a:solidFill>
                  <a:srgbClr val="000000"/>
                </a:solidFill>
                <a:latin typeface="Aileron Bold"/>
                <a:ea typeface="Aileron Bold"/>
                <a:cs typeface="Aileron Bold"/>
                <a:sym typeface="Aileron Bold"/>
              </a:rPr>
              <a:t>Tidak hanya datang saat butuh</a:t>
            </a:r>
          </a:p>
          <a:p>
            <a:pPr marL="431797" lvl="1" indent="-215899" algn="l">
              <a:lnSpc>
                <a:spcPts val="2799"/>
              </a:lnSpc>
              <a:buFont typeface="Arial"/>
              <a:buChar char="•"/>
            </a:pPr>
            <a:r>
              <a:rPr lang="en-US" sz="1999" b="1" spc="99">
                <a:solidFill>
                  <a:srgbClr val="000000"/>
                </a:solidFill>
                <a:latin typeface="Aileron Bold"/>
                <a:ea typeface="Aileron Bold"/>
                <a:cs typeface="Aileron Bold"/>
                <a:sym typeface="Aileron Bold"/>
              </a:rPr>
              <a:t>Berikan update / komunikasi ringan</a:t>
            </a:r>
          </a:p>
          <a:p>
            <a:pPr marL="431797" lvl="1" indent="-215899" algn="l">
              <a:lnSpc>
                <a:spcPts val="2799"/>
              </a:lnSpc>
              <a:spcBef>
                <a:spcPct val="0"/>
              </a:spcBef>
              <a:buFont typeface="Arial"/>
              <a:buChar char="•"/>
            </a:pPr>
            <a:r>
              <a:rPr lang="en-US" sz="1999" b="1" spc="99">
                <a:solidFill>
                  <a:srgbClr val="000000"/>
                </a:solidFill>
                <a:latin typeface="Aileron Bold"/>
                <a:ea typeface="Aileron Bold"/>
                <a:cs typeface="Aileron Bold"/>
                <a:sym typeface="Aileron Bold"/>
              </a:rPr>
              <a:t>Jadikan nasabah sebagai mitra</a:t>
            </a:r>
          </a:p>
        </p:txBody>
      </p:sp>
      <p:sp>
        <p:nvSpPr>
          <p:cNvPr id="13" name="TextBox 13"/>
          <p:cNvSpPr txBox="1"/>
          <p:nvPr/>
        </p:nvSpPr>
        <p:spPr>
          <a:xfrm>
            <a:off x="1534378" y="3006785"/>
            <a:ext cx="471488" cy="936625"/>
          </a:xfrm>
          <a:prstGeom prst="rect">
            <a:avLst/>
          </a:prstGeom>
        </p:spPr>
        <p:txBody>
          <a:bodyPr lIns="0" tIns="0" rIns="0" bIns="0" rtlCol="0" anchor="t">
            <a:spAutoFit/>
          </a:bodyPr>
          <a:lstStyle/>
          <a:p>
            <a:pPr algn="r">
              <a:lnSpc>
                <a:spcPts val="7699"/>
              </a:lnSpc>
              <a:spcBef>
                <a:spcPct val="0"/>
              </a:spcBef>
            </a:pPr>
            <a:r>
              <a:rPr lang="en-US" sz="5499" b="1" spc="274">
                <a:solidFill>
                  <a:srgbClr val="062652"/>
                </a:solidFill>
                <a:latin typeface="Aileron Bold"/>
                <a:ea typeface="Aileron Bold"/>
                <a:cs typeface="Aileron Bold"/>
                <a:sym typeface="Aileron Bold"/>
              </a:rPr>
              <a:t>1</a:t>
            </a:r>
          </a:p>
        </p:txBody>
      </p:sp>
      <p:sp>
        <p:nvSpPr>
          <p:cNvPr id="14" name="TextBox 14"/>
          <p:cNvSpPr txBox="1"/>
          <p:nvPr/>
        </p:nvSpPr>
        <p:spPr>
          <a:xfrm>
            <a:off x="1534378" y="5862336"/>
            <a:ext cx="471488" cy="936625"/>
          </a:xfrm>
          <a:prstGeom prst="rect">
            <a:avLst/>
          </a:prstGeom>
        </p:spPr>
        <p:txBody>
          <a:bodyPr lIns="0" tIns="0" rIns="0" bIns="0" rtlCol="0" anchor="t">
            <a:spAutoFit/>
          </a:bodyPr>
          <a:lstStyle/>
          <a:p>
            <a:pPr algn="r">
              <a:lnSpc>
                <a:spcPts val="7699"/>
              </a:lnSpc>
              <a:spcBef>
                <a:spcPct val="0"/>
              </a:spcBef>
            </a:pPr>
            <a:r>
              <a:rPr lang="en-US" sz="5499" b="1" spc="274">
                <a:solidFill>
                  <a:srgbClr val="062652"/>
                </a:solidFill>
                <a:latin typeface="Aileron Bold"/>
                <a:ea typeface="Aileron Bold"/>
                <a:cs typeface="Aileron Bold"/>
                <a:sym typeface="Aileron Bold"/>
              </a:rPr>
              <a:t>2</a:t>
            </a:r>
          </a:p>
        </p:txBody>
      </p:sp>
      <p:sp>
        <p:nvSpPr>
          <p:cNvPr id="15" name="TextBox 15"/>
          <p:cNvSpPr txBox="1"/>
          <p:nvPr/>
        </p:nvSpPr>
        <p:spPr>
          <a:xfrm>
            <a:off x="10662458" y="3006785"/>
            <a:ext cx="471488" cy="936625"/>
          </a:xfrm>
          <a:prstGeom prst="rect">
            <a:avLst/>
          </a:prstGeom>
        </p:spPr>
        <p:txBody>
          <a:bodyPr lIns="0" tIns="0" rIns="0" bIns="0" rtlCol="0" anchor="t">
            <a:spAutoFit/>
          </a:bodyPr>
          <a:lstStyle/>
          <a:p>
            <a:pPr algn="r">
              <a:lnSpc>
                <a:spcPts val="7699"/>
              </a:lnSpc>
              <a:spcBef>
                <a:spcPct val="0"/>
              </a:spcBef>
            </a:pPr>
            <a:r>
              <a:rPr lang="en-US" sz="5499" b="1" spc="274">
                <a:solidFill>
                  <a:srgbClr val="062652"/>
                </a:solidFill>
                <a:latin typeface="Aileron Bold"/>
                <a:ea typeface="Aileron Bold"/>
                <a:cs typeface="Aileron Bold"/>
                <a:sym typeface="Aileron Bold"/>
              </a:rPr>
              <a:t>3</a:t>
            </a:r>
          </a:p>
        </p:txBody>
      </p:sp>
      <p:sp>
        <p:nvSpPr>
          <p:cNvPr id="16" name="TextBox 16"/>
          <p:cNvSpPr txBox="1"/>
          <p:nvPr/>
        </p:nvSpPr>
        <p:spPr>
          <a:xfrm>
            <a:off x="10662458" y="5862336"/>
            <a:ext cx="471488" cy="936625"/>
          </a:xfrm>
          <a:prstGeom prst="rect">
            <a:avLst/>
          </a:prstGeom>
        </p:spPr>
        <p:txBody>
          <a:bodyPr lIns="0" tIns="0" rIns="0" bIns="0" rtlCol="0" anchor="t">
            <a:spAutoFit/>
          </a:bodyPr>
          <a:lstStyle/>
          <a:p>
            <a:pPr algn="r">
              <a:lnSpc>
                <a:spcPts val="7699"/>
              </a:lnSpc>
              <a:spcBef>
                <a:spcPct val="0"/>
              </a:spcBef>
            </a:pPr>
            <a:r>
              <a:rPr lang="en-US" sz="5499" b="1" spc="274">
                <a:solidFill>
                  <a:srgbClr val="062652"/>
                </a:solidFill>
                <a:latin typeface="Aileron Bold"/>
                <a:ea typeface="Aileron Bold"/>
                <a:cs typeface="Aileron Bold"/>
                <a:sym typeface="Aileron Bold"/>
              </a:rPr>
              <a:t>4</a:t>
            </a:r>
          </a:p>
        </p:txBody>
      </p:sp>
      <p:sp>
        <p:nvSpPr>
          <p:cNvPr id="17" name="TextBox 17"/>
          <p:cNvSpPr txBox="1"/>
          <p:nvPr/>
        </p:nvSpPr>
        <p:spPr>
          <a:xfrm>
            <a:off x="4736678" y="8233251"/>
            <a:ext cx="8814643" cy="1047751"/>
          </a:xfrm>
          <a:prstGeom prst="rect">
            <a:avLst/>
          </a:prstGeom>
        </p:spPr>
        <p:txBody>
          <a:bodyPr lIns="0" tIns="0" rIns="0" bIns="0" rtlCol="0" anchor="t">
            <a:spAutoFit/>
          </a:bodyPr>
          <a:lstStyle/>
          <a:p>
            <a:pPr algn="ctr">
              <a:lnSpc>
                <a:spcPts val="4199"/>
              </a:lnSpc>
            </a:pPr>
            <a:r>
              <a:rPr lang="en-US" sz="2999" b="1">
                <a:solidFill>
                  <a:srgbClr val="F6931E"/>
                </a:solidFill>
                <a:latin typeface="Poppins Bold"/>
                <a:ea typeface="Poppins Bold"/>
                <a:cs typeface="Poppins Bold"/>
                <a:sym typeface="Poppins Bold"/>
              </a:rPr>
              <a:t>REFERRAL TIDAK TERJADI KARENA KITA BUTUH,</a:t>
            </a:r>
          </a:p>
          <a:p>
            <a:pPr algn="ctr">
              <a:lnSpc>
                <a:spcPts val="4199"/>
              </a:lnSpc>
            </a:pPr>
            <a:r>
              <a:rPr lang="en-US" sz="2999" b="1">
                <a:solidFill>
                  <a:srgbClr val="F6931E"/>
                </a:solidFill>
                <a:latin typeface="Poppins Bold"/>
                <a:ea typeface="Poppins Bold"/>
                <a:cs typeface="Poppins Bold"/>
                <a:sym typeface="Poppins Bold"/>
              </a:rPr>
              <a:t> TAPI KARENA NASABAH PERCAYA.</a:t>
            </a:r>
          </a:p>
        </p:txBody>
      </p:sp>
      <p:sp>
        <p:nvSpPr>
          <p:cNvPr id="18" name="TextBox 10">
            <a:extLst>
              <a:ext uri="{FF2B5EF4-FFF2-40B4-BE49-F238E27FC236}">
                <a16:creationId xmlns:a16="http://schemas.microsoft.com/office/drawing/2014/main" id="{BD7C657E-5A8E-C724-FDFE-C4278B3B4326}"/>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sp>
        <p:nvSpPr>
          <p:cNvPr id="3" name="TextBox 3"/>
          <p:cNvSpPr txBox="1"/>
          <p:nvPr/>
        </p:nvSpPr>
        <p:spPr>
          <a:xfrm>
            <a:off x="1032046" y="1645007"/>
            <a:ext cx="2921198" cy="523876"/>
          </a:xfrm>
          <a:prstGeom prst="rect">
            <a:avLst/>
          </a:prstGeom>
        </p:spPr>
        <p:txBody>
          <a:bodyPr lIns="0" tIns="0" rIns="0" bIns="0" rtlCol="0" anchor="t">
            <a:spAutoFit/>
          </a:bodyPr>
          <a:lstStyle/>
          <a:p>
            <a:pPr algn="l">
              <a:lnSpc>
                <a:spcPts val="4199"/>
              </a:lnSpc>
            </a:pPr>
            <a:r>
              <a:rPr lang="en-US" sz="2999" b="1" i="1">
                <a:solidFill>
                  <a:srgbClr val="062652"/>
                </a:solidFill>
                <a:latin typeface="Poppins Bold Italics"/>
                <a:ea typeface="Poppins Bold Italics"/>
                <a:cs typeface="Poppins Bold Italics"/>
                <a:sym typeface="Poppins Bold Italics"/>
              </a:rPr>
              <a:t>NON-REFERRAL</a:t>
            </a:r>
          </a:p>
        </p:txBody>
      </p:sp>
      <p:sp>
        <p:nvSpPr>
          <p:cNvPr id="4" name="TextBox 4"/>
          <p:cNvSpPr txBox="1"/>
          <p:nvPr/>
        </p:nvSpPr>
        <p:spPr>
          <a:xfrm>
            <a:off x="1032046" y="2428518"/>
            <a:ext cx="16227254" cy="6137275"/>
          </a:xfrm>
          <a:prstGeom prst="rect">
            <a:avLst/>
          </a:prstGeom>
        </p:spPr>
        <p:txBody>
          <a:bodyPr lIns="0" tIns="0" rIns="0" bIns="0" rtlCol="0" anchor="t">
            <a:spAutoFit/>
          </a:bodyPr>
          <a:lstStyle/>
          <a:p>
            <a:pPr algn="l">
              <a:lnSpc>
                <a:spcPts val="3499"/>
              </a:lnSpc>
            </a:pPr>
            <a:r>
              <a:rPr lang="en-US" sz="2499" b="1">
                <a:solidFill>
                  <a:srgbClr val="062652"/>
                </a:solidFill>
                <a:latin typeface="Poppins Bold"/>
                <a:ea typeface="Poppins Bold"/>
                <a:cs typeface="Poppins Bold"/>
                <a:sym typeface="Poppins Bold"/>
              </a:rPr>
              <a:t>Dasa Potensi Calon Nasabah Baru:</a:t>
            </a:r>
          </a:p>
          <a:p>
            <a:pPr algn="l">
              <a:lnSpc>
                <a:spcPts val="3499"/>
              </a:lnSpc>
            </a:pPr>
            <a:r>
              <a:rPr lang="en-US" sz="2499">
                <a:solidFill>
                  <a:srgbClr val="062652"/>
                </a:solidFill>
                <a:latin typeface="Poppins"/>
                <a:ea typeface="Poppins"/>
                <a:cs typeface="Poppins"/>
                <a:sym typeface="Poppins"/>
              </a:rPr>
              <a:t>Data penduduk keluarga pra sejahtera</a:t>
            </a:r>
          </a:p>
          <a:p>
            <a:pPr algn="l">
              <a:lnSpc>
                <a:spcPts val="3499"/>
              </a:lnSpc>
            </a:pPr>
            <a:endParaRPr lang="en-US" sz="2499">
              <a:solidFill>
                <a:srgbClr val="062652"/>
              </a:solidFill>
              <a:latin typeface="Poppins"/>
              <a:ea typeface="Poppins"/>
              <a:cs typeface="Poppins"/>
              <a:sym typeface="Poppins"/>
            </a:endParaRPr>
          </a:p>
          <a:p>
            <a:pPr algn="l">
              <a:lnSpc>
                <a:spcPts val="3499"/>
              </a:lnSpc>
            </a:pPr>
            <a:r>
              <a:rPr lang="en-US" sz="2499" b="1">
                <a:solidFill>
                  <a:srgbClr val="062652"/>
                </a:solidFill>
                <a:latin typeface="Poppins Bold"/>
                <a:ea typeface="Poppins Bold"/>
                <a:cs typeface="Poppins Bold"/>
                <a:sym typeface="Poppins Bold"/>
              </a:rPr>
              <a:t>Kegiatan Masyarakat:</a:t>
            </a:r>
          </a:p>
          <a:p>
            <a:pPr algn="l">
              <a:lnSpc>
                <a:spcPts val="3499"/>
              </a:lnSpc>
            </a:pPr>
            <a:r>
              <a:rPr lang="en-US" sz="2499">
                <a:solidFill>
                  <a:srgbClr val="062652"/>
                </a:solidFill>
                <a:latin typeface="Poppins"/>
                <a:ea typeface="Poppins"/>
                <a:cs typeface="Poppins"/>
                <a:sym typeface="Poppins"/>
              </a:rPr>
              <a:t>Kegiatan-kegiatan yang biasa dilakukan oleh penduduk setempat dan biasanya dilakukan di lokasi terbuka, seperti balai desa</a:t>
            </a:r>
          </a:p>
          <a:p>
            <a:pPr algn="l">
              <a:lnSpc>
                <a:spcPts val="3499"/>
              </a:lnSpc>
            </a:pPr>
            <a:endParaRPr lang="en-US" sz="2499">
              <a:solidFill>
                <a:srgbClr val="062652"/>
              </a:solidFill>
              <a:latin typeface="Poppins"/>
              <a:ea typeface="Poppins"/>
              <a:cs typeface="Poppins"/>
              <a:sym typeface="Poppins"/>
            </a:endParaRPr>
          </a:p>
          <a:p>
            <a:pPr algn="l">
              <a:lnSpc>
                <a:spcPts val="3499"/>
              </a:lnSpc>
            </a:pPr>
            <a:r>
              <a:rPr lang="en-US" sz="2499" b="1">
                <a:solidFill>
                  <a:srgbClr val="062652"/>
                </a:solidFill>
                <a:latin typeface="Poppins Bold"/>
                <a:ea typeface="Poppins Bold"/>
                <a:cs typeface="Poppins Bold"/>
                <a:sym typeface="Poppins Bold"/>
              </a:rPr>
              <a:t>Door-to-Door Canvassing: </a:t>
            </a:r>
          </a:p>
          <a:p>
            <a:pPr algn="l">
              <a:lnSpc>
                <a:spcPts val="3499"/>
              </a:lnSpc>
            </a:pPr>
            <a:r>
              <a:rPr lang="en-US" sz="2499">
                <a:solidFill>
                  <a:srgbClr val="062652"/>
                </a:solidFill>
                <a:latin typeface="Poppins"/>
                <a:ea typeface="Poppins"/>
                <a:cs typeface="Poppins"/>
                <a:sym typeface="Poppins"/>
              </a:rPr>
              <a:t>dilakukan dengan mendatangi calon nasabah berbasis potensi usaha, seperti pemilik warung kelontong, jasa laundry, atau home industry lainnya yang telah berjalan.</a:t>
            </a:r>
          </a:p>
          <a:p>
            <a:pPr algn="l">
              <a:lnSpc>
                <a:spcPts val="3499"/>
              </a:lnSpc>
            </a:pPr>
            <a:endParaRPr lang="en-US" sz="2499">
              <a:solidFill>
                <a:srgbClr val="062652"/>
              </a:solidFill>
              <a:latin typeface="Poppins"/>
              <a:ea typeface="Poppins"/>
              <a:cs typeface="Poppins"/>
              <a:sym typeface="Poppins"/>
            </a:endParaRPr>
          </a:p>
          <a:p>
            <a:pPr algn="l">
              <a:lnSpc>
                <a:spcPts val="3499"/>
              </a:lnSpc>
            </a:pPr>
            <a:r>
              <a:rPr lang="en-US" sz="2499" b="1">
                <a:solidFill>
                  <a:srgbClr val="062652"/>
                </a:solidFill>
                <a:latin typeface="Poppins Bold"/>
                <a:ea typeface="Poppins Bold"/>
                <a:cs typeface="Poppins Bold"/>
                <a:sym typeface="Poppins Bold"/>
              </a:rPr>
              <a:t>Media Sosial Lokal:</a:t>
            </a:r>
          </a:p>
          <a:p>
            <a:pPr algn="l">
              <a:lnSpc>
                <a:spcPts val="3499"/>
              </a:lnSpc>
            </a:pPr>
            <a:r>
              <a:rPr lang="en-US" sz="2499">
                <a:solidFill>
                  <a:srgbClr val="062652"/>
                </a:solidFill>
                <a:latin typeface="Poppins"/>
                <a:ea typeface="Poppins"/>
                <a:cs typeface="Poppins"/>
                <a:sym typeface="Poppins"/>
              </a:rPr>
              <a:t>Memantau dan terlibat di grup Facebook/WhatsApp warga, misalnya Grup Warga Kelurahan, Grup Ibu-Ibu PKK Desa. Bukan untuk spam, tapi untuk menyimak dan terlibat aktif.</a:t>
            </a:r>
          </a:p>
        </p:txBody>
      </p:sp>
      <p:sp>
        <p:nvSpPr>
          <p:cNvPr id="5" name="Freeform 5"/>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6" name="Group 6"/>
          <p:cNvGrpSpPr/>
          <p:nvPr/>
        </p:nvGrpSpPr>
        <p:grpSpPr>
          <a:xfrm>
            <a:off x="-1115" y="9661191"/>
            <a:ext cx="15869159" cy="476836"/>
            <a:chOff x="0" y="0"/>
            <a:chExt cx="4179532" cy="125587"/>
          </a:xfrm>
        </p:grpSpPr>
        <p:sp>
          <p:nvSpPr>
            <p:cNvPr id="7" name="Freeform 7"/>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8" name="TextBox 8"/>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10" name="TextBox 10">
            <a:extLst>
              <a:ext uri="{FF2B5EF4-FFF2-40B4-BE49-F238E27FC236}">
                <a16:creationId xmlns:a16="http://schemas.microsoft.com/office/drawing/2014/main" id="{AADB9A19-C67A-5D9C-33EC-729A876C6F2A}"/>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graphicFrame>
        <p:nvGraphicFramePr>
          <p:cNvPr id="3" name="Table 3"/>
          <p:cNvGraphicFramePr>
            <a:graphicFrameLocks noGrp="1"/>
          </p:cNvGraphicFramePr>
          <p:nvPr>
            <p:extLst>
              <p:ext uri="{D42A27DB-BD31-4B8C-83A1-F6EECF244321}">
                <p14:modId xmlns:p14="http://schemas.microsoft.com/office/powerpoint/2010/main" val="343668101"/>
              </p:ext>
            </p:extLst>
          </p:nvPr>
        </p:nvGraphicFramePr>
        <p:xfrm>
          <a:off x="1028700" y="1866900"/>
          <a:ext cx="16192500" cy="6598096"/>
        </p:xfrm>
        <a:graphic>
          <a:graphicData uri="http://schemas.openxmlformats.org/drawingml/2006/table">
            <a:tbl>
              <a:tblPr/>
              <a:tblGrid>
                <a:gridCol w="1766580">
                  <a:extLst>
                    <a:ext uri="{9D8B030D-6E8A-4147-A177-3AD203B41FA5}">
                      <a16:colId xmlns:a16="http://schemas.microsoft.com/office/drawing/2014/main" val="20000"/>
                    </a:ext>
                  </a:extLst>
                </a:gridCol>
                <a:gridCol w="5218891">
                  <a:extLst>
                    <a:ext uri="{9D8B030D-6E8A-4147-A177-3AD203B41FA5}">
                      <a16:colId xmlns:a16="http://schemas.microsoft.com/office/drawing/2014/main" val="20001"/>
                    </a:ext>
                  </a:extLst>
                </a:gridCol>
                <a:gridCol w="3605910">
                  <a:extLst>
                    <a:ext uri="{9D8B030D-6E8A-4147-A177-3AD203B41FA5}">
                      <a16:colId xmlns:a16="http://schemas.microsoft.com/office/drawing/2014/main" val="20003"/>
                    </a:ext>
                  </a:extLst>
                </a:gridCol>
                <a:gridCol w="5601119">
                  <a:extLst>
                    <a:ext uri="{9D8B030D-6E8A-4147-A177-3AD203B41FA5}">
                      <a16:colId xmlns:a16="http://schemas.microsoft.com/office/drawing/2014/main" val="20004"/>
                    </a:ext>
                  </a:extLst>
                </a:gridCol>
              </a:tblGrid>
              <a:tr h="1074322">
                <a:tc>
                  <a:txBody>
                    <a:bodyPr/>
                    <a:lstStyle/>
                    <a:p>
                      <a:pPr algn="ctr">
                        <a:lnSpc>
                          <a:spcPts val="2799"/>
                        </a:lnSpc>
                        <a:defRPr/>
                      </a:pPr>
                      <a:r>
                        <a:rPr lang="en-US" sz="1999" b="1">
                          <a:solidFill>
                            <a:srgbClr val="FFFFFF"/>
                          </a:solidFill>
                          <a:latin typeface="Poppins Bold"/>
                          <a:ea typeface="Poppins Bold"/>
                          <a:cs typeface="Poppins Bold"/>
                          <a:sym typeface="Poppins Bold"/>
                        </a:rPr>
                        <a:t>Alamat</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003366"/>
                    </a:solidFill>
                  </a:tcPr>
                </a:tc>
                <a:tc>
                  <a:txBody>
                    <a:bodyPr/>
                    <a:lstStyle/>
                    <a:p>
                      <a:pPr algn="ctr">
                        <a:lnSpc>
                          <a:spcPts val="2799"/>
                        </a:lnSpc>
                        <a:defRPr/>
                      </a:pPr>
                      <a:r>
                        <a:rPr lang="en-US" sz="1999" b="1">
                          <a:solidFill>
                            <a:srgbClr val="FFFFFF"/>
                          </a:solidFill>
                          <a:latin typeface="Poppins Bold"/>
                          <a:ea typeface="Poppins Bold"/>
                          <a:cs typeface="Poppins Bold"/>
                          <a:sym typeface="Poppins Bold"/>
                        </a:rPr>
                        <a:t>Informasi Pendukung</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003366"/>
                    </a:solidFill>
                  </a:tcPr>
                </a:tc>
                <a:tc>
                  <a:txBody>
                    <a:bodyPr/>
                    <a:lstStyle/>
                    <a:p>
                      <a:pPr algn="ctr">
                        <a:lnSpc>
                          <a:spcPts val="2799"/>
                        </a:lnSpc>
                        <a:defRPr/>
                      </a:pPr>
                      <a:r>
                        <a:rPr lang="en-US" sz="1999" b="1" dirty="0">
                          <a:solidFill>
                            <a:srgbClr val="FFFFFF"/>
                          </a:solidFill>
                          <a:latin typeface="Poppins Bold"/>
                          <a:ea typeface="Poppins Bold"/>
                          <a:cs typeface="Poppins Bold"/>
                          <a:sym typeface="Poppins Bold"/>
                        </a:rPr>
                        <a:t>Nama Calon </a:t>
                      </a:r>
                      <a:r>
                        <a:rPr lang="en-US" sz="1999" b="1" dirty="0" err="1">
                          <a:solidFill>
                            <a:srgbClr val="FFFFFF"/>
                          </a:solidFill>
                          <a:latin typeface="Poppins Bold"/>
                          <a:ea typeface="Poppins Bold"/>
                          <a:cs typeface="Poppins Bold"/>
                          <a:sym typeface="Poppins Bold"/>
                        </a:rPr>
                        <a:t>Nasabah</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003366"/>
                    </a:solidFill>
                  </a:tcPr>
                </a:tc>
                <a:tc>
                  <a:txBody>
                    <a:bodyPr/>
                    <a:lstStyle/>
                    <a:p>
                      <a:pPr algn="ctr">
                        <a:lnSpc>
                          <a:spcPts val="2799"/>
                        </a:lnSpc>
                        <a:defRPr/>
                      </a:pPr>
                      <a:r>
                        <a:rPr lang="en-US" sz="1999" b="1">
                          <a:solidFill>
                            <a:srgbClr val="FFFFFF"/>
                          </a:solidFill>
                          <a:latin typeface="Poppins Bold"/>
                          <a:ea typeface="Poppins Bold"/>
                          <a:cs typeface="Poppins Bold"/>
                          <a:sym typeface="Poppins Bold"/>
                        </a:rPr>
                        <a:t>No HP</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003366"/>
                    </a:solidFill>
                  </a:tcPr>
                </a:tc>
                <a:extLst>
                  <a:ext uri="{0D108BD9-81ED-4DB2-BD59-A6C34878D82A}">
                    <a16:rowId xmlns:a16="http://schemas.microsoft.com/office/drawing/2014/main" val="10000"/>
                  </a:ext>
                </a:extLst>
              </a:tr>
              <a:tr h="920629">
                <a:tc>
                  <a:txBody>
                    <a:bodyPr/>
                    <a:lstStyle/>
                    <a:p>
                      <a:pPr algn="ctr">
                        <a:lnSpc>
                          <a:spcPts val="279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79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79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79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920629">
                <a:tc>
                  <a:txBody>
                    <a:bodyPr/>
                    <a:lstStyle/>
                    <a:p>
                      <a:pPr algn="ctr">
                        <a:lnSpc>
                          <a:spcPts val="279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79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79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79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920629">
                <a:tc>
                  <a:txBody>
                    <a:bodyPr/>
                    <a:lstStyle/>
                    <a:p>
                      <a:pPr algn="ctr">
                        <a:lnSpc>
                          <a:spcPts val="279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79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79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79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920629">
                <a:tc>
                  <a:txBody>
                    <a:bodyPr/>
                    <a:lstStyle/>
                    <a:p>
                      <a:pPr algn="ctr">
                        <a:lnSpc>
                          <a:spcPts val="279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79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79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79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920629">
                <a:tc>
                  <a:txBody>
                    <a:bodyPr/>
                    <a:lstStyle/>
                    <a:p>
                      <a:pPr algn="ctr">
                        <a:lnSpc>
                          <a:spcPts val="279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79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79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79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920629">
                <a:tc>
                  <a:txBody>
                    <a:bodyPr/>
                    <a:lstStyle/>
                    <a:p>
                      <a:pPr algn="ctr">
                        <a:lnSpc>
                          <a:spcPts val="279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799"/>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7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799"/>
                        </a:lnSpc>
                        <a:defRPr/>
                      </a:pP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4" name="TextBox 4"/>
          <p:cNvSpPr txBox="1"/>
          <p:nvPr/>
        </p:nvSpPr>
        <p:spPr>
          <a:xfrm>
            <a:off x="1032046" y="952500"/>
            <a:ext cx="2964210" cy="523876"/>
          </a:xfrm>
          <a:prstGeom prst="rect">
            <a:avLst/>
          </a:prstGeom>
        </p:spPr>
        <p:txBody>
          <a:bodyPr lIns="0" tIns="0" rIns="0" bIns="0" rtlCol="0" anchor="t">
            <a:spAutoFit/>
          </a:bodyPr>
          <a:lstStyle/>
          <a:p>
            <a:pPr algn="l">
              <a:lnSpc>
                <a:spcPts val="4199"/>
              </a:lnSpc>
            </a:pPr>
            <a:r>
              <a:rPr lang="en-US" sz="2999" b="1" i="1">
                <a:solidFill>
                  <a:srgbClr val="062652"/>
                </a:solidFill>
                <a:latin typeface="Poppins Bold Italics"/>
                <a:ea typeface="Poppins Bold Italics"/>
                <a:cs typeface="Poppins Bold Italics"/>
                <a:sym typeface="Poppins Bold Italics"/>
              </a:rPr>
              <a:t>TABEL PROSPEK</a:t>
            </a:r>
          </a:p>
        </p:txBody>
      </p:sp>
      <p:sp>
        <p:nvSpPr>
          <p:cNvPr id="5" name="Freeform 5"/>
          <p:cNvSpPr/>
          <p:nvPr/>
        </p:nvSpPr>
        <p:spPr>
          <a:xfrm>
            <a:off x="15997748" y="9628422"/>
            <a:ext cx="2156052" cy="542375"/>
          </a:xfrm>
          <a:custGeom>
            <a:avLst/>
            <a:gdLst/>
            <a:ahLst/>
            <a:cxnLst/>
            <a:rect l="l" t="t" r="r" b="b"/>
            <a:pathLst>
              <a:path w="2156052" h="542375">
                <a:moveTo>
                  <a:pt x="0" y="0"/>
                </a:moveTo>
                <a:lnTo>
                  <a:pt x="2156053" y="0"/>
                </a:lnTo>
                <a:lnTo>
                  <a:pt x="2156053" y="542375"/>
                </a:lnTo>
                <a:lnTo>
                  <a:pt x="0" y="542375"/>
                </a:lnTo>
                <a:lnTo>
                  <a:pt x="0" y="0"/>
                </a:lnTo>
                <a:close/>
              </a:path>
            </a:pathLst>
          </a:custGeom>
          <a:blipFill>
            <a:blip r:embed="rId3"/>
            <a:stretch>
              <a:fillRect/>
            </a:stretch>
          </a:blipFill>
        </p:spPr>
      </p:sp>
      <p:grpSp>
        <p:nvGrpSpPr>
          <p:cNvPr id="6" name="Group 6"/>
          <p:cNvGrpSpPr/>
          <p:nvPr/>
        </p:nvGrpSpPr>
        <p:grpSpPr>
          <a:xfrm>
            <a:off x="-1115" y="9661191"/>
            <a:ext cx="15869159" cy="476836"/>
            <a:chOff x="0" y="0"/>
            <a:chExt cx="4179532" cy="125587"/>
          </a:xfrm>
        </p:grpSpPr>
        <p:sp>
          <p:nvSpPr>
            <p:cNvPr id="7" name="Freeform 7"/>
            <p:cNvSpPr/>
            <p:nvPr/>
          </p:nvSpPr>
          <p:spPr>
            <a:xfrm>
              <a:off x="0" y="0"/>
              <a:ext cx="4179532" cy="125587"/>
            </a:xfrm>
            <a:custGeom>
              <a:avLst/>
              <a:gdLst/>
              <a:ahLst/>
              <a:cxnLst/>
              <a:rect l="l" t="t" r="r" b="b"/>
              <a:pathLst>
                <a:path w="4179532" h="125587">
                  <a:moveTo>
                    <a:pt x="0" y="0"/>
                  </a:moveTo>
                  <a:lnTo>
                    <a:pt x="4179532" y="0"/>
                  </a:lnTo>
                  <a:lnTo>
                    <a:pt x="4179532" y="125587"/>
                  </a:lnTo>
                  <a:lnTo>
                    <a:pt x="0" y="125587"/>
                  </a:lnTo>
                  <a:close/>
                </a:path>
              </a:pathLst>
            </a:custGeom>
            <a:solidFill>
              <a:srgbClr val="DD8526"/>
            </a:solidFill>
          </p:spPr>
        </p:sp>
        <p:sp>
          <p:nvSpPr>
            <p:cNvPr id="8" name="TextBox 8"/>
            <p:cNvSpPr txBox="1"/>
            <p:nvPr/>
          </p:nvSpPr>
          <p:spPr>
            <a:xfrm>
              <a:off x="0" y="28575"/>
              <a:ext cx="4179532" cy="97012"/>
            </a:xfrm>
            <a:prstGeom prst="rect">
              <a:avLst/>
            </a:prstGeom>
          </p:spPr>
          <p:txBody>
            <a:bodyPr lIns="50800" tIns="50800" rIns="50800" bIns="50800" rtlCol="0" anchor="ctr"/>
            <a:lstStyle/>
            <a:p>
              <a:pPr algn="ctr">
                <a:lnSpc>
                  <a:spcPts val="1704"/>
                </a:lnSpc>
              </a:pPr>
              <a:endParaRPr/>
            </a:p>
          </p:txBody>
        </p:sp>
      </p:grpSp>
      <p:sp>
        <p:nvSpPr>
          <p:cNvPr id="10" name="TextBox 10">
            <a:extLst>
              <a:ext uri="{FF2B5EF4-FFF2-40B4-BE49-F238E27FC236}">
                <a16:creationId xmlns:a16="http://schemas.microsoft.com/office/drawing/2014/main" id="{49BA52CA-4E82-E5EF-8B37-3EE7528AB864}"/>
              </a:ext>
            </a:extLst>
          </p:cNvPr>
          <p:cNvSpPr txBox="1"/>
          <p:nvPr/>
        </p:nvSpPr>
        <p:spPr>
          <a:xfrm>
            <a:off x="14249401" y="9797555"/>
            <a:ext cx="1442498" cy="222305"/>
          </a:xfrm>
          <a:prstGeom prst="rect">
            <a:avLst/>
          </a:prstGeom>
        </p:spPr>
        <p:txBody>
          <a:bodyPr wrap="square" lIns="0" tIns="0" rIns="0" bIns="0" rtlCol="0" anchor="t">
            <a:spAutoFit/>
          </a:bodyPr>
          <a:lstStyle/>
          <a:p>
            <a:pPr algn="l">
              <a:lnSpc>
                <a:spcPts val="1743"/>
              </a:lnSpc>
            </a:pPr>
            <a:r>
              <a:rPr lang="en-US" sz="1854" b="1" dirty="0">
                <a:solidFill>
                  <a:srgbClr val="FFFFFF"/>
                </a:solidFill>
                <a:latin typeface="Montserrat Bold"/>
                <a:ea typeface="Montserrat Bold"/>
                <a:cs typeface="Montserrat Bold"/>
                <a:sym typeface="Montserrat Bold"/>
              </a:rPr>
              <a:t>Created By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TotalTime>
  <Words>2604</Words>
  <Application>Microsoft Office PowerPoint</Application>
  <PresentationFormat>Custom</PresentationFormat>
  <Paragraphs>497</Paragraphs>
  <Slides>36</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36</vt:i4>
      </vt:variant>
    </vt:vector>
  </HeadingPairs>
  <TitlesOfParts>
    <vt:vector size="45" baseType="lpstr">
      <vt:lpstr>Montserrat Bold</vt:lpstr>
      <vt:lpstr>Poppins</vt:lpstr>
      <vt:lpstr>Aileron</vt:lpstr>
      <vt:lpstr>Poppins Bold</vt:lpstr>
      <vt:lpstr>Aileron Bold</vt:lpstr>
      <vt:lpstr>Arial</vt:lpstr>
      <vt:lpstr>Calibri</vt:lpstr>
      <vt:lpstr>Poppins Bold Italics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Training Center (GVP)</dc:title>
  <cp:lastModifiedBy>Givanza Priliantama</cp:lastModifiedBy>
  <cp:revision>2</cp:revision>
  <dcterms:created xsi:type="dcterms:W3CDTF">2006-08-16T00:00:00Z</dcterms:created>
  <dcterms:modified xsi:type="dcterms:W3CDTF">2026-07-07T01:42:57Z</dcterms:modified>
  <dc:identifier>DAHGsARlEXk</dc:identifier>
</cp:coreProperties>
</file>