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Lst>
  <p:sldSz cy="10287000" cx="18288000"/>
  <p:notesSz cx="6858000" cy="9144000"/>
  <p:embeddedFontLst>
    <p:embeddedFont>
      <p:font typeface="Montserrat"/>
      <p:bold r:id="rId43"/>
      <p:boldItalic r:id="rId44"/>
    </p:embeddedFont>
    <p:embeddedFont>
      <p:font typeface="Poppins"/>
      <p:bold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47" roundtripDataSignature="AMtx7mjQWBSBCHmZyvb8nOpNUGbeZ7bJ9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FCBEF64-2D0D-48D7-ADAA-E085A66FF89A}">
  <a:tblStyle styleId="{DFCBEF64-2D0D-48D7-ADAA-E085A66FF89A}"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20" Type="http://schemas.openxmlformats.org/officeDocument/2006/relationships/slide" Target="slides/slide14.xml"/><Relationship Id="rId42" Type="http://schemas.openxmlformats.org/officeDocument/2006/relationships/slide" Target="slides/slide36.xml"/><Relationship Id="rId41" Type="http://schemas.openxmlformats.org/officeDocument/2006/relationships/slide" Target="slides/slide35.xml"/><Relationship Id="rId22" Type="http://schemas.openxmlformats.org/officeDocument/2006/relationships/slide" Target="slides/slide16.xml"/><Relationship Id="rId44" Type="http://schemas.openxmlformats.org/officeDocument/2006/relationships/font" Target="fonts/Montserrat-boldItalic.fntdata"/><Relationship Id="rId21" Type="http://schemas.openxmlformats.org/officeDocument/2006/relationships/slide" Target="slides/slide15.xml"/><Relationship Id="rId43" Type="http://schemas.openxmlformats.org/officeDocument/2006/relationships/font" Target="fonts/Montserrat-bold.fntdata"/><Relationship Id="rId24" Type="http://schemas.openxmlformats.org/officeDocument/2006/relationships/slide" Target="slides/slide18.xml"/><Relationship Id="rId46" Type="http://schemas.openxmlformats.org/officeDocument/2006/relationships/font" Target="fonts/Poppins-boldItalic.fntdata"/><Relationship Id="rId23" Type="http://schemas.openxmlformats.org/officeDocument/2006/relationships/slide" Target="slides/slide17.xml"/><Relationship Id="rId45" Type="http://schemas.openxmlformats.org/officeDocument/2006/relationships/font" Target="fonts/Poppins-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47" Type="http://customschemas.google.com/relationships/presentationmetadata" Target="metadata"/><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0" name="Google Shape;150;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2" name="Shape 362"/>
        <p:cNvGrpSpPr/>
        <p:nvPr/>
      </p:nvGrpSpPr>
      <p:grpSpPr>
        <a:xfrm>
          <a:off x="0" y="0"/>
          <a:ext cx="0" cy="0"/>
          <a:chOff x="0" y="0"/>
          <a:chExt cx="0" cy="0"/>
        </a:xfrm>
      </p:grpSpPr>
      <p:sp>
        <p:nvSpPr>
          <p:cNvPr id="363" name="Google Shape;363;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81" name="Google Shape;481;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8" name="Shape 648"/>
        <p:cNvGrpSpPr/>
        <p:nvPr/>
      </p:nvGrpSpPr>
      <p:grpSpPr>
        <a:xfrm>
          <a:off x="0" y="0"/>
          <a:ext cx="0" cy="0"/>
          <a:chOff x="0" y="0"/>
          <a:chExt cx="0" cy="0"/>
        </a:xfrm>
      </p:grpSpPr>
      <p:sp>
        <p:nvSpPr>
          <p:cNvPr id="649" name="Google Shape;64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50" name="Google Shape;65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75" name="Google Shape;675;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98" name="Google Shape;698;p2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1" name="Google Shape;711;p2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2" name="Shape 722"/>
        <p:cNvGrpSpPr/>
        <p:nvPr/>
      </p:nvGrpSpPr>
      <p:grpSpPr>
        <a:xfrm>
          <a:off x="0" y="0"/>
          <a:ext cx="0" cy="0"/>
          <a:chOff x="0" y="0"/>
          <a:chExt cx="0" cy="0"/>
        </a:xfrm>
      </p:grpSpPr>
      <p:sp>
        <p:nvSpPr>
          <p:cNvPr id="723" name="Google Shape;723;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24" name="Google Shape;724;p2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5" name="Shape 735"/>
        <p:cNvGrpSpPr/>
        <p:nvPr/>
      </p:nvGrpSpPr>
      <p:grpSpPr>
        <a:xfrm>
          <a:off x="0" y="0"/>
          <a:ext cx="0" cy="0"/>
          <a:chOff x="0" y="0"/>
          <a:chExt cx="0" cy="0"/>
        </a:xfrm>
      </p:grpSpPr>
      <p:sp>
        <p:nvSpPr>
          <p:cNvPr id="736" name="Google Shape;736;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37" name="Google Shape;737;p2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8" name="Shape 748"/>
        <p:cNvGrpSpPr/>
        <p:nvPr/>
      </p:nvGrpSpPr>
      <p:grpSpPr>
        <a:xfrm>
          <a:off x="0" y="0"/>
          <a:ext cx="0" cy="0"/>
          <a:chOff x="0" y="0"/>
          <a:chExt cx="0" cy="0"/>
        </a:xfrm>
      </p:grpSpPr>
      <p:sp>
        <p:nvSpPr>
          <p:cNvPr id="749" name="Google Shape;749;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50" name="Google Shape;750;p2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0" name="Shape 810"/>
        <p:cNvGrpSpPr/>
        <p:nvPr/>
      </p:nvGrpSpPr>
      <p:grpSpPr>
        <a:xfrm>
          <a:off x="0" y="0"/>
          <a:ext cx="0" cy="0"/>
          <a:chOff x="0" y="0"/>
          <a:chExt cx="0" cy="0"/>
        </a:xfrm>
      </p:grpSpPr>
      <p:sp>
        <p:nvSpPr>
          <p:cNvPr id="811" name="Google Shape;811;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12" name="Google Shape;812;p3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57" name="Google Shape;857;p2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2" name="Google Shape;872;p2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87" name="Google Shape;887;p2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02" name="Google Shape;902;p2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3" name="Shape 953"/>
        <p:cNvGrpSpPr/>
        <p:nvPr/>
      </p:nvGrpSpPr>
      <p:grpSpPr>
        <a:xfrm>
          <a:off x="0" y="0"/>
          <a:ext cx="0" cy="0"/>
          <a:chOff x="0" y="0"/>
          <a:chExt cx="0" cy="0"/>
        </a:xfrm>
      </p:grpSpPr>
      <p:sp>
        <p:nvSpPr>
          <p:cNvPr id="954" name="Google Shape;954;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55" name="Google Shape;955;p3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8" name="Google Shape;988;p3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7" name="Shape 1047"/>
        <p:cNvGrpSpPr/>
        <p:nvPr/>
      </p:nvGrpSpPr>
      <p:grpSpPr>
        <a:xfrm>
          <a:off x="0" y="0"/>
          <a:ext cx="0" cy="0"/>
          <a:chOff x="0" y="0"/>
          <a:chExt cx="0" cy="0"/>
        </a:xfrm>
      </p:grpSpPr>
      <p:sp>
        <p:nvSpPr>
          <p:cNvPr id="1048" name="Google Shape;1048;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9" name="Google Shape;1049;p3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4" name="Shape 1064"/>
        <p:cNvGrpSpPr/>
        <p:nvPr/>
      </p:nvGrpSpPr>
      <p:grpSpPr>
        <a:xfrm>
          <a:off x="0" y="0"/>
          <a:ext cx="0" cy="0"/>
          <a:chOff x="0" y="0"/>
          <a:chExt cx="0" cy="0"/>
        </a:xfrm>
      </p:grpSpPr>
      <p:sp>
        <p:nvSpPr>
          <p:cNvPr id="1065" name="Google Shape;1065;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6" name="Google Shape;1066;p3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1" name="Shape 1081"/>
        <p:cNvGrpSpPr/>
        <p:nvPr/>
      </p:nvGrpSpPr>
      <p:grpSpPr>
        <a:xfrm>
          <a:off x="0" y="0"/>
          <a:ext cx="0" cy="0"/>
          <a:chOff x="0" y="0"/>
          <a:chExt cx="0" cy="0"/>
        </a:xfrm>
      </p:grpSpPr>
      <p:sp>
        <p:nvSpPr>
          <p:cNvPr id="1082" name="Google Shape;1082;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83" name="Google Shape;1083;p3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8" name="Shape 1098"/>
        <p:cNvGrpSpPr/>
        <p:nvPr/>
      </p:nvGrpSpPr>
      <p:grpSpPr>
        <a:xfrm>
          <a:off x="0" y="0"/>
          <a:ext cx="0" cy="0"/>
          <a:chOff x="0" y="0"/>
          <a:chExt cx="0" cy="0"/>
        </a:xfrm>
      </p:grpSpPr>
      <p:sp>
        <p:nvSpPr>
          <p:cNvPr id="1099" name="Google Shape;1099;p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00" name="Google Shape;1100;p3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 name="Shape 11"/>
        <p:cNvGrpSpPr/>
        <p:nvPr/>
      </p:nvGrpSpPr>
      <p:grpSpPr>
        <a:xfrm>
          <a:off x="0" y="0"/>
          <a:ext cx="0" cy="0"/>
          <a:chOff x="0" y="0"/>
          <a:chExt cx="0" cy="0"/>
        </a:xfrm>
      </p:grpSpPr>
      <p:sp>
        <p:nvSpPr>
          <p:cNvPr id="12" name="Google Shape;12;p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 name="Google Shape;13;p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 name="Google Shape;14;p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9"/>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39"/>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 name="Google Shape;18;p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4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40"/>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 name="Google Shape;24;p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4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algn="l">
              <a:spcBef>
                <a:spcPts val="0"/>
              </a:spcBef>
              <a:spcAft>
                <a:spcPts val="0"/>
              </a:spcAft>
              <a:buClr>
                <a:schemeClr val="dk1"/>
              </a:buClr>
              <a:buSzPts val="4000"/>
              <a:buFont typeface="Calibri"/>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4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0" name="Google Shape;30;p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4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4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6" name="Google Shape;36;p4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37" name="Google Shape;37;p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4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4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3" name="Google Shape;43;p4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4" name="Google Shape;44;p4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5" name="Google Shape;45;p4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6" name="Google Shape;46;p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7" name="Google Shape;47;p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4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1" name="Google Shape;51;p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4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4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57" name="Google Shape;57;p4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58" name="Google Shape;58;p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4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dk1"/>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46"/>
          <p:cNvSpPr/>
          <p:nvPr>
            <p:ph idx="2" type="pic"/>
          </p:nvPr>
        </p:nvSpPr>
        <p:spPr>
          <a:xfrm>
            <a:off x="1792288" y="612775"/>
            <a:ext cx="5486400" cy="4114800"/>
          </a:xfrm>
          <a:prstGeom prst="rect">
            <a:avLst/>
          </a:prstGeom>
          <a:noFill/>
          <a:ln>
            <a:noFill/>
          </a:ln>
        </p:spPr>
      </p:sp>
      <p:sp>
        <p:nvSpPr>
          <p:cNvPr id="64" name="Google Shape;64;p4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5" name="Google Shape;65;p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4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47"/>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48"/>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48"/>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7" name="Google Shape;77;p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3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37"/>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 name="Google Shape;8;p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3.jp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3.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3.jp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3.jp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g"/><Relationship Id="rId4" Type="http://schemas.openxmlformats.org/officeDocument/2006/relationships/image" Target="../media/image4.png"/><Relationship Id="rId5"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jp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jp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3.jp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3.jp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3.jp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3.jp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jp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3.jp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3.jp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3.jp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3.jp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3.jp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3.jp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3.jp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3.jp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3.jp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3.jp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jp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jp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jp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3.jp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3" Type="http://schemas.openxmlformats.org/officeDocument/2006/relationships/image" Target="../media/image3.jp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3" Type="http://schemas.openxmlformats.org/officeDocument/2006/relationships/image" Target="../media/image3.jp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3" Type="http://schemas.openxmlformats.org/officeDocument/2006/relationships/image" Target="../media/image3.jp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3" Type="http://schemas.openxmlformats.org/officeDocument/2006/relationships/image" Target="../media/image3.jp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3" Type="http://schemas.openxmlformats.org/officeDocument/2006/relationships/image" Target="../media/image3.jp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image" Target="../media/image3.jp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3" Type="http://schemas.openxmlformats.org/officeDocument/2006/relationships/image" Target="../media/image1.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grpSp>
        <p:nvGrpSpPr>
          <p:cNvPr id="84" name="Google Shape;84;p1"/>
          <p:cNvGrpSpPr/>
          <p:nvPr/>
        </p:nvGrpSpPr>
        <p:grpSpPr>
          <a:xfrm>
            <a:off x="-360918" y="8781464"/>
            <a:ext cx="2059630" cy="476836"/>
            <a:chOff x="0" y="0"/>
            <a:chExt cx="542454" cy="125587"/>
          </a:xfrm>
        </p:grpSpPr>
        <p:sp>
          <p:nvSpPr>
            <p:cNvPr id="85" name="Google Shape;85;p1"/>
            <p:cNvSpPr/>
            <p:nvPr/>
          </p:nvSpPr>
          <p:spPr>
            <a:xfrm>
              <a:off x="0" y="0"/>
              <a:ext cx="542454" cy="125587"/>
            </a:xfrm>
            <a:custGeom>
              <a:rect b="b" l="l" r="r" t="t"/>
              <a:pathLst>
                <a:path extrusionOk="0" h="125587" w="542454">
                  <a:moveTo>
                    <a:pt x="0" y="0"/>
                  </a:moveTo>
                  <a:lnTo>
                    <a:pt x="542454" y="0"/>
                  </a:lnTo>
                  <a:lnTo>
                    <a:pt x="542454" y="125587"/>
                  </a:lnTo>
                  <a:lnTo>
                    <a:pt x="0" y="125587"/>
                  </a:lnTo>
                  <a:close/>
                </a:path>
              </a:pathLst>
            </a:custGeom>
            <a:solidFill>
              <a:srgbClr val="003366"/>
            </a:solidFill>
            <a:ln>
              <a:noFill/>
            </a:ln>
          </p:spPr>
        </p:sp>
        <p:sp>
          <p:nvSpPr>
            <p:cNvPr id="86" name="Google Shape;86;p1"/>
            <p:cNvSpPr txBox="1"/>
            <p:nvPr/>
          </p:nvSpPr>
          <p:spPr>
            <a:xfrm>
              <a:off x="0" y="28575"/>
              <a:ext cx="542454"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7" name="Google Shape;87;p1"/>
          <p:cNvSpPr txBox="1"/>
          <p:nvPr/>
        </p:nvSpPr>
        <p:spPr>
          <a:xfrm>
            <a:off x="845174" y="1638300"/>
            <a:ext cx="16230600" cy="6155531"/>
          </a:xfrm>
          <a:prstGeom prst="rect">
            <a:avLst/>
          </a:prstGeom>
          <a:noFill/>
          <a:ln>
            <a:noFill/>
          </a:ln>
        </p:spPr>
        <p:txBody>
          <a:bodyPr anchorCtr="0" anchor="t" bIns="0" lIns="0" spcFirstLastPara="1" rIns="0" wrap="square" tIns="0">
            <a:spAutoFit/>
          </a:bodyPr>
          <a:lstStyle/>
          <a:p>
            <a:pPr indent="0" lvl="0" marL="0" marR="0" rtl="0" algn="r">
              <a:spcBef>
                <a:spcPts val="0"/>
              </a:spcBef>
              <a:spcAft>
                <a:spcPts val="0"/>
              </a:spcAft>
              <a:buNone/>
            </a:pPr>
            <a:r>
              <a:rPr b="1" i="0" lang="en-US" sz="20000" u="none" cap="none" strike="noStrike">
                <a:solidFill>
                  <a:srgbClr val="062652"/>
                </a:solidFill>
                <a:latin typeface="Montserrat"/>
                <a:ea typeface="Montserrat"/>
                <a:cs typeface="Montserrat"/>
                <a:sym typeface="Montserrat"/>
              </a:rPr>
              <a:t>SALES</a:t>
            </a:r>
            <a:endParaRPr/>
          </a:p>
          <a:p>
            <a:pPr indent="0" lvl="0" marL="0" marR="0" rtl="0" algn="r">
              <a:spcBef>
                <a:spcPts val="0"/>
              </a:spcBef>
              <a:spcAft>
                <a:spcPts val="0"/>
              </a:spcAft>
              <a:buNone/>
            </a:pPr>
            <a:r>
              <a:rPr b="1" i="0" lang="en-US" sz="20000" u="none" cap="none" strike="noStrike">
                <a:solidFill>
                  <a:srgbClr val="F6931E"/>
                </a:solidFill>
                <a:latin typeface="Montserrat"/>
                <a:ea typeface="Montserrat"/>
                <a:cs typeface="Montserrat"/>
                <a:sym typeface="Montserrat"/>
              </a:rPr>
              <a:t>PIPELINE</a:t>
            </a:r>
            <a:endParaRPr/>
          </a:p>
        </p:txBody>
      </p:sp>
      <p:sp>
        <p:nvSpPr>
          <p:cNvPr id="88" name="Google Shape;88;p1"/>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3">
              <a:alphaModFix/>
            </a:blip>
            <a:stretch>
              <a:fillRect b="0" l="0" r="0" t="0"/>
            </a:stretch>
          </a:blipFill>
          <a:ln>
            <a:noFill/>
          </a:ln>
        </p:spPr>
      </p:sp>
      <p:grpSp>
        <p:nvGrpSpPr>
          <p:cNvPr id="89" name="Google Shape;89;p1"/>
          <p:cNvGrpSpPr/>
          <p:nvPr/>
        </p:nvGrpSpPr>
        <p:grpSpPr>
          <a:xfrm>
            <a:off x="-1115" y="9661191"/>
            <a:ext cx="15869159" cy="476836"/>
            <a:chOff x="0" y="0"/>
            <a:chExt cx="4179532" cy="125587"/>
          </a:xfrm>
        </p:grpSpPr>
        <p:sp>
          <p:nvSpPr>
            <p:cNvPr id="90" name="Google Shape;90;p1"/>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91" name="Google Shape;91;p1"/>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2" name="Google Shape;92;p1"/>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
        <p:nvSpPr>
          <p:cNvPr id="93" name="Google Shape;93;p1"/>
          <p:cNvSpPr/>
          <p:nvPr/>
        </p:nvSpPr>
        <p:spPr>
          <a:xfrm>
            <a:off x="0" y="0"/>
            <a:ext cx="18288000" cy="4871271"/>
          </a:xfrm>
          <a:custGeom>
            <a:rect b="b" l="l" r="r" t="t"/>
            <a:pathLst>
              <a:path extrusionOk="0" h="753401" w="2828458">
                <a:moveTo>
                  <a:pt x="0" y="0"/>
                </a:moveTo>
                <a:lnTo>
                  <a:pt x="2828458" y="0"/>
                </a:lnTo>
                <a:lnTo>
                  <a:pt x="2828458" y="753401"/>
                </a:lnTo>
                <a:lnTo>
                  <a:pt x="0" y="753401"/>
                </a:lnTo>
                <a:close/>
              </a:path>
            </a:pathLst>
          </a:custGeom>
          <a:blipFill rotWithShape="1">
            <a:blip r:embed="rId4">
              <a:alphaModFix amt="5000"/>
            </a:blip>
            <a:stretch>
              <a:fillRect b="-75182" l="0" r="0" t="-75182"/>
            </a:stretch>
          </a:blipFill>
          <a:ln>
            <a:noFill/>
          </a:ln>
        </p:spPr>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99" name="Google Shape;99;p2"/>
          <p:cNvGrpSpPr/>
          <p:nvPr/>
        </p:nvGrpSpPr>
        <p:grpSpPr>
          <a:xfrm>
            <a:off x="1026470" y="4715378"/>
            <a:ext cx="7512660" cy="2898223"/>
            <a:chOff x="0" y="-57150"/>
            <a:chExt cx="1234517" cy="476250"/>
          </a:xfrm>
        </p:grpSpPr>
        <p:sp>
          <p:nvSpPr>
            <p:cNvPr id="100" name="Google Shape;100;p2"/>
            <p:cNvSpPr/>
            <p:nvPr/>
          </p:nvSpPr>
          <p:spPr>
            <a:xfrm>
              <a:off x="0" y="0"/>
              <a:ext cx="1234517" cy="419100"/>
            </a:xfrm>
            <a:custGeom>
              <a:rect b="b" l="l" r="r" t="t"/>
              <a:pathLst>
                <a:path extrusionOk="0" h="419100" w="1234517">
                  <a:moveTo>
                    <a:pt x="20127" y="0"/>
                  </a:moveTo>
                  <a:lnTo>
                    <a:pt x="1214389" y="0"/>
                  </a:lnTo>
                  <a:cubicBezTo>
                    <a:pt x="1225505" y="0"/>
                    <a:pt x="1234517" y="9011"/>
                    <a:pt x="1234517" y="20127"/>
                  </a:cubicBezTo>
                  <a:lnTo>
                    <a:pt x="1234517" y="398973"/>
                  </a:lnTo>
                  <a:cubicBezTo>
                    <a:pt x="1234517" y="410089"/>
                    <a:pt x="1225505" y="419100"/>
                    <a:pt x="1214389" y="419100"/>
                  </a:cubicBezTo>
                  <a:lnTo>
                    <a:pt x="20127" y="419100"/>
                  </a:lnTo>
                  <a:cubicBezTo>
                    <a:pt x="9011" y="419100"/>
                    <a:pt x="0" y="410089"/>
                    <a:pt x="0" y="398973"/>
                  </a:cubicBezTo>
                  <a:lnTo>
                    <a:pt x="0" y="20127"/>
                  </a:lnTo>
                  <a:cubicBezTo>
                    <a:pt x="0" y="9011"/>
                    <a:pt x="9011" y="0"/>
                    <a:pt x="2012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2"/>
            <p:cNvSpPr txBox="1"/>
            <p:nvPr/>
          </p:nvSpPr>
          <p:spPr>
            <a:xfrm>
              <a:off x="0" y="-57150"/>
              <a:ext cx="1234517" cy="4762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2" name="Google Shape;102;p2"/>
          <p:cNvSpPr txBox="1"/>
          <p:nvPr/>
        </p:nvSpPr>
        <p:spPr>
          <a:xfrm>
            <a:off x="1222087" y="5348136"/>
            <a:ext cx="7147620" cy="17780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Pengertian:</a:t>
            </a:r>
            <a:r>
              <a:rPr b="0" i="0" lang="en-US" sz="2000" u="none" cap="none" strike="noStrike">
                <a:solidFill>
                  <a:srgbClr val="FFFFFF"/>
                </a:solidFill>
                <a:latin typeface="Poppins"/>
                <a:ea typeface="Poppins"/>
                <a:cs typeface="Poppins"/>
                <a:sym typeface="Poppins"/>
              </a:rPr>
              <a:t> Prospecting adalah proses pencarian atau</a:t>
            </a:r>
            <a:endParaRPr/>
          </a:p>
          <a:p>
            <a:pPr indent="0" lvl="0" marL="0" marR="0" rtl="0" algn="l">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menemukan nasabah baru. Mulai dari mencari siapa</a:t>
            </a:r>
            <a:endParaRPr/>
          </a:p>
          <a:p>
            <a:pPr indent="0" lvl="0" marL="0" marR="0" rtl="0" algn="l">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calon nasabah, hingga mencari tahu lebih</a:t>
            </a:r>
            <a:endParaRPr/>
          </a:p>
          <a:p>
            <a:pPr indent="0" lvl="0" marL="0" marR="0" rtl="0" algn="l">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lanjut mengenai kesesuaian dengan klasifikasi nasabah</a:t>
            </a:r>
            <a:endParaRPr/>
          </a:p>
          <a:p>
            <a:pPr indent="0" lvl="0" marL="0" marR="0" rtl="0" algn="l">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dan menuangkannya ke database.</a:t>
            </a:r>
            <a:endParaRPr/>
          </a:p>
        </p:txBody>
      </p:sp>
      <p:grpSp>
        <p:nvGrpSpPr>
          <p:cNvPr id="103" name="Google Shape;103;p2"/>
          <p:cNvGrpSpPr/>
          <p:nvPr/>
        </p:nvGrpSpPr>
        <p:grpSpPr>
          <a:xfrm>
            <a:off x="9744409" y="4715378"/>
            <a:ext cx="7512660" cy="2898223"/>
            <a:chOff x="0" y="-57150"/>
            <a:chExt cx="1234517" cy="476250"/>
          </a:xfrm>
        </p:grpSpPr>
        <p:sp>
          <p:nvSpPr>
            <p:cNvPr id="104" name="Google Shape;104;p2"/>
            <p:cNvSpPr/>
            <p:nvPr/>
          </p:nvSpPr>
          <p:spPr>
            <a:xfrm>
              <a:off x="0" y="0"/>
              <a:ext cx="1234517" cy="419100"/>
            </a:xfrm>
            <a:custGeom>
              <a:rect b="b" l="l" r="r" t="t"/>
              <a:pathLst>
                <a:path extrusionOk="0" h="419100" w="1234517">
                  <a:moveTo>
                    <a:pt x="20127" y="0"/>
                  </a:moveTo>
                  <a:lnTo>
                    <a:pt x="1214389" y="0"/>
                  </a:lnTo>
                  <a:cubicBezTo>
                    <a:pt x="1225505" y="0"/>
                    <a:pt x="1234517" y="9011"/>
                    <a:pt x="1234517" y="20127"/>
                  </a:cubicBezTo>
                  <a:lnTo>
                    <a:pt x="1234517" y="398973"/>
                  </a:lnTo>
                  <a:cubicBezTo>
                    <a:pt x="1234517" y="410089"/>
                    <a:pt x="1225505" y="419100"/>
                    <a:pt x="1214389" y="419100"/>
                  </a:cubicBezTo>
                  <a:lnTo>
                    <a:pt x="20127" y="419100"/>
                  </a:lnTo>
                  <a:cubicBezTo>
                    <a:pt x="9011" y="419100"/>
                    <a:pt x="0" y="410089"/>
                    <a:pt x="0" y="398973"/>
                  </a:cubicBezTo>
                  <a:lnTo>
                    <a:pt x="0" y="20127"/>
                  </a:lnTo>
                  <a:cubicBezTo>
                    <a:pt x="0" y="9011"/>
                    <a:pt x="9011" y="0"/>
                    <a:pt x="2012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
            <p:cNvSpPr txBox="1"/>
            <p:nvPr/>
          </p:nvSpPr>
          <p:spPr>
            <a:xfrm>
              <a:off x="0" y="-57150"/>
              <a:ext cx="1234517" cy="4762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6" name="Google Shape;106;p2"/>
          <p:cNvSpPr txBox="1"/>
          <p:nvPr/>
        </p:nvSpPr>
        <p:spPr>
          <a:xfrm>
            <a:off x="9981458" y="5524349"/>
            <a:ext cx="7038563" cy="142557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Tujuan:</a:t>
            </a:r>
            <a:r>
              <a:rPr b="0" i="0" lang="en-US" sz="2000" u="none" cap="none" strike="noStrike">
                <a:solidFill>
                  <a:srgbClr val="FFFFFF"/>
                </a:solidFill>
                <a:latin typeface="Poppins"/>
                <a:ea typeface="Poppins"/>
                <a:cs typeface="Poppins"/>
                <a:sym typeface="Poppins"/>
              </a:rPr>
              <a:t> Prospecting dilakukan agar dapat menciptakan dan meningkatkan kesempatan untuk menjual produk/layanan pada saat ini maupun pada masa yang akan datang.</a:t>
            </a:r>
            <a:endParaRPr/>
          </a:p>
        </p:txBody>
      </p:sp>
      <p:sp>
        <p:nvSpPr>
          <p:cNvPr id="107" name="Google Shape;107;p2"/>
          <p:cNvSpPr txBox="1"/>
          <p:nvPr/>
        </p:nvSpPr>
        <p:spPr>
          <a:xfrm>
            <a:off x="4422131" y="8051751"/>
            <a:ext cx="9522469" cy="523876"/>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1" i="0" lang="en-US" sz="2999" u="none" cap="none" strike="noStrike">
                <a:solidFill>
                  <a:srgbClr val="F6931E"/>
                </a:solidFill>
                <a:latin typeface="Poppins"/>
                <a:ea typeface="Poppins"/>
                <a:cs typeface="Poppins"/>
                <a:sym typeface="Poppins"/>
              </a:rPr>
              <a:t>DARI MANA KITA BISA MENDAPATKAN PROSPECT?</a:t>
            </a:r>
            <a:endParaRPr/>
          </a:p>
        </p:txBody>
      </p:sp>
      <p:grpSp>
        <p:nvGrpSpPr>
          <p:cNvPr id="108" name="Google Shape;108;p2"/>
          <p:cNvGrpSpPr/>
          <p:nvPr/>
        </p:nvGrpSpPr>
        <p:grpSpPr>
          <a:xfrm rot="-5400000">
            <a:off x="14716499" y="1784448"/>
            <a:ext cx="1942079" cy="3143522"/>
            <a:chOff x="0" y="-31750"/>
            <a:chExt cx="520700" cy="842825"/>
          </a:xfrm>
        </p:grpSpPr>
        <p:sp>
          <p:nvSpPr>
            <p:cNvPr id="109" name="Google Shape;109;p2"/>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110" name="Google Shape;110;p2"/>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1" name="Google Shape;111;p2"/>
          <p:cNvGrpSpPr/>
          <p:nvPr/>
        </p:nvGrpSpPr>
        <p:grpSpPr>
          <a:xfrm rot="-5400000">
            <a:off x="12515583" y="1784448"/>
            <a:ext cx="1942079" cy="3143522"/>
            <a:chOff x="0" y="-31750"/>
            <a:chExt cx="520700" cy="842825"/>
          </a:xfrm>
        </p:grpSpPr>
        <p:sp>
          <p:nvSpPr>
            <p:cNvPr id="112" name="Google Shape;112;p2"/>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113" name="Google Shape;113;p2"/>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4" name="Google Shape;114;p2"/>
          <p:cNvGrpSpPr/>
          <p:nvPr/>
        </p:nvGrpSpPr>
        <p:grpSpPr>
          <a:xfrm rot="-5400000">
            <a:off x="10314666" y="1784448"/>
            <a:ext cx="1942079" cy="3143522"/>
            <a:chOff x="0" y="-31750"/>
            <a:chExt cx="520700" cy="842825"/>
          </a:xfrm>
        </p:grpSpPr>
        <p:sp>
          <p:nvSpPr>
            <p:cNvPr id="115" name="Google Shape;115;p2"/>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116" name="Google Shape;116;p2"/>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17" name="Google Shape;117;p2"/>
          <p:cNvGrpSpPr/>
          <p:nvPr/>
        </p:nvGrpSpPr>
        <p:grpSpPr>
          <a:xfrm rot="-5400000">
            <a:off x="8113750" y="1784448"/>
            <a:ext cx="1942079" cy="3143522"/>
            <a:chOff x="0" y="-31750"/>
            <a:chExt cx="520700" cy="842825"/>
          </a:xfrm>
        </p:grpSpPr>
        <p:sp>
          <p:nvSpPr>
            <p:cNvPr id="118" name="Google Shape;118;p2"/>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119" name="Google Shape;119;p2"/>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0" name="Google Shape;120;p2"/>
          <p:cNvGrpSpPr/>
          <p:nvPr/>
        </p:nvGrpSpPr>
        <p:grpSpPr>
          <a:xfrm rot="-5400000">
            <a:off x="5912834" y="1784448"/>
            <a:ext cx="1942079" cy="3143522"/>
            <a:chOff x="0" y="-31750"/>
            <a:chExt cx="520700" cy="842825"/>
          </a:xfrm>
        </p:grpSpPr>
        <p:sp>
          <p:nvSpPr>
            <p:cNvPr id="121" name="Google Shape;121;p2"/>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122" name="Google Shape;122;p2"/>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3" name="Google Shape;123;p2"/>
          <p:cNvGrpSpPr/>
          <p:nvPr/>
        </p:nvGrpSpPr>
        <p:grpSpPr>
          <a:xfrm rot="-5400000">
            <a:off x="3711918" y="1784448"/>
            <a:ext cx="1942079" cy="3143522"/>
            <a:chOff x="0" y="-31750"/>
            <a:chExt cx="520700" cy="842825"/>
          </a:xfrm>
        </p:grpSpPr>
        <p:sp>
          <p:nvSpPr>
            <p:cNvPr id="124" name="Google Shape;124;p2"/>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125" name="Google Shape;125;p2"/>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26" name="Google Shape;126;p2"/>
          <p:cNvGrpSpPr/>
          <p:nvPr/>
        </p:nvGrpSpPr>
        <p:grpSpPr>
          <a:xfrm rot="-5400000">
            <a:off x="1511002" y="1784448"/>
            <a:ext cx="1942079" cy="3143522"/>
            <a:chOff x="0" y="-31750"/>
            <a:chExt cx="520700" cy="842825"/>
          </a:xfrm>
        </p:grpSpPr>
        <p:sp>
          <p:nvSpPr>
            <p:cNvPr id="127" name="Google Shape;127;p2"/>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128" name="Google Shape;128;p2"/>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29" name="Google Shape;129;p2"/>
          <p:cNvSpPr txBox="1"/>
          <p:nvPr/>
        </p:nvSpPr>
        <p:spPr>
          <a:xfrm>
            <a:off x="1467258" y="2803808"/>
            <a:ext cx="1607520"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Prospecting</a:t>
            </a:r>
            <a:endParaRPr/>
          </a:p>
        </p:txBody>
      </p:sp>
      <p:sp>
        <p:nvSpPr>
          <p:cNvPr id="130" name="Google Shape;130;p2"/>
          <p:cNvSpPr txBox="1"/>
          <p:nvPr/>
        </p:nvSpPr>
        <p:spPr>
          <a:xfrm>
            <a:off x="4103478" y="2803808"/>
            <a:ext cx="1725454"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Approaching</a:t>
            </a:r>
            <a:endParaRPr/>
          </a:p>
        </p:txBody>
      </p:sp>
      <p:sp>
        <p:nvSpPr>
          <p:cNvPr id="131" name="Google Shape;131;p2"/>
          <p:cNvSpPr txBox="1"/>
          <p:nvPr/>
        </p:nvSpPr>
        <p:spPr>
          <a:xfrm>
            <a:off x="6704645" y="2803808"/>
            <a:ext cx="1148817"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Probing</a:t>
            </a:r>
            <a:endParaRPr/>
          </a:p>
        </p:txBody>
      </p:sp>
      <p:sp>
        <p:nvSpPr>
          <p:cNvPr id="132" name="Google Shape;132;p2"/>
          <p:cNvSpPr txBox="1"/>
          <p:nvPr/>
        </p:nvSpPr>
        <p:spPr>
          <a:xfrm>
            <a:off x="8458220" y="2635484"/>
            <a:ext cx="1726933"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Sales</a:t>
            </a:r>
            <a:endParaRPr/>
          </a:p>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Presentation</a:t>
            </a:r>
            <a:endParaRPr/>
          </a:p>
        </p:txBody>
      </p:sp>
      <p:sp>
        <p:nvSpPr>
          <p:cNvPr id="133" name="Google Shape;133;p2"/>
          <p:cNvSpPr txBox="1"/>
          <p:nvPr/>
        </p:nvSpPr>
        <p:spPr>
          <a:xfrm>
            <a:off x="10482177" y="2627595"/>
            <a:ext cx="1995365"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Handling</a:t>
            </a:r>
            <a:endParaRPr/>
          </a:p>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Objection</a:t>
            </a:r>
            <a:endParaRPr/>
          </a:p>
        </p:txBody>
      </p:sp>
      <p:sp>
        <p:nvSpPr>
          <p:cNvPr id="134" name="Google Shape;134;p2"/>
          <p:cNvSpPr txBox="1"/>
          <p:nvPr/>
        </p:nvSpPr>
        <p:spPr>
          <a:xfrm>
            <a:off x="12857468" y="2803808"/>
            <a:ext cx="1780389"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Sales Closing</a:t>
            </a:r>
            <a:endParaRPr/>
          </a:p>
        </p:txBody>
      </p:sp>
      <p:sp>
        <p:nvSpPr>
          <p:cNvPr id="135" name="Google Shape;135;p2"/>
          <p:cNvSpPr txBox="1"/>
          <p:nvPr/>
        </p:nvSpPr>
        <p:spPr>
          <a:xfrm>
            <a:off x="15062825" y="2803808"/>
            <a:ext cx="1624975"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Maintaining</a:t>
            </a:r>
            <a:endParaRPr/>
          </a:p>
        </p:txBody>
      </p:sp>
      <p:sp>
        <p:nvSpPr>
          <p:cNvPr id="136" name="Google Shape;136;p2"/>
          <p:cNvSpPr txBox="1"/>
          <p:nvPr/>
        </p:nvSpPr>
        <p:spPr>
          <a:xfrm>
            <a:off x="1180639" y="3129967"/>
            <a:ext cx="2147987"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Mencari Calon Nasabah</a:t>
            </a:r>
            <a:endParaRPr/>
          </a:p>
        </p:txBody>
      </p:sp>
      <p:sp>
        <p:nvSpPr>
          <p:cNvPr id="137" name="Google Shape;137;p2"/>
          <p:cNvSpPr txBox="1"/>
          <p:nvPr/>
        </p:nvSpPr>
        <p:spPr>
          <a:xfrm>
            <a:off x="4121607"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Pendekatan Awal</a:t>
            </a:r>
            <a:endParaRPr/>
          </a:p>
        </p:txBody>
      </p:sp>
      <p:sp>
        <p:nvSpPr>
          <p:cNvPr id="138" name="Google Shape;138;p2"/>
          <p:cNvSpPr txBox="1"/>
          <p:nvPr/>
        </p:nvSpPr>
        <p:spPr>
          <a:xfrm>
            <a:off x="6373624"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Menggali Kebutuhan</a:t>
            </a:r>
            <a:endParaRPr/>
          </a:p>
        </p:txBody>
      </p:sp>
      <p:sp>
        <p:nvSpPr>
          <p:cNvPr id="139" name="Google Shape;139;p2"/>
          <p:cNvSpPr txBox="1"/>
          <p:nvPr/>
        </p:nvSpPr>
        <p:spPr>
          <a:xfrm>
            <a:off x="8455635" y="3281645"/>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Presentasi Penawaran</a:t>
            </a:r>
            <a:endParaRPr/>
          </a:p>
        </p:txBody>
      </p:sp>
      <p:sp>
        <p:nvSpPr>
          <p:cNvPr id="140" name="Google Shape;140;p2"/>
          <p:cNvSpPr txBox="1"/>
          <p:nvPr/>
        </p:nvSpPr>
        <p:spPr>
          <a:xfrm>
            <a:off x="10638878" y="3289534"/>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Menangani Keberatan</a:t>
            </a:r>
            <a:endParaRPr/>
          </a:p>
        </p:txBody>
      </p:sp>
      <p:sp>
        <p:nvSpPr>
          <p:cNvPr id="141" name="Google Shape;141;p2"/>
          <p:cNvSpPr txBox="1"/>
          <p:nvPr/>
        </p:nvSpPr>
        <p:spPr>
          <a:xfrm>
            <a:off x="12857468"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Penutupan Penjualan</a:t>
            </a:r>
            <a:endParaRPr/>
          </a:p>
        </p:txBody>
      </p:sp>
      <p:sp>
        <p:nvSpPr>
          <p:cNvPr id="142" name="Google Shape;142;p2"/>
          <p:cNvSpPr txBox="1"/>
          <p:nvPr/>
        </p:nvSpPr>
        <p:spPr>
          <a:xfrm>
            <a:off x="15036752" y="3138722"/>
            <a:ext cx="1823653"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Pemeliharaan Hubungan</a:t>
            </a:r>
            <a:endParaRPr/>
          </a:p>
        </p:txBody>
      </p:sp>
      <p:sp>
        <p:nvSpPr>
          <p:cNvPr id="143" name="Google Shape;143;p2"/>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144" name="Google Shape;144;p2"/>
          <p:cNvGrpSpPr/>
          <p:nvPr/>
        </p:nvGrpSpPr>
        <p:grpSpPr>
          <a:xfrm>
            <a:off x="-1115" y="9661191"/>
            <a:ext cx="15869159" cy="476836"/>
            <a:chOff x="0" y="0"/>
            <a:chExt cx="4179532" cy="125587"/>
          </a:xfrm>
        </p:grpSpPr>
        <p:sp>
          <p:nvSpPr>
            <p:cNvPr id="145" name="Google Shape;145;p2"/>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146" name="Google Shape;146;p2"/>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47" name="Google Shape;147;p2"/>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153" name="Google Shape;153;p3"/>
          <p:cNvGrpSpPr/>
          <p:nvPr/>
        </p:nvGrpSpPr>
        <p:grpSpPr>
          <a:xfrm>
            <a:off x="3291571" y="3220712"/>
            <a:ext cx="3808253" cy="3808253"/>
            <a:chOff x="0" y="0"/>
            <a:chExt cx="812800" cy="812800"/>
          </a:xfrm>
        </p:grpSpPr>
        <p:sp>
          <p:nvSpPr>
            <p:cNvPr id="154" name="Google Shape;154;p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noFill/>
            <a:ln cap="sq" cmpd="sng" w="228600">
              <a:solidFill>
                <a:srgbClr val="B3B6BA"/>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5" name="Google Shape;155;p3"/>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56" name="Google Shape;156;p3"/>
          <p:cNvSpPr/>
          <p:nvPr/>
        </p:nvSpPr>
        <p:spPr>
          <a:xfrm>
            <a:off x="4286399" y="4149408"/>
            <a:ext cx="1665756" cy="1850840"/>
          </a:xfrm>
          <a:custGeom>
            <a:rect b="b" l="l" r="r" t="t"/>
            <a:pathLst>
              <a:path extrusionOk="0" h="1850840" w="1665756">
                <a:moveTo>
                  <a:pt x="0" y="0"/>
                </a:moveTo>
                <a:lnTo>
                  <a:pt x="1665756" y="0"/>
                </a:lnTo>
                <a:lnTo>
                  <a:pt x="1665756" y="1850840"/>
                </a:lnTo>
                <a:lnTo>
                  <a:pt x="0" y="1850840"/>
                </a:lnTo>
                <a:lnTo>
                  <a:pt x="0" y="0"/>
                </a:lnTo>
                <a:close/>
              </a:path>
            </a:pathLst>
          </a:custGeom>
          <a:noFill/>
          <a:ln>
            <a:noFill/>
          </a:ln>
        </p:spPr>
      </p:sp>
      <p:grpSp>
        <p:nvGrpSpPr>
          <p:cNvPr id="157" name="Google Shape;157;p3"/>
          <p:cNvGrpSpPr/>
          <p:nvPr/>
        </p:nvGrpSpPr>
        <p:grpSpPr>
          <a:xfrm>
            <a:off x="7239873" y="3255614"/>
            <a:ext cx="3808253" cy="3808253"/>
            <a:chOff x="0" y="0"/>
            <a:chExt cx="812800" cy="812800"/>
          </a:xfrm>
        </p:grpSpPr>
        <p:sp>
          <p:nvSpPr>
            <p:cNvPr id="158" name="Google Shape;158;p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noFill/>
            <a:ln cap="sq" cmpd="sng" w="228600">
              <a:solidFill>
                <a:srgbClr val="B3B6BA"/>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3"/>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60" name="Google Shape;160;p3"/>
          <p:cNvSpPr/>
          <p:nvPr/>
        </p:nvSpPr>
        <p:spPr>
          <a:xfrm>
            <a:off x="8291868" y="4042199"/>
            <a:ext cx="1704263" cy="2202602"/>
          </a:xfrm>
          <a:custGeom>
            <a:rect b="b" l="l" r="r" t="t"/>
            <a:pathLst>
              <a:path extrusionOk="0" h="2202602" w="1704263">
                <a:moveTo>
                  <a:pt x="0" y="0"/>
                </a:moveTo>
                <a:lnTo>
                  <a:pt x="1704264" y="0"/>
                </a:lnTo>
                <a:lnTo>
                  <a:pt x="1704264" y="2202602"/>
                </a:lnTo>
                <a:lnTo>
                  <a:pt x="0" y="2202602"/>
                </a:lnTo>
                <a:lnTo>
                  <a:pt x="0" y="0"/>
                </a:lnTo>
                <a:close/>
              </a:path>
            </a:pathLst>
          </a:custGeom>
          <a:noFill/>
          <a:ln>
            <a:noFill/>
          </a:ln>
        </p:spPr>
      </p:sp>
      <p:grpSp>
        <p:nvGrpSpPr>
          <p:cNvPr id="161" name="Google Shape;161;p3"/>
          <p:cNvGrpSpPr/>
          <p:nvPr/>
        </p:nvGrpSpPr>
        <p:grpSpPr>
          <a:xfrm>
            <a:off x="11188176" y="3220712"/>
            <a:ext cx="3808253" cy="3808253"/>
            <a:chOff x="0" y="0"/>
            <a:chExt cx="812800" cy="812800"/>
          </a:xfrm>
        </p:grpSpPr>
        <p:sp>
          <p:nvSpPr>
            <p:cNvPr id="162" name="Google Shape;162;p3"/>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noFill/>
            <a:ln cap="sq" cmpd="sng" w="228600">
              <a:solidFill>
                <a:srgbClr val="B3B6BA"/>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3" name="Google Shape;163;p3"/>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64" name="Google Shape;164;p3"/>
          <p:cNvSpPr/>
          <p:nvPr/>
        </p:nvSpPr>
        <p:spPr>
          <a:xfrm flipH="1">
            <a:off x="12202485" y="4060791"/>
            <a:ext cx="1779634" cy="2028073"/>
          </a:xfrm>
          <a:custGeom>
            <a:rect b="b" l="l" r="r" t="t"/>
            <a:pathLst>
              <a:path extrusionOk="0" h="2028073" w="1779634">
                <a:moveTo>
                  <a:pt x="1779634" y="0"/>
                </a:moveTo>
                <a:lnTo>
                  <a:pt x="0" y="0"/>
                </a:lnTo>
                <a:lnTo>
                  <a:pt x="0" y="2028073"/>
                </a:lnTo>
                <a:lnTo>
                  <a:pt x="1779634" y="2028073"/>
                </a:lnTo>
                <a:lnTo>
                  <a:pt x="1779634" y="0"/>
                </a:lnTo>
                <a:close/>
              </a:path>
            </a:pathLst>
          </a:custGeom>
          <a:noFill/>
          <a:ln>
            <a:noFill/>
          </a:ln>
        </p:spPr>
      </p:sp>
      <p:sp>
        <p:nvSpPr>
          <p:cNvPr id="165" name="Google Shape;165;p3"/>
          <p:cNvSpPr/>
          <p:nvPr/>
        </p:nvSpPr>
        <p:spPr>
          <a:xfrm flipH="1">
            <a:off x="6868171" y="2824394"/>
            <a:ext cx="4545686" cy="2335346"/>
          </a:xfrm>
          <a:custGeom>
            <a:rect b="b" l="l" r="r" t="t"/>
            <a:pathLst>
              <a:path extrusionOk="0" h="2335346" w="4545686">
                <a:moveTo>
                  <a:pt x="0" y="2335346"/>
                </a:moveTo>
                <a:lnTo>
                  <a:pt x="4545685" y="2335346"/>
                </a:lnTo>
                <a:lnTo>
                  <a:pt x="4545685" y="0"/>
                </a:lnTo>
                <a:lnTo>
                  <a:pt x="0" y="0"/>
                </a:lnTo>
                <a:lnTo>
                  <a:pt x="0" y="2335346"/>
                </a:lnTo>
                <a:close/>
              </a:path>
            </a:pathLst>
          </a:custGeom>
          <a:noFill/>
          <a:ln>
            <a:noFill/>
          </a:ln>
        </p:spPr>
      </p:sp>
      <p:sp>
        <p:nvSpPr>
          <p:cNvPr id="166" name="Google Shape;166;p3"/>
          <p:cNvSpPr/>
          <p:nvPr/>
        </p:nvSpPr>
        <p:spPr>
          <a:xfrm rot="10800000">
            <a:off x="2922855" y="5124839"/>
            <a:ext cx="4545686" cy="2335346"/>
          </a:xfrm>
          <a:custGeom>
            <a:rect b="b" l="l" r="r" t="t"/>
            <a:pathLst>
              <a:path extrusionOk="0" h="2335346" w="4545686">
                <a:moveTo>
                  <a:pt x="0" y="0"/>
                </a:moveTo>
                <a:lnTo>
                  <a:pt x="4545686" y="0"/>
                </a:lnTo>
                <a:lnTo>
                  <a:pt x="4545686" y="2335346"/>
                </a:lnTo>
                <a:lnTo>
                  <a:pt x="0" y="2335346"/>
                </a:lnTo>
                <a:lnTo>
                  <a:pt x="0" y="0"/>
                </a:lnTo>
                <a:close/>
              </a:path>
            </a:pathLst>
          </a:custGeom>
          <a:noFill/>
          <a:ln>
            <a:noFill/>
          </a:ln>
        </p:spPr>
      </p:sp>
      <p:sp>
        <p:nvSpPr>
          <p:cNvPr id="167" name="Google Shape;167;p3"/>
          <p:cNvSpPr/>
          <p:nvPr/>
        </p:nvSpPr>
        <p:spPr>
          <a:xfrm rot="10800000">
            <a:off x="10819459" y="5124839"/>
            <a:ext cx="4545686" cy="2335346"/>
          </a:xfrm>
          <a:custGeom>
            <a:rect b="b" l="l" r="r" t="t"/>
            <a:pathLst>
              <a:path extrusionOk="0" h="2335346" w="4545686">
                <a:moveTo>
                  <a:pt x="0" y="0"/>
                </a:moveTo>
                <a:lnTo>
                  <a:pt x="4545686" y="0"/>
                </a:lnTo>
                <a:lnTo>
                  <a:pt x="4545686" y="2335346"/>
                </a:lnTo>
                <a:lnTo>
                  <a:pt x="0" y="2335346"/>
                </a:lnTo>
                <a:lnTo>
                  <a:pt x="0" y="0"/>
                </a:lnTo>
                <a:close/>
              </a:path>
            </a:pathLst>
          </a:custGeom>
          <a:noFill/>
          <a:ln>
            <a:noFill/>
          </a:ln>
        </p:spPr>
      </p:sp>
      <p:sp>
        <p:nvSpPr>
          <p:cNvPr id="168" name="Google Shape;168;p3"/>
          <p:cNvSpPr txBox="1"/>
          <p:nvPr/>
        </p:nvSpPr>
        <p:spPr>
          <a:xfrm>
            <a:off x="3360573" y="7600448"/>
            <a:ext cx="3670249" cy="560867"/>
          </a:xfrm>
          <a:prstGeom prst="rect">
            <a:avLst/>
          </a:prstGeom>
          <a:noFill/>
          <a:ln>
            <a:noFill/>
          </a:ln>
        </p:spPr>
        <p:txBody>
          <a:bodyPr anchorCtr="0" anchor="t" bIns="0" lIns="0" spcFirstLastPara="1" rIns="0" wrap="square" tIns="0">
            <a:spAutoFit/>
          </a:bodyPr>
          <a:lstStyle/>
          <a:p>
            <a:pPr indent="0" lvl="0" marL="0" marR="0" rtl="0" algn="ctr">
              <a:lnSpc>
                <a:spcPct val="139974"/>
              </a:lnSpc>
              <a:spcBef>
                <a:spcPts val="0"/>
              </a:spcBef>
              <a:spcAft>
                <a:spcPts val="0"/>
              </a:spcAft>
              <a:buNone/>
            </a:pPr>
            <a:r>
              <a:rPr b="1" i="0" lang="en-US" sz="3107" u="none" cap="none" strike="noStrike">
                <a:solidFill>
                  <a:srgbClr val="062652"/>
                </a:solidFill>
                <a:latin typeface="Poppins"/>
                <a:ea typeface="Poppins"/>
                <a:cs typeface="Poppins"/>
                <a:sym typeface="Poppins"/>
              </a:rPr>
              <a:t>Internal Database</a:t>
            </a:r>
            <a:endParaRPr/>
          </a:p>
        </p:txBody>
      </p:sp>
      <p:sp>
        <p:nvSpPr>
          <p:cNvPr id="169" name="Google Shape;169;p3"/>
          <p:cNvSpPr txBox="1"/>
          <p:nvPr/>
        </p:nvSpPr>
        <p:spPr>
          <a:xfrm>
            <a:off x="8337251" y="2030435"/>
            <a:ext cx="1607526" cy="560867"/>
          </a:xfrm>
          <a:prstGeom prst="rect">
            <a:avLst/>
          </a:prstGeom>
          <a:noFill/>
          <a:ln>
            <a:noFill/>
          </a:ln>
        </p:spPr>
        <p:txBody>
          <a:bodyPr anchorCtr="0" anchor="t" bIns="0" lIns="0" spcFirstLastPara="1" rIns="0" wrap="square" tIns="0">
            <a:spAutoFit/>
          </a:bodyPr>
          <a:lstStyle/>
          <a:p>
            <a:pPr indent="0" lvl="0" marL="0" marR="0" rtl="0" algn="ctr">
              <a:lnSpc>
                <a:spcPct val="139974"/>
              </a:lnSpc>
              <a:spcBef>
                <a:spcPts val="0"/>
              </a:spcBef>
              <a:spcAft>
                <a:spcPts val="0"/>
              </a:spcAft>
              <a:buNone/>
            </a:pPr>
            <a:r>
              <a:rPr b="1" i="0" lang="en-US" sz="3107" u="none" cap="none" strike="noStrike">
                <a:solidFill>
                  <a:srgbClr val="062652"/>
                </a:solidFill>
                <a:latin typeface="Poppins"/>
                <a:ea typeface="Poppins"/>
                <a:cs typeface="Poppins"/>
                <a:sym typeface="Poppins"/>
              </a:rPr>
              <a:t>Referral</a:t>
            </a:r>
            <a:endParaRPr/>
          </a:p>
        </p:txBody>
      </p:sp>
      <p:sp>
        <p:nvSpPr>
          <p:cNvPr id="170" name="Google Shape;170;p3"/>
          <p:cNvSpPr txBox="1"/>
          <p:nvPr/>
        </p:nvSpPr>
        <p:spPr>
          <a:xfrm>
            <a:off x="11747301" y="7600448"/>
            <a:ext cx="2690001" cy="560867"/>
          </a:xfrm>
          <a:prstGeom prst="rect">
            <a:avLst/>
          </a:prstGeom>
          <a:noFill/>
          <a:ln>
            <a:noFill/>
          </a:ln>
        </p:spPr>
        <p:txBody>
          <a:bodyPr anchorCtr="0" anchor="t" bIns="0" lIns="0" spcFirstLastPara="1" rIns="0" wrap="square" tIns="0">
            <a:spAutoFit/>
          </a:bodyPr>
          <a:lstStyle/>
          <a:p>
            <a:pPr indent="0" lvl="0" marL="0" marR="0" rtl="0" algn="ctr">
              <a:lnSpc>
                <a:spcPct val="139974"/>
              </a:lnSpc>
              <a:spcBef>
                <a:spcPts val="0"/>
              </a:spcBef>
              <a:spcAft>
                <a:spcPts val="0"/>
              </a:spcAft>
              <a:buNone/>
            </a:pPr>
            <a:r>
              <a:rPr b="1" i="0" lang="en-US" sz="3107" u="none" cap="none" strike="noStrike">
                <a:solidFill>
                  <a:srgbClr val="062652"/>
                </a:solidFill>
                <a:latin typeface="Poppins"/>
                <a:ea typeface="Poppins"/>
                <a:cs typeface="Poppins"/>
                <a:sym typeface="Poppins"/>
              </a:rPr>
              <a:t>Non-Referral</a:t>
            </a:r>
            <a:endParaRPr/>
          </a:p>
        </p:txBody>
      </p:sp>
      <p:sp>
        <p:nvSpPr>
          <p:cNvPr id="171" name="Google Shape;171;p3"/>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172" name="Google Shape;172;p3"/>
          <p:cNvGrpSpPr/>
          <p:nvPr/>
        </p:nvGrpSpPr>
        <p:grpSpPr>
          <a:xfrm>
            <a:off x="-1115" y="9661191"/>
            <a:ext cx="15869159" cy="476836"/>
            <a:chOff x="0" y="0"/>
            <a:chExt cx="4179532" cy="125587"/>
          </a:xfrm>
        </p:grpSpPr>
        <p:sp>
          <p:nvSpPr>
            <p:cNvPr id="173" name="Google Shape;173;p3"/>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174" name="Google Shape;174;p3"/>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75" name="Google Shape;175;p3"/>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181" name="Google Shape;181;p4"/>
          <p:cNvSpPr txBox="1"/>
          <p:nvPr/>
        </p:nvSpPr>
        <p:spPr>
          <a:xfrm>
            <a:off x="1032046" y="1899364"/>
            <a:ext cx="3756124" cy="523876"/>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1" i="1" lang="en-US" sz="2999" u="none" cap="none" strike="noStrike">
                <a:solidFill>
                  <a:srgbClr val="062652"/>
                </a:solidFill>
                <a:latin typeface="Poppins"/>
                <a:ea typeface="Poppins"/>
                <a:cs typeface="Poppins"/>
                <a:sym typeface="Poppins"/>
              </a:rPr>
              <a:t>DATA PERUSAHAAN</a:t>
            </a:r>
            <a:endParaRPr/>
          </a:p>
        </p:txBody>
      </p:sp>
      <p:sp>
        <p:nvSpPr>
          <p:cNvPr id="182" name="Google Shape;182;p4"/>
          <p:cNvSpPr txBox="1"/>
          <p:nvPr/>
        </p:nvSpPr>
        <p:spPr>
          <a:xfrm>
            <a:off x="1032046" y="2682875"/>
            <a:ext cx="16227254" cy="569912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Nasabah Aktif: </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Nasabah dengan riwayat pembayaran lancar dan sudah akan lunas pembayaran, bisa ditawarkan jumlah pinjaman yang lebih besar (upgrading)</a:t>
            </a:r>
            <a:endParaRPr/>
          </a:p>
          <a:p>
            <a:pPr indent="0" lvl="0" marL="0" marR="0" rtl="0" algn="l">
              <a:lnSpc>
                <a:spcPct val="140016"/>
              </a:lnSpc>
              <a:spcBef>
                <a:spcPts val="0"/>
              </a:spcBef>
              <a:spcAft>
                <a:spcPts val="0"/>
              </a:spcAft>
              <a:buNone/>
            </a:pPr>
            <a:r>
              <a:t/>
            </a:r>
            <a:endParaRPr b="0" i="0" sz="2499" u="none" cap="none" strike="noStrike">
              <a:solidFill>
                <a:srgbClr val="062652"/>
              </a:solidFill>
              <a:latin typeface="Poppins"/>
              <a:ea typeface="Poppins"/>
              <a:cs typeface="Poppins"/>
              <a:sym typeface="Poppins"/>
            </a:endParaRPr>
          </a:p>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Nasabah Tidak Aktif (sudah lunas): </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Nasabah yang sudah pernah menjadi anggota dan lunas, tetapi tidak mengajukan pinjaman lagi dalam periode waktu tertentu, bisa ditawarkan produk yang sama atau produk lain yang lebih sesuai kebutuhan saat ini</a:t>
            </a:r>
            <a:endParaRPr/>
          </a:p>
          <a:p>
            <a:pPr indent="0" lvl="0" marL="0" marR="0" rtl="0" algn="l">
              <a:lnSpc>
                <a:spcPct val="140016"/>
              </a:lnSpc>
              <a:spcBef>
                <a:spcPts val="0"/>
              </a:spcBef>
              <a:spcAft>
                <a:spcPts val="0"/>
              </a:spcAft>
              <a:buNone/>
            </a:pPr>
            <a:r>
              <a:t/>
            </a:r>
            <a:endParaRPr b="0" i="0" sz="2499" u="none" cap="none" strike="noStrike">
              <a:solidFill>
                <a:srgbClr val="062652"/>
              </a:solidFill>
              <a:latin typeface="Poppins"/>
              <a:ea typeface="Poppins"/>
              <a:cs typeface="Poppins"/>
              <a:sym typeface="Poppins"/>
            </a:endParaRPr>
          </a:p>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Calon Nasabah Batal Cair: </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Calon nasabah yang sudah pernah ditawarkan dan sempat berminat menjadi nasabah, mengundurkan diri dengan alasan tertentu, bisa ditawarkan kembali produk yang sama atau produk lain yang lebih sesuai kebutuhan saat ini</a:t>
            </a:r>
            <a:endParaRPr/>
          </a:p>
        </p:txBody>
      </p:sp>
      <p:sp>
        <p:nvSpPr>
          <p:cNvPr id="183" name="Google Shape;183;p4"/>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184" name="Google Shape;184;p4"/>
          <p:cNvGrpSpPr/>
          <p:nvPr/>
        </p:nvGrpSpPr>
        <p:grpSpPr>
          <a:xfrm>
            <a:off x="-1115" y="9661191"/>
            <a:ext cx="15869159" cy="476836"/>
            <a:chOff x="0" y="0"/>
            <a:chExt cx="4179532" cy="125587"/>
          </a:xfrm>
        </p:grpSpPr>
        <p:sp>
          <p:nvSpPr>
            <p:cNvPr id="185" name="Google Shape;185;p4"/>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186" name="Google Shape;186;p4"/>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87" name="Google Shape;187;p4"/>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193" name="Google Shape;193;p5"/>
          <p:cNvSpPr txBox="1"/>
          <p:nvPr/>
        </p:nvSpPr>
        <p:spPr>
          <a:xfrm>
            <a:off x="1028700" y="1965625"/>
            <a:ext cx="1828056" cy="523876"/>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1" i="1" lang="en-US" sz="2999" u="none" cap="none" strike="noStrike">
                <a:solidFill>
                  <a:srgbClr val="062652"/>
                </a:solidFill>
                <a:latin typeface="Poppins"/>
                <a:ea typeface="Poppins"/>
                <a:cs typeface="Poppins"/>
                <a:sym typeface="Poppins"/>
              </a:rPr>
              <a:t>REFERRAL</a:t>
            </a:r>
            <a:endParaRPr/>
          </a:p>
        </p:txBody>
      </p:sp>
      <p:grpSp>
        <p:nvGrpSpPr>
          <p:cNvPr id="194" name="Google Shape;194;p5"/>
          <p:cNvGrpSpPr/>
          <p:nvPr/>
        </p:nvGrpSpPr>
        <p:grpSpPr>
          <a:xfrm>
            <a:off x="5146178" y="4890796"/>
            <a:ext cx="2131188" cy="1138220"/>
            <a:chOff x="0" y="-66675"/>
            <a:chExt cx="621872" cy="332128"/>
          </a:xfrm>
        </p:grpSpPr>
        <p:sp>
          <p:nvSpPr>
            <p:cNvPr id="195" name="Google Shape;195;p5"/>
            <p:cNvSpPr/>
            <p:nvPr/>
          </p:nvSpPr>
          <p:spPr>
            <a:xfrm>
              <a:off x="0" y="0"/>
              <a:ext cx="621872" cy="265453"/>
            </a:xfrm>
            <a:custGeom>
              <a:rect b="b" l="l" r="r" t="t"/>
              <a:pathLst>
                <a:path extrusionOk="0" h="265453" w="621872">
                  <a:moveTo>
                    <a:pt x="418672" y="0"/>
                  </a:moveTo>
                  <a:cubicBezTo>
                    <a:pt x="530897" y="0"/>
                    <a:pt x="621872" y="59424"/>
                    <a:pt x="621872" y="132727"/>
                  </a:cubicBezTo>
                  <a:cubicBezTo>
                    <a:pt x="621872" y="206029"/>
                    <a:pt x="530897" y="265453"/>
                    <a:pt x="418672" y="265453"/>
                  </a:cubicBezTo>
                  <a:lnTo>
                    <a:pt x="203200" y="265453"/>
                  </a:lnTo>
                  <a:cubicBezTo>
                    <a:pt x="90976" y="265453"/>
                    <a:pt x="0" y="206029"/>
                    <a:pt x="0" y="132727"/>
                  </a:cubicBezTo>
                  <a:cubicBezTo>
                    <a:pt x="0" y="59424"/>
                    <a:pt x="90976" y="0"/>
                    <a:pt x="203200"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5"/>
            <p:cNvSpPr txBox="1"/>
            <p:nvPr/>
          </p:nvSpPr>
          <p:spPr>
            <a:xfrm>
              <a:off x="0" y="-66675"/>
              <a:ext cx="621872" cy="332128"/>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Anak</a:t>
              </a:r>
              <a:endParaRPr/>
            </a:p>
          </p:txBody>
        </p:sp>
      </p:grpSp>
      <p:grpSp>
        <p:nvGrpSpPr>
          <p:cNvPr id="197" name="Google Shape;197;p5"/>
          <p:cNvGrpSpPr/>
          <p:nvPr/>
        </p:nvGrpSpPr>
        <p:grpSpPr>
          <a:xfrm>
            <a:off x="5807218" y="3043182"/>
            <a:ext cx="2736458" cy="1138220"/>
            <a:chOff x="0" y="-66675"/>
            <a:chExt cx="798488" cy="332128"/>
          </a:xfrm>
        </p:grpSpPr>
        <p:sp>
          <p:nvSpPr>
            <p:cNvPr id="198" name="Google Shape;198;p5"/>
            <p:cNvSpPr/>
            <p:nvPr/>
          </p:nvSpPr>
          <p:spPr>
            <a:xfrm>
              <a:off x="0" y="0"/>
              <a:ext cx="798488" cy="265453"/>
            </a:xfrm>
            <a:custGeom>
              <a:rect b="b" l="l" r="r" t="t"/>
              <a:pathLst>
                <a:path extrusionOk="0" h="265453" w="798488">
                  <a:moveTo>
                    <a:pt x="595288" y="0"/>
                  </a:moveTo>
                  <a:cubicBezTo>
                    <a:pt x="707512" y="0"/>
                    <a:pt x="798488" y="59424"/>
                    <a:pt x="798488" y="132727"/>
                  </a:cubicBezTo>
                  <a:cubicBezTo>
                    <a:pt x="798488" y="206029"/>
                    <a:pt x="707512" y="265453"/>
                    <a:pt x="595288" y="265453"/>
                  </a:cubicBezTo>
                  <a:lnTo>
                    <a:pt x="203200" y="265453"/>
                  </a:lnTo>
                  <a:cubicBezTo>
                    <a:pt x="90976" y="265453"/>
                    <a:pt x="0" y="206029"/>
                    <a:pt x="0" y="132727"/>
                  </a:cubicBezTo>
                  <a:cubicBezTo>
                    <a:pt x="0" y="59424"/>
                    <a:pt x="90976" y="0"/>
                    <a:pt x="203200"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p5"/>
            <p:cNvSpPr txBox="1"/>
            <p:nvPr/>
          </p:nvSpPr>
          <p:spPr>
            <a:xfrm>
              <a:off x="0" y="-66675"/>
              <a:ext cx="798488" cy="332128"/>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Saudara Kandung</a:t>
              </a:r>
              <a:endParaRPr/>
            </a:p>
          </p:txBody>
        </p:sp>
      </p:grpSp>
      <p:grpSp>
        <p:nvGrpSpPr>
          <p:cNvPr id="200" name="Google Shape;200;p5"/>
          <p:cNvGrpSpPr/>
          <p:nvPr/>
        </p:nvGrpSpPr>
        <p:grpSpPr>
          <a:xfrm>
            <a:off x="9293310" y="2416888"/>
            <a:ext cx="2131188" cy="1138220"/>
            <a:chOff x="0" y="-66675"/>
            <a:chExt cx="621872" cy="332128"/>
          </a:xfrm>
        </p:grpSpPr>
        <p:sp>
          <p:nvSpPr>
            <p:cNvPr id="201" name="Google Shape;201;p5"/>
            <p:cNvSpPr/>
            <p:nvPr/>
          </p:nvSpPr>
          <p:spPr>
            <a:xfrm>
              <a:off x="0" y="0"/>
              <a:ext cx="621872" cy="265453"/>
            </a:xfrm>
            <a:custGeom>
              <a:rect b="b" l="l" r="r" t="t"/>
              <a:pathLst>
                <a:path extrusionOk="0" h="265453" w="621872">
                  <a:moveTo>
                    <a:pt x="418672" y="0"/>
                  </a:moveTo>
                  <a:cubicBezTo>
                    <a:pt x="530897" y="0"/>
                    <a:pt x="621872" y="59424"/>
                    <a:pt x="621872" y="132727"/>
                  </a:cubicBezTo>
                  <a:cubicBezTo>
                    <a:pt x="621872" y="206029"/>
                    <a:pt x="530897" y="265453"/>
                    <a:pt x="418672" y="265453"/>
                  </a:cubicBezTo>
                  <a:lnTo>
                    <a:pt x="203200" y="265453"/>
                  </a:lnTo>
                  <a:cubicBezTo>
                    <a:pt x="90976" y="265453"/>
                    <a:pt x="0" y="206029"/>
                    <a:pt x="0" y="132727"/>
                  </a:cubicBezTo>
                  <a:cubicBezTo>
                    <a:pt x="0" y="59424"/>
                    <a:pt x="90976" y="0"/>
                    <a:pt x="203200"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5"/>
            <p:cNvSpPr txBox="1"/>
            <p:nvPr/>
          </p:nvSpPr>
          <p:spPr>
            <a:xfrm>
              <a:off x="0" y="-66675"/>
              <a:ext cx="621872" cy="332128"/>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Pelanggan</a:t>
              </a:r>
              <a:endParaRPr/>
            </a:p>
          </p:txBody>
        </p:sp>
      </p:grpSp>
      <p:grpSp>
        <p:nvGrpSpPr>
          <p:cNvPr id="203" name="Google Shape;203;p5"/>
          <p:cNvGrpSpPr/>
          <p:nvPr/>
        </p:nvGrpSpPr>
        <p:grpSpPr>
          <a:xfrm>
            <a:off x="10839217" y="4122789"/>
            <a:ext cx="2131188" cy="1138220"/>
            <a:chOff x="0" y="-66675"/>
            <a:chExt cx="621872" cy="332128"/>
          </a:xfrm>
        </p:grpSpPr>
        <p:sp>
          <p:nvSpPr>
            <p:cNvPr id="204" name="Google Shape;204;p5"/>
            <p:cNvSpPr/>
            <p:nvPr/>
          </p:nvSpPr>
          <p:spPr>
            <a:xfrm>
              <a:off x="0" y="0"/>
              <a:ext cx="621872" cy="265453"/>
            </a:xfrm>
            <a:custGeom>
              <a:rect b="b" l="l" r="r" t="t"/>
              <a:pathLst>
                <a:path extrusionOk="0" h="265453" w="621872">
                  <a:moveTo>
                    <a:pt x="418672" y="0"/>
                  </a:moveTo>
                  <a:cubicBezTo>
                    <a:pt x="530897" y="0"/>
                    <a:pt x="621872" y="59424"/>
                    <a:pt x="621872" y="132727"/>
                  </a:cubicBezTo>
                  <a:cubicBezTo>
                    <a:pt x="621872" y="206029"/>
                    <a:pt x="530897" y="265453"/>
                    <a:pt x="418672" y="265453"/>
                  </a:cubicBezTo>
                  <a:lnTo>
                    <a:pt x="203200" y="265453"/>
                  </a:lnTo>
                  <a:cubicBezTo>
                    <a:pt x="90976" y="265453"/>
                    <a:pt x="0" y="206029"/>
                    <a:pt x="0" y="132727"/>
                  </a:cubicBezTo>
                  <a:cubicBezTo>
                    <a:pt x="0" y="59424"/>
                    <a:pt x="90976" y="0"/>
                    <a:pt x="203200"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5" name="Google Shape;205;p5"/>
            <p:cNvSpPr txBox="1"/>
            <p:nvPr/>
          </p:nvSpPr>
          <p:spPr>
            <a:xfrm>
              <a:off x="0" y="-66675"/>
              <a:ext cx="621872" cy="332128"/>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Keponakan</a:t>
              </a:r>
              <a:endParaRPr/>
            </a:p>
          </p:txBody>
        </p:sp>
      </p:grpSp>
      <p:grpSp>
        <p:nvGrpSpPr>
          <p:cNvPr id="206" name="Google Shape;206;p5"/>
          <p:cNvGrpSpPr/>
          <p:nvPr/>
        </p:nvGrpSpPr>
        <p:grpSpPr>
          <a:xfrm>
            <a:off x="11010634" y="5557805"/>
            <a:ext cx="2131188" cy="1138220"/>
            <a:chOff x="0" y="-66675"/>
            <a:chExt cx="621872" cy="332128"/>
          </a:xfrm>
        </p:grpSpPr>
        <p:sp>
          <p:nvSpPr>
            <p:cNvPr id="207" name="Google Shape;207;p5"/>
            <p:cNvSpPr/>
            <p:nvPr/>
          </p:nvSpPr>
          <p:spPr>
            <a:xfrm>
              <a:off x="0" y="0"/>
              <a:ext cx="621872" cy="265453"/>
            </a:xfrm>
            <a:custGeom>
              <a:rect b="b" l="l" r="r" t="t"/>
              <a:pathLst>
                <a:path extrusionOk="0" h="265453" w="621872">
                  <a:moveTo>
                    <a:pt x="418672" y="0"/>
                  </a:moveTo>
                  <a:cubicBezTo>
                    <a:pt x="530897" y="0"/>
                    <a:pt x="621872" y="59424"/>
                    <a:pt x="621872" y="132727"/>
                  </a:cubicBezTo>
                  <a:cubicBezTo>
                    <a:pt x="621872" y="206029"/>
                    <a:pt x="530897" y="265453"/>
                    <a:pt x="418672" y="265453"/>
                  </a:cubicBezTo>
                  <a:lnTo>
                    <a:pt x="203200" y="265453"/>
                  </a:lnTo>
                  <a:cubicBezTo>
                    <a:pt x="90976" y="265453"/>
                    <a:pt x="0" y="206029"/>
                    <a:pt x="0" y="132727"/>
                  </a:cubicBezTo>
                  <a:cubicBezTo>
                    <a:pt x="0" y="59424"/>
                    <a:pt x="90976" y="0"/>
                    <a:pt x="203200"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5"/>
            <p:cNvSpPr txBox="1"/>
            <p:nvPr/>
          </p:nvSpPr>
          <p:spPr>
            <a:xfrm>
              <a:off x="0" y="-66675"/>
              <a:ext cx="621872" cy="332128"/>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Orang Tua</a:t>
              </a:r>
              <a:endParaRPr/>
            </a:p>
          </p:txBody>
        </p:sp>
      </p:grpSp>
      <p:grpSp>
        <p:nvGrpSpPr>
          <p:cNvPr id="209" name="Google Shape;209;p5"/>
          <p:cNvGrpSpPr/>
          <p:nvPr/>
        </p:nvGrpSpPr>
        <p:grpSpPr>
          <a:xfrm>
            <a:off x="9404376" y="7262842"/>
            <a:ext cx="2131188" cy="1138220"/>
            <a:chOff x="0" y="-66675"/>
            <a:chExt cx="621872" cy="332128"/>
          </a:xfrm>
        </p:grpSpPr>
        <p:sp>
          <p:nvSpPr>
            <p:cNvPr id="210" name="Google Shape;210;p5"/>
            <p:cNvSpPr/>
            <p:nvPr/>
          </p:nvSpPr>
          <p:spPr>
            <a:xfrm>
              <a:off x="0" y="0"/>
              <a:ext cx="621872" cy="265453"/>
            </a:xfrm>
            <a:custGeom>
              <a:rect b="b" l="l" r="r" t="t"/>
              <a:pathLst>
                <a:path extrusionOk="0" h="265453" w="621872">
                  <a:moveTo>
                    <a:pt x="418672" y="0"/>
                  </a:moveTo>
                  <a:cubicBezTo>
                    <a:pt x="530897" y="0"/>
                    <a:pt x="621872" y="59424"/>
                    <a:pt x="621872" y="132727"/>
                  </a:cubicBezTo>
                  <a:cubicBezTo>
                    <a:pt x="621872" y="206029"/>
                    <a:pt x="530897" y="265453"/>
                    <a:pt x="418672" y="265453"/>
                  </a:cubicBezTo>
                  <a:lnTo>
                    <a:pt x="203200" y="265453"/>
                  </a:lnTo>
                  <a:cubicBezTo>
                    <a:pt x="90976" y="265453"/>
                    <a:pt x="0" y="206029"/>
                    <a:pt x="0" y="132727"/>
                  </a:cubicBezTo>
                  <a:cubicBezTo>
                    <a:pt x="0" y="59424"/>
                    <a:pt x="90976" y="0"/>
                    <a:pt x="203200"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5"/>
            <p:cNvSpPr txBox="1"/>
            <p:nvPr/>
          </p:nvSpPr>
          <p:spPr>
            <a:xfrm>
              <a:off x="0" y="-66675"/>
              <a:ext cx="621872" cy="332128"/>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Tetangga</a:t>
              </a:r>
              <a:endParaRPr/>
            </a:p>
          </p:txBody>
        </p:sp>
      </p:grpSp>
      <p:grpSp>
        <p:nvGrpSpPr>
          <p:cNvPr id="212" name="Google Shape;212;p5"/>
          <p:cNvGrpSpPr/>
          <p:nvPr/>
        </p:nvGrpSpPr>
        <p:grpSpPr>
          <a:xfrm>
            <a:off x="6412488" y="6943423"/>
            <a:ext cx="2131188" cy="1138220"/>
            <a:chOff x="0" y="-66675"/>
            <a:chExt cx="621872" cy="332128"/>
          </a:xfrm>
        </p:grpSpPr>
        <p:sp>
          <p:nvSpPr>
            <p:cNvPr id="213" name="Google Shape;213;p5"/>
            <p:cNvSpPr/>
            <p:nvPr/>
          </p:nvSpPr>
          <p:spPr>
            <a:xfrm>
              <a:off x="0" y="0"/>
              <a:ext cx="621872" cy="265453"/>
            </a:xfrm>
            <a:custGeom>
              <a:rect b="b" l="l" r="r" t="t"/>
              <a:pathLst>
                <a:path extrusionOk="0" h="265453" w="621872">
                  <a:moveTo>
                    <a:pt x="418672" y="0"/>
                  </a:moveTo>
                  <a:cubicBezTo>
                    <a:pt x="530897" y="0"/>
                    <a:pt x="621872" y="59424"/>
                    <a:pt x="621872" y="132727"/>
                  </a:cubicBezTo>
                  <a:cubicBezTo>
                    <a:pt x="621872" y="206029"/>
                    <a:pt x="530897" y="265453"/>
                    <a:pt x="418672" y="265453"/>
                  </a:cubicBezTo>
                  <a:lnTo>
                    <a:pt x="203200" y="265453"/>
                  </a:lnTo>
                  <a:cubicBezTo>
                    <a:pt x="90976" y="265453"/>
                    <a:pt x="0" y="206029"/>
                    <a:pt x="0" y="132727"/>
                  </a:cubicBezTo>
                  <a:cubicBezTo>
                    <a:pt x="0" y="59424"/>
                    <a:pt x="90976" y="0"/>
                    <a:pt x="203200"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5"/>
            <p:cNvSpPr txBox="1"/>
            <p:nvPr/>
          </p:nvSpPr>
          <p:spPr>
            <a:xfrm>
              <a:off x="0" y="-66675"/>
              <a:ext cx="621872" cy="332128"/>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Teman</a:t>
              </a:r>
              <a:endParaRPr/>
            </a:p>
          </p:txBody>
        </p:sp>
      </p:grpSp>
      <p:cxnSp>
        <p:nvCxnSpPr>
          <p:cNvPr id="215" name="Google Shape;215;p5"/>
          <p:cNvCxnSpPr/>
          <p:nvPr/>
        </p:nvCxnSpPr>
        <p:spPr>
          <a:xfrm>
            <a:off x="7697032" y="4181402"/>
            <a:ext cx="547370" cy="477347"/>
          </a:xfrm>
          <a:prstGeom prst="straightConnector1">
            <a:avLst/>
          </a:prstGeom>
          <a:noFill/>
          <a:ln cap="flat" cmpd="sng" w="38100">
            <a:solidFill>
              <a:srgbClr val="003366"/>
            </a:solidFill>
            <a:prstDash val="solid"/>
            <a:round/>
            <a:headEnd len="sm" w="sm" type="none"/>
            <a:tailEnd len="sm" w="sm" type="none"/>
          </a:ln>
        </p:spPr>
      </p:cxnSp>
      <p:cxnSp>
        <p:nvCxnSpPr>
          <p:cNvPr id="216" name="Google Shape;216;p5"/>
          <p:cNvCxnSpPr/>
          <p:nvPr/>
        </p:nvCxnSpPr>
        <p:spPr>
          <a:xfrm flipH="1">
            <a:off x="9844859" y="3555108"/>
            <a:ext cx="318265" cy="739434"/>
          </a:xfrm>
          <a:prstGeom prst="straightConnector1">
            <a:avLst/>
          </a:prstGeom>
          <a:noFill/>
          <a:ln cap="flat" cmpd="sng" w="38100">
            <a:solidFill>
              <a:srgbClr val="003366"/>
            </a:solidFill>
            <a:prstDash val="solid"/>
            <a:round/>
            <a:headEnd len="sm" w="sm" type="none"/>
            <a:tailEnd len="sm" w="sm" type="none"/>
          </a:ln>
        </p:spPr>
      </p:cxnSp>
      <p:cxnSp>
        <p:nvCxnSpPr>
          <p:cNvPr id="217" name="Google Shape;217;p5"/>
          <p:cNvCxnSpPr/>
          <p:nvPr/>
        </p:nvCxnSpPr>
        <p:spPr>
          <a:xfrm flipH="1">
            <a:off x="10630580" y="5078764"/>
            <a:ext cx="347517" cy="102231"/>
          </a:xfrm>
          <a:prstGeom prst="straightConnector1">
            <a:avLst/>
          </a:prstGeom>
          <a:noFill/>
          <a:ln cap="flat" cmpd="sng" w="38100">
            <a:solidFill>
              <a:srgbClr val="003366"/>
            </a:solidFill>
            <a:prstDash val="solid"/>
            <a:round/>
            <a:headEnd len="sm" w="sm" type="none"/>
            <a:tailEnd len="sm" w="sm" type="none"/>
          </a:ln>
        </p:spPr>
      </p:cxnSp>
      <p:cxnSp>
        <p:nvCxnSpPr>
          <p:cNvPr id="218" name="Google Shape;218;p5"/>
          <p:cNvCxnSpPr/>
          <p:nvPr/>
        </p:nvCxnSpPr>
        <p:spPr>
          <a:xfrm rot="10800000">
            <a:off x="10648775" y="5898937"/>
            <a:ext cx="459239" cy="110101"/>
          </a:xfrm>
          <a:prstGeom prst="straightConnector1">
            <a:avLst/>
          </a:prstGeom>
          <a:noFill/>
          <a:ln cap="flat" cmpd="sng" w="38100">
            <a:solidFill>
              <a:srgbClr val="003366"/>
            </a:solidFill>
            <a:prstDash val="solid"/>
            <a:round/>
            <a:headEnd len="sm" w="sm" type="none"/>
            <a:tailEnd len="sm" w="sm" type="none"/>
          </a:ln>
        </p:spPr>
      </p:cxnSp>
      <p:cxnSp>
        <p:nvCxnSpPr>
          <p:cNvPr id="219" name="Google Shape;219;p5"/>
          <p:cNvCxnSpPr/>
          <p:nvPr/>
        </p:nvCxnSpPr>
        <p:spPr>
          <a:xfrm rot="10800000">
            <a:off x="9912814" y="6822276"/>
            <a:ext cx="331671" cy="669065"/>
          </a:xfrm>
          <a:prstGeom prst="straightConnector1">
            <a:avLst/>
          </a:prstGeom>
          <a:noFill/>
          <a:ln cap="flat" cmpd="sng" w="38100">
            <a:solidFill>
              <a:srgbClr val="003366"/>
            </a:solidFill>
            <a:prstDash val="solid"/>
            <a:round/>
            <a:headEnd len="sm" w="sm" type="none"/>
            <a:tailEnd len="sm" w="sm" type="none"/>
          </a:ln>
        </p:spPr>
      </p:cxnSp>
      <p:cxnSp>
        <p:nvCxnSpPr>
          <p:cNvPr id="220" name="Google Shape;220;p5"/>
          <p:cNvCxnSpPr/>
          <p:nvPr/>
        </p:nvCxnSpPr>
        <p:spPr>
          <a:xfrm flipH="1" rot="10800000">
            <a:off x="7880071" y="6617279"/>
            <a:ext cx="491144" cy="555138"/>
          </a:xfrm>
          <a:prstGeom prst="straightConnector1">
            <a:avLst/>
          </a:prstGeom>
          <a:noFill/>
          <a:ln cap="flat" cmpd="sng" w="38100">
            <a:solidFill>
              <a:srgbClr val="003366"/>
            </a:solidFill>
            <a:prstDash val="solid"/>
            <a:round/>
            <a:headEnd len="sm" w="sm" type="none"/>
            <a:tailEnd len="sm" w="sm" type="none"/>
          </a:ln>
        </p:spPr>
      </p:cxnSp>
      <p:cxnSp>
        <p:nvCxnSpPr>
          <p:cNvPr id="221" name="Google Shape;221;p5"/>
          <p:cNvCxnSpPr/>
          <p:nvPr/>
        </p:nvCxnSpPr>
        <p:spPr>
          <a:xfrm>
            <a:off x="7277366" y="5574155"/>
            <a:ext cx="623972" cy="0"/>
          </a:xfrm>
          <a:prstGeom prst="straightConnector1">
            <a:avLst/>
          </a:prstGeom>
          <a:noFill/>
          <a:ln cap="flat" cmpd="sng" w="38100">
            <a:solidFill>
              <a:srgbClr val="003366"/>
            </a:solidFill>
            <a:prstDash val="solid"/>
            <a:round/>
            <a:headEnd len="sm" w="sm" type="none"/>
            <a:tailEnd len="sm" w="sm" type="none"/>
          </a:ln>
        </p:spPr>
      </p:cxnSp>
      <p:grpSp>
        <p:nvGrpSpPr>
          <p:cNvPr id="222" name="Google Shape;222;p5"/>
          <p:cNvGrpSpPr/>
          <p:nvPr/>
        </p:nvGrpSpPr>
        <p:grpSpPr>
          <a:xfrm>
            <a:off x="7901338" y="4181402"/>
            <a:ext cx="2785507" cy="2785507"/>
            <a:chOff x="0" y="0"/>
            <a:chExt cx="3714010" cy="3714010"/>
          </a:xfrm>
        </p:grpSpPr>
        <p:grpSp>
          <p:nvGrpSpPr>
            <p:cNvPr id="223" name="Google Shape;223;p5"/>
            <p:cNvGrpSpPr/>
            <p:nvPr/>
          </p:nvGrpSpPr>
          <p:grpSpPr>
            <a:xfrm>
              <a:off x="0" y="0"/>
              <a:ext cx="3714010" cy="3714010"/>
              <a:chOff x="0" y="0"/>
              <a:chExt cx="812800" cy="812800"/>
            </a:xfrm>
          </p:grpSpPr>
          <p:sp>
            <p:nvSpPr>
              <p:cNvPr id="224" name="Google Shape;224;p5"/>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p5"/>
              <p:cNvSpPr txBox="1"/>
              <p:nvPr/>
            </p:nvSpPr>
            <p:spPr>
              <a:xfrm>
                <a:off x="76200" y="19050"/>
                <a:ext cx="660400" cy="7175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26" name="Google Shape;226;p5"/>
            <p:cNvSpPr txBox="1"/>
            <p:nvPr/>
          </p:nvSpPr>
          <p:spPr>
            <a:xfrm>
              <a:off x="696741" y="1482355"/>
              <a:ext cx="2320528" cy="673101"/>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0" i="0" lang="en-US" sz="2999" u="none" cap="none" strike="noStrike">
                  <a:solidFill>
                    <a:srgbClr val="FFFFFF"/>
                  </a:solidFill>
                  <a:latin typeface="Poppins"/>
                  <a:ea typeface="Poppins"/>
                  <a:cs typeface="Poppins"/>
                  <a:sym typeface="Poppins"/>
                </a:rPr>
                <a:t>Nasabah</a:t>
              </a:r>
              <a:endParaRPr/>
            </a:p>
          </p:txBody>
        </p:sp>
      </p:grpSp>
      <p:sp>
        <p:nvSpPr>
          <p:cNvPr id="227" name="Google Shape;227;p5"/>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228" name="Google Shape;228;p5"/>
          <p:cNvGrpSpPr/>
          <p:nvPr/>
        </p:nvGrpSpPr>
        <p:grpSpPr>
          <a:xfrm>
            <a:off x="-1115" y="9661191"/>
            <a:ext cx="15869159" cy="476836"/>
            <a:chOff x="0" y="0"/>
            <a:chExt cx="4179532" cy="125587"/>
          </a:xfrm>
        </p:grpSpPr>
        <p:sp>
          <p:nvSpPr>
            <p:cNvPr id="229" name="Google Shape;229;p5"/>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230" name="Google Shape;230;p5"/>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31" name="Google Shape;231;p5"/>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237" name="Google Shape;237;p6"/>
          <p:cNvSpPr/>
          <p:nvPr/>
        </p:nvSpPr>
        <p:spPr>
          <a:xfrm>
            <a:off x="9756250" y="1908427"/>
            <a:ext cx="8397551" cy="8229600"/>
          </a:xfrm>
          <a:custGeom>
            <a:rect b="b" l="l" r="r" t="t"/>
            <a:pathLst>
              <a:path extrusionOk="0" h="8229600" w="8397551">
                <a:moveTo>
                  <a:pt x="0" y="0"/>
                </a:moveTo>
                <a:lnTo>
                  <a:pt x="8397551" y="0"/>
                </a:lnTo>
                <a:lnTo>
                  <a:pt x="8397551" y="8229600"/>
                </a:lnTo>
                <a:lnTo>
                  <a:pt x="0" y="8229600"/>
                </a:lnTo>
                <a:lnTo>
                  <a:pt x="0" y="0"/>
                </a:lnTo>
                <a:close/>
              </a:path>
            </a:pathLst>
          </a:custGeom>
          <a:blipFill rotWithShape="1">
            <a:blip r:embed="rId4">
              <a:alphaModFix/>
            </a:blip>
            <a:stretch>
              <a:fillRect b="0" l="0" r="0" t="0"/>
            </a:stretch>
          </a:blipFill>
          <a:ln>
            <a:noFill/>
          </a:ln>
        </p:spPr>
      </p:sp>
      <p:sp>
        <p:nvSpPr>
          <p:cNvPr id="238" name="Google Shape;238;p6"/>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5">
              <a:alphaModFix/>
            </a:blip>
            <a:stretch>
              <a:fillRect b="0" l="0" r="0" t="0"/>
            </a:stretch>
          </a:blipFill>
          <a:ln>
            <a:noFill/>
          </a:ln>
        </p:spPr>
      </p:sp>
      <p:grpSp>
        <p:nvGrpSpPr>
          <p:cNvPr id="239" name="Google Shape;239;p6"/>
          <p:cNvGrpSpPr/>
          <p:nvPr/>
        </p:nvGrpSpPr>
        <p:grpSpPr>
          <a:xfrm>
            <a:off x="-1115" y="9661191"/>
            <a:ext cx="15869159" cy="476836"/>
            <a:chOff x="0" y="0"/>
            <a:chExt cx="4179532" cy="125587"/>
          </a:xfrm>
        </p:grpSpPr>
        <p:sp>
          <p:nvSpPr>
            <p:cNvPr id="240" name="Google Shape;240;p6"/>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241" name="Google Shape;241;p6"/>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42" name="Google Shape;242;p6"/>
          <p:cNvGrpSpPr/>
          <p:nvPr/>
        </p:nvGrpSpPr>
        <p:grpSpPr>
          <a:xfrm>
            <a:off x="-747894" y="4034409"/>
            <a:ext cx="3553188" cy="1029716"/>
            <a:chOff x="0" y="-38100"/>
            <a:chExt cx="731109" cy="211876"/>
          </a:xfrm>
        </p:grpSpPr>
        <p:sp>
          <p:nvSpPr>
            <p:cNvPr id="243" name="Google Shape;243;p6"/>
            <p:cNvSpPr/>
            <p:nvPr/>
          </p:nvSpPr>
          <p:spPr>
            <a:xfrm>
              <a:off x="0" y="0"/>
              <a:ext cx="731109" cy="173776"/>
            </a:xfrm>
            <a:custGeom>
              <a:rect b="b" l="l" r="r" t="t"/>
              <a:pathLst>
                <a:path extrusionOk="0" h="173776" w="731109">
                  <a:moveTo>
                    <a:pt x="42556" y="0"/>
                  </a:moveTo>
                  <a:lnTo>
                    <a:pt x="688553" y="0"/>
                  </a:lnTo>
                  <a:cubicBezTo>
                    <a:pt x="699839" y="0"/>
                    <a:pt x="710663" y="4484"/>
                    <a:pt x="718644" y="12464"/>
                  </a:cubicBezTo>
                  <a:cubicBezTo>
                    <a:pt x="726625" y="20445"/>
                    <a:pt x="731109" y="31269"/>
                    <a:pt x="731109" y="42556"/>
                  </a:cubicBezTo>
                  <a:lnTo>
                    <a:pt x="731109" y="131220"/>
                  </a:lnTo>
                  <a:cubicBezTo>
                    <a:pt x="731109" y="142506"/>
                    <a:pt x="726625" y="153331"/>
                    <a:pt x="718644" y="161311"/>
                  </a:cubicBezTo>
                  <a:cubicBezTo>
                    <a:pt x="710663" y="169292"/>
                    <a:pt x="699839" y="173776"/>
                    <a:pt x="688553" y="173776"/>
                  </a:cubicBezTo>
                  <a:lnTo>
                    <a:pt x="42556" y="173776"/>
                  </a:lnTo>
                  <a:cubicBezTo>
                    <a:pt x="31269" y="173776"/>
                    <a:pt x="20445" y="169292"/>
                    <a:pt x="12464" y="161311"/>
                  </a:cubicBezTo>
                  <a:cubicBezTo>
                    <a:pt x="4484" y="153331"/>
                    <a:pt x="0" y="142506"/>
                    <a:pt x="0" y="131220"/>
                  </a:cubicBezTo>
                  <a:lnTo>
                    <a:pt x="0" y="42556"/>
                  </a:lnTo>
                  <a:cubicBezTo>
                    <a:pt x="0" y="31269"/>
                    <a:pt x="4484" y="20445"/>
                    <a:pt x="12464" y="12464"/>
                  </a:cubicBezTo>
                  <a:cubicBezTo>
                    <a:pt x="20445" y="4484"/>
                    <a:pt x="31269" y="0"/>
                    <a:pt x="42556" y="0"/>
                  </a:cubicBezTo>
                  <a:close/>
                </a:path>
              </a:pathLst>
            </a:custGeom>
            <a:solidFill>
              <a:srgbClr val="F693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6"/>
            <p:cNvSpPr txBox="1"/>
            <p:nvPr/>
          </p:nvSpPr>
          <p:spPr>
            <a:xfrm>
              <a:off x="0" y="-38100"/>
              <a:ext cx="731109" cy="211876"/>
            </a:xfrm>
            <a:prstGeom prst="rect">
              <a:avLst/>
            </a:prstGeom>
            <a:noFill/>
            <a:ln>
              <a:noFill/>
            </a:ln>
          </p:spPr>
          <p:txBody>
            <a:bodyPr anchorCtr="0" anchor="ctr" bIns="50800" lIns="50800" spcFirstLastPara="1" rIns="50800" wrap="square" tIns="50800">
              <a:noAutofit/>
            </a:bodyPr>
            <a:lstStyle/>
            <a:p>
              <a:pPr indent="0" lvl="0" marL="0" marR="0" rtl="0" algn="ctr">
                <a:lnSpc>
                  <a:spcPct val="1711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45" name="Google Shape;245;p6"/>
          <p:cNvGrpSpPr/>
          <p:nvPr/>
        </p:nvGrpSpPr>
        <p:grpSpPr>
          <a:xfrm>
            <a:off x="-747894" y="5336159"/>
            <a:ext cx="3553188" cy="1029716"/>
            <a:chOff x="0" y="-38100"/>
            <a:chExt cx="731109" cy="211876"/>
          </a:xfrm>
        </p:grpSpPr>
        <p:sp>
          <p:nvSpPr>
            <p:cNvPr id="246" name="Google Shape;246;p6"/>
            <p:cNvSpPr/>
            <p:nvPr/>
          </p:nvSpPr>
          <p:spPr>
            <a:xfrm>
              <a:off x="0" y="0"/>
              <a:ext cx="731109" cy="173776"/>
            </a:xfrm>
            <a:custGeom>
              <a:rect b="b" l="l" r="r" t="t"/>
              <a:pathLst>
                <a:path extrusionOk="0" h="173776" w="731109">
                  <a:moveTo>
                    <a:pt x="42556" y="0"/>
                  </a:moveTo>
                  <a:lnTo>
                    <a:pt x="688553" y="0"/>
                  </a:lnTo>
                  <a:cubicBezTo>
                    <a:pt x="699839" y="0"/>
                    <a:pt x="710663" y="4484"/>
                    <a:pt x="718644" y="12464"/>
                  </a:cubicBezTo>
                  <a:cubicBezTo>
                    <a:pt x="726625" y="20445"/>
                    <a:pt x="731109" y="31269"/>
                    <a:pt x="731109" y="42556"/>
                  </a:cubicBezTo>
                  <a:lnTo>
                    <a:pt x="731109" y="131220"/>
                  </a:lnTo>
                  <a:cubicBezTo>
                    <a:pt x="731109" y="142506"/>
                    <a:pt x="726625" y="153331"/>
                    <a:pt x="718644" y="161311"/>
                  </a:cubicBezTo>
                  <a:cubicBezTo>
                    <a:pt x="710663" y="169292"/>
                    <a:pt x="699839" y="173776"/>
                    <a:pt x="688553" y="173776"/>
                  </a:cubicBezTo>
                  <a:lnTo>
                    <a:pt x="42556" y="173776"/>
                  </a:lnTo>
                  <a:cubicBezTo>
                    <a:pt x="31269" y="173776"/>
                    <a:pt x="20445" y="169292"/>
                    <a:pt x="12464" y="161311"/>
                  </a:cubicBezTo>
                  <a:cubicBezTo>
                    <a:pt x="4484" y="153331"/>
                    <a:pt x="0" y="142506"/>
                    <a:pt x="0" y="131220"/>
                  </a:cubicBezTo>
                  <a:lnTo>
                    <a:pt x="0" y="42556"/>
                  </a:lnTo>
                  <a:cubicBezTo>
                    <a:pt x="0" y="31269"/>
                    <a:pt x="4484" y="20445"/>
                    <a:pt x="12464" y="12464"/>
                  </a:cubicBezTo>
                  <a:cubicBezTo>
                    <a:pt x="20445" y="4484"/>
                    <a:pt x="31269" y="0"/>
                    <a:pt x="42556" y="0"/>
                  </a:cubicBezTo>
                  <a:close/>
                </a:path>
              </a:pathLst>
            </a:custGeom>
            <a:solidFill>
              <a:srgbClr val="F693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p6"/>
            <p:cNvSpPr txBox="1"/>
            <p:nvPr/>
          </p:nvSpPr>
          <p:spPr>
            <a:xfrm>
              <a:off x="0" y="-38100"/>
              <a:ext cx="731109" cy="211876"/>
            </a:xfrm>
            <a:prstGeom prst="rect">
              <a:avLst/>
            </a:prstGeom>
            <a:noFill/>
            <a:ln>
              <a:noFill/>
            </a:ln>
          </p:spPr>
          <p:txBody>
            <a:bodyPr anchorCtr="0" anchor="ctr" bIns="50800" lIns="50800" spcFirstLastPara="1" rIns="50800" wrap="square" tIns="50800">
              <a:noAutofit/>
            </a:bodyPr>
            <a:lstStyle/>
            <a:p>
              <a:pPr indent="0" lvl="0" marL="0" marR="0" rtl="0" algn="ctr">
                <a:lnSpc>
                  <a:spcPct val="1711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48" name="Google Shape;248;p6"/>
          <p:cNvGrpSpPr/>
          <p:nvPr/>
        </p:nvGrpSpPr>
        <p:grpSpPr>
          <a:xfrm>
            <a:off x="-747894" y="6637909"/>
            <a:ext cx="3553188" cy="1029716"/>
            <a:chOff x="0" y="-38100"/>
            <a:chExt cx="731109" cy="211876"/>
          </a:xfrm>
        </p:grpSpPr>
        <p:sp>
          <p:nvSpPr>
            <p:cNvPr id="249" name="Google Shape;249;p6"/>
            <p:cNvSpPr/>
            <p:nvPr/>
          </p:nvSpPr>
          <p:spPr>
            <a:xfrm>
              <a:off x="0" y="0"/>
              <a:ext cx="731109" cy="173776"/>
            </a:xfrm>
            <a:custGeom>
              <a:rect b="b" l="l" r="r" t="t"/>
              <a:pathLst>
                <a:path extrusionOk="0" h="173776" w="731109">
                  <a:moveTo>
                    <a:pt x="42556" y="0"/>
                  </a:moveTo>
                  <a:lnTo>
                    <a:pt x="688553" y="0"/>
                  </a:lnTo>
                  <a:cubicBezTo>
                    <a:pt x="699839" y="0"/>
                    <a:pt x="710663" y="4484"/>
                    <a:pt x="718644" y="12464"/>
                  </a:cubicBezTo>
                  <a:cubicBezTo>
                    <a:pt x="726625" y="20445"/>
                    <a:pt x="731109" y="31269"/>
                    <a:pt x="731109" y="42556"/>
                  </a:cubicBezTo>
                  <a:lnTo>
                    <a:pt x="731109" y="131220"/>
                  </a:lnTo>
                  <a:cubicBezTo>
                    <a:pt x="731109" y="142506"/>
                    <a:pt x="726625" y="153331"/>
                    <a:pt x="718644" y="161311"/>
                  </a:cubicBezTo>
                  <a:cubicBezTo>
                    <a:pt x="710663" y="169292"/>
                    <a:pt x="699839" y="173776"/>
                    <a:pt x="688553" y="173776"/>
                  </a:cubicBezTo>
                  <a:lnTo>
                    <a:pt x="42556" y="173776"/>
                  </a:lnTo>
                  <a:cubicBezTo>
                    <a:pt x="31269" y="173776"/>
                    <a:pt x="20445" y="169292"/>
                    <a:pt x="12464" y="161311"/>
                  </a:cubicBezTo>
                  <a:cubicBezTo>
                    <a:pt x="4484" y="153331"/>
                    <a:pt x="0" y="142506"/>
                    <a:pt x="0" y="131220"/>
                  </a:cubicBezTo>
                  <a:lnTo>
                    <a:pt x="0" y="42556"/>
                  </a:lnTo>
                  <a:cubicBezTo>
                    <a:pt x="0" y="31269"/>
                    <a:pt x="4484" y="20445"/>
                    <a:pt x="12464" y="12464"/>
                  </a:cubicBezTo>
                  <a:cubicBezTo>
                    <a:pt x="20445" y="4484"/>
                    <a:pt x="31269" y="0"/>
                    <a:pt x="42556" y="0"/>
                  </a:cubicBezTo>
                  <a:close/>
                </a:path>
              </a:pathLst>
            </a:custGeom>
            <a:solidFill>
              <a:srgbClr val="F693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0" name="Google Shape;250;p6"/>
            <p:cNvSpPr txBox="1"/>
            <p:nvPr/>
          </p:nvSpPr>
          <p:spPr>
            <a:xfrm>
              <a:off x="0" y="-38100"/>
              <a:ext cx="731109" cy="211876"/>
            </a:xfrm>
            <a:prstGeom prst="rect">
              <a:avLst/>
            </a:prstGeom>
            <a:noFill/>
            <a:ln>
              <a:noFill/>
            </a:ln>
          </p:spPr>
          <p:txBody>
            <a:bodyPr anchorCtr="0" anchor="ctr" bIns="50800" lIns="50800" spcFirstLastPara="1" rIns="50800" wrap="square" tIns="50800">
              <a:noAutofit/>
            </a:bodyPr>
            <a:lstStyle/>
            <a:p>
              <a:pPr indent="0" lvl="0" marL="0" marR="0" rtl="0" algn="ctr">
                <a:lnSpc>
                  <a:spcPct val="1711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251" name="Google Shape;251;p6"/>
          <p:cNvGrpSpPr/>
          <p:nvPr/>
        </p:nvGrpSpPr>
        <p:grpSpPr>
          <a:xfrm>
            <a:off x="-747894" y="7939659"/>
            <a:ext cx="3553188" cy="1029716"/>
            <a:chOff x="0" y="-38100"/>
            <a:chExt cx="731109" cy="211876"/>
          </a:xfrm>
        </p:grpSpPr>
        <p:sp>
          <p:nvSpPr>
            <p:cNvPr id="252" name="Google Shape;252;p6"/>
            <p:cNvSpPr/>
            <p:nvPr/>
          </p:nvSpPr>
          <p:spPr>
            <a:xfrm>
              <a:off x="0" y="0"/>
              <a:ext cx="731109" cy="173776"/>
            </a:xfrm>
            <a:custGeom>
              <a:rect b="b" l="l" r="r" t="t"/>
              <a:pathLst>
                <a:path extrusionOk="0" h="173776" w="731109">
                  <a:moveTo>
                    <a:pt x="42556" y="0"/>
                  </a:moveTo>
                  <a:lnTo>
                    <a:pt x="688553" y="0"/>
                  </a:lnTo>
                  <a:cubicBezTo>
                    <a:pt x="699839" y="0"/>
                    <a:pt x="710663" y="4484"/>
                    <a:pt x="718644" y="12464"/>
                  </a:cubicBezTo>
                  <a:cubicBezTo>
                    <a:pt x="726625" y="20445"/>
                    <a:pt x="731109" y="31269"/>
                    <a:pt x="731109" y="42556"/>
                  </a:cubicBezTo>
                  <a:lnTo>
                    <a:pt x="731109" y="131220"/>
                  </a:lnTo>
                  <a:cubicBezTo>
                    <a:pt x="731109" y="142506"/>
                    <a:pt x="726625" y="153331"/>
                    <a:pt x="718644" y="161311"/>
                  </a:cubicBezTo>
                  <a:cubicBezTo>
                    <a:pt x="710663" y="169292"/>
                    <a:pt x="699839" y="173776"/>
                    <a:pt x="688553" y="173776"/>
                  </a:cubicBezTo>
                  <a:lnTo>
                    <a:pt x="42556" y="173776"/>
                  </a:lnTo>
                  <a:cubicBezTo>
                    <a:pt x="31269" y="173776"/>
                    <a:pt x="20445" y="169292"/>
                    <a:pt x="12464" y="161311"/>
                  </a:cubicBezTo>
                  <a:cubicBezTo>
                    <a:pt x="4484" y="153331"/>
                    <a:pt x="0" y="142506"/>
                    <a:pt x="0" y="131220"/>
                  </a:cubicBezTo>
                  <a:lnTo>
                    <a:pt x="0" y="42556"/>
                  </a:lnTo>
                  <a:cubicBezTo>
                    <a:pt x="0" y="31269"/>
                    <a:pt x="4484" y="20445"/>
                    <a:pt x="12464" y="12464"/>
                  </a:cubicBezTo>
                  <a:cubicBezTo>
                    <a:pt x="20445" y="4484"/>
                    <a:pt x="31269" y="0"/>
                    <a:pt x="42556" y="0"/>
                  </a:cubicBezTo>
                  <a:close/>
                </a:path>
              </a:pathLst>
            </a:custGeom>
            <a:solidFill>
              <a:srgbClr val="F6931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6"/>
            <p:cNvSpPr txBox="1"/>
            <p:nvPr/>
          </p:nvSpPr>
          <p:spPr>
            <a:xfrm>
              <a:off x="0" y="-38100"/>
              <a:ext cx="731109" cy="211876"/>
            </a:xfrm>
            <a:prstGeom prst="rect">
              <a:avLst/>
            </a:prstGeom>
            <a:noFill/>
            <a:ln>
              <a:noFill/>
            </a:ln>
          </p:spPr>
          <p:txBody>
            <a:bodyPr anchorCtr="0" anchor="ctr" bIns="50800" lIns="50800" spcFirstLastPara="1" rIns="50800" wrap="square" tIns="50800">
              <a:noAutofit/>
            </a:bodyPr>
            <a:lstStyle/>
            <a:p>
              <a:pPr indent="0" lvl="0" marL="0" marR="0" rtl="0" algn="ctr">
                <a:lnSpc>
                  <a:spcPct val="171111"/>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54" name="Google Shape;254;p6"/>
          <p:cNvSpPr txBox="1"/>
          <p:nvPr/>
        </p:nvSpPr>
        <p:spPr>
          <a:xfrm>
            <a:off x="1028700" y="1965625"/>
            <a:ext cx="6264473" cy="523876"/>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1" i="1" lang="en-US" sz="2999" u="none" cap="none" strike="noStrike">
                <a:solidFill>
                  <a:srgbClr val="062652"/>
                </a:solidFill>
                <a:latin typeface="Poppins"/>
                <a:ea typeface="Poppins"/>
                <a:cs typeface="Poppins"/>
                <a:sym typeface="Poppins"/>
              </a:rPr>
              <a:t>KENAPA REFERRAL TIDAK JALAN?</a:t>
            </a:r>
            <a:endParaRPr/>
          </a:p>
        </p:txBody>
      </p:sp>
      <p:sp>
        <p:nvSpPr>
          <p:cNvPr id="255" name="Google Shape;255;p6"/>
          <p:cNvSpPr txBox="1"/>
          <p:nvPr/>
        </p:nvSpPr>
        <p:spPr>
          <a:xfrm>
            <a:off x="2050852" y="4093845"/>
            <a:ext cx="480120" cy="962660"/>
          </a:xfrm>
          <a:prstGeom prst="rect">
            <a:avLst/>
          </a:prstGeom>
          <a:noFill/>
          <a:ln>
            <a:noFill/>
          </a:ln>
        </p:spPr>
        <p:txBody>
          <a:bodyPr anchorCtr="0" anchor="t" bIns="0" lIns="0" spcFirstLastPara="1" rIns="0" wrap="square" tIns="0">
            <a:spAutoFit/>
          </a:bodyPr>
          <a:lstStyle/>
          <a:p>
            <a:pPr indent="0" lvl="0" marL="0" marR="0" rtl="0" algn="r">
              <a:lnSpc>
                <a:spcPct val="140007"/>
              </a:lnSpc>
              <a:spcBef>
                <a:spcPts val="0"/>
              </a:spcBef>
              <a:spcAft>
                <a:spcPts val="0"/>
              </a:spcAft>
              <a:buNone/>
            </a:pPr>
            <a:r>
              <a:rPr b="1" i="0" lang="en-US" sz="5599" u="none" cap="none" strike="noStrike">
                <a:solidFill>
                  <a:srgbClr val="FFFFFF"/>
                </a:solidFill>
                <a:latin typeface="Arial"/>
                <a:ea typeface="Arial"/>
                <a:cs typeface="Arial"/>
                <a:sym typeface="Arial"/>
              </a:rPr>
              <a:t>1</a:t>
            </a:r>
            <a:endParaRPr/>
          </a:p>
        </p:txBody>
      </p:sp>
      <p:sp>
        <p:nvSpPr>
          <p:cNvPr id="256" name="Google Shape;256;p6"/>
          <p:cNvSpPr txBox="1"/>
          <p:nvPr/>
        </p:nvSpPr>
        <p:spPr>
          <a:xfrm>
            <a:off x="2920268" y="4406900"/>
            <a:ext cx="4513213" cy="42227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Arial"/>
                <a:ea typeface="Arial"/>
                <a:cs typeface="Arial"/>
                <a:sym typeface="Arial"/>
              </a:rPr>
              <a:t>Tidak pernah minta referral</a:t>
            </a:r>
            <a:endParaRPr/>
          </a:p>
        </p:txBody>
      </p:sp>
      <p:sp>
        <p:nvSpPr>
          <p:cNvPr id="257" name="Google Shape;257;p6"/>
          <p:cNvSpPr txBox="1"/>
          <p:nvPr/>
        </p:nvSpPr>
        <p:spPr>
          <a:xfrm>
            <a:off x="2050852" y="5395595"/>
            <a:ext cx="480120" cy="962660"/>
          </a:xfrm>
          <a:prstGeom prst="rect">
            <a:avLst/>
          </a:prstGeom>
          <a:noFill/>
          <a:ln>
            <a:noFill/>
          </a:ln>
        </p:spPr>
        <p:txBody>
          <a:bodyPr anchorCtr="0" anchor="t" bIns="0" lIns="0" spcFirstLastPara="1" rIns="0" wrap="square" tIns="0">
            <a:spAutoFit/>
          </a:bodyPr>
          <a:lstStyle/>
          <a:p>
            <a:pPr indent="0" lvl="0" marL="0" marR="0" rtl="0" algn="r">
              <a:lnSpc>
                <a:spcPct val="140007"/>
              </a:lnSpc>
              <a:spcBef>
                <a:spcPts val="0"/>
              </a:spcBef>
              <a:spcAft>
                <a:spcPts val="0"/>
              </a:spcAft>
              <a:buNone/>
            </a:pPr>
            <a:r>
              <a:rPr b="1" i="0" lang="en-US" sz="5599" u="none" cap="none" strike="noStrike">
                <a:solidFill>
                  <a:srgbClr val="FFFFFF"/>
                </a:solidFill>
                <a:latin typeface="Arial"/>
                <a:ea typeface="Arial"/>
                <a:cs typeface="Arial"/>
                <a:sym typeface="Arial"/>
              </a:rPr>
              <a:t>2</a:t>
            </a:r>
            <a:endParaRPr/>
          </a:p>
        </p:txBody>
      </p:sp>
      <p:sp>
        <p:nvSpPr>
          <p:cNvPr id="258" name="Google Shape;258;p6"/>
          <p:cNvSpPr txBox="1"/>
          <p:nvPr/>
        </p:nvSpPr>
        <p:spPr>
          <a:xfrm>
            <a:off x="2920268" y="5699125"/>
            <a:ext cx="3763417" cy="42227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Arial"/>
                <a:ea typeface="Arial"/>
                <a:cs typeface="Arial"/>
                <a:sym typeface="Arial"/>
              </a:rPr>
              <a:t>Bertanya terlalu umum</a:t>
            </a:r>
            <a:endParaRPr/>
          </a:p>
        </p:txBody>
      </p:sp>
      <p:sp>
        <p:nvSpPr>
          <p:cNvPr id="259" name="Google Shape;259;p6"/>
          <p:cNvSpPr txBox="1"/>
          <p:nvPr/>
        </p:nvSpPr>
        <p:spPr>
          <a:xfrm>
            <a:off x="2050852" y="6697345"/>
            <a:ext cx="480120" cy="962660"/>
          </a:xfrm>
          <a:prstGeom prst="rect">
            <a:avLst/>
          </a:prstGeom>
          <a:noFill/>
          <a:ln>
            <a:noFill/>
          </a:ln>
        </p:spPr>
        <p:txBody>
          <a:bodyPr anchorCtr="0" anchor="t" bIns="0" lIns="0" spcFirstLastPara="1" rIns="0" wrap="square" tIns="0">
            <a:spAutoFit/>
          </a:bodyPr>
          <a:lstStyle/>
          <a:p>
            <a:pPr indent="0" lvl="0" marL="0" marR="0" rtl="0" algn="r">
              <a:lnSpc>
                <a:spcPct val="140007"/>
              </a:lnSpc>
              <a:spcBef>
                <a:spcPts val="0"/>
              </a:spcBef>
              <a:spcAft>
                <a:spcPts val="0"/>
              </a:spcAft>
              <a:buNone/>
            </a:pPr>
            <a:r>
              <a:rPr b="1" i="0" lang="en-US" sz="5599" u="none" cap="none" strike="noStrike">
                <a:solidFill>
                  <a:srgbClr val="FFFFFF"/>
                </a:solidFill>
                <a:latin typeface="Arial"/>
                <a:ea typeface="Arial"/>
                <a:cs typeface="Arial"/>
                <a:sym typeface="Arial"/>
              </a:rPr>
              <a:t>3</a:t>
            </a:r>
            <a:endParaRPr/>
          </a:p>
        </p:txBody>
      </p:sp>
      <p:sp>
        <p:nvSpPr>
          <p:cNvPr id="260" name="Google Shape;260;p6"/>
          <p:cNvSpPr txBox="1"/>
          <p:nvPr/>
        </p:nvSpPr>
        <p:spPr>
          <a:xfrm>
            <a:off x="2920268" y="7010400"/>
            <a:ext cx="2546449" cy="42227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Arial"/>
                <a:ea typeface="Arial"/>
                <a:cs typeface="Arial"/>
                <a:sym typeface="Arial"/>
              </a:rPr>
              <a:t>Tidak follow up</a:t>
            </a:r>
            <a:endParaRPr/>
          </a:p>
        </p:txBody>
      </p:sp>
      <p:sp>
        <p:nvSpPr>
          <p:cNvPr id="261" name="Google Shape;261;p6"/>
          <p:cNvSpPr txBox="1"/>
          <p:nvPr/>
        </p:nvSpPr>
        <p:spPr>
          <a:xfrm>
            <a:off x="2920268" y="8299450"/>
            <a:ext cx="4662488" cy="42227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Arial"/>
                <a:ea typeface="Arial"/>
                <a:cs typeface="Arial"/>
                <a:sym typeface="Arial"/>
              </a:rPr>
              <a:t>Hubungan hanya saat butuh</a:t>
            </a:r>
            <a:endParaRPr/>
          </a:p>
        </p:txBody>
      </p:sp>
      <p:sp>
        <p:nvSpPr>
          <p:cNvPr id="262" name="Google Shape;262;p6"/>
          <p:cNvSpPr txBox="1"/>
          <p:nvPr/>
        </p:nvSpPr>
        <p:spPr>
          <a:xfrm>
            <a:off x="2050852" y="7999095"/>
            <a:ext cx="480120" cy="962660"/>
          </a:xfrm>
          <a:prstGeom prst="rect">
            <a:avLst/>
          </a:prstGeom>
          <a:noFill/>
          <a:ln>
            <a:noFill/>
          </a:ln>
        </p:spPr>
        <p:txBody>
          <a:bodyPr anchorCtr="0" anchor="t" bIns="0" lIns="0" spcFirstLastPara="1" rIns="0" wrap="square" tIns="0">
            <a:spAutoFit/>
          </a:bodyPr>
          <a:lstStyle/>
          <a:p>
            <a:pPr indent="0" lvl="0" marL="0" marR="0" rtl="0" algn="r">
              <a:lnSpc>
                <a:spcPct val="140007"/>
              </a:lnSpc>
              <a:spcBef>
                <a:spcPts val="0"/>
              </a:spcBef>
              <a:spcAft>
                <a:spcPts val="0"/>
              </a:spcAft>
              <a:buNone/>
            </a:pPr>
            <a:r>
              <a:rPr b="1" i="0" lang="en-US" sz="5599" u="none" cap="none" strike="noStrike">
                <a:solidFill>
                  <a:srgbClr val="FFFFFF"/>
                </a:solidFill>
                <a:latin typeface="Arial"/>
                <a:ea typeface="Arial"/>
                <a:cs typeface="Arial"/>
                <a:sym typeface="Arial"/>
              </a:rPr>
              <a:t>4</a:t>
            </a:r>
            <a:endParaRPr/>
          </a:p>
        </p:txBody>
      </p:sp>
      <p:sp>
        <p:nvSpPr>
          <p:cNvPr id="263" name="Google Shape;263;p6"/>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269" name="Google Shape;269;p7"/>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270" name="Google Shape;270;p7"/>
          <p:cNvGrpSpPr/>
          <p:nvPr/>
        </p:nvGrpSpPr>
        <p:grpSpPr>
          <a:xfrm>
            <a:off x="-1115" y="9661191"/>
            <a:ext cx="15869159" cy="476836"/>
            <a:chOff x="0" y="0"/>
            <a:chExt cx="4179532" cy="125587"/>
          </a:xfrm>
        </p:grpSpPr>
        <p:sp>
          <p:nvSpPr>
            <p:cNvPr id="271" name="Google Shape;271;p7"/>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272" name="Google Shape;272;p7"/>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73" name="Google Shape;273;p7"/>
          <p:cNvSpPr txBox="1"/>
          <p:nvPr/>
        </p:nvSpPr>
        <p:spPr>
          <a:xfrm>
            <a:off x="1027585" y="1165137"/>
            <a:ext cx="2497634" cy="523876"/>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1" i="1" lang="en-US" sz="2999" u="none" cap="none" strike="noStrike">
                <a:solidFill>
                  <a:srgbClr val="062652"/>
                </a:solidFill>
                <a:latin typeface="Poppins"/>
                <a:ea typeface="Poppins"/>
                <a:cs typeface="Poppins"/>
                <a:sym typeface="Poppins"/>
              </a:rPr>
              <a:t>SEBAIKNYA...</a:t>
            </a:r>
            <a:endParaRPr/>
          </a:p>
        </p:txBody>
      </p:sp>
      <p:sp>
        <p:nvSpPr>
          <p:cNvPr id="274" name="Google Shape;274;p7"/>
          <p:cNvSpPr txBox="1"/>
          <p:nvPr/>
        </p:nvSpPr>
        <p:spPr>
          <a:xfrm>
            <a:off x="2276402" y="3063935"/>
            <a:ext cx="5895635" cy="148590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Arial"/>
                <a:ea typeface="Arial"/>
                <a:cs typeface="Arial"/>
                <a:sym typeface="Arial"/>
              </a:rPr>
              <a:t>Strategic Workforce Planning</a:t>
            </a:r>
            <a:endParaRPr/>
          </a:p>
          <a:p>
            <a:pPr indent="-215899" lvl="1" marL="431797" marR="0" rtl="0" algn="l">
              <a:lnSpc>
                <a:spcPct val="140020"/>
              </a:lnSpc>
              <a:spcBef>
                <a:spcPts val="0"/>
              </a:spcBef>
              <a:spcAft>
                <a:spcPts val="0"/>
              </a:spcAft>
              <a:buClr>
                <a:srgbClr val="000000"/>
              </a:buClr>
              <a:buSzPts val="1999"/>
              <a:buFont typeface="Arial"/>
              <a:buChar char="•"/>
            </a:pPr>
            <a:r>
              <a:rPr b="1" i="0" lang="en-US" sz="1999" u="none" cap="none" strike="noStrike">
                <a:solidFill>
                  <a:srgbClr val="000000"/>
                </a:solidFill>
                <a:latin typeface="Arial"/>
                <a:ea typeface="Arial"/>
                <a:cs typeface="Arial"/>
                <a:sym typeface="Arial"/>
              </a:rPr>
              <a:t>Kenali nasabah</a:t>
            </a:r>
            <a:endParaRPr/>
          </a:p>
          <a:p>
            <a:pPr indent="-215899" lvl="1" marL="431797" marR="0" rtl="0" algn="l">
              <a:lnSpc>
                <a:spcPct val="140020"/>
              </a:lnSpc>
              <a:spcBef>
                <a:spcPts val="0"/>
              </a:spcBef>
              <a:spcAft>
                <a:spcPts val="0"/>
              </a:spcAft>
              <a:buClr>
                <a:srgbClr val="000000"/>
              </a:buClr>
              <a:buSzPts val="1999"/>
              <a:buFont typeface="Arial"/>
              <a:buChar char="•"/>
            </a:pPr>
            <a:r>
              <a:rPr b="1" i="0" lang="en-US" sz="1999" u="none" cap="none" strike="noStrike">
                <a:solidFill>
                  <a:srgbClr val="000000"/>
                </a:solidFill>
                <a:latin typeface="Arial"/>
                <a:ea typeface="Arial"/>
                <a:cs typeface="Arial"/>
                <a:sym typeface="Arial"/>
              </a:rPr>
              <a:t>Tunjukkan kepedulian</a:t>
            </a:r>
            <a:endParaRPr/>
          </a:p>
          <a:p>
            <a:pPr indent="-215899" lvl="1" marL="431797" marR="0" rtl="0" algn="l">
              <a:lnSpc>
                <a:spcPct val="140020"/>
              </a:lnSpc>
              <a:spcBef>
                <a:spcPts val="0"/>
              </a:spcBef>
              <a:spcAft>
                <a:spcPts val="0"/>
              </a:spcAft>
              <a:buClr>
                <a:srgbClr val="000000"/>
              </a:buClr>
              <a:buSzPts val="1999"/>
              <a:buFont typeface="Arial"/>
              <a:buChar char="•"/>
            </a:pPr>
            <a:r>
              <a:rPr b="1" i="0" lang="en-US" sz="1999" u="none" cap="none" strike="noStrike">
                <a:solidFill>
                  <a:srgbClr val="000000"/>
                </a:solidFill>
                <a:latin typeface="Arial"/>
                <a:ea typeface="Arial"/>
                <a:cs typeface="Arial"/>
                <a:sym typeface="Arial"/>
              </a:rPr>
              <a:t>Bangun kepercayaan terlebih dahulu</a:t>
            </a:r>
            <a:endParaRPr/>
          </a:p>
        </p:txBody>
      </p:sp>
      <p:sp>
        <p:nvSpPr>
          <p:cNvPr id="275" name="Google Shape;275;p7"/>
          <p:cNvSpPr txBox="1"/>
          <p:nvPr/>
        </p:nvSpPr>
        <p:spPr>
          <a:xfrm>
            <a:off x="2276402" y="5919486"/>
            <a:ext cx="5895635" cy="148590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Arial"/>
                <a:ea typeface="Arial"/>
                <a:cs typeface="Arial"/>
                <a:sym typeface="Arial"/>
              </a:rPr>
              <a:t>Tanyakan dengan Spesifik</a:t>
            </a:r>
            <a:endParaRPr/>
          </a:p>
          <a:p>
            <a:pPr indent="0" lvl="0" marL="0" marR="0" rtl="0" algn="l">
              <a:lnSpc>
                <a:spcPct val="140020"/>
              </a:lnSpc>
              <a:spcBef>
                <a:spcPts val="0"/>
              </a:spcBef>
              <a:spcAft>
                <a:spcPts val="0"/>
              </a:spcAft>
              <a:buNone/>
            </a:pPr>
            <a:r>
              <a:rPr b="1" i="0" lang="en-US" sz="1999" u="none" cap="none" strike="noStrike">
                <a:solidFill>
                  <a:srgbClr val="000000"/>
                </a:solidFill>
                <a:latin typeface="Arial"/>
                <a:ea typeface="Arial"/>
                <a:cs typeface="Arial"/>
                <a:sym typeface="Arial"/>
              </a:rPr>
              <a:t>❌ “Ada kenalan?”</a:t>
            </a:r>
            <a:endParaRPr/>
          </a:p>
          <a:p>
            <a:pPr indent="0" lvl="0" marL="0" marR="0" rtl="0" algn="l">
              <a:lnSpc>
                <a:spcPct val="140020"/>
              </a:lnSpc>
              <a:spcBef>
                <a:spcPts val="0"/>
              </a:spcBef>
              <a:spcAft>
                <a:spcPts val="0"/>
              </a:spcAft>
              <a:buNone/>
            </a:pPr>
            <a:r>
              <a:rPr b="1" i="0" lang="en-US" sz="1999" u="none" cap="none" strike="noStrike">
                <a:solidFill>
                  <a:srgbClr val="000000"/>
                </a:solidFill>
                <a:latin typeface="Arial"/>
                <a:ea typeface="Arial"/>
                <a:cs typeface="Arial"/>
                <a:sym typeface="Arial"/>
              </a:rPr>
              <a:t> ✅ “Siapa teman ibu yang juga punya usaha seperti ini?”</a:t>
            </a:r>
            <a:endParaRPr/>
          </a:p>
        </p:txBody>
      </p:sp>
      <p:sp>
        <p:nvSpPr>
          <p:cNvPr id="276" name="Google Shape;276;p7"/>
          <p:cNvSpPr txBox="1"/>
          <p:nvPr/>
        </p:nvSpPr>
        <p:spPr>
          <a:xfrm>
            <a:off x="11362549" y="3063935"/>
            <a:ext cx="5895635" cy="148590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Arial"/>
                <a:ea typeface="Arial"/>
                <a:cs typeface="Arial"/>
                <a:sym typeface="Arial"/>
              </a:rPr>
              <a:t>Lakukan Follow Up dengan Cepat</a:t>
            </a:r>
            <a:endParaRPr/>
          </a:p>
          <a:p>
            <a:pPr indent="-215899" lvl="1" marL="431797" marR="0" rtl="0" algn="l">
              <a:lnSpc>
                <a:spcPct val="140020"/>
              </a:lnSpc>
              <a:spcBef>
                <a:spcPts val="0"/>
              </a:spcBef>
              <a:spcAft>
                <a:spcPts val="0"/>
              </a:spcAft>
              <a:buClr>
                <a:srgbClr val="000000"/>
              </a:buClr>
              <a:buSzPts val="1999"/>
              <a:buFont typeface="Arial"/>
              <a:buChar char="•"/>
            </a:pPr>
            <a:r>
              <a:rPr b="0" i="0" lang="en-US" sz="1999" u="none" cap="none" strike="noStrike">
                <a:solidFill>
                  <a:srgbClr val="000000"/>
                </a:solidFill>
                <a:latin typeface="Arial"/>
                <a:ea typeface="Arial"/>
                <a:cs typeface="Arial"/>
                <a:sym typeface="Arial"/>
              </a:rPr>
              <a:t>Hubungi maksimal 1–2 hari</a:t>
            </a:r>
            <a:endParaRPr/>
          </a:p>
          <a:p>
            <a:pPr indent="-215899" lvl="1" marL="431797" marR="0" rtl="0" algn="l">
              <a:lnSpc>
                <a:spcPct val="140020"/>
              </a:lnSpc>
              <a:spcBef>
                <a:spcPts val="0"/>
              </a:spcBef>
              <a:spcAft>
                <a:spcPts val="0"/>
              </a:spcAft>
              <a:buClr>
                <a:srgbClr val="000000"/>
              </a:buClr>
              <a:buSzPts val="1999"/>
              <a:buFont typeface="Arial"/>
              <a:buChar char="•"/>
            </a:pPr>
            <a:r>
              <a:rPr b="0" i="0" lang="en-US" sz="1999" u="none" cap="none" strike="noStrike">
                <a:solidFill>
                  <a:srgbClr val="000000"/>
                </a:solidFill>
                <a:latin typeface="Arial"/>
                <a:ea typeface="Arial"/>
                <a:cs typeface="Arial"/>
                <a:sym typeface="Arial"/>
              </a:rPr>
              <a:t>Sebutkan nama pemberi referensi</a:t>
            </a:r>
            <a:endParaRPr/>
          </a:p>
          <a:p>
            <a:pPr indent="-215899" lvl="1" marL="431797" marR="0" rtl="0" algn="l">
              <a:lnSpc>
                <a:spcPct val="140020"/>
              </a:lnSpc>
              <a:spcBef>
                <a:spcPts val="0"/>
              </a:spcBef>
              <a:spcAft>
                <a:spcPts val="0"/>
              </a:spcAft>
              <a:buClr>
                <a:srgbClr val="000000"/>
              </a:buClr>
              <a:buSzPts val="1999"/>
              <a:buFont typeface="Arial"/>
              <a:buChar char="•"/>
            </a:pPr>
            <a:r>
              <a:rPr b="0" i="0" lang="en-US" sz="1999" u="none" cap="none" strike="noStrike">
                <a:solidFill>
                  <a:srgbClr val="000000"/>
                </a:solidFill>
                <a:latin typeface="Arial"/>
                <a:ea typeface="Arial"/>
                <a:cs typeface="Arial"/>
                <a:sym typeface="Arial"/>
              </a:rPr>
              <a:t>Bangun kesan pertama yang baik</a:t>
            </a:r>
            <a:endParaRPr/>
          </a:p>
        </p:txBody>
      </p:sp>
      <p:sp>
        <p:nvSpPr>
          <p:cNvPr id="277" name="Google Shape;277;p7"/>
          <p:cNvSpPr txBox="1"/>
          <p:nvPr/>
        </p:nvSpPr>
        <p:spPr>
          <a:xfrm>
            <a:off x="11362549" y="5919486"/>
            <a:ext cx="5895635" cy="1485900"/>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Arial"/>
                <a:ea typeface="Arial"/>
                <a:cs typeface="Arial"/>
                <a:sym typeface="Arial"/>
              </a:rPr>
              <a:t>Jaga Hubungan Secara Konsisten</a:t>
            </a:r>
            <a:endParaRPr/>
          </a:p>
          <a:p>
            <a:pPr indent="-215899" lvl="1" marL="431797" marR="0" rtl="0" algn="l">
              <a:lnSpc>
                <a:spcPct val="140020"/>
              </a:lnSpc>
              <a:spcBef>
                <a:spcPts val="0"/>
              </a:spcBef>
              <a:spcAft>
                <a:spcPts val="0"/>
              </a:spcAft>
              <a:buClr>
                <a:srgbClr val="000000"/>
              </a:buClr>
              <a:buSzPts val="1999"/>
              <a:buFont typeface="Arial"/>
              <a:buChar char="•"/>
            </a:pPr>
            <a:r>
              <a:rPr b="1" i="0" lang="en-US" sz="1999" u="none" cap="none" strike="noStrike">
                <a:solidFill>
                  <a:srgbClr val="000000"/>
                </a:solidFill>
                <a:latin typeface="Arial"/>
                <a:ea typeface="Arial"/>
                <a:cs typeface="Arial"/>
                <a:sym typeface="Arial"/>
              </a:rPr>
              <a:t>Tidak hanya datang saat butuh</a:t>
            </a:r>
            <a:endParaRPr/>
          </a:p>
          <a:p>
            <a:pPr indent="-215899" lvl="1" marL="431797" marR="0" rtl="0" algn="l">
              <a:lnSpc>
                <a:spcPct val="140020"/>
              </a:lnSpc>
              <a:spcBef>
                <a:spcPts val="0"/>
              </a:spcBef>
              <a:spcAft>
                <a:spcPts val="0"/>
              </a:spcAft>
              <a:buClr>
                <a:srgbClr val="000000"/>
              </a:buClr>
              <a:buSzPts val="1999"/>
              <a:buFont typeface="Arial"/>
              <a:buChar char="•"/>
            </a:pPr>
            <a:r>
              <a:rPr b="1" i="0" lang="en-US" sz="1999" u="none" cap="none" strike="noStrike">
                <a:solidFill>
                  <a:srgbClr val="000000"/>
                </a:solidFill>
                <a:latin typeface="Arial"/>
                <a:ea typeface="Arial"/>
                <a:cs typeface="Arial"/>
                <a:sym typeface="Arial"/>
              </a:rPr>
              <a:t>Berikan update / komunikasi ringan</a:t>
            </a:r>
            <a:endParaRPr/>
          </a:p>
          <a:p>
            <a:pPr indent="-215899" lvl="1" marL="431797" marR="0" rtl="0" algn="l">
              <a:lnSpc>
                <a:spcPct val="140020"/>
              </a:lnSpc>
              <a:spcBef>
                <a:spcPts val="0"/>
              </a:spcBef>
              <a:spcAft>
                <a:spcPts val="0"/>
              </a:spcAft>
              <a:buClr>
                <a:srgbClr val="000000"/>
              </a:buClr>
              <a:buSzPts val="1999"/>
              <a:buFont typeface="Arial"/>
              <a:buChar char="•"/>
            </a:pPr>
            <a:r>
              <a:rPr b="1" i="0" lang="en-US" sz="1999" u="none" cap="none" strike="noStrike">
                <a:solidFill>
                  <a:srgbClr val="000000"/>
                </a:solidFill>
                <a:latin typeface="Arial"/>
                <a:ea typeface="Arial"/>
                <a:cs typeface="Arial"/>
                <a:sym typeface="Arial"/>
              </a:rPr>
              <a:t>Jadikan nasabah sebagai mitra</a:t>
            </a:r>
            <a:endParaRPr/>
          </a:p>
        </p:txBody>
      </p:sp>
      <p:sp>
        <p:nvSpPr>
          <p:cNvPr id="278" name="Google Shape;278;p7"/>
          <p:cNvSpPr txBox="1"/>
          <p:nvPr/>
        </p:nvSpPr>
        <p:spPr>
          <a:xfrm>
            <a:off x="1534378" y="3006785"/>
            <a:ext cx="471488" cy="936625"/>
          </a:xfrm>
          <a:prstGeom prst="rect">
            <a:avLst/>
          </a:prstGeom>
          <a:noFill/>
          <a:ln>
            <a:noFill/>
          </a:ln>
        </p:spPr>
        <p:txBody>
          <a:bodyPr anchorCtr="0" anchor="t" bIns="0" lIns="0" spcFirstLastPara="1" rIns="0" wrap="square" tIns="0">
            <a:spAutoFit/>
          </a:bodyPr>
          <a:lstStyle/>
          <a:p>
            <a:pPr indent="0" lvl="0" marL="0" marR="0" rtl="0" algn="r">
              <a:lnSpc>
                <a:spcPct val="140007"/>
              </a:lnSpc>
              <a:spcBef>
                <a:spcPts val="0"/>
              </a:spcBef>
              <a:spcAft>
                <a:spcPts val="0"/>
              </a:spcAft>
              <a:buNone/>
            </a:pPr>
            <a:r>
              <a:rPr b="1" i="0" lang="en-US" sz="5499" u="none" cap="none" strike="noStrike">
                <a:solidFill>
                  <a:srgbClr val="062652"/>
                </a:solidFill>
                <a:latin typeface="Arial"/>
                <a:ea typeface="Arial"/>
                <a:cs typeface="Arial"/>
                <a:sym typeface="Arial"/>
              </a:rPr>
              <a:t>1</a:t>
            </a:r>
            <a:endParaRPr/>
          </a:p>
        </p:txBody>
      </p:sp>
      <p:sp>
        <p:nvSpPr>
          <p:cNvPr id="279" name="Google Shape;279;p7"/>
          <p:cNvSpPr txBox="1"/>
          <p:nvPr/>
        </p:nvSpPr>
        <p:spPr>
          <a:xfrm>
            <a:off x="1534378" y="5862336"/>
            <a:ext cx="471488" cy="936625"/>
          </a:xfrm>
          <a:prstGeom prst="rect">
            <a:avLst/>
          </a:prstGeom>
          <a:noFill/>
          <a:ln>
            <a:noFill/>
          </a:ln>
        </p:spPr>
        <p:txBody>
          <a:bodyPr anchorCtr="0" anchor="t" bIns="0" lIns="0" spcFirstLastPara="1" rIns="0" wrap="square" tIns="0">
            <a:spAutoFit/>
          </a:bodyPr>
          <a:lstStyle/>
          <a:p>
            <a:pPr indent="0" lvl="0" marL="0" marR="0" rtl="0" algn="r">
              <a:lnSpc>
                <a:spcPct val="140007"/>
              </a:lnSpc>
              <a:spcBef>
                <a:spcPts val="0"/>
              </a:spcBef>
              <a:spcAft>
                <a:spcPts val="0"/>
              </a:spcAft>
              <a:buNone/>
            </a:pPr>
            <a:r>
              <a:rPr b="1" i="0" lang="en-US" sz="5499" u="none" cap="none" strike="noStrike">
                <a:solidFill>
                  <a:srgbClr val="062652"/>
                </a:solidFill>
                <a:latin typeface="Arial"/>
                <a:ea typeface="Arial"/>
                <a:cs typeface="Arial"/>
                <a:sym typeface="Arial"/>
              </a:rPr>
              <a:t>2</a:t>
            </a:r>
            <a:endParaRPr/>
          </a:p>
        </p:txBody>
      </p:sp>
      <p:sp>
        <p:nvSpPr>
          <p:cNvPr id="280" name="Google Shape;280;p7"/>
          <p:cNvSpPr txBox="1"/>
          <p:nvPr/>
        </p:nvSpPr>
        <p:spPr>
          <a:xfrm>
            <a:off x="10662458" y="3006785"/>
            <a:ext cx="471488" cy="936625"/>
          </a:xfrm>
          <a:prstGeom prst="rect">
            <a:avLst/>
          </a:prstGeom>
          <a:noFill/>
          <a:ln>
            <a:noFill/>
          </a:ln>
        </p:spPr>
        <p:txBody>
          <a:bodyPr anchorCtr="0" anchor="t" bIns="0" lIns="0" spcFirstLastPara="1" rIns="0" wrap="square" tIns="0">
            <a:spAutoFit/>
          </a:bodyPr>
          <a:lstStyle/>
          <a:p>
            <a:pPr indent="0" lvl="0" marL="0" marR="0" rtl="0" algn="r">
              <a:lnSpc>
                <a:spcPct val="140007"/>
              </a:lnSpc>
              <a:spcBef>
                <a:spcPts val="0"/>
              </a:spcBef>
              <a:spcAft>
                <a:spcPts val="0"/>
              </a:spcAft>
              <a:buNone/>
            </a:pPr>
            <a:r>
              <a:rPr b="1" i="0" lang="en-US" sz="5499" u="none" cap="none" strike="noStrike">
                <a:solidFill>
                  <a:srgbClr val="062652"/>
                </a:solidFill>
                <a:latin typeface="Arial"/>
                <a:ea typeface="Arial"/>
                <a:cs typeface="Arial"/>
                <a:sym typeface="Arial"/>
              </a:rPr>
              <a:t>3</a:t>
            </a:r>
            <a:endParaRPr/>
          </a:p>
        </p:txBody>
      </p:sp>
      <p:sp>
        <p:nvSpPr>
          <p:cNvPr id="281" name="Google Shape;281;p7"/>
          <p:cNvSpPr txBox="1"/>
          <p:nvPr/>
        </p:nvSpPr>
        <p:spPr>
          <a:xfrm>
            <a:off x="10662458" y="5862336"/>
            <a:ext cx="471488" cy="936625"/>
          </a:xfrm>
          <a:prstGeom prst="rect">
            <a:avLst/>
          </a:prstGeom>
          <a:noFill/>
          <a:ln>
            <a:noFill/>
          </a:ln>
        </p:spPr>
        <p:txBody>
          <a:bodyPr anchorCtr="0" anchor="t" bIns="0" lIns="0" spcFirstLastPara="1" rIns="0" wrap="square" tIns="0">
            <a:spAutoFit/>
          </a:bodyPr>
          <a:lstStyle/>
          <a:p>
            <a:pPr indent="0" lvl="0" marL="0" marR="0" rtl="0" algn="r">
              <a:lnSpc>
                <a:spcPct val="140007"/>
              </a:lnSpc>
              <a:spcBef>
                <a:spcPts val="0"/>
              </a:spcBef>
              <a:spcAft>
                <a:spcPts val="0"/>
              </a:spcAft>
              <a:buNone/>
            </a:pPr>
            <a:r>
              <a:rPr b="1" i="0" lang="en-US" sz="5499" u="none" cap="none" strike="noStrike">
                <a:solidFill>
                  <a:srgbClr val="062652"/>
                </a:solidFill>
                <a:latin typeface="Arial"/>
                <a:ea typeface="Arial"/>
                <a:cs typeface="Arial"/>
                <a:sym typeface="Arial"/>
              </a:rPr>
              <a:t>4</a:t>
            </a:r>
            <a:endParaRPr/>
          </a:p>
        </p:txBody>
      </p:sp>
      <p:sp>
        <p:nvSpPr>
          <p:cNvPr id="282" name="Google Shape;282;p7"/>
          <p:cNvSpPr txBox="1"/>
          <p:nvPr/>
        </p:nvSpPr>
        <p:spPr>
          <a:xfrm>
            <a:off x="4736678" y="8233251"/>
            <a:ext cx="8814643" cy="1047751"/>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1" i="0" lang="en-US" sz="2999" u="none" cap="none" strike="noStrike">
                <a:solidFill>
                  <a:srgbClr val="F6931E"/>
                </a:solidFill>
                <a:latin typeface="Poppins"/>
                <a:ea typeface="Poppins"/>
                <a:cs typeface="Poppins"/>
                <a:sym typeface="Poppins"/>
              </a:rPr>
              <a:t>REFERRAL TIDAK TERJADI KARENA KITA BUTUH,</a:t>
            </a:r>
            <a:endParaRPr/>
          </a:p>
          <a:p>
            <a:pPr indent="0" lvl="0" marL="0" marR="0" rtl="0" algn="ctr">
              <a:lnSpc>
                <a:spcPct val="140013"/>
              </a:lnSpc>
              <a:spcBef>
                <a:spcPts val="0"/>
              </a:spcBef>
              <a:spcAft>
                <a:spcPts val="0"/>
              </a:spcAft>
              <a:buNone/>
            </a:pPr>
            <a:r>
              <a:rPr b="1" i="0" lang="en-US" sz="2999" u="none" cap="none" strike="noStrike">
                <a:solidFill>
                  <a:srgbClr val="F6931E"/>
                </a:solidFill>
                <a:latin typeface="Poppins"/>
                <a:ea typeface="Poppins"/>
                <a:cs typeface="Poppins"/>
                <a:sym typeface="Poppins"/>
              </a:rPr>
              <a:t> TAPI KARENA NASABAH PERCAYA.</a:t>
            </a:r>
            <a:endParaRPr/>
          </a:p>
        </p:txBody>
      </p:sp>
      <p:sp>
        <p:nvSpPr>
          <p:cNvPr id="283" name="Google Shape;283;p7"/>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289" name="Google Shape;289;p8"/>
          <p:cNvSpPr txBox="1"/>
          <p:nvPr/>
        </p:nvSpPr>
        <p:spPr>
          <a:xfrm>
            <a:off x="1032046" y="1645007"/>
            <a:ext cx="2921198" cy="523876"/>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1" i="1" lang="en-US" sz="2999" u="none" cap="none" strike="noStrike">
                <a:solidFill>
                  <a:srgbClr val="062652"/>
                </a:solidFill>
                <a:latin typeface="Poppins"/>
                <a:ea typeface="Poppins"/>
                <a:cs typeface="Poppins"/>
                <a:sym typeface="Poppins"/>
              </a:rPr>
              <a:t>NON-REFERRAL</a:t>
            </a:r>
            <a:endParaRPr/>
          </a:p>
        </p:txBody>
      </p:sp>
      <p:sp>
        <p:nvSpPr>
          <p:cNvPr id="290" name="Google Shape;290;p8"/>
          <p:cNvSpPr txBox="1"/>
          <p:nvPr/>
        </p:nvSpPr>
        <p:spPr>
          <a:xfrm>
            <a:off x="1032046" y="2428518"/>
            <a:ext cx="16227254" cy="613727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Dasa Potensi Calon Nasabah Baru:</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Data penduduk keluarga pra sejahtera</a:t>
            </a:r>
            <a:endParaRPr/>
          </a:p>
          <a:p>
            <a:pPr indent="0" lvl="0" marL="0" marR="0" rtl="0" algn="l">
              <a:lnSpc>
                <a:spcPct val="140016"/>
              </a:lnSpc>
              <a:spcBef>
                <a:spcPts val="0"/>
              </a:spcBef>
              <a:spcAft>
                <a:spcPts val="0"/>
              </a:spcAft>
              <a:buNone/>
            </a:pPr>
            <a:r>
              <a:t/>
            </a:r>
            <a:endParaRPr b="0" i="0" sz="2499" u="none" cap="none" strike="noStrike">
              <a:solidFill>
                <a:srgbClr val="062652"/>
              </a:solidFill>
              <a:latin typeface="Poppins"/>
              <a:ea typeface="Poppins"/>
              <a:cs typeface="Poppins"/>
              <a:sym typeface="Poppins"/>
            </a:endParaRPr>
          </a:p>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Kegiatan Masyarakat:</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Kegiatan-kegiatan yang biasa dilakukan oleh penduduk setempat dan biasanya dilakukan di lokasi terbuka, seperti balai desa</a:t>
            </a:r>
            <a:endParaRPr/>
          </a:p>
          <a:p>
            <a:pPr indent="0" lvl="0" marL="0" marR="0" rtl="0" algn="l">
              <a:lnSpc>
                <a:spcPct val="140016"/>
              </a:lnSpc>
              <a:spcBef>
                <a:spcPts val="0"/>
              </a:spcBef>
              <a:spcAft>
                <a:spcPts val="0"/>
              </a:spcAft>
              <a:buNone/>
            </a:pPr>
            <a:r>
              <a:t/>
            </a:r>
            <a:endParaRPr b="0" i="0" sz="2499" u="none" cap="none" strike="noStrike">
              <a:solidFill>
                <a:srgbClr val="062652"/>
              </a:solidFill>
              <a:latin typeface="Poppins"/>
              <a:ea typeface="Poppins"/>
              <a:cs typeface="Poppins"/>
              <a:sym typeface="Poppins"/>
            </a:endParaRPr>
          </a:p>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Door-to-Door Canvassing: </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dilakukan dengan mendatangi calon nasabah berbasis potensi usaha, seperti pemilik warung kelontong, jasa laundry, atau home industry lainnya yang telah berjalan.</a:t>
            </a:r>
            <a:endParaRPr/>
          </a:p>
          <a:p>
            <a:pPr indent="0" lvl="0" marL="0" marR="0" rtl="0" algn="l">
              <a:lnSpc>
                <a:spcPct val="140016"/>
              </a:lnSpc>
              <a:spcBef>
                <a:spcPts val="0"/>
              </a:spcBef>
              <a:spcAft>
                <a:spcPts val="0"/>
              </a:spcAft>
              <a:buNone/>
            </a:pPr>
            <a:r>
              <a:t/>
            </a:r>
            <a:endParaRPr b="0" i="0" sz="2499" u="none" cap="none" strike="noStrike">
              <a:solidFill>
                <a:srgbClr val="062652"/>
              </a:solidFill>
              <a:latin typeface="Poppins"/>
              <a:ea typeface="Poppins"/>
              <a:cs typeface="Poppins"/>
              <a:sym typeface="Poppins"/>
            </a:endParaRPr>
          </a:p>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Media Sosial Lokal:</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Memantau dan terlibat di grup Facebook/WhatsApp warga, misalnya Grup Warga Kelurahan, Grup Ibu-Ibu PKK Desa. Bukan untuk spam, tapi untuk menyimak dan terlibat aktif.</a:t>
            </a:r>
            <a:endParaRPr/>
          </a:p>
        </p:txBody>
      </p:sp>
      <p:sp>
        <p:nvSpPr>
          <p:cNvPr id="291" name="Google Shape;291;p8"/>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292" name="Google Shape;292;p8"/>
          <p:cNvGrpSpPr/>
          <p:nvPr/>
        </p:nvGrpSpPr>
        <p:grpSpPr>
          <a:xfrm>
            <a:off x="-1115" y="9661191"/>
            <a:ext cx="15869159" cy="476836"/>
            <a:chOff x="0" y="0"/>
            <a:chExt cx="4179532" cy="125587"/>
          </a:xfrm>
        </p:grpSpPr>
        <p:sp>
          <p:nvSpPr>
            <p:cNvPr id="293" name="Google Shape;293;p8"/>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294" name="Google Shape;294;p8"/>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295" name="Google Shape;295;p8"/>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sp>
        <p:nvSpPr>
          <p:cNvPr id="300" name="Google Shape;300;p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aphicFrame>
        <p:nvGraphicFramePr>
          <p:cNvPr id="301" name="Google Shape;301;p9"/>
          <p:cNvGraphicFramePr/>
          <p:nvPr/>
        </p:nvGraphicFramePr>
        <p:xfrm>
          <a:off x="1028700" y="1866900"/>
          <a:ext cx="3000000" cy="3000000"/>
        </p:xfrm>
        <a:graphic>
          <a:graphicData uri="http://schemas.openxmlformats.org/drawingml/2006/table">
            <a:tbl>
              <a:tblPr>
                <a:noFill/>
                <a:tableStyleId>{DFCBEF64-2D0D-48D7-ADAA-E085A66FF89A}</a:tableStyleId>
              </a:tblPr>
              <a:tblGrid>
                <a:gridCol w="1766575"/>
                <a:gridCol w="5218900"/>
                <a:gridCol w="3605900"/>
                <a:gridCol w="5601125"/>
              </a:tblGrid>
              <a:tr h="1074325">
                <a:tc>
                  <a:txBody>
                    <a:bodyPr/>
                    <a:lstStyle/>
                    <a:p>
                      <a:pPr indent="0" lvl="0" marL="0" marR="0" rtl="0" algn="ctr">
                        <a:lnSpc>
                          <a:spcPct val="140020"/>
                        </a:lnSpc>
                        <a:spcBef>
                          <a:spcPts val="0"/>
                        </a:spcBef>
                        <a:spcAft>
                          <a:spcPts val="0"/>
                        </a:spcAft>
                        <a:buNone/>
                      </a:pPr>
                      <a:r>
                        <a:rPr b="1" lang="en-US" sz="1999" u="none" cap="none" strike="noStrike">
                          <a:solidFill>
                            <a:srgbClr val="FFFFFF"/>
                          </a:solidFill>
                          <a:latin typeface="Poppins"/>
                          <a:ea typeface="Poppins"/>
                          <a:cs typeface="Poppins"/>
                          <a:sym typeface="Poppins"/>
                        </a:rPr>
                        <a:t>Alamat</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003366"/>
                    </a:solidFill>
                  </a:tcPr>
                </a:tc>
                <a:tc>
                  <a:txBody>
                    <a:bodyPr/>
                    <a:lstStyle/>
                    <a:p>
                      <a:pPr indent="0" lvl="0" marL="0" marR="0" rtl="0" algn="ctr">
                        <a:lnSpc>
                          <a:spcPct val="140020"/>
                        </a:lnSpc>
                        <a:spcBef>
                          <a:spcPts val="0"/>
                        </a:spcBef>
                        <a:spcAft>
                          <a:spcPts val="0"/>
                        </a:spcAft>
                        <a:buNone/>
                      </a:pPr>
                      <a:r>
                        <a:rPr b="1" lang="en-US" sz="1999" u="none" cap="none" strike="noStrike">
                          <a:solidFill>
                            <a:srgbClr val="FFFFFF"/>
                          </a:solidFill>
                          <a:latin typeface="Poppins"/>
                          <a:ea typeface="Poppins"/>
                          <a:cs typeface="Poppins"/>
                          <a:sym typeface="Poppins"/>
                        </a:rPr>
                        <a:t>Informasi Pendukung</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003366"/>
                    </a:solidFill>
                  </a:tcPr>
                </a:tc>
                <a:tc>
                  <a:txBody>
                    <a:bodyPr/>
                    <a:lstStyle/>
                    <a:p>
                      <a:pPr indent="0" lvl="0" marL="0" marR="0" rtl="0" algn="ctr">
                        <a:lnSpc>
                          <a:spcPct val="140020"/>
                        </a:lnSpc>
                        <a:spcBef>
                          <a:spcPts val="0"/>
                        </a:spcBef>
                        <a:spcAft>
                          <a:spcPts val="0"/>
                        </a:spcAft>
                        <a:buNone/>
                      </a:pPr>
                      <a:r>
                        <a:rPr b="1" lang="en-US" sz="1999" u="none" cap="none" strike="noStrike">
                          <a:solidFill>
                            <a:srgbClr val="FFFFFF"/>
                          </a:solidFill>
                          <a:latin typeface="Poppins"/>
                          <a:ea typeface="Poppins"/>
                          <a:cs typeface="Poppins"/>
                          <a:sym typeface="Poppins"/>
                        </a:rPr>
                        <a:t>Nama Calon Nasabah</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003366"/>
                    </a:solidFill>
                  </a:tcPr>
                </a:tc>
                <a:tc>
                  <a:txBody>
                    <a:bodyPr/>
                    <a:lstStyle/>
                    <a:p>
                      <a:pPr indent="0" lvl="0" marL="0" marR="0" rtl="0" algn="ctr">
                        <a:lnSpc>
                          <a:spcPct val="140020"/>
                        </a:lnSpc>
                        <a:spcBef>
                          <a:spcPts val="0"/>
                        </a:spcBef>
                        <a:spcAft>
                          <a:spcPts val="0"/>
                        </a:spcAft>
                        <a:buNone/>
                      </a:pPr>
                      <a:r>
                        <a:rPr b="1" lang="en-US" sz="1999" u="none" cap="none" strike="noStrike">
                          <a:solidFill>
                            <a:srgbClr val="FFFFFF"/>
                          </a:solidFill>
                          <a:latin typeface="Poppins"/>
                          <a:ea typeface="Poppins"/>
                          <a:cs typeface="Poppins"/>
                          <a:sym typeface="Poppins"/>
                        </a:rPr>
                        <a:t>No HP</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solidFill>
                      <a:srgbClr val="003366"/>
                    </a:solidFill>
                  </a:tcPr>
                </a:tc>
              </a:tr>
              <a:tr h="920625">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920625">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920625">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920625">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920625">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r h="920625">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c>
                  <a:txBody>
                    <a:bodyPr/>
                    <a:lstStyle/>
                    <a:p>
                      <a:pPr indent="0" lvl="0" marL="0" marR="0" rtl="0" algn="ctr">
                        <a:lnSpc>
                          <a:spcPct val="254454"/>
                        </a:lnSpc>
                        <a:spcBef>
                          <a:spcPts val="0"/>
                        </a:spcBef>
                        <a:spcAft>
                          <a:spcPts val="0"/>
                        </a:spcAft>
                        <a:buNone/>
                      </a:pPr>
                      <a:r>
                        <a:t/>
                      </a:r>
                      <a:endParaRPr sz="1100" u="none" cap="none" strike="noStrike"/>
                    </a:p>
                  </a:txBody>
                  <a:tcPr marT="190500" marB="190500" marR="190500" marL="190500" anchor="ctr">
                    <a:lnL cap="flat" cmpd="sng" w="38100">
                      <a:solidFill>
                        <a:srgbClr val="000000"/>
                      </a:solidFill>
                      <a:prstDash val="solid"/>
                      <a:round/>
                      <a:headEnd len="sm" w="sm" type="none"/>
                      <a:tailEnd len="sm" w="sm" type="none"/>
                    </a:lnL>
                    <a:lnR cap="flat" cmpd="sng" w="38100">
                      <a:solidFill>
                        <a:srgbClr val="000000"/>
                      </a:solidFill>
                      <a:prstDash val="solid"/>
                      <a:round/>
                      <a:headEnd len="sm" w="sm" type="none"/>
                      <a:tailEnd len="sm" w="sm" type="none"/>
                    </a:lnR>
                    <a:lnT cap="flat" cmpd="sng" w="38100">
                      <a:solidFill>
                        <a:srgbClr val="000000"/>
                      </a:solidFill>
                      <a:prstDash val="solid"/>
                      <a:round/>
                      <a:headEnd len="sm" w="sm" type="none"/>
                      <a:tailEnd len="sm" w="sm" type="none"/>
                    </a:lnT>
                    <a:lnB cap="flat" cmpd="sng" w="38100">
                      <a:solidFill>
                        <a:srgbClr val="000000"/>
                      </a:solidFill>
                      <a:prstDash val="solid"/>
                      <a:round/>
                      <a:headEnd len="sm" w="sm" type="none"/>
                      <a:tailEnd len="sm" w="sm" type="none"/>
                    </a:lnB>
                  </a:tcPr>
                </a:tc>
              </a:tr>
            </a:tbl>
          </a:graphicData>
        </a:graphic>
      </p:graphicFrame>
      <p:sp>
        <p:nvSpPr>
          <p:cNvPr id="302" name="Google Shape;302;p9"/>
          <p:cNvSpPr txBox="1"/>
          <p:nvPr/>
        </p:nvSpPr>
        <p:spPr>
          <a:xfrm>
            <a:off x="1032046" y="952500"/>
            <a:ext cx="2964210" cy="523876"/>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1" i="1" lang="en-US" sz="2999" u="none" cap="none" strike="noStrike">
                <a:solidFill>
                  <a:srgbClr val="062652"/>
                </a:solidFill>
                <a:latin typeface="Poppins"/>
                <a:ea typeface="Poppins"/>
                <a:cs typeface="Poppins"/>
                <a:sym typeface="Poppins"/>
              </a:rPr>
              <a:t>TABEL PROSPEK</a:t>
            </a:r>
            <a:endParaRPr/>
          </a:p>
        </p:txBody>
      </p:sp>
      <p:sp>
        <p:nvSpPr>
          <p:cNvPr id="303" name="Google Shape;303;p9"/>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304" name="Google Shape;304;p9"/>
          <p:cNvGrpSpPr/>
          <p:nvPr/>
        </p:nvGrpSpPr>
        <p:grpSpPr>
          <a:xfrm>
            <a:off x="-1115" y="9661191"/>
            <a:ext cx="15869159" cy="476836"/>
            <a:chOff x="0" y="0"/>
            <a:chExt cx="4179532" cy="125587"/>
          </a:xfrm>
        </p:grpSpPr>
        <p:sp>
          <p:nvSpPr>
            <p:cNvPr id="305" name="Google Shape;305;p9"/>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306" name="Google Shape;306;p9"/>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07" name="Google Shape;307;p9"/>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1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313" name="Google Shape;313;p10"/>
          <p:cNvGrpSpPr/>
          <p:nvPr/>
        </p:nvGrpSpPr>
        <p:grpSpPr>
          <a:xfrm>
            <a:off x="1026470" y="4715378"/>
            <a:ext cx="7512660" cy="2898223"/>
            <a:chOff x="0" y="-57150"/>
            <a:chExt cx="1234517" cy="476250"/>
          </a:xfrm>
        </p:grpSpPr>
        <p:sp>
          <p:nvSpPr>
            <p:cNvPr id="314" name="Google Shape;314;p10"/>
            <p:cNvSpPr/>
            <p:nvPr/>
          </p:nvSpPr>
          <p:spPr>
            <a:xfrm>
              <a:off x="0" y="0"/>
              <a:ext cx="1234517" cy="419100"/>
            </a:xfrm>
            <a:custGeom>
              <a:rect b="b" l="l" r="r" t="t"/>
              <a:pathLst>
                <a:path extrusionOk="0" h="419100" w="1234517">
                  <a:moveTo>
                    <a:pt x="20127" y="0"/>
                  </a:moveTo>
                  <a:lnTo>
                    <a:pt x="1214389" y="0"/>
                  </a:lnTo>
                  <a:cubicBezTo>
                    <a:pt x="1225505" y="0"/>
                    <a:pt x="1234517" y="9011"/>
                    <a:pt x="1234517" y="20127"/>
                  </a:cubicBezTo>
                  <a:lnTo>
                    <a:pt x="1234517" y="398973"/>
                  </a:lnTo>
                  <a:cubicBezTo>
                    <a:pt x="1234517" y="410089"/>
                    <a:pt x="1225505" y="419100"/>
                    <a:pt x="1214389" y="419100"/>
                  </a:cubicBezTo>
                  <a:lnTo>
                    <a:pt x="20127" y="419100"/>
                  </a:lnTo>
                  <a:cubicBezTo>
                    <a:pt x="9011" y="419100"/>
                    <a:pt x="0" y="410089"/>
                    <a:pt x="0" y="398973"/>
                  </a:cubicBezTo>
                  <a:lnTo>
                    <a:pt x="0" y="20127"/>
                  </a:lnTo>
                  <a:cubicBezTo>
                    <a:pt x="0" y="9011"/>
                    <a:pt x="9011" y="0"/>
                    <a:pt x="2012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10"/>
            <p:cNvSpPr txBox="1"/>
            <p:nvPr/>
          </p:nvSpPr>
          <p:spPr>
            <a:xfrm>
              <a:off x="0" y="-57150"/>
              <a:ext cx="1234517" cy="4762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16" name="Google Shape;316;p10"/>
          <p:cNvGrpSpPr/>
          <p:nvPr/>
        </p:nvGrpSpPr>
        <p:grpSpPr>
          <a:xfrm>
            <a:off x="9744409" y="4715378"/>
            <a:ext cx="7512660" cy="2898223"/>
            <a:chOff x="0" y="-57150"/>
            <a:chExt cx="1234517" cy="476250"/>
          </a:xfrm>
        </p:grpSpPr>
        <p:sp>
          <p:nvSpPr>
            <p:cNvPr id="317" name="Google Shape;317;p10"/>
            <p:cNvSpPr/>
            <p:nvPr/>
          </p:nvSpPr>
          <p:spPr>
            <a:xfrm>
              <a:off x="0" y="0"/>
              <a:ext cx="1234517" cy="419100"/>
            </a:xfrm>
            <a:custGeom>
              <a:rect b="b" l="l" r="r" t="t"/>
              <a:pathLst>
                <a:path extrusionOk="0" h="419100" w="1234517">
                  <a:moveTo>
                    <a:pt x="20127" y="0"/>
                  </a:moveTo>
                  <a:lnTo>
                    <a:pt x="1214389" y="0"/>
                  </a:lnTo>
                  <a:cubicBezTo>
                    <a:pt x="1225505" y="0"/>
                    <a:pt x="1234517" y="9011"/>
                    <a:pt x="1234517" y="20127"/>
                  </a:cubicBezTo>
                  <a:lnTo>
                    <a:pt x="1234517" y="398973"/>
                  </a:lnTo>
                  <a:cubicBezTo>
                    <a:pt x="1234517" y="410089"/>
                    <a:pt x="1225505" y="419100"/>
                    <a:pt x="1214389" y="419100"/>
                  </a:cubicBezTo>
                  <a:lnTo>
                    <a:pt x="20127" y="419100"/>
                  </a:lnTo>
                  <a:cubicBezTo>
                    <a:pt x="9011" y="419100"/>
                    <a:pt x="0" y="410089"/>
                    <a:pt x="0" y="398973"/>
                  </a:cubicBezTo>
                  <a:lnTo>
                    <a:pt x="0" y="20127"/>
                  </a:lnTo>
                  <a:cubicBezTo>
                    <a:pt x="0" y="9011"/>
                    <a:pt x="9011" y="0"/>
                    <a:pt x="2012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10"/>
            <p:cNvSpPr txBox="1"/>
            <p:nvPr/>
          </p:nvSpPr>
          <p:spPr>
            <a:xfrm>
              <a:off x="0" y="-57150"/>
              <a:ext cx="1234517" cy="4762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19" name="Google Shape;319;p10"/>
          <p:cNvSpPr txBox="1"/>
          <p:nvPr/>
        </p:nvSpPr>
        <p:spPr>
          <a:xfrm>
            <a:off x="9981458" y="5592258"/>
            <a:ext cx="7038563" cy="142557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Tujuan: Approaching dilakukan agar menumbuhkan</a:t>
            </a:r>
            <a:endParaRPr/>
          </a:p>
          <a:p>
            <a:pPr indent="0" lvl="0" marL="0" marR="0" rtl="0" algn="l">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kedekatan, kepercayaan, dan kenyamanan awal</a:t>
            </a:r>
            <a:endParaRPr/>
          </a:p>
          <a:p>
            <a:pPr indent="0" lvl="0" marL="0" marR="0" rtl="0" algn="l">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calon customer kepada Anda. Approaching juga</a:t>
            </a:r>
            <a:endParaRPr/>
          </a:p>
          <a:p>
            <a:pPr indent="0" lvl="0" marL="0" marR="0" rtl="0" algn="l">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berfungsi untuk menambah database customer.</a:t>
            </a:r>
            <a:endParaRPr/>
          </a:p>
        </p:txBody>
      </p:sp>
      <p:sp>
        <p:nvSpPr>
          <p:cNvPr id="320" name="Google Shape;320;p10"/>
          <p:cNvSpPr txBox="1"/>
          <p:nvPr/>
        </p:nvSpPr>
        <p:spPr>
          <a:xfrm>
            <a:off x="7238480" y="8051751"/>
            <a:ext cx="3808809" cy="523876"/>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1" i="0" lang="en-US" sz="2999" u="none" cap="none" strike="noStrike">
                <a:solidFill>
                  <a:srgbClr val="F6931E"/>
                </a:solidFill>
                <a:latin typeface="Poppins"/>
                <a:ea typeface="Poppins"/>
                <a:cs typeface="Poppins"/>
                <a:sym typeface="Poppins"/>
              </a:rPr>
              <a:t>GIMANA CARANYA?</a:t>
            </a:r>
            <a:endParaRPr/>
          </a:p>
        </p:txBody>
      </p:sp>
      <p:sp>
        <p:nvSpPr>
          <p:cNvPr id="321" name="Google Shape;321;p10"/>
          <p:cNvSpPr txBox="1"/>
          <p:nvPr/>
        </p:nvSpPr>
        <p:spPr>
          <a:xfrm>
            <a:off x="1308020" y="5592258"/>
            <a:ext cx="6900479" cy="142557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Pengertian:</a:t>
            </a:r>
            <a:r>
              <a:rPr b="0" i="0" lang="en-US" sz="2000" u="none" cap="none" strike="noStrike">
                <a:solidFill>
                  <a:srgbClr val="FFFFFF"/>
                </a:solidFill>
                <a:latin typeface="Poppins"/>
                <a:ea typeface="Poppins"/>
                <a:cs typeface="Poppins"/>
                <a:sym typeface="Poppins"/>
              </a:rPr>
              <a:t> Approaching adalah proses pendekatan kepada calon customer. Sebelum memulai ke topik bisnis dan penjualan, lakukan perkenalan terhadap calon customer.</a:t>
            </a:r>
            <a:endParaRPr/>
          </a:p>
        </p:txBody>
      </p:sp>
      <p:grpSp>
        <p:nvGrpSpPr>
          <p:cNvPr id="322" name="Google Shape;322;p10"/>
          <p:cNvGrpSpPr/>
          <p:nvPr/>
        </p:nvGrpSpPr>
        <p:grpSpPr>
          <a:xfrm rot="-5400000">
            <a:off x="14716499" y="1784448"/>
            <a:ext cx="1942079" cy="3143522"/>
            <a:chOff x="0" y="-31750"/>
            <a:chExt cx="520700" cy="842825"/>
          </a:xfrm>
        </p:grpSpPr>
        <p:sp>
          <p:nvSpPr>
            <p:cNvPr id="323" name="Google Shape;323;p10"/>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324" name="Google Shape;324;p10"/>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25" name="Google Shape;325;p10"/>
          <p:cNvGrpSpPr/>
          <p:nvPr/>
        </p:nvGrpSpPr>
        <p:grpSpPr>
          <a:xfrm rot="-5400000">
            <a:off x="12515583" y="1784448"/>
            <a:ext cx="1942079" cy="3143522"/>
            <a:chOff x="0" y="-31750"/>
            <a:chExt cx="520700" cy="842825"/>
          </a:xfrm>
        </p:grpSpPr>
        <p:sp>
          <p:nvSpPr>
            <p:cNvPr id="326" name="Google Shape;326;p10"/>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327" name="Google Shape;327;p10"/>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28" name="Google Shape;328;p10"/>
          <p:cNvGrpSpPr/>
          <p:nvPr/>
        </p:nvGrpSpPr>
        <p:grpSpPr>
          <a:xfrm rot="-5400000">
            <a:off x="10314666" y="1784448"/>
            <a:ext cx="1942079" cy="3143522"/>
            <a:chOff x="0" y="-31750"/>
            <a:chExt cx="520700" cy="842825"/>
          </a:xfrm>
        </p:grpSpPr>
        <p:sp>
          <p:nvSpPr>
            <p:cNvPr id="329" name="Google Shape;329;p10"/>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330" name="Google Shape;330;p10"/>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31" name="Google Shape;331;p10"/>
          <p:cNvGrpSpPr/>
          <p:nvPr/>
        </p:nvGrpSpPr>
        <p:grpSpPr>
          <a:xfrm rot="-5400000">
            <a:off x="8113750" y="1784448"/>
            <a:ext cx="1942079" cy="3143522"/>
            <a:chOff x="0" y="-31750"/>
            <a:chExt cx="520700" cy="842825"/>
          </a:xfrm>
        </p:grpSpPr>
        <p:sp>
          <p:nvSpPr>
            <p:cNvPr id="332" name="Google Shape;332;p10"/>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333" name="Google Shape;333;p10"/>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34" name="Google Shape;334;p10"/>
          <p:cNvGrpSpPr/>
          <p:nvPr/>
        </p:nvGrpSpPr>
        <p:grpSpPr>
          <a:xfrm rot="-5400000">
            <a:off x="5912834" y="1784448"/>
            <a:ext cx="1942079" cy="3143522"/>
            <a:chOff x="0" y="-31750"/>
            <a:chExt cx="520700" cy="842825"/>
          </a:xfrm>
        </p:grpSpPr>
        <p:sp>
          <p:nvSpPr>
            <p:cNvPr id="335" name="Google Shape;335;p10"/>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336" name="Google Shape;336;p10"/>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37" name="Google Shape;337;p10"/>
          <p:cNvGrpSpPr/>
          <p:nvPr/>
        </p:nvGrpSpPr>
        <p:grpSpPr>
          <a:xfrm rot="-5400000">
            <a:off x="3711918" y="1784448"/>
            <a:ext cx="1942079" cy="3143522"/>
            <a:chOff x="0" y="-31750"/>
            <a:chExt cx="520700" cy="842825"/>
          </a:xfrm>
        </p:grpSpPr>
        <p:sp>
          <p:nvSpPr>
            <p:cNvPr id="338" name="Google Shape;338;p10"/>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339" name="Google Shape;339;p10"/>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340" name="Google Shape;340;p10"/>
          <p:cNvGrpSpPr/>
          <p:nvPr/>
        </p:nvGrpSpPr>
        <p:grpSpPr>
          <a:xfrm rot="-5400000">
            <a:off x="1511002" y="1784448"/>
            <a:ext cx="1942079" cy="3143522"/>
            <a:chOff x="0" y="-31750"/>
            <a:chExt cx="520700" cy="842825"/>
          </a:xfrm>
        </p:grpSpPr>
        <p:sp>
          <p:nvSpPr>
            <p:cNvPr id="341" name="Google Shape;341;p10"/>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342" name="Google Shape;342;p10"/>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43" name="Google Shape;343;p10"/>
          <p:cNvSpPr txBox="1"/>
          <p:nvPr/>
        </p:nvSpPr>
        <p:spPr>
          <a:xfrm>
            <a:off x="1467257" y="2803808"/>
            <a:ext cx="1691869"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Prospecting</a:t>
            </a:r>
            <a:endParaRPr/>
          </a:p>
        </p:txBody>
      </p:sp>
      <p:sp>
        <p:nvSpPr>
          <p:cNvPr id="344" name="Google Shape;344;p10"/>
          <p:cNvSpPr txBox="1"/>
          <p:nvPr/>
        </p:nvSpPr>
        <p:spPr>
          <a:xfrm>
            <a:off x="4053803" y="2803808"/>
            <a:ext cx="1798222"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Approaching</a:t>
            </a:r>
            <a:endParaRPr/>
          </a:p>
        </p:txBody>
      </p:sp>
      <p:sp>
        <p:nvSpPr>
          <p:cNvPr id="345" name="Google Shape;345;p10"/>
          <p:cNvSpPr txBox="1"/>
          <p:nvPr/>
        </p:nvSpPr>
        <p:spPr>
          <a:xfrm>
            <a:off x="6704645" y="2803808"/>
            <a:ext cx="1148817"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Probing</a:t>
            </a:r>
            <a:endParaRPr/>
          </a:p>
        </p:txBody>
      </p:sp>
      <p:sp>
        <p:nvSpPr>
          <p:cNvPr id="346" name="Google Shape;346;p10"/>
          <p:cNvSpPr txBox="1"/>
          <p:nvPr/>
        </p:nvSpPr>
        <p:spPr>
          <a:xfrm>
            <a:off x="8458220" y="2635484"/>
            <a:ext cx="1707810"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Sales</a:t>
            </a:r>
            <a:endParaRPr/>
          </a:p>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Presentation</a:t>
            </a:r>
            <a:endParaRPr/>
          </a:p>
        </p:txBody>
      </p:sp>
      <p:sp>
        <p:nvSpPr>
          <p:cNvPr id="347" name="Google Shape;347;p10"/>
          <p:cNvSpPr txBox="1"/>
          <p:nvPr/>
        </p:nvSpPr>
        <p:spPr>
          <a:xfrm>
            <a:off x="10482177" y="2627595"/>
            <a:ext cx="1995365"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Handling</a:t>
            </a:r>
            <a:endParaRPr/>
          </a:p>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Objection</a:t>
            </a:r>
            <a:endParaRPr/>
          </a:p>
        </p:txBody>
      </p:sp>
      <p:sp>
        <p:nvSpPr>
          <p:cNvPr id="348" name="Google Shape;348;p10"/>
          <p:cNvSpPr txBox="1"/>
          <p:nvPr/>
        </p:nvSpPr>
        <p:spPr>
          <a:xfrm>
            <a:off x="12857468" y="2803808"/>
            <a:ext cx="1780389"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Sales Closing</a:t>
            </a:r>
            <a:endParaRPr/>
          </a:p>
        </p:txBody>
      </p:sp>
      <p:sp>
        <p:nvSpPr>
          <p:cNvPr id="349" name="Google Shape;349;p10"/>
          <p:cNvSpPr txBox="1"/>
          <p:nvPr/>
        </p:nvSpPr>
        <p:spPr>
          <a:xfrm>
            <a:off x="15062825" y="2803808"/>
            <a:ext cx="1624975"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Maintaining</a:t>
            </a:r>
            <a:endParaRPr/>
          </a:p>
        </p:txBody>
      </p:sp>
      <p:sp>
        <p:nvSpPr>
          <p:cNvPr id="350" name="Google Shape;350;p10"/>
          <p:cNvSpPr txBox="1"/>
          <p:nvPr/>
        </p:nvSpPr>
        <p:spPr>
          <a:xfrm>
            <a:off x="1180639" y="3129967"/>
            <a:ext cx="2147987"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Mencari Calon Nasabah</a:t>
            </a:r>
            <a:endParaRPr/>
          </a:p>
        </p:txBody>
      </p:sp>
      <p:sp>
        <p:nvSpPr>
          <p:cNvPr id="351" name="Google Shape;351;p10"/>
          <p:cNvSpPr txBox="1"/>
          <p:nvPr/>
        </p:nvSpPr>
        <p:spPr>
          <a:xfrm>
            <a:off x="4071933"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Pendekatan Awal</a:t>
            </a:r>
            <a:endParaRPr/>
          </a:p>
        </p:txBody>
      </p:sp>
      <p:sp>
        <p:nvSpPr>
          <p:cNvPr id="352" name="Google Shape;352;p10"/>
          <p:cNvSpPr txBox="1"/>
          <p:nvPr/>
        </p:nvSpPr>
        <p:spPr>
          <a:xfrm>
            <a:off x="6373624"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Menggali Kebutuhan</a:t>
            </a:r>
            <a:endParaRPr/>
          </a:p>
        </p:txBody>
      </p:sp>
      <p:sp>
        <p:nvSpPr>
          <p:cNvPr id="353" name="Google Shape;353;p10"/>
          <p:cNvSpPr txBox="1"/>
          <p:nvPr/>
        </p:nvSpPr>
        <p:spPr>
          <a:xfrm>
            <a:off x="8455635" y="3281645"/>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Presentasi Penawaran</a:t>
            </a:r>
            <a:endParaRPr/>
          </a:p>
        </p:txBody>
      </p:sp>
      <p:sp>
        <p:nvSpPr>
          <p:cNvPr id="354" name="Google Shape;354;p10"/>
          <p:cNvSpPr txBox="1"/>
          <p:nvPr/>
        </p:nvSpPr>
        <p:spPr>
          <a:xfrm>
            <a:off x="10638878" y="3289534"/>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Menangani Keberatan</a:t>
            </a:r>
            <a:endParaRPr/>
          </a:p>
        </p:txBody>
      </p:sp>
      <p:sp>
        <p:nvSpPr>
          <p:cNvPr id="355" name="Google Shape;355;p10"/>
          <p:cNvSpPr txBox="1"/>
          <p:nvPr/>
        </p:nvSpPr>
        <p:spPr>
          <a:xfrm>
            <a:off x="12857468"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Penutupan Penjualan</a:t>
            </a:r>
            <a:endParaRPr/>
          </a:p>
        </p:txBody>
      </p:sp>
      <p:sp>
        <p:nvSpPr>
          <p:cNvPr id="356" name="Google Shape;356;p10"/>
          <p:cNvSpPr txBox="1"/>
          <p:nvPr/>
        </p:nvSpPr>
        <p:spPr>
          <a:xfrm>
            <a:off x="15036752" y="3138722"/>
            <a:ext cx="1823653"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Pemeliharaan Hubungan</a:t>
            </a:r>
            <a:endParaRPr/>
          </a:p>
        </p:txBody>
      </p:sp>
      <p:sp>
        <p:nvSpPr>
          <p:cNvPr id="357" name="Google Shape;357;p10"/>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358" name="Google Shape;358;p10"/>
          <p:cNvGrpSpPr/>
          <p:nvPr/>
        </p:nvGrpSpPr>
        <p:grpSpPr>
          <a:xfrm>
            <a:off x="-1115" y="9661191"/>
            <a:ext cx="15869159" cy="476836"/>
            <a:chOff x="0" y="0"/>
            <a:chExt cx="4179532" cy="125587"/>
          </a:xfrm>
        </p:grpSpPr>
        <p:sp>
          <p:nvSpPr>
            <p:cNvPr id="359" name="Google Shape;359;p10"/>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360" name="Google Shape;360;p10"/>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61" name="Google Shape;361;p10"/>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5" name="Shape 365"/>
        <p:cNvGrpSpPr/>
        <p:nvPr/>
      </p:nvGrpSpPr>
      <p:grpSpPr>
        <a:xfrm>
          <a:off x="0" y="0"/>
          <a:ext cx="0" cy="0"/>
          <a:chOff x="0" y="0"/>
          <a:chExt cx="0" cy="0"/>
        </a:xfrm>
      </p:grpSpPr>
      <p:sp>
        <p:nvSpPr>
          <p:cNvPr id="366" name="Google Shape;366;p1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367" name="Google Shape;367;p11"/>
          <p:cNvSpPr txBox="1"/>
          <p:nvPr/>
        </p:nvSpPr>
        <p:spPr>
          <a:xfrm>
            <a:off x="1028700" y="5086481"/>
            <a:ext cx="3988147" cy="44132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Kegagalan Komunikasi</a:t>
            </a:r>
            <a:endParaRPr b="1" i="0" sz="2499" u="none" cap="none" strike="noStrike">
              <a:solidFill>
                <a:srgbClr val="062652"/>
              </a:solidFill>
              <a:latin typeface="Poppins"/>
              <a:ea typeface="Poppins"/>
              <a:cs typeface="Poppins"/>
              <a:sym typeface="Poppins"/>
            </a:endParaRPr>
          </a:p>
        </p:txBody>
      </p:sp>
      <p:sp>
        <p:nvSpPr>
          <p:cNvPr id="368" name="Google Shape;368;p11"/>
          <p:cNvSpPr txBox="1"/>
          <p:nvPr/>
        </p:nvSpPr>
        <p:spPr>
          <a:xfrm>
            <a:off x="1028700" y="6019932"/>
            <a:ext cx="4381500" cy="44132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Langsung Menjual Produk</a:t>
            </a:r>
            <a:endParaRPr b="1" i="0" sz="2499" u="none" cap="none" strike="noStrike">
              <a:solidFill>
                <a:srgbClr val="062652"/>
              </a:solidFill>
              <a:latin typeface="Poppins"/>
              <a:ea typeface="Poppins"/>
              <a:cs typeface="Poppins"/>
              <a:sym typeface="Poppins"/>
            </a:endParaRPr>
          </a:p>
        </p:txBody>
      </p:sp>
      <p:sp>
        <p:nvSpPr>
          <p:cNvPr id="369" name="Google Shape;369;p11"/>
          <p:cNvSpPr txBox="1"/>
          <p:nvPr/>
        </p:nvSpPr>
        <p:spPr>
          <a:xfrm>
            <a:off x="1028700" y="6953382"/>
            <a:ext cx="6015570" cy="44132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Tidak ada Rasa Simpati atau Empati</a:t>
            </a:r>
            <a:endParaRPr b="1" i="0" sz="2499" u="none" cap="none" strike="noStrike">
              <a:solidFill>
                <a:srgbClr val="062652"/>
              </a:solidFill>
              <a:latin typeface="Poppins"/>
              <a:ea typeface="Poppins"/>
              <a:cs typeface="Poppins"/>
              <a:sym typeface="Poppins"/>
            </a:endParaRPr>
          </a:p>
        </p:txBody>
      </p:sp>
      <p:grpSp>
        <p:nvGrpSpPr>
          <p:cNvPr id="370" name="Google Shape;370;p11"/>
          <p:cNvGrpSpPr/>
          <p:nvPr/>
        </p:nvGrpSpPr>
        <p:grpSpPr>
          <a:xfrm>
            <a:off x="11243731" y="3745937"/>
            <a:ext cx="5482411" cy="1236166"/>
            <a:chOff x="0" y="-289322"/>
            <a:chExt cx="7309881" cy="1648222"/>
          </a:xfrm>
        </p:grpSpPr>
        <p:grpSp>
          <p:nvGrpSpPr>
            <p:cNvPr id="371" name="Google Shape;371;p11"/>
            <p:cNvGrpSpPr/>
            <p:nvPr/>
          </p:nvGrpSpPr>
          <p:grpSpPr>
            <a:xfrm>
              <a:off x="0" y="-289322"/>
              <a:ext cx="7309881" cy="1648222"/>
              <a:chOff x="0" y="-57150"/>
              <a:chExt cx="1443927" cy="325575"/>
            </a:xfrm>
          </p:grpSpPr>
          <p:sp>
            <p:nvSpPr>
              <p:cNvPr id="372" name="Google Shape;372;p11"/>
              <p:cNvSpPr/>
              <p:nvPr/>
            </p:nvSpPr>
            <p:spPr>
              <a:xfrm>
                <a:off x="0" y="0"/>
                <a:ext cx="1443927" cy="268425"/>
              </a:xfrm>
              <a:custGeom>
                <a:rect b="b" l="l" r="r" t="t"/>
                <a:pathLst>
                  <a:path extrusionOk="0" h="268425" w="1443927">
                    <a:moveTo>
                      <a:pt x="72019" y="0"/>
                    </a:moveTo>
                    <a:lnTo>
                      <a:pt x="1371908" y="0"/>
                    </a:lnTo>
                    <a:cubicBezTo>
                      <a:pt x="1391009" y="0"/>
                      <a:pt x="1409327" y="7588"/>
                      <a:pt x="1422833" y="21094"/>
                    </a:cubicBezTo>
                    <a:cubicBezTo>
                      <a:pt x="1436339" y="34600"/>
                      <a:pt x="1443927" y="52918"/>
                      <a:pt x="1443927" y="72019"/>
                    </a:cubicBezTo>
                    <a:lnTo>
                      <a:pt x="1443927" y="196406"/>
                    </a:lnTo>
                    <a:cubicBezTo>
                      <a:pt x="1443927" y="215506"/>
                      <a:pt x="1436339" y="233825"/>
                      <a:pt x="1422833" y="247331"/>
                    </a:cubicBezTo>
                    <a:cubicBezTo>
                      <a:pt x="1409327" y="260837"/>
                      <a:pt x="1391009" y="268425"/>
                      <a:pt x="1371908" y="268425"/>
                    </a:cubicBezTo>
                    <a:lnTo>
                      <a:pt x="72019" y="268425"/>
                    </a:lnTo>
                    <a:cubicBezTo>
                      <a:pt x="52918" y="268425"/>
                      <a:pt x="34600" y="260837"/>
                      <a:pt x="21094" y="247331"/>
                    </a:cubicBezTo>
                    <a:cubicBezTo>
                      <a:pt x="7588" y="233825"/>
                      <a:pt x="0" y="215506"/>
                      <a:pt x="0" y="196406"/>
                    </a:cubicBezTo>
                    <a:lnTo>
                      <a:pt x="0" y="72019"/>
                    </a:lnTo>
                    <a:cubicBezTo>
                      <a:pt x="0" y="52918"/>
                      <a:pt x="7588" y="34600"/>
                      <a:pt x="21094" y="21094"/>
                    </a:cubicBezTo>
                    <a:cubicBezTo>
                      <a:pt x="34600" y="7588"/>
                      <a:pt x="52918" y="0"/>
                      <a:pt x="72019"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11"/>
              <p:cNvSpPr txBox="1"/>
              <p:nvPr/>
            </p:nvSpPr>
            <p:spPr>
              <a:xfrm>
                <a:off x="0" y="-57150"/>
                <a:ext cx="1443927" cy="3255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74" name="Google Shape;374;p11"/>
            <p:cNvSpPr txBox="1"/>
            <p:nvPr/>
          </p:nvSpPr>
          <p:spPr>
            <a:xfrm>
              <a:off x="2294292" y="307975"/>
              <a:ext cx="4253266" cy="7080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500" u="none" cap="none" strike="noStrike">
                  <a:solidFill>
                    <a:srgbClr val="FFFFFF"/>
                  </a:solidFill>
                  <a:latin typeface="Poppins"/>
                  <a:ea typeface="Poppins"/>
                  <a:cs typeface="Poppins"/>
                  <a:sym typeface="Poppins"/>
                </a:rPr>
                <a:t>Moment</a:t>
              </a:r>
              <a:endParaRPr/>
            </a:p>
            <a:p>
              <a:pPr indent="0" lvl="0" marL="0" marR="0" rtl="0" algn="l">
                <a:lnSpc>
                  <a:spcPct val="140000"/>
                </a:lnSpc>
                <a:spcBef>
                  <a:spcPts val="0"/>
                </a:spcBef>
                <a:spcAft>
                  <a:spcPts val="0"/>
                </a:spcAft>
                <a:buNone/>
              </a:pPr>
              <a:r>
                <a:rPr b="0" i="0" lang="en-US" sz="1500" u="none" cap="none" strike="noStrike">
                  <a:solidFill>
                    <a:srgbClr val="FFFFFF"/>
                  </a:solidFill>
                  <a:latin typeface="Poppins"/>
                  <a:ea typeface="Poppins"/>
                  <a:cs typeface="Poppins"/>
                  <a:sym typeface="Poppins"/>
                </a:rPr>
                <a:t>Kapan Prospek harus dibuhungi</a:t>
              </a:r>
              <a:endParaRPr b="0" i="0" sz="1500" u="none" cap="none" strike="noStrike">
                <a:solidFill>
                  <a:srgbClr val="FFFFFF"/>
                </a:solidFill>
                <a:latin typeface="Poppins"/>
                <a:ea typeface="Poppins"/>
                <a:cs typeface="Poppins"/>
                <a:sym typeface="Poppins"/>
              </a:endParaRPr>
            </a:p>
          </p:txBody>
        </p:sp>
      </p:grpSp>
      <p:grpSp>
        <p:nvGrpSpPr>
          <p:cNvPr id="375" name="Google Shape;375;p11"/>
          <p:cNvGrpSpPr/>
          <p:nvPr/>
        </p:nvGrpSpPr>
        <p:grpSpPr>
          <a:xfrm>
            <a:off x="11243731" y="5856519"/>
            <a:ext cx="5482411" cy="1236166"/>
            <a:chOff x="0" y="-289322"/>
            <a:chExt cx="7309881" cy="1648222"/>
          </a:xfrm>
        </p:grpSpPr>
        <p:grpSp>
          <p:nvGrpSpPr>
            <p:cNvPr id="376" name="Google Shape;376;p11"/>
            <p:cNvGrpSpPr/>
            <p:nvPr/>
          </p:nvGrpSpPr>
          <p:grpSpPr>
            <a:xfrm>
              <a:off x="0" y="-289322"/>
              <a:ext cx="7309881" cy="1648222"/>
              <a:chOff x="0" y="-57150"/>
              <a:chExt cx="1443927" cy="325575"/>
            </a:xfrm>
          </p:grpSpPr>
          <p:sp>
            <p:nvSpPr>
              <p:cNvPr id="377" name="Google Shape;377;p11"/>
              <p:cNvSpPr/>
              <p:nvPr/>
            </p:nvSpPr>
            <p:spPr>
              <a:xfrm>
                <a:off x="0" y="0"/>
                <a:ext cx="1443927" cy="268425"/>
              </a:xfrm>
              <a:custGeom>
                <a:rect b="b" l="l" r="r" t="t"/>
                <a:pathLst>
                  <a:path extrusionOk="0" h="268425" w="1443927">
                    <a:moveTo>
                      <a:pt x="72019" y="0"/>
                    </a:moveTo>
                    <a:lnTo>
                      <a:pt x="1371908" y="0"/>
                    </a:lnTo>
                    <a:cubicBezTo>
                      <a:pt x="1391009" y="0"/>
                      <a:pt x="1409327" y="7588"/>
                      <a:pt x="1422833" y="21094"/>
                    </a:cubicBezTo>
                    <a:cubicBezTo>
                      <a:pt x="1436339" y="34600"/>
                      <a:pt x="1443927" y="52918"/>
                      <a:pt x="1443927" y="72019"/>
                    </a:cubicBezTo>
                    <a:lnTo>
                      <a:pt x="1443927" y="196406"/>
                    </a:lnTo>
                    <a:cubicBezTo>
                      <a:pt x="1443927" y="215506"/>
                      <a:pt x="1436339" y="233825"/>
                      <a:pt x="1422833" y="247331"/>
                    </a:cubicBezTo>
                    <a:cubicBezTo>
                      <a:pt x="1409327" y="260837"/>
                      <a:pt x="1391009" y="268425"/>
                      <a:pt x="1371908" y="268425"/>
                    </a:cubicBezTo>
                    <a:lnTo>
                      <a:pt x="72019" y="268425"/>
                    </a:lnTo>
                    <a:cubicBezTo>
                      <a:pt x="52918" y="268425"/>
                      <a:pt x="34600" y="260837"/>
                      <a:pt x="21094" y="247331"/>
                    </a:cubicBezTo>
                    <a:cubicBezTo>
                      <a:pt x="7588" y="233825"/>
                      <a:pt x="0" y="215506"/>
                      <a:pt x="0" y="196406"/>
                    </a:cubicBezTo>
                    <a:lnTo>
                      <a:pt x="0" y="72019"/>
                    </a:lnTo>
                    <a:cubicBezTo>
                      <a:pt x="0" y="52918"/>
                      <a:pt x="7588" y="34600"/>
                      <a:pt x="21094" y="21094"/>
                    </a:cubicBezTo>
                    <a:cubicBezTo>
                      <a:pt x="34600" y="7588"/>
                      <a:pt x="52918" y="0"/>
                      <a:pt x="72019"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11"/>
              <p:cNvSpPr txBox="1"/>
              <p:nvPr/>
            </p:nvSpPr>
            <p:spPr>
              <a:xfrm>
                <a:off x="0" y="-57150"/>
                <a:ext cx="1443927" cy="3255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79" name="Google Shape;379;p11"/>
            <p:cNvSpPr txBox="1"/>
            <p:nvPr/>
          </p:nvSpPr>
          <p:spPr>
            <a:xfrm>
              <a:off x="2294292" y="244475"/>
              <a:ext cx="4659666" cy="7080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500" u="none" cap="none" strike="noStrike">
                  <a:solidFill>
                    <a:srgbClr val="FFFFFF"/>
                  </a:solidFill>
                  <a:latin typeface="Poppins"/>
                  <a:ea typeface="Poppins"/>
                  <a:cs typeface="Poppins"/>
                  <a:sym typeface="Poppins"/>
                </a:rPr>
                <a:t>Mood</a:t>
              </a:r>
              <a:endParaRPr/>
            </a:p>
            <a:p>
              <a:pPr indent="0" lvl="0" marL="0" marR="0" rtl="0" algn="l">
                <a:lnSpc>
                  <a:spcPct val="140000"/>
                </a:lnSpc>
                <a:spcBef>
                  <a:spcPts val="0"/>
                </a:spcBef>
                <a:spcAft>
                  <a:spcPts val="0"/>
                </a:spcAft>
                <a:buNone/>
              </a:pPr>
              <a:r>
                <a:rPr b="0" i="0" lang="en-US" sz="1500" u="none" cap="none" strike="noStrike">
                  <a:solidFill>
                    <a:srgbClr val="FFFFFF"/>
                  </a:solidFill>
                  <a:latin typeface="Poppins"/>
                  <a:ea typeface="Poppins"/>
                  <a:cs typeface="Poppins"/>
                  <a:sym typeface="Poppins"/>
                </a:rPr>
                <a:t>Bagaimana mood prospek saat ini</a:t>
              </a:r>
              <a:endParaRPr b="0" i="0" sz="1500" u="none" cap="none" strike="noStrike">
                <a:solidFill>
                  <a:srgbClr val="FFFFFF"/>
                </a:solidFill>
                <a:latin typeface="Poppins"/>
                <a:ea typeface="Poppins"/>
                <a:cs typeface="Poppins"/>
                <a:sym typeface="Poppins"/>
              </a:endParaRPr>
            </a:p>
          </p:txBody>
        </p:sp>
      </p:grpSp>
      <p:grpSp>
        <p:nvGrpSpPr>
          <p:cNvPr id="380" name="Google Shape;380;p11"/>
          <p:cNvGrpSpPr/>
          <p:nvPr/>
        </p:nvGrpSpPr>
        <p:grpSpPr>
          <a:xfrm>
            <a:off x="11776889" y="4799244"/>
            <a:ext cx="5482411" cy="1236166"/>
            <a:chOff x="0" y="-289322"/>
            <a:chExt cx="7309881" cy="1648222"/>
          </a:xfrm>
        </p:grpSpPr>
        <p:grpSp>
          <p:nvGrpSpPr>
            <p:cNvPr id="381" name="Google Shape;381;p11"/>
            <p:cNvGrpSpPr/>
            <p:nvPr/>
          </p:nvGrpSpPr>
          <p:grpSpPr>
            <a:xfrm>
              <a:off x="0" y="-289322"/>
              <a:ext cx="7309881" cy="1648222"/>
              <a:chOff x="0" y="-57150"/>
              <a:chExt cx="1443927" cy="325575"/>
            </a:xfrm>
          </p:grpSpPr>
          <p:sp>
            <p:nvSpPr>
              <p:cNvPr id="382" name="Google Shape;382;p11"/>
              <p:cNvSpPr/>
              <p:nvPr/>
            </p:nvSpPr>
            <p:spPr>
              <a:xfrm>
                <a:off x="0" y="0"/>
                <a:ext cx="1443927" cy="268425"/>
              </a:xfrm>
              <a:custGeom>
                <a:rect b="b" l="l" r="r" t="t"/>
                <a:pathLst>
                  <a:path extrusionOk="0" h="268425" w="1443927">
                    <a:moveTo>
                      <a:pt x="72019" y="0"/>
                    </a:moveTo>
                    <a:lnTo>
                      <a:pt x="1371908" y="0"/>
                    </a:lnTo>
                    <a:cubicBezTo>
                      <a:pt x="1391009" y="0"/>
                      <a:pt x="1409327" y="7588"/>
                      <a:pt x="1422833" y="21094"/>
                    </a:cubicBezTo>
                    <a:cubicBezTo>
                      <a:pt x="1436339" y="34600"/>
                      <a:pt x="1443927" y="52918"/>
                      <a:pt x="1443927" y="72019"/>
                    </a:cubicBezTo>
                    <a:lnTo>
                      <a:pt x="1443927" y="196406"/>
                    </a:lnTo>
                    <a:cubicBezTo>
                      <a:pt x="1443927" y="215506"/>
                      <a:pt x="1436339" y="233825"/>
                      <a:pt x="1422833" y="247331"/>
                    </a:cubicBezTo>
                    <a:cubicBezTo>
                      <a:pt x="1409327" y="260837"/>
                      <a:pt x="1391009" y="268425"/>
                      <a:pt x="1371908" y="268425"/>
                    </a:cubicBezTo>
                    <a:lnTo>
                      <a:pt x="72019" y="268425"/>
                    </a:lnTo>
                    <a:cubicBezTo>
                      <a:pt x="52918" y="268425"/>
                      <a:pt x="34600" y="260837"/>
                      <a:pt x="21094" y="247331"/>
                    </a:cubicBezTo>
                    <a:cubicBezTo>
                      <a:pt x="7588" y="233825"/>
                      <a:pt x="0" y="215506"/>
                      <a:pt x="0" y="196406"/>
                    </a:cubicBezTo>
                    <a:lnTo>
                      <a:pt x="0" y="72019"/>
                    </a:lnTo>
                    <a:cubicBezTo>
                      <a:pt x="0" y="52918"/>
                      <a:pt x="7588" y="34600"/>
                      <a:pt x="21094" y="21094"/>
                    </a:cubicBezTo>
                    <a:cubicBezTo>
                      <a:pt x="34600" y="7588"/>
                      <a:pt x="52918" y="0"/>
                      <a:pt x="72019"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11"/>
              <p:cNvSpPr txBox="1"/>
              <p:nvPr/>
            </p:nvSpPr>
            <p:spPr>
              <a:xfrm>
                <a:off x="0" y="-57150"/>
                <a:ext cx="1443927" cy="3255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84" name="Google Shape;384;p11"/>
            <p:cNvSpPr txBox="1"/>
            <p:nvPr/>
          </p:nvSpPr>
          <p:spPr>
            <a:xfrm>
              <a:off x="1878573" y="275167"/>
              <a:ext cx="4974108" cy="708024"/>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1500" u="none" cap="none" strike="noStrike">
                  <a:solidFill>
                    <a:srgbClr val="FFFFFF"/>
                  </a:solidFill>
                  <a:latin typeface="Poppins"/>
                  <a:ea typeface="Poppins"/>
                  <a:cs typeface="Poppins"/>
                  <a:sym typeface="Poppins"/>
                </a:rPr>
                <a:t>Media</a:t>
              </a:r>
              <a:endParaRPr/>
            </a:p>
            <a:p>
              <a:pPr indent="0" lvl="0" marL="0" marR="0" rtl="0" algn="l">
                <a:lnSpc>
                  <a:spcPct val="140000"/>
                </a:lnSpc>
                <a:spcBef>
                  <a:spcPts val="0"/>
                </a:spcBef>
                <a:spcAft>
                  <a:spcPts val="0"/>
                </a:spcAft>
                <a:buNone/>
              </a:pPr>
              <a:r>
                <a:rPr b="0" i="0" lang="en-US" sz="1500" u="none" cap="none" strike="noStrike">
                  <a:solidFill>
                    <a:srgbClr val="FFFFFF"/>
                  </a:solidFill>
                  <a:latin typeface="Poppins"/>
                  <a:ea typeface="Poppins"/>
                  <a:cs typeface="Poppins"/>
                  <a:sym typeface="Poppins"/>
                </a:rPr>
                <a:t>Melalui apa prospek harus dihubungi</a:t>
              </a:r>
              <a:endParaRPr b="0" i="0" sz="1500" u="none" cap="none" strike="noStrike">
                <a:solidFill>
                  <a:srgbClr val="FFFFFF"/>
                </a:solidFill>
                <a:latin typeface="Poppins"/>
                <a:ea typeface="Poppins"/>
                <a:cs typeface="Poppins"/>
                <a:sym typeface="Poppins"/>
              </a:endParaRPr>
            </a:p>
          </p:txBody>
        </p:sp>
      </p:grpSp>
      <p:grpSp>
        <p:nvGrpSpPr>
          <p:cNvPr id="385" name="Google Shape;385;p11"/>
          <p:cNvGrpSpPr/>
          <p:nvPr/>
        </p:nvGrpSpPr>
        <p:grpSpPr>
          <a:xfrm>
            <a:off x="9878350" y="4006585"/>
            <a:ext cx="3086100" cy="3086100"/>
            <a:chOff x="0" y="0"/>
            <a:chExt cx="812800" cy="812800"/>
          </a:xfrm>
        </p:grpSpPr>
        <p:sp>
          <p:nvSpPr>
            <p:cNvPr id="386" name="Google Shape;386;p11"/>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366"/>
            </a:solidFill>
            <a:ln cap="sq" cmpd="sng" w="381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11"/>
            <p:cNvSpPr txBox="1"/>
            <p:nvPr/>
          </p:nvSpPr>
          <p:spPr>
            <a:xfrm>
              <a:off x="76200" y="78674"/>
              <a:ext cx="660400" cy="657926"/>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rPr b="1" i="0" lang="en-US" sz="5000" u="none" cap="none" strike="noStrike">
                  <a:solidFill>
                    <a:srgbClr val="FFFFFF"/>
                  </a:solidFill>
                  <a:latin typeface="Poppins"/>
                  <a:ea typeface="Poppins"/>
                  <a:cs typeface="Poppins"/>
                  <a:sym typeface="Poppins"/>
                </a:rPr>
                <a:t>3M</a:t>
              </a:r>
              <a:endParaRPr/>
            </a:p>
          </p:txBody>
        </p:sp>
      </p:grpSp>
      <p:sp>
        <p:nvSpPr>
          <p:cNvPr id="388" name="Google Shape;388;p11"/>
          <p:cNvSpPr txBox="1"/>
          <p:nvPr/>
        </p:nvSpPr>
        <p:spPr>
          <a:xfrm>
            <a:off x="1028700" y="4156206"/>
            <a:ext cx="3988147" cy="44132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Waktu yang Tidak Tepat</a:t>
            </a:r>
            <a:endParaRPr/>
          </a:p>
        </p:txBody>
      </p:sp>
      <p:sp>
        <p:nvSpPr>
          <p:cNvPr id="389" name="Google Shape;389;p11"/>
          <p:cNvSpPr txBox="1"/>
          <p:nvPr/>
        </p:nvSpPr>
        <p:spPr>
          <a:xfrm>
            <a:off x="1004292" y="2806567"/>
            <a:ext cx="16279416" cy="50990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1" lang="en-US" sz="2799" u="none" cap="none" strike="noStrike">
                <a:solidFill>
                  <a:srgbClr val="062652"/>
                </a:solidFill>
                <a:latin typeface="Poppins"/>
                <a:ea typeface="Poppins"/>
                <a:cs typeface="Poppins"/>
                <a:sym typeface="Poppins"/>
              </a:rPr>
              <a:t>KENAPA BANYAK SALES DITOLAK OLEH CALON PELANGGAN KETIKA MENAWARKAN PRODUK?</a:t>
            </a:r>
            <a:endParaRPr/>
          </a:p>
        </p:txBody>
      </p:sp>
      <p:sp>
        <p:nvSpPr>
          <p:cNvPr id="390" name="Google Shape;390;p11"/>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391" name="Google Shape;391;p11"/>
          <p:cNvGrpSpPr/>
          <p:nvPr/>
        </p:nvGrpSpPr>
        <p:grpSpPr>
          <a:xfrm>
            <a:off x="-1115" y="9661191"/>
            <a:ext cx="15869159" cy="476836"/>
            <a:chOff x="0" y="0"/>
            <a:chExt cx="4179532" cy="125587"/>
          </a:xfrm>
        </p:grpSpPr>
        <p:sp>
          <p:nvSpPr>
            <p:cNvPr id="392" name="Google Shape;392;p11"/>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393" name="Google Shape;393;p11"/>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394" name="Google Shape;394;p11"/>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1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400" name="Google Shape;400;p12"/>
          <p:cNvGrpSpPr/>
          <p:nvPr/>
        </p:nvGrpSpPr>
        <p:grpSpPr>
          <a:xfrm>
            <a:off x="1949360" y="835621"/>
            <a:ext cx="4878249" cy="1094928"/>
            <a:chOff x="0" y="-257439"/>
            <a:chExt cx="6504333" cy="1459905"/>
          </a:xfrm>
        </p:grpSpPr>
        <p:grpSp>
          <p:nvGrpSpPr>
            <p:cNvPr id="401" name="Google Shape;401;p12"/>
            <p:cNvGrpSpPr/>
            <p:nvPr/>
          </p:nvGrpSpPr>
          <p:grpSpPr>
            <a:xfrm>
              <a:off x="0" y="-257439"/>
              <a:ext cx="6504333" cy="1459905"/>
              <a:chOff x="0" y="-57150"/>
              <a:chExt cx="1443927" cy="324091"/>
            </a:xfrm>
          </p:grpSpPr>
          <p:sp>
            <p:nvSpPr>
              <p:cNvPr id="402" name="Google Shape;402;p12"/>
              <p:cNvSpPr/>
              <p:nvPr/>
            </p:nvSpPr>
            <p:spPr>
              <a:xfrm>
                <a:off x="0" y="0"/>
                <a:ext cx="1443927" cy="266941"/>
              </a:xfrm>
              <a:custGeom>
                <a:rect b="b" l="l" r="r" t="t"/>
                <a:pathLst>
                  <a:path extrusionOk="0" h="266941" w="1443927">
                    <a:moveTo>
                      <a:pt x="72019" y="0"/>
                    </a:moveTo>
                    <a:lnTo>
                      <a:pt x="1371908" y="0"/>
                    </a:lnTo>
                    <a:cubicBezTo>
                      <a:pt x="1391009" y="0"/>
                      <a:pt x="1409327" y="7588"/>
                      <a:pt x="1422833" y="21094"/>
                    </a:cubicBezTo>
                    <a:cubicBezTo>
                      <a:pt x="1436339" y="34600"/>
                      <a:pt x="1443927" y="52918"/>
                      <a:pt x="1443927" y="72019"/>
                    </a:cubicBezTo>
                    <a:lnTo>
                      <a:pt x="1443927" y="194922"/>
                    </a:lnTo>
                    <a:cubicBezTo>
                      <a:pt x="1443927" y="214023"/>
                      <a:pt x="1436339" y="232341"/>
                      <a:pt x="1422833" y="245847"/>
                    </a:cubicBezTo>
                    <a:cubicBezTo>
                      <a:pt x="1409327" y="259353"/>
                      <a:pt x="1391009" y="266941"/>
                      <a:pt x="1371908" y="266941"/>
                    </a:cubicBezTo>
                    <a:lnTo>
                      <a:pt x="72019" y="266941"/>
                    </a:lnTo>
                    <a:cubicBezTo>
                      <a:pt x="52918" y="266941"/>
                      <a:pt x="34600" y="259353"/>
                      <a:pt x="21094" y="245847"/>
                    </a:cubicBezTo>
                    <a:cubicBezTo>
                      <a:pt x="7588" y="232341"/>
                      <a:pt x="0" y="214023"/>
                      <a:pt x="0" y="194922"/>
                    </a:cubicBezTo>
                    <a:lnTo>
                      <a:pt x="0" y="72019"/>
                    </a:lnTo>
                    <a:cubicBezTo>
                      <a:pt x="0" y="52918"/>
                      <a:pt x="7588" y="34600"/>
                      <a:pt x="21094" y="21094"/>
                    </a:cubicBezTo>
                    <a:cubicBezTo>
                      <a:pt x="34600" y="7588"/>
                      <a:pt x="52918" y="0"/>
                      <a:pt x="72019"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12"/>
              <p:cNvSpPr txBox="1"/>
              <p:nvPr/>
            </p:nvSpPr>
            <p:spPr>
              <a:xfrm>
                <a:off x="0" y="-57150"/>
                <a:ext cx="1443927" cy="324091"/>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04" name="Google Shape;404;p12"/>
            <p:cNvSpPr txBox="1"/>
            <p:nvPr/>
          </p:nvSpPr>
          <p:spPr>
            <a:xfrm>
              <a:off x="2041461" y="287838"/>
              <a:ext cx="3599020" cy="609515"/>
            </a:xfrm>
            <a:prstGeom prst="rect">
              <a:avLst/>
            </a:prstGeom>
            <a:noFill/>
            <a:ln>
              <a:noFill/>
            </a:ln>
          </p:spPr>
          <p:txBody>
            <a:bodyPr anchorCtr="0" anchor="t" bIns="0" lIns="0" spcFirstLastPara="1" rIns="0" wrap="square" tIns="0">
              <a:spAutoFit/>
            </a:bodyPr>
            <a:lstStyle/>
            <a:p>
              <a:pPr indent="0" lvl="0" marL="0" marR="0" rtl="0" algn="l">
                <a:lnSpc>
                  <a:spcPct val="140029"/>
                </a:lnSpc>
                <a:spcBef>
                  <a:spcPts val="0"/>
                </a:spcBef>
                <a:spcAft>
                  <a:spcPts val="0"/>
                </a:spcAft>
                <a:buNone/>
              </a:pPr>
              <a:r>
                <a:rPr b="1" i="0" lang="en-US" sz="1334" u="none" cap="none" strike="noStrike">
                  <a:solidFill>
                    <a:srgbClr val="FFFFFF"/>
                  </a:solidFill>
                  <a:latin typeface="Poppins"/>
                  <a:ea typeface="Poppins"/>
                  <a:cs typeface="Poppins"/>
                  <a:sym typeface="Poppins"/>
                </a:rPr>
                <a:t>Moment</a:t>
              </a:r>
              <a:endParaRPr/>
            </a:p>
            <a:p>
              <a:pPr indent="0" lvl="0" marL="0" marR="0" rtl="0" algn="l">
                <a:lnSpc>
                  <a:spcPct val="140029"/>
                </a:lnSpc>
                <a:spcBef>
                  <a:spcPts val="0"/>
                </a:spcBef>
                <a:spcAft>
                  <a:spcPts val="0"/>
                </a:spcAft>
                <a:buNone/>
              </a:pPr>
              <a:r>
                <a:rPr b="0" i="0" lang="en-US" sz="1334" u="none" cap="none" strike="noStrike">
                  <a:solidFill>
                    <a:srgbClr val="FFFFFF"/>
                  </a:solidFill>
                  <a:latin typeface="Poppins"/>
                  <a:ea typeface="Poppins"/>
                  <a:cs typeface="Poppins"/>
                  <a:sym typeface="Poppins"/>
                </a:rPr>
                <a:t>Kapan Prospek harus dibuhungi</a:t>
              </a:r>
              <a:endParaRPr/>
            </a:p>
          </p:txBody>
        </p:sp>
      </p:grpSp>
      <p:grpSp>
        <p:nvGrpSpPr>
          <p:cNvPr id="405" name="Google Shape;405;p12"/>
          <p:cNvGrpSpPr/>
          <p:nvPr/>
        </p:nvGrpSpPr>
        <p:grpSpPr>
          <a:xfrm>
            <a:off x="2294453" y="2434056"/>
            <a:ext cx="3126696" cy="705003"/>
            <a:chOff x="0" y="-165004"/>
            <a:chExt cx="4168928" cy="940004"/>
          </a:xfrm>
        </p:grpSpPr>
        <p:grpSp>
          <p:nvGrpSpPr>
            <p:cNvPr id="406" name="Google Shape;406;p12"/>
            <p:cNvGrpSpPr/>
            <p:nvPr/>
          </p:nvGrpSpPr>
          <p:grpSpPr>
            <a:xfrm>
              <a:off x="0" y="-165004"/>
              <a:ext cx="4168928" cy="940004"/>
              <a:chOff x="0" y="-57150"/>
              <a:chExt cx="1443927" cy="325575"/>
            </a:xfrm>
          </p:grpSpPr>
          <p:sp>
            <p:nvSpPr>
              <p:cNvPr id="407" name="Google Shape;407;p12"/>
              <p:cNvSpPr/>
              <p:nvPr/>
            </p:nvSpPr>
            <p:spPr>
              <a:xfrm>
                <a:off x="0" y="0"/>
                <a:ext cx="1443927" cy="268425"/>
              </a:xfrm>
              <a:custGeom>
                <a:rect b="b" l="l" r="r" t="t"/>
                <a:pathLst>
                  <a:path extrusionOk="0" h="268425" w="1443927">
                    <a:moveTo>
                      <a:pt x="72019" y="0"/>
                    </a:moveTo>
                    <a:lnTo>
                      <a:pt x="1371908" y="0"/>
                    </a:lnTo>
                    <a:cubicBezTo>
                      <a:pt x="1391009" y="0"/>
                      <a:pt x="1409327" y="7588"/>
                      <a:pt x="1422833" y="21094"/>
                    </a:cubicBezTo>
                    <a:cubicBezTo>
                      <a:pt x="1436339" y="34600"/>
                      <a:pt x="1443927" y="52918"/>
                      <a:pt x="1443927" y="72019"/>
                    </a:cubicBezTo>
                    <a:lnTo>
                      <a:pt x="1443927" y="196406"/>
                    </a:lnTo>
                    <a:cubicBezTo>
                      <a:pt x="1443927" y="215506"/>
                      <a:pt x="1436339" y="233825"/>
                      <a:pt x="1422833" y="247331"/>
                    </a:cubicBezTo>
                    <a:cubicBezTo>
                      <a:pt x="1409327" y="260837"/>
                      <a:pt x="1391009" y="268425"/>
                      <a:pt x="1371908" y="268425"/>
                    </a:cubicBezTo>
                    <a:lnTo>
                      <a:pt x="72019" y="268425"/>
                    </a:lnTo>
                    <a:cubicBezTo>
                      <a:pt x="52918" y="268425"/>
                      <a:pt x="34600" y="260837"/>
                      <a:pt x="21094" y="247331"/>
                    </a:cubicBezTo>
                    <a:cubicBezTo>
                      <a:pt x="7588" y="233825"/>
                      <a:pt x="0" y="215506"/>
                      <a:pt x="0" y="196406"/>
                    </a:cubicBezTo>
                    <a:lnTo>
                      <a:pt x="0" y="72019"/>
                    </a:lnTo>
                    <a:cubicBezTo>
                      <a:pt x="0" y="52918"/>
                      <a:pt x="7588" y="34600"/>
                      <a:pt x="21094" y="21094"/>
                    </a:cubicBezTo>
                    <a:cubicBezTo>
                      <a:pt x="34600" y="7588"/>
                      <a:pt x="52918" y="0"/>
                      <a:pt x="72019"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12"/>
              <p:cNvSpPr txBox="1"/>
              <p:nvPr/>
            </p:nvSpPr>
            <p:spPr>
              <a:xfrm>
                <a:off x="0" y="-57150"/>
                <a:ext cx="1443927" cy="3255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09" name="Google Shape;409;p12"/>
            <p:cNvSpPr txBox="1"/>
            <p:nvPr/>
          </p:nvSpPr>
          <p:spPr>
            <a:xfrm>
              <a:off x="1308467" y="138014"/>
              <a:ext cx="2514109" cy="40521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855" u="none" cap="none" strike="noStrike">
                  <a:solidFill>
                    <a:srgbClr val="FFFFFF"/>
                  </a:solidFill>
                  <a:latin typeface="Poppins"/>
                  <a:ea typeface="Poppins"/>
                  <a:cs typeface="Poppins"/>
                  <a:sym typeface="Poppins"/>
                </a:rPr>
                <a:t>Mood</a:t>
              </a:r>
              <a:endParaRPr/>
            </a:p>
            <a:p>
              <a:pPr indent="0" lvl="0" marL="0" marR="0" rtl="0" algn="l">
                <a:lnSpc>
                  <a:spcPct val="140000"/>
                </a:lnSpc>
                <a:spcBef>
                  <a:spcPts val="0"/>
                </a:spcBef>
                <a:spcAft>
                  <a:spcPts val="0"/>
                </a:spcAft>
                <a:buNone/>
              </a:pPr>
              <a:r>
                <a:rPr b="0" i="0" lang="en-US" sz="855" u="none" cap="none" strike="noStrike">
                  <a:solidFill>
                    <a:srgbClr val="FFFFFF"/>
                  </a:solidFill>
                  <a:latin typeface="Poppins"/>
                  <a:ea typeface="Poppins"/>
                  <a:cs typeface="Poppins"/>
                  <a:sym typeface="Poppins"/>
                </a:rPr>
                <a:t>Bagaimana mood prospek saat ini</a:t>
              </a:r>
              <a:endParaRPr/>
            </a:p>
          </p:txBody>
        </p:sp>
      </p:grpSp>
      <p:grpSp>
        <p:nvGrpSpPr>
          <p:cNvPr id="410" name="Google Shape;410;p12"/>
          <p:cNvGrpSpPr/>
          <p:nvPr/>
        </p:nvGrpSpPr>
        <p:grpSpPr>
          <a:xfrm>
            <a:off x="2598521" y="1831077"/>
            <a:ext cx="3126696" cy="705003"/>
            <a:chOff x="0" y="-165004"/>
            <a:chExt cx="4168928" cy="940004"/>
          </a:xfrm>
        </p:grpSpPr>
        <p:grpSp>
          <p:nvGrpSpPr>
            <p:cNvPr id="411" name="Google Shape;411;p12"/>
            <p:cNvGrpSpPr/>
            <p:nvPr/>
          </p:nvGrpSpPr>
          <p:grpSpPr>
            <a:xfrm>
              <a:off x="0" y="-165004"/>
              <a:ext cx="4168928" cy="940004"/>
              <a:chOff x="0" y="-57150"/>
              <a:chExt cx="1443927" cy="325575"/>
            </a:xfrm>
          </p:grpSpPr>
          <p:sp>
            <p:nvSpPr>
              <p:cNvPr id="412" name="Google Shape;412;p12"/>
              <p:cNvSpPr/>
              <p:nvPr/>
            </p:nvSpPr>
            <p:spPr>
              <a:xfrm>
                <a:off x="0" y="0"/>
                <a:ext cx="1443927" cy="268425"/>
              </a:xfrm>
              <a:custGeom>
                <a:rect b="b" l="l" r="r" t="t"/>
                <a:pathLst>
                  <a:path extrusionOk="0" h="268425" w="1443927">
                    <a:moveTo>
                      <a:pt x="72019" y="0"/>
                    </a:moveTo>
                    <a:lnTo>
                      <a:pt x="1371908" y="0"/>
                    </a:lnTo>
                    <a:cubicBezTo>
                      <a:pt x="1391009" y="0"/>
                      <a:pt x="1409327" y="7588"/>
                      <a:pt x="1422833" y="21094"/>
                    </a:cubicBezTo>
                    <a:cubicBezTo>
                      <a:pt x="1436339" y="34600"/>
                      <a:pt x="1443927" y="52918"/>
                      <a:pt x="1443927" y="72019"/>
                    </a:cubicBezTo>
                    <a:lnTo>
                      <a:pt x="1443927" y="196406"/>
                    </a:lnTo>
                    <a:cubicBezTo>
                      <a:pt x="1443927" y="215506"/>
                      <a:pt x="1436339" y="233825"/>
                      <a:pt x="1422833" y="247331"/>
                    </a:cubicBezTo>
                    <a:cubicBezTo>
                      <a:pt x="1409327" y="260837"/>
                      <a:pt x="1391009" y="268425"/>
                      <a:pt x="1371908" y="268425"/>
                    </a:cubicBezTo>
                    <a:lnTo>
                      <a:pt x="72019" y="268425"/>
                    </a:lnTo>
                    <a:cubicBezTo>
                      <a:pt x="52918" y="268425"/>
                      <a:pt x="34600" y="260837"/>
                      <a:pt x="21094" y="247331"/>
                    </a:cubicBezTo>
                    <a:cubicBezTo>
                      <a:pt x="7588" y="233825"/>
                      <a:pt x="0" y="215506"/>
                      <a:pt x="0" y="196406"/>
                    </a:cubicBezTo>
                    <a:lnTo>
                      <a:pt x="0" y="72019"/>
                    </a:lnTo>
                    <a:cubicBezTo>
                      <a:pt x="0" y="52918"/>
                      <a:pt x="7588" y="34600"/>
                      <a:pt x="21094" y="21094"/>
                    </a:cubicBezTo>
                    <a:cubicBezTo>
                      <a:pt x="34600" y="7588"/>
                      <a:pt x="52918" y="0"/>
                      <a:pt x="72019"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12"/>
              <p:cNvSpPr txBox="1"/>
              <p:nvPr/>
            </p:nvSpPr>
            <p:spPr>
              <a:xfrm>
                <a:off x="0" y="-57150"/>
                <a:ext cx="1443927" cy="3255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14" name="Google Shape;414;p12"/>
            <p:cNvSpPr txBox="1"/>
            <p:nvPr/>
          </p:nvSpPr>
          <p:spPr>
            <a:xfrm>
              <a:off x="1071376" y="155517"/>
              <a:ext cx="2692128" cy="40521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855" u="none" cap="none" strike="noStrike">
                  <a:solidFill>
                    <a:srgbClr val="FFFFFF"/>
                  </a:solidFill>
                  <a:latin typeface="Poppins"/>
                  <a:ea typeface="Poppins"/>
                  <a:cs typeface="Poppins"/>
                  <a:sym typeface="Poppins"/>
                </a:rPr>
                <a:t>Media</a:t>
              </a:r>
              <a:endParaRPr/>
            </a:p>
            <a:p>
              <a:pPr indent="0" lvl="0" marL="0" marR="0" rtl="0" algn="l">
                <a:lnSpc>
                  <a:spcPct val="140000"/>
                </a:lnSpc>
                <a:spcBef>
                  <a:spcPts val="0"/>
                </a:spcBef>
                <a:spcAft>
                  <a:spcPts val="0"/>
                </a:spcAft>
                <a:buNone/>
              </a:pPr>
              <a:r>
                <a:rPr b="0" i="0" lang="en-US" sz="855" u="none" cap="none" strike="noStrike">
                  <a:solidFill>
                    <a:srgbClr val="FFFFFF"/>
                  </a:solidFill>
                  <a:latin typeface="Poppins"/>
                  <a:ea typeface="Poppins"/>
                  <a:cs typeface="Poppins"/>
                  <a:sym typeface="Poppins"/>
                </a:rPr>
                <a:t>Melalui apa prospek harus dihubungi</a:t>
              </a:r>
              <a:endParaRPr/>
            </a:p>
          </p:txBody>
        </p:sp>
      </p:grpSp>
      <p:grpSp>
        <p:nvGrpSpPr>
          <p:cNvPr id="415" name="Google Shape;415;p12"/>
          <p:cNvGrpSpPr/>
          <p:nvPr/>
        </p:nvGrpSpPr>
        <p:grpSpPr>
          <a:xfrm>
            <a:off x="1028700" y="1058138"/>
            <a:ext cx="2080921" cy="2080921"/>
            <a:chOff x="0" y="0"/>
            <a:chExt cx="812800" cy="812800"/>
          </a:xfrm>
        </p:grpSpPr>
        <p:sp>
          <p:nvSpPr>
            <p:cNvPr id="416" name="Google Shape;416;p12"/>
            <p:cNvSpPr/>
            <p:nvPr/>
          </p:nvSpPr>
          <p:spPr>
            <a:xfrm>
              <a:off x="0" y="0"/>
              <a:ext cx="812800" cy="812800"/>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366"/>
            </a:solidFill>
            <a:ln cap="sq" cmpd="sng" w="381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12"/>
            <p:cNvSpPr txBox="1"/>
            <p:nvPr/>
          </p:nvSpPr>
          <p:spPr>
            <a:xfrm>
              <a:off x="76200" y="76903"/>
              <a:ext cx="660400" cy="659697"/>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rPr b="1" i="0" lang="en-US" sz="5000" u="none" cap="none" strike="noStrike">
                  <a:solidFill>
                    <a:srgbClr val="FFFFFF"/>
                  </a:solidFill>
                  <a:latin typeface="Poppins"/>
                  <a:ea typeface="Poppins"/>
                  <a:cs typeface="Poppins"/>
                  <a:sym typeface="Poppins"/>
                </a:rPr>
                <a:t>3M</a:t>
              </a:r>
              <a:endParaRPr/>
            </a:p>
          </p:txBody>
        </p:sp>
      </p:grpSp>
      <p:sp>
        <p:nvSpPr>
          <p:cNvPr id="418" name="Google Shape;418;p12"/>
          <p:cNvSpPr txBox="1"/>
          <p:nvPr/>
        </p:nvSpPr>
        <p:spPr>
          <a:xfrm>
            <a:off x="1028700" y="3580325"/>
            <a:ext cx="6677769" cy="36830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Tips menentukan moment yang tepat adalah kenali:</a:t>
            </a:r>
            <a:endParaRPr/>
          </a:p>
        </p:txBody>
      </p:sp>
      <p:sp>
        <p:nvSpPr>
          <p:cNvPr id="419" name="Google Shape;419;p12"/>
          <p:cNvSpPr txBox="1"/>
          <p:nvPr/>
        </p:nvSpPr>
        <p:spPr>
          <a:xfrm>
            <a:off x="1030858" y="4577275"/>
            <a:ext cx="3776811" cy="523876"/>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1" i="0" lang="en-US" sz="2999" u="none" cap="none" strike="noStrike">
                <a:solidFill>
                  <a:srgbClr val="062652"/>
                </a:solidFill>
                <a:latin typeface="Poppins"/>
                <a:ea typeface="Poppins"/>
                <a:cs typeface="Poppins"/>
                <a:sym typeface="Poppins"/>
              </a:rPr>
              <a:t>Jenis Pekerjaan</a:t>
            </a:r>
            <a:endParaRPr/>
          </a:p>
        </p:txBody>
      </p:sp>
      <p:sp>
        <p:nvSpPr>
          <p:cNvPr id="420" name="Google Shape;420;p12"/>
          <p:cNvSpPr txBox="1"/>
          <p:nvPr/>
        </p:nvSpPr>
        <p:spPr>
          <a:xfrm>
            <a:off x="7214518" y="4577275"/>
            <a:ext cx="3910682" cy="523876"/>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1" i="0" lang="en-US" sz="2999" u="none" cap="none" strike="noStrike">
                <a:solidFill>
                  <a:srgbClr val="062652"/>
                </a:solidFill>
                <a:latin typeface="Poppins"/>
                <a:ea typeface="Poppins"/>
                <a:cs typeface="Poppins"/>
                <a:sym typeface="Poppins"/>
              </a:rPr>
              <a:t>Peran dalam Usaha</a:t>
            </a:r>
            <a:endParaRPr/>
          </a:p>
        </p:txBody>
      </p:sp>
      <p:sp>
        <p:nvSpPr>
          <p:cNvPr id="421" name="Google Shape;421;p12"/>
          <p:cNvSpPr txBox="1"/>
          <p:nvPr/>
        </p:nvSpPr>
        <p:spPr>
          <a:xfrm>
            <a:off x="13482489" y="4577275"/>
            <a:ext cx="3776811" cy="523876"/>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1" i="0" lang="en-US" sz="2999" u="none" cap="none" strike="noStrike">
                <a:solidFill>
                  <a:srgbClr val="062652"/>
                </a:solidFill>
                <a:latin typeface="Poppins"/>
                <a:ea typeface="Poppins"/>
                <a:cs typeface="Poppins"/>
                <a:sym typeface="Poppins"/>
              </a:rPr>
              <a:t>Karakter</a:t>
            </a:r>
            <a:endParaRPr/>
          </a:p>
        </p:txBody>
      </p:sp>
      <p:sp>
        <p:nvSpPr>
          <p:cNvPr id="422" name="Google Shape;422;p12"/>
          <p:cNvSpPr txBox="1"/>
          <p:nvPr/>
        </p:nvSpPr>
        <p:spPr>
          <a:xfrm>
            <a:off x="1030858" y="5170705"/>
            <a:ext cx="3776811" cy="3187700"/>
          </a:xfrm>
          <a:prstGeom prst="rect">
            <a:avLst/>
          </a:prstGeom>
          <a:noFill/>
          <a:ln>
            <a:noFill/>
          </a:ln>
        </p:spPr>
        <p:txBody>
          <a:bodyPr anchorCtr="0" anchor="t" bIns="0" lIns="0" spcFirstLastPara="1" rIns="0" wrap="square" tIns="0">
            <a:spAutoFit/>
          </a:bodyPr>
          <a:lstStyle/>
          <a:p>
            <a:pPr indent="0" lvl="0" marL="0" marR="0" rtl="0" algn="just">
              <a:lnSpc>
                <a:spcPct val="140000"/>
              </a:lnSpc>
              <a:spcBef>
                <a:spcPts val="0"/>
              </a:spcBef>
              <a:spcAft>
                <a:spcPts val="0"/>
              </a:spcAft>
              <a:buNone/>
            </a:pPr>
            <a:r>
              <a:rPr b="1" i="0" lang="en-US" sz="2000" u="none" cap="none" strike="noStrike">
                <a:solidFill>
                  <a:srgbClr val="062652"/>
                </a:solidFill>
                <a:latin typeface="Poppins"/>
                <a:ea typeface="Poppins"/>
                <a:cs typeface="Poppins"/>
                <a:sym typeface="Poppins"/>
              </a:rPr>
              <a:t>Contoh: Pedagang Warung Kelontong</a:t>
            </a:r>
            <a:endParaRPr b="1" i="0" sz="2000" u="none" cap="none" strike="noStrike">
              <a:solidFill>
                <a:srgbClr val="062652"/>
              </a:solidFill>
              <a:latin typeface="Poppins"/>
              <a:ea typeface="Poppins"/>
              <a:cs typeface="Poppins"/>
              <a:sym typeface="Poppins"/>
            </a:endParaRPr>
          </a:p>
          <a:p>
            <a:pPr indent="0" lvl="0" marL="0" marR="0" rtl="0" algn="just">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Hindari mendatangi pada</a:t>
            </a:r>
            <a:endParaRPr/>
          </a:p>
          <a:p>
            <a:pPr indent="0" lvl="0" marL="0" marR="0" rtl="0" algn="just">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Pagi hari saat mereka sedang persiapan buka toko dan ada pelanggan pagi dan Sore hari saat anak-anak pulang sekolah dan banyak yang beli jajanan.</a:t>
            </a:r>
            <a:endParaRPr/>
          </a:p>
        </p:txBody>
      </p:sp>
      <p:sp>
        <p:nvSpPr>
          <p:cNvPr id="423" name="Google Shape;423;p12"/>
          <p:cNvSpPr txBox="1"/>
          <p:nvPr/>
        </p:nvSpPr>
        <p:spPr>
          <a:xfrm>
            <a:off x="7255594" y="5170705"/>
            <a:ext cx="3776811" cy="213042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062652"/>
                </a:solidFill>
                <a:latin typeface="Poppins"/>
                <a:ea typeface="Poppins"/>
                <a:cs typeface="Poppins"/>
                <a:sym typeface="Poppins"/>
              </a:rPr>
              <a:t>Contoh: Pemilik</a:t>
            </a:r>
            <a:endParaRPr b="1" i="0" sz="2000" u="none" cap="none" strike="noStrike">
              <a:solidFill>
                <a:srgbClr val="062652"/>
              </a:solidFill>
              <a:latin typeface="Poppins"/>
              <a:ea typeface="Poppins"/>
              <a:cs typeface="Poppins"/>
              <a:sym typeface="Poppins"/>
            </a:endParaRPr>
          </a:p>
          <a:p>
            <a:pPr indent="0" lvl="0" marL="0" marR="0" rtl="0" algn="just">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Dapat diganggu saat Pagi hari setelah antar anak sekolah, atau sore hari  sebelum mulai masak untuk keluarga.</a:t>
            </a:r>
            <a:endParaRPr/>
          </a:p>
        </p:txBody>
      </p:sp>
      <p:sp>
        <p:nvSpPr>
          <p:cNvPr id="424" name="Google Shape;424;p12"/>
          <p:cNvSpPr txBox="1"/>
          <p:nvPr/>
        </p:nvSpPr>
        <p:spPr>
          <a:xfrm>
            <a:off x="13482489" y="5170705"/>
            <a:ext cx="3891111" cy="213042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062652"/>
                </a:solidFill>
                <a:latin typeface="Poppins"/>
                <a:ea typeface="Poppins"/>
                <a:cs typeface="Poppins"/>
                <a:sym typeface="Poppins"/>
              </a:rPr>
              <a:t>Contoh: Fokus pada Keluarga &amp; Ibadah</a:t>
            </a:r>
            <a:endParaRPr/>
          </a:p>
          <a:p>
            <a:pPr indent="0" lvl="0" marL="0" marR="0" rtl="0" algn="just">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Jangan ganggu saat Waktu sholat wajib dan Saat mengantar/jemput anak sekolah.</a:t>
            </a:r>
            <a:endParaRPr/>
          </a:p>
        </p:txBody>
      </p:sp>
      <p:sp>
        <p:nvSpPr>
          <p:cNvPr id="425" name="Google Shape;425;p12"/>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426" name="Google Shape;426;p12"/>
          <p:cNvGrpSpPr/>
          <p:nvPr/>
        </p:nvGrpSpPr>
        <p:grpSpPr>
          <a:xfrm>
            <a:off x="-1115" y="9661191"/>
            <a:ext cx="15869159" cy="476836"/>
            <a:chOff x="0" y="0"/>
            <a:chExt cx="4179532" cy="125587"/>
          </a:xfrm>
        </p:grpSpPr>
        <p:sp>
          <p:nvSpPr>
            <p:cNvPr id="427" name="Google Shape;427;p12"/>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428" name="Google Shape;428;p12"/>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29" name="Google Shape;429;p12"/>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1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435" name="Google Shape;435;p13"/>
          <p:cNvGrpSpPr/>
          <p:nvPr/>
        </p:nvGrpSpPr>
        <p:grpSpPr>
          <a:xfrm>
            <a:off x="2213096" y="908893"/>
            <a:ext cx="3026993" cy="682522"/>
            <a:chOff x="0" y="-159743"/>
            <a:chExt cx="4035990" cy="910030"/>
          </a:xfrm>
        </p:grpSpPr>
        <p:grpSp>
          <p:nvGrpSpPr>
            <p:cNvPr id="436" name="Google Shape;436;p13"/>
            <p:cNvGrpSpPr/>
            <p:nvPr/>
          </p:nvGrpSpPr>
          <p:grpSpPr>
            <a:xfrm>
              <a:off x="0" y="-159743"/>
              <a:ext cx="4035990" cy="910030"/>
              <a:chOff x="0" y="-57150"/>
              <a:chExt cx="1443927" cy="325575"/>
            </a:xfrm>
          </p:grpSpPr>
          <p:sp>
            <p:nvSpPr>
              <p:cNvPr id="437" name="Google Shape;437;p13"/>
              <p:cNvSpPr/>
              <p:nvPr/>
            </p:nvSpPr>
            <p:spPr>
              <a:xfrm>
                <a:off x="0" y="0"/>
                <a:ext cx="1443927" cy="268425"/>
              </a:xfrm>
              <a:custGeom>
                <a:rect b="b" l="l" r="r" t="t"/>
                <a:pathLst>
                  <a:path extrusionOk="0" h="268425" w="1443927">
                    <a:moveTo>
                      <a:pt x="72019" y="0"/>
                    </a:moveTo>
                    <a:lnTo>
                      <a:pt x="1371908" y="0"/>
                    </a:lnTo>
                    <a:cubicBezTo>
                      <a:pt x="1391009" y="0"/>
                      <a:pt x="1409327" y="7588"/>
                      <a:pt x="1422833" y="21094"/>
                    </a:cubicBezTo>
                    <a:cubicBezTo>
                      <a:pt x="1436339" y="34600"/>
                      <a:pt x="1443927" y="52918"/>
                      <a:pt x="1443927" y="72019"/>
                    </a:cubicBezTo>
                    <a:lnTo>
                      <a:pt x="1443927" y="196406"/>
                    </a:lnTo>
                    <a:cubicBezTo>
                      <a:pt x="1443927" y="215506"/>
                      <a:pt x="1436339" y="233825"/>
                      <a:pt x="1422833" y="247331"/>
                    </a:cubicBezTo>
                    <a:cubicBezTo>
                      <a:pt x="1409327" y="260837"/>
                      <a:pt x="1391009" y="268425"/>
                      <a:pt x="1371908" y="268425"/>
                    </a:cubicBezTo>
                    <a:lnTo>
                      <a:pt x="72019" y="268425"/>
                    </a:lnTo>
                    <a:cubicBezTo>
                      <a:pt x="52918" y="268425"/>
                      <a:pt x="34600" y="260837"/>
                      <a:pt x="21094" y="247331"/>
                    </a:cubicBezTo>
                    <a:cubicBezTo>
                      <a:pt x="7588" y="233825"/>
                      <a:pt x="0" y="215506"/>
                      <a:pt x="0" y="196406"/>
                    </a:cubicBezTo>
                    <a:lnTo>
                      <a:pt x="0" y="72019"/>
                    </a:lnTo>
                    <a:cubicBezTo>
                      <a:pt x="0" y="52918"/>
                      <a:pt x="7588" y="34600"/>
                      <a:pt x="21094" y="21094"/>
                    </a:cubicBezTo>
                    <a:cubicBezTo>
                      <a:pt x="34600" y="7588"/>
                      <a:pt x="52918" y="0"/>
                      <a:pt x="72019"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13"/>
              <p:cNvSpPr txBox="1"/>
              <p:nvPr/>
            </p:nvSpPr>
            <p:spPr>
              <a:xfrm>
                <a:off x="0" y="-57150"/>
                <a:ext cx="1443927" cy="3255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39" name="Google Shape;439;p13"/>
            <p:cNvSpPr txBox="1"/>
            <p:nvPr/>
          </p:nvSpPr>
          <p:spPr>
            <a:xfrm>
              <a:off x="1266743" y="167762"/>
              <a:ext cx="2233221" cy="393200"/>
            </a:xfrm>
            <a:prstGeom prst="rect">
              <a:avLst/>
            </a:prstGeom>
            <a:noFill/>
            <a:ln>
              <a:noFill/>
            </a:ln>
          </p:spPr>
          <p:txBody>
            <a:bodyPr anchorCtr="0" anchor="t" bIns="0" lIns="0" spcFirstLastPara="1" rIns="0" wrap="square" tIns="0">
              <a:spAutoFit/>
            </a:bodyPr>
            <a:lstStyle/>
            <a:p>
              <a:pPr indent="0" lvl="0" marL="0" marR="0" rtl="0" algn="l">
                <a:lnSpc>
                  <a:spcPct val="139975"/>
                </a:lnSpc>
                <a:spcBef>
                  <a:spcPts val="0"/>
                </a:spcBef>
                <a:spcAft>
                  <a:spcPts val="0"/>
                </a:spcAft>
                <a:buNone/>
              </a:pPr>
              <a:r>
                <a:rPr b="1" i="0" lang="en-US" sz="828" u="none" cap="none" strike="noStrike">
                  <a:solidFill>
                    <a:srgbClr val="FFFFFF"/>
                  </a:solidFill>
                  <a:latin typeface="Poppins"/>
                  <a:ea typeface="Poppins"/>
                  <a:cs typeface="Poppins"/>
                  <a:sym typeface="Poppins"/>
                </a:rPr>
                <a:t>Moment</a:t>
              </a:r>
              <a:endParaRPr/>
            </a:p>
            <a:p>
              <a:pPr indent="0" lvl="0" marL="0" marR="0" rtl="0" algn="l">
                <a:lnSpc>
                  <a:spcPct val="139975"/>
                </a:lnSpc>
                <a:spcBef>
                  <a:spcPts val="0"/>
                </a:spcBef>
                <a:spcAft>
                  <a:spcPts val="0"/>
                </a:spcAft>
                <a:buNone/>
              </a:pPr>
              <a:r>
                <a:rPr b="0" i="0" lang="en-US" sz="828" u="none" cap="none" strike="noStrike">
                  <a:solidFill>
                    <a:srgbClr val="FFFFFF"/>
                  </a:solidFill>
                  <a:latin typeface="Poppins"/>
                  <a:ea typeface="Poppins"/>
                  <a:cs typeface="Poppins"/>
                  <a:sym typeface="Poppins"/>
                </a:rPr>
                <a:t>Kapan Prospek harus dibuhungi</a:t>
              </a:r>
              <a:endParaRPr/>
            </a:p>
          </p:txBody>
        </p:sp>
      </p:grpSp>
      <p:grpSp>
        <p:nvGrpSpPr>
          <p:cNvPr id="440" name="Google Shape;440;p13"/>
          <p:cNvGrpSpPr/>
          <p:nvPr/>
        </p:nvGrpSpPr>
        <p:grpSpPr>
          <a:xfrm>
            <a:off x="2069160" y="2424082"/>
            <a:ext cx="3170928" cy="714976"/>
            <a:chOff x="0" y="-167338"/>
            <a:chExt cx="4227904" cy="953301"/>
          </a:xfrm>
        </p:grpSpPr>
        <p:grpSp>
          <p:nvGrpSpPr>
            <p:cNvPr id="441" name="Google Shape;441;p13"/>
            <p:cNvGrpSpPr/>
            <p:nvPr/>
          </p:nvGrpSpPr>
          <p:grpSpPr>
            <a:xfrm>
              <a:off x="0" y="-167338"/>
              <a:ext cx="4227904" cy="953301"/>
              <a:chOff x="0" y="-57150"/>
              <a:chExt cx="1443927" cy="325575"/>
            </a:xfrm>
          </p:grpSpPr>
          <p:sp>
            <p:nvSpPr>
              <p:cNvPr id="442" name="Google Shape;442;p13"/>
              <p:cNvSpPr/>
              <p:nvPr/>
            </p:nvSpPr>
            <p:spPr>
              <a:xfrm>
                <a:off x="0" y="0"/>
                <a:ext cx="1443927" cy="268425"/>
              </a:xfrm>
              <a:custGeom>
                <a:rect b="b" l="l" r="r" t="t"/>
                <a:pathLst>
                  <a:path extrusionOk="0" h="268425" w="1443927">
                    <a:moveTo>
                      <a:pt x="72019" y="0"/>
                    </a:moveTo>
                    <a:lnTo>
                      <a:pt x="1371908" y="0"/>
                    </a:lnTo>
                    <a:cubicBezTo>
                      <a:pt x="1391009" y="0"/>
                      <a:pt x="1409327" y="7588"/>
                      <a:pt x="1422833" y="21094"/>
                    </a:cubicBezTo>
                    <a:cubicBezTo>
                      <a:pt x="1436339" y="34600"/>
                      <a:pt x="1443927" y="52918"/>
                      <a:pt x="1443927" y="72019"/>
                    </a:cubicBezTo>
                    <a:lnTo>
                      <a:pt x="1443927" y="196406"/>
                    </a:lnTo>
                    <a:cubicBezTo>
                      <a:pt x="1443927" y="215506"/>
                      <a:pt x="1436339" y="233825"/>
                      <a:pt x="1422833" y="247331"/>
                    </a:cubicBezTo>
                    <a:cubicBezTo>
                      <a:pt x="1409327" y="260837"/>
                      <a:pt x="1391009" y="268425"/>
                      <a:pt x="1371908" y="268425"/>
                    </a:cubicBezTo>
                    <a:lnTo>
                      <a:pt x="72019" y="268425"/>
                    </a:lnTo>
                    <a:cubicBezTo>
                      <a:pt x="52918" y="268425"/>
                      <a:pt x="34600" y="260837"/>
                      <a:pt x="21094" y="247331"/>
                    </a:cubicBezTo>
                    <a:cubicBezTo>
                      <a:pt x="7588" y="233825"/>
                      <a:pt x="0" y="215506"/>
                      <a:pt x="0" y="196406"/>
                    </a:cubicBezTo>
                    <a:lnTo>
                      <a:pt x="0" y="72019"/>
                    </a:lnTo>
                    <a:cubicBezTo>
                      <a:pt x="0" y="52918"/>
                      <a:pt x="7588" y="34600"/>
                      <a:pt x="21094" y="21094"/>
                    </a:cubicBezTo>
                    <a:cubicBezTo>
                      <a:pt x="34600" y="7588"/>
                      <a:pt x="52918" y="0"/>
                      <a:pt x="72019"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13"/>
              <p:cNvSpPr txBox="1"/>
              <p:nvPr/>
            </p:nvSpPr>
            <p:spPr>
              <a:xfrm>
                <a:off x="0" y="-57150"/>
                <a:ext cx="1443927" cy="3255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44" name="Google Shape;444;p13"/>
            <p:cNvSpPr txBox="1"/>
            <p:nvPr/>
          </p:nvSpPr>
          <p:spPr>
            <a:xfrm>
              <a:off x="1326977" y="149896"/>
              <a:ext cx="2549675" cy="401013"/>
            </a:xfrm>
            <a:prstGeom prst="rect">
              <a:avLst/>
            </a:prstGeom>
            <a:noFill/>
            <a:ln>
              <a:noFill/>
            </a:ln>
          </p:spPr>
          <p:txBody>
            <a:bodyPr anchorCtr="0" anchor="t" bIns="0" lIns="0" spcFirstLastPara="1" rIns="0" wrap="square" tIns="0">
              <a:spAutoFit/>
            </a:bodyPr>
            <a:lstStyle/>
            <a:p>
              <a:pPr indent="0" lvl="0" marL="0" marR="0" rtl="0" algn="l">
                <a:lnSpc>
                  <a:spcPct val="140023"/>
                </a:lnSpc>
                <a:spcBef>
                  <a:spcPts val="0"/>
                </a:spcBef>
                <a:spcAft>
                  <a:spcPts val="0"/>
                </a:spcAft>
                <a:buNone/>
              </a:pPr>
              <a:r>
                <a:rPr b="1" i="0" lang="en-US" sz="867" u="none" cap="none" strike="noStrike">
                  <a:solidFill>
                    <a:srgbClr val="FFFFFF"/>
                  </a:solidFill>
                  <a:latin typeface="Poppins"/>
                  <a:ea typeface="Poppins"/>
                  <a:cs typeface="Poppins"/>
                  <a:sym typeface="Poppins"/>
                </a:rPr>
                <a:t>Mood</a:t>
              </a:r>
              <a:endParaRPr/>
            </a:p>
            <a:p>
              <a:pPr indent="0" lvl="0" marL="0" marR="0" rtl="0" algn="l">
                <a:lnSpc>
                  <a:spcPct val="140023"/>
                </a:lnSpc>
                <a:spcBef>
                  <a:spcPts val="0"/>
                </a:spcBef>
                <a:spcAft>
                  <a:spcPts val="0"/>
                </a:spcAft>
                <a:buNone/>
              </a:pPr>
              <a:r>
                <a:rPr b="0" i="0" lang="en-US" sz="867" u="none" cap="none" strike="noStrike">
                  <a:solidFill>
                    <a:srgbClr val="FFFFFF"/>
                  </a:solidFill>
                  <a:latin typeface="Poppins"/>
                  <a:ea typeface="Poppins"/>
                  <a:cs typeface="Poppins"/>
                  <a:sym typeface="Poppins"/>
                </a:rPr>
                <a:t>Bagaimana mood prospek saat ini</a:t>
              </a:r>
              <a:endParaRPr/>
            </a:p>
          </p:txBody>
        </p:sp>
      </p:grpSp>
      <p:grpSp>
        <p:nvGrpSpPr>
          <p:cNvPr id="445" name="Google Shape;445;p13"/>
          <p:cNvGrpSpPr/>
          <p:nvPr/>
        </p:nvGrpSpPr>
        <p:grpSpPr>
          <a:xfrm>
            <a:off x="2308862" y="1431850"/>
            <a:ext cx="4821828" cy="1087219"/>
            <a:chOff x="0" y="-254461"/>
            <a:chExt cx="6429104" cy="1449625"/>
          </a:xfrm>
        </p:grpSpPr>
        <p:grpSp>
          <p:nvGrpSpPr>
            <p:cNvPr id="446" name="Google Shape;446;p13"/>
            <p:cNvGrpSpPr/>
            <p:nvPr/>
          </p:nvGrpSpPr>
          <p:grpSpPr>
            <a:xfrm>
              <a:off x="0" y="-254461"/>
              <a:ext cx="6429104" cy="1449625"/>
              <a:chOff x="0" y="-57150"/>
              <a:chExt cx="1443927" cy="325575"/>
            </a:xfrm>
          </p:grpSpPr>
          <p:sp>
            <p:nvSpPr>
              <p:cNvPr id="447" name="Google Shape;447;p13"/>
              <p:cNvSpPr/>
              <p:nvPr/>
            </p:nvSpPr>
            <p:spPr>
              <a:xfrm>
                <a:off x="0" y="0"/>
                <a:ext cx="1443927" cy="268425"/>
              </a:xfrm>
              <a:custGeom>
                <a:rect b="b" l="l" r="r" t="t"/>
                <a:pathLst>
                  <a:path extrusionOk="0" h="268425" w="1443927">
                    <a:moveTo>
                      <a:pt x="72019" y="0"/>
                    </a:moveTo>
                    <a:lnTo>
                      <a:pt x="1371908" y="0"/>
                    </a:lnTo>
                    <a:cubicBezTo>
                      <a:pt x="1391009" y="0"/>
                      <a:pt x="1409327" y="7588"/>
                      <a:pt x="1422833" y="21094"/>
                    </a:cubicBezTo>
                    <a:cubicBezTo>
                      <a:pt x="1436339" y="34600"/>
                      <a:pt x="1443927" y="52918"/>
                      <a:pt x="1443927" y="72019"/>
                    </a:cubicBezTo>
                    <a:lnTo>
                      <a:pt x="1443927" y="196406"/>
                    </a:lnTo>
                    <a:cubicBezTo>
                      <a:pt x="1443927" y="215506"/>
                      <a:pt x="1436339" y="233825"/>
                      <a:pt x="1422833" y="247331"/>
                    </a:cubicBezTo>
                    <a:cubicBezTo>
                      <a:pt x="1409327" y="260837"/>
                      <a:pt x="1391009" y="268425"/>
                      <a:pt x="1371908" y="268425"/>
                    </a:cubicBezTo>
                    <a:lnTo>
                      <a:pt x="72019" y="268425"/>
                    </a:lnTo>
                    <a:cubicBezTo>
                      <a:pt x="52918" y="268425"/>
                      <a:pt x="34600" y="260837"/>
                      <a:pt x="21094" y="247331"/>
                    </a:cubicBezTo>
                    <a:cubicBezTo>
                      <a:pt x="7588" y="233825"/>
                      <a:pt x="0" y="215506"/>
                      <a:pt x="0" y="196406"/>
                    </a:cubicBezTo>
                    <a:lnTo>
                      <a:pt x="0" y="72019"/>
                    </a:lnTo>
                    <a:cubicBezTo>
                      <a:pt x="0" y="52918"/>
                      <a:pt x="7588" y="34600"/>
                      <a:pt x="21094" y="21094"/>
                    </a:cubicBezTo>
                    <a:cubicBezTo>
                      <a:pt x="34600" y="7588"/>
                      <a:pt x="52918" y="0"/>
                      <a:pt x="72019"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13"/>
              <p:cNvSpPr txBox="1"/>
              <p:nvPr/>
            </p:nvSpPr>
            <p:spPr>
              <a:xfrm>
                <a:off x="0" y="-57150"/>
                <a:ext cx="1443927" cy="3255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49" name="Google Shape;449;p13"/>
            <p:cNvSpPr txBox="1"/>
            <p:nvPr/>
          </p:nvSpPr>
          <p:spPr>
            <a:xfrm>
              <a:off x="1652221" y="245797"/>
              <a:ext cx="4151660" cy="618927"/>
            </a:xfrm>
            <a:prstGeom prst="rect">
              <a:avLst/>
            </a:prstGeom>
            <a:noFill/>
            <a:ln>
              <a:noFill/>
            </a:ln>
          </p:spPr>
          <p:txBody>
            <a:bodyPr anchorCtr="0" anchor="t" bIns="0" lIns="0" spcFirstLastPara="1" rIns="0" wrap="square" tIns="0">
              <a:spAutoFit/>
            </a:bodyPr>
            <a:lstStyle/>
            <a:p>
              <a:pPr indent="0" lvl="0" marL="0" marR="0" rtl="0" algn="l">
                <a:lnSpc>
                  <a:spcPct val="139954"/>
                </a:lnSpc>
                <a:spcBef>
                  <a:spcPts val="0"/>
                </a:spcBef>
                <a:spcAft>
                  <a:spcPts val="0"/>
                </a:spcAft>
                <a:buNone/>
              </a:pPr>
              <a:r>
                <a:rPr b="1" i="0" lang="en-US" sz="1319" u="none" cap="none" strike="noStrike">
                  <a:solidFill>
                    <a:srgbClr val="FFFFFF"/>
                  </a:solidFill>
                  <a:latin typeface="Poppins"/>
                  <a:ea typeface="Poppins"/>
                  <a:cs typeface="Poppins"/>
                  <a:sym typeface="Poppins"/>
                </a:rPr>
                <a:t>Media</a:t>
              </a:r>
              <a:endParaRPr/>
            </a:p>
            <a:p>
              <a:pPr indent="0" lvl="0" marL="0" marR="0" rtl="0" algn="l">
                <a:lnSpc>
                  <a:spcPct val="139954"/>
                </a:lnSpc>
                <a:spcBef>
                  <a:spcPts val="0"/>
                </a:spcBef>
                <a:spcAft>
                  <a:spcPts val="0"/>
                </a:spcAft>
                <a:buNone/>
              </a:pPr>
              <a:r>
                <a:rPr b="0" i="0" lang="en-US" sz="1319" u="none" cap="none" strike="noStrike">
                  <a:solidFill>
                    <a:srgbClr val="FFFFFF"/>
                  </a:solidFill>
                  <a:latin typeface="Poppins"/>
                  <a:ea typeface="Poppins"/>
                  <a:cs typeface="Poppins"/>
                  <a:sym typeface="Poppins"/>
                </a:rPr>
                <a:t>Melalui apa prospek harus dihubungi</a:t>
              </a:r>
              <a:endParaRPr/>
            </a:p>
          </p:txBody>
        </p:sp>
      </p:grpSp>
      <p:sp>
        <p:nvSpPr>
          <p:cNvPr id="450" name="Google Shape;450;p13"/>
          <p:cNvSpPr/>
          <p:nvPr/>
        </p:nvSpPr>
        <p:spPr>
          <a:xfrm>
            <a:off x="1028700" y="1058138"/>
            <a:ext cx="2080921" cy="2080921"/>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366"/>
          </a:solidFill>
          <a:ln cap="sq" cmpd="sng" w="381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451" name="Google Shape;451;p13"/>
          <p:cNvGrpSpPr/>
          <p:nvPr/>
        </p:nvGrpSpPr>
        <p:grpSpPr>
          <a:xfrm>
            <a:off x="3260606" y="6156837"/>
            <a:ext cx="11831207" cy="2401799"/>
            <a:chOff x="0" y="-57150"/>
            <a:chExt cx="2434405" cy="494197"/>
          </a:xfrm>
        </p:grpSpPr>
        <p:sp>
          <p:nvSpPr>
            <p:cNvPr id="452" name="Google Shape;452;p13"/>
            <p:cNvSpPr/>
            <p:nvPr/>
          </p:nvSpPr>
          <p:spPr>
            <a:xfrm>
              <a:off x="0" y="0"/>
              <a:ext cx="2434405" cy="437047"/>
            </a:xfrm>
            <a:custGeom>
              <a:rect b="b" l="l" r="r" t="t"/>
              <a:pathLst>
                <a:path extrusionOk="0" h="437047" w="2434405">
                  <a:moveTo>
                    <a:pt x="12781" y="0"/>
                  </a:moveTo>
                  <a:lnTo>
                    <a:pt x="2421624" y="0"/>
                  </a:lnTo>
                  <a:cubicBezTo>
                    <a:pt x="2425014" y="0"/>
                    <a:pt x="2428265" y="1347"/>
                    <a:pt x="2430661" y="3743"/>
                  </a:cubicBezTo>
                  <a:cubicBezTo>
                    <a:pt x="2433058" y="6140"/>
                    <a:pt x="2434405" y="9391"/>
                    <a:pt x="2434405" y="12781"/>
                  </a:cubicBezTo>
                  <a:lnTo>
                    <a:pt x="2434405" y="424267"/>
                  </a:lnTo>
                  <a:cubicBezTo>
                    <a:pt x="2434405" y="427656"/>
                    <a:pt x="2433058" y="430907"/>
                    <a:pt x="2430661" y="433304"/>
                  </a:cubicBezTo>
                  <a:cubicBezTo>
                    <a:pt x="2428265" y="435701"/>
                    <a:pt x="2425014" y="437047"/>
                    <a:pt x="2421624" y="437047"/>
                  </a:cubicBezTo>
                  <a:lnTo>
                    <a:pt x="12781" y="437047"/>
                  </a:lnTo>
                  <a:cubicBezTo>
                    <a:pt x="5722" y="437047"/>
                    <a:pt x="0" y="431325"/>
                    <a:pt x="0" y="424267"/>
                  </a:cubicBezTo>
                  <a:lnTo>
                    <a:pt x="0" y="12781"/>
                  </a:lnTo>
                  <a:cubicBezTo>
                    <a:pt x="0" y="9391"/>
                    <a:pt x="1347" y="6140"/>
                    <a:pt x="3743" y="3743"/>
                  </a:cubicBezTo>
                  <a:cubicBezTo>
                    <a:pt x="6140" y="1347"/>
                    <a:pt x="9391" y="0"/>
                    <a:pt x="12781" y="0"/>
                  </a:cubicBezTo>
                  <a:close/>
                </a:path>
              </a:pathLst>
            </a:custGeom>
            <a:solidFill>
              <a:srgbClr val="B3B6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13"/>
            <p:cNvSpPr txBox="1"/>
            <p:nvPr/>
          </p:nvSpPr>
          <p:spPr>
            <a:xfrm>
              <a:off x="0" y="-57150"/>
              <a:ext cx="2434405" cy="494197"/>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54" name="Google Shape;454;p13"/>
          <p:cNvSpPr txBox="1"/>
          <p:nvPr/>
        </p:nvSpPr>
        <p:spPr>
          <a:xfrm>
            <a:off x="9667950" y="7358046"/>
            <a:ext cx="1920840" cy="368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Kunjungan</a:t>
            </a:r>
            <a:endParaRPr/>
          </a:p>
        </p:txBody>
      </p:sp>
      <p:sp>
        <p:nvSpPr>
          <p:cNvPr id="455" name="Google Shape;455;p13"/>
          <p:cNvSpPr/>
          <p:nvPr/>
        </p:nvSpPr>
        <p:spPr>
          <a:xfrm>
            <a:off x="5856871" y="6898526"/>
            <a:ext cx="229275" cy="0"/>
          </a:xfrm>
          <a:custGeom>
            <a:rect b="b" l="l" r="r" t="t"/>
            <a:pathLst>
              <a:path extrusionOk="0" h="120000" w="229275">
                <a:moveTo>
                  <a:pt x="0" y="0"/>
                </a:moveTo>
                <a:lnTo>
                  <a:pt x="229275" y="0"/>
                </a:lnTo>
              </a:path>
            </a:pathLst>
          </a:custGeom>
          <a:noFill/>
          <a:ln cap="flat" cmpd="sng" w="38100">
            <a:solidFill>
              <a:srgbClr val="003366"/>
            </a:solidFill>
            <a:prstDash val="solid"/>
            <a:round/>
            <a:headEnd len="sm" w="sm" type="none"/>
            <a:tailEnd len="sm" w="sm" type="none"/>
          </a:ln>
        </p:spPr>
      </p:sp>
      <p:sp>
        <p:nvSpPr>
          <p:cNvPr id="456" name="Google Shape;456;p13"/>
          <p:cNvSpPr/>
          <p:nvPr/>
        </p:nvSpPr>
        <p:spPr>
          <a:xfrm>
            <a:off x="5627596" y="7575534"/>
            <a:ext cx="4040353" cy="539276"/>
          </a:xfrm>
          <a:custGeom>
            <a:rect b="b" l="l" r="r" t="t"/>
            <a:pathLst>
              <a:path extrusionOk="0" h="539276" w="4040353">
                <a:moveTo>
                  <a:pt x="0" y="539276"/>
                </a:moveTo>
                <a:lnTo>
                  <a:pt x="1791577" y="539276"/>
                </a:lnTo>
                <a:cubicBezTo>
                  <a:pt x="1917829" y="539276"/>
                  <a:pt x="2020177" y="436928"/>
                  <a:pt x="2020177" y="310676"/>
                </a:cubicBezTo>
                <a:lnTo>
                  <a:pt x="2020177" y="228600"/>
                </a:lnTo>
                <a:cubicBezTo>
                  <a:pt x="2020177" y="102348"/>
                  <a:pt x="2122525" y="0"/>
                  <a:pt x="2248777" y="0"/>
                </a:cubicBezTo>
                <a:lnTo>
                  <a:pt x="4040353" y="0"/>
                </a:lnTo>
              </a:path>
            </a:pathLst>
          </a:custGeom>
          <a:noFill/>
          <a:ln cap="flat" cmpd="sng" w="38100">
            <a:solidFill>
              <a:srgbClr val="0033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13"/>
          <p:cNvSpPr/>
          <p:nvPr/>
        </p:nvSpPr>
        <p:spPr>
          <a:xfrm>
            <a:off x="8006986" y="6898526"/>
            <a:ext cx="1660964" cy="677008"/>
          </a:xfrm>
          <a:custGeom>
            <a:rect b="b" l="l" r="r" t="t"/>
            <a:pathLst>
              <a:path extrusionOk="0" h="677008" w="1660964">
                <a:moveTo>
                  <a:pt x="0" y="0"/>
                </a:moveTo>
                <a:lnTo>
                  <a:pt x="601882" y="0"/>
                </a:lnTo>
                <a:cubicBezTo>
                  <a:pt x="662510" y="0"/>
                  <a:pt x="720656" y="24085"/>
                  <a:pt x="763526" y="66956"/>
                </a:cubicBezTo>
                <a:cubicBezTo>
                  <a:pt x="806397" y="109826"/>
                  <a:pt x="830482" y="167971"/>
                  <a:pt x="830482" y="228600"/>
                </a:cubicBezTo>
                <a:lnTo>
                  <a:pt x="830482" y="448408"/>
                </a:lnTo>
                <a:cubicBezTo>
                  <a:pt x="830482" y="509037"/>
                  <a:pt x="854566" y="567182"/>
                  <a:pt x="897437" y="610052"/>
                </a:cubicBezTo>
                <a:cubicBezTo>
                  <a:pt x="940307" y="652923"/>
                  <a:pt x="998453" y="677008"/>
                  <a:pt x="1059082" y="677008"/>
                </a:cubicBezTo>
                <a:lnTo>
                  <a:pt x="1660963" y="677008"/>
                </a:lnTo>
              </a:path>
            </a:pathLst>
          </a:custGeom>
          <a:noFill/>
          <a:ln cap="flat" cmpd="sng" w="38100">
            <a:solidFill>
              <a:srgbClr val="00336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13"/>
          <p:cNvSpPr/>
          <p:nvPr/>
        </p:nvSpPr>
        <p:spPr>
          <a:xfrm>
            <a:off x="11588790" y="7575534"/>
            <a:ext cx="534940" cy="0"/>
          </a:xfrm>
          <a:custGeom>
            <a:rect b="b" l="l" r="r" t="t"/>
            <a:pathLst>
              <a:path extrusionOk="0" h="120000" w="534940">
                <a:moveTo>
                  <a:pt x="534941" y="0"/>
                </a:moveTo>
                <a:lnTo>
                  <a:pt x="0" y="0"/>
                </a:lnTo>
              </a:path>
            </a:pathLst>
          </a:custGeom>
          <a:noFill/>
          <a:ln cap="flat" cmpd="sng" w="38100">
            <a:solidFill>
              <a:srgbClr val="003366"/>
            </a:solidFill>
            <a:prstDash val="solid"/>
            <a:round/>
            <a:headEnd len="sm" w="sm" type="none"/>
            <a:tailEnd len="sm" w="sm" type="none"/>
          </a:ln>
        </p:spPr>
      </p:sp>
      <p:grpSp>
        <p:nvGrpSpPr>
          <p:cNvPr id="459" name="Google Shape;459;p13"/>
          <p:cNvGrpSpPr/>
          <p:nvPr/>
        </p:nvGrpSpPr>
        <p:grpSpPr>
          <a:xfrm>
            <a:off x="3260606" y="3135999"/>
            <a:ext cx="5651078" cy="3028370"/>
            <a:chOff x="0" y="-57150"/>
            <a:chExt cx="1162773" cy="623121"/>
          </a:xfrm>
        </p:grpSpPr>
        <p:sp>
          <p:nvSpPr>
            <p:cNvPr id="460" name="Google Shape;460;p13"/>
            <p:cNvSpPr/>
            <p:nvPr/>
          </p:nvSpPr>
          <p:spPr>
            <a:xfrm>
              <a:off x="0" y="0"/>
              <a:ext cx="1162773" cy="565971"/>
            </a:xfrm>
            <a:custGeom>
              <a:rect b="b" l="l" r="r" t="t"/>
              <a:pathLst>
                <a:path extrusionOk="0" h="565971" w="1162773">
                  <a:moveTo>
                    <a:pt x="26758" y="0"/>
                  </a:moveTo>
                  <a:lnTo>
                    <a:pt x="1136016" y="0"/>
                  </a:lnTo>
                  <a:cubicBezTo>
                    <a:pt x="1150794" y="0"/>
                    <a:pt x="1162773" y="11980"/>
                    <a:pt x="1162773" y="26758"/>
                  </a:cubicBezTo>
                  <a:lnTo>
                    <a:pt x="1162773" y="539214"/>
                  </a:lnTo>
                  <a:cubicBezTo>
                    <a:pt x="1162773" y="553992"/>
                    <a:pt x="1150794" y="565971"/>
                    <a:pt x="1136016" y="565971"/>
                  </a:cubicBezTo>
                  <a:lnTo>
                    <a:pt x="26758" y="565971"/>
                  </a:lnTo>
                  <a:cubicBezTo>
                    <a:pt x="11980" y="565971"/>
                    <a:pt x="0" y="553992"/>
                    <a:pt x="0" y="539214"/>
                  </a:cubicBezTo>
                  <a:lnTo>
                    <a:pt x="0" y="26758"/>
                  </a:lnTo>
                  <a:cubicBezTo>
                    <a:pt x="0" y="11980"/>
                    <a:pt x="11980" y="0"/>
                    <a:pt x="26758"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13"/>
            <p:cNvSpPr txBox="1"/>
            <p:nvPr/>
          </p:nvSpPr>
          <p:spPr>
            <a:xfrm>
              <a:off x="0" y="-57150"/>
              <a:ext cx="1162773" cy="623121"/>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462" name="Google Shape;462;p13"/>
          <p:cNvGrpSpPr/>
          <p:nvPr/>
        </p:nvGrpSpPr>
        <p:grpSpPr>
          <a:xfrm>
            <a:off x="9420923" y="3135999"/>
            <a:ext cx="5670890" cy="3028370"/>
            <a:chOff x="0" y="-57150"/>
            <a:chExt cx="1166850" cy="623121"/>
          </a:xfrm>
        </p:grpSpPr>
        <p:sp>
          <p:nvSpPr>
            <p:cNvPr id="463" name="Google Shape;463;p13"/>
            <p:cNvSpPr/>
            <p:nvPr/>
          </p:nvSpPr>
          <p:spPr>
            <a:xfrm>
              <a:off x="0" y="0"/>
              <a:ext cx="1166850" cy="565971"/>
            </a:xfrm>
            <a:custGeom>
              <a:rect b="b" l="l" r="r" t="t"/>
              <a:pathLst>
                <a:path extrusionOk="0" h="565971" w="1166850">
                  <a:moveTo>
                    <a:pt x="26664" y="0"/>
                  </a:moveTo>
                  <a:lnTo>
                    <a:pt x="1140186" y="0"/>
                  </a:lnTo>
                  <a:cubicBezTo>
                    <a:pt x="1147257" y="0"/>
                    <a:pt x="1154040" y="2809"/>
                    <a:pt x="1159040" y="7810"/>
                  </a:cubicBezTo>
                  <a:cubicBezTo>
                    <a:pt x="1164041" y="12810"/>
                    <a:pt x="1166850" y="19592"/>
                    <a:pt x="1166850" y="26664"/>
                  </a:cubicBezTo>
                  <a:lnTo>
                    <a:pt x="1166850" y="539307"/>
                  </a:lnTo>
                  <a:cubicBezTo>
                    <a:pt x="1166850" y="554033"/>
                    <a:pt x="1154912" y="565971"/>
                    <a:pt x="1140186" y="565971"/>
                  </a:cubicBezTo>
                  <a:lnTo>
                    <a:pt x="26664" y="565971"/>
                  </a:lnTo>
                  <a:cubicBezTo>
                    <a:pt x="11938" y="565971"/>
                    <a:pt x="0" y="554033"/>
                    <a:pt x="0" y="539307"/>
                  </a:cubicBezTo>
                  <a:lnTo>
                    <a:pt x="0" y="26664"/>
                  </a:lnTo>
                  <a:cubicBezTo>
                    <a:pt x="0" y="11938"/>
                    <a:pt x="11938" y="0"/>
                    <a:pt x="26664"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13"/>
            <p:cNvSpPr txBox="1"/>
            <p:nvPr/>
          </p:nvSpPr>
          <p:spPr>
            <a:xfrm>
              <a:off x="0" y="-57150"/>
              <a:ext cx="1166850" cy="623121"/>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65" name="Google Shape;465;p13"/>
          <p:cNvSpPr txBox="1"/>
          <p:nvPr/>
        </p:nvSpPr>
        <p:spPr>
          <a:xfrm>
            <a:off x="4143226" y="3810841"/>
            <a:ext cx="3776811" cy="523876"/>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1" i="0" lang="en-US" sz="2999" u="none" cap="none" strike="noStrike">
                <a:solidFill>
                  <a:srgbClr val="FFFFFF"/>
                </a:solidFill>
                <a:latin typeface="Poppins"/>
                <a:ea typeface="Poppins"/>
                <a:cs typeface="Poppins"/>
                <a:sym typeface="Poppins"/>
              </a:rPr>
              <a:t>Kontak Awal</a:t>
            </a:r>
            <a:endParaRPr/>
          </a:p>
        </p:txBody>
      </p:sp>
      <p:sp>
        <p:nvSpPr>
          <p:cNvPr id="466" name="Google Shape;466;p13"/>
          <p:cNvSpPr txBox="1"/>
          <p:nvPr/>
        </p:nvSpPr>
        <p:spPr>
          <a:xfrm>
            <a:off x="11167170" y="3810841"/>
            <a:ext cx="2244030" cy="523876"/>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1" i="0" lang="en-US" sz="2999" u="none" cap="none" strike="noStrike">
                <a:solidFill>
                  <a:srgbClr val="FFFFFF"/>
                </a:solidFill>
                <a:latin typeface="Poppins"/>
                <a:ea typeface="Poppins"/>
                <a:cs typeface="Poppins"/>
                <a:sym typeface="Poppins"/>
              </a:rPr>
              <a:t>Kunjungan</a:t>
            </a:r>
            <a:endParaRPr b="1" i="0" sz="2999" u="none" cap="none" strike="noStrike">
              <a:solidFill>
                <a:srgbClr val="FFFFFF"/>
              </a:solidFill>
              <a:latin typeface="Poppins"/>
              <a:ea typeface="Poppins"/>
              <a:cs typeface="Poppins"/>
              <a:sym typeface="Poppins"/>
            </a:endParaRPr>
          </a:p>
        </p:txBody>
      </p:sp>
      <p:sp>
        <p:nvSpPr>
          <p:cNvPr id="467" name="Google Shape;467;p13"/>
          <p:cNvSpPr txBox="1"/>
          <p:nvPr/>
        </p:nvSpPr>
        <p:spPr>
          <a:xfrm>
            <a:off x="4143226" y="4404271"/>
            <a:ext cx="3776811" cy="142557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Dapat dilakukan saat pertama kali menghubungi prospek dan membuat janji temu</a:t>
            </a:r>
            <a:endParaRPr/>
          </a:p>
        </p:txBody>
      </p:sp>
      <p:sp>
        <p:nvSpPr>
          <p:cNvPr id="468" name="Google Shape;468;p13"/>
          <p:cNvSpPr txBox="1"/>
          <p:nvPr/>
        </p:nvSpPr>
        <p:spPr>
          <a:xfrm>
            <a:off x="10367962" y="4404271"/>
            <a:ext cx="3776811" cy="107315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Dilakukan ketika sudah membuat janji temu, atau prospek sulit dihubungi</a:t>
            </a:r>
            <a:endParaRPr/>
          </a:p>
        </p:txBody>
      </p:sp>
      <p:sp>
        <p:nvSpPr>
          <p:cNvPr id="469" name="Google Shape;469;p13"/>
          <p:cNvSpPr txBox="1"/>
          <p:nvPr/>
        </p:nvSpPr>
        <p:spPr>
          <a:xfrm>
            <a:off x="3706756" y="6504826"/>
            <a:ext cx="1920840"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Punya Nomor Kontak</a:t>
            </a:r>
            <a:endParaRPr/>
          </a:p>
        </p:txBody>
      </p:sp>
      <p:sp>
        <p:nvSpPr>
          <p:cNvPr id="470" name="Google Shape;470;p13"/>
          <p:cNvSpPr txBox="1"/>
          <p:nvPr/>
        </p:nvSpPr>
        <p:spPr>
          <a:xfrm>
            <a:off x="6086146" y="6504826"/>
            <a:ext cx="1920840"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Buat Janji Temu</a:t>
            </a:r>
            <a:endParaRPr/>
          </a:p>
        </p:txBody>
      </p:sp>
      <p:sp>
        <p:nvSpPr>
          <p:cNvPr id="471" name="Google Shape;471;p13"/>
          <p:cNvSpPr txBox="1"/>
          <p:nvPr/>
        </p:nvSpPr>
        <p:spPr>
          <a:xfrm>
            <a:off x="12658672" y="7181834"/>
            <a:ext cx="1920840"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Menawarkan Produk</a:t>
            </a:r>
            <a:endParaRPr/>
          </a:p>
        </p:txBody>
      </p:sp>
      <p:sp>
        <p:nvSpPr>
          <p:cNvPr id="472" name="Google Shape;472;p13"/>
          <p:cNvSpPr txBox="1"/>
          <p:nvPr/>
        </p:nvSpPr>
        <p:spPr>
          <a:xfrm>
            <a:off x="3706756" y="7721110"/>
            <a:ext cx="1920840"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Tidak Punya Nomor Kontak</a:t>
            </a:r>
            <a:endParaRPr/>
          </a:p>
        </p:txBody>
      </p:sp>
      <p:sp>
        <p:nvSpPr>
          <p:cNvPr id="473" name="Google Shape;473;p13"/>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474" name="Google Shape;474;p13"/>
          <p:cNvGrpSpPr/>
          <p:nvPr/>
        </p:nvGrpSpPr>
        <p:grpSpPr>
          <a:xfrm>
            <a:off x="-1115" y="9661191"/>
            <a:ext cx="15869159" cy="476836"/>
            <a:chOff x="0" y="0"/>
            <a:chExt cx="4179532" cy="125587"/>
          </a:xfrm>
        </p:grpSpPr>
        <p:sp>
          <p:nvSpPr>
            <p:cNvPr id="475" name="Google Shape;475;p13"/>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476" name="Google Shape;476;p13"/>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77" name="Google Shape;477;p13"/>
          <p:cNvSpPr txBox="1"/>
          <p:nvPr/>
        </p:nvSpPr>
        <p:spPr>
          <a:xfrm>
            <a:off x="1223786" y="1255024"/>
            <a:ext cx="1690748" cy="1688949"/>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rPr b="1" i="0" lang="en-US" sz="5000" u="none" cap="none" strike="noStrike">
                <a:solidFill>
                  <a:srgbClr val="FFFFFF"/>
                </a:solidFill>
                <a:latin typeface="Poppins"/>
                <a:ea typeface="Poppins"/>
                <a:cs typeface="Poppins"/>
                <a:sym typeface="Poppins"/>
              </a:rPr>
              <a:t>3M</a:t>
            </a:r>
            <a:endParaRPr/>
          </a:p>
        </p:txBody>
      </p:sp>
      <p:sp>
        <p:nvSpPr>
          <p:cNvPr id="478" name="Google Shape;478;p13"/>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2" name="Shape 482"/>
        <p:cNvGrpSpPr/>
        <p:nvPr/>
      </p:nvGrpSpPr>
      <p:grpSpPr>
        <a:xfrm>
          <a:off x="0" y="0"/>
          <a:ext cx="0" cy="0"/>
          <a:chOff x="0" y="0"/>
          <a:chExt cx="0" cy="0"/>
        </a:xfrm>
      </p:grpSpPr>
      <p:sp>
        <p:nvSpPr>
          <p:cNvPr id="483" name="Google Shape;483;p1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484" name="Google Shape;484;p14"/>
          <p:cNvGrpSpPr/>
          <p:nvPr/>
        </p:nvGrpSpPr>
        <p:grpSpPr>
          <a:xfrm>
            <a:off x="2213096" y="908893"/>
            <a:ext cx="3026993" cy="682522"/>
            <a:chOff x="0" y="-159743"/>
            <a:chExt cx="4035990" cy="910030"/>
          </a:xfrm>
        </p:grpSpPr>
        <p:grpSp>
          <p:nvGrpSpPr>
            <p:cNvPr id="485" name="Google Shape;485;p14"/>
            <p:cNvGrpSpPr/>
            <p:nvPr/>
          </p:nvGrpSpPr>
          <p:grpSpPr>
            <a:xfrm>
              <a:off x="0" y="-159743"/>
              <a:ext cx="4035990" cy="910030"/>
              <a:chOff x="0" y="-57150"/>
              <a:chExt cx="1443927" cy="325575"/>
            </a:xfrm>
          </p:grpSpPr>
          <p:sp>
            <p:nvSpPr>
              <p:cNvPr id="486" name="Google Shape;486;p14"/>
              <p:cNvSpPr/>
              <p:nvPr/>
            </p:nvSpPr>
            <p:spPr>
              <a:xfrm>
                <a:off x="0" y="0"/>
                <a:ext cx="1443927" cy="268425"/>
              </a:xfrm>
              <a:custGeom>
                <a:rect b="b" l="l" r="r" t="t"/>
                <a:pathLst>
                  <a:path extrusionOk="0" h="268425" w="1443927">
                    <a:moveTo>
                      <a:pt x="72019" y="0"/>
                    </a:moveTo>
                    <a:lnTo>
                      <a:pt x="1371908" y="0"/>
                    </a:lnTo>
                    <a:cubicBezTo>
                      <a:pt x="1391009" y="0"/>
                      <a:pt x="1409327" y="7588"/>
                      <a:pt x="1422833" y="21094"/>
                    </a:cubicBezTo>
                    <a:cubicBezTo>
                      <a:pt x="1436339" y="34600"/>
                      <a:pt x="1443927" y="52918"/>
                      <a:pt x="1443927" y="72019"/>
                    </a:cubicBezTo>
                    <a:lnTo>
                      <a:pt x="1443927" y="196406"/>
                    </a:lnTo>
                    <a:cubicBezTo>
                      <a:pt x="1443927" y="215506"/>
                      <a:pt x="1436339" y="233825"/>
                      <a:pt x="1422833" y="247331"/>
                    </a:cubicBezTo>
                    <a:cubicBezTo>
                      <a:pt x="1409327" y="260837"/>
                      <a:pt x="1391009" y="268425"/>
                      <a:pt x="1371908" y="268425"/>
                    </a:cubicBezTo>
                    <a:lnTo>
                      <a:pt x="72019" y="268425"/>
                    </a:lnTo>
                    <a:cubicBezTo>
                      <a:pt x="52918" y="268425"/>
                      <a:pt x="34600" y="260837"/>
                      <a:pt x="21094" y="247331"/>
                    </a:cubicBezTo>
                    <a:cubicBezTo>
                      <a:pt x="7588" y="233825"/>
                      <a:pt x="0" y="215506"/>
                      <a:pt x="0" y="196406"/>
                    </a:cubicBezTo>
                    <a:lnTo>
                      <a:pt x="0" y="72019"/>
                    </a:lnTo>
                    <a:cubicBezTo>
                      <a:pt x="0" y="52918"/>
                      <a:pt x="7588" y="34600"/>
                      <a:pt x="21094" y="21094"/>
                    </a:cubicBezTo>
                    <a:cubicBezTo>
                      <a:pt x="34600" y="7588"/>
                      <a:pt x="52918" y="0"/>
                      <a:pt x="72019"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14"/>
              <p:cNvSpPr txBox="1"/>
              <p:nvPr/>
            </p:nvSpPr>
            <p:spPr>
              <a:xfrm>
                <a:off x="0" y="-57150"/>
                <a:ext cx="1443927" cy="3255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88" name="Google Shape;488;p14"/>
            <p:cNvSpPr txBox="1"/>
            <p:nvPr/>
          </p:nvSpPr>
          <p:spPr>
            <a:xfrm>
              <a:off x="1266743" y="167762"/>
              <a:ext cx="2233221" cy="393200"/>
            </a:xfrm>
            <a:prstGeom prst="rect">
              <a:avLst/>
            </a:prstGeom>
            <a:noFill/>
            <a:ln>
              <a:noFill/>
            </a:ln>
          </p:spPr>
          <p:txBody>
            <a:bodyPr anchorCtr="0" anchor="t" bIns="0" lIns="0" spcFirstLastPara="1" rIns="0" wrap="square" tIns="0">
              <a:spAutoFit/>
            </a:bodyPr>
            <a:lstStyle/>
            <a:p>
              <a:pPr indent="0" lvl="0" marL="0" marR="0" rtl="0" algn="l">
                <a:lnSpc>
                  <a:spcPct val="139975"/>
                </a:lnSpc>
                <a:spcBef>
                  <a:spcPts val="0"/>
                </a:spcBef>
                <a:spcAft>
                  <a:spcPts val="0"/>
                </a:spcAft>
                <a:buNone/>
              </a:pPr>
              <a:r>
                <a:rPr b="1" i="0" lang="en-US" sz="828" u="none" cap="none" strike="noStrike">
                  <a:solidFill>
                    <a:srgbClr val="FFFFFF"/>
                  </a:solidFill>
                  <a:latin typeface="Poppins"/>
                  <a:ea typeface="Poppins"/>
                  <a:cs typeface="Poppins"/>
                  <a:sym typeface="Poppins"/>
                </a:rPr>
                <a:t>Moment</a:t>
              </a:r>
              <a:endParaRPr/>
            </a:p>
            <a:p>
              <a:pPr indent="0" lvl="0" marL="0" marR="0" rtl="0" algn="l">
                <a:lnSpc>
                  <a:spcPct val="139975"/>
                </a:lnSpc>
                <a:spcBef>
                  <a:spcPts val="0"/>
                </a:spcBef>
                <a:spcAft>
                  <a:spcPts val="0"/>
                </a:spcAft>
                <a:buNone/>
              </a:pPr>
              <a:r>
                <a:rPr b="0" i="0" lang="en-US" sz="828" u="none" cap="none" strike="noStrike">
                  <a:solidFill>
                    <a:srgbClr val="FFFFFF"/>
                  </a:solidFill>
                  <a:latin typeface="Poppins"/>
                  <a:ea typeface="Poppins"/>
                  <a:cs typeface="Poppins"/>
                  <a:sym typeface="Poppins"/>
                </a:rPr>
                <a:t>Kapan Prospek harus dibuhungi</a:t>
              </a:r>
              <a:endParaRPr/>
            </a:p>
          </p:txBody>
        </p:sp>
      </p:grpSp>
      <p:grpSp>
        <p:nvGrpSpPr>
          <p:cNvPr id="489" name="Google Shape;489;p14"/>
          <p:cNvGrpSpPr/>
          <p:nvPr/>
        </p:nvGrpSpPr>
        <p:grpSpPr>
          <a:xfrm>
            <a:off x="2069160" y="2017030"/>
            <a:ext cx="4976208" cy="1122028"/>
            <a:chOff x="0" y="-262608"/>
            <a:chExt cx="6634943" cy="1496038"/>
          </a:xfrm>
        </p:grpSpPr>
        <p:grpSp>
          <p:nvGrpSpPr>
            <p:cNvPr id="490" name="Google Shape;490;p14"/>
            <p:cNvGrpSpPr/>
            <p:nvPr/>
          </p:nvGrpSpPr>
          <p:grpSpPr>
            <a:xfrm>
              <a:off x="0" y="-262608"/>
              <a:ext cx="6634943" cy="1496038"/>
              <a:chOff x="0" y="-57150"/>
              <a:chExt cx="1443927" cy="325575"/>
            </a:xfrm>
          </p:grpSpPr>
          <p:sp>
            <p:nvSpPr>
              <p:cNvPr id="491" name="Google Shape;491;p14"/>
              <p:cNvSpPr/>
              <p:nvPr/>
            </p:nvSpPr>
            <p:spPr>
              <a:xfrm>
                <a:off x="0" y="0"/>
                <a:ext cx="1443927" cy="268425"/>
              </a:xfrm>
              <a:custGeom>
                <a:rect b="b" l="l" r="r" t="t"/>
                <a:pathLst>
                  <a:path extrusionOk="0" h="268425" w="1443927">
                    <a:moveTo>
                      <a:pt x="72019" y="0"/>
                    </a:moveTo>
                    <a:lnTo>
                      <a:pt x="1371908" y="0"/>
                    </a:lnTo>
                    <a:cubicBezTo>
                      <a:pt x="1391009" y="0"/>
                      <a:pt x="1409327" y="7588"/>
                      <a:pt x="1422833" y="21094"/>
                    </a:cubicBezTo>
                    <a:cubicBezTo>
                      <a:pt x="1436339" y="34600"/>
                      <a:pt x="1443927" y="52918"/>
                      <a:pt x="1443927" y="72019"/>
                    </a:cubicBezTo>
                    <a:lnTo>
                      <a:pt x="1443927" y="196406"/>
                    </a:lnTo>
                    <a:cubicBezTo>
                      <a:pt x="1443927" y="215506"/>
                      <a:pt x="1436339" y="233825"/>
                      <a:pt x="1422833" y="247331"/>
                    </a:cubicBezTo>
                    <a:cubicBezTo>
                      <a:pt x="1409327" y="260837"/>
                      <a:pt x="1391009" y="268425"/>
                      <a:pt x="1371908" y="268425"/>
                    </a:cubicBezTo>
                    <a:lnTo>
                      <a:pt x="72019" y="268425"/>
                    </a:lnTo>
                    <a:cubicBezTo>
                      <a:pt x="52918" y="268425"/>
                      <a:pt x="34600" y="260837"/>
                      <a:pt x="21094" y="247331"/>
                    </a:cubicBezTo>
                    <a:cubicBezTo>
                      <a:pt x="7588" y="233825"/>
                      <a:pt x="0" y="215506"/>
                      <a:pt x="0" y="196406"/>
                    </a:cubicBezTo>
                    <a:lnTo>
                      <a:pt x="0" y="72019"/>
                    </a:lnTo>
                    <a:cubicBezTo>
                      <a:pt x="0" y="52918"/>
                      <a:pt x="7588" y="34600"/>
                      <a:pt x="21094" y="21094"/>
                    </a:cubicBezTo>
                    <a:cubicBezTo>
                      <a:pt x="34600" y="7588"/>
                      <a:pt x="52918" y="0"/>
                      <a:pt x="72019"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2" name="Google Shape;492;p14"/>
              <p:cNvSpPr txBox="1"/>
              <p:nvPr/>
            </p:nvSpPr>
            <p:spPr>
              <a:xfrm>
                <a:off x="0" y="-57150"/>
                <a:ext cx="1443927" cy="3255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93" name="Google Shape;493;p14"/>
            <p:cNvSpPr txBox="1"/>
            <p:nvPr/>
          </p:nvSpPr>
          <p:spPr>
            <a:xfrm>
              <a:off x="2082455" y="217505"/>
              <a:ext cx="4001262" cy="647048"/>
            </a:xfrm>
            <a:prstGeom prst="rect">
              <a:avLst/>
            </a:prstGeom>
            <a:noFill/>
            <a:ln>
              <a:noFill/>
            </a:ln>
          </p:spPr>
          <p:txBody>
            <a:bodyPr anchorCtr="0" anchor="t" bIns="0" lIns="0" spcFirstLastPara="1" rIns="0" wrap="square" tIns="0">
              <a:spAutoFit/>
            </a:bodyPr>
            <a:lstStyle/>
            <a:p>
              <a:pPr indent="0" lvl="0" marL="0" marR="0" rtl="0" algn="l">
                <a:lnSpc>
                  <a:spcPct val="140044"/>
                </a:lnSpc>
                <a:spcBef>
                  <a:spcPts val="0"/>
                </a:spcBef>
                <a:spcAft>
                  <a:spcPts val="0"/>
                </a:spcAft>
                <a:buNone/>
              </a:pPr>
              <a:r>
                <a:rPr b="1" i="0" lang="en-US" sz="1361" u="none" cap="none" strike="noStrike">
                  <a:solidFill>
                    <a:srgbClr val="FFFFFF"/>
                  </a:solidFill>
                  <a:latin typeface="Poppins"/>
                  <a:ea typeface="Poppins"/>
                  <a:cs typeface="Poppins"/>
                  <a:sym typeface="Poppins"/>
                </a:rPr>
                <a:t>Mood</a:t>
              </a:r>
              <a:endParaRPr/>
            </a:p>
            <a:p>
              <a:pPr indent="0" lvl="0" marL="0" marR="0" rtl="0" algn="l">
                <a:lnSpc>
                  <a:spcPct val="140044"/>
                </a:lnSpc>
                <a:spcBef>
                  <a:spcPts val="0"/>
                </a:spcBef>
                <a:spcAft>
                  <a:spcPts val="0"/>
                </a:spcAft>
                <a:buNone/>
              </a:pPr>
              <a:r>
                <a:rPr b="0" i="0" lang="en-US" sz="1361" u="none" cap="none" strike="noStrike">
                  <a:solidFill>
                    <a:srgbClr val="FFFFFF"/>
                  </a:solidFill>
                  <a:latin typeface="Poppins"/>
                  <a:ea typeface="Poppins"/>
                  <a:cs typeface="Poppins"/>
                  <a:sym typeface="Poppins"/>
                </a:rPr>
                <a:t>Bagaimana mood prospek saat ini</a:t>
              </a:r>
              <a:endParaRPr/>
            </a:p>
          </p:txBody>
        </p:sp>
      </p:grpSp>
      <p:grpSp>
        <p:nvGrpSpPr>
          <p:cNvPr id="494" name="Google Shape;494;p14"/>
          <p:cNvGrpSpPr/>
          <p:nvPr/>
        </p:nvGrpSpPr>
        <p:grpSpPr>
          <a:xfrm>
            <a:off x="2564615" y="1502889"/>
            <a:ext cx="3026993" cy="682522"/>
            <a:chOff x="0" y="-159743"/>
            <a:chExt cx="4035990" cy="910030"/>
          </a:xfrm>
        </p:grpSpPr>
        <p:grpSp>
          <p:nvGrpSpPr>
            <p:cNvPr id="495" name="Google Shape;495;p14"/>
            <p:cNvGrpSpPr/>
            <p:nvPr/>
          </p:nvGrpSpPr>
          <p:grpSpPr>
            <a:xfrm>
              <a:off x="0" y="-159743"/>
              <a:ext cx="4035990" cy="910030"/>
              <a:chOff x="0" y="-57150"/>
              <a:chExt cx="1443927" cy="325575"/>
            </a:xfrm>
          </p:grpSpPr>
          <p:sp>
            <p:nvSpPr>
              <p:cNvPr id="496" name="Google Shape;496;p14"/>
              <p:cNvSpPr/>
              <p:nvPr/>
            </p:nvSpPr>
            <p:spPr>
              <a:xfrm>
                <a:off x="0" y="0"/>
                <a:ext cx="1443927" cy="268425"/>
              </a:xfrm>
              <a:custGeom>
                <a:rect b="b" l="l" r="r" t="t"/>
                <a:pathLst>
                  <a:path extrusionOk="0" h="268425" w="1443927">
                    <a:moveTo>
                      <a:pt x="72019" y="0"/>
                    </a:moveTo>
                    <a:lnTo>
                      <a:pt x="1371908" y="0"/>
                    </a:lnTo>
                    <a:cubicBezTo>
                      <a:pt x="1391009" y="0"/>
                      <a:pt x="1409327" y="7588"/>
                      <a:pt x="1422833" y="21094"/>
                    </a:cubicBezTo>
                    <a:cubicBezTo>
                      <a:pt x="1436339" y="34600"/>
                      <a:pt x="1443927" y="52918"/>
                      <a:pt x="1443927" y="72019"/>
                    </a:cubicBezTo>
                    <a:lnTo>
                      <a:pt x="1443927" y="196406"/>
                    </a:lnTo>
                    <a:cubicBezTo>
                      <a:pt x="1443927" y="215506"/>
                      <a:pt x="1436339" y="233825"/>
                      <a:pt x="1422833" y="247331"/>
                    </a:cubicBezTo>
                    <a:cubicBezTo>
                      <a:pt x="1409327" y="260837"/>
                      <a:pt x="1391009" y="268425"/>
                      <a:pt x="1371908" y="268425"/>
                    </a:cubicBezTo>
                    <a:lnTo>
                      <a:pt x="72019" y="268425"/>
                    </a:lnTo>
                    <a:cubicBezTo>
                      <a:pt x="52918" y="268425"/>
                      <a:pt x="34600" y="260837"/>
                      <a:pt x="21094" y="247331"/>
                    </a:cubicBezTo>
                    <a:cubicBezTo>
                      <a:pt x="7588" y="233825"/>
                      <a:pt x="0" y="215506"/>
                      <a:pt x="0" y="196406"/>
                    </a:cubicBezTo>
                    <a:lnTo>
                      <a:pt x="0" y="72019"/>
                    </a:lnTo>
                    <a:cubicBezTo>
                      <a:pt x="0" y="52918"/>
                      <a:pt x="7588" y="34600"/>
                      <a:pt x="21094" y="21094"/>
                    </a:cubicBezTo>
                    <a:cubicBezTo>
                      <a:pt x="34600" y="7588"/>
                      <a:pt x="52918" y="0"/>
                      <a:pt x="72019"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7" name="Google Shape;497;p14"/>
              <p:cNvSpPr txBox="1"/>
              <p:nvPr/>
            </p:nvSpPr>
            <p:spPr>
              <a:xfrm>
                <a:off x="0" y="-57150"/>
                <a:ext cx="1443927" cy="32557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498" name="Google Shape;498;p14"/>
            <p:cNvSpPr txBox="1"/>
            <p:nvPr/>
          </p:nvSpPr>
          <p:spPr>
            <a:xfrm>
              <a:off x="1037213" y="149647"/>
              <a:ext cx="2606282" cy="393200"/>
            </a:xfrm>
            <a:prstGeom prst="rect">
              <a:avLst/>
            </a:prstGeom>
            <a:noFill/>
            <a:ln>
              <a:noFill/>
            </a:ln>
          </p:spPr>
          <p:txBody>
            <a:bodyPr anchorCtr="0" anchor="t" bIns="0" lIns="0" spcFirstLastPara="1" rIns="0" wrap="square" tIns="0">
              <a:spAutoFit/>
            </a:bodyPr>
            <a:lstStyle/>
            <a:p>
              <a:pPr indent="0" lvl="0" marL="0" marR="0" rtl="0" algn="l">
                <a:lnSpc>
                  <a:spcPct val="139975"/>
                </a:lnSpc>
                <a:spcBef>
                  <a:spcPts val="0"/>
                </a:spcBef>
                <a:spcAft>
                  <a:spcPts val="0"/>
                </a:spcAft>
                <a:buNone/>
              </a:pPr>
              <a:r>
                <a:rPr b="1" i="0" lang="en-US" sz="828" u="none" cap="none" strike="noStrike">
                  <a:solidFill>
                    <a:srgbClr val="FFFFFF"/>
                  </a:solidFill>
                  <a:latin typeface="Poppins"/>
                  <a:ea typeface="Poppins"/>
                  <a:cs typeface="Poppins"/>
                  <a:sym typeface="Poppins"/>
                </a:rPr>
                <a:t>Media</a:t>
              </a:r>
              <a:endParaRPr/>
            </a:p>
            <a:p>
              <a:pPr indent="0" lvl="0" marL="0" marR="0" rtl="0" algn="l">
                <a:lnSpc>
                  <a:spcPct val="139975"/>
                </a:lnSpc>
                <a:spcBef>
                  <a:spcPts val="0"/>
                </a:spcBef>
                <a:spcAft>
                  <a:spcPts val="0"/>
                </a:spcAft>
                <a:buNone/>
              </a:pPr>
              <a:r>
                <a:rPr b="0" i="0" lang="en-US" sz="828" u="none" cap="none" strike="noStrike">
                  <a:solidFill>
                    <a:srgbClr val="FFFFFF"/>
                  </a:solidFill>
                  <a:latin typeface="Poppins"/>
                  <a:ea typeface="Poppins"/>
                  <a:cs typeface="Poppins"/>
                  <a:sym typeface="Poppins"/>
                </a:rPr>
                <a:t>Melalui apa prospek harus dihubungi</a:t>
              </a:r>
              <a:endParaRPr/>
            </a:p>
          </p:txBody>
        </p:sp>
      </p:grpSp>
      <p:sp>
        <p:nvSpPr>
          <p:cNvPr id="499" name="Google Shape;499;p14"/>
          <p:cNvSpPr/>
          <p:nvPr/>
        </p:nvSpPr>
        <p:spPr>
          <a:xfrm>
            <a:off x="1028700" y="1058138"/>
            <a:ext cx="2080921" cy="2080921"/>
          </a:xfrm>
          <a:custGeom>
            <a:rect b="b" l="l" r="r" t="t"/>
            <a:pathLst>
              <a:path extrusionOk="0"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366"/>
          </a:solidFill>
          <a:ln cap="sq" cmpd="sng" w="38100">
            <a:solidFill>
              <a:srgbClr val="FFFFFF"/>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nvGrpSpPr>
          <p:cNvPr id="500" name="Google Shape;500;p14"/>
          <p:cNvGrpSpPr/>
          <p:nvPr/>
        </p:nvGrpSpPr>
        <p:grpSpPr>
          <a:xfrm>
            <a:off x="23521" y="5418501"/>
            <a:ext cx="8712928" cy="3274026"/>
            <a:chOff x="0" y="-57150"/>
            <a:chExt cx="1721072" cy="646721"/>
          </a:xfrm>
        </p:grpSpPr>
        <p:sp>
          <p:nvSpPr>
            <p:cNvPr id="501" name="Google Shape;501;p14"/>
            <p:cNvSpPr/>
            <p:nvPr/>
          </p:nvSpPr>
          <p:spPr>
            <a:xfrm>
              <a:off x="0" y="0"/>
              <a:ext cx="1721072" cy="589571"/>
            </a:xfrm>
            <a:custGeom>
              <a:rect b="b" l="l" r="r" t="t"/>
              <a:pathLst>
                <a:path extrusionOk="0" h="589571" w="1721072">
                  <a:moveTo>
                    <a:pt x="0" y="0"/>
                  </a:moveTo>
                  <a:lnTo>
                    <a:pt x="1483262" y="0"/>
                  </a:lnTo>
                  <a:cubicBezTo>
                    <a:pt x="1626141" y="0"/>
                    <a:pt x="1721072" y="131980"/>
                    <a:pt x="1721072" y="294786"/>
                  </a:cubicBezTo>
                  <a:cubicBezTo>
                    <a:pt x="1721072" y="457591"/>
                    <a:pt x="1626141" y="589571"/>
                    <a:pt x="1483262" y="589571"/>
                  </a:cubicBezTo>
                  <a:lnTo>
                    <a:pt x="0" y="589571"/>
                  </a:lnTo>
                  <a:lnTo>
                    <a:pt x="0" y="0"/>
                  </a:ln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14"/>
            <p:cNvSpPr txBox="1"/>
            <p:nvPr/>
          </p:nvSpPr>
          <p:spPr>
            <a:xfrm>
              <a:off x="25400" y="-57150"/>
              <a:ext cx="1492472" cy="646721"/>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03" name="Google Shape;503;p14"/>
          <p:cNvSpPr/>
          <p:nvPr/>
        </p:nvSpPr>
        <p:spPr>
          <a:xfrm>
            <a:off x="5958239" y="6238659"/>
            <a:ext cx="1902808" cy="1902808"/>
          </a:xfrm>
          <a:custGeom>
            <a:rect b="b" l="l" r="r" t="t"/>
            <a:pathLst>
              <a:path extrusionOk="0" h="1902808" w="1902808">
                <a:moveTo>
                  <a:pt x="0" y="0"/>
                </a:moveTo>
                <a:lnTo>
                  <a:pt x="1902809" y="0"/>
                </a:lnTo>
                <a:lnTo>
                  <a:pt x="1902809" y="1902809"/>
                </a:lnTo>
                <a:lnTo>
                  <a:pt x="0" y="1902809"/>
                </a:lnTo>
                <a:lnTo>
                  <a:pt x="0" y="0"/>
                </a:lnTo>
                <a:close/>
              </a:path>
            </a:pathLst>
          </a:custGeom>
          <a:noFill/>
          <a:ln>
            <a:noFill/>
          </a:ln>
        </p:spPr>
      </p:sp>
      <p:grpSp>
        <p:nvGrpSpPr>
          <p:cNvPr id="504" name="Google Shape;504;p14"/>
          <p:cNvGrpSpPr/>
          <p:nvPr/>
        </p:nvGrpSpPr>
        <p:grpSpPr>
          <a:xfrm rot="10800000">
            <a:off x="9575072" y="5707823"/>
            <a:ext cx="8712928" cy="3274026"/>
            <a:chOff x="0" y="-57150"/>
            <a:chExt cx="1721072" cy="646721"/>
          </a:xfrm>
        </p:grpSpPr>
        <p:sp>
          <p:nvSpPr>
            <p:cNvPr id="505" name="Google Shape;505;p14"/>
            <p:cNvSpPr/>
            <p:nvPr/>
          </p:nvSpPr>
          <p:spPr>
            <a:xfrm>
              <a:off x="0" y="0"/>
              <a:ext cx="1721072" cy="589571"/>
            </a:xfrm>
            <a:custGeom>
              <a:rect b="b" l="l" r="r" t="t"/>
              <a:pathLst>
                <a:path extrusionOk="0" h="589571" w="1721072">
                  <a:moveTo>
                    <a:pt x="0" y="0"/>
                  </a:moveTo>
                  <a:lnTo>
                    <a:pt x="1483262" y="0"/>
                  </a:lnTo>
                  <a:cubicBezTo>
                    <a:pt x="1626141" y="0"/>
                    <a:pt x="1721072" y="131980"/>
                    <a:pt x="1721072" y="294786"/>
                  </a:cubicBezTo>
                  <a:cubicBezTo>
                    <a:pt x="1721072" y="457591"/>
                    <a:pt x="1626141" y="589571"/>
                    <a:pt x="1483262" y="589571"/>
                  </a:cubicBezTo>
                  <a:lnTo>
                    <a:pt x="0" y="589571"/>
                  </a:lnTo>
                  <a:lnTo>
                    <a:pt x="0" y="0"/>
                  </a:ln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14"/>
            <p:cNvSpPr txBox="1"/>
            <p:nvPr/>
          </p:nvSpPr>
          <p:spPr>
            <a:xfrm>
              <a:off x="25400" y="-57150"/>
              <a:ext cx="1492472" cy="646721"/>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07" name="Google Shape;507;p14"/>
          <p:cNvSpPr/>
          <p:nvPr/>
        </p:nvSpPr>
        <p:spPr>
          <a:xfrm>
            <a:off x="10618232" y="6238659"/>
            <a:ext cx="1902808" cy="1902808"/>
          </a:xfrm>
          <a:custGeom>
            <a:rect b="b" l="l" r="r" t="t"/>
            <a:pathLst>
              <a:path extrusionOk="0" h="1902808" w="1902808">
                <a:moveTo>
                  <a:pt x="0" y="0"/>
                </a:moveTo>
                <a:lnTo>
                  <a:pt x="1902808" y="0"/>
                </a:lnTo>
                <a:lnTo>
                  <a:pt x="1902808" y="1902809"/>
                </a:lnTo>
                <a:lnTo>
                  <a:pt x="0" y="1902809"/>
                </a:lnTo>
                <a:lnTo>
                  <a:pt x="0" y="0"/>
                </a:lnTo>
                <a:close/>
              </a:path>
            </a:pathLst>
          </a:custGeom>
          <a:noFill/>
          <a:ln>
            <a:noFill/>
          </a:ln>
        </p:spPr>
      </p:sp>
      <p:sp>
        <p:nvSpPr>
          <p:cNvPr id="508" name="Google Shape;508;p14"/>
          <p:cNvSpPr txBox="1"/>
          <p:nvPr/>
        </p:nvSpPr>
        <p:spPr>
          <a:xfrm>
            <a:off x="1028700" y="3882198"/>
            <a:ext cx="16230600" cy="72072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Mood prospek pada saat approaching akan mempengaruhi proses penjualan selanjutnya. Mood prospek dapat dikenali melalui suara, nada bicara, raut muka, dan juga respon prospek pada saat diajak bicara</a:t>
            </a:r>
            <a:endParaRPr/>
          </a:p>
        </p:txBody>
      </p:sp>
      <p:grpSp>
        <p:nvGrpSpPr>
          <p:cNvPr id="509" name="Google Shape;509;p14"/>
          <p:cNvGrpSpPr/>
          <p:nvPr/>
        </p:nvGrpSpPr>
        <p:grpSpPr>
          <a:xfrm>
            <a:off x="1028700" y="5809086"/>
            <a:ext cx="3776811" cy="2704805"/>
            <a:chOff x="0" y="-76200"/>
            <a:chExt cx="5035748" cy="3606407"/>
          </a:xfrm>
        </p:grpSpPr>
        <p:sp>
          <p:nvSpPr>
            <p:cNvPr id="510" name="Google Shape;510;p14"/>
            <p:cNvSpPr txBox="1"/>
            <p:nvPr/>
          </p:nvSpPr>
          <p:spPr>
            <a:xfrm>
              <a:off x="0" y="-76200"/>
              <a:ext cx="5035748" cy="673101"/>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1" i="0" lang="en-US" sz="2999" u="none" cap="none" strike="noStrike">
                  <a:solidFill>
                    <a:srgbClr val="FFFFFF"/>
                  </a:solidFill>
                  <a:latin typeface="Poppins"/>
                  <a:ea typeface="Poppins"/>
                  <a:cs typeface="Poppins"/>
                  <a:sym typeface="Poppins"/>
                </a:rPr>
                <a:t>Baik</a:t>
              </a:r>
              <a:endParaRPr/>
            </a:p>
          </p:txBody>
        </p:sp>
        <p:sp>
          <p:nvSpPr>
            <p:cNvPr id="511" name="Google Shape;511;p14"/>
            <p:cNvSpPr txBox="1"/>
            <p:nvPr/>
          </p:nvSpPr>
          <p:spPr>
            <a:xfrm>
              <a:off x="0" y="711865"/>
              <a:ext cx="5035748" cy="2818342"/>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Approaching dapat diteruskan dan</a:t>
              </a:r>
              <a:endParaRPr/>
            </a:p>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membuat janji visit selanjutnya</a:t>
              </a:r>
              <a:endParaRPr/>
            </a:p>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untuk proses penjualan berikutnya.</a:t>
              </a:r>
              <a:endParaRPr/>
            </a:p>
          </p:txBody>
        </p:sp>
      </p:grpSp>
      <p:grpSp>
        <p:nvGrpSpPr>
          <p:cNvPr id="512" name="Google Shape;512;p14"/>
          <p:cNvGrpSpPr/>
          <p:nvPr/>
        </p:nvGrpSpPr>
        <p:grpSpPr>
          <a:xfrm>
            <a:off x="13482489" y="5809086"/>
            <a:ext cx="3776811" cy="1999955"/>
            <a:chOff x="0" y="-76200"/>
            <a:chExt cx="5035748" cy="2666607"/>
          </a:xfrm>
        </p:grpSpPr>
        <p:sp>
          <p:nvSpPr>
            <p:cNvPr id="513" name="Google Shape;513;p14"/>
            <p:cNvSpPr txBox="1"/>
            <p:nvPr/>
          </p:nvSpPr>
          <p:spPr>
            <a:xfrm>
              <a:off x="0" y="-76200"/>
              <a:ext cx="5035748" cy="673101"/>
            </a:xfrm>
            <a:prstGeom prst="rect">
              <a:avLst/>
            </a:prstGeom>
            <a:noFill/>
            <a:ln>
              <a:noFill/>
            </a:ln>
          </p:spPr>
          <p:txBody>
            <a:bodyPr anchorCtr="0" anchor="t" bIns="0" lIns="0" spcFirstLastPara="1" rIns="0" wrap="square" tIns="0">
              <a:spAutoFit/>
            </a:bodyPr>
            <a:lstStyle/>
            <a:p>
              <a:pPr indent="0" lvl="0" marL="0" marR="0" rtl="0" algn="ctr">
                <a:lnSpc>
                  <a:spcPct val="140013"/>
                </a:lnSpc>
                <a:spcBef>
                  <a:spcPts val="0"/>
                </a:spcBef>
                <a:spcAft>
                  <a:spcPts val="0"/>
                </a:spcAft>
                <a:buNone/>
              </a:pPr>
              <a:r>
                <a:rPr b="1" i="0" lang="en-US" sz="2999" u="none" cap="none" strike="noStrike">
                  <a:solidFill>
                    <a:srgbClr val="FFFFFF"/>
                  </a:solidFill>
                  <a:latin typeface="Poppins"/>
                  <a:ea typeface="Poppins"/>
                  <a:cs typeface="Poppins"/>
                  <a:sym typeface="Poppins"/>
                </a:rPr>
                <a:t>Buruk</a:t>
              </a:r>
              <a:endParaRPr/>
            </a:p>
          </p:txBody>
        </p:sp>
        <p:sp>
          <p:nvSpPr>
            <p:cNvPr id="514" name="Google Shape;514;p14"/>
            <p:cNvSpPr txBox="1"/>
            <p:nvPr/>
          </p:nvSpPr>
          <p:spPr>
            <a:xfrm>
              <a:off x="0" y="711865"/>
              <a:ext cx="5035748" cy="1878542"/>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Tunda approaching. Buat janji untuk</a:t>
              </a:r>
              <a:endParaRPr/>
            </a:p>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melakukan approaching kembali.</a:t>
              </a:r>
              <a:endParaRPr/>
            </a:p>
          </p:txBody>
        </p:sp>
      </p:grpSp>
      <p:sp>
        <p:nvSpPr>
          <p:cNvPr id="515" name="Google Shape;515;p14"/>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516" name="Google Shape;516;p14"/>
          <p:cNvGrpSpPr/>
          <p:nvPr/>
        </p:nvGrpSpPr>
        <p:grpSpPr>
          <a:xfrm>
            <a:off x="-1115" y="9661191"/>
            <a:ext cx="15869159" cy="476836"/>
            <a:chOff x="0" y="0"/>
            <a:chExt cx="4179532" cy="125587"/>
          </a:xfrm>
        </p:grpSpPr>
        <p:sp>
          <p:nvSpPr>
            <p:cNvPr id="517" name="Google Shape;517;p14"/>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518" name="Google Shape;518;p14"/>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19" name="Google Shape;519;p14"/>
          <p:cNvSpPr txBox="1"/>
          <p:nvPr/>
        </p:nvSpPr>
        <p:spPr>
          <a:xfrm>
            <a:off x="1223786" y="1255024"/>
            <a:ext cx="1690748" cy="1688949"/>
          </a:xfrm>
          <a:prstGeom prst="rect">
            <a:avLst/>
          </a:prstGeom>
          <a:noFill/>
          <a:ln>
            <a:noFill/>
          </a:ln>
        </p:spPr>
        <p:txBody>
          <a:bodyPr anchorCtr="0" anchor="ctr" bIns="50800" lIns="50800" spcFirstLastPara="1" rIns="50800" wrap="square" tIns="50800">
            <a:noAutofit/>
          </a:bodyPr>
          <a:lstStyle/>
          <a:p>
            <a:pPr indent="0" lvl="0" marL="0" marR="0" rtl="0" algn="ctr">
              <a:lnSpc>
                <a:spcPct val="140000"/>
              </a:lnSpc>
              <a:spcBef>
                <a:spcPts val="0"/>
              </a:spcBef>
              <a:spcAft>
                <a:spcPts val="0"/>
              </a:spcAft>
              <a:buNone/>
            </a:pPr>
            <a:r>
              <a:rPr b="1" i="0" lang="en-US" sz="5000" u="none" cap="none" strike="noStrike">
                <a:solidFill>
                  <a:srgbClr val="FFFFFF"/>
                </a:solidFill>
                <a:latin typeface="Poppins"/>
                <a:ea typeface="Poppins"/>
                <a:cs typeface="Poppins"/>
                <a:sym typeface="Poppins"/>
              </a:rPr>
              <a:t>3M</a:t>
            </a:r>
            <a:endParaRPr/>
          </a:p>
        </p:txBody>
      </p:sp>
      <p:sp>
        <p:nvSpPr>
          <p:cNvPr id="520" name="Google Shape;520;p14"/>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1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526" name="Google Shape;526;p15"/>
          <p:cNvSpPr txBox="1"/>
          <p:nvPr/>
        </p:nvSpPr>
        <p:spPr>
          <a:xfrm>
            <a:off x="1028700" y="2068473"/>
            <a:ext cx="7571184" cy="50990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1" lang="en-US" sz="2799" u="none" cap="none" strike="noStrike">
                <a:solidFill>
                  <a:srgbClr val="062652"/>
                </a:solidFill>
                <a:latin typeface="Poppins"/>
                <a:ea typeface="Poppins"/>
                <a:cs typeface="Poppins"/>
                <a:sym typeface="Poppins"/>
              </a:rPr>
              <a:t>PERKENALAN &amp; PEMBUKAAN YANG EFEKTIF</a:t>
            </a:r>
            <a:endParaRPr/>
          </a:p>
        </p:txBody>
      </p:sp>
      <p:grpSp>
        <p:nvGrpSpPr>
          <p:cNvPr id="527" name="Google Shape;527;p15"/>
          <p:cNvGrpSpPr/>
          <p:nvPr/>
        </p:nvGrpSpPr>
        <p:grpSpPr>
          <a:xfrm>
            <a:off x="1451682" y="2735535"/>
            <a:ext cx="7512660" cy="2898223"/>
            <a:chOff x="0" y="-57150"/>
            <a:chExt cx="1234517" cy="476250"/>
          </a:xfrm>
        </p:grpSpPr>
        <p:sp>
          <p:nvSpPr>
            <p:cNvPr id="528" name="Google Shape;528;p15"/>
            <p:cNvSpPr/>
            <p:nvPr/>
          </p:nvSpPr>
          <p:spPr>
            <a:xfrm>
              <a:off x="0" y="0"/>
              <a:ext cx="1234517" cy="419100"/>
            </a:xfrm>
            <a:custGeom>
              <a:rect b="b" l="l" r="r" t="t"/>
              <a:pathLst>
                <a:path extrusionOk="0" h="419100" w="1234517">
                  <a:moveTo>
                    <a:pt x="20127" y="0"/>
                  </a:moveTo>
                  <a:lnTo>
                    <a:pt x="1214389" y="0"/>
                  </a:lnTo>
                  <a:cubicBezTo>
                    <a:pt x="1225505" y="0"/>
                    <a:pt x="1234517" y="9011"/>
                    <a:pt x="1234517" y="20127"/>
                  </a:cubicBezTo>
                  <a:lnTo>
                    <a:pt x="1234517" y="398973"/>
                  </a:lnTo>
                  <a:cubicBezTo>
                    <a:pt x="1234517" y="410089"/>
                    <a:pt x="1225505" y="419100"/>
                    <a:pt x="1214389" y="419100"/>
                  </a:cubicBezTo>
                  <a:lnTo>
                    <a:pt x="20127" y="419100"/>
                  </a:lnTo>
                  <a:cubicBezTo>
                    <a:pt x="9011" y="419100"/>
                    <a:pt x="0" y="410089"/>
                    <a:pt x="0" y="398973"/>
                  </a:cubicBezTo>
                  <a:lnTo>
                    <a:pt x="0" y="20127"/>
                  </a:lnTo>
                  <a:cubicBezTo>
                    <a:pt x="0" y="9011"/>
                    <a:pt x="9011" y="0"/>
                    <a:pt x="20127" y="0"/>
                  </a:cubicBezTo>
                  <a:close/>
                </a:path>
              </a:pathLst>
            </a:custGeom>
            <a:solidFill>
              <a:srgbClr val="B3B6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9" name="Google Shape;529;p15"/>
            <p:cNvSpPr txBox="1"/>
            <p:nvPr/>
          </p:nvSpPr>
          <p:spPr>
            <a:xfrm>
              <a:off x="0" y="-57150"/>
              <a:ext cx="1234517" cy="4762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30" name="Google Shape;530;p15"/>
          <p:cNvSpPr txBox="1"/>
          <p:nvPr/>
        </p:nvSpPr>
        <p:spPr>
          <a:xfrm>
            <a:off x="1757772" y="3259990"/>
            <a:ext cx="6900479" cy="213042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062652"/>
                </a:solidFill>
                <a:latin typeface="Poppins"/>
                <a:ea typeface="Poppins"/>
                <a:cs typeface="Poppins"/>
                <a:sym typeface="Poppins"/>
              </a:rPr>
              <a:t>Kontak Awal</a:t>
            </a:r>
            <a:endParaRPr/>
          </a:p>
          <a:p>
            <a:pPr indent="-215900" lvl="1" marL="431801" marR="0" rtl="0" algn="l">
              <a:lnSpc>
                <a:spcPct val="140000"/>
              </a:lnSpc>
              <a:spcBef>
                <a:spcPts val="0"/>
              </a:spcBef>
              <a:spcAft>
                <a:spcPts val="0"/>
              </a:spcAft>
              <a:buClr>
                <a:srgbClr val="062652"/>
              </a:buClr>
              <a:buSzPts val="2000"/>
              <a:buFont typeface="Arial"/>
              <a:buChar char="•"/>
            </a:pPr>
            <a:r>
              <a:rPr b="0" i="0" lang="en-US" sz="2000" u="none" cap="none" strike="noStrike">
                <a:solidFill>
                  <a:srgbClr val="062652"/>
                </a:solidFill>
                <a:latin typeface="Poppins"/>
                <a:ea typeface="Poppins"/>
                <a:cs typeface="Poppins"/>
                <a:sym typeface="Poppins"/>
              </a:rPr>
              <a:t>Gunakan bahasa sopan, perkenalkan diri</a:t>
            </a:r>
            <a:endParaRPr/>
          </a:p>
          <a:p>
            <a:pPr indent="-215900" lvl="1" marL="431801" marR="0" rtl="0" algn="l">
              <a:lnSpc>
                <a:spcPct val="140000"/>
              </a:lnSpc>
              <a:spcBef>
                <a:spcPts val="0"/>
              </a:spcBef>
              <a:spcAft>
                <a:spcPts val="0"/>
              </a:spcAft>
              <a:buClr>
                <a:srgbClr val="062652"/>
              </a:buClr>
              <a:buSzPts val="2000"/>
              <a:buFont typeface="Arial"/>
              <a:buChar char="•"/>
            </a:pPr>
            <a:r>
              <a:rPr b="0" i="0" lang="en-US" sz="2000" u="none" cap="none" strike="noStrike">
                <a:solidFill>
                  <a:srgbClr val="062652"/>
                </a:solidFill>
                <a:latin typeface="Poppins"/>
                <a:ea typeface="Poppins"/>
                <a:cs typeface="Poppins"/>
                <a:sym typeface="Poppins"/>
              </a:rPr>
              <a:t>Sampaikan sumber kontak</a:t>
            </a:r>
            <a:endParaRPr/>
          </a:p>
          <a:p>
            <a:pPr indent="-215900" lvl="1" marL="431801" marR="0" rtl="0" algn="l">
              <a:lnSpc>
                <a:spcPct val="140000"/>
              </a:lnSpc>
              <a:spcBef>
                <a:spcPts val="0"/>
              </a:spcBef>
              <a:spcAft>
                <a:spcPts val="0"/>
              </a:spcAft>
              <a:buClr>
                <a:srgbClr val="062652"/>
              </a:buClr>
              <a:buSzPts val="2000"/>
              <a:buFont typeface="Arial"/>
              <a:buChar char="•"/>
            </a:pPr>
            <a:r>
              <a:rPr b="1" i="0" lang="en-US" sz="2000" u="none" cap="none" strike="noStrike">
                <a:solidFill>
                  <a:srgbClr val="062652"/>
                </a:solidFill>
                <a:latin typeface="Poppins"/>
                <a:ea typeface="Poppins"/>
                <a:cs typeface="Poppins"/>
                <a:sym typeface="Poppins"/>
              </a:rPr>
              <a:t>Saat kunjungan</a:t>
            </a:r>
            <a:r>
              <a:rPr b="0" i="0" lang="en-US" sz="2000" u="none" cap="none" strike="noStrike">
                <a:solidFill>
                  <a:srgbClr val="062652"/>
                </a:solidFill>
                <a:latin typeface="Poppins"/>
                <a:ea typeface="Poppins"/>
                <a:cs typeface="Poppins"/>
                <a:sym typeface="Poppins"/>
              </a:rPr>
              <a:t>: tersenyum, berpakaian rapi, atribut perusahaan, sikap tubuh terbuka, berjabat tangan</a:t>
            </a:r>
            <a:endParaRPr/>
          </a:p>
        </p:txBody>
      </p:sp>
      <p:grpSp>
        <p:nvGrpSpPr>
          <p:cNvPr id="531" name="Google Shape;531;p15"/>
          <p:cNvGrpSpPr/>
          <p:nvPr/>
        </p:nvGrpSpPr>
        <p:grpSpPr>
          <a:xfrm>
            <a:off x="9347505" y="4076965"/>
            <a:ext cx="7512660" cy="3202098"/>
            <a:chOff x="0" y="-57150"/>
            <a:chExt cx="1234517" cy="526184"/>
          </a:xfrm>
        </p:grpSpPr>
        <p:sp>
          <p:nvSpPr>
            <p:cNvPr id="532" name="Google Shape;532;p15"/>
            <p:cNvSpPr/>
            <p:nvPr/>
          </p:nvSpPr>
          <p:spPr>
            <a:xfrm>
              <a:off x="0" y="0"/>
              <a:ext cx="1234517" cy="469034"/>
            </a:xfrm>
            <a:custGeom>
              <a:rect b="b" l="l" r="r" t="t"/>
              <a:pathLst>
                <a:path extrusionOk="0" h="469034" w="1234517">
                  <a:moveTo>
                    <a:pt x="20127" y="0"/>
                  </a:moveTo>
                  <a:lnTo>
                    <a:pt x="1214389" y="0"/>
                  </a:lnTo>
                  <a:cubicBezTo>
                    <a:pt x="1225505" y="0"/>
                    <a:pt x="1234517" y="9011"/>
                    <a:pt x="1234517" y="20127"/>
                  </a:cubicBezTo>
                  <a:lnTo>
                    <a:pt x="1234517" y="448907"/>
                  </a:lnTo>
                  <a:cubicBezTo>
                    <a:pt x="1234517" y="454245"/>
                    <a:pt x="1232396" y="459364"/>
                    <a:pt x="1228621" y="463139"/>
                  </a:cubicBezTo>
                  <a:cubicBezTo>
                    <a:pt x="1224847" y="466914"/>
                    <a:pt x="1219727" y="469034"/>
                    <a:pt x="1214389" y="469034"/>
                  </a:cubicBezTo>
                  <a:lnTo>
                    <a:pt x="20127" y="469034"/>
                  </a:lnTo>
                  <a:cubicBezTo>
                    <a:pt x="9011" y="469034"/>
                    <a:pt x="0" y="460023"/>
                    <a:pt x="0" y="448907"/>
                  </a:cubicBezTo>
                  <a:lnTo>
                    <a:pt x="0" y="20127"/>
                  </a:lnTo>
                  <a:cubicBezTo>
                    <a:pt x="0" y="9011"/>
                    <a:pt x="9011" y="0"/>
                    <a:pt x="20127" y="0"/>
                  </a:cubicBezTo>
                  <a:close/>
                </a:path>
              </a:pathLst>
            </a:custGeom>
            <a:solidFill>
              <a:srgbClr val="B3B6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3" name="Google Shape;533;p15"/>
            <p:cNvSpPr txBox="1"/>
            <p:nvPr/>
          </p:nvSpPr>
          <p:spPr>
            <a:xfrm>
              <a:off x="0" y="-57150"/>
              <a:ext cx="1234517" cy="526184"/>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34" name="Google Shape;534;p15"/>
          <p:cNvSpPr txBox="1"/>
          <p:nvPr/>
        </p:nvSpPr>
        <p:spPr>
          <a:xfrm>
            <a:off x="9653595" y="4577146"/>
            <a:ext cx="6900479" cy="248285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062652"/>
                </a:solidFill>
                <a:latin typeface="Poppins"/>
                <a:ea typeface="Poppins"/>
                <a:cs typeface="Poppins"/>
                <a:sym typeface="Poppins"/>
              </a:rPr>
              <a:t>Pembukaan</a:t>
            </a:r>
            <a:endParaRPr/>
          </a:p>
          <a:p>
            <a:pPr indent="-215900" lvl="1" marL="431801" marR="0" rtl="0" algn="l">
              <a:lnSpc>
                <a:spcPct val="140000"/>
              </a:lnSpc>
              <a:spcBef>
                <a:spcPts val="0"/>
              </a:spcBef>
              <a:spcAft>
                <a:spcPts val="0"/>
              </a:spcAft>
              <a:buClr>
                <a:srgbClr val="062652"/>
              </a:buClr>
              <a:buSzPts val="2000"/>
              <a:buFont typeface="Arial"/>
              <a:buChar char="•"/>
            </a:pPr>
            <a:r>
              <a:rPr b="0" i="0" lang="en-US" sz="2000" u="none" cap="none" strike="noStrike">
                <a:solidFill>
                  <a:srgbClr val="062652"/>
                </a:solidFill>
                <a:latin typeface="Poppins"/>
                <a:ea typeface="Poppins"/>
                <a:cs typeface="Poppins"/>
                <a:sym typeface="Poppins"/>
              </a:rPr>
              <a:t>Mulai dengan percakapan non-formal, bukan langsung jualan</a:t>
            </a:r>
            <a:endParaRPr/>
          </a:p>
          <a:p>
            <a:pPr indent="-215900" lvl="1" marL="431801" marR="0" rtl="0" algn="l">
              <a:lnSpc>
                <a:spcPct val="140000"/>
              </a:lnSpc>
              <a:spcBef>
                <a:spcPts val="0"/>
              </a:spcBef>
              <a:spcAft>
                <a:spcPts val="0"/>
              </a:spcAft>
              <a:buClr>
                <a:srgbClr val="062652"/>
              </a:buClr>
              <a:buSzPts val="2000"/>
              <a:buFont typeface="Arial"/>
              <a:buChar char="•"/>
            </a:pPr>
            <a:r>
              <a:rPr b="0" i="0" lang="en-US" sz="2000" u="none" cap="none" strike="noStrike">
                <a:solidFill>
                  <a:srgbClr val="062652"/>
                </a:solidFill>
                <a:latin typeface="Poppins"/>
                <a:ea typeface="Poppins"/>
                <a:cs typeface="Poppins"/>
                <a:sym typeface="Poppins"/>
              </a:rPr>
              <a:t>Tunjukkan minat untuk mengenal prospek</a:t>
            </a:r>
            <a:endParaRPr/>
          </a:p>
          <a:p>
            <a:pPr indent="-215900" lvl="1" marL="431801" marR="0" rtl="0" algn="l">
              <a:lnSpc>
                <a:spcPct val="140000"/>
              </a:lnSpc>
              <a:spcBef>
                <a:spcPts val="0"/>
              </a:spcBef>
              <a:spcAft>
                <a:spcPts val="0"/>
              </a:spcAft>
              <a:buClr>
                <a:srgbClr val="062652"/>
              </a:buClr>
              <a:buSzPts val="2000"/>
              <a:buFont typeface="Arial"/>
              <a:buChar char="•"/>
            </a:pPr>
            <a:r>
              <a:rPr b="0" i="0" lang="en-US" sz="2000" u="none" cap="none" strike="noStrike">
                <a:solidFill>
                  <a:srgbClr val="062652"/>
                </a:solidFill>
                <a:latin typeface="Poppins"/>
                <a:ea typeface="Poppins"/>
                <a:cs typeface="Poppins"/>
                <a:sym typeface="Poppins"/>
              </a:rPr>
              <a:t>Temukan persamaan atau kesamaan minat</a:t>
            </a:r>
            <a:endParaRPr/>
          </a:p>
          <a:p>
            <a:pPr indent="-215900" lvl="1" marL="431801" marR="0" rtl="0" algn="l">
              <a:lnSpc>
                <a:spcPct val="140000"/>
              </a:lnSpc>
              <a:spcBef>
                <a:spcPts val="0"/>
              </a:spcBef>
              <a:spcAft>
                <a:spcPts val="0"/>
              </a:spcAft>
              <a:buClr>
                <a:srgbClr val="062652"/>
              </a:buClr>
              <a:buSzPts val="2000"/>
              <a:buFont typeface="Arial"/>
              <a:buChar char="•"/>
            </a:pPr>
            <a:r>
              <a:rPr b="0" i="0" lang="en-US" sz="2000" u="none" cap="none" strike="noStrike">
                <a:solidFill>
                  <a:srgbClr val="062652"/>
                </a:solidFill>
                <a:latin typeface="Poppins"/>
                <a:ea typeface="Poppins"/>
                <a:cs typeface="Poppins"/>
                <a:sym typeface="Poppins"/>
              </a:rPr>
              <a:t>Bersikap transparan &amp; profesional, ciptakan suasana rileks</a:t>
            </a:r>
            <a:endParaRPr/>
          </a:p>
        </p:txBody>
      </p:sp>
      <p:grpSp>
        <p:nvGrpSpPr>
          <p:cNvPr id="535" name="Google Shape;535;p15"/>
          <p:cNvGrpSpPr/>
          <p:nvPr/>
        </p:nvGrpSpPr>
        <p:grpSpPr>
          <a:xfrm>
            <a:off x="1452548" y="5777489"/>
            <a:ext cx="7512660" cy="2176520"/>
            <a:chOff x="0" y="-57150"/>
            <a:chExt cx="1234517" cy="357656"/>
          </a:xfrm>
        </p:grpSpPr>
        <p:sp>
          <p:nvSpPr>
            <p:cNvPr id="536" name="Google Shape;536;p15"/>
            <p:cNvSpPr/>
            <p:nvPr/>
          </p:nvSpPr>
          <p:spPr>
            <a:xfrm>
              <a:off x="0" y="0"/>
              <a:ext cx="1234517" cy="300506"/>
            </a:xfrm>
            <a:custGeom>
              <a:rect b="b" l="l" r="r" t="t"/>
              <a:pathLst>
                <a:path extrusionOk="0" h="300506" w="1234517">
                  <a:moveTo>
                    <a:pt x="20127" y="0"/>
                  </a:moveTo>
                  <a:lnTo>
                    <a:pt x="1214389" y="0"/>
                  </a:lnTo>
                  <a:cubicBezTo>
                    <a:pt x="1225505" y="0"/>
                    <a:pt x="1234517" y="9011"/>
                    <a:pt x="1234517" y="20127"/>
                  </a:cubicBezTo>
                  <a:lnTo>
                    <a:pt x="1234517" y="280379"/>
                  </a:lnTo>
                  <a:cubicBezTo>
                    <a:pt x="1234517" y="291495"/>
                    <a:pt x="1225505" y="300506"/>
                    <a:pt x="1214389" y="300506"/>
                  </a:cubicBezTo>
                  <a:lnTo>
                    <a:pt x="20127" y="300506"/>
                  </a:lnTo>
                  <a:cubicBezTo>
                    <a:pt x="9011" y="300506"/>
                    <a:pt x="0" y="291495"/>
                    <a:pt x="0" y="280379"/>
                  </a:cubicBezTo>
                  <a:lnTo>
                    <a:pt x="0" y="20127"/>
                  </a:lnTo>
                  <a:cubicBezTo>
                    <a:pt x="0" y="9011"/>
                    <a:pt x="9011" y="0"/>
                    <a:pt x="20127" y="0"/>
                  </a:cubicBezTo>
                  <a:close/>
                </a:path>
              </a:pathLst>
            </a:custGeom>
            <a:solidFill>
              <a:srgbClr val="B3B6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7" name="Google Shape;537;p15"/>
            <p:cNvSpPr txBox="1"/>
            <p:nvPr/>
          </p:nvSpPr>
          <p:spPr>
            <a:xfrm>
              <a:off x="0" y="-57150"/>
              <a:ext cx="1234517" cy="357656"/>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38" name="Google Shape;538;p15"/>
          <p:cNvSpPr txBox="1"/>
          <p:nvPr/>
        </p:nvSpPr>
        <p:spPr>
          <a:xfrm>
            <a:off x="1757772" y="6293518"/>
            <a:ext cx="6900479" cy="142557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062652"/>
                </a:solidFill>
                <a:latin typeface="Poppins"/>
                <a:ea typeface="Poppins"/>
                <a:cs typeface="Poppins"/>
                <a:sym typeface="Poppins"/>
              </a:rPr>
              <a:t>Pernyataan Tujuan</a:t>
            </a:r>
            <a:endParaRPr/>
          </a:p>
          <a:p>
            <a:pPr indent="-215900" lvl="1" marL="431801" marR="0" rtl="0" algn="l">
              <a:lnSpc>
                <a:spcPct val="140000"/>
              </a:lnSpc>
              <a:spcBef>
                <a:spcPts val="0"/>
              </a:spcBef>
              <a:spcAft>
                <a:spcPts val="0"/>
              </a:spcAft>
              <a:buClr>
                <a:srgbClr val="062652"/>
              </a:buClr>
              <a:buSzPts val="2000"/>
              <a:buFont typeface="Arial"/>
              <a:buChar char="•"/>
            </a:pPr>
            <a:r>
              <a:rPr b="0" i="0" lang="en-US" sz="2000" u="none" cap="none" strike="noStrike">
                <a:solidFill>
                  <a:srgbClr val="062652"/>
                </a:solidFill>
                <a:latin typeface="Poppins"/>
                <a:ea typeface="Poppins"/>
                <a:cs typeface="Poppins"/>
                <a:sym typeface="Poppins"/>
              </a:rPr>
              <a:t>Jelaskan maksud kedatangan</a:t>
            </a:r>
            <a:endParaRPr/>
          </a:p>
          <a:p>
            <a:pPr indent="-215900" lvl="1" marL="431801" marR="0" rtl="0" algn="l">
              <a:lnSpc>
                <a:spcPct val="140000"/>
              </a:lnSpc>
              <a:spcBef>
                <a:spcPts val="0"/>
              </a:spcBef>
              <a:spcAft>
                <a:spcPts val="0"/>
              </a:spcAft>
              <a:buClr>
                <a:srgbClr val="062652"/>
              </a:buClr>
              <a:buSzPts val="2000"/>
              <a:buFont typeface="Arial"/>
              <a:buChar char="•"/>
            </a:pPr>
            <a:r>
              <a:rPr b="0" i="0" lang="en-US" sz="2000" u="none" cap="none" strike="noStrike">
                <a:solidFill>
                  <a:srgbClr val="062652"/>
                </a:solidFill>
                <a:latin typeface="Poppins"/>
                <a:ea typeface="Poppins"/>
                <a:cs typeface="Poppins"/>
                <a:sym typeface="Poppins"/>
              </a:rPr>
              <a:t>Tunjukkan bahwa Anda membawa solusi</a:t>
            </a:r>
            <a:endParaRPr/>
          </a:p>
          <a:p>
            <a:pPr indent="-215900" lvl="1" marL="431801" marR="0" rtl="0" algn="l">
              <a:lnSpc>
                <a:spcPct val="140000"/>
              </a:lnSpc>
              <a:spcBef>
                <a:spcPts val="0"/>
              </a:spcBef>
              <a:spcAft>
                <a:spcPts val="0"/>
              </a:spcAft>
              <a:buClr>
                <a:srgbClr val="062652"/>
              </a:buClr>
              <a:buSzPts val="2000"/>
              <a:buFont typeface="Arial"/>
              <a:buChar char="•"/>
            </a:pPr>
            <a:r>
              <a:rPr b="0" i="0" lang="en-US" sz="2000" u="none" cap="none" strike="noStrike">
                <a:solidFill>
                  <a:srgbClr val="062652"/>
                </a:solidFill>
                <a:latin typeface="Poppins"/>
                <a:ea typeface="Poppins"/>
                <a:cs typeface="Poppins"/>
                <a:sym typeface="Poppins"/>
              </a:rPr>
              <a:t>Gali kebutuhan sebelum menawarkan produk</a:t>
            </a:r>
            <a:endParaRPr/>
          </a:p>
        </p:txBody>
      </p:sp>
      <p:sp>
        <p:nvSpPr>
          <p:cNvPr id="539" name="Google Shape;539;p15"/>
          <p:cNvSpPr txBox="1"/>
          <p:nvPr/>
        </p:nvSpPr>
        <p:spPr>
          <a:xfrm>
            <a:off x="896728" y="3155215"/>
            <a:ext cx="286494" cy="1076327"/>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1" lang="en-US" sz="5999" u="none" cap="none" strike="noStrike">
                <a:solidFill>
                  <a:srgbClr val="B3B6BA"/>
                </a:solidFill>
                <a:latin typeface="Poppins"/>
                <a:ea typeface="Poppins"/>
                <a:cs typeface="Poppins"/>
                <a:sym typeface="Poppins"/>
              </a:rPr>
              <a:t>1</a:t>
            </a:r>
            <a:endParaRPr/>
          </a:p>
        </p:txBody>
      </p:sp>
      <p:sp>
        <p:nvSpPr>
          <p:cNvPr id="540" name="Google Shape;540;p15"/>
          <p:cNvSpPr txBox="1"/>
          <p:nvPr/>
        </p:nvSpPr>
        <p:spPr>
          <a:xfrm>
            <a:off x="812786" y="6172895"/>
            <a:ext cx="461070" cy="1076327"/>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1" lang="en-US" sz="5999" u="none" cap="none" strike="noStrike">
                <a:solidFill>
                  <a:srgbClr val="B3B6BA"/>
                </a:solidFill>
                <a:latin typeface="Poppins"/>
                <a:ea typeface="Poppins"/>
                <a:cs typeface="Poppins"/>
                <a:sym typeface="Poppins"/>
              </a:rPr>
              <a:t>3</a:t>
            </a:r>
            <a:endParaRPr/>
          </a:p>
        </p:txBody>
      </p:sp>
      <p:sp>
        <p:nvSpPr>
          <p:cNvPr id="541" name="Google Shape;541;p15"/>
          <p:cNvSpPr txBox="1"/>
          <p:nvPr/>
        </p:nvSpPr>
        <p:spPr>
          <a:xfrm>
            <a:off x="17040040" y="4472371"/>
            <a:ext cx="435173" cy="1076327"/>
          </a:xfrm>
          <a:prstGeom prst="rect">
            <a:avLst/>
          </a:prstGeom>
          <a:noFill/>
          <a:ln>
            <a:noFill/>
          </a:ln>
        </p:spPr>
        <p:txBody>
          <a:bodyPr anchorCtr="0" anchor="t" bIns="0" lIns="0" spcFirstLastPara="1" rIns="0" wrap="square" tIns="0">
            <a:spAutoFit/>
          </a:bodyPr>
          <a:lstStyle/>
          <a:p>
            <a:pPr indent="0" lvl="0" marL="0" marR="0" rtl="0" algn="l">
              <a:lnSpc>
                <a:spcPct val="140006"/>
              </a:lnSpc>
              <a:spcBef>
                <a:spcPts val="0"/>
              </a:spcBef>
              <a:spcAft>
                <a:spcPts val="0"/>
              </a:spcAft>
              <a:buNone/>
            </a:pPr>
            <a:r>
              <a:rPr b="1" i="1" lang="en-US" sz="5999" u="none" cap="none" strike="noStrike">
                <a:solidFill>
                  <a:srgbClr val="B3B6BA"/>
                </a:solidFill>
                <a:latin typeface="Poppins"/>
                <a:ea typeface="Poppins"/>
                <a:cs typeface="Poppins"/>
                <a:sym typeface="Poppins"/>
              </a:rPr>
              <a:t>2</a:t>
            </a:r>
            <a:endParaRPr/>
          </a:p>
        </p:txBody>
      </p:sp>
      <p:sp>
        <p:nvSpPr>
          <p:cNvPr id="542" name="Google Shape;542;p15"/>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543" name="Google Shape;543;p15"/>
          <p:cNvGrpSpPr/>
          <p:nvPr/>
        </p:nvGrpSpPr>
        <p:grpSpPr>
          <a:xfrm>
            <a:off x="-1115" y="9661191"/>
            <a:ext cx="15869159" cy="476836"/>
            <a:chOff x="0" y="0"/>
            <a:chExt cx="4179532" cy="125587"/>
          </a:xfrm>
        </p:grpSpPr>
        <p:sp>
          <p:nvSpPr>
            <p:cNvPr id="544" name="Google Shape;544;p15"/>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545" name="Google Shape;545;p15"/>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46" name="Google Shape;546;p15"/>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1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552" name="Google Shape;552;p16"/>
          <p:cNvGrpSpPr/>
          <p:nvPr/>
        </p:nvGrpSpPr>
        <p:grpSpPr>
          <a:xfrm>
            <a:off x="1028700" y="4503118"/>
            <a:ext cx="7512660" cy="2898223"/>
            <a:chOff x="0" y="-57150"/>
            <a:chExt cx="1234517" cy="476250"/>
          </a:xfrm>
        </p:grpSpPr>
        <p:sp>
          <p:nvSpPr>
            <p:cNvPr id="553" name="Google Shape;553;p16"/>
            <p:cNvSpPr/>
            <p:nvPr/>
          </p:nvSpPr>
          <p:spPr>
            <a:xfrm>
              <a:off x="0" y="0"/>
              <a:ext cx="1234517" cy="419100"/>
            </a:xfrm>
            <a:custGeom>
              <a:rect b="b" l="l" r="r" t="t"/>
              <a:pathLst>
                <a:path extrusionOk="0" h="419100" w="1234517">
                  <a:moveTo>
                    <a:pt x="20127" y="0"/>
                  </a:moveTo>
                  <a:lnTo>
                    <a:pt x="1214389" y="0"/>
                  </a:lnTo>
                  <a:cubicBezTo>
                    <a:pt x="1225505" y="0"/>
                    <a:pt x="1234517" y="9011"/>
                    <a:pt x="1234517" y="20127"/>
                  </a:cubicBezTo>
                  <a:lnTo>
                    <a:pt x="1234517" y="398973"/>
                  </a:lnTo>
                  <a:cubicBezTo>
                    <a:pt x="1234517" y="410089"/>
                    <a:pt x="1225505" y="419100"/>
                    <a:pt x="1214389" y="419100"/>
                  </a:cubicBezTo>
                  <a:lnTo>
                    <a:pt x="20127" y="419100"/>
                  </a:lnTo>
                  <a:cubicBezTo>
                    <a:pt x="9011" y="419100"/>
                    <a:pt x="0" y="410089"/>
                    <a:pt x="0" y="398973"/>
                  </a:cubicBezTo>
                  <a:lnTo>
                    <a:pt x="0" y="20127"/>
                  </a:lnTo>
                  <a:cubicBezTo>
                    <a:pt x="0" y="9011"/>
                    <a:pt x="9011" y="0"/>
                    <a:pt x="2012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4" name="Google Shape;554;p16"/>
            <p:cNvSpPr txBox="1"/>
            <p:nvPr/>
          </p:nvSpPr>
          <p:spPr>
            <a:xfrm>
              <a:off x="0" y="-57150"/>
              <a:ext cx="1234517" cy="4762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55" name="Google Shape;555;p16"/>
          <p:cNvGrpSpPr/>
          <p:nvPr/>
        </p:nvGrpSpPr>
        <p:grpSpPr>
          <a:xfrm>
            <a:off x="9746640" y="4503118"/>
            <a:ext cx="7512660" cy="2898223"/>
            <a:chOff x="0" y="-57150"/>
            <a:chExt cx="1234517" cy="476250"/>
          </a:xfrm>
        </p:grpSpPr>
        <p:sp>
          <p:nvSpPr>
            <p:cNvPr id="556" name="Google Shape;556;p16"/>
            <p:cNvSpPr/>
            <p:nvPr/>
          </p:nvSpPr>
          <p:spPr>
            <a:xfrm>
              <a:off x="0" y="0"/>
              <a:ext cx="1234517" cy="419100"/>
            </a:xfrm>
            <a:custGeom>
              <a:rect b="b" l="l" r="r" t="t"/>
              <a:pathLst>
                <a:path extrusionOk="0" h="419100" w="1234517">
                  <a:moveTo>
                    <a:pt x="20127" y="0"/>
                  </a:moveTo>
                  <a:lnTo>
                    <a:pt x="1214389" y="0"/>
                  </a:lnTo>
                  <a:cubicBezTo>
                    <a:pt x="1225505" y="0"/>
                    <a:pt x="1234517" y="9011"/>
                    <a:pt x="1234517" y="20127"/>
                  </a:cubicBezTo>
                  <a:lnTo>
                    <a:pt x="1234517" y="398973"/>
                  </a:lnTo>
                  <a:cubicBezTo>
                    <a:pt x="1234517" y="410089"/>
                    <a:pt x="1225505" y="419100"/>
                    <a:pt x="1214389" y="419100"/>
                  </a:cubicBezTo>
                  <a:lnTo>
                    <a:pt x="20127" y="419100"/>
                  </a:lnTo>
                  <a:cubicBezTo>
                    <a:pt x="9011" y="419100"/>
                    <a:pt x="0" y="410089"/>
                    <a:pt x="0" y="398973"/>
                  </a:cubicBezTo>
                  <a:lnTo>
                    <a:pt x="0" y="20127"/>
                  </a:lnTo>
                  <a:cubicBezTo>
                    <a:pt x="0" y="9011"/>
                    <a:pt x="9011" y="0"/>
                    <a:pt x="2012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6"/>
            <p:cNvSpPr txBox="1"/>
            <p:nvPr/>
          </p:nvSpPr>
          <p:spPr>
            <a:xfrm>
              <a:off x="0" y="-57150"/>
              <a:ext cx="1234517" cy="4762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58" name="Google Shape;558;p16"/>
          <p:cNvSpPr txBox="1"/>
          <p:nvPr/>
        </p:nvSpPr>
        <p:spPr>
          <a:xfrm>
            <a:off x="9983688" y="5556211"/>
            <a:ext cx="7038563" cy="107315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Tujuan: Probing dilakukan untuk membantu</a:t>
            </a:r>
            <a:endParaRPr/>
          </a:p>
          <a:p>
            <a:pPr indent="0" lvl="0" marL="0" marR="0" rtl="0" algn="l">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salesperson mendapatkan info lengkap mengenai</a:t>
            </a:r>
            <a:endParaRPr/>
          </a:p>
          <a:p>
            <a:pPr indent="0" lvl="0" marL="0" marR="0" rtl="0" algn="l">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kebutuhan prospek sebelum menawarkan produk.</a:t>
            </a:r>
            <a:endParaRPr/>
          </a:p>
        </p:txBody>
      </p:sp>
      <p:sp>
        <p:nvSpPr>
          <p:cNvPr id="559" name="Google Shape;559;p16"/>
          <p:cNvSpPr txBox="1"/>
          <p:nvPr/>
        </p:nvSpPr>
        <p:spPr>
          <a:xfrm>
            <a:off x="1293043" y="5556211"/>
            <a:ext cx="6900479" cy="107315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Pengertian: </a:t>
            </a:r>
            <a:r>
              <a:rPr b="0" i="0" lang="en-US" sz="2000" u="none" cap="none" strike="noStrike">
                <a:solidFill>
                  <a:srgbClr val="FFFFFF"/>
                </a:solidFill>
                <a:latin typeface="Poppins"/>
                <a:ea typeface="Poppins"/>
                <a:cs typeface="Poppins"/>
                <a:sym typeface="Poppins"/>
              </a:rPr>
              <a:t>Probing adalah teknik dalam mengajukan pertanyaan untuk membimbing salesperson menemukan kebutuhan prospek.</a:t>
            </a:r>
            <a:endParaRPr/>
          </a:p>
        </p:txBody>
      </p:sp>
      <p:grpSp>
        <p:nvGrpSpPr>
          <p:cNvPr id="560" name="Google Shape;560;p16"/>
          <p:cNvGrpSpPr/>
          <p:nvPr/>
        </p:nvGrpSpPr>
        <p:grpSpPr>
          <a:xfrm rot="-5400000">
            <a:off x="14716499" y="1784448"/>
            <a:ext cx="1942079" cy="3143522"/>
            <a:chOff x="0" y="-31750"/>
            <a:chExt cx="520700" cy="842825"/>
          </a:xfrm>
        </p:grpSpPr>
        <p:sp>
          <p:nvSpPr>
            <p:cNvPr id="561" name="Google Shape;561;p16"/>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562" name="Google Shape;562;p16"/>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63" name="Google Shape;563;p16"/>
          <p:cNvGrpSpPr/>
          <p:nvPr/>
        </p:nvGrpSpPr>
        <p:grpSpPr>
          <a:xfrm rot="-5400000">
            <a:off x="12515583" y="1784448"/>
            <a:ext cx="1942079" cy="3143522"/>
            <a:chOff x="0" y="-31750"/>
            <a:chExt cx="520700" cy="842825"/>
          </a:xfrm>
        </p:grpSpPr>
        <p:sp>
          <p:nvSpPr>
            <p:cNvPr id="564" name="Google Shape;564;p16"/>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565" name="Google Shape;565;p16"/>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66" name="Google Shape;566;p16"/>
          <p:cNvGrpSpPr/>
          <p:nvPr/>
        </p:nvGrpSpPr>
        <p:grpSpPr>
          <a:xfrm rot="-5400000">
            <a:off x="10314666" y="1784448"/>
            <a:ext cx="1942079" cy="3143522"/>
            <a:chOff x="0" y="-31750"/>
            <a:chExt cx="520700" cy="842825"/>
          </a:xfrm>
        </p:grpSpPr>
        <p:sp>
          <p:nvSpPr>
            <p:cNvPr id="567" name="Google Shape;567;p16"/>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568" name="Google Shape;568;p16"/>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69" name="Google Shape;569;p16"/>
          <p:cNvGrpSpPr/>
          <p:nvPr/>
        </p:nvGrpSpPr>
        <p:grpSpPr>
          <a:xfrm rot="-5400000">
            <a:off x="8113750" y="1784448"/>
            <a:ext cx="1942079" cy="3143522"/>
            <a:chOff x="0" y="-31750"/>
            <a:chExt cx="520700" cy="842825"/>
          </a:xfrm>
        </p:grpSpPr>
        <p:sp>
          <p:nvSpPr>
            <p:cNvPr id="570" name="Google Shape;570;p16"/>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571" name="Google Shape;571;p16"/>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72" name="Google Shape;572;p16"/>
          <p:cNvGrpSpPr/>
          <p:nvPr/>
        </p:nvGrpSpPr>
        <p:grpSpPr>
          <a:xfrm rot="-5400000">
            <a:off x="5912834" y="1784448"/>
            <a:ext cx="1942079" cy="3143522"/>
            <a:chOff x="0" y="-31750"/>
            <a:chExt cx="520700" cy="842825"/>
          </a:xfrm>
        </p:grpSpPr>
        <p:sp>
          <p:nvSpPr>
            <p:cNvPr id="573" name="Google Shape;573;p16"/>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574" name="Google Shape;574;p16"/>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75" name="Google Shape;575;p16"/>
          <p:cNvGrpSpPr/>
          <p:nvPr/>
        </p:nvGrpSpPr>
        <p:grpSpPr>
          <a:xfrm rot="-5400000">
            <a:off x="3711918" y="1784448"/>
            <a:ext cx="1942079" cy="3143522"/>
            <a:chOff x="0" y="-31750"/>
            <a:chExt cx="520700" cy="842825"/>
          </a:xfrm>
        </p:grpSpPr>
        <p:sp>
          <p:nvSpPr>
            <p:cNvPr id="576" name="Google Shape;576;p16"/>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577" name="Google Shape;577;p16"/>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578" name="Google Shape;578;p16"/>
          <p:cNvGrpSpPr/>
          <p:nvPr/>
        </p:nvGrpSpPr>
        <p:grpSpPr>
          <a:xfrm rot="-5400000">
            <a:off x="1511002" y="1784448"/>
            <a:ext cx="1942079" cy="3143522"/>
            <a:chOff x="0" y="-31750"/>
            <a:chExt cx="520700" cy="842825"/>
          </a:xfrm>
        </p:grpSpPr>
        <p:sp>
          <p:nvSpPr>
            <p:cNvPr id="579" name="Google Shape;579;p16"/>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580" name="Google Shape;580;p16"/>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81" name="Google Shape;581;p16"/>
          <p:cNvSpPr txBox="1"/>
          <p:nvPr/>
        </p:nvSpPr>
        <p:spPr>
          <a:xfrm>
            <a:off x="1467258" y="2803808"/>
            <a:ext cx="1615504"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Prospecting</a:t>
            </a:r>
            <a:endParaRPr/>
          </a:p>
        </p:txBody>
      </p:sp>
      <p:sp>
        <p:nvSpPr>
          <p:cNvPr id="582" name="Google Shape;582;p16"/>
          <p:cNvSpPr txBox="1"/>
          <p:nvPr/>
        </p:nvSpPr>
        <p:spPr>
          <a:xfrm>
            <a:off x="4053803" y="2803808"/>
            <a:ext cx="1775129"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Approaching</a:t>
            </a:r>
            <a:endParaRPr/>
          </a:p>
        </p:txBody>
      </p:sp>
      <p:sp>
        <p:nvSpPr>
          <p:cNvPr id="583" name="Google Shape;583;p16"/>
          <p:cNvSpPr txBox="1"/>
          <p:nvPr/>
        </p:nvSpPr>
        <p:spPr>
          <a:xfrm>
            <a:off x="6704646" y="2803808"/>
            <a:ext cx="1055070"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Probing</a:t>
            </a:r>
            <a:endParaRPr/>
          </a:p>
        </p:txBody>
      </p:sp>
      <p:sp>
        <p:nvSpPr>
          <p:cNvPr id="584" name="Google Shape;584;p16"/>
          <p:cNvSpPr txBox="1"/>
          <p:nvPr/>
        </p:nvSpPr>
        <p:spPr>
          <a:xfrm>
            <a:off x="8458220" y="2635484"/>
            <a:ext cx="1726933"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Sales</a:t>
            </a:r>
            <a:endParaRPr/>
          </a:p>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Presentation</a:t>
            </a:r>
            <a:endParaRPr/>
          </a:p>
        </p:txBody>
      </p:sp>
      <p:sp>
        <p:nvSpPr>
          <p:cNvPr id="585" name="Google Shape;585;p16"/>
          <p:cNvSpPr txBox="1"/>
          <p:nvPr/>
        </p:nvSpPr>
        <p:spPr>
          <a:xfrm>
            <a:off x="10482177" y="2627595"/>
            <a:ext cx="1995365"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Handling</a:t>
            </a:r>
            <a:endParaRPr/>
          </a:p>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Objection</a:t>
            </a:r>
            <a:endParaRPr/>
          </a:p>
        </p:txBody>
      </p:sp>
      <p:sp>
        <p:nvSpPr>
          <p:cNvPr id="586" name="Google Shape;586;p16"/>
          <p:cNvSpPr txBox="1"/>
          <p:nvPr/>
        </p:nvSpPr>
        <p:spPr>
          <a:xfrm>
            <a:off x="12857468" y="2803808"/>
            <a:ext cx="1780389"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Sales Closing</a:t>
            </a:r>
            <a:endParaRPr/>
          </a:p>
        </p:txBody>
      </p:sp>
      <p:sp>
        <p:nvSpPr>
          <p:cNvPr id="587" name="Google Shape;587;p16"/>
          <p:cNvSpPr txBox="1"/>
          <p:nvPr/>
        </p:nvSpPr>
        <p:spPr>
          <a:xfrm>
            <a:off x="15062825" y="2803808"/>
            <a:ext cx="1624975"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Maintaining</a:t>
            </a:r>
            <a:endParaRPr/>
          </a:p>
        </p:txBody>
      </p:sp>
      <p:sp>
        <p:nvSpPr>
          <p:cNvPr id="588" name="Google Shape;588;p16"/>
          <p:cNvSpPr txBox="1"/>
          <p:nvPr/>
        </p:nvSpPr>
        <p:spPr>
          <a:xfrm>
            <a:off x="1180639" y="3129967"/>
            <a:ext cx="2147987"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Mencari Calon Nasabah</a:t>
            </a:r>
            <a:endParaRPr/>
          </a:p>
        </p:txBody>
      </p:sp>
      <p:sp>
        <p:nvSpPr>
          <p:cNvPr id="589" name="Google Shape;589;p16"/>
          <p:cNvSpPr txBox="1"/>
          <p:nvPr/>
        </p:nvSpPr>
        <p:spPr>
          <a:xfrm>
            <a:off x="4071933"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Pendekatan Awal</a:t>
            </a:r>
            <a:endParaRPr/>
          </a:p>
        </p:txBody>
      </p:sp>
      <p:sp>
        <p:nvSpPr>
          <p:cNvPr id="590" name="Google Shape;590;p16"/>
          <p:cNvSpPr txBox="1"/>
          <p:nvPr/>
        </p:nvSpPr>
        <p:spPr>
          <a:xfrm>
            <a:off x="6373624"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Menggali Kebutuhan</a:t>
            </a:r>
            <a:endParaRPr/>
          </a:p>
        </p:txBody>
      </p:sp>
      <p:sp>
        <p:nvSpPr>
          <p:cNvPr id="591" name="Google Shape;591;p16"/>
          <p:cNvSpPr txBox="1"/>
          <p:nvPr/>
        </p:nvSpPr>
        <p:spPr>
          <a:xfrm>
            <a:off x="8455635" y="3281645"/>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Presentasi Penawaran</a:t>
            </a:r>
            <a:endParaRPr/>
          </a:p>
        </p:txBody>
      </p:sp>
      <p:sp>
        <p:nvSpPr>
          <p:cNvPr id="592" name="Google Shape;592;p16"/>
          <p:cNvSpPr txBox="1"/>
          <p:nvPr/>
        </p:nvSpPr>
        <p:spPr>
          <a:xfrm>
            <a:off x="10638878" y="3289534"/>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Menangani Keberatan</a:t>
            </a:r>
            <a:endParaRPr/>
          </a:p>
        </p:txBody>
      </p:sp>
      <p:sp>
        <p:nvSpPr>
          <p:cNvPr id="593" name="Google Shape;593;p16"/>
          <p:cNvSpPr txBox="1"/>
          <p:nvPr/>
        </p:nvSpPr>
        <p:spPr>
          <a:xfrm>
            <a:off x="12857468"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Penutupan Penjualan</a:t>
            </a:r>
            <a:endParaRPr/>
          </a:p>
        </p:txBody>
      </p:sp>
      <p:sp>
        <p:nvSpPr>
          <p:cNvPr id="594" name="Google Shape;594;p16"/>
          <p:cNvSpPr txBox="1"/>
          <p:nvPr/>
        </p:nvSpPr>
        <p:spPr>
          <a:xfrm>
            <a:off x="15036752" y="3138722"/>
            <a:ext cx="1823653"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Pemeliharaan Hubungan</a:t>
            </a:r>
            <a:endParaRPr/>
          </a:p>
        </p:txBody>
      </p:sp>
      <p:sp>
        <p:nvSpPr>
          <p:cNvPr id="595" name="Google Shape;595;p16"/>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596" name="Google Shape;596;p16"/>
          <p:cNvGrpSpPr/>
          <p:nvPr/>
        </p:nvGrpSpPr>
        <p:grpSpPr>
          <a:xfrm>
            <a:off x="-1115" y="9661191"/>
            <a:ext cx="15869159" cy="476836"/>
            <a:chOff x="0" y="0"/>
            <a:chExt cx="4179532" cy="125587"/>
          </a:xfrm>
        </p:grpSpPr>
        <p:sp>
          <p:nvSpPr>
            <p:cNvPr id="597" name="Google Shape;597;p16"/>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598" name="Google Shape;598;p16"/>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599" name="Google Shape;599;p16"/>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1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605" name="Google Shape;605;p17"/>
          <p:cNvGrpSpPr/>
          <p:nvPr/>
        </p:nvGrpSpPr>
        <p:grpSpPr>
          <a:xfrm rot="10800000">
            <a:off x="3551539" y="1743779"/>
            <a:ext cx="11888088" cy="6799442"/>
            <a:chOff x="0" y="0"/>
            <a:chExt cx="1147166" cy="656127"/>
          </a:xfrm>
        </p:grpSpPr>
        <p:sp>
          <p:nvSpPr>
            <p:cNvPr id="606" name="Google Shape;606;p17"/>
            <p:cNvSpPr/>
            <p:nvPr/>
          </p:nvSpPr>
          <p:spPr>
            <a:xfrm>
              <a:off x="0" y="0"/>
              <a:ext cx="1147166" cy="656127"/>
            </a:xfrm>
            <a:custGeom>
              <a:rect b="b" l="l" r="r" t="t"/>
              <a:pathLst>
                <a:path extrusionOk="0" h="656127" w="1147166">
                  <a:moveTo>
                    <a:pt x="239386" y="167214"/>
                  </a:moveTo>
                  <a:lnTo>
                    <a:pt x="1147166" y="167214"/>
                  </a:lnTo>
                  <a:lnTo>
                    <a:pt x="1147166" y="488849"/>
                  </a:lnTo>
                  <a:lnTo>
                    <a:pt x="239373" y="488849"/>
                  </a:lnTo>
                  <a:lnTo>
                    <a:pt x="302255" y="656127"/>
                  </a:lnTo>
                  <a:lnTo>
                    <a:pt x="0" y="328063"/>
                  </a:lnTo>
                  <a:lnTo>
                    <a:pt x="302255" y="0"/>
                  </a:lnTo>
                  <a:lnTo>
                    <a:pt x="239386" y="167214"/>
                  </a:lnTo>
                  <a:close/>
                </a:path>
              </a:pathLst>
            </a:custGeom>
            <a:solidFill>
              <a:srgbClr val="B3B6BA"/>
            </a:solidFill>
            <a:ln>
              <a:noFill/>
            </a:ln>
          </p:spPr>
        </p:sp>
        <p:sp>
          <p:nvSpPr>
            <p:cNvPr id="607" name="Google Shape;607;p17"/>
            <p:cNvSpPr txBox="1"/>
            <p:nvPr/>
          </p:nvSpPr>
          <p:spPr>
            <a:xfrm>
              <a:off x="120650" y="107950"/>
              <a:ext cx="1026516" cy="383077"/>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08" name="Google Shape;608;p17"/>
          <p:cNvGrpSpPr/>
          <p:nvPr/>
        </p:nvGrpSpPr>
        <p:grpSpPr>
          <a:xfrm>
            <a:off x="2242408" y="3546568"/>
            <a:ext cx="3485555" cy="2880165"/>
            <a:chOff x="0" y="-57150"/>
            <a:chExt cx="635000" cy="524710"/>
          </a:xfrm>
        </p:grpSpPr>
        <p:sp>
          <p:nvSpPr>
            <p:cNvPr id="609" name="Google Shape;609;p17"/>
            <p:cNvSpPr/>
            <p:nvPr/>
          </p:nvSpPr>
          <p:spPr>
            <a:xfrm>
              <a:off x="0" y="0"/>
              <a:ext cx="635000" cy="467560"/>
            </a:xfrm>
            <a:custGeom>
              <a:rect b="b" l="l" r="r" t="t"/>
              <a:pathLst>
                <a:path extrusionOk="0" h="467560" w="635000">
                  <a:moveTo>
                    <a:pt x="43382" y="0"/>
                  </a:moveTo>
                  <a:lnTo>
                    <a:pt x="591618" y="0"/>
                  </a:lnTo>
                  <a:cubicBezTo>
                    <a:pt x="615577" y="0"/>
                    <a:pt x="635000" y="19423"/>
                    <a:pt x="635000" y="43382"/>
                  </a:cubicBezTo>
                  <a:lnTo>
                    <a:pt x="635000" y="424178"/>
                  </a:lnTo>
                  <a:cubicBezTo>
                    <a:pt x="635000" y="448137"/>
                    <a:pt x="615577" y="467560"/>
                    <a:pt x="591618" y="467560"/>
                  </a:cubicBezTo>
                  <a:lnTo>
                    <a:pt x="43382" y="467560"/>
                  </a:lnTo>
                  <a:cubicBezTo>
                    <a:pt x="19423" y="467560"/>
                    <a:pt x="0" y="448137"/>
                    <a:pt x="0" y="424178"/>
                  </a:cubicBezTo>
                  <a:lnTo>
                    <a:pt x="0" y="43382"/>
                  </a:lnTo>
                  <a:cubicBezTo>
                    <a:pt x="0" y="19423"/>
                    <a:pt x="19423" y="0"/>
                    <a:pt x="43382"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17"/>
            <p:cNvSpPr txBox="1"/>
            <p:nvPr/>
          </p:nvSpPr>
          <p:spPr>
            <a:xfrm>
              <a:off x="0" y="-57150"/>
              <a:ext cx="635000" cy="524710"/>
            </a:xfrm>
            <a:prstGeom prst="rect">
              <a:avLst/>
            </a:prstGeom>
            <a:noFill/>
            <a:ln>
              <a:noFill/>
            </a:ln>
          </p:spPr>
          <p:txBody>
            <a:bodyPr anchorCtr="0" anchor="ctr" bIns="50800" lIns="50800" spcFirstLastPara="1" rIns="50800" wrap="square" tIns="50800">
              <a:noAutofit/>
            </a:bodyPr>
            <a:lstStyle/>
            <a:p>
              <a:pPr indent="0" lvl="0" marL="0" marR="0" rtl="0" algn="ctr">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Memahami Masalah Prospek</a:t>
              </a:r>
              <a:endParaRPr/>
            </a:p>
            <a:p>
              <a:pPr indent="0" lvl="0" marL="0" marR="0" rtl="0" algn="ctr">
                <a:lnSpc>
                  <a:spcPct val="140020"/>
                </a:lnSpc>
                <a:spcBef>
                  <a:spcPts val="0"/>
                </a:spcBef>
                <a:spcAft>
                  <a:spcPts val="0"/>
                </a:spcAft>
                <a:buNone/>
              </a:pPr>
              <a:r>
                <a:t/>
              </a:r>
              <a:endParaRPr b="1" i="0" sz="1999" u="none" cap="none" strike="noStrike">
                <a:solidFill>
                  <a:srgbClr val="FFFFFF"/>
                </a:solidFill>
                <a:latin typeface="Poppins"/>
                <a:ea typeface="Poppins"/>
                <a:cs typeface="Poppins"/>
                <a:sym typeface="Poppins"/>
              </a:endParaRPr>
            </a:p>
            <a:p>
              <a:pPr indent="0" lvl="0" marL="0" marR="0" rtl="0" algn="ctr">
                <a:lnSpc>
                  <a:spcPct val="140020"/>
                </a:lnSpc>
                <a:spcBef>
                  <a:spcPts val="0"/>
                </a:spcBef>
                <a:spcAft>
                  <a:spcPts val="0"/>
                </a:spcAft>
                <a:buNone/>
              </a:pPr>
              <a:r>
                <a:rPr b="0" i="0" lang="en-US" sz="1999" u="none" cap="none" strike="noStrike">
                  <a:solidFill>
                    <a:srgbClr val="FFFFFF"/>
                  </a:solidFill>
                  <a:latin typeface="Poppins"/>
                  <a:ea typeface="Poppins"/>
                  <a:cs typeface="Poppins"/>
                  <a:sym typeface="Poppins"/>
                </a:rPr>
                <a:t>Menggali tantangan yang dihadapi</a:t>
              </a:r>
              <a:endParaRPr/>
            </a:p>
          </p:txBody>
        </p:sp>
      </p:grpSp>
      <p:grpSp>
        <p:nvGrpSpPr>
          <p:cNvPr id="611" name="Google Shape;611;p17"/>
          <p:cNvGrpSpPr/>
          <p:nvPr/>
        </p:nvGrpSpPr>
        <p:grpSpPr>
          <a:xfrm>
            <a:off x="7401450" y="3546568"/>
            <a:ext cx="3485555" cy="2880165"/>
            <a:chOff x="0" y="-57150"/>
            <a:chExt cx="635000" cy="524710"/>
          </a:xfrm>
        </p:grpSpPr>
        <p:sp>
          <p:nvSpPr>
            <p:cNvPr id="612" name="Google Shape;612;p17"/>
            <p:cNvSpPr/>
            <p:nvPr/>
          </p:nvSpPr>
          <p:spPr>
            <a:xfrm>
              <a:off x="0" y="0"/>
              <a:ext cx="635000" cy="467560"/>
            </a:xfrm>
            <a:custGeom>
              <a:rect b="b" l="l" r="r" t="t"/>
              <a:pathLst>
                <a:path extrusionOk="0" h="467560" w="635000">
                  <a:moveTo>
                    <a:pt x="43382" y="0"/>
                  </a:moveTo>
                  <a:lnTo>
                    <a:pt x="591618" y="0"/>
                  </a:lnTo>
                  <a:cubicBezTo>
                    <a:pt x="615577" y="0"/>
                    <a:pt x="635000" y="19423"/>
                    <a:pt x="635000" y="43382"/>
                  </a:cubicBezTo>
                  <a:lnTo>
                    <a:pt x="635000" y="424178"/>
                  </a:lnTo>
                  <a:cubicBezTo>
                    <a:pt x="635000" y="448137"/>
                    <a:pt x="615577" y="467560"/>
                    <a:pt x="591618" y="467560"/>
                  </a:cubicBezTo>
                  <a:lnTo>
                    <a:pt x="43382" y="467560"/>
                  </a:lnTo>
                  <a:cubicBezTo>
                    <a:pt x="19423" y="467560"/>
                    <a:pt x="0" y="448137"/>
                    <a:pt x="0" y="424178"/>
                  </a:cubicBezTo>
                  <a:lnTo>
                    <a:pt x="0" y="43382"/>
                  </a:lnTo>
                  <a:cubicBezTo>
                    <a:pt x="0" y="19423"/>
                    <a:pt x="19423" y="0"/>
                    <a:pt x="43382"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17"/>
            <p:cNvSpPr txBox="1"/>
            <p:nvPr/>
          </p:nvSpPr>
          <p:spPr>
            <a:xfrm>
              <a:off x="0" y="-57150"/>
              <a:ext cx="635000" cy="524710"/>
            </a:xfrm>
            <a:prstGeom prst="rect">
              <a:avLst/>
            </a:prstGeom>
            <a:noFill/>
            <a:ln>
              <a:noFill/>
            </a:ln>
          </p:spPr>
          <p:txBody>
            <a:bodyPr anchorCtr="0" anchor="ctr" bIns="50800" lIns="50800" spcFirstLastPara="1" rIns="50800" wrap="square" tIns="50800">
              <a:noAutofit/>
            </a:bodyPr>
            <a:lstStyle/>
            <a:p>
              <a:pPr indent="0" lvl="0" marL="0" marR="0" rtl="0" algn="ctr">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Mengidentifikasi Kebutuhan Prospek</a:t>
              </a:r>
              <a:endParaRPr/>
            </a:p>
            <a:p>
              <a:pPr indent="0" lvl="0" marL="0" marR="0" rtl="0" algn="ctr">
                <a:lnSpc>
                  <a:spcPct val="140020"/>
                </a:lnSpc>
                <a:spcBef>
                  <a:spcPts val="0"/>
                </a:spcBef>
                <a:spcAft>
                  <a:spcPts val="0"/>
                </a:spcAft>
                <a:buNone/>
              </a:pPr>
              <a:r>
                <a:t/>
              </a:r>
              <a:endParaRPr b="1" i="0" sz="1999" u="none" cap="none" strike="noStrike">
                <a:solidFill>
                  <a:srgbClr val="FFFFFF"/>
                </a:solidFill>
                <a:latin typeface="Poppins"/>
                <a:ea typeface="Poppins"/>
                <a:cs typeface="Poppins"/>
                <a:sym typeface="Poppins"/>
              </a:endParaRPr>
            </a:p>
            <a:p>
              <a:pPr indent="0" lvl="0" marL="0" marR="0" rtl="0" algn="ctr">
                <a:lnSpc>
                  <a:spcPct val="140020"/>
                </a:lnSpc>
                <a:spcBef>
                  <a:spcPts val="0"/>
                </a:spcBef>
                <a:spcAft>
                  <a:spcPts val="0"/>
                </a:spcAft>
                <a:buNone/>
              </a:pPr>
              <a:r>
                <a:rPr b="0" i="0" lang="en-US" sz="1999" u="none" cap="none" strike="noStrike">
                  <a:solidFill>
                    <a:srgbClr val="FFFFFF"/>
                  </a:solidFill>
                  <a:latin typeface="Poppins"/>
                  <a:ea typeface="Poppins"/>
                  <a:cs typeface="Poppins"/>
                  <a:sym typeface="Poppins"/>
                </a:rPr>
                <a:t>Menemukan solusi yang dibutuhkan</a:t>
              </a:r>
              <a:endParaRPr/>
            </a:p>
          </p:txBody>
        </p:sp>
      </p:grpSp>
      <p:grpSp>
        <p:nvGrpSpPr>
          <p:cNvPr id="614" name="Google Shape;614;p17"/>
          <p:cNvGrpSpPr/>
          <p:nvPr/>
        </p:nvGrpSpPr>
        <p:grpSpPr>
          <a:xfrm>
            <a:off x="12560037" y="3546568"/>
            <a:ext cx="3485555" cy="2880165"/>
            <a:chOff x="0" y="-57150"/>
            <a:chExt cx="635000" cy="524710"/>
          </a:xfrm>
        </p:grpSpPr>
        <p:sp>
          <p:nvSpPr>
            <p:cNvPr id="615" name="Google Shape;615;p17"/>
            <p:cNvSpPr/>
            <p:nvPr/>
          </p:nvSpPr>
          <p:spPr>
            <a:xfrm>
              <a:off x="0" y="0"/>
              <a:ext cx="635000" cy="467560"/>
            </a:xfrm>
            <a:custGeom>
              <a:rect b="b" l="l" r="r" t="t"/>
              <a:pathLst>
                <a:path extrusionOk="0" h="467560" w="635000">
                  <a:moveTo>
                    <a:pt x="43382" y="0"/>
                  </a:moveTo>
                  <a:lnTo>
                    <a:pt x="591618" y="0"/>
                  </a:lnTo>
                  <a:cubicBezTo>
                    <a:pt x="615577" y="0"/>
                    <a:pt x="635000" y="19423"/>
                    <a:pt x="635000" y="43382"/>
                  </a:cubicBezTo>
                  <a:lnTo>
                    <a:pt x="635000" y="424178"/>
                  </a:lnTo>
                  <a:cubicBezTo>
                    <a:pt x="635000" y="448137"/>
                    <a:pt x="615577" y="467560"/>
                    <a:pt x="591618" y="467560"/>
                  </a:cubicBezTo>
                  <a:lnTo>
                    <a:pt x="43382" y="467560"/>
                  </a:lnTo>
                  <a:cubicBezTo>
                    <a:pt x="19423" y="467560"/>
                    <a:pt x="0" y="448137"/>
                    <a:pt x="0" y="424178"/>
                  </a:cubicBezTo>
                  <a:lnTo>
                    <a:pt x="0" y="43382"/>
                  </a:lnTo>
                  <a:cubicBezTo>
                    <a:pt x="0" y="19423"/>
                    <a:pt x="19423" y="0"/>
                    <a:pt x="43382"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6" name="Google Shape;616;p17"/>
            <p:cNvSpPr txBox="1"/>
            <p:nvPr/>
          </p:nvSpPr>
          <p:spPr>
            <a:xfrm>
              <a:off x="0" y="-57150"/>
              <a:ext cx="635000" cy="524710"/>
            </a:xfrm>
            <a:prstGeom prst="rect">
              <a:avLst/>
            </a:prstGeom>
            <a:noFill/>
            <a:ln>
              <a:noFill/>
            </a:ln>
          </p:spPr>
          <p:txBody>
            <a:bodyPr anchorCtr="0" anchor="ctr" bIns="50800" lIns="50800" spcFirstLastPara="1" rIns="50800" wrap="square" tIns="50800">
              <a:noAutofit/>
            </a:bodyPr>
            <a:lstStyle/>
            <a:p>
              <a:pPr indent="0" lvl="0" marL="0" marR="0" rtl="0" algn="ctr">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SPIN Selling</a:t>
              </a:r>
              <a:endParaRPr/>
            </a:p>
            <a:p>
              <a:pPr indent="0" lvl="0" marL="0" marR="0" rtl="0" algn="ctr">
                <a:lnSpc>
                  <a:spcPct val="140020"/>
                </a:lnSpc>
                <a:spcBef>
                  <a:spcPts val="0"/>
                </a:spcBef>
                <a:spcAft>
                  <a:spcPts val="0"/>
                </a:spcAft>
                <a:buNone/>
              </a:pPr>
              <a:r>
                <a:t/>
              </a:r>
              <a:endParaRPr b="1" i="0" sz="1999" u="none" cap="none" strike="noStrike">
                <a:solidFill>
                  <a:srgbClr val="FFFFFF"/>
                </a:solidFill>
                <a:latin typeface="Poppins"/>
                <a:ea typeface="Poppins"/>
                <a:cs typeface="Poppins"/>
                <a:sym typeface="Poppins"/>
              </a:endParaRPr>
            </a:p>
            <a:p>
              <a:pPr indent="0" lvl="0" marL="0" marR="0" rtl="0" algn="ctr">
                <a:lnSpc>
                  <a:spcPct val="140020"/>
                </a:lnSpc>
                <a:spcBef>
                  <a:spcPts val="0"/>
                </a:spcBef>
                <a:spcAft>
                  <a:spcPts val="0"/>
                </a:spcAft>
                <a:buNone/>
              </a:pPr>
              <a:r>
                <a:rPr b="0" i="0" lang="en-US" sz="1999" u="none" cap="none" strike="noStrike">
                  <a:solidFill>
                    <a:srgbClr val="FFFFFF"/>
                  </a:solidFill>
                  <a:latin typeface="Poppins"/>
                  <a:ea typeface="Poppins"/>
                  <a:cs typeface="Poppins"/>
                  <a:sym typeface="Poppins"/>
                </a:rPr>
                <a:t>Teknik bertanya untuk memunculkan kebutuhan</a:t>
              </a:r>
              <a:endParaRPr/>
            </a:p>
          </p:txBody>
        </p:sp>
      </p:grpSp>
      <p:sp>
        <p:nvSpPr>
          <p:cNvPr id="617" name="Google Shape;617;p17"/>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618" name="Google Shape;618;p17"/>
          <p:cNvGrpSpPr/>
          <p:nvPr/>
        </p:nvGrpSpPr>
        <p:grpSpPr>
          <a:xfrm>
            <a:off x="-1115" y="9661191"/>
            <a:ext cx="15869159" cy="476836"/>
            <a:chOff x="0" y="0"/>
            <a:chExt cx="4179532" cy="125587"/>
          </a:xfrm>
        </p:grpSpPr>
        <p:sp>
          <p:nvSpPr>
            <p:cNvPr id="619" name="Google Shape;619;p17"/>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620" name="Google Shape;620;p17"/>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21" name="Google Shape;621;p17"/>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1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627" name="Google Shape;627;p18"/>
          <p:cNvGrpSpPr/>
          <p:nvPr/>
        </p:nvGrpSpPr>
        <p:grpSpPr>
          <a:xfrm>
            <a:off x="1028700" y="8028528"/>
            <a:ext cx="16230600" cy="1229772"/>
            <a:chOff x="0" y="-57150"/>
            <a:chExt cx="4274726" cy="323891"/>
          </a:xfrm>
        </p:grpSpPr>
        <p:sp>
          <p:nvSpPr>
            <p:cNvPr id="628" name="Google Shape;628;p18"/>
            <p:cNvSpPr/>
            <p:nvPr/>
          </p:nvSpPr>
          <p:spPr>
            <a:xfrm>
              <a:off x="0" y="0"/>
              <a:ext cx="4274726" cy="266741"/>
            </a:xfrm>
            <a:custGeom>
              <a:rect b="b" l="l" r="r" t="t"/>
              <a:pathLst>
                <a:path extrusionOk="0" h="266741" w="4274726">
                  <a:moveTo>
                    <a:pt x="24327" y="0"/>
                  </a:moveTo>
                  <a:lnTo>
                    <a:pt x="4250399" y="0"/>
                  </a:lnTo>
                  <a:cubicBezTo>
                    <a:pt x="4263834" y="0"/>
                    <a:pt x="4274726" y="10891"/>
                    <a:pt x="4274726" y="24327"/>
                  </a:cubicBezTo>
                  <a:lnTo>
                    <a:pt x="4274726" y="242414"/>
                  </a:lnTo>
                  <a:cubicBezTo>
                    <a:pt x="4274726" y="255849"/>
                    <a:pt x="4263834" y="266741"/>
                    <a:pt x="4250399" y="266741"/>
                  </a:cubicBezTo>
                  <a:lnTo>
                    <a:pt x="24327" y="266741"/>
                  </a:lnTo>
                  <a:cubicBezTo>
                    <a:pt x="10891" y="266741"/>
                    <a:pt x="0" y="255849"/>
                    <a:pt x="0" y="242414"/>
                  </a:cubicBezTo>
                  <a:lnTo>
                    <a:pt x="0" y="24327"/>
                  </a:lnTo>
                  <a:cubicBezTo>
                    <a:pt x="0" y="10891"/>
                    <a:pt x="10891" y="0"/>
                    <a:pt x="2432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p18"/>
            <p:cNvSpPr txBox="1"/>
            <p:nvPr/>
          </p:nvSpPr>
          <p:spPr>
            <a:xfrm>
              <a:off x="0" y="-57150"/>
              <a:ext cx="4274726" cy="323891"/>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30" name="Google Shape;630;p18"/>
          <p:cNvSpPr/>
          <p:nvPr/>
        </p:nvSpPr>
        <p:spPr>
          <a:xfrm>
            <a:off x="3255691" y="2594113"/>
            <a:ext cx="3502730" cy="3615721"/>
          </a:xfrm>
          <a:custGeom>
            <a:rect b="b" l="l" r="r" t="t"/>
            <a:pathLst>
              <a:path extrusionOk="0" h="3615721" w="3502730">
                <a:moveTo>
                  <a:pt x="0" y="0"/>
                </a:moveTo>
                <a:lnTo>
                  <a:pt x="3502729" y="0"/>
                </a:lnTo>
                <a:lnTo>
                  <a:pt x="3502729" y="3615721"/>
                </a:lnTo>
                <a:lnTo>
                  <a:pt x="0" y="3615721"/>
                </a:lnTo>
                <a:lnTo>
                  <a:pt x="0" y="0"/>
                </a:lnTo>
                <a:close/>
              </a:path>
            </a:pathLst>
          </a:custGeom>
          <a:noFill/>
          <a:ln>
            <a:noFill/>
          </a:ln>
        </p:spPr>
      </p:sp>
      <p:grpSp>
        <p:nvGrpSpPr>
          <p:cNvPr id="631" name="Google Shape;631;p18"/>
          <p:cNvGrpSpPr/>
          <p:nvPr/>
        </p:nvGrpSpPr>
        <p:grpSpPr>
          <a:xfrm>
            <a:off x="1028700" y="5893985"/>
            <a:ext cx="7956711" cy="1478918"/>
            <a:chOff x="0" y="-57150"/>
            <a:chExt cx="1637183" cy="304304"/>
          </a:xfrm>
        </p:grpSpPr>
        <p:sp>
          <p:nvSpPr>
            <p:cNvPr id="632" name="Google Shape;632;p18"/>
            <p:cNvSpPr/>
            <p:nvPr/>
          </p:nvSpPr>
          <p:spPr>
            <a:xfrm>
              <a:off x="0" y="0"/>
              <a:ext cx="1637183" cy="247154"/>
            </a:xfrm>
            <a:custGeom>
              <a:rect b="b" l="l" r="r" t="t"/>
              <a:pathLst>
                <a:path extrusionOk="0" h="247154" w="1637183">
                  <a:moveTo>
                    <a:pt x="19004" y="0"/>
                  </a:moveTo>
                  <a:lnTo>
                    <a:pt x="1618179" y="0"/>
                  </a:lnTo>
                  <a:cubicBezTo>
                    <a:pt x="1623220" y="0"/>
                    <a:pt x="1628053" y="2002"/>
                    <a:pt x="1631617" y="5566"/>
                  </a:cubicBezTo>
                  <a:cubicBezTo>
                    <a:pt x="1635181" y="9130"/>
                    <a:pt x="1637183" y="13964"/>
                    <a:pt x="1637183" y="19004"/>
                  </a:cubicBezTo>
                  <a:lnTo>
                    <a:pt x="1637183" y="228150"/>
                  </a:lnTo>
                  <a:cubicBezTo>
                    <a:pt x="1637183" y="238646"/>
                    <a:pt x="1628675" y="247154"/>
                    <a:pt x="1618179" y="247154"/>
                  </a:cubicBezTo>
                  <a:lnTo>
                    <a:pt x="19004" y="247154"/>
                  </a:lnTo>
                  <a:cubicBezTo>
                    <a:pt x="8508" y="247154"/>
                    <a:pt x="0" y="238646"/>
                    <a:pt x="0" y="228150"/>
                  </a:cubicBezTo>
                  <a:lnTo>
                    <a:pt x="0" y="19004"/>
                  </a:lnTo>
                  <a:cubicBezTo>
                    <a:pt x="0" y="8508"/>
                    <a:pt x="8508" y="0"/>
                    <a:pt x="19004" y="0"/>
                  </a:cubicBezTo>
                  <a:close/>
                </a:path>
              </a:pathLst>
            </a:custGeom>
            <a:solidFill>
              <a:srgbClr val="B3B6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3" name="Google Shape;633;p18"/>
            <p:cNvSpPr txBox="1"/>
            <p:nvPr/>
          </p:nvSpPr>
          <p:spPr>
            <a:xfrm>
              <a:off x="0" y="-57150"/>
              <a:ext cx="1637183" cy="304304"/>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634" name="Google Shape;634;p18"/>
          <p:cNvGrpSpPr/>
          <p:nvPr/>
        </p:nvGrpSpPr>
        <p:grpSpPr>
          <a:xfrm>
            <a:off x="9305934" y="5893985"/>
            <a:ext cx="7953366" cy="1478918"/>
            <a:chOff x="0" y="-57150"/>
            <a:chExt cx="1636495" cy="304304"/>
          </a:xfrm>
        </p:grpSpPr>
        <p:sp>
          <p:nvSpPr>
            <p:cNvPr id="635" name="Google Shape;635;p18"/>
            <p:cNvSpPr/>
            <p:nvPr/>
          </p:nvSpPr>
          <p:spPr>
            <a:xfrm>
              <a:off x="0" y="0"/>
              <a:ext cx="1636495" cy="247154"/>
            </a:xfrm>
            <a:custGeom>
              <a:rect b="b" l="l" r="r" t="t"/>
              <a:pathLst>
                <a:path extrusionOk="0" h="247154" w="1636495">
                  <a:moveTo>
                    <a:pt x="19012" y="0"/>
                  </a:moveTo>
                  <a:lnTo>
                    <a:pt x="1617483" y="0"/>
                  </a:lnTo>
                  <a:cubicBezTo>
                    <a:pt x="1622525" y="0"/>
                    <a:pt x="1627361" y="2003"/>
                    <a:pt x="1630927" y="5568"/>
                  </a:cubicBezTo>
                  <a:cubicBezTo>
                    <a:pt x="1634492" y="9134"/>
                    <a:pt x="1636495" y="13970"/>
                    <a:pt x="1636495" y="19012"/>
                  </a:cubicBezTo>
                  <a:lnTo>
                    <a:pt x="1636495" y="228142"/>
                  </a:lnTo>
                  <a:cubicBezTo>
                    <a:pt x="1636495" y="233184"/>
                    <a:pt x="1634492" y="238020"/>
                    <a:pt x="1630927" y="241586"/>
                  </a:cubicBezTo>
                  <a:cubicBezTo>
                    <a:pt x="1627361" y="245151"/>
                    <a:pt x="1622525" y="247154"/>
                    <a:pt x="1617483" y="247154"/>
                  </a:cubicBezTo>
                  <a:lnTo>
                    <a:pt x="19012" y="247154"/>
                  </a:lnTo>
                  <a:cubicBezTo>
                    <a:pt x="13970" y="247154"/>
                    <a:pt x="9134" y="245151"/>
                    <a:pt x="5568" y="241586"/>
                  </a:cubicBezTo>
                  <a:cubicBezTo>
                    <a:pt x="2003" y="238020"/>
                    <a:pt x="0" y="233184"/>
                    <a:pt x="0" y="228142"/>
                  </a:cubicBezTo>
                  <a:lnTo>
                    <a:pt x="0" y="19012"/>
                  </a:lnTo>
                  <a:cubicBezTo>
                    <a:pt x="0" y="13970"/>
                    <a:pt x="2003" y="9134"/>
                    <a:pt x="5568" y="5568"/>
                  </a:cubicBezTo>
                  <a:cubicBezTo>
                    <a:pt x="9134" y="2003"/>
                    <a:pt x="13970" y="0"/>
                    <a:pt x="19012" y="0"/>
                  </a:cubicBezTo>
                  <a:close/>
                </a:path>
              </a:pathLst>
            </a:custGeom>
            <a:solidFill>
              <a:srgbClr val="B3B6B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18"/>
            <p:cNvSpPr txBox="1"/>
            <p:nvPr/>
          </p:nvSpPr>
          <p:spPr>
            <a:xfrm>
              <a:off x="0" y="-57150"/>
              <a:ext cx="1636495" cy="304304"/>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37" name="Google Shape;637;p18"/>
          <p:cNvSpPr/>
          <p:nvPr/>
        </p:nvSpPr>
        <p:spPr>
          <a:xfrm>
            <a:off x="12194814" y="2660823"/>
            <a:ext cx="2175607" cy="3091947"/>
          </a:xfrm>
          <a:custGeom>
            <a:rect b="b" l="l" r="r" t="t"/>
            <a:pathLst>
              <a:path extrusionOk="0" h="3091947" w="2175607">
                <a:moveTo>
                  <a:pt x="0" y="0"/>
                </a:moveTo>
                <a:lnTo>
                  <a:pt x="2175607" y="0"/>
                </a:lnTo>
                <a:lnTo>
                  <a:pt x="2175607" y="3091948"/>
                </a:lnTo>
                <a:lnTo>
                  <a:pt x="0" y="3091948"/>
                </a:lnTo>
                <a:lnTo>
                  <a:pt x="0" y="0"/>
                </a:lnTo>
                <a:close/>
              </a:path>
            </a:pathLst>
          </a:custGeom>
          <a:noFill/>
          <a:ln>
            <a:noFill/>
          </a:ln>
        </p:spPr>
      </p:sp>
      <p:sp>
        <p:nvSpPr>
          <p:cNvPr id="638" name="Google Shape;638;p18"/>
          <p:cNvSpPr/>
          <p:nvPr/>
        </p:nvSpPr>
        <p:spPr>
          <a:xfrm>
            <a:off x="12274690" y="2594113"/>
            <a:ext cx="2015855" cy="3225368"/>
          </a:xfrm>
          <a:custGeom>
            <a:rect b="b" l="l" r="r" t="t"/>
            <a:pathLst>
              <a:path extrusionOk="0" h="3225368" w="2015855">
                <a:moveTo>
                  <a:pt x="0" y="0"/>
                </a:moveTo>
                <a:lnTo>
                  <a:pt x="2015855" y="0"/>
                </a:lnTo>
                <a:lnTo>
                  <a:pt x="2015855" y="3225368"/>
                </a:lnTo>
                <a:lnTo>
                  <a:pt x="0" y="3225368"/>
                </a:lnTo>
                <a:lnTo>
                  <a:pt x="0" y="0"/>
                </a:lnTo>
                <a:close/>
              </a:path>
            </a:pathLst>
          </a:custGeom>
          <a:noFill/>
          <a:ln>
            <a:noFill/>
          </a:ln>
        </p:spPr>
      </p:sp>
      <p:sp>
        <p:nvSpPr>
          <p:cNvPr id="639" name="Google Shape;639;p18"/>
          <p:cNvSpPr txBox="1"/>
          <p:nvPr/>
        </p:nvSpPr>
        <p:spPr>
          <a:xfrm>
            <a:off x="2820617" y="8534422"/>
            <a:ext cx="12724183"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000" u="none" cap="none" strike="noStrike">
                <a:solidFill>
                  <a:srgbClr val="F6931E"/>
                </a:solidFill>
                <a:latin typeface="Poppins"/>
                <a:ea typeface="Poppins"/>
                <a:cs typeface="Poppins"/>
                <a:sym typeface="Poppins"/>
              </a:rPr>
              <a:t>Bukan soal jual produk, tapi kasih solusi. Kenali kebutuhan customer, baru tawarkan yang tepat.</a:t>
            </a:r>
            <a:endParaRPr/>
          </a:p>
        </p:txBody>
      </p:sp>
      <p:sp>
        <p:nvSpPr>
          <p:cNvPr id="640" name="Google Shape;640;p18"/>
          <p:cNvSpPr txBox="1"/>
          <p:nvPr/>
        </p:nvSpPr>
        <p:spPr>
          <a:xfrm>
            <a:off x="1028700" y="1785941"/>
            <a:ext cx="6409581" cy="50990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1" lang="en-US" sz="2799" u="none" cap="none" strike="noStrike">
                <a:solidFill>
                  <a:srgbClr val="062652"/>
                </a:solidFill>
                <a:latin typeface="Poppins"/>
                <a:ea typeface="Poppins"/>
                <a:cs typeface="Poppins"/>
                <a:sym typeface="Poppins"/>
              </a:rPr>
              <a:t>KEGAGALAN MENGGALI KEBUTUHAN</a:t>
            </a:r>
            <a:endParaRPr/>
          </a:p>
        </p:txBody>
      </p:sp>
      <p:sp>
        <p:nvSpPr>
          <p:cNvPr id="641" name="Google Shape;641;p18"/>
          <p:cNvSpPr txBox="1"/>
          <p:nvPr/>
        </p:nvSpPr>
        <p:spPr>
          <a:xfrm>
            <a:off x="2017099" y="6299244"/>
            <a:ext cx="5979914" cy="879475"/>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Berbicara terlalu banyak,</a:t>
            </a:r>
            <a:endParaRPr/>
          </a:p>
          <a:p>
            <a:pPr indent="0" lvl="0" marL="0" marR="0" rtl="0" algn="ctr">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mendengarkan terlalu sedikit</a:t>
            </a:r>
            <a:endParaRPr/>
          </a:p>
        </p:txBody>
      </p:sp>
      <p:sp>
        <p:nvSpPr>
          <p:cNvPr id="642" name="Google Shape;642;p18"/>
          <p:cNvSpPr txBox="1"/>
          <p:nvPr/>
        </p:nvSpPr>
        <p:spPr>
          <a:xfrm>
            <a:off x="10292660" y="6518319"/>
            <a:ext cx="6090340" cy="441325"/>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Mengajukan pertanyaan yang salah</a:t>
            </a:r>
            <a:endParaRPr/>
          </a:p>
        </p:txBody>
      </p:sp>
      <p:sp>
        <p:nvSpPr>
          <p:cNvPr id="643" name="Google Shape;643;p18"/>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644" name="Google Shape;644;p18"/>
          <p:cNvGrpSpPr/>
          <p:nvPr/>
        </p:nvGrpSpPr>
        <p:grpSpPr>
          <a:xfrm>
            <a:off x="-1115" y="9661191"/>
            <a:ext cx="15869159" cy="476836"/>
            <a:chOff x="0" y="0"/>
            <a:chExt cx="4179532" cy="125587"/>
          </a:xfrm>
        </p:grpSpPr>
        <p:sp>
          <p:nvSpPr>
            <p:cNvPr id="645" name="Google Shape;645;p18"/>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646" name="Google Shape;646;p18"/>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47" name="Google Shape;647;p18"/>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1" name="Shape 651"/>
        <p:cNvGrpSpPr/>
        <p:nvPr/>
      </p:nvGrpSpPr>
      <p:grpSpPr>
        <a:xfrm>
          <a:off x="0" y="0"/>
          <a:ext cx="0" cy="0"/>
          <a:chOff x="0" y="0"/>
          <a:chExt cx="0" cy="0"/>
        </a:xfrm>
      </p:grpSpPr>
      <p:sp>
        <p:nvSpPr>
          <p:cNvPr id="652" name="Google Shape;652;p1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653" name="Google Shape;653;p19"/>
          <p:cNvSpPr txBox="1"/>
          <p:nvPr/>
        </p:nvSpPr>
        <p:spPr>
          <a:xfrm>
            <a:off x="1028700" y="1975270"/>
            <a:ext cx="6515100" cy="475579"/>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1" lang="en-US" sz="2799" u="none" cap="none" strike="noStrike">
                <a:solidFill>
                  <a:srgbClr val="062652"/>
                </a:solidFill>
                <a:latin typeface="Poppins"/>
                <a:ea typeface="Poppins"/>
                <a:cs typeface="Poppins"/>
                <a:sym typeface="Poppins"/>
              </a:rPr>
              <a:t>KEGAGALAN MENGGALI KEBUTUHAN</a:t>
            </a:r>
            <a:endParaRPr/>
          </a:p>
        </p:txBody>
      </p:sp>
      <p:grpSp>
        <p:nvGrpSpPr>
          <p:cNvPr id="654" name="Google Shape;654;p19"/>
          <p:cNvGrpSpPr/>
          <p:nvPr/>
        </p:nvGrpSpPr>
        <p:grpSpPr>
          <a:xfrm rot="-5400000">
            <a:off x="12556962" y="3370115"/>
            <a:ext cx="1845103" cy="1943395"/>
            <a:chOff x="0" y="0"/>
            <a:chExt cx="506422" cy="533400"/>
          </a:xfrm>
        </p:grpSpPr>
        <p:sp>
          <p:nvSpPr>
            <p:cNvPr id="655" name="Google Shape;655;p19"/>
            <p:cNvSpPr/>
            <p:nvPr/>
          </p:nvSpPr>
          <p:spPr>
            <a:xfrm>
              <a:off x="0" y="0"/>
              <a:ext cx="506422" cy="533400"/>
            </a:xfrm>
            <a:custGeom>
              <a:rect b="b" l="l" r="r" t="t"/>
              <a:pathLst>
                <a:path extrusionOk="0" h="533400" w="506422">
                  <a:moveTo>
                    <a:pt x="239386" y="166418"/>
                  </a:moveTo>
                  <a:lnTo>
                    <a:pt x="506422" y="166418"/>
                  </a:lnTo>
                  <a:lnTo>
                    <a:pt x="506422" y="366942"/>
                  </a:lnTo>
                  <a:lnTo>
                    <a:pt x="239373" y="366942"/>
                  </a:lnTo>
                  <a:lnTo>
                    <a:pt x="302255" y="533400"/>
                  </a:lnTo>
                  <a:lnTo>
                    <a:pt x="0" y="266700"/>
                  </a:lnTo>
                  <a:lnTo>
                    <a:pt x="302255" y="0"/>
                  </a:lnTo>
                  <a:lnTo>
                    <a:pt x="239386" y="166418"/>
                  </a:lnTo>
                  <a:close/>
                </a:path>
              </a:pathLst>
            </a:custGeom>
            <a:solidFill>
              <a:srgbClr val="003366"/>
            </a:solidFill>
            <a:ln>
              <a:noFill/>
            </a:ln>
          </p:spPr>
        </p:sp>
        <p:sp>
          <p:nvSpPr>
            <p:cNvPr id="656" name="Google Shape;656;p19"/>
            <p:cNvSpPr txBox="1"/>
            <p:nvPr/>
          </p:nvSpPr>
          <p:spPr>
            <a:xfrm>
              <a:off x="120650" y="107950"/>
              <a:ext cx="385772" cy="2603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57" name="Google Shape;657;p19"/>
          <p:cNvSpPr txBox="1"/>
          <p:nvPr/>
        </p:nvSpPr>
        <p:spPr>
          <a:xfrm>
            <a:off x="10367368" y="2206411"/>
            <a:ext cx="6409580" cy="879475"/>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Customer tidak ingin ditawari produk.</a:t>
            </a:r>
            <a:endParaRPr/>
          </a:p>
          <a:p>
            <a:pPr indent="0" lvl="0" marL="0" marR="0" rtl="0" algn="ctr">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 Mereka ingin dipahami.</a:t>
            </a:r>
            <a:endParaRPr/>
          </a:p>
        </p:txBody>
      </p:sp>
      <p:sp>
        <p:nvSpPr>
          <p:cNvPr id="658" name="Google Shape;658;p19"/>
          <p:cNvSpPr txBox="1"/>
          <p:nvPr/>
        </p:nvSpPr>
        <p:spPr>
          <a:xfrm>
            <a:off x="9700841" y="5531063"/>
            <a:ext cx="7672759" cy="441325"/>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Tidak Mendengarkan = Tidak Tahu Kebutuhan</a:t>
            </a:r>
            <a:endParaRPr b="1" i="0" sz="2499" u="none" cap="none" strike="noStrike">
              <a:solidFill>
                <a:srgbClr val="062652"/>
              </a:solidFill>
              <a:latin typeface="Poppins"/>
              <a:ea typeface="Poppins"/>
              <a:cs typeface="Poppins"/>
              <a:sym typeface="Poppins"/>
            </a:endParaRPr>
          </a:p>
        </p:txBody>
      </p:sp>
      <p:grpSp>
        <p:nvGrpSpPr>
          <p:cNvPr id="659" name="Google Shape;659;p19"/>
          <p:cNvGrpSpPr/>
          <p:nvPr/>
        </p:nvGrpSpPr>
        <p:grpSpPr>
          <a:xfrm rot="-5400000">
            <a:off x="12556962" y="6217876"/>
            <a:ext cx="1845103" cy="1943395"/>
            <a:chOff x="0" y="0"/>
            <a:chExt cx="506422" cy="533400"/>
          </a:xfrm>
        </p:grpSpPr>
        <p:sp>
          <p:nvSpPr>
            <p:cNvPr id="660" name="Google Shape;660;p19"/>
            <p:cNvSpPr/>
            <p:nvPr/>
          </p:nvSpPr>
          <p:spPr>
            <a:xfrm>
              <a:off x="0" y="0"/>
              <a:ext cx="506422" cy="533400"/>
            </a:xfrm>
            <a:custGeom>
              <a:rect b="b" l="l" r="r" t="t"/>
              <a:pathLst>
                <a:path extrusionOk="0" h="533400" w="506422">
                  <a:moveTo>
                    <a:pt x="239386" y="166418"/>
                  </a:moveTo>
                  <a:lnTo>
                    <a:pt x="506422" y="166418"/>
                  </a:lnTo>
                  <a:lnTo>
                    <a:pt x="506422" y="366942"/>
                  </a:lnTo>
                  <a:lnTo>
                    <a:pt x="239373" y="366942"/>
                  </a:lnTo>
                  <a:lnTo>
                    <a:pt x="302255" y="533400"/>
                  </a:lnTo>
                  <a:lnTo>
                    <a:pt x="0" y="266700"/>
                  </a:lnTo>
                  <a:lnTo>
                    <a:pt x="302255" y="0"/>
                  </a:lnTo>
                  <a:lnTo>
                    <a:pt x="239386" y="166418"/>
                  </a:lnTo>
                  <a:close/>
                </a:path>
              </a:pathLst>
            </a:custGeom>
            <a:solidFill>
              <a:srgbClr val="003366"/>
            </a:solidFill>
            <a:ln>
              <a:noFill/>
            </a:ln>
          </p:spPr>
        </p:sp>
        <p:sp>
          <p:nvSpPr>
            <p:cNvPr id="661" name="Google Shape;661;p19"/>
            <p:cNvSpPr txBox="1"/>
            <p:nvPr/>
          </p:nvSpPr>
          <p:spPr>
            <a:xfrm>
              <a:off x="120650" y="107950"/>
              <a:ext cx="385772" cy="2603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62" name="Google Shape;662;p19"/>
          <p:cNvSpPr txBox="1"/>
          <p:nvPr/>
        </p:nvSpPr>
        <p:spPr>
          <a:xfrm>
            <a:off x="10955463" y="8378825"/>
            <a:ext cx="5122737" cy="879475"/>
          </a:xfrm>
          <a:prstGeom prst="rect">
            <a:avLst/>
          </a:prstGeom>
          <a:noFill/>
          <a:ln>
            <a:noFill/>
          </a:ln>
        </p:spPr>
        <p:txBody>
          <a:bodyPr anchorCtr="0" anchor="t" bIns="0" lIns="0" spcFirstLastPara="1" rIns="0" wrap="square" tIns="0">
            <a:spAutoFit/>
          </a:bodyPr>
          <a:lstStyle/>
          <a:p>
            <a:pPr indent="0" lvl="0" marL="0" marR="0" rtl="0" algn="ctr">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Kadang, memahami customer</a:t>
            </a:r>
            <a:endParaRPr/>
          </a:p>
          <a:p>
            <a:pPr indent="0" lvl="0" marL="0" marR="0" rtl="0" algn="ctr">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 berarti berani bertanya</a:t>
            </a:r>
            <a:endParaRPr b="1" i="0" sz="2499" u="none" cap="none" strike="noStrike">
              <a:solidFill>
                <a:srgbClr val="062652"/>
              </a:solidFill>
              <a:latin typeface="Poppins"/>
              <a:ea typeface="Poppins"/>
              <a:cs typeface="Poppins"/>
              <a:sym typeface="Poppins"/>
            </a:endParaRPr>
          </a:p>
        </p:txBody>
      </p:sp>
      <p:grpSp>
        <p:nvGrpSpPr>
          <p:cNvPr id="663" name="Google Shape;663;p19"/>
          <p:cNvGrpSpPr/>
          <p:nvPr/>
        </p:nvGrpSpPr>
        <p:grpSpPr>
          <a:xfrm>
            <a:off x="1028700" y="3172318"/>
            <a:ext cx="6113264" cy="3818227"/>
            <a:chOff x="0" y="-487817"/>
            <a:chExt cx="8151019" cy="5090969"/>
          </a:xfrm>
        </p:grpSpPr>
        <p:grpSp>
          <p:nvGrpSpPr>
            <p:cNvPr id="664" name="Google Shape;664;p19"/>
            <p:cNvGrpSpPr/>
            <p:nvPr/>
          </p:nvGrpSpPr>
          <p:grpSpPr>
            <a:xfrm>
              <a:off x="0" y="-487817"/>
              <a:ext cx="8151019" cy="5090969"/>
              <a:chOff x="0" y="-57150"/>
              <a:chExt cx="954929" cy="596430"/>
            </a:xfrm>
          </p:grpSpPr>
          <p:sp>
            <p:nvSpPr>
              <p:cNvPr id="665" name="Google Shape;665;p19"/>
              <p:cNvSpPr/>
              <p:nvPr/>
            </p:nvSpPr>
            <p:spPr>
              <a:xfrm>
                <a:off x="0" y="0"/>
                <a:ext cx="954929" cy="539280"/>
              </a:xfrm>
              <a:custGeom>
                <a:rect b="b" l="l" r="r" t="t"/>
                <a:pathLst>
                  <a:path extrusionOk="0" h="539280" w="954929">
                    <a:moveTo>
                      <a:pt x="64587" y="0"/>
                    </a:moveTo>
                    <a:lnTo>
                      <a:pt x="890342" y="0"/>
                    </a:lnTo>
                    <a:cubicBezTo>
                      <a:pt x="926012" y="0"/>
                      <a:pt x="954929" y="28917"/>
                      <a:pt x="954929" y="64587"/>
                    </a:cubicBezTo>
                    <a:lnTo>
                      <a:pt x="954929" y="474693"/>
                    </a:lnTo>
                    <a:cubicBezTo>
                      <a:pt x="954929" y="491823"/>
                      <a:pt x="948124" y="508251"/>
                      <a:pt x="936012" y="520363"/>
                    </a:cubicBezTo>
                    <a:cubicBezTo>
                      <a:pt x="923899" y="532476"/>
                      <a:pt x="907471" y="539280"/>
                      <a:pt x="890342" y="539280"/>
                    </a:cubicBezTo>
                    <a:lnTo>
                      <a:pt x="64587" y="539280"/>
                    </a:lnTo>
                    <a:cubicBezTo>
                      <a:pt x="28917" y="539280"/>
                      <a:pt x="0" y="510364"/>
                      <a:pt x="0" y="474693"/>
                    </a:cubicBezTo>
                    <a:lnTo>
                      <a:pt x="0" y="64587"/>
                    </a:lnTo>
                    <a:cubicBezTo>
                      <a:pt x="0" y="28917"/>
                      <a:pt x="28917" y="0"/>
                      <a:pt x="6458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19"/>
              <p:cNvSpPr txBox="1"/>
              <p:nvPr/>
            </p:nvSpPr>
            <p:spPr>
              <a:xfrm>
                <a:off x="0" y="-57150"/>
                <a:ext cx="954929" cy="596430"/>
              </a:xfrm>
              <a:prstGeom prst="rect">
                <a:avLst/>
              </a:prstGeom>
              <a:noFill/>
              <a:ln>
                <a:noFill/>
              </a:ln>
            </p:spPr>
            <p:txBody>
              <a:bodyPr anchorCtr="0" anchor="ctr" bIns="85650" lIns="85650" spcFirstLastPara="1" rIns="85650" wrap="square" tIns="8565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67" name="Google Shape;667;p19"/>
            <p:cNvSpPr txBox="1"/>
            <p:nvPr/>
          </p:nvSpPr>
          <p:spPr>
            <a:xfrm>
              <a:off x="482310" y="669333"/>
              <a:ext cx="7186400" cy="3159711"/>
            </a:xfrm>
            <a:prstGeom prst="rect">
              <a:avLst/>
            </a:prstGeom>
            <a:noFill/>
            <a:ln>
              <a:noFill/>
            </a:ln>
          </p:spPr>
          <p:txBody>
            <a:bodyPr anchorCtr="0" anchor="t" bIns="0" lIns="0" spcFirstLastPara="1" rIns="0" wrap="square" tIns="0">
              <a:spAutoFit/>
            </a:bodyPr>
            <a:lstStyle/>
            <a:p>
              <a:pPr indent="0" lvl="0" marL="0" marR="0" rtl="0" algn="ctr">
                <a:lnSpc>
                  <a:spcPct val="140005"/>
                </a:lnSpc>
                <a:spcBef>
                  <a:spcPts val="0"/>
                </a:spcBef>
                <a:spcAft>
                  <a:spcPts val="0"/>
                </a:spcAft>
                <a:buNone/>
              </a:pPr>
              <a:r>
                <a:rPr b="1" i="0" lang="en-US" sz="3372" u="none" cap="none" strike="noStrike">
                  <a:solidFill>
                    <a:srgbClr val="F6931E"/>
                  </a:solidFill>
                  <a:latin typeface="Poppins"/>
                  <a:ea typeface="Poppins"/>
                  <a:cs typeface="Poppins"/>
                  <a:sym typeface="Poppins"/>
                </a:rPr>
                <a:t>Mulai hari ini: Dengarkan lebih banyak, bantu lebih tepat.</a:t>
              </a:r>
              <a:endParaRPr/>
            </a:p>
          </p:txBody>
        </p:sp>
      </p:grpSp>
      <p:sp>
        <p:nvSpPr>
          <p:cNvPr id="668" name="Google Shape;668;p19"/>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669" name="Google Shape;669;p19"/>
          <p:cNvGrpSpPr/>
          <p:nvPr/>
        </p:nvGrpSpPr>
        <p:grpSpPr>
          <a:xfrm>
            <a:off x="-1115" y="9661191"/>
            <a:ext cx="15869159" cy="476836"/>
            <a:chOff x="0" y="0"/>
            <a:chExt cx="4179532" cy="125587"/>
          </a:xfrm>
        </p:grpSpPr>
        <p:sp>
          <p:nvSpPr>
            <p:cNvPr id="670" name="Google Shape;670;p19"/>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671" name="Google Shape;671;p19"/>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72" name="Google Shape;672;p19"/>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2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678" name="Google Shape;678;p20"/>
          <p:cNvSpPr txBox="1"/>
          <p:nvPr/>
        </p:nvSpPr>
        <p:spPr>
          <a:xfrm>
            <a:off x="11592661" y="4989972"/>
            <a:ext cx="374749" cy="1803401"/>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1" i="0" lang="en-US" sz="9999" u="none" cap="none" strike="noStrike">
                <a:solidFill>
                  <a:srgbClr val="062652"/>
                </a:solidFill>
                <a:latin typeface="Poppins"/>
                <a:ea typeface="Poppins"/>
                <a:cs typeface="Poppins"/>
                <a:sym typeface="Poppins"/>
              </a:rPr>
              <a:t>I</a:t>
            </a:r>
            <a:endParaRPr/>
          </a:p>
        </p:txBody>
      </p:sp>
      <p:sp>
        <p:nvSpPr>
          <p:cNvPr id="679" name="Google Shape;679;p20"/>
          <p:cNvSpPr txBox="1"/>
          <p:nvPr/>
        </p:nvSpPr>
        <p:spPr>
          <a:xfrm>
            <a:off x="1028700" y="2055687"/>
            <a:ext cx="2293441" cy="50990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1" lang="en-US" sz="2799" u="none" cap="none" strike="noStrike">
                <a:solidFill>
                  <a:srgbClr val="062652"/>
                </a:solidFill>
                <a:latin typeface="Poppins"/>
                <a:ea typeface="Poppins"/>
                <a:cs typeface="Poppins"/>
                <a:sym typeface="Poppins"/>
              </a:rPr>
              <a:t>SPIN SELLING</a:t>
            </a:r>
            <a:endParaRPr/>
          </a:p>
        </p:txBody>
      </p:sp>
      <p:sp>
        <p:nvSpPr>
          <p:cNvPr id="680" name="Google Shape;680;p20"/>
          <p:cNvSpPr/>
          <p:nvPr/>
        </p:nvSpPr>
        <p:spPr>
          <a:xfrm>
            <a:off x="10231917" y="3675600"/>
            <a:ext cx="3096237" cy="3200244"/>
          </a:xfrm>
          <a:custGeom>
            <a:rect b="b" l="l" r="r" t="t"/>
            <a:pathLst>
              <a:path extrusionOk="0" h="3200244" w="3096237">
                <a:moveTo>
                  <a:pt x="0" y="0"/>
                </a:moveTo>
                <a:lnTo>
                  <a:pt x="3096236" y="0"/>
                </a:lnTo>
                <a:lnTo>
                  <a:pt x="3096236" y="3200244"/>
                </a:lnTo>
                <a:lnTo>
                  <a:pt x="0" y="3200244"/>
                </a:lnTo>
                <a:lnTo>
                  <a:pt x="0" y="0"/>
                </a:lnTo>
                <a:close/>
              </a:path>
            </a:pathLst>
          </a:custGeom>
          <a:noFill/>
          <a:ln>
            <a:noFill/>
          </a:ln>
        </p:spPr>
      </p:sp>
      <p:sp>
        <p:nvSpPr>
          <p:cNvPr id="681" name="Google Shape;681;p20"/>
          <p:cNvSpPr txBox="1"/>
          <p:nvPr/>
        </p:nvSpPr>
        <p:spPr>
          <a:xfrm>
            <a:off x="10904405" y="4612147"/>
            <a:ext cx="1751261" cy="368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000" u="none" cap="none" strike="noStrike">
                <a:solidFill>
                  <a:srgbClr val="062652"/>
                </a:solidFill>
                <a:latin typeface="Poppins"/>
                <a:ea typeface="Poppins"/>
                <a:cs typeface="Poppins"/>
                <a:sym typeface="Poppins"/>
              </a:rPr>
              <a:t>Implication</a:t>
            </a:r>
            <a:endParaRPr/>
          </a:p>
        </p:txBody>
      </p:sp>
      <p:sp>
        <p:nvSpPr>
          <p:cNvPr id="682" name="Google Shape;682;p20"/>
          <p:cNvSpPr/>
          <p:nvPr/>
        </p:nvSpPr>
        <p:spPr>
          <a:xfrm>
            <a:off x="5666743" y="3411156"/>
            <a:ext cx="3326924" cy="2836959"/>
          </a:xfrm>
          <a:custGeom>
            <a:rect b="b" l="l" r="r" t="t"/>
            <a:pathLst>
              <a:path extrusionOk="0" h="2836959" w="3326924">
                <a:moveTo>
                  <a:pt x="0" y="0"/>
                </a:moveTo>
                <a:lnTo>
                  <a:pt x="3326924" y="0"/>
                </a:lnTo>
                <a:lnTo>
                  <a:pt x="3326924" y="2836958"/>
                </a:lnTo>
                <a:lnTo>
                  <a:pt x="0" y="2836958"/>
                </a:lnTo>
                <a:lnTo>
                  <a:pt x="0" y="0"/>
                </a:lnTo>
                <a:close/>
              </a:path>
            </a:pathLst>
          </a:custGeom>
          <a:noFill/>
          <a:ln>
            <a:noFill/>
          </a:ln>
        </p:spPr>
      </p:sp>
      <p:sp>
        <p:nvSpPr>
          <p:cNvPr id="683" name="Google Shape;683;p20"/>
          <p:cNvSpPr txBox="1"/>
          <p:nvPr/>
        </p:nvSpPr>
        <p:spPr>
          <a:xfrm>
            <a:off x="6939680" y="4989972"/>
            <a:ext cx="792510" cy="1803401"/>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1" i="0" lang="en-US" sz="9999" u="none" cap="none" strike="noStrike">
                <a:solidFill>
                  <a:srgbClr val="062652"/>
                </a:solidFill>
                <a:latin typeface="Poppins"/>
                <a:ea typeface="Poppins"/>
                <a:cs typeface="Poppins"/>
                <a:sym typeface="Poppins"/>
              </a:rPr>
              <a:t>P</a:t>
            </a:r>
            <a:endParaRPr/>
          </a:p>
        </p:txBody>
      </p:sp>
      <p:sp>
        <p:nvSpPr>
          <p:cNvPr id="684" name="Google Shape;684;p20"/>
          <p:cNvSpPr txBox="1"/>
          <p:nvPr/>
        </p:nvSpPr>
        <p:spPr>
          <a:xfrm>
            <a:off x="6454575" y="4612147"/>
            <a:ext cx="1751261" cy="3683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000" u="none" cap="none" strike="noStrike">
                <a:solidFill>
                  <a:srgbClr val="062652"/>
                </a:solidFill>
                <a:latin typeface="Poppins"/>
                <a:ea typeface="Poppins"/>
                <a:cs typeface="Poppins"/>
                <a:sym typeface="Poppins"/>
              </a:rPr>
              <a:t>Problem</a:t>
            </a:r>
            <a:endParaRPr/>
          </a:p>
        </p:txBody>
      </p:sp>
      <p:sp>
        <p:nvSpPr>
          <p:cNvPr id="685" name="Google Shape;685;p20"/>
          <p:cNvSpPr/>
          <p:nvPr/>
        </p:nvSpPr>
        <p:spPr>
          <a:xfrm>
            <a:off x="1253807" y="3411156"/>
            <a:ext cx="3174686" cy="3174686"/>
          </a:xfrm>
          <a:custGeom>
            <a:rect b="b" l="l" r="r" t="t"/>
            <a:pathLst>
              <a:path extrusionOk="0" h="3174686" w="3174686">
                <a:moveTo>
                  <a:pt x="0" y="0"/>
                </a:moveTo>
                <a:lnTo>
                  <a:pt x="3174686" y="0"/>
                </a:lnTo>
                <a:lnTo>
                  <a:pt x="3174686" y="3174686"/>
                </a:lnTo>
                <a:lnTo>
                  <a:pt x="0" y="3174686"/>
                </a:lnTo>
                <a:lnTo>
                  <a:pt x="0" y="0"/>
                </a:lnTo>
                <a:close/>
              </a:path>
            </a:pathLst>
          </a:custGeom>
          <a:noFill/>
          <a:ln>
            <a:noFill/>
          </a:ln>
        </p:spPr>
      </p:sp>
      <p:sp>
        <p:nvSpPr>
          <p:cNvPr id="686" name="Google Shape;686;p20"/>
          <p:cNvSpPr txBox="1"/>
          <p:nvPr/>
        </p:nvSpPr>
        <p:spPr>
          <a:xfrm>
            <a:off x="2246804" y="4630199"/>
            <a:ext cx="1258395" cy="34111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062652"/>
                </a:solidFill>
                <a:latin typeface="Poppins"/>
                <a:ea typeface="Poppins"/>
                <a:cs typeface="Poppins"/>
                <a:sym typeface="Poppins"/>
              </a:rPr>
              <a:t>Situation</a:t>
            </a:r>
            <a:endParaRPr/>
          </a:p>
        </p:txBody>
      </p:sp>
      <p:sp>
        <p:nvSpPr>
          <p:cNvPr id="687" name="Google Shape;687;p20"/>
          <p:cNvSpPr txBox="1"/>
          <p:nvPr/>
        </p:nvSpPr>
        <p:spPr>
          <a:xfrm>
            <a:off x="2450625" y="5008024"/>
            <a:ext cx="781050" cy="1803401"/>
          </a:xfrm>
          <a:prstGeom prst="rect">
            <a:avLst/>
          </a:prstGeom>
          <a:noFill/>
          <a:ln>
            <a:noFill/>
          </a:ln>
        </p:spPr>
        <p:txBody>
          <a:bodyPr anchorCtr="0" anchor="t" bIns="0" lIns="0" spcFirstLastPara="1" rIns="0" wrap="square" tIns="0">
            <a:spAutoFit/>
          </a:bodyPr>
          <a:lstStyle/>
          <a:p>
            <a:pPr indent="0" lvl="0" marL="0" marR="0" rtl="0" algn="l">
              <a:lnSpc>
                <a:spcPct val="140004"/>
              </a:lnSpc>
              <a:spcBef>
                <a:spcPts val="0"/>
              </a:spcBef>
              <a:spcAft>
                <a:spcPts val="0"/>
              </a:spcAft>
              <a:buNone/>
            </a:pPr>
            <a:r>
              <a:rPr b="1" i="0" lang="en-US" sz="9999" u="none" cap="none" strike="noStrike">
                <a:solidFill>
                  <a:srgbClr val="062652"/>
                </a:solidFill>
                <a:latin typeface="Poppins"/>
                <a:ea typeface="Poppins"/>
                <a:cs typeface="Poppins"/>
                <a:sym typeface="Poppins"/>
              </a:rPr>
              <a:t>S</a:t>
            </a:r>
            <a:endParaRPr/>
          </a:p>
        </p:txBody>
      </p:sp>
      <p:sp>
        <p:nvSpPr>
          <p:cNvPr id="688" name="Google Shape;688;p20"/>
          <p:cNvSpPr/>
          <p:nvPr/>
        </p:nvSpPr>
        <p:spPr>
          <a:xfrm>
            <a:off x="14566403" y="3589160"/>
            <a:ext cx="2466057" cy="2782575"/>
          </a:xfrm>
          <a:custGeom>
            <a:rect b="b" l="l" r="r" t="t"/>
            <a:pathLst>
              <a:path extrusionOk="0" h="2782575" w="2466057">
                <a:moveTo>
                  <a:pt x="0" y="0"/>
                </a:moveTo>
                <a:lnTo>
                  <a:pt x="2466058" y="0"/>
                </a:lnTo>
                <a:lnTo>
                  <a:pt x="2466058" y="2782575"/>
                </a:lnTo>
                <a:lnTo>
                  <a:pt x="0" y="2782575"/>
                </a:lnTo>
                <a:lnTo>
                  <a:pt x="0" y="0"/>
                </a:lnTo>
                <a:close/>
              </a:path>
            </a:pathLst>
          </a:custGeom>
          <a:noFill/>
          <a:ln>
            <a:noFill/>
          </a:ln>
        </p:spPr>
      </p:sp>
      <p:sp>
        <p:nvSpPr>
          <p:cNvPr id="689" name="Google Shape;689;p20"/>
          <p:cNvSpPr txBox="1"/>
          <p:nvPr/>
        </p:nvSpPr>
        <p:spPr>
          <a:xfrm>
            <a:off x="14923802" y="4612147"/>
            <a:ext cx="1840198" cy="341119"/>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062652"/>
                </a:solidFill>
                <a:latin typeface="Poppins"/>
                <a:ea typeface="Poppins"/>
                <a:cs typeface="Poppins"/>
                <a:sym typeface="Poppins"/>
              </a:rPr>
              <a:t>Need Pay-Off</a:t>
            </a:r>
            <a:endParaRPr/>
          </a:p>
        </p:txBody>
      </p:sp>
      <p:sp>
        <p:nvSpPr>
          <p:cNvPr id="690" name="Google Shape;690;p20"/>
          <p:cNvSpPr txBox="1"/>
          <p:nvPr/>
        </p:nvSpPr>
        <p:spPr>
          <a:xfrm>
            <a:off x="15321917" y="4989972"/>
            <a:ext cx="955030" cy="1803401"/>
          </a:xfrm>
          <a:prstGeom prst="rect">
            <a:avLst/>
          </a:prstGeom>
          <a:noFill/>
          <a:ln>
            <a:noFill/>
          </a:ln>
        </p:spPr>
        <p:txBody>
          <a:bodyPr anchorCtr="0" anchor="t" bIns="0" lIns="0" spcFirstLastPara="1" rIns="0" wrap="square" tIns="0">
            <a:spAutoFit/>
          </a:bodyPr>
          <a:lstStyle/>
          <a:p>
            <a:pPr indent="0" lvl="0" marL="0" marR="0" rtl="0" algn="ctr">
              <a:lnSpc>
                <a:spcPct val="140004"/>
              </a:lnSpc>
              <a:spcBef>
                <a:spcPts val="0"/>
              </a:spcBef>
              <a:spcAft>
                <a:spcPts val="0"/>
              </a:spcAft>
              <a:buNone/>
            </a:pPr>
            <a:r>
              <a:rPr b="1" i="0" lang="en-US" sz="9999" u="none" cap="none" strike="noStrike">
                <a:solidFill>
                  <a:srgbClr val="062652"/>
                </a:solidFill>
                <a:latin typeface="Poppins"/>
                <a:ea typeface="Poppins"/>
                <a:cs typeface="Poppins"/>
                <a:sym typeface="Poppins"/>
              </a:rPr>
              <a:t>N</a:t>
            </a:r>
            <a:endParaRPr/>
          </a:p>
        </p:txBody>
      </p:sp>
      <p:sp>
        <p:nvSpPr>
          <p:cNvPr id="691" name="Google Shape;691;p20"/>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692" name="Google Shape;692;p20"/>
          <p:cNvGrpSpPr/>
          <p:nvPr/>
        </p:nvGrpSpPr>
        <p:grpSpPr>
          <a:xfrm>
            <a:off x="-1115" y="9661191"/>
            <a:ext cx="15869159" cy="476836"/>
            <a:chOff x="0" y="0"/>
            <a:chExt cx="4179532" cy="125587"/>
          </a:xfrm>
        </p:grpSpPr>
        <p:sp>
          <p:nvSpPr>
            <p:cNvPr id="693" name="Google Shape;693;p20"/>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694" name="Google Shape;694;p20"/>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695" name="Google Shape;695;p20"/>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2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701" name="Google Shape;701;p21"/>
          <p:cNvSpPr txBox="1"/>
          <p:nvPr/>
        </p:nvSpPr>
        <p:spPr>
          <a:xfrm>
            <a:off x="1032046" y="1792049"/>
            <a:ext cx="1910953" cy="50990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1" lang="en-US" sz="2799" u="none" cap="none" strike="noStrike">
                <a:solidFill>
                  <a:srgbClr val="062652"/>
                </a:solidFill>
                <a:latin typeface="Poppins"/>
                <a:ea typeface="Poppins"/>
                <a:cs typeface="Poppins"/>
                <a:sym typeface="Poppins"/>
              </a:rPr>
              <a:t>SITUATION</a:t>
            </a:r>
            <a:endParaRPr/>
          </a:p>
        </p:txBody>
      </p:sp>
      <p:sp>
        <p:nvSpPr>
          <p:cNvPr id="702" name="Google Shape;702;p21"/>
          <p:cNvSpPr txBox="1"/>
          <p:nvPr/>
        </p:nvSpPr>
        <p:spPr>
          <a:xfrm>
            <a:off x="1032046" y="2263854"/>
            <a:ext cx="12074354" cy="257176"/>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b="0" i="0" lang="en-US" sz="1499" u="none" cap="none" strike="noStrike">
                <a:solidFill>
                  <a:srgbClr val="B3B6BA"/>
                </a:solidFill>
                <a:latin typeface="Poppins"/>
                <a:ea typeface="Poppins"/>
                <a:cs typeface="Poppins"/>
                <a:sym typeface="Poppins"/>
              </a:rPr>
              <a:t>Kumpulkan fakta dasar tentang kondisi prospek saat ini. Ini membantu memahami konteks dan menentukan relevansi solusi.</a:t>
            </a:r>
            <a:endParaRPr/>
          </a:p>
        </p:txBody>
      </p:sp>
      <p:sp>
        <p:nvSpPr>
          <p:cNvPr id="703" name="Google Shape;703;p21"/>
          <p:cNvSpPr txBox="1"/>
          <p:nvPr/>
        </p:nvSpPr>
        <p:spPr>
          <a:xfrm>
            <a:off x="1032046" y="2682875"/>
            <a:ext cx="16227254" cy="482282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Kapan Dilakukan: </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Di awal percakapan atau saat fase probing, sebelum menggali masalah.</a:t>
            </a:r>
            <a:endParaRPr/>
          </a:p>
          <a:p>
            <a:pPr indent="0" lvl="0" marL="0" marR="0" rtl="0" algn="l">
              <a:lnSpc>
                <a:spcPct val="140016"/>
              </a:lnSpc>
              <a:spcBef>
                <a:spcPts val="0"/>
              </a:spcBef>
              <a:spcAft>
                <a:spcPts val="0"/>
              </a:spcAft>
              <a:buNone/>
            </a:pPr>
            <a:r>
              <a:t/>
            </a:r>
            <a:endParaRPr b="0" i="0" sz="2499" u="none" cap="none" strike="noStrike">
              <a:solidFill>
                <a:srgbClr val="062652"/>
              </a:solidFill>
              <a:latin typeface="Poppins"/>
              <a:ea typeface="Poppins"/>
              <a:cs typeface="Poppins"/>
              <a:sym typeface="Poppins"/>
            </a:endParaRPr>
          </a:p>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Contoh Pertanyaan: </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“Selama ini, Ibu biasanya mencatat pemasukan dan pengeluaran usaha dengan cara apa?”</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“Kalau soal laporan atau catatan usaha, biasanya dikerjakan sendiri atau dibantu orang lain?”</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“Dalam sehari, biasanya siapa yang paling sering mengurus catatan atau administrasi usaha?”</a:t>
            </a:r>
            <a:endParaRPr/>
          </a:p>
          <a:p>
            <a:pPr indent="0" lvl="0" marL="0" marR="0" rtl="0" algn="l">
              <a:lnSpc>
                <a:spcPct val="140016"/>
              </a:lnSpc>
              <a:spcBef>
                <a:spcPts val="0"/>
              </a:spcBef>
              <a:spcAft>
                <a:spcPts val="0"/>
              </a:spcAft>
              <a:buNone/>
            </a:pPr>
            <a:r>
              <a:t/>
            </a:r>
            <a:endParaRPr b="0" i="0" sz="2499" u="none" cap="none" strike="noStrike">
              <a:solidFill>
                <a:srgbClr val="062652"/>
              </a:solidFill>
              <a:latin typeface="Poppins"/>
              <a:ea typeface="Poppins"/>
              <a:cs typeface="Poppins"/>
              <a:sym typeface="Poppins"/>
            </a:endParaRPr>
          </a:p>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Tips: </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Tanya secukupnya untuk paham, bukan menginterogasi. Siapkan riset singkat, lalu dengarkan dengan empati.</a:t>
            </a:r>
            <a:endParaRPr/>
          </a:p>
        </p:txBody>
      </p:sp>
      <p:sp>
        <p:nvSpPr>
          <p:cNvPr id="704" name="Google Shape;704;p21"/>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705" name="Google Shape;705;p21"/>
          <p:cNvGrpSpPr/>
          <p:nvPr/>
        </p:nvGrpSpPr>
        <p:grpSpPr>
          <a:xfrm>
            <a:off x="-1115" y="9661191"/>
            <a:ext cx="15869159" cy="476836"/>
            <a:chOff x="0" y="0"/>
            <a:chExt cx="4179532" cy="125587"/>
          </a:xfrm>
        </p:grpSpPr>
        <p:sp>
          <p:nvSpPr>
            <p:cNvPr id="706" name="Google Shape;706;p21"/>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707" name="Google Shape;707;p21"/>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08" name="Google Shape;708;p21"/>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2" name="Shape 712"/>
        <p:cNvGrpSpPr/>
        <p:nvPr/>
      </p:nvGrpSpPr>
      <p:grpSpPr>
        <a:xfrm>
          <a:off x="0" y="0"/>
          <a:ext cx="0" cy="0"/>
          <a:chOff x="0" y="0"/>
          <a:chExt cx="0" cy="0"/>
        </a:xfrm>
      </p:grpSpPr>
      <p:sp>
        <p:nvSpPr>
          <p:cNvPr id="713" name="Google Shape;713;p2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714" name="Google Shape;714;p22"/>
          <p:cNvSpPr txBox="1"/>
          <p:nvPr/>
        </p:nvSpPr>
        <p:spPr>
          <a:xfrm>
            <a:off x="1032046" y="1792049"/>
            <a:ext cx="1787354" cy="475579"/>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1" lang="en-US" sz="2799" u="none" cap="none" strike="noStrike">
                <a:solidFill>
                  <a:srgbClr val="062652"/>
                </a:solidFill>
                <a:latin typeface="Poppins"/>
                <a:ea typeface="Poppins"/>
                <a:cs typeface="Poppins"/>
                <a:sym typeface="Poppins"/>
              </a:rPr>
              <a:t>PROBLEM</a:t>
            </a:r>
            <a:endParaRPr/>
          </a:p>
        </p:txBody>
      </p:sp>
      <p:sp>
        <p:nvSpPr>
          <p:cNvPr id="715" name="Google Shape;715;p22"/>
          <p:cNvSpPr txBox="1"/>
          <p:nvPr/>
        </p:nvSpPr>
        <p:spPr>
          <a:xfrm>
            <a:off x="1032046" y="2263854"/>
            <a:ext cx="10245554" cy="257176"/>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b="0" i="0" lang="en-US" sz="1499" u="none" cap="none" strike="noStrike">
                <a:solidFill>
                  <a:srgbClr val="B3B6BA"/>
                </a:solidFill>
                <a:latin typeface="Poppins"/>
                <a:ea typeface="Poppins"/>
                <a:cs typeface="Poppins"/>
                <a:sym typeface="Poppins"/>
              </a:rPr>
              <a:t>Bongkar pain points, apa yang menyulitkan prospek, kebutuhan yang tidak terpenuhi, atau ketidakpuasan.</a:t>
            </a:r>
            <a:endParaRPr/>
          </a:p>
        </p:txBody>
      </p:sp>
      <p:sp>
        <p:nvSpPr>
          <p:cNvPr id="716" name="Google Shape;716;p22"/>
          <p:cNvSpPr txBox="1"/>
          <p:nvPr/>
        </p:nvSpPr>
        <p:spPr>
          <a:xfrm>
            <a:off x="1032046" y="2682875"/>
            <a:ext cx="16227254" cy="482282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Kapan Dilakukan: </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Setelah Anda cukup paham konteks (Situation). Fokus pada masalah yang relevan untuk solusi Anda.</a:t>
            </a:r>
            <a:endParaRPr/>
          </a:p>
          <a:p>
            <a:pPr indent="0" lvl="0" marL="0" marR="0" rtl="0" algn="l">
              <a:lnSpc>
                <a:spcPct val="140016"/>
              </a:lnSpc>
              <a:spcBef>
                <a:spcPts val="0"/>
              </a:spcBef>
              <a:spcAft>
                <a:spcPts val="0"/>
              </a:spcAft>
              <a:buNone/>
            </a:pPr>
            <a:r>
              <a:t/>
            </a:r>
            <a:endParaRPr b="0" i="0" sz="2499" u="none" cap="none" strike="noStrike">
              <a:solidFill>
                <a:srgbClr val="062652"/>
              </a:solidFill>
              <a:latin typeface="Poppins"/>
              <a:ea typeface="Poppins"/>
              <a:cs typeface="Poppins"/>
              <a:sym typeface="Poppins"/>
            </a:endParaRPr>
          </a:p>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Contoh Pertanyaan: </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“Selama ini, pernah nggak pencatatan usaha bikin jadi telat atau bingung?”</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“Kalau boleh tahu, bagian mana yang paling sering terasa ribet atau merepotkan?”</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“Pernah nggak harus ngulang catatan karena ada yang kelupaan atau beda hitungannya?”</a:t>
            </a:r>
            <a:endParaRPr/>
          </a:p>
          <a:p>
            <a:pPr indent="0" lvl="0" marL="0" marR="0" rtl="0" algn="l">
              <a:lnSpc>
                <a:spcPct val="140016"/>
              </a:lnSpc>
              <a:spcBef>
                <a:spcPts val="0"/>
              </a:spcBef>
              <a:spcAft>
                <a:spcPts val="0"/>
              </a:spcAft>
              <a:buNone/>
            </a:pPr>
            <a:r>
              <a:t/>
            </a:r>
            <a:endParaRPr b="0" i="0" sz="2499" u="none" cap="none" strike="noStrike">
              <a:solidFill>
                <a:srgbClr val="062652"/>
              </a:solidFill>
              <a:latin typeface="Poppins"/>
              <a:ea typeface="Poppins"/>
              <a:cs typeface="Poppins"/>
              <a:sym typeface="Poppins"/>
            </a:endParaRPr>
          </a:p>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Tips: </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Dengarkan kata-kata nasabah, gali penyebabnya, dan biarkan mereka menyadari masalahnya sendiri.</a:t>
            </a:r>
            <a:endParaRPr/>
          </a:p>
        </p:txBody>
      </p:sp>
      <p:sp>
        <p:nvSpPr>
          <p:cNvPr id="717" name="Google Shape;717;p22"/>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718" name="Google Shape;718;p22"/>
          <p:cNvGrpSpPr/>
          <p:nvPr/>
        </p:nvGrpSpPr>
        <p:grpSpPr>
          <a:xfrm>
            <a:off x="-1115" y="9661191"/>
            <a:ext cx="15869159" cy="476836"/>
            <a:chOff x="0" y="0"/>
            <a:chExt cx="4179532" cy="125587"/>
          </a:xfrm>
        </p:grpSpPr>
        <p:sp>
          <p:nvSpPr>
            <p:cNvPr id="719" name="Google Shape;719;p22"/>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720" name="Google Shape;720;p22"/>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21" name="Google Shape;721;p22"/>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5" name="Shape 725"/>
        <p:cNvGrpSpPr/>
        <p:nvPr/>
      </p:nvGrpSpPr>
      <p:grpSpPr>
        <a:xfrm>
          <a:off x="0" y="0"/>
          <a:ext cx="0" cy="0"/>
          <a:chOff x="0" y="0"/>
          <a:chExt cx="0" cy="0"/>
        </a:xfrm>
      </p:grpSpPr>
      <p:sp>
        <p:nvSpPr>
          <p:cNvPr id="726" name="Google Shape;726;p2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727" name="Google Shape;727;p23"/>
          <p:cNvSpPr txBox="1"/>
          <p:nvPr/>
        </p:nvSpPr>
        <p:spPr>
          <a:xfrm>
            <a:off x="1032046" y="1792049"/>
            <a:ext cx="2322612" cy="50990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1" lang="en-US" sz="2799" u="none" cap="none" strike="noStrike">
                <a:solidFill>
                  <a:srgbClr val="062652"/>
                </a:solidFill>
                <a:latin typeface="Poppins"/>
                <a:ea typeface="Poppins"/>
                <a:cs typeface="Poppins"/>
                <a:sym typeface="Poppins"/>
              </a:rPr>
              <a:t>IMPLICATION</a:t>
            </a:r>
            <a:endParaRPr/>
          </a:p>
        </p:txBody>
      </p:sp>
      <p:sp>
        <p:nvSpPr>
          <p:cNvPr id="728" name="Google Shape;728;p23"/>
          <p:cNvSpPr txBox="1"/>
          <p:nvPr/>
        </p:nvSpPr>
        <p:spPr>
          <a:xfrm>
            <a:off x="1032046" y="2263854"/>
            <a:ext cx="16227254" cy="257176"/>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b="0" i="0" lang="en-US" sz="1499" u="none" cap="none" strike="noStrike">
                <a:solidFill>
                  <a:srgbClr val="B3B6BA"/>
                </a:solidFill>
                <a:latin typeface="Poppins"/>
                <a:ea typeface="Poppins"/>
                <a:cs typeface="Poppins"/>
                <a:sym typeface="Poppins"/>
              </a:rPr>
              <a:t>Perbesar konsekuensi/biaya dari masalah sehingga urgensi berubah dari nice-to-fix menjadi must-fix. Buat prospek merasakan dampak bisnisnya.</a:t>
            </a:r>
            <a:endParaRPr/>
          </a:p>
        </p:txBody>
      </p:sp>
      <p:sp>
        <p:nvSpPr>
          <p:cNvPr id="729" name="Google Shape;729;p23"/>
          <p:cNvSpPr txBox="1"/>
          <p:nvPr/>
        </p:nvSpPr>
        <p:spPr>
          <a:xfrm>
            <a:off x="1032046" y="2682875"/>
            <a:ext cx="16227254" cy="526097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Kapan Dilakukan: </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Setelah masalah jelas, gunakan untuk meningkatkan motivasi prospek bertindak.</a:t>
            </a:r>
            <a:endParaRPr/>
          </a:p>
          <a:p>
            <a:pPr indent="0" lvl="0" marL="0" marR="0" rtl="0" algn="l">
              <a:lnSpc>
                <a:spcPct val="140016"/>
              </a:lnSpc>
              <a:spcBef>
                <a:spcPts val="0"/>
              </a:spcBef>
              <a:spcAft>
                <a:spcPts val="0"/>
              </a:spcAft>
              <a:buNone/>
            </a:pPr>
            <a:r>
              <a:t/>
            </a:r>
            <a:endParaRPr b="0" i="0" sz="2499" u="none" cap="none" strike="noStrike">
              <a:solidFill>
                <a:srgbClr val="062652"/>
              </a:solidFill>
              <a:latin typeface="Poppins"/>
              <a:ea typeface="Poppins"/>
              <a:cs typeface="Poppins"/>
              <a:sym typeface="Poppins"/>
            </a:endParaRPr>
          </a:p>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Contoh Pertanyaan: </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“Kalau kondisi ini terus terjadi, biasanya berdampak ke usaha Ibu/Bapak nggak?”</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“Kira-kira, pernah nggak jadi keluar biaya tambahan atau kehilangan pemasukan gara-gara keterlambatan ini?”</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“Pernah nggak keputusan usaha jadi kurang tepat karena catatannya belum lengkap atau telat?”</a:t>
            </a:r>
            <a:endParaRPr/>
          </a:p>
          <a:p>
            <a:pPr indent="0" lvl="0" marL="0" marR="0" rtl="0" algn="l">
              <a:lnSpc>
                <a:spcPct val="140016"/>
              </a:lnSpc>
              <a:spcBef>
                <a:spcPts val="0"/>
              </a:spcBef>
              <a:spcAft>
                <a:spcPts val="0"/>
              </a:spcAft>
              <a:buNone/>
            </a:pPr>
            <a:r>
              <a:t/>
            </a:r>
            <a:endParaRPr b="0" i="0" sz="2499" u="none" cap="none" strike="noStrike">
              <a:solidFill>
                <a:srgbClr val="062652"/>
              </a:solidFill>
              <a:latin typeface="Poppins"/>
              <a:ea typeface="Poppins"/>
              <a:cs typeface="Poppins"/>
              <a:sym typeface="Poppins"/>
            </a:endParaRPr>
          </a:p>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Tips: </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Hubungkan dampak ke biaya, waktu, dan kualitas. Bantu calon nasabah menyadari konsekuensinya tanpa menakut-nakuti, gunakan data jika ada.</a:t>
            </a:r>
            <a:endParaRPr/>
          </a:p>
        </p:txBody>
      </p:sp>
      <p:sp>
        <p:nvSpPr>
          <p:cNvPr id="730" name="Google Shape;730;p23"/>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731" name="Google Shape;731;p23"/>
          <p:cNvGrpSpPr/>
          <p:nvPr/>
        </p:nvGrpSpPr>
        <p:grpSpPr>
          <a:xfrm>
            <a:off x="-1115" y="9661191"/>
            <a:ext cx="15869159" cy="476836"/>
            <a:chOff x="0" y="0"/>
            <a:chExt cx="4179532" cy="125587"/>
          </a:xfrm>
        </p:grpSpPr>
        <p:sp>
          <p:nvSpPr>
            <p:cNvPr id="732" name="Google Shape;732;p23"/>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733" name="Google Shape;733;p23"/>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34" name="Google Shape;734;p23"/>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8" name="Shape 738"/>
        <p:cNvGrpSpPr/>
        <p:nvPr/>
      </p:nvGrpSpPr>
      <p:grpSpPr>
        <a:xfrm>
          <a:off x="0" y="0"/>
          <a:ext cx="0" cy="0"/>
          <a:chOff x="0" y="0"/>
          <a:chExt cx="0" cy="0"/>
        </a:xfrm>
      </p:grpSpPr>
      <p:sp>
        <p:nvSpPr>
          <p:cNvPr id="739" name="Google Shape;739;p2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740" name="Google Shape;740;p24"/>
          <p:cNvSpPr txBox="1"/>
          <p:nvPr/>
        </p:nvSpPr>
        <p:spPr>
          <a:xfrm>
            <a:off x="1032046" y="1792049"/>
            <a:ext cx="2589808" cy="50990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1" lang="en-US" sz="2799" u="none" cap="none" strike="noStrike">
                <a:solidFill>
                  <a:srgbClr val="062652"/>
                </a:solidFill>
                <a:latin typeface="Poppins"/>
                <a:ea typeface="Poppins"/>
                <a:cs typeface="Poppins"/>
                <a:sym typeface="Poppins"/>
              </a:rPr>
              <a:t>NEED PAY-OFF</a:t>
            </a:r>
            <a:endParaRPr/>
          </a:p>
        </p:txBody>
      </p:sp>
      <p:sp>
        <p:nvSpPr>
          <p:cNvPr id="741" name="Google Shape;741;p24"/>
          <p:cNvSpPr txBox="1"/>
          <p:nvPr/>
        </p:nvSpPr>
        <p:spPr>
          <a:xfrm>
            <a:off x="1032046" y="2263854"/>
            <a:ext cx="16227254" cy="257176"/>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b="0" i="0" lang="en-US" sz="1499" u="none" cap="none" strike="noStrike">
                <a:solidFill>
                  <a:srgbClr val="B3B6BA"/>
                </a:solidFill>
                <a:latin typeface="Poppins"/>
                <a:ea typeface="Poppins"/>
                <a:cs typeface="Poppins"/>
                <a:sym typeface="Poppins"/>
              </a:rPr>
              <a:t>Buat prospek sendiri yang mengungkapkan manfaat dan solusi.</a:t>
            </a:r>
            <a:endParaRPr/>
          </a:p>
        </p:txBody>
      </p:sp>
      <p:sp>
        <p:nvSpPr>
          <p:cNvPr id="742" name="Google Shape;742;p24"/>
          <p:cNvSpPr txBox="1"/>
          <p:nvPr/>
        </p:nvSpPr>
        <p:spPr>
          <a:xfrm>
            <a:off x="1032046" y="2682875"/>
            <a:ext cx="16227254" cy="569912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Kapan Dilakukan: </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Setelah prospek menyadari implikasi, saatnya menggiring mereka melihat nilai solusi.</a:t>
            </a:r>
            <a:endParaRPr/>
          </a:p>
          <a:p>
            <a:pPr indent="0" lvl="0" marL="0" marR="0" rtl="0" algn="l">
              <a:lnSpc>
                <a:spcPct val="140016"/>
              </a:lnSpc>
              <a:spcBef>
                <a:spcPts val="0"/>
              </a:spcBef>
              <a:spcAft>
                <a:spcPts val="0"/>
              </a:spcAft>
              <a:buNone/>
            </a:pPr>
            <a:r>
              <a:t/>
            </a:r>
            <a:endParaRPr b="0" i="0" sz="2499" u="none" cap="none" strike="noStrike">
              <a:solidFill>
                <a:srgbClr val="062652"/>
              </a:solidFill>
              <a:latin typeface="Poppins"/>
              <a:ea typeface="Poppins"/>
              <a:cs typeface="Poppins"/>
              <a:sym typeface="Poppins"/>
            </a:endParaRPr>
          </a:p>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Contoh Pertanyaan: </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“Kalau pencatatan usaha bisa lebih cepat dan rapi, kira-kira itu akan membantu usaha Ibu/Bapak di bagian apa?”</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“Seandainya bisa menghemat waktu tiap minggu, waktu itu biasanya mau dipakai buat apa?”</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“Kalau kesalahan hitung bisa berkurang, menurut Ibu/Bapak itu berdampak ke biaya usaha nggak?”</a:t>
            </a:r>
            <a:endParaRPr/>
          </a:p>
          <a:p>
            <a:pPr indent="0" lvl="0" marL="0" marR="0" rtl="0" algn="l">
              <a:lnSpc>
                <a:spcPct val="140016"/>
              </a:lnSpc>
              <a:spcBef>
                <a:spcPts val="0"/>
              </a:spcBef>
              <a:spcAft>
                <a:spcPts val="0"/>
              </a:spcAft>
              <a:buNone/>
            </a:pPr>
            <a:r>
              <a:t/>
            </a:r>
            <a:endParaRPr b="0" i="0" sz="2499" u="none" cap="none" strike="noStrike">
              <a:solidFill>
                <a:srgbClr val="062652"/>
              </a:solidFill>
              <a:latin typeface="Poppins"/>
              <a:ea typeface="Poppins"/>
              <a:cs typeface="Poppins"/>
              <a:sym typeface="Poppins"/>
            </a:endParaRPr>
          </a:p>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Tips: </a:t>
            </a:r>
            <a:endParaRPr/>
          </a:p>
          <a:p>
            <a:pPr indent="0" lvl="0" marL="0" marR="0" rtl="0" algn="l">
              <a:lnSpc>
                <a:spcPct val="140016"/>
              </a:lnSpc>
              <a:spcBef>
                <a:spcPts val="0"/>
              </a:spcBef>
              <a:spcAft>
                <a:spcPts val="0"/>
              </a:spcAft>
              <a:buNone/>
            </a:pPr>
            <a:r>
              <a:rPr b="0" i="0" lang="en-US" sz="2499" u="none" cap="none" strike="noStrike">
                <a:solidFill>
                  <a:srgbClr val="062652"/>
                </a:solidFill>
                <a:latin typeface="Poppins"/>
                <a:ea typeface="Poppins"/>
                <a:cs typeface="Poppins"/>
                <a:sym typeface="Poppins"/>
              </a:rPr>
              <a:t>Biarkan nasabah menyebutkan manfaatnya sendiri. Gunakan itu untuk menyusun value proposition, lalu jelaskan solusi secara singkat.</a:t>
            </a:r>
            <a:endParaRPr/>
          </a:p>
        </p:txBody>
      </p:sp>
      <p:sp>
        <p:nvSpPr>
          <p:cNvPr id="743" name="Google Shape;743;p24"/>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744" name="Google Shape;744;p24"/>
          <p:cNvGrpSpPr/>
          <p:nvPr/>
        </p:nvGrpSpPr>
        <p:grpSpPr>
          <a:xfrm>
            <a:off x="-1115" y="9661191"/>
            <a:ext cx="15869159" cy="476836"/>
            <a:chOff x="0" y="0"/>
            <a:chExt cx="4179532" cy="125587"/>
          </a:xfrm>
        </p:grpSpPr>
        <p:sp>
          <p:nvSpPr>
            <p:cNvPr id="745" name="Google Shape;745;p24"/>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746" name="Google Shape;746;p24"/>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47" name="Google Shape;747;p24"/>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1" name="Shape 751"/>
        <p:cNvGrpSpPr/>
        <p:nvPr/>
      </p:nvGrpSpPr>
      <p:grpSpPr>
        <a:xfrm>
          <a:off x="0" y="0"/>
          <a:ext cx="0" cy="0"/>
          <a:chOff x="0" y="0"/>
          <a:chExt cx="0" cy="0"/>
        </a:xfrm>
      </p:grpSpPr>
      <p:sp>
        <p:nvSpPr>
          <p:cNvPr id="752" name="Google Shape;752;p2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753" name="Google Shape;753;p25"/>
          <p:cNvGrpSpPr/>
          <p:nvPr/>
        </p:nvGrpSpPr>
        <p:grpSpPr>
          <a:xfrm>
            <a:off x="1027585" y="4134402"/>
            <a:ext cx="7512660" cy="2898223"/>
            <a:chOff x="0" y="-57150"/>
            <a:chExt cx="1234517" cy="476250"/>
          </a:xfrm>
        </p:grpSpPr>
        <p:sp>
          <p:nvSpPr>
            <p:cNvPr id="754" name="Google Shape;754;p25"/>
            <p:cNvSpPr/>
            <p:nvPr/>
          </p:nvSpPr>
          <p:spPr>
            <a:xfrm>
              <a:off x="0" y="0"/>
              <a:ext cx="1234517" cy="419100"/>
            </a:xfrm>
            <a:custGeom>
              <a:rect b="b" l="l" r="r" t="t"/>
              <a:pathLst>
                <a:path extrusionOk="0" h="419100" w="1234517">
                  <a:moveTo>
                    <a:pt x="20127" y="0"/>
                  </a:moveTo>
                  <a:lnTo>
                    <a:pt x="1214389" y="0"/>
                  </a:lnTo>
                  <a:cubicBezTo>
                    <a:pt x="1225505" y="0"/>
                    <a:pt x="1234517" y="9011"/>
                    <a:pt x="1234517" y="20127"/>
                  </a:cubicBezTo>
                  <a:lnTo>
                    <a:pt x="1234517" y="398973"/>
                  </a:lnTo>
                  <a:cubicBezTo>
                    <a:pt x="1234517" y="410089"/>
                    <a:pt x="1225505" y="419100"/>
                    <a:pt x="1214389" y="419100"/>
                  </a:cubicBezTo>
                  <a:lnTo>
                    <a:pt x="20127" y="419100"/>
                  </a:lnTo>
                  <a:cubicBezTo>
                    <a:pt x="9011" y="419100"/>
                    <a:pt x="0" y="410089"/>
                    <a:pt x="0" y="398973"/>
                  </a:cubicBezTo>
                  <a:lnTo>
                    <a:pt x="0" y="20127"/>
                  </a:lnTo>
                  <a:cubicBezTo>
                    <a:pt x="0" y="9011"/>
                    <a:pt x="9011" y="0"/>
                    <a:pt x="2012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5" name="Google Shape;755;p25"/>
            <p:cNvSpPr txBox="1"/>
            <p:nvPr/>
          </p:nvSpPr>
          <p:spPr>
            <a:xfrm>
              <a:off x="0" y="-57150"/>
              <a:ext cx="1234517" cy="4762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56" name="Google Shape;756;p25"/>
          <p:cNvGrpSpPr/>
          <p:nvPr/>
        </p:nvGrpSpPr>
        <p:grpSpPr>
          <a:xfrm>
            <a:off x="9745524" y="4134402"/>
            <a:ext cx="7512660" cy="2898223"/>
            <a:chOff x="0" y="-57150"/>
            <a:chExt cx="1234517" cy="476250"/>
          </a:xfrm>
        </p:grpSpPr>
        <p:sp>
          <p:nvSpPr>
            <p:cNvPr id="757" name="Google Shape;757;p25"/>
            <p:cNvSpPr/>
            <p:nvPr/>
          </p:nvSpPr>
          <p:spPr>
            <a:xfrm>
              <a:off x="0" y="0"/>
              <a:ext cx="1234517" cy="419100"/>
            </a:xfrm>
            <a:custGeom>
              <a:rect b="b" l="l" r="r" t="t"/>
              <a:pathLst>
                <a:path extrusionOk="0" h="419100" w="1234517">
                  <a:moveTo>
                    <a:pt x="20127" y="0"/>
                  </a:moveTo>
                  <a:lnTo>
                    <a:pt x="1214389" y="0"/>
                  </a:lnTo>
                  <a:cubicBezTo>
                    <a:pt x="1225505" y="0"/>
                    <a:pt x="1234517" y="9011"/>
                    <a:pt x="1234517" y="20127"/>
                  </a:cubicBezTo>
                  <a:lnTo>
                    <a:pt x="1234517" y="398973"/>
                  </a:lnTo>
                  <a:cubicBezTo>
                    <a:pt x="1234517" y="410089"/>
                    <a:pt x="1225505" y="419100"/>
                    <a:pt x="1214389" y="419100"/>
                  </a:cubicBezTo>
                  <a:lnTo>
                    <a:pt x="20127" y="419100"/>
                  </a:lnTo>
                  <a:cubicBezTo>
                    <a:pt x="9011" y="419100"/>
                    <a:pt x="0" y="410089"/>
                    <a:pt x="0" y="398973"/>
                  </a:cubicBezTo>
                  <a:lnTo>
                    <a:pt x="0" y="20127"/>
                  </a:lnTo>
                  <a:cubicBezTo>
                    <a:pt x="0" y="9011"/>
                    <a:pt x="9011" y="0"/>
                    <a:pt x="2012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8" name="Google Shape;758;p25"/>
            <p:cNvSpPr txBox="1"/>
            <p:nvPr/>
          </p:nvSpPr>
          <p:spPr>
            <a:xfrm>
              <a:off x="0" y="-57150"/>
              <a:ext cx="1234517" cy="4762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59" name="Google Shape;759;p25"/>
          <p:cNvSpPr txBox="1"/>
          <p:nvPr/>
        </p:nvSpPr>
        <p:spPr>
          <a:xfrm>
            <a:off x="9982573" y="5187494"/>
            <a:ext cx="7038563" cy="107315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Tujuan:</a:t>
            </a:r>
            <a:r>
              <a:rPr b="0" i="0" lang="en-US" sz="2000" u="none" cap="none" strike="noStrike">
                <a:solidFill>
                  <a:srgbClr val="FFFFFF"/>
                </a:solidFill>
                <a:latin typeface="Poppins"/>
                <a:ea typeface="Poppins"/>
                <a:cs typeface="Poppins"/>
                <a:sym typeface="Poppins"/>
              </a:rPr>
              <a:t> Sales Presentation dilakukan agar prospek mendapatkan solusi kebutuhannya dari produk yang kita tawarkan.</a:t>
            </a:r>
            <a:endParaRPr/>
          </a:p>
        </p:txBody>
      </p:sp>
      <p:sp>
        <p:nvSpPr>
          <p:cNvPr id="760" name="Google Shape;760;p25"/>
          <p:cNvSpPr txBox="1"/>
          <p:nvPr/>
        </p:nvSpPr>
        <p:spPr>
          <a:xfrm>
            <a:off x="1291928" y="5187494"/>
            <a:ext cx="6900479" cy="107315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Pengertian: </a:t>
            </a:r>
            <a:r>
              <a:rPr b="0" i="0" lang="en-US" sz="2000" u="none" cap="none" strike="noStrike">
                <a:solidFill>
                  <a:srgbClr val="FFFFFF"/>
                </a:solidFill>
                <a:latin typeface="Poppins"/>
                <a:ea typeface="Poppins"/>
                <a:cs typeface="Poppins"/>
                <a:sym typeface="Poppins"/>
              </a:rPr>
              <a:t>Sales Presentation merupakan teknik dalam menawarkan produk yang sesuai dengan kebutuhan prospek.</a:t>
            </a:r>
            <a:endParaRPr/>
          </a:p>
        </p:txBody>
      </p:sp>
      <p:grpSp>
        <p:nvGrpSpPr>
          <p:cNvPr id="761" name="Google Shape;761;p25"/>
          <p:cNvGrpSpPr/>
          <p:nvPr/>
        </p:nvGrpSpPr>
        <p:grpSpPr>
          <a:xfrm rot="-5400000">
            <a:off x="5861242" y="7874449"/>
            <a:ext cx="1051038" cy="1056377"/>
            <a:chOff x="55887" y="-57150"/>
            <a:chExt cx="586726" cy="589707"/>
          </a:xfrm>
        </p:grpSpPr>
        <p:sp>
          <p:nvSpPr>
            <p:cNvPr id="762" name="Google Shape;762;p25"/>
            <p:cNvSpPr/>
            <p:nvPr/>
          </p:nvSpPr>
          <p:spPr>
            <a:xfrm>
              <a:off x="55887" y="0"/>
              <a:ext cx="586726" cy="532557"/>
            </a:xfrm>
            <a:custGeom>
              <a:rect b="b" l="l" r="r" t="t"/>
              <a:pathLst>
                <a:path extrusionOk="0" h="532557" w="586726">
                  <a:moveTo>
                    <a:pt x="227282" y="494259"/>
                  </a:moveTo>
                  <a:lnTo>
                    <a:pt x="10194" y="115341"/>
                  </a:lnTo>
                  <a:cubicBezTo>
                    <a:pt x="-3466" y="91498"/>
                    <a:pt x="-3393" y="62185"/>
                    <a:pt x="10386" y="38410"/>
                  </a:cubicBezTo>
                  <a:cubicBezTo>
                    <a:pt x="24165" y="14636"/>
                    <a:pt x="49564" y="0"/>
                    <a:pt x="77043" y="0"/>
                  </a:cubicBezTo>
                  <a:lnTo>
                    <a:pt x="509683" y="0"/>
                  </a:lnTo>
                  <a:cubicBezTo>
                    <a:pt x="537162" y="0"/>
                    <a:pt x="562561" y="14636"/>
                    <a:pt x="576340" y="38410"/>
                  </a:cubicBezTo>
                  <a:cubicBezTo>
                    <a:pt x="590119" y="62185"/>
                    <a:pt x="590192" y="91498"/>
                    <a:pt x="576532" y="115341"/>
                  </a:cubicBezTo>
                  <a:lnTo>
                    <a:pt x="359444" y="494259"/>
                  </a:lnTo>
                  <a:cubicBezTo>
                    <a:pt x="345873" y="517946"/>
                    <a:pt x="320662" y="532557"/>
                    <a:pt x="293363" y="532557"/>
                  </a:cubicBezTo>
                  <a:cubicBezTo>
                    <a:pt x="266064" y="532557"/>
                    <a:pt x="240853" y="517946"/>
                    <a:pt x="227282" y="494259"/>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3" name="Google Shape;763;p25"/>
            <p:cNvSpPr txBox="1"/>
            <p:nvPr/>
          </p:nvSpPr>
          <p:spPr>
            <a:xfrm>
              <a:off x="215900" y="-57150"/>
              <a:ext cx="266700" cy="4381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64" name="Google Shape;764;p25"/>
          <p:cNvSpPr txBox="1"/>
          <p:nvPr/>
        </p:nvSpPr>
        <p:spPr>
          <a:xfrm>
            <a:off x="1994864" y="7480300"/>
            <a:ext cx="3750091" cy="1778000"/>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000" u="none" cap="none" strike="noStrike">
                <a:solidFill>
                  <a:srgbClr val="062652"/>
                </a:solidFill>
                <a:latin typeface="Poppins"/>
                <a:ea typeface="Poppins"/>
                <a:cs typeface="Poppins"/>
                <a:sym typeface="Poppins"/>
              </a:rPr>
              <a:t>Benefit</a:t>
            </a:r>
            <a:endParaRPr/>
          </a:p>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Yakinkan customer dengan</a:t>
            </a:r>
            <a:endParaRPr/>
          </a:p>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menjelaskan manfaat yang</a:t>
            </a:r>
            <a:endParaRPr/>
          </a:p>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akan mereka terima terlebih</a:t>
            </a:r>
            <a:endParaRPr/>
          </a:p>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dahulu.</a:t>
            </a:r>
            <a:endParaRPr/>
          </a:p>
        </p:txBody>
      </p:sp>
      <p:sp>
        <p:nvSpPr>
          <p:cNvPr id="765" name="Google Shape;765;p25"/>
          <p:cNvSpPr txBox="1"/>
          <p:nvPr/>
        </p:nvSpPr>
        <p:spPr>
          <a:xfrm>
            <a:off x="7268955" y="7480300"/>
            <a:ext cx="3750091" cy="142557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000" u="none" cap="none" strike="noStrike">
                <a:solidFill>
                  <a:srgbClr val="062652"/>
                </a:solidFill>
                <a:latin typeface="Poppins"/>
                <a:ea typeface="Poppins"/>
                <a:cs typeface="Poppins"/>
                <a:sym typeface="Poppins"/>
              </a:rPr>
              <a:t>Advantage</a:t>
            </a:r>
            <a:endParaRPr/>
          </a:p>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Jika mereka sudah mulai</a:t>
            </a:r>
            <a:endParaRPr/>
          </a:p>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tertarik, mulai jelaskan</a:t>
            </a:r>
            <a:endParaRPr/>
          </a:p>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keunggulan produk Anda!</a:t>
            </a:r>
            <a:endParaRPr/>
          </a:p>
        </p:txBody>
      </p:sp>
      <p:sp>
        <p:nvSpPr>
          <p:cNvPr id="766" name="Google Shape;766;p25"/>
          <p:cNvSpPr txBox="1"/>
          <p:nvPr/>
        </p:nvSpPr>
        <p:spPr>
          <a:xfrm>
            <a:off x="12543045" y="7480300"/>
            <a:ext cx="3750091" cy="142557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0" lang="en-US" sz="2000" u="none" cap="none" strike="noStrike">
                <a:solidFill>
                  <a:srgbClr val="062652"/>
                </a:solidFill>
                <a:latin typeface="Poppins"/>
                <a:ea typeface="Poppins"/>
                <a:cs typeface="Poppins"/>
                <a:sym typeface="Poppins"/>
              </a:rPr>
              <a:t>Feature</a:t>
            </a:r>
            <a:endParaRPr/>
          </a:p>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Penjelasan mengenai fitur</a:t>
            </a:r>
            <a:endParaRPr/>
          </a:p>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produk dapat dilakukan di</a:t>
            </a:r>
            <a:endParaRPr/>
          </a:p>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akhir.</a:t>
            </a:r>
            <a:endParaRPr/>
          </a:p>
        </p:txBody>
      </p:sp>
      <p:grpSp>
        <p:nvGrpSpPr>
          <p:cNvPr id="767" name="Google Shape;767;p25"/>
          <p:cNvGrpSpPr/>
          <p:nvPr/>
        </p:nvGrpSpPr>
        <p:grpSpPr>
          <a:xfrm rot="-5400000">
            <a:off x="11138414" y="7874449"/>
            <a:ext cx="1051038" cy="1056377"/>
            <a:chOff x="55887" y="-57150"/>
            <a:chExt cx="586726" cy="589707"/>
          </a:xfrm>
        </p:grpSpPr>
        <p:sp>
          <p:nvSpPr>
            <p:cNvPr id="768" name="Google Shape;768;p25"/>
            <p:cNvSpPr/>
            <p:nvPr/>
          </p:nvSpPr>
          <p:spPr>
            <a:xfrm>
              <a:off x="55887" y="0"/>
              <a:ext cx="586726" cy="532557"/>
            </a:xfrm>
            <a:custGeom>
              <a:rect b="b" l="l" r="r" t="t"/>
              <a:pathLst>
                <a:path extrusionOk="0" h="532557" w="586726">
                  <a:moveTo>
                    <a:pt x="227282" y="494259"/>
                  </a:moveTo>
                  <a:lnTo>
                    <a:pt x="10194" y="115341"/>
                  </a:lnTo>
                  <a:cubicBezTo>
                    <a:pt x="-3466" y="91498"/>
                    <a:pt x="-3393" y="62185"/>
                    <a:pt x="10386" y="38410"/>
                  </a:cubicBezTo>
                  <a:cubicBezTo>
                    <a:pt x="24165" y="14636"/>
                    <a:pt x="49564" y="0"/>
                    <a:pt x="77043" y="0"/>
                  </a:cubicBezTo>
                  <a:lnTo>
                    <a:pt x="509683" y="0"/>
                  </a:lnTo>
                  <a:cubicBezTo>
                    <a:pt x="537162" y="0"/>
                    <a:pt x="562561" y="14636"/>
                    <a:pt x="576340" y="38410"/>
                  </a:cubicBezTo>
                  <a:cubicBezTo>
                    <a:pt x="590119" y="62185"/>
                    <a:pt x="590192" y="91498"/>
                    <a:pt x="576532" y="115341"/>
                  </a:cubicBezTo>
                  <a:lnTo>
                    <a:pt x="359444" y="494259"/>
                  </a:lnTo>
                  <a:cubicBezTo>
                    <a:pt x="345873" y="517946"/>
                    <a:pt x="320662" y="532557"/>
                    <a:pt x="293363" y="532557"/>
                  </a:cubicBezTo>
                  <a:cubicBezTo>
                    <a:pt x="266064" y="532557"/>
                    <a:pt x="240853" y="517946"/>
                    <a:pt x="227282" y="494259"/>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9" name="Google Shape;769;p25"/>
            <p:cNvSpPr txBox="1"/>
            <p:nvPr/>
          </p:nvSpPr>
          <p:spPr>
            <a:xfrm>
              <a:off x="215900" y="-57150"/>
              <a:ext cx="266700" cy="4381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70" name="Google Shape;770;p25"/>
          <p:cNvGrpSpPr/>
          <p:nvPr/>
        </p:nvGrpSpPr>
        <p:grpSpPr>
          <a:xfrm rot="-5400000">
            <a:off x="14716499" y="1784448"/>
            <a:ext cx="1942079" cy="3143522"/>
            <a:chOff x="0" y="-31750"/>
            <a:chExt cx="520700" cy="842825"/>
          </a:xfrm>
        </p:grpSpPr>
        <p:sp>
          <p:nvSpPr>
            <p:cNvPr id="771" name="Google Shape;771;p25"/>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772" name="Google Shape;772;p25"/>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73" name="Google Shape;773;p25"/>
          <p:cNvGrpSpPr/>
          <p:nvPr/>
        </p:nvGrpSpPr>
        <p:grpSpPr>
          <a:xfrm rot="-5400000">
            <a:off x="12515583" y="1784448"/>
            <a:ext cx="1942079" cy="3143522"/>
            <a:chOff x="0" y="-31750"/>
            <a:chExt cx="520700" cy="842825"/>
          </a:xfrm>
        </p:grpSpPr>
        <p:sp>
          <p:nvSpPr>
            <p:cNvPr id="774" name="Google Shape;774;p25"/>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775" name="Google Shape;775;p25"/>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76" name="Google Shape;776;p25"/>
          <p:cNvGrpSpPr/>
          <p:nvPr/>
        </p:nvGrpSpPr>
        <p:grpSpPr>
          <a:xfrm rot="-5400000">
            <a:off x="10314666" y="1784448"/>
            <a:ext cx="1942079" cy="3143522"/>
            <a:chOff x="0" y="-31750"/>
            <a:chExt cx="520700" cy="842825"/>
          </a:xfrm>
        </p:grpSpPr>
        <p:sp>
          <p:nvSpPr>
            <p:cNvPr id="777" name="Google Shape;777;p25"/>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778" name="Google Shape;778;p25"/>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79" name="Google Shape;779;p25"/>
          <p:cNvGrpSpPr/>
          <p:nvPr/>
        </p:nvGrpSpPr>
        <p:grpSpPr>
          <a:xfrm rot="-5400000">
            <a:off x="8113750" y="1784448"/>
            <a:ext cx="1942079" cy="3143522"/>
            <a:chOff x="0" y="-31750"/>
            <a:chExt cx="520700" cy="842825"/>
          </a:xfrm>
        </p:grpSpPr>
        <p:sp>
          <p:nvSpPr>
            <p:cNvPr id="780" name="Google Shape;780;p25"/>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781" name="Google Shape;781;p25"/>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82" name="Google Shape;782;p25"/>
          <p:cNvGrpSpPr/>
          <p:nvPr/>
        </p:nvGrpSpPr>
        <p:grpSpPr>
          <a:xfrm rot="-5400000">
            <a:off x="5912834" y="1784448"/>
            <a:ext cx="1942079" cy="3143522"/>
            <a:chOff x="0" y="-31750"/>
            <a:chExt cx="520700" cy="842825"/>
          </a:xfrm>
        </p:grpSpPr>
        <p:sp>
          <p:nvSpPr>
            <p:cNvPr id="783" name="Google Shape;783;p25"/>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784" name="Google Shape;784;p25"/>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85" name="Google Shape;785;p25"/>
          <p:cNvGrpSpPr/>
          <p:nvPr/>
        </p:nvGrpSpPr>
        <p:grpSpPr>
          <a:xfrm rot="-5400000">
            <a:off x="3711918" y="1784448"/>
            <a:ext cx="1942079" cy="3143522"/>
            <a:chOff x="0" y="-31750"/>
            <a:chExt cx="520700" cy="842825"/>
          </a:xfrm>
        </p:grpSpPr>
        <p:sp>
          <p:nvSpPr>
            <p:cNvPr id="786" name="Google Shape;786;p25"/>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787" name="Google Shape;787;p25"/>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788" name="Google Shape;788;p25"/>
          <p:cNvGrpSpPr/>
          <p:nvPr/>
        </p:nvGrpSpPr>
        <p:grpSpPr>
          <a:xfrm rot="-5400000">
            <a:off x="1511002" y="1784448"/>
            <a:ext cx="1942079" cy="3143522"/>
            <a:chOff x="0" y="-31750"/>
            <a:chExt cx="520700" cy="842825"/>
          </a:xfrm>
        </p:grpSpPr>
        <p:sp>
          <p:nvSpPr>
            <p:cNvPr id="789" name="Google Shape;789;p25"/>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790" name="Google Shape;790;p25"/>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791" name="Google Shape;791;p25"/>
          <p:cNvSpPr txBox="1"/>
          <p:nvPr/>
        </p:nvSpPr>
        <p:spPr>
          <a:xfrm>
            <a:off x="1467258" y="2803808"/>
            <a:ext cx="1615504"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Prospecting</a:t>
            </a:r>
            <a:endParaRPr/>
          </a:p>
        </p:txBody>
      </p:sp>
      <p:sp>
        <p:nvSpPr>
          <p:cNvPr id="792" name="Google Shape;792;p25"/>
          <p:cNvSpPr txBox="1"/>
          <p:nvPr/>
        </p:nvSpPr>
        <p:spPr>
          <a:xfrm>
            <a:off x="4053803" y="2803808"/>
            <a:ext cx="1775129"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Approaching</a:t>
            </a:r>
            <a:endParaRPr/>
          </a:p>
        </p:txBody>
      </p:sp>
      <p:sp>
        <p:nvSpPr>
          <p:cNvPr id="793" name="Google Shape;793;p25"/>
          <p:cNvSpPr txBox="1"/>
          <p:nvPr/>
        </p:nvSpPr>
        <p:spPr>
          <a:xfrm>
            <a:off x="6704645" y="2803808"/>
            <a:ext cx="1067755"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Probing</a:t>
            </a:r>
            <a:endParaRPr/>
          </a:p>
        </p:txBody>
      </p:sp>
      <p:sp>
        <p:nvSpPr>
          <p:cNvPr id="794" name="Google Shape;794;p25"/>
          <p:cNvSpPr txBox="1"/>
          <p:nvPr/>
        </p:nvSpPr>
        <p:spPr>
          <a:xfrm>
            <a:off x="8458220" y="2635484"/>
            <a:ext cx="1707810"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Sales</a:t>
            </a:r>
            <a:endParaRPr/>
          </a:p>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Presentation</a:t>
            </a:r>
            <a:endParaRPr/>
          </a:p>
        </p:txBody>
      </p:sp>
      <p:sp>
        <p:nvSpPr>
          <p:cNvPr id="795" name="Google Shape;795;p25"/>
          <p:cNvSpPr txBox="1"/>
          <p:nvPr/>
        </p:nvSpPr>
        <p:spPr>
          <a:xfrm>
            <a:off x="10482177" y="2627595"/>
            <a:ext cx="1995365"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Handling</a:t>
            </a:r>
            <a:endParaRPr/>
          </a:p>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Objection</a:t>
            </a:r>
            <a:endParaRPr/>
          </a:p>
        </p:txBody>
      </p:sp>
      <p:sp>
        <p:nvSpPr>
          <p:cNvPr id="796" name="Google Shape;796;p25"/>
          <p:cNvSpPr txBox="1"/>
          <p:nvPr/>
        </p:nvSpPr>
        <p:spPr>
          <a:xfrm>
            <a:off x="12857468" y="2803808"/>
            <a:ext cx="1780389"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Sales Closing</a:t>
            </a:r>
            <a:endParaRPr/>
          </a:p>
        </p:txBody>
      </p:sp>
      <p:sp>
        <p:nvSpPr>
          <p:cNvPr id="797" name="Google Shape;797;p25"/>
          <p:cNvSpPr txBox="1"/>
          <p:nvPr/>
        </p:nvSpPr>
        <p:spPr>
          <a:xfrm>
            <a:off x="15062825" y="2803808"/>
            <a:ext cx="1624975"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Maintaining</a:t>
            </a:r>
            <a:endParaRPr/>
          </a:p>
        </p:txBody>
      </p:sp>
      <p:sp>
        <p:nvSpPr>
          <p:cNvPr id="798" name="Google Shape;798;p25"/>
          <p:cNvSpPr txBox="1"/>
          <p:nvPr/>
        </p:nvSpPr>
        <p:spPr>
          <a:xfrm>
            <a:off x="1180639" y="3129967"/>
            <a:ext cx="2147987"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Mencari Calon Nasabah</a:t>
            </a:r>
            <a:endParaRPr/>
          </a:p>
        </p:txBody>
      </p:sp>
      <p:sp>
        <p:nvSpPr>
          <p:cNvPr id="799" name="Google Shape;799;p25"/>
          <p:cNvSpPr txBox="1"/>
          <p:nvPr/>
        </p:nvSpPr>
        <p:spPr>
          <a:xfrm>
            <a:off x="4071933"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Pendekatan Awal</a:t>
            </a:r>
            <a:endParaRPr/>
          </a:p>
        </p:txBody>
      </p:sp>
      <p:sp>
        <p:nvSpPr>
          <p:cNvPr id="800" name="Google Shape;800;p25"/>
          <p:cNvSpPr txBox="1"/>
          <p:nvPr/>
        </p:nvSpPr>
        <p:spPr>
          <a:xfrm>
            <a:off x="6373624"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Menggali Kebutuhan</a:t>
            </a:r>
            <a:endParaRPr/>
          </a:p>
        </p:txBody>
      </p:sp>
      <p:sp>
        <p:nvSpPr>
          <p:cNvPr id="801" name="Google Shape;801;p25"/>
          <p:cNvSpPr txBox="1"/>
          <p:nvPr/>
        </p:nvSpPr>
        <p:spPr>
          <a:xfrm>
            <a:off x="8455635" y="3281645"/>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Presentasi Penawaran</a:t>
            </a:r>
            <a:endParaRPr/>
          </a:p>
        </p:txBody>
      </p:sp>
      <p:sp>
        <p:nvSpPr>
          <p:cNvPr id="802" name="Google Shape;802;p25"/>
          <p:cNvSpPr txBox="1"/>
          <p:nvPr/>
        </p:nvSpPr>
        <p:spPr>
          <a:xfrm>
            <a:off x="10638878" y="3289534"/>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Menangani Keberatan</a:t>
            </a:r>
            <a:endParaRPr/>
          </a:p>
        </p:txBody>
      </p:sp>
      <p:sp>
        <p:nvSpPr>
          <p:cNvPr id="803" name="Google Shape;803;p25"/>
          <p:cNvSpPr txBox="1"/>
          <p:nvPr/>
        </p:nvSpPr>
        <p:spPr>
          <a:xfrm>
            <a:off x="12857468"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Penutupan Penjualan</a:t>
            </a:r>
            <a:endParaRPr/>
          </a:p>
        </p:txBody>
      </p:sp>
      <p:sp>
        <p:nvSpPr>
          <p:cNvPr id="804" name="Google Shape;804;p25"/>
          <p:cNvSpPr txBox="1"/>
          <p:nvPr/>
        </p:nvSpPr>
        <p:spPr>
          <a:xfrm>
            <a:off x="15036752" y="3138722"/>
            <a:ext cx="1823653"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Pemeliharaan Hubungan</a:t>
            </a:r>
            <a:endParaRPr/>
          </a:p>
        </p:txBody>
      </p:sp>
      <p:sp>
        <p:nvSpPr>
          <p:cNvPr id="805" name="Google Shape;805;p25"/>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806" name="Google Shape;806;p25"/>
          <p:cNvGrpSpPr/>
          <p:nvPr/>
        </p:nvGrpSpPr>
        <p:grpSpPr>
          <a:xfrm>
            <a:off x="-1115" y="9661191"/>
            <a:ext cx="15869159" cy="476836"/>
            <a:chOff x="0" y="0"/>
            <a:chExt cx="4179532" cy="125587"/>
          </a:xfrm>
        </p:grpSpPr>
        <p:sp>
          <p:nvSpPr>
            <p:cNvPr id="807" name="Google Shape;807;p25"/>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808" name="Google Shape;808;p25"/>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09" name="Google Shape;809;p25"/>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3" name="Shape 813"/>
        <p:cNvGrpSpPr/>
        <p:nvPr/>
      </p:nvGrpSpPr>
      <p:grpSpPr>
        <a:xfrm>
          <a:off x="0" y="0"/>
          <a:ext cx="0" cy="0"/>
          <a:chOff x="0" y="0"/>
          <a:chExt cx="0" cy="0"/>
        </a:xfrm>
      </p:grpSpPr>
      <p:sp>
        <p:nvSpPr>
          <p:cNvPr id="814" name="Google Shape;814;p35"/>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815" name="Google Shape;815;p35"/>
          <p:cNvGrpSpPr/>
          <p:nvPr/>
        </p:nvGrpSpPr>
        <p:grpSpPr>
          <a:xfrm rot="-5400000">
            <a:off x="14716499" y="1784448"/>
            <a:ext cx="1942079" cy="3143522"/>
            <a:chOff x="0" y="-31750"/>
            <a:chExt cx="520700" cy="842825"/>
          </a:xfrm>
        </p:grpSpPr>
        <p:sp>
          <p:nvSpPr>
            <p:cNvPr id="816" name="Google Shape;816;p35"/>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817" name="Google Shape;817;p35"/>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18" name="Google Shape;818;p35"/>
          <p:cNvGrpSpPr/>
          <p:nvPr/>
        </p:nvGrpSpPr>
        <p:grpSpPr>
          <a:xfrm rot="-5400000">
            <a:off x="12515583" y="1784448"/>
            <a:ext cx="1942079" cy="3143522"/>
            <a:chOff x="0" y="-31750"/>
            <a:chExt cx="520700" cy="842825"/>
          </a:xfrm>
        </p:grpSpPr>
        <p:sp>
          <p:nvSpPr>
            <p:cNvPr id="819" name="Google Shape;819;p35"/>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820" name="Google Shape;820;p35"/>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21" name="Google Shape;821;p35"/>
          <p:cNvGrpSpPr/>
          <p:nvPr/>
        </p:nvGrpSpPr>
        <p:grpSpPr>
          <a:xfrm rot="-5400000">
            <a:off x="10314666" y="1784448"/>
            <a:ext cx="1942079" cy="3143522"/>
            <a:chOff x="0" y="-31750"/>
            <a:chExt cx="520700" cy="842825"/>
          </a:xfrm>
        </p:grpSpPr>
        <p:sp>
          <p:nvSpPr>
            <p:cNvPr id="822" name="Google Shape;822;p35"/>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823" name="Google Shape;823;p35"/>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24" name="Google Shape;824;p35"/>
          <p:cNvGrpSpPr/>
          <p:nvPr/>
        </p:nvGrpSpPr>
        <p:grpSpPr>
          <a:xfrm rot="-5400000">
            <a:off x="8113750" y="1784448"/>
            <a:ext cx="1942079" cy="3143522"/>
            <a:chOff x="0" y="-31750"/>
            <a:chExt cx="520700" cy="842825"/>
          </a:xfrm>
        </p:grpSpPr>
        <p:sp>
          <p:nvSpPr>
            <p:cNvPr id="825" name="Google Shape;825;p35"/>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826" name="Google Shape;826;p35"/>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27" name="Google Shape;827;p35"/>
          <p:cNvGrpSpPr/>
          <p:nvPr/>
        </p:nvGrpSpPr>
        <p:grpSpPr>
          <a:xfrm rot="-5400000">
            <a:off x="5912834" y="1784448"/>
            <a:ext cx="1942079" cy="3143522"/>
            <a:chOff x="0" y="-31750"/>
            <a:chExt cx="520700" cy="842825"/>
          </a:xfrm>
        </p:grpSpPr>
        <p:sp>
          <p:nvSpPr>
            <p:cNvPr id="828" name="Google Shape;828;p35"/>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829" name="Google Shape;829;p35"/>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30" name="Google Shape;830;p35"/>
          <p:cNvGrpSpPr/>
          <p:nvPr/>
        </p:nvGrpSpPr>
        <p:grpSpPr>
          <a:xfrm rot="-5400000">
            <a:off x="3711918" y="1784448"/>
            <a:ext cx="1942079" cy="3143522"/>
            <a:chOff x="0" y="-31750"/>
            <a:chExt cx="520700" cy="842825"/>
          </a:xfrm>
        </p:grpSpPr>
        <p:sp>
          <p:nvSpPr>
            <p:cNvPr id="831" name="Google Shape;831;p35"/>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832" name="Google Shape;832;p35"/>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833" name="Google Shape;833;p35"/>
          <p:cNvGrpSpPr/>
          <p:nvPr/>
        </p:nvGrpSpPr>
        <p:grpSpPr>
          <a:xfrm rot="-5400000">
            <a:off x="1511002" y="1784448"/>
            <a:ext cx="1942079" cy="3143522"/>
            <a:chOff x="0" y="-31750"/>
            <a:chExt cx="520700" cy="842825"/>
          </a:xfrm>
        </p:grpSpPr>
        <p:sp>
          <p:nvSpPr>
            <p:cNvPr id="834" name="Google Shape;834;p35"/>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835" name="Google Shape;835;p35"/>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36" name="Google Shape;836;p35"/>
          <p:cNvSpPr txBox="1"/>
          <p:nvPr/>
        </p:nvSpPr>
        <p:spPr>
          <a:xfrm>
            <a:off x="1467257" y="2803808"/>
            <a:ext cx="1625809"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Prospecting</a:t>
            </a:r>
            <a:endParaRPr/>
          </a:p>
        </p:txBody>
      </p:sp>
      <p:sp>
        <p:nvSpPr>
          <p:cNvPr id="837" name="Google Shape;837;p35"/>
          <p:cNvSpPr txBox="1"/>
          <p:nvPr/>
        </p:nvSpPr>
        <p:spPr>
          <a:xfrm>
            <a:off x="4053803" y="2803808"/>
            <a:ext cx="1775129"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Approaching</a:t>
            </a:r>
            <a:endParaRPr/>
          </a:p>
        </p:txBody>
      </p:sp>
      <p:sp>
        <p:nvSpPr>
          <p:cNvPr id="838" name="Google Shape;838;p35"/>
          <p:cNvSpPr txBox="1"/>
          <p:nvPr/>
        </p:nvSpPr>
        <p:spPr>
          <a:xfrm>
            <a:off x="6704645" y="2803808"/>
            <a:ext cx="1148817"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Probing</a:t>
            </a:r>
            <a:endParaRPr/>
          </a:p>
        </p:txBody>
      </p:sp>
      <p:sp>
        <p:nvSpPr>
          <p:cNvPr id="839" name="Google Shape;839;p35"/>
          <p:cNvSpPr txBox="1"/>
          <p:nvPr/>
        </p:nvSpPr>
        <p:spPr>
          <a:xfrm>
            <a:off x="8458220" y="2635484"/>
            <a:ext cx="1707810"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Sales</a:t>
            </a:r>
            <a:endParaRPr/>
          </a:p>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Presentation</a:t>
            </a:r>
            <a:endParaRPr/>
          </a:p>
        </p:txBody>
      </p:sp>
      <p:sp>
        <p:nvSpPr>
          <p:cNvPr id="840" name="Google Shape;840;p35"/>
          <p:cNvSpPr txBox="1"/>
          <p:nvPr/>
        </p:nvSpPr>
        <p:spPr>
          <a:xfrm>
            <a:off x="10482177" y="2627595"/>
            <a:ext cx="1995365"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Handling</a:t>
            </a:r>
            <a:endParaRPr/>
          </a:p>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Objection</a:t>
            </a:r>
            <a:endParaRPr/>
          </a:p>
        </p:txBody>
      </p:sp>
      <p:sp>
        <p:nvSpPr>
          <p:cNvPr id="841" name="Google Shape;841;p35"/>
          <p:cNvSpPr txBox="1"/>
          <p:nvPr/>
        </p:nvSpPr>
        <p:spPr>
          <a:xfrm>
            <a:off x="12857468" y="2803808"/>
            <a:ext cx="1823653"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Sales Closing</a:t>
            </a:r>
            <a:endParaRPr/>
          </a:p>
        </p:txBody>
      </p:sp>
      <p:sp>
        <p:nvSpPr>
          <p:cNvPr id="842" name="Google Shape;842;p35"/>
          <p:cNvSpPr txBox="1"/>
          <p:nvPr/>
        </p:nvSpPr>
        <p:spPr>
          <a:xfrm>
            <a:off x="15062825" y="2803808"/>
            <a:ext cx="1699486"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Maintaining</a:t>
            </a:r>
            <a:endParaRPr/>
          </a:p>
        </p:txBody>
      </p:sp>
      <p:sp>
        <p:nvSpPr>
          <p:cNvPr id="843" name="Google Shape;843;p35"/>
          <p:cNvSpPr txBox="1"/>
          <p:nvPr/>
        </p:nvSpPr>
        <p:spPr>
          <a:xfrm>
            <a:off x="1180639" y="3129967"/>
            <a:ext cx="2147987"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Mencari Calon Nasabah</a:t>
            </a:r>
            <a:endParaRPr b="0" i="0" sz="2000" u="none" cap="none" strike="noStrike">
              <a:solidFill>
                <a:srgbClr val="FFFFFF"/>
              </a:solidFill>
              <a:latin typeface="Poppins"/>
              <a:ea typeface="Poppins"/>
              <a:cs typeface="Poppins"/>
              <a:sym typeface="Poppins"/>
            </a:endParaRPr>
          </a:p>
        </p:txBody>
      </p:sp>
      <p:sp>
        <p:nvSpPr>
          <p:cNvPr id="844" name="Google Shape;844;p35"/>
          <p:cNvSpPr txBox="1"/>
          <p:nvPr/>
        </p:nvSpPr>
        <p:spPr>
          <a:xfrm>
            <a:off x="4071933"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Pendekatan Awal</a:t>
            </a:r>
            <a:endParaRPr/>
          </a:p>
        </p:txBody>
      </p:sp>
      <p:sp>
        <p:nvSpPr>
          <p:cNvPr id="845" name="Google Shape;845;p35"/>
          <p:cNvSpPr txBox="1"/>
          <p:nvPr/>
        </p:nvSpPr>
        <p:spPr>
          <a:xfrm>
            <a:off x="6373624"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Menggali Kebutuhan</a:t>
            </a:r>
            <a:endParaRPr/>
          </a:p>
        </p:txBody>
      </p:sp>
      <p:sp>
        <p:nvSpPr>
          <p:cNvPr id="846" name="Google Shape;846;p35"/>
          <p:cNvSpPr txBox="1"/>
          <p:nvPr/>
        </p:nvSpPr>
        <p:spPr>
          <a:xfrm>
            <a:off x="8455635" y="3281645"/>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Presentasi Penawaran</a:t>
            </a:r>
            <a:endParaRPr/>
          </a:p>
        </p:txBody>
      </p:sp>
      <p:sp>
        <p:nvSpPr>
          <p:cNvPr id="847" name="Google Shape;847;p35"/>
          <p:cNvSpPr txBox="1"/>
          <p:nvPr/>
        </p:nvSpPr>
        <p:spPr>
          <a:xfrm>
            <a:off x="10638878" y="3289534"/>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Menangani Keberatan</a:t>
            </a:r>
            <a:endParaRPr/>
          </a:p>
        </p:txBody>
      </p:sp>
      <p:sp>
        <p:nvSpPr>
          <p:cNvPr id="848" name="Google Shape;848;p35"/>
          <p:cNvSpPr txBox="1"/>
          <p:nvPr/>
        </p:nvSpPr>
        <p:spPr>
          <a:xfrm>
            <a:off x="12857468"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Penutupan Penjualan</a:t>
            </a:r>
            <a:endParaRPr/>
          </a:p>
        </p:txBody>
      </p:sp>
      <p:sp>
        <p:nvSpPr>
          <p:cNvPr id="849" name="Google Shape;849;p35"/>
          <p:cNvSpPr txBox="1"/>
          <p:nvPr/>
        </p:nvSpPr>
        <p:spPr>
          <a:xfrm>
            <a:off x="15036752" y="3138722"/>
            <a:ext cx="1823653"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Pemeliharaan Hubungan</a:t>
            </a:r>
            <a:endParaRPr/>
          </a:p>
        </p:txBody>
      </p:sp>
      <p:sp>
        <p:nvSpPr>
          <p:cNvPr id="850" name="Google Shape;850;p35"/>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851" name="Google Shape;851;p35"/>
          <p:cNvGrpSpPr/>
          <p:nvPr/>
        </p:nvGrpSpPr>
        <p:grpSpPr>
          <a:xfrm>
            <a:off x="-1115" y="9661191"/>
            <a:ext cx="15869159" cy="476836"/>
            <a:chOff x="0" y="0"/>
            <a:chExt cx="4179532" cy="125587"/>
          </a:xfrm>
        </p:grpSpPr>
        <p:sp>
          <p:nvSpPr>
            <p:cNvPr id="852" name="Google Shape;852;p35"/>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853" name="Google Shape;853;p35"/>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54" name="Google Shape;854;p35"/>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26"/>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860" name="Google Shape;860;p26"/>
          <p:cNvSpPr txBox="1"/>
          <p:nvPr/>
        </p:nvSpPr>
        <p:spPr>
          <a:xfrm>
            <a:off x="1030931" y="2235228"/>
            <a:ext cx="1396008" cy="50990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1" lang="en-US" sz="2799" u="none" cap="none" strike="noStrike">
                <a:solidFill>
                  <a:srgbClr val="062652"/>
                </a:solidFill>
                <a:latin typeface="Poppins"/>
                <a:ea typeface="Poppins"/>
                <a:cs typeface="Poppins"/>
                <a:sym typeface="Poppins"/>
              </a:rPr>
              <a:t>BENEFIT</a:t>
            </a:r>
            <a:endParaRPr/>
          </a:p>
        </p:txBody>
      </p:sp>
      <p:sp>
        <p:nvSpPr>
          <p:cNvPr id="861" name="Google Shape;861;p26"/>
          <p:cNvSpPr txBox="1"/>
          <p:nvPr/>
        </p:nvSpPr>
        <p:spPr>
          <a:xfrm>
            <a:off x="1030931" y="2707034"/>
            <a:ext cx="16227254" cy="257176"/>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b="0" i="0" lang="en-US" sz="1499" u="none" cap="none" strike="noStrike">
                <a:solidFill>
                  <a:srgbClr val="003366"/>
                </a:solidFill>
                <a:latin typeface="Poppins"/>
                <a:ea typeface="Poppins"/>
                <a:cs typeface="Poppins"/>
                <a:sym typeface="Poppins"/>
              </a:rPr>
              <a:t>Manfaat nyata yang diterima customer setelah menggunakan produkatau layanan Anda.</a:t>
            </a:r>
            <a:endParaRPr/>
          </a:p>
        </p:txBody>
      </p:sp>
      <p:sp>
        <p:nvSpPr>
          <p:cNvPr id="862" name="Google Shape;862;p26"/>
          <p:cNvSpPr txBox="1"/>
          <p:nvPr/>
        </p:nvSpPr>
        <p:spPr>
          <a:xfrm>
            <a:off x="1030931" y="3552824"/>
            <a:ext cx="16227254" cy="175577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Fokus Utama:</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Hubungkan manfaat dengan kebutuhan atau masalah pelanggan.</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Sampaikan dalam bahasa hasil (outcome), bukan spesifikasi.</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Gunakan kalimat sederhana dan emosional.</a:t>
            </a:r>
            <a:endParaRPr/>
          </a:p>
        </p:txBody>
      </p:sp>
      <p:sp>
        <p:nvSpPr>
          <p:cNvPr id="863" name="Google Shape;863;p26"/>
          <p:cNvSpPr txBox="1"/>
          <p:nvPr/>
        </p:nvSpPr>
        <p:spPr>
          <a:xfrm>
            <a:off x="1030931" y="5527674"/>
            <a:ext cx="16227254" cy="219392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Contoh Kalimat: </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Ibu bisa dapat dana tunai dalam waktu singkat untuk menambah stok dagangan atau modal kerja mendesak, tanpa perlu pusing cari jaminan.</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Ibu bisa mengatur keuangan rumah tangga dan usaha dengan lebih tenang, karena angsuran tidak memberatkan dan bisa disesuaikan dengan hasil penjualan.</a:t>
            </a:r>
            <a:endParaRPr/>
          </a:p>
        </p:txBody>
      </p:sp>
      <p:sp>
        <p:nvSpPr>
          <p:cNvPr id="864" name="Google Shape;864;p26"/>
          <p:cNvSpPr txBox="1"/>
          <p:nvPr/>
        </p:nvSpPr>
        <p:spPr>
          <a:xfrm>
            <a:off x="1027585" y="7940675"/>
            <a:ext cx="16227254" cy="131762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Tips Komunikasi: </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Gunakan kata kunci: menghemat, mempercepat, meningkatkan, mempermudah.</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Hindari menjelaskan fitur teknis di tahap ini.</a:t>
            </a:r>
            <a:endParaRPr/>
          </a:p>
        </p:txBody>
      </p:sp>
      <p:sp>
        <p:nvSpPr>
          <p:cNvPr id="865" name="Google Shape;865;p26"/>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866" name="Google Shape;866;p26"/>
          <p:cNvGrpSpPr/>
          <p:nvPr/>
        </p:nvGrpSpPr>
        <p:grpSpPr>
          <a:xfrm>
            <a:off x="-1115" y="9661191"/>
            <a:ext cx="15869159" cy="476836"/>
            <a:chOff x="0" y="0"/>
            <a:chExt cx="4179532" cy="125587"/>
          </a:xfrm>
        </p:grpSpPr>
        <p:sp>
          <p:nvSpPr>
            <p:cNvPr id="867" name="Google Shape;867;p26"/>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868" name="Google Shape;868;p26"/>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69" name="Google Shape;869;p26"/>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27"/>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875" name="Google Shape;875;p27"/>
          <p:cNvSpPr txBox="1"/>
          <p:nvPr/>
        </p:nvSpPr>
        <p:spPr>
          <a:xfrm>
            <a:off x="1030931" y="2235228"/>
            <a:ext cx="2245072" cy="50990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1" lang="en-US" sz="2799" u="none" cap="none" strike="noStrike">
                <a:solidFill>
                  <a:srgbClr val="062652"/>
                </a:solidFill>
                <a:latin typeface="Poppins"/>
                <a:ea typeface="Poppins"/>
                <a:cs typeface="Poppins"/>
                <a:sym typeface="Poppins"/>
              </a:rPr>
              <a:t>ADVANTAGE</a:t>
            </a:r>
            <a:endParaRPr/>
          </a:p>
        </p:txBody>
      </p:sp>
      <p:sp>
        <p:nvSpPr>
          <p:cNvPr id="876" name="Google Shape;876;p27"/>
          <p:cNvSpPr txBox="1"/>
          <p:nvPr/>
        </p:nvSpPr>
        <p:spPr>
          <a:xfrm>
            <a:off x="1030931" y="2707034"/>
            <a:ext cx="16227254" cy="257176"/>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b="0" i="0" lang="en-US" sz="1499" u="none" cap="none" strike="noStrike">
                <a:solidFill>
                  <a:srgbClr val="003366"/>
                </a:solidFill>
                <a:latin typeface="Poppins"/>
                <a:ea typeface="Poppins"/>
                <a:cs typeface="Poppins"/>
                <a:sym typeface="Poppins"/>
              </a:rPr>
              <a:t>Keunggulan kompetitif yang membedakan produk/layanan Anda dari produk lain di pasar.</a:t>
            </a:r>
            <a:endParaRPr/>
          </a:p>
        </p:txBody>
      </p:sp>
      <p:sp>
        <p:nvSpPr>
          <p:cNvPr id="877" name="Google Shape;877;p27"/>
          <p:cNvSpPr txBox="1"/>
          <p:nvPr/>
        </p:nvSpPr>
        <p:spPr>
          <a:xfrm>
            <a:off x="1030931" y="3552824"/>
            <a:ext cx="16227254" cy="175577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Fokus Utama:</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Tekankan unique selling points (USP) atau nilai tambah.</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Kaitkan dengan tantangan spesifik customer.</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Gunakan data, perbandingan, atau bukti konkret.</a:t>
            </a:r>
            <a:endParaRPr/>
          </a:p>
        </p:txBody>
      </p:sp>
      <p:sp>
        <p:nvSpPr>
          <p:cNvPr id="878" name="Google Shape;878;p27"/>
          <p:cNvSpPr txBox="1"/>
          <p:nvPr/>
        </p:nvSpPr>
        <p:spPr>
          <a:xfrm>
            <a:off x="1030931" y="5527674"/>
            <a:ext cx="16227254" cy="219392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Contoh Kalimat: </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“Prosesnya lebih cepat dan tidak merepotkan karena Ibu tidak perlu mengurus surat-surat tanah atau mencari penjamin."</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“Jika performa pembayaran Ibu lancar, pengajuan pinjaman berikutnya menjadi jauh lebih mudah dan cepat, tanpa proses verifikasi ulang yang panjang.”</a:t>
            </a:r>
            <a:endParaRPr/>
          </a:p>
        </p:txBody>
      </p:sp>
      <p:sp>
        <p:nvSpPr>
          <p:cNvPr id="879" name="Google Shape;879;p27"/>
          <p:cNvSpPr txBox="1"/>
          <p:nvPr/>
        </p:nvSpPr>
        <p:spPr>
          <a:xfrm>
            <a:off x="1027585" y="7940675"/>
            <a:ext cx="16227254" cy="131762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Tips Komunikasi: </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Gunakan bukti objektif: data, testimoni, sertifikasi.</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Hindari klaim kosong seperti “kami terbaik” tanpa pembuktian.</a:t>
            </a:r>
            <a:endParaRPr/>
          </a:p>
        </p:txBody>
      </p:sp>
      <p:sp>
        <p:nvSpPr>
          <p:cNvPr id="880" name="Google Shape;880;p27"/>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881" name="Google Shape;881;p27"/>
          <p:cNvGrpSpPr/>
          <p:nvPr/>
        </p:nvGrpSpPr>
        <p:grpSpPr>
          <a:xfrm>
            <a:off x="-1115" y="9661191"/>
            <a:ext cx="15869159" cy="476836"/>
            <a:chOff x="0" y="0"/>
            <a:chExt cx="4179532" cy="125587"/>
          </a:xfrm>
        </p:grpSpPr>
        <p:sp>
          <p:nvSpPr>
            <p:cNvPr id="882" name="Google Shape;882;p27"/>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883" name="Google Shape;883;p27"/>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84" name="Google Shape;884;p27"/>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28"/>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890" name="Google Shape;890;p28"/>
          <p:cNvSpPr txBox="1"/>
          <p:nvPr/>
        </p:nvSpPr>
        <p:spPr>
          <a:xfrm>
            <a:off x="1030931" y="2235228"/>
            <a:ext cx="1533971" cy="509905"/>
          </a:xfrm>
          <a:prstGeom prst="rect">
            <a:avLst/>
          </a:prstGeom>
          <a:noFill/>
          <a:ln>
            <a:noFill/>
          </a:ln>
        </p:spPr>
        <p:txBody>
          <a:bodyPr anchorCtr="0" anchor="t" bIns="0" lIns="0" spcFirstLastPara="1" rIns="0" wrap="square" tIns="0">
            <a:spAutoFit/>
          </a:bodyPr>
          <a:lstStyle/>
          <a:p>
            <a:pPr indent="0" lvl="0" marL="0" marR="0" rtl="0" algn="l">
              <a:lnSpc>
                <a:spcPct val="140014"/>
              </a:lnSpc>
              <a:spcBef>
                <a:spcPts val="0"/>
              </a:spcBef>
              <a:spcAft>
                <a:spcPts val="0"/>
              </a:spcAft>
              <a:buNone/>
            </a:pPr>
            <a:r>
              <a:rPr b="1" i="1" lang="en-US" sz="2799" u="none" cap="none" strike="noStrike">
                <a:solidFill>
                  <a:srgbClr val="062652"/>
                </a:solidFill>
                <a:latin typeface="Poppins"/>
                <a:ea typeface="Poppins"/>
                <a:cs typeface="Poppins"/>
                <a:sym typeface="Poppins"/>
              </a:rPr>
              <a:t>FEATURE</a:t>
            </a:r>
            <a:endParaRPr/>
          </a:p>
        </p:txBody>
      </p:sp>
      <p:sp>
        <p:nvSpPr>
          <p:cNvPr id="891" name="Google Shape;891;p28"/>
          <p:cNvSpPr txBox="1"/>
          <p:nvPr/>
        </p:nvSpPr>
        <p:spPr>
          <a:xfrm>
            <a:off x="1030931" y="2707034"/>
            <a:ext cx="16227254" cy="257176"/>
          </a:xfrm>
          <a:prstGeom prst="rect">
            <a:avLst/>
          </a:prstGeom>
          <a:noFill/>
          <a:ln>
            <a:noFill/>
          </a:ln>
        </p:spPr>
        <p:txBody>
          <a:bodyPr anchorCtr="0" anchor="t" bIns="0" lIns="0" spcFirstLastPara="1" rIns="0" wrap="square" tIns="0">
            <a:spAutoFit/>
          </a:bodyPr>
          <a:lstStyle/>
          <a:p>
            <a:pPr indent="0" lvl="0" marL="0" marR="0" rtl="0" algn="l">
              <a:lnSpc>
                <a:spcPct val="140026"/>
              </a:lnSpc>
              <a:spcBef>
                <a:spcPts val="0"/>
              </a:spcBef>
              <a:spcAft>
                <a:spcPts val="0"/>
              </a:spcAft>
              <a:buNone/>
            </a:pPr>
            <a:r>
              <a:rPr b="0" i="0" lang="en-US" sz="1499" u="none" cap="none" strike="noStrike">
                <a:solidFill>
                  <a:srgbClr val="003366"/>
                </a:solidFill>
                <a:latin typeface="Poppins"/>
                <a:ea typeface="Poppins"/>
                <a:cs typeface="Poppins"/>
                <a:sym typeface="Poppins"/>
              </a:rPr>
              <a:t>Spesifikasi, fungsi, atau komponen dari produk/layanan Anda yang dapat memberikan manfaat dan keunggulan.</a:t>
            </a:r>
            <a:endParaRPr/>
          </a:p>
        </p:txBody>
      </p:sp>
      <p:sp>
        <p:nvSpPr>
          <p:cNvPr id="892" name="Google Shape;892;p28"/>
          <p:cNvSpPr txBox="1"/>
          <p:nvPr/>
        </p:nvSpPr>
        <p:spPr>
          <a:xfrm>
            <a:off x="1030931" y="3552824"/>
            <a:ext cx="16227254" cy="175577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Fokus Utama:</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Pilih fitur yang paling relevan dengan kebutuhan prospek.</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Gunakan bahasa sederhana dan visual (gambar, diagram).</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Hindari daftar fitur panjang yang sulit dipahami.</a:t>
            </a:r>
            <a:endParaRPr/>
          </a:p>
        </p:txBody>
      </p:sp>
      <p:sp>
        <p:nvSpPr>
          <p:cNvPr id="893" name="Google Shape;893;p28"/>
          <p:cNvSpPr txBox="1"/>
          <p:nvPr/>
        </p:nvSpPr>
        <p:spPr>
          <a:xfrm>
            <a:off x="1030931" y="5527674"/>
            <a:ext cx="16227254" cy="175577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Contoh Kalimat: </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“Ibu akan bergabung dalam kelompok kecil beranggotakan 7-15 orang untuk mengakses pembiayaan ini.”</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“Ibu akan didampingi secara berkala oleh Account Officer PNM Mekaar.”</a:t>
            </a:r>
            <a:endParaRPr/>
          </a:p>
        </p:txBody>
      </p:sp>
      <p:sp>
        <p:nvSpPr>
          <p:cNvPr id="894" name="Google Shape;894;p28"/>
          <p:cNvSpPr txBox="1"/>
          <p:nvPr/>
        </p:nvSpPr>
        <p:spPr>
          <a:xfrm>
            <a:off x="1027585" y="7502525"/>
            <a:ext cx="16227254" cy="1317625"/>
          </a:xfrm>
          <a:prstGeom prst="rect">
            <a:avLst/>
          </a:prstGeom>
          <a:noFill/>
          <a:ln>
            <a:noFill/>
          </a:ln>
        </p:spPr>
        <p:txBody>
          <a:bodyPr anchorCtr="0" anchor="t" bIns="0" lIns="0" spcFirstLastPara="1" rIns="0" wrap="square" tIns="0">
            <a:spAutoFit/>
          </a:bodyPr>
          <a:lstStyle/>
          <a:p>
            <a:pPr indent="0" lvl="0" marL="0" marR="0" rtl="0" algn="l">
              <a:lnSpc>
                <a:spcPct val="140016"/>
              </a:lnSpc>
              <a:spcBef>
                <a:spcPts val="0"/>
              </a:spcBef>
              <a:spcAft>
                <a:spcPts val="0"/>
              </a:spcAft>
              <a:buNone/>
            </a:pPr>
            <a:r>
              <a:rPr b="1" i="0" lang="en-US" sz="2499" u="none" cap="none" strike="noStrike">
                <a:solidFill>
                  <a:srgbClr val="062652"/>
                </a:solidFill>
                <a:latin typeface="Poppins"/>
                <a:ea typeface="Poppins"/>
                <a:cs typeface="Poppins"/>
                <a:sym typeface="Poppins"/>
              </a:rPr>
              <a:t>Tips Komunikasi: </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Gunakan fitur hanya sebagai bukti pendukung manfaat.</a:t>
            </a:r>
            <a:endParaRPr/>
          </a:p>
          <a:p>
            <a:pPr indent="-269874" lvl="1" marL="539748" marR="0" rtl="0" algn="l">
              <a:lnSpc>
                <a:spcPct val="140016"/>
              </a:lnSpc>
              <a:spcBef>
                <a:spcPts val="0"/>
              </a:spcBef>
              <a:spcAft>
                <a:spcPts val="0"/>
              </a:spcAft>
              <a:buClr>
                <a:srgbClr val="062652"/>
              </a:buClr>
              <a:buSzPts val="2499"/>
              <a:buFont typeface="Arial"/>
              <a:buChar char="•"/>
            </a:pPr>
            <a:r>
              <a:rPr b="0" i="0" lang="en-US" sz="2499" u="none" cap="none" strike="noStrike">
                <a:solidFill>
                  <a:srgbClr val="062652"/>
                </a:solidFill>
                <a:latin typeface="Poppins"/>
                <a:ea typeface="Poppins"/>
                <a:cs typeface="Poppins"/>
                <a:sym typeface="Poppins"/>
              </a:rPr>
              <a:t>Jangan memulai presentasi dari fitur, mulai dari benefit terlebih dahulu.</a:t>
            </a:r>
            <a:endParaRPr/>
          </a:p>
        </p:txBody>
      </p:sp>
      <p:sp>
        <p:nvSpPr>
          <p:cNvPr id="895" name="Google Shape;895;p28"/>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896" name="Google Shape;896;p28"/>
          <p:cNvGrpSpPr/>
          <p:nvPr/>
        </p:nvGrpSpPr>
        <p:grpSpPr>
          <a:xfrm>
            <a:off x="-1115" y="9661191"/>
            <a:ext cx="15869159" cy="476836"/>
            <a:chOff x="0" y="0"/>
            <a:chExt cx="4179532" cy="125587"/>
          </a:xfrm>
        </p:grpSpPr>
        <p:sp>
          <p:nvSpPr>
            <p:cNvPr id="897" name="Google Shape;897;p28"/>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898" name="Google Shape;898;p28"/>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899" name="Google Shape;899;p28"/>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29"/>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905" name="Google Shape;905;p29"/>
          <p:cNvGrpSpPr/>
          <p:nvPr/>
        </p:nvGrpSpPr>
        <p:grpSpPr>
          <a:xfrm>
            <a:off x="1027585" y="4485858"/>
            <a:ext cx="7512660" cy="2898223"/>
            <a:chOff x="0" y="-57150"/>
            <a:chExt cx="1234517" cy="476250"/>
          </a:xfrm>
        </p:grpSpPr>
        <p:sp>
          <p:nvSpPr>
            <p:cNvPr id="906" name="Google Shape;906;p29"/>
            <p:cNvSpPr/>
            <p:nvPr/>
          </p:nvSpPr>
          <p:spPr>
            <a:xfrm>
              <a:off x="0" y="0"/>
              <a:ext cx="1234517" cy="419100"/>
            </a:xfrm>
            <a:custGeom>
              <a:rect b="b" l="l" r="r" t="t"/>
              <a:pathLst>
                <a:path extrusionOk="0" h="419100" w="1234517">
                  <a:moveTo>
                    <a:pt x="20127" y="0"/>
                  </a:moveTo>
                  <a:lnTo>
                    <a:pt x="1214389" y="0"/>
                  </a:lnTo>
                  <a:cubicBezTo>
                    <a:pt x="1225505" y="0"/>
                    <a:pt x="1234517" y="9011"/>
                    <a:pt x="1234517" y="20127"/>
                  </a:cubicBezTo>
                  <a:lnTo>
                    <a:pt x="1234517" y="398973"/>
                  </a:lnTo>
                  <a:cubicBezTo>
                    <a:pt x="1234517" y="410089"/>
                    <a:pt x="1225505" y="419100"/>
                    <a:pt x="1214389" y="419100"/>
                  </a:cubicBezTo>
                  <a:lnTo>
                    <a:pt x="20127" y="419100"/>
                  </a:lnTo>
                  <a:cubicBezTo>
                    <a:pt x="9011" y="419100"/>
                    <a:pt x="0" y="410089"/>
                    <a:pt x="0" y="398973"/>
                  </a:cubicBezTo>
                  <a:lnTo>
                    <a:pt x="0" y="20127"/>
                  </a:lnTo>
                  <a:cubicBezTo>
                    <a:pt x="0" y="9011"/>
                    <a:pt x="9011" y="0"/>
                    <a:pt x="2012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07" name="Google Shape;907;p29"/>
            <p:cNvSpPr txBox="1"/>
            <p:nvPr/>
          </p:nvSpPr>
          <p:spPr>
            <a:xfrm>
              <a:off x="0" y="-57150"/>
              <a:ext cx="1234517" cy="4762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08" name="Google Shape;908;p29"/>
          <p:cNvGrpSpPr/>
          <p:nvPr/>
        </p:nvGrpSpPr>
        <p:grpSpPr>
          <a:xfrm>
            <a:off x="9745524" y="4485858"/>
            <a:ext cx="7512660" cy="2898223"/>
            <a:chOff x="0" y="-57150"/>
            <a:chExt cx="1234517" cy="476250"/>
          </a:xfrm>
        </p:grpSpPr>
        <p:sp>
          <p:nvSpPr>
            <p:cNvPr id="909" name="Google Shape;909;p29"/>
            <p:cNvSpPr/>
            <p:nvPr/>
          </p:nvSpPr>
          <p:spPr>
            <a:xfrm>
              <a:off x="0" y="0"/>
              <a:ext cx="1234517" cy="419100"/>
            </a:xfrm>
            <a:custGeom>
              <a:rect b="b" l="l" r="r" t="t"/>
              <a:pathLst>
                <a:path extrusionOk="0" h="419100" w="1234517">
                  <a:moveTo>
                    <a:pt x="20127" y="0"/>
                  </a:moveTo>
                  <a:lnTo>
                    <a:pt x="1214389" y="0"/>
                  </a:lnTo>
                  <a:cubicBezTo>
                    <a:pt x="1225505" y="0"/>
                    <a:pt x="1234517" y="9011"/>
                    <a:pt x="1234517" y="20127"/>
                  </a:cubicBezTo>
                  <a:lnTo>
                    <a:pt x="1234517" y="398973"/>
                  </a:lnTo>
                  <a:cubicBezTo>
                    <a:pt x="1234517" y="410089"/>
                    <a:pt x="1225505" y="419100"/>
                    <a:pt x="1214389" y="419100"/>
                  </a:cubicBezTo>
                  <a:lnTo>
                    <a:pt x="20127" y="419100"/>
                  </a:lnTo>
                  <a:cubicBezTo>
                    <a:pt x="9011" y="419100"/>
                    <a:pt x="0" y="410089"/>
                    <a:pt x="0" y="398973"/>
                  </a:cubicBezTo>
                  <a:lnTo>
                    <a:pt x="0" y="20127"/>
                  </a:lnTo>
                  <a:cubicBezTo>
                    <a:pt x="0" y="9011"/>
                    <a:pt x="9011" y="0"/>
                    <a:pt x="2012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0" name="Google Shape;910;p29"/>
            <p:cNvSpPr txBox="1"/>
            <p:nvPr/>
          </p:nvSpPr>
          <p:spPr>
            <a:xfrm>
              <a:off x="0" y="-57150"/>
              <a:ext cx="1234517" cy="4762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11" name="Google Shape;911;p29"/>
          <p:cNvSpPr txBox="1"/>
          <p:nvPr/>
        </p:nvSpPr>
        <p:spPr>
          <a:xfrm>
            <a:off x="9982573" y="5362738"/>
            <a:ext cx="7038563" cy="1425575"/>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Tujuan:</a:t>
            </a:r>
            <a:r>
              <a:rPr b="0" i="0" lang="en-US" sz="2000" u="none" cap="none" strike="noStrike">
                <a:solidFill>
                  <a:srgbClr val="FFFFFF"/>
                </a:solidFill>
                <a:latin typeface="Poppins"/>
                <a:ea typeface="Poppins"/>
                <a:cs typeface="Poppins"/>
                <a:sym typeface="Poppins"/>
              </a:rPr>
              <a:t> Handling Objection dilakukan agar dapat memberikan solusi atas keberatan yang diajukan prospek dan dapat menjawab keraguan dari prospek untuk mencapai proses penjualan yang sukses.</a:t>
            </a:r>
            <a:endParaRPr/>
          </a:p>
        </p:txBody>
      </p:sp>
      <p:sp>
        <p:nvSpPr>
          <p:cNvPr id="912" name="Google Shape;912;p29"/>
          <p:cNvSpPr txBox="1"/>
          <p:nvPr/>
        </p:nvSpPr>
        <p:spPr>
          <a:xfrm>
            <a:off x="1291928" y="5538951"/>
            <a:ext cx="6900479" cy="1073150"/>
          </a:xfrm>
          <a:prstGeom prst="rect">
            <a:avLst/>
          </a:prstGeom>
          <a:noFill/>
          <a:ln>
            <a:noFill/>
          </a:ln>
        </p:spPr>
        <p:txBody>
          <a:bodyPr anchorCtr="0" anchor="t" bIns="0" lIns="0" spcFirstLastPara="1" rIns="0" wrap="square" tIns="0">
            <a:spAutoFit/>
          </a:bodyPr>
          <a:lstStyle/>
          <a:p>
            <a:pPr indent="0" lvl="0" marL="0" marR="0" rtl="0" algn="l">
              <a:lnSpc>
                <a:spcPct val="140000"/>
              </a:lnSpc>
              <a:spcBef>
                <a:spcPts val="0"/>
              </a:spcBef>
              <a:spcAft>
                <a:spcPts val="0"/>
              </a:spcAft>
              <a:buNone/>
            </a:pPr>
            <a:r>
              <a:rPr b="1" i="0" lang="en-US" sz="2000" u="none" cap="none" strike="noStrike">
                <a:solidFill>
                  <a:srgbClr val="FFFFFF"/>
                </a:solidFill>
                <a:latin typeface="Poppins"/>
                <a:ea typeface="Poppins"/>
                <a:cs typeface="Poppins"/>
                <a:sym typeface="Poppins"/>
              </a:rPr>
              <a:t>Pengertian: </a:t>
            </a:r>
            <a:r>
              <a:rPr b="0" i="0" lang="en-US" sz="2000" u="none" cap="none" strike="noStrike">
                <a:solidFill>
                  <a:srgbClr val="FFFFFF"/>
                </a:solidFill>
                <a:latin typeface="Poppins"/>
                <a:ea typeface="Poppins"/>
                <a:cs typeface="Poppins"/>
                <a:sym typeface="Poppins"/>
              </a:rPr>
              <a:t>Handling Objection merupakan teknik untuk mengatasi keberatan yang diajukan oleh prospek untuk mencapai suatu kesepakatan.</a:t>
            </a:r>
            <a:endParaRPr/>
          </a:p>
        </p:txBody>
      </p:sp>
      <p:grpSp>
        <p:nvGrpSpPr>
          <p:cNvPr id="913" name="Google Shape;913;p29"/>
          <p:cNvGrpSpPr/>
          <p:nvPr/>
        </p:nvGrpSpPr>
        <p:grpSpPr>
          <a:xfrm rot="-5400000">
            <a:off x="14716499" y="1784448"/>
            <a:ext cx="1942079" cy="3143522"/>
            <a:chOff x="0" y="-31750"/>
            <a:chExt cx="520700" cy="842825"/>
          </a:xfrm>
        </p:grpSpPr>
        <p:sp>
          <p:nvSpPr>
            <p:cNvPr id="914" name="Google Shape;914;p29"/>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915" name="Google Shape;915;p29"/>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16" name="Google Shape;916;p29"/>
          <p:cNvGrpSpPr/>
          <p:nvPr/>
        </p:nvGrpSpPr>
        <p:grpSpPr>
          <a:xfrm rot="-5400000">
            <a:off x="12515583" y="1784448"/>
            <a:ext cx="1942079" cy="3143522"/>
            <a:chOff x="0" y="-31750"/>
            <a:chExt cx="520700" cy="842825"/>
          </a:xfrm>
        </p:grpSpPr>
        <p:sp>
          <p:nvSpPr>
            <p:cNvPr id="917" name="Google Shape;917;p29"/>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918" name="Google Shape;918;p29"/>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19" name="Google Shape;919;p29"/>
          <p:cNvGrpSpPr/>
          <p:nvPr/>
        </p:nvGrpSpPr>
        <p:grpSpPr>
          <a:xfrm rot="-5400000">
            <a:off x="10314666" y="1784448"/>
            <a:ext cx="1942079" cy="3143522"/>
            <a:chOff x="0" y="-31750"/>
            <a:chExt cx="520700" cy="842825"/>
          </a:xfrm>
        </p:grpSpPr>
        <p:sp>
          <p:nvSpPr>
            <p:cNvPr id="920" name="Google Shape;920;p29"/>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921" name="Google Shape;921;p29"/>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22" name="Google Shape;922;p29"/>
          <p:cNvGrpSpPr/>
          <p:nvPr/>
        </p:nvGrpSpPr>
        <p:grpSpPr>
          <a:xfrm rot="-5400000">
            <a:off x="8113750" y="1784448"/>
            <a:ext cx="1942079" cy="3143522"/>
            <a:chOff x="0" y="-31750"/>
            <a:chExt cx="520700" cy="842825"/>
          </a:xfrm>
        </p:grpSpPr>
        <p:sp>
          <p:nvSpPr>
            <p:cNvPr id="923" name="Google Shape;923;p29"/>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924" name="Google Shape;924;p29"/>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25" name="Google Shape;925;p29"/>
          <p:cNvGrpSpPr/>
          <p:nvPr/>
        </p:nvGrpSpPr>
        <p:grpSpPr>
          <a:xfrm rot="-5400000">
            <a:off x="5912834" y="1784448"/>
            <a:ext cx="1942079" cy="3143522"/>
            <a:chOff x="0" y="-31750"/>
            <a:chExt cx="520700" cy="842825"/>
          </a:xfrm>
        </p:grpSpPr>
        <p:sp>
          <p:nvSpPr>
            <p:cNvPr id="926" name="Google Shape;926;p29"/>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927" name="Google Shape;927;p29"/>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28" name="Google Shape;928;p29"/>
          <p:cNvGrpSpPr/>
          <p:nvPr/>
        </p:nvGrpSpPr>
        <p:grpSpPr>
          <a:xfrm rot="-5400000">
            <a:off x="3711918" y="1784448"/>
            <a:ext cx="1942079" cy="3143522"/>
            <a:chOff x="0" y="-31750"/>
            <a:chExt cx="520700" cy="842825"/>
          </a:xfrm>
        </p:grpSpPr>
        <p:sp>
          <p:nvSpPr>
            <p:cNvPr id="929" name="Google Shape;929;p29"/>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930" name="Google Shape;930;p29"/>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31" name="Google Shape;931;p29"/>
          <p:cNvGrpSpPr/>
          <p:nvPr/>
        </p:nvGrpSpPr>
        <p:grpSpPr>
          <a:xfrm rot="-5400000">
            <a:off x="1511002" y="1784448"/>
            <a:ext cx="1942079" cy="3143522"/>
            <a:chOff x="0" y="-31750"/>
            <a:chExt cx="520700" cy="842825"/>
          </a:xfrm>
        </p:grpSpPr>
        <p:sp>
          <p:nvSpPr>
            <p:cNvPr id="932" name="Google Shape;932;p29"/>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933" name="Google Shape;933;p29"/>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34" name="Google Shape;934;p29"/>
          <p:cNvSpPr txBox="1"/>
          <p:nvPr/>
        </p:nvSpPr>
        <p:spPr>
          <a:xfrm>
            <a:off x="1467258" y="2803808"/>
            <a:ext cx="1643938"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Prospecting</a:t>
            </a:r>
            <a:endParaRPr/>
          </a:p>
        </p:txBody>
      </p:sp>
      <p:sp>
        <p:nvSpPr>
          <p:cNvPr id="935" name="Google Shape;935;p29"/>
          <p:cNvSpPr txBox="1"/>
          <p:nvPr/>
        </p:nvSpPr>
        <p:spPr>
          <a:xfrm>
            <a:off x="4053803" y="2803808"/>
            <a:ext cx="1775129"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Approaching</a:t>
            </a:r>
            <a:endParaRPr/>
          </a:p>
        </p:txBody>
      </p:sp>
      <p:sp>
        <p:nvSpPr>
          <p:cNvPr id="936" name="Google Shape;936;p29"/>
          <p:cNvSpPr txBox="1"/>
          <p:nvPr/>
        </p:nvSpPr>
        <p:spPr>
          <a:xfrm>
            <a:off x="6704645" y="2803808"/>
            <a:ext cx="1067755"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Probing</a:t>
            </a:r>
            <a:endParaRPr/>
          </a:p>
        </p:txBody>
      </p:sp>
      <p:sp>
        <p:nvSpPr>
          <p:cNvPr id="937" name="Google Shape;937;p29"/>
          <p:cNvSpPr txBox="1"/>
          <p:nvPr/>
        </p:nvSpPr>
        <p:spPr>
          <a:xfrm>
            <a:off x="8458220" y="2635484"/>
            <a:ext cx="1690291"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Sales</a:t>
            </a:r>
            <a:endParaRPr/>
          </a:p>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Presentation</a:t>
            </a:r>
            <a:endParaRPr/>
          </a:p>
        </p:txBody>
      </p:sp>
      <p:sp>
        <p:nvSpPr>
          <p:cNvPr id="938" name="Google Shape;938;p29"/>
          <p:cNvSpPr txBox="1"/>
          <p:nvPr/>
        </p:nvSpPr>
        <p:spPr>
          <a:xfrm>
            <a:off x="10482177" y="2627595"/>
            <a:ext cx="1995365"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Handling</a:t>
            </a:r>
            <a:endParaRPr/>
          </a:p>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Objection</a:t>
            </a:r>
            <a:endParaRPr/>
          </a:p>
        </p:txBody>
      </p:sp>
      <p:sp>
        <p:nvSpPr>
          <p:cNvPr id="939" name="Google Shape;939;p29"/>
          <p:cNvSpPr txBox="1"/>
          <p:nvPr/>
        </p:nvSpPr>
        <p:spPr>
          <a:xfrm>
            <a:off x="12857468" y="2803808"/>
            <a:ext cx="1845618"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Sales Closing</a:t>
            </a:r>
            <a:endParaRPr/>
          </a:p>
        </p:txBody>
      </p:sp>
      <p:sp>
        <p:nvSpPr>
          <p:cNvPr id="940" name="Google Shape;940;p29"/>
          <p:cNvSpPr txBox="1"/>
          <p:nvPr/>
        </p:nvSpPr>
        <p:spPr>
          <a:xfrm>
            <a:off x="15062825" y="2803808"/>
            <a:ext cx="1677521"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Maintaining</a:t>
            </a:r>
            <a:endParaRPr/>
          </a:p>
        </p:txBody>
      </p:sp>
      <p:sp>
        <p:nvSpPr>
          <p:cNvPr id="941" name="Google Shape;941;p29"/>
          <p:cNvSpPr txBox="1"/>
          <p:nvPr/>
        </p:nvSpPr>
        <p:spPr>
          <a:xfrm>
            <a:off x="1180639" y="3129967"/>
            <a:ext cx="2147987"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Mencari Calon Nasabah</a:t>
            </a:r>
            <a:endParaRPr/>
          </a:p>
        </p:txBody>
      </p:sp>
      <p:sp>
        <p:nvSpPr>
          <p:cNvPr id="942" name="Google Shape;942;p29"/>
          <p:cNvSpPr txBox="1"/>
          <p:nvPr/>
        </p:nvSpPr>
        <p:spPr>
          <a:xfrm>
            <a:off x="4071933"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Pendekatan Awal</a:t>
            </a:r>
            <a:endParaRPr/>
          </a:p>
        </p:txBody>
      </p:sp>
      <p:sp>
        <p:nvSpPr>
          <p:cNvPr id="943" name="Google Shape;943;p29"/>
          <p:cNvSpPr txBox="1"/>
          <p:nvPr/>
        </p:nvSpPr>
        <p:spPr>
          <a:xfrm>
            <a:off x="6373624"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Menggali Kebutuhan</a:t>
            </a:r>
            <a:endParaRPr/>
          </a:p>
        </p:txBody>
      </p:sp>
      <p:sp>
        <p:nvSpPr>
          <p:cNvPr id="944" name="Google Shape;944;p29"/>
          <p:cNvSpPr txBox="1"/>
          <p:nvPr/>
        </p:nvSpPr>
        <p:spPr>
          <a:xfrm>
            <a:off x="8455635" y="3281645"/>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Presentasi Penawaran</a:t>
            </a:r>
            <a:endParaRPr/>
          </a:p>
        </p:txBody>
      </p:sp>
      <p:sp>
        <p:nvSpPr>
          <p:cNvPr id="945" name="Google Shape;945;p29"/>
          <p:cNvSpPr txBox="1"/>
          <p:nvPr/>
        </p:nvSpPr>
        <p:spPr>
          <a:xfrm>
            <a:off x="10638878" y="3289534"/>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Menangani Keberatan</a:t>
            </a:r>
            <a:endParaRPr/>
          </a:p>
        </p:txBody>
      </p:sp>
      <p:sp>
        <p:nvSpPr>
          <p:cNvPr id="946" name="Google Shape;946;p29"/>
          <p:cNvSpPr txBox="1"/>
          <p:nvPr/>
        </p:nvSpPr>
        <p:spPr>
          <a:xfrm>
            <a:off x="12857468"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Penutupan Penjualan</a:t>
            </a:r>
            <a:endParaRPr/>
          </a:p>
        </p:txBody>
      </p:sp>
      <p:sp>
        <p:nvSpPr>
          <p:cNvPr id="947" name="Google Shape;947;p29"/>
          <p:cNvSpPr txBox="1"/>
          <p:nvPr/>
        </p:nvSpPr>
        <p:spPr>
          <a:xfrm>
            <a:off x="15036752" y="3138722"/>
            <a:ext cx="1823653"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Pemeliharaan Hubungan</a:t>
            </a:r>
            <a:endParaRPr b="0" i="0" sz="2000" u="none" cap="none" strike="noStrike">
              <a:solidFill>
                <a:srgbClr val="062652"/>
              </a:solidFill>
              <a:latin typeface="Poppins"/>
              <a:ea typeface="Poppins"/>
              <a:cs typeface="Poppins"/>
              <a:sym typeface="Poppins"/>
            </a:endParaRPr>
          </a:p>
        </p:txBody>
      </p:sp>
      <p:sp>
        <p:nvSpPr>
          <p:cNvPr id="948" name="Google Shape;948;p29"/>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949" name="Google Shape;949;p29"/>
          <p:cNvGrpSpPr/>
          <p:nvPr/>
        </p:nvGrpSpPr>
        <p:grpSpPr>
          <a:xfrm>
            <a:off x="-1115" y="9661191"/>
            <a:ext cx="15869159" cy="476836"/>
            <a:chOff x="0" y="0"/>
            <a:chExt cx="4179532" cy="125587"/>
          </a:xfrm>
        </p:grpSpPr>
        <p:sp>
          <p:nvSpPr>
            <p:cNvPr id="950" name="Google Shape;950;p29"/>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951" name="Google Shape;951;p29"/>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52" name="Google Shape;952;p29"/>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6" name="Shape 956"/>
        <p:cNvGrpSpPr/>
        <p:nvPr/>
      </p:nvGrpSpPr>
      <p:grpSpPr>
        <a:xfrm>
          <a:off x="0" y="0"/>
          <a:ext cx="0" cy="0"/>
          <a:chOff x="0" y="0"/>
          <a:chExt cx="0" cy="0"/>
        </a:xfrm>
      </p:grpSpPr>
      <p:sp>
        <p:nvSpPr>
          <p:cNvPr id="957" name="Google Shape;957;p30"/>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958" name="Google Shape;958;p30"/>
          <p:cNvGrpSpPr/>
          <p:nvPr/>
        </p:nvGrpSpPr>
        <p:grpSpPr>
          <a:xfrm>
            <a:off x="1028700" y="2800067"/>
            <a:ext cx="6814305" cy="1241427"/>
            <a:chOff x="0" y="-57150"/>
            <a:chExt cx="1402120" cy="255437"/>
          </a:xfrm>
        </p:grpSpPr>
        <p:sp>
          <p:nvSpPr>
            <p:cNvPr id="959" name="Google Shape;959;p30"/>
            <p:cNvSpPr/>
            <p:nvPr/>
          </p:nvSpPr>
          <p:spPr>
            <a:xfrm>
              <a:off x="0" y="0"/>
              <a:ext cx="1402120" cy="198287"/>
            </a:xfrm>
            <a:custGeom>
              <a:rect b="b" l="l" r="r" t="t"/>
              <a:pathLst>
                <a:path extrusionOk="0" h="198287" w="1402120">
                  <a:moveTo>
                    <a:pt x="22190" y="0"/>
                  </a:moveTo>
                  <a:lnTo>
                    <a:pt x="1379930" y="0"/>
                  </a:lnTo>
                  <a:cubicBezTo>
                    <a:pt x="1392186" y="0"/>
                    <a:pt x="1402120" y="9935"/>
                    <a:pt x="1402120" y="22190"/>
                  </a:cubicBezTo>
                  <a:lnTo>
                    <a:pt x="1402120" y="176097"/>
                  </a:lnTo>
                  <a:cubicBezTo>
                    <a:pt x="1402120" y="181983"/>
                    <a:pt x="1399783" y="187627"/>
                    <a:pt x="1395621" y="191788"/>
                  </a:cubicBezTo>
                  <a:cubicBezTo>
                    <a:pt x="1391460" y="195950"/>
                    <a:pt x="1385816" y="198287"/>
                    <a:pt x="1379930" y="198287"/>
                  </a:cubicBezTo>
                  <a:lnTo>
                    <a:pt x="22190" y="198287"/>
                  </a:lnTo>
                  <a:cubicBezTo>
                    <a:pt x="16305" y="198287"/>
                    <a:pt x="10661" y="195950"/>
                    <a:pt x="6499" y="191788"/>
                  </a:cubicBezTo>
                  <a:cubicBezTo>
                    <a:pt x="2338" y="187627"/>
                    <a:pt x="0" y="181983"/>
                    <a:pt x="0" y="176097"/>
                  </a:cubicBezTo>
                  <a:lnTo>
                    <a:pt x="0" y="22190"/>
                  </a:lnTo>
                  <a:cubicBezTo>
                    <a:pt x="0" y="16305"/>
                    <a:pt x="2338" y="10661"/>
                    <a:pt x="6499" y="6499"/>
                  </a:cubicBezTo>
                  <a:cubicBezTo>
                    <a:pt x="10661" y="2338"/>
                    <a:pt x="16305" y="0"/>
                    <a:pt x="22190"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0" name="Google Shape;960;p30"/>
            <p:cNvSpPr txBox="1"/>
            <p:nvPr/>
          </p:nvSpPr>
          <p:spPr>
            <a:xfrm>
              <a:off x="0" y="-57150"/>
              <a:ext cx="1402120" cy="255437"/>
            </a:xfrm>
            <a:prstGeom prst="rect">
              <a:avLst/>
            </a:prstGeom>
            <a:noFill/>
            <a:ln>
              <a:noFill/>
            </a:ln>
          </p:spPr>
          <p:txBody>
            <a:bodyPr anchorCtr="0" anchor="ctr" bIns="50800" lIns="50800" spcFirstLastPara="1" rIns="50800" wrap="square" tIns="50800">
              <a:noAutofit/>
            </a:bodyPr>
            <a:lstStyle/>
            <a:p>
              <a:pPr indent="0" lvl="0" marL="0" marR="0" rtl="0" algn="ctr">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Mengakui atau Memvalidasi keberatan calon nasabah.</a:t>
              </a:r>
              <a:endParaRPr/>
            </a:p>
          </p:txBody>
        </p:sp>
      </p:grpSp>
      <p:grpSp>
        <p:nvGrpSpPr>
          <p:cNvPr id="961" name="Google Shape;961;p30"/>
          <p:cNvGrpSpPr/>
          <p:nvPr/>
        </p:nvGrpSpPr>
        <p:grpSpPr>
          <a:xfrm>
            <a:off x="1028700" y="4328211"/>
            <a:ext cx="6814305" cy="2880971"/>
            <a:chOff x="0" y="0"/>
            <a:chExt cx="9085740" cy="3841295"/>
          </a:xfrm>
        </p:grpSpPr>
        <p:grpSp>
          <p:nvGrpSpPr>
            <p:cNvPr id="962" name="Google Shape;962;p30"/>
            <p:cNvGrpSpPr/>
            <p:nvPr/>
          </p:nvGrpSpPr>
          <p:grpSpPr>
            <a:xfrm rot="-5400000">
              <a:off x="3255902" y="599423"/>
              <a:ext cx="2175393" cy="976548"/>
              <a:chOff x="0" y="0"/>
              <a:chExt cx="1188221" cy="533400"/>
            </a:xfrm>
          </p:grpSpPr>
          <p:sp>
            <p:nvSpPr>
              <p:cNvPr id="963" name="Google Shape;963;p30"/>
              <p:cNvSpPr/>
              <p:nvPr/>
            </p:nvSpPr>
            <p:spPr>
              <a:xfrm>
                <a:off x="0" y="0"/>
                <a:ext cx="1188221" cy="533400"/>
              </a:xfrm>
              <a:custGeom>
                <a:rect b="b" l="l" r="r" t="t"/>
                <a:pathLst>
                  <a:path extrusionOk="0" h="533400" w="1188221">
                    <a:moveTo>
                      <a:pt x="239386" y="166418"/>
                    </a:moveTo>
                    <a:lnTo>
                      <a:pt x="1188221" y="166418"/>
                    </a:lnTo>
                    <a:lnTo>
                      <a:pt x="1188221" y="366942"/>
                    </a:lnTo>
                    <a:lnTo>
                      <a:pt x="239373" y="366942"/>
                    </a:lnTo>
                    <a:lnTo>
                      <a:pt x="302255" y="533400"/>
                    </a:lnTo>
                    <a:lnTo>
                      <a:pt x="0" y="266700"/>
                    </a:lnTo>
                    <a:lnTo>
                      <a:pt x="302255" y="0"/>
                    </a:lnTo>
                    <a:lnTo>
                      <a:pt x="239386" y="166418"/>
                    </a:lnTo>
                    <a:close/>
                  </a:path>
                </a:pathLst>
              </a:custGeom>
              <a:solidFill>
                <a:srgbClr val="003366"/>
              </a:solidFill>
              <a:ln>
                <a:noFill/>
              </a:ln>
            </p:spPr>
          </p:sp>
          <p:sp>
            <p:nvSpPr>
              <p:cNvPr id="964" name="Google Shape;964;p30"/>
              <p:cNvSpPr txBox="1"/>
              <p:nvPr/>
            </p:nvSpPr>
            <p:spPr>
              <a:xfrm>
                <a:off x="120650" y="107950"/>
                <a:ext cx="1067571" cy="260350"/>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965" name="Google Shape;965;p30"/>
            <p:cNvGrpSpPr/>
            <p:nvPr/>
          </p:nvGrpSpPr>
          <p:grpSpPr>
            <a:xfrm>
              <a:off x="0" y="2186060"/>
              <a:ext cx="9085740" cy="1655235"/>
              <a:chOff x="0" y="-57150"/>
              <a:chExt cx="1402120" cy="255437"/>
            </a:xfrm>
          </p:grpSpPr>
          <p:sp>
            <p:nvSpPr>
              <p:cNvPr id="966" name="Google Shape;966;p30"/>
              <p:cNvSpPr/>
              <p:nvPr/>
            </p:nvSpPr>
            <p:spPr>
              <a:xfrm>
                <a:off x="0" y="0"/>
                <a:ext cx="1402120" cy="198287"/>
              </a:xfrm>
              <a:custGeom>
                <a:rect b="b" l="l" r="r" t="t"/>
                <a:pathLst>
                  <a:path extrusionOk="0" h="198287" w="1402120">
                    <a:moveTo>
                      <a:pt x="22190" y="0"/>
                    </a:moveTo>
                    <a:lnTo>
                      <a:pt x="1379930" y="0"/>
                    </a:lnTo>
                    <a:cubicBezTo>
                      <a:pt x="1392186" y="0"/>
                      <a:pt x="1402120" y="9935"/>
                      <a:pt x="1402120" y="22190"/>
                    </a:cubicBezTo>
                    <a:lnTo>
                      <a:pt x="1402120" y="176097"/>
                    </a:lnTo>
                    <a:cubicBezTo>
                      <a:pt x="1402120" y="181983"/>
                      <a:pt x="1399783" y="187627"/>
                      <a:pt x="1395621" y="191788"/>
                    </a:cubicBezTo>
                    <a:cubicBezTo>
                      <a:pt x="1391460" y="195950"/>
                      <a:pt x="1385816" y="198287"/>
                      <a:pt x="1379930" y="198287"/>
                    </a:cubicBezTo>
                    <a:lnTo>
                      <a:pt x="22190" y="198287"/>
                    </a:lnTo>
                    <a:cubicBezTo>
                      <a:pt x="16305" y="198287"/>
                      <a:pt x="10661" y="195950"/>
                      <a:pt x="6499" y="191788"/>
                    </a:cubicBezTo>
                    <a:cubicBezTo>
                      <a:pt x="2338" y="187627"/>
                      <a:pt x="0" y="181983"/>
                      <a:pt x="0" y="176097"/>
                    </a:cubicBezTo>
                    <a:lnTo>
                      <a:pt x="0" y="22190"/>
                    </a:lnTo>
                    <a:cubicBezTo>
                      <a:pt x="0" y="16305"/>
                      <a:pt x="2338" y="10661"/>
                      <a:pt x="6499" y="6499"/>
                    </a:cubicBezTo>
                    <a:cubicBezTo>
                      <a:pt x="10661" y="2338"/>
                      <a:pt x="16305" y="0"/>
                      <a:pt x="22190"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7" name="Google Shape;967;p30"/>
              <p:cNvSpPr txBox="1"/>
              <p:nvPr/>
            </p:nvSpPr>
            <p:spPr>
              <a:xfrm>
                <a:off x="0" y="-57150"/>
                <a:ext cx="1402120" cy="255437"/>
              </a:xfrm>
              <a:prstGeom prst="rect">
                <a:avLst/>
              </a:prstGeom>
              <a:noFill/>
              <a:ln>
                <a:noFill/>
              </a:ln>
            </p:spPr>
            <p:txBody>
              <a:bodyPr anchorCtr="0" anchor="ctr" bIns="50800" lIns="50800" spcFirstLastPara="1" rIns="50800" wrap="square" tIns="50800">
                <a:noAutofit/>
              </a:bodyPr>
              <a:lstStyle/>
              <a:p>
                <a:pPr indent="0" lvl="0" marL="0" marR="0" rtl="0" algn="ctr">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Mengakui atau Memvalidasi keberatan calon nasabah.</a:t>
                </a:r>
                <a:endParaRPr/>
              </a:p>
            </p:txBody>
          </p:sp>
        </p:grpSp>
      </p:grpSp>
      <p:grpSp>
        <p:nvGrpSpPr>
          <p:cNvPr id="968" name="Google Shape;968;p30"/>
          <p:cNvGrpSpPr/>
          <p:nvPr/>
        </p:nvGrpSpPr>
        <p:grpSpPr>
          <a:xfrm>
            <a:off x="7843005" y="2671628"/>
            <a:ext cx="9415180" cy="5839105"/>
            <a:chOff x="0" y="0"/>
            <a:chExt cx="12553573" cy="7785474"/>
          </a:xfrm>
        </p:grpSpPr>
        <p:grpSp>
          <p:nvGrpSpPr>
            <p:cNvPr id="969" name="Google Shape;969;p30"/>
            <p:cNvGrpSpPr/>
            <p:nvPr/>
          </p:nvGrpSpPr>
          <p:grpSpPr>
            <a:xfrm>
              <a:off x="3466346" y="0"/>
              <a:ext cx="9085740" cy="1701627"/>
              <a:chOff x="0" y="0"/>
              <a:chExt cx="1402120" cy="262597"/>
            </a:xfrm>
          </p:grpSpPr>
          <p:sp>
            <p:nvSpPr>
              <p:cNvPr id="970" name="Google Shape;970;p30"/>
              <p:cNvSpPr/>
              <p:nvPr/>
            </p:nvSpPr>
            <p:spPr>
              <a:xfrm>
                <a:off x="0" y="0"/>
                <a:ext cx="1402120" cy="262597"/>
              </a:xfrm>
              <a:custGeom>
                <a:rect b="b" l="l" r="r" t="t"/>
                <a:pathLst>
                  <a:path extrusionOk="0" h="262597" w="1402120">
                    <a:moveTo>
                      <a:pt x="22190" y="0"/>
                    </a:moveTo>
                    <a:lnTo>
                      <a:pt x="1379930" y="0"/>
                    </a:lnTo>
                    <a:cubicBezTo>
                      <a:pt x="1392186" y="0"/>
                      <a:pt x="1402120" y="9935"/>
                      <a:pt x="1402120" y="22190"/>
                    </a:cubicBezTo>
                    <a:lnTo>
                      <a:pt x="1402120" y="240407"/>
                    </a:lnTo>
                    <a:cubicBezTo>
                      <a:pt x="1402120" y="246292"/>
                      <a:pt x="1399783" y="251936"/>
                      <a:pt x="1395621" y="256098"/>
                    </a:cubicBezTo>
                    <a:cubicBezTo>
                      <a:pt x="1391460" y="260259"/>
                      <a:pt x="1385816" y="262597"/>
                      <a:pt x="1379930" y="262597"/>
                    </a:cubicBezTo>
                    <a:lnTo>
                      <a:pt x="22190" y="262597"/>
                    </a:lnTo>
                    <a:cubicBezTo>
                      <a:pt x="16305" y="262597"/>
                      <a:pt x="10661" y="260259"/>
                      <a:pt x="6499" y="256098"/>
                    </a:cubicBezTo>
                    <a:cubicBezTo>
                      <a:pt x="2338" y="251936"/>
                      <a:pt x="0" y="246292"/>
                      <a:pt x="0" y="240407"/>
                    </a:cubicBezTo>
                    <a:lnTo>
                      <a:pt x="0" y="22190"/>
                    </a:lnTo>
                    <a:cubicBezTo>
                      <a:pt x="0" y="16305"/>
                      <a:pt x="2338" y="10661"/>
                      <a:pt x="6499" y="6499"/>
                    </a:cubicBezTo>
                    <a:cubicBezTo>
                      <a:pt x="10661" y="2338"/>
                      <a:pt x="16305" y="0"/>
                      <a:pt x="22190"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1" name="Google Shape;971;p30"/>
              <p:cNvSpPr txBox="1"/>
              <p:nvPr/>
            </p:nvSpPr>
            <p:spPr>
              <a:xfrm>
                <a:off x="0" y="0"/>
                <a:ext cx="1402120" cy="262597"/>
              </a:xfrm>
              <a:prstGeom prst="rect">
                <a:avLst/>
              </a:prstGeom>
              <a:noFill/>
              <a:ln>
                <a:noFill/>
              </a:ln>
            </p:spPr>
            <p:txBody>
              <a:bodyPr anchorCtr="0" anchor="ctr" bIns="50800" lIns="50800" spcFirstLastPara="1" rIns="50800" wrap="square" tIns="50800">
                <a:noAutofit/>
              </a:bodyPr>
              <a:lstStyle/>
              <a:p>
                <a:pPr indent="0" lvl="0" marL="0" marR="0" rtl="0" algn="ctr">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Reverse Methode (Metode Membalikkan)</a:t>
                </a:r>
                <a:endParaRPr/>
              </a:p>
              <a:p>
                <a:pPr indent="0" lvl="0" marL="0" marR="0" rtl="0" algn="ctr">
                  <a:lnSpc>
                    <a:spcPct val="140020"/>
                  </a:lnSpc>
                  <a:spcBef>
                    <a:spcPts val="0"/>
                  </a:spcBef>
                  <a:spcAft>
                    <a:spcPts val="0"/>
                  </a:spcAft>
                  <a:buNone/>
                </a:pPr>
                <a:r>
                  <a:rPr b="0" i="0" lang="en-US" sz="1999" u="none" cap="none" strike="noStrike">
                    <a:solidFill>
                      <a:srgbClr val="FFFFFF"/>
                    </a:solidFill>
                    <a:latin typeface="Poppins"/>
                    <a:ea typeface="Poppins"/>
                    <a:cs typeface="Poppins"/>
                    <a:sym typeface="Poppins"/>
                  </a:rPr>
                  <a:t>Gunakan kalimat untuk memberitahu bahwa Anda </a:t>
                </a:r>
                <a:r>
                  <a:rPr b="1" i="0" lang="en-US" sz="1999" u="none" cap="none" strike="noStrike">
                    <a:solidFill>
                      <a:srgbClr val="FFFFFF"/>
                    </a:solidFill>
                    <a:latin typeface="Poppins"/>
                    <a:ea typeface="Poppins"/>
                    <a:cs typeface="Poppins"/>
                    <a:sym typeface="Poppins"/>
                  </a:rPr>
                  <a:t>Mengerti Keberatannya</a:t>
                </a:r>
                <a:r>
                  <a:rPr b="0" i="0" lang="en-US" sz="1999" u="none" cap="none" strike="noStrike">
                    <a:solidFill>
                      <a:srgbClr val="FFFFFF"/>
                    </a:solidFill>
                    <a:latin typeface="Poppins"/>
                    <a:ea typeface="Poppins"/>
                    <a:cs typeface="Poppins"/>
                    <a:sym typeface="Poppins"/>
                  </a:rPr>
                  <a:t>, lalu </a:t>
                </a:r>
                <a:r>
                  <a:rPr b="1" i="0" lang="en-US" sz="1999" u="none" cap="none" strike="noStrike">
                    <a:solidFill>
                      <a:srgbClr val="FFFFFF"/>
                    </a:solidFill>
                    <a:latin typeface="Poppins"/>
                    <a:ea typeface="Poppins"/>
                    <a:cs typeface="Poppins"/>
                    <a:sym typeface="Poppins"/>
                  </a:rPr>
                  <a:t>Jelaskan Hal Positif</a:t>
                </a:r>
                <a:endParaRPr b="1" i="0" sz="1999" u="none" cap="none" strike="noStrike">
                  <a:solidFill>
                    <a:srgbClr val="FFFFFF"/>
                  </a:solidFill>
                  <a:latin typeface="Poppins"/>
                  <a:ea typeface="Poppins"/>
                  <a:cs typeface="Poppins"/>
                  <a:sym typeface="Poppins"/>
                </a:endParaRPr>
              </a:p>
            </p:txBody>
          </p:sp>
        </p:grpSp>
        <p:grpSp>
          <p:nvGrpSpPr>
            <p:cNvPr id="972" name="Google Shape;972;p30"/>
            <p:cNvGrpSpPr/>
            <p:nvPr/>
          </p:nvGrpSpPr>
          <p:grpSpPr>
            <a:xfrm>
              <a:off x="3466346" y="2337519"/>
              <a:ext cx="9085740" cy="1701627"/>
              <a:chOff x="0" y="0"/>
              <a:chExt cx="1402120" cy="262597"/>
            </a:xfrm>
          </p:grpSpPr>
          <p:sp>
            <p:nvSpPr>
              <p:cNvPr id="973" name="Google Shape;973;p30"/>
              <p:cNvSpPr/>
              <p:nvPr/>
            </p:nvSpPr>
            <p:spPr>
              <a:xfrm>
                <a:off x="0" y="0"/>
                <a:ext cx="1402120" cy="262597"/>
              </a:xfrm>
              <a:custGeom>
                <a:rect b="b" l="l" r="r" t="t"/>
                <a:pathLst>
                  <a:path extrusionOk="0" h="262597" w="1402120">
                    <a:moveTo>
                      <a:pt x="22190" y="0"/>
                    </a:moveTo>
                    <a:lnTo>
                      <a:pt x="1379930" y="0"/>
                    </a:lnTo>
                    <a:cubicBezTo>
                      <a:pt x="1392186" y="0"/>
                      <a:pt x="1402120" y="9935"/>
                      <a:pt x="1402120" y="22190"/>
                    </a:cubicBezTo>
                    <a:lnTo>
                      <a:pt x="1402120" y="240407"/>
                    </a:lnTo>
                    <a:cubicBezTo>
                      <a:pt x="1402120" y="246292"/>
                      <a:pt x="1399783" y="251936"/>
                      <a:pt x="1395621" y="256098"/>
                    </a:cubicBezTo>
                    <a:cubicBezTo>
                      <a:pt x="1391460" y="260259"/>
                      <a:pt x="1385816" y="262597"/>
                      <a:pt x="1379930" y="262597"/>
                    </a:cubicBezTo>
                    <a:lnTo>
                      <a:pt x="22190" y="262597"/>
                    </a:lnTo>
                    <a:cubicBezTo>
                      <a:pt x="16305" y="262597"/>
                      <a:pt x="10661" y="260259"/>
                      <a:pt x="6499" y="256098"/>
                    </a:cubicBezTo>
                    <a:cubicBezTo>
                      <a:pt x="2338" y="251936"/>
                      <a:pt x="0" y="246292"/>
                      <a:pt x="0" y="240407"/>
                    </a:cubicBezTo>
                    <a:lnTo>
                      <a:pt x="0" y="22190"/>
                    </a:lnTo>
                    <a:cubicBezTo>
                      <a:pt x="0" y="16305"/>
                      <a:pt x="2338" y="10661"/>
                      <a:pt x="6499" y="6499"/>
                    </a:cubicBezTo>
                    <a:cubicBezTo>
                      <a:pt x="10661" y="2338"/>
                      <a:pt x="16305" y="0"/>
                      <a:pt x="22190"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4" name="Google Shape;974;p30"/>
              <p:cNvSpPr txBox="1"/>
              <p:nvPr/>
            </p:nvSpPr>
            <p:spPr>
              <a:xfrm>
                <a:off x="0" y="0"/>
                <a:ext cx="1402120" cy="262597"/>
              </a:xfrm>
              <a:prstGeom prst="rect">
                <a:avLst/>
              </a:prstGeom>
              <a:noFill/>
              <a:ln>
                <a:noFill/>
              </a:ln>
            </p:spPr>
            <p:txBody>
              <a:bodyPr anchorCtr="0" anchor="ctr" bIns="50800" lIns="50800" spcFirstLastPara="1" rIns="50800" wrap="square" tIns="50800">
                <a:noAutofit/>
              </a:bodyPr>
              <a:lstStyle/>
              <a:p>
                <a:pPr indent="0" lvl="0" marL="0" marR="0" rtl="0" algn="ctr">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Admit Methode (Metode Mengakui)</a:t>
                </a:r>
                <a:endParaRPr/>
              </a:p>
              <a:p>
                <a:pPr indent="0" lvl="0" marL="0" marR="0" rtl="0" algn="ctr">
                  <a:lnSpc>
                    <a:spcPct val="140020"/>
                  </a:lnSpc>
                  <a:spcBef>
                    <a:spcPts val="0"/>
                  </a:spcBef>
                  <a:spcAft>
                    <a:spcPts val="0"/>
                  </a:spcAft>
                  <a:buNone/>
                </a:pPr>
                <a:r>
                  <a:rPr b="0" i="0" lang="en-US" sz="1999" u="none" cap="none" strike="noStrike">
                    <a:solidFill>
                      <a:srgbClr val="FFFFFF"/>
                    </a:solidFill>
                    <a:latin typeface="Poppins"/>
                    <a:ea typeface="Poppins"/>
                    <a:cs typeface="Poppins"/>
                    <a:sym typeface="Poppins"/>
                  </a:rPr>
                  <a:t>Gunakan kalimat yang menunjukkan </a:t>
                </a:r>
                <a:r>
                  <a:rPr b="1" i="0" lang="en-US" sz="1999" u="none" cap="none" strike="noStrike">
                    <a:solidFill>
                      <a:srgbClr val="FFFFFF"/>
                    </a:solidFill>
                    <a:latin typeface="Poppins"/>
                    <a:ea typeface="Poppins"/>
                    <a:cs typeface="Poppins"/>
                    <a:sym typeface="Poppins"/>
                  </a:rPr>
                  <a:t>Setuju</a:t>
                </a:r>
                <a:r>
                  <a:rPr b="0" i="0" lang="en-US" sz="1999" u="none" cap="none" strike="noStrike">
                    <a:solidFill>
                      <a:srgbClr val="FFFFFF"/>
                    </a:solidFill>
                    <a:latin typeface="Poppins"/>
                    <a:ea typeface="Poppins"/>
                    <a:cs typeface="Poppins"/>
                    <a:sym typeface="Poppins"/>
                  </a:rPr>
                  <a:t> dengan keberatan tersebut, lalu </a:t>
                </a:r>
                <a:r>
                  <a:rPr b="1" i="0" lang="en-US" sz="1999" u="none" cap="none" strike="noStrike">
                    <a:solidFill>
                      <a:srgbClr val="FFFFFF"/>
                    </a:solidFill>
                    <a:latin typeface="Poppins"/>
                    <a:ea typeface="Poppins"/>
                    <a:cs typeface="Poppins"/>
                    <a:sym typeface="Poppins"/>
                  </a:rPr>
                  <a:t>Berikan Alternatifnya</a:t>
                </a:r>
                <a:endParaRPr b="1" i="0" sz="1999" u="none" cap="none" strike="noStrike">
                  <a:solidFill>
                    <a:srgbClr val="FFFFFF"/>
                  </a:solidFill>
                  <a:latin typeface="Poppins"/>
                  <a:ea typeface="Poppins"/>
                  <a:cs typeface="Poppins"/>
                  <a:sym typeface="Poppins"/>
                </a:endParaRPr>
              </a:p>
            </p:txBody>
          </p:sp>
        </p:grpSp>
        <p:grpSp>
          <p:nvGrpSpPr>
            <p:cNvPr id="975" name="Google Shape;975;p30"/>
            <p:cNvGrpSpPr/>
            <p:nvPr/>
          </p:nvGrpSpPr>
          <p:grpSpPr>
            <a:xfrm>
              <a:off x="3467833" y="4303815"/>
              <a:ext cx="9085740" cy="3481659"/>
              <a:chOff x="0" y="-57150"/>
              <a:chExt cx="1402120" cy="537293"/>
            </a:xfrm>
          </p:grpSpPr>
          <p:sp>
            <p:nvSpPr>
              <p:cNvPr id="976" name="Google Shape;976;p30"/>
              <p:cNvSpPr/>
              <p:nvPr/>
            </p:nvSpPr>
            <p:spPr>
              <a:xfrm>
                <a:off x="0" y="-57150"/>
                <a:ext cx="1402120" cy="537293"/>
              </a:xfrm>
              <a:custGeom>
                <a:rect b="b" l="l" r="r" t="t"/>
                <a:pathLst>
                  <a:path extrusionOk="0" h="480143" w="1402120">
                    <a:moveTo>
                      <a:pt x="22190" y="0"/>
                    </a:moveTo>
                    <a:lnTo>
                      <a:pt x="1379930" y="0"/>
                    </a:lnTo>
                    <a:cubicBezTo>
                      <a:pt x="1392186" y="0"/>
                      <a:pt x="1402120" y="9935"/>
                      <a:pt x="1402120" y="22190"/>
                    </a:cubicBezTo>
                    <a:lnTo>
                      <a:pt x="1402120" y="457953"/>
                    </a:lnTo>
                    <a:cubicBezTo>
                      <a:pt x="1402120" y="463838"/>
                      <a:pt x="1399783" y="469482"/>
                      <a:pt x="1395621" y="473644"/>
                    </a:cubicBezTo>
                    <a:cubicBezTo>
                      <a:pt x="1391460" y="477805"/>
                      <a:pt x="1385816" y="480143"/>
                      <a:pt x="1379930" y="480143"/>
                    </a:cubicBezTo>
                    <a:lnTo>
                      <a:pt x="22190" y="480143"/>
                    </a:lnTo>
                    <a:cubicBezTo>
                      <a:pt x="9935" y="480143"/>
                      <a:pt x="0" y="470208"/>
                      <a:pt x="0" y="457953"/>
                    </a:cubicBezTo>
                    <a:lnTo>
                      <a:pt x="0" y="22190"/>
                    </a:lnTo>
                    <a:cubicBezTo>
                      <a:pt x="0" y="16305"/>
                      <a:pt x="2338" y="10661"/>
                      <a:pt x="6499" y="6499"/>
                    </a:cubicBezTo>
                    <a:cubicBezTo>
                      <a:pt x="10661" y="2338"/>
                      <a:pt x="16305" y="0"/>
                      <a:pt x="22190"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7" name="Google Shape;977;p30"/>
              <p:cNvSpPr txBox="1"/>
              <p:nvPr/>
            </p:nvSpPr>
            <p:spPr>
              <a:xfrm>
                <a:off x="0" y="-57150"/>
                <a:ext cx="1402120" cy="537293"/>
              </a:xfrm>
              <a:prstGeom prst="rect">
                <a:avLst/>
              </a:prstGeom>
              <a:noFill/>
              <a:ln>
                <a:noFill/>
              </a:ln>
            </p:spPr>
            <p:txBody>
              <a:bodyPr anchorCtr="0" anchor="ctr" bIns="50800" lIns="50800" spcFirstLastPara="1" rIns="50800" wrap="square" tIns="50800">
                <a:noAutofit/>
              </a:bodyPr>
              <a:lstStyle/>
              <a:p>
                <a:pPr indent="0" lvl="0" marL="0" marR="0" rtl="0" algn="ctr">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Feel-Felt-Found Methode (Metode Merasa-Pernah Merasa-Menemukan)</a:t>
                </a:r>
                <a:endParaRPr/>
              </a:p>
              <a:p>
                <a:pPr indent="0" lvl="0" marL="0" marR="0" rtl="0" algn="ctr">
                  <a:lnSpc>
                    <a:spcPct val="140020"/>
                  </a:lnSpc>
                  <a:spcBef>
                    <a:spcPts val="0"/>
                  </a:spcBef>
                  <a:spcAft>
                    <a:spcPts val="0"/>
                  </a:spcAft>
                  <a:buNone/>
                </a:pPr>
                <a:r>
                  <a:rPr b="0" i="0" lang="en-US" sz="1999" u="none" cap="none" strike="noStrike">
                    <a:solidFill>
                      <a:srgbClr val="FFFFFF"/>
                    </a:solidFill>
                    <a:latin typeface="Poppins"/>
                    <a:ea typeface="Poppins"/>
                    <a:cs typeface="Poppins"/>
                    <a:sym typeface="Poppins"/>
                  </a:rPr>
                  <a:t>Gunakan kalimat yang memberitahu bahwa </a:t>
                </a:r>
                <a:r>
                  <a:rPr b="1" i="0" lang="en-US" sz="1999" u="none" cap="none" strike="noStrike">
                    <a:solidFill>
                      <a:srgbClr val="FFFFFF"/>
                    </a:solidFill>
                    <a:latin typeface="Poppins"/>
                    <a:ea typeface="Poppins"/>
                    <a:cs typeface="Poppins"/>
                    <a:sym typeface="Poppins"/>
                  </a:rPr>
                  <a:t>Anda Mengerti Perasaannya</a:t>
                </a:r>
                <a:r>
                  <a:rPr b="0" i="0" lang="en-US" sz="1999" u="none" cap="none" strike="noStrike">
                    <a:solidFill>
                      <a:srgbClr val="FFFFFF"/>
                    </a:solidFill>
                    <a:latin typeface="Poppins"/>
                    <a:ea typeface="Poppins"/>
                    <a:cs typeface="Poppins"/>
                    <a:sym typeface="Poppins"/>
                  </a:rPr>
                  <a:t>, bahwa </a:t>
                </a:r>
                <a:r>
                  <a:rPr b="1" i="0" lang="en-US" sz="1999" u="none" cap="none" strike="noStrike">
                    <a:solidFill>
                      <a:srgbClr val="FFFFFF"/>
                    </a:solidFill>
                    <a:latin typeface="Poppins"/>
                    <a:ea typeface="Poppins"/>
                    <a:cs typeface="Poppins"/>
                    <a:sym typeface="Poppins"/>
                  </a:rPr>
                  <a:t>Calon Nasabah Lain</a:t>
                </a:r>
                <a:r>
                  <a:rPr b="0" i="0" lang="en-US" sz="1999" u="none" cap="none" strike="noStrike">
                    <a:solidFill>
                      <a:srgbClr val="FFFFFF"/>
                    </a:solidFill>
                    <a:latin typeface="Poppins"/>
                    <a:ea typeface="Poppins"/>
                    <a:cs typeface="Poppins"/>
                    <a:sym typeface="Poppins"/>
                  </a:rPr>
                  <a:t> </a:t>
                </a:r>
                <a:r>
                  <a:rPr b="1" i="0" lang="en-US" sz="1999" u="none" cap="none" strike="noStrike">
                    <a:solidFill>
                      <a:srgbClr val="FFFFFF"/>
                    </a:solidFill>
                    <a:latin typeface="Poppins"/>
                    <a:ea typeface="Poppins"/>
                    <a:cs typeface="Poppins"/>
                    <a:sym typeface="Poppins"/>
                  </a:rPr>
                  <a:t>Mengalami Perasaan Yang Sama</a:t>
                </a:r>
                <a:r>
                  <a:rPr b="0" i="0" lang="en-US" sz="1999" u="none" cap="none" strike="noStrike">
                    <a:solidFill>
                      <a:srgbClr val="FFFFFF"/>
                    </a:solidFill>
                    <a:latin typeface="Poppins"/>
                    <a:ea typeface="Poppins"/>
                    <a:cs typeface="Poppins"/>
                    <a:sym typeface="Poppins"/>
                  </a:rPr>
                  <a:t>, akan tetapi mereka dapat </a:t>
                </a:r>
                <a:r>
                  <a:rPr b="1" i="0" lang="en-US" sz="1999" u="none" cap="none" strike="noStrike">
                    <a:solidFill>
                      <a:srgbClr val="FFFFFF"/>
                    </a:solidFill>
                    <a:latin typeface="Poppins"/>
                    <a:ea typeface="Poppins"/>
                    <a:cs typeface="Poppins"/>
                    <a:sym typeface="Poppins"/>
                  </a:rPr>
                  <a:t>Menemukan Benefit </a:t>
                </a:r>
                <a:r>
                  <a:rPr b="0" i="0" lang="en-US" sz="1999" u="none" cap="none" strike="noStrike">
                    <a:solidFill>
                      <a:srgbClr val="FFFFFF"/>
                    </a:solidFill>
                    <a:latin typeface="Poppins"/>
                    <a:ea typeface="Poppins"/>
                    <a:cs typeface="Poppins"/>
                    <a:sym typeface="Poppins"/>
                  </a:rPr>
                  <a:t>yang ditawarkan</a:t>
                </a:r>
                <a:endParaRPr b="0" i="0" sz="1999" u="none" cap="none" strike="noStrike">
                  <a:solidFill>
                    <a:srgbClr val="FFFFFF"/>
                  </a:solidFill>
                  <a:latin typeface="Poppins"/>
                  <a:ea typeface="Poppins"/>
                  <a:cs typeface="Poppins"/>
                  <a:sym typeface="Poppins"/>
                </a:endParaRPr>
              </a:p>
            </p:txBody>
          </p:sp>
        </p:grpSp>
        <p:sp>
          <p:nvSpPr>
            <p:cNvPr id="978" name="Google Shape;978;p30"/>
            <p:cNvSpPr/>
            <p:nvPr/>
          </p:nvSpPr>
          <p:spPr>
            <a:xfrm>
              <a:off x="0" y="850814"/>
              <a:ext cx="3466346" cy="4579585"/>
            </a:xfrm>
            <a:custGeom>
              <a:rect b="b" l="l" r="r" t="t"/>
              <a:pathLst>
                <a:path extrusionOk="0" h="4579585" w="3466346">
                  <a:moveTo>
                    <a:pt x="0" y="4579585"/>
                  </a:moveTo>
                  <a:lnTo>
                    <a:pt x="1430040" y="4579585"/>
                  </a:lnTo>
                  <a:cubicBezTo>
                    <a:pt x="1510878" y="4579585"/>
                    <a:pt x="1588405" y="4547472"/>
                    <a:pt x="1645566" y="4490311"/>
                  </a:cubicBezTo>
                  <a:cubicBezTo>
                    <a:pt x="1702727" y="4433150"/>
                    <a:pt x="1734840" y="4355623"/>
                    <a:pt x="1734840" y="4274785"/>
                  </a:cubicBezTo>
                  <a:lnTo>
                    <a:pt x="1734840" y="304800"/>
                  </a:lnTo>
                  <a:cubicBezTo>
                    <a:pt x="1734840" y="136463"/>
                    <a:pt x="1871303" y="0"/>
                    <a:pt x="2039640" y="0"/>
                  </a:cubicBezTo>
                  <a:lnTo>
                    <a:pt x="3466346" y="0"/>
                  </a:lnTo>
                </a:path>
              </a:pathLst>
            </a:custGeom>
            <a:noFill/>
            <a:ln cap="flat" cmpd="sng" w="508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9" name="Google Shape;979;p30"/>
            <p:cNvSpPr/>
            <p:nvPr/>
          </p:nvSpPr>
          <p:spPr>
            <a:xfrm>
              <a:off x="0" y="3188333"/>
              <a:ext cx="3466346" cy="2242066"/>
            </a:xfrm>
            <a:custGeom>
              <a:rect b="b" l="l" r="r" t="t"/>
              <a:pathLst>
                <a:path extrusionOk="0" h="2242066" w="3466346">
                  <a:moveTo>
                    <a:pt x="0" y="2242066"/>
                  </a:moveTo>
                  <a:lnTo>
                    <a:pt x="1430040" y="2242066"/>
                  </a:lnTo>
                  <a:cubicBezTo>
                    <a:pt x="1510878" y="2242066"/>
                    <a:pt x="1588405" y="2209953"/>
                    <a:pt x="1645566" y="2152792"/>
                  </a:cubicBezTo>
                  <a:cubicBezTo>
                    <a:pt x="1702727" y="2095631"/>
                    <a:pt x="1734840" y="2018104"/>
                    <a:pt x="1734840" y="1937266"/>
                  </a:cubicBezTo>
                  <a:lnTo>
                    <a:pt x="1734840" y="304800"/>
                  </a:lnTo>
                  <a:cubicBezTo>
                    <a:pt x="1734840" y="136464"/>
                    <a:pt x="1871303" y="0"/>
                    <a:pt x="2039640" y="0"/>
                  </a:cubicBezTo>
                  <a:lnTo>
                    <a:pt x="3466346" y="0"/>
                  </a:lnTo>
                </a:path>
              </a:pathLst>
            </a:custGeom>
            <a:noFill/>
            <a:ln cap="flat" cmpd="sng" w="508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0" name="Google Shape;980;p30"/>
            <p:cNvSpPr/>
            <p:nvPr/>
          </p:nvSpPr>
          <p:spPr>
            <a:xfrm>
              <a:off x="0" y="5430399"/>
              <a:ext cx="3467833" cy="799412"/>
            </a:xfrm>
            <a:custGeom>
              <a:rect b="b" l="l" r="r" t="t"/>
              <a:pathLst>
                <a:path extrusionOk="0" h="799412" w="3467833">
                  <a:moveTo>
                    <a:pt x="0" y="0"/>
                  </a:moveTo>
                  <a:lnTo>
                    <a:pt x="1430040" y="0"/>
                  </a:lnTo>
                  <a:cubicBezTo>
                    <a:pt x="1598376" y="0"/>
                    <a:pt x="1734840" y="136464"/>
                    <a:pt x="1734840" y="304800"/>
                  </a:cubicBezTo>
                  <a:lnTo>
                    <a:pt x="1734840" y="494611"/>
                  </a:lnTo>
                  <a:cubicBezTo>
                    <a:pt x="1734840" y="662948"/>
                    <a:pt x="1871303" y="799411"/>
                    <a:pt x="2039640" y="799411"/>
                  </a:cubicBezTo>
                  <a:lnTo>
                    <a:pt x="3467833" y="799411"/>
                  </a:lnTo>
                </a:path>
              </a:pathLst>
            </a:custGeom>
            <a:noFill/>
            <a:ln cap="flat" cmpd="sng" w="508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981" name="Google Shape;981;p30"/>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982" name="Google Shape;982;p30"/>
          <p:cNvGrpSpPr/>
          <p:nvPr/>
        </p:nvGrpSpPr>
        <p:grpSpPr>
          <a:xfrm>
            <a:off x="-1115" y="9661191"/>
            <a:ext cx="15869159" cy="476836"/>
            <a:chOff x="0" y="0"/>
            <a:chExt cx="4179532" cy="125587"/>
          </a:xfrm>
        </p:grpSpPr>
        <p:sp>
          <p:nvSpPr>
            <p:cNvPr id="983" name="Google Shape;983;p30"/>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984" name="Google Shape;984;p30"/>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985" name="Google Shape;985;p30"/>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31"/>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sp>
        <p:nvSpPr>
          <p:cNvPr id="991" name="Google Shape;991;p31"/>
          <p:cNvSpPr txBox="1"/>
          <p:nvPr/>
        </p:nvSpPr>
        <p:spPr>
          <a:xfrm>
            <a:off x="2624807" y="4619624"/>
            <a:ext cx="13038386" cy="523876"/>
          </a:xfrm>
          <a:prstGeom prst="rect">
            <a:avLst/>
          </a:prstGeom>
          <a:noFill/>
          <a:ln>
            <a:noFill/>
          </a:ln>
        </p:spPr>
        <p:txBody>
          <a:bodyPr anchorCtr="0" anchor="t" bIns="0" lIns="0" spcFirstLastPara="1" rIns="0" wrap="square" tIns="0">
            <a:spAutoFit/>
          </a:bodyPr>
          <a:lstStyle/>
          <a:p>
            <a:pPr indent="0" lvl="0" marL="0" marR="0" rtl="0" algn="l">
              <a:lnSpc>
                <a:spcPct val="140013"/>
              </a:lnSpc>
              <a:spcBef>
                <a:spcPts val="0"/>
              </a:spcBef>
              <a:spcAft>
                <a:spcPts val="0"/>
              </a:spcAft>
              <a:buNone/>
            </a:pPr>
            <a:r>
              <a:rPr b="1" i="0" lang="en-US" sz="2999" u="none" cap="none" strike="noStrike">
                <a:solidFill>
                  <a:srgbClr val="F6931E"/>
                </a:solidFill>
                <a:latin typeface="Poppins"/>
                <a:ea typeface="Poppins"/>
                <a:cs typeface="Poppins"/>
                <a:sym typeface="Poppins"/>
              </a:rPr>
              <a:t>KETIKA NASABAH MULAI TERTARIK APA YANG HARUS KITA LAKUKAN?</a:t>
            </a:r>
            <a:endParaRPr/>
          </a:p>
        </p:txBody>
      </p:sp>
      <p:grpSp>
        <p:nvGrpSpPr>
          <p:cNvPr id="992" name="Google Shape;992;p31"/>
          <p:cNvGrpSpPr/>
          <p:nvPr/>
        </p:nvGrpSpPr>
        <p:grpSpPr>
          <a:xfrm>
            <a:off x="1766041" y="5524678"/>
            <a:ext cx="3913851" cy="3733622"/>
            <a:chOff x="0" y="-469662"/>
            <a:chExt cx="5218468" cy="4978162"/>
          </a:xfrm>
        </p:grpSpPr>
        <p:grpSp>
          <p:nvGrpSpPr>
            <p:cNvPr id="993" name="Google Shape;993;p31"/>
            <p:cNvGrpSpPr/>
            <p:nvPr/>
          </p:nvGrpSpPr>
          <p:grpSpPr>
            <a:xfrm>
              <a:off x="0" y="-469662"/>
              <a:ext cx="5218468" cy="2191757"/>
              <a:chOff x="0" y="-57150"/>
              <a:chExt cx="635000" cy="266700"/>
            </a:xfrm>
          </p:grpSpPr>
          <p:sp>
            <p:nvSpPr>
              <p:cNvPr id="994" name="Google Shape;994;p31"/>
              <p:cNvSpPr/>
              <p:nvPr/>
            </p:nvSpPr>
            <p:spPr>
              <a:xfrm>
                <a:off x="0" y="0"/>
                <a:ext cx="635000" cy="209550"/>
              </a:xfrm>
              <a:custGeom>
                <a:rect b="b" l="l" r="r" t="t"/>
                <a:pathLst>
                  <a:path extrusionOk="0" h="209550" w="635000">
                    <a:moveTo>
                      <a:pt x="38634" y="0"/>
                    </a:moveTo>
                    <a:lnTo>
                      <a:pt x="596366" y="0"/>
                    </a:lnTo>
                    <a:cubicBezTo>
                      <a:pt x="606612" y="0"/>
                      <a:pt x="616439" y="4070"/>
                      <a:pt x="623684" y="11316"/>
                    </a:cubicBezTo>
                    <a:cubicBezTo>
                      <a:pt x="630930" y="18561"/>
                      <a:pt x="635000" y="28388"/>
                      <a:pt x="635000" y="38634"/>
                    </a:cubicBezTo>
                    <a:lnTo>
                      <a:pt x="635000" y="170916"/>
                    </a:lnTo>
                    <a:cubicBezTo>
                      <a:pt x="635000" y="181162"/>
                      <a:pt x="630930" y="190989"/>
                      <a:pt x="623684" y="198234"/>
                    </a:cubicBezTo>
                    <a:cubicBezTo>
                      <a:pt x="616439" y="205480"/>
                      <a:pt x="606612" y="209550"/>
                      <a:pt x="596366" y="209550"/>
                    </a:cubicBezTo>
                    <a:lnTo>
                      <a:pt x="38634" y="209550"/>
                    </a:lnTo>
                    <a:cubicBezTo>
                      <a:pt x="28388" y="209550"/>
                      <a:pt x="18561" y="205480"/>
                      <a:pt x="11316" y="198234"/>
                    </a:cubicBezTo>
                    <a:cubicBezTo>
                      <a:pt x="4070" y="190989"/>
                      <a:pt x="0" y="181162"/>
                      <a:pt x="0" y="170916"/>
                    </a:cubicBezTo>
                    <a:lnTo>
                      <a:pt x="0" y="38634"/>
                    </a:lnTo>
                    <a:cubicBezTo>
                      <a:pt x="0" y="28388"/>
                      <a:pt x="4070" y="18561"/>
                      <a:pt x="11316" y="11316"/>
                    </a:cubicBezTo>
                    <a:cubicBezTo>
                      <a:pt x="18561" y="4070"/>
                      <a:pt x="28388" y="0"/>
                      <a:pt x="38634"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5" name="Google Shape;995;p31"/>
              <p:cNvSpPr txBox="1"/>
              <p:nvPr/>
            </p:nvSpPr>
            <p:spPr>
              <a:xfrm>
                <a:off x="0" y="-57150"/>
                <a:ext cx="635000" cy="266700"/>
              </a:xfrm>
              <a:prstGeom prst="rect">
                <a:avLst/>
              </a:prstGeom>
              <a:noFill/>
              <a:ln>
                <a:noFill/>
              </a:ln>
            </p:spPr>
            <p:txBody>
              <a:bodyPr anchorCtr="0" anchor="ctr" bIns="50800" lIns="50800" spcFirstLastPara="1" rIns="50800" wrap="square" tIns="50800">
                <a:noAutofit/>
              </a:bodyPr>
              <a:lstStyle/>
              <a:p>
                <a:pPr indent="0" lvl="0" marL="0" marR="0" rtl="0" algn="ctr">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Ask For It</a:t>
                </a:r>
                <a:endParaRPr/>
              </a:p>
            </p:txBody>
          </p:sp>
        </p:grpSp>
        <p:sp>
          <p:nvSpPr>
            <p:cNvPr id="996" name="Google Shape;996;p31"/>
            <p:cNvSpPr txBox="1"/>
            <p:nvPr/>
          </p:nvSpPr>
          <p:spPr>
            <a:xfrm>
              <a:off x="0" y="1906540"/>
              <a:ext cx="5218468" cy="2601960"/>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b="0" i="0" lang="en-US" sz="1902" u="none" cap="none" strike="noStrike">
                  <a:solidFill>
                    <a:srgbClr val="000000"/>
                  </a:solidFill>
                  <a:latin typeface="Poppins"/>
                  <a:ea typeface="Poppins"/>
                  <a:cs typeface="Poppins"/>
                  <a:sym typeface="Poppins"/>
                </a:rPr>
                <a:t>Ketika calon customer menunjukan tanda-tanda pembelian seperti bertanya, pujian, dan pemintaan. Gunakan teknik closing </a:t>
              </a:r>
              <a:endParaRPr/>
            </a:p>
            <a:p>
              <a:pPr indent="0" lvl="0" marL="0" marR="0" rtl="0" algn="ctr">
                <a:lnSpc>
                  <a:spcPct val="140010"/>
                </a:lnSpc>
                <a:spcBef>
                  <a:spcPts val="0"/>
                </a:spcBef>
                <a:spcAft>
                  <a:spcPts val="0"/>
                </a:spcAft>
                <a:buNone/>
              </a:pPr>
              <a:r>
                <a:rPr b="1" i="0" lang="en-US" sz="1902" u="none" cap="none" strike="noStrike">
                  <a:solidFill>
                    <a:srgbClr val="000000"/>
                  </a:solidFill>
                  <a:latin typeface="Poppins"/>
                  <a:ea typeface="Poppins"/>
                  <a:cs typeface="Poppins"/>
                  <a:sym typeface="Poppins"/>
                </a:rPr>
                <a:t>Ask for it.</a:t>
              </a:r>
              <a:endParaRPr/>
            </a:p>
          </p:txBody>
        </p:sp>
      </p:grpSp>
      <p:grpSp>
        <p:nvGrpSpPr>
          <p:cNvPr id="997" name="Google Shape;997;p31"/>
          <p:cNvGrpSpPr/>
          <p:nvPr/>
        </p:nvGrpSpPr>
        <p:grpSpPr>
          <a:xfrm>
            <a:off x="7184283" y="5524678"/>
            <a:ext cx="3913851" cy="3407467"/>
            <a:chOff x="0" y="-469662"/>
            <a:chExt cx="5218468" cy="4543289"/>
          </a:xfrm>
        </p:grpSpPr>
        <p:grpSp>
          <p:nvGrpSpPr>
            <p:cNvPr id="998" name="Google Shape;998;p31"/>
            <p:cNvGrpSpPr/>
            <p:nvPr/>
          </p:nvGrpSpPr>
          <p:grpSpPr>
            <a:xfrm>
              <a:off x="0" y="-469662"/>
              <a:ext cx="5218468" cy="2191757"/>
              <a:chOff x="0" y="-57150"/>
              <a:chExt cx="635000" cy="266700"/>
            </a:xfrm>
          </p:grpSpPr>
          <p:sp>
            <p:nvSpPr>
              <p:cNvPr id="999" name="Google Shape;999;p31"/>
              <p:cNvSpPr/>
              <p:nvPr/>
            </p:nvSpPr>
            <p:spPr>
              <a:xfrm>
                <a:off x="0" y="0"/>
                <a:ext cx="635000" cy="209550"/>
              </a:xfrm>
              <a:custGeom>
                <a:rect b="b" l="l" r="r" t="t"/>
                <a:pathLst>
                  <a:path extrusionOk="0" h="209550" w="635000">
                    <a:moveTo>
                      <a:pt x="38634" y="0"/>
                    </a:moveTo>
                    <a:lnTo>
                      <a:pt x="596366" y="0"/>
                    </a:lnTo>
                    <a:cubicBezTo>
                      <a:pt x="606612" y="0"/>
                      <a:pt x="616439" y="4070"/>
                      <a:pt x="623684" y="11316"/>
                    </a:cubicBezTo>
                    <a:cubicBezTo>
                      <a:pt x="630930" y="18561"/>
                      <a:pt x="635000" y="28388"/>
                      <a:pt x="635000" y="38634"/>
                    </a:cubicBezTo>
                    <a:lnTo>
                      <a:pt x="635000" y="170916"/>
                    </a:lnTo>
                    <a:cubicBezTo>
                      <a:pt x="635000" y="181162"/>
                      <a:pt x="630930" y="190989"/>
                      <a:pt x="623684" y="198234"/>
                    </a:cubicBezTo>
                    <a:cubicBezTo>
                      <a:pt x="616439" y="205480"/>
                      <a:pt x="606612" y="209550"/>
                      <a:pt x="596366" y="209550"/>
                    </a:cubicBezTo>
                    <a:lnTo>
                      <a:pt x="38634" y="209550"/>
                    </a:lnTo>
                    <a:cubicBezTo>
                      <a:pt x="28388" y="209550"/>
                      <a:pt x="18561" y="205480"/>
                      <a:pt x="11316" y="198234"/>
                    </a:cubicBezTo>
                    <a:cubicBezTo>
                      <a:pt x="4070" y="190989"/>
                      <a:pt x="0" y="181162"/>
                      <a:pt x="0" y="170916"/>
                    </a:cubicBezTo>
                    <a:lnTo>
                      <a:pt x="0" y="38634"/>
                    </a:lnTo>
                    <a:cubicBezTo>
                      <a:pt x="0" y="28388"/>
                      <a:pt x="4070" y="18561"/>
                      <a:pt x="11316" y="11316"/>
                    </a:cubicBezTo>
                    <a:cubicBezTo>
                      <a:pt x="18561" y="4070"/>
                      <a:pt x="28388" y="0"/>
                      <a:pt x="38634"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0" name="Google Shape;1000;p31"/>
              <p:cNvSpPr txBox="1"/>
              <p:nvPr/>
            </p:nvSpPr>
            <p:spPr>
              <a:xfrm>
                <a:off x="0" y="-57150"/>
                <a:ext cx="635000" cy="266700"/>
              </a:xfrm>
              <a:prstGeom prst="rect">
                <a:avLst/>
              </a:prstGeom>
              <a:noFill/>
              <a:ln>
                <a:noFill/>
              </a:ln>
            </p:spPr>
            <p:txBody>
              <a:bodyPr anchorCtr="0" anchor="ctr" bIns="50800" lIns="50800" spcFirstLastPara="1" rIns="50800" wrap="square" tIns="50800">
                <a:noAutofit/>
              </a:bodyPr>
              <a:lstStyle/>
              <a:p>
                <a:pPr indent="0" lvl="0" marL="0" marR="0" rtl="0" algn="ctr">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Summary Of Benefit</a:t>
                </a:r>
                <a:endParaRPr/>
              </a:p>
            </p:txBody>
          </p:sp>
        </p:grpSp>
        <p:sp>
          <p:nvSpPr>
            <p:cNvPr id="1001" name="Google Shape;1001;p31"/>
            <p:cNvSpPr txBox="1"/>
            <p:nvPr/>
          </p:nvSpPr>
          <p:spPr>
            <a:xfrm>
              <a:off x="0" y="1906540"/>
              <a:ext cx="5218468" cy="2167087"/>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b="0" i="0" lang="en-US" sz="1902" u="none" cap="none" strike="noStrike">
                  <a:solidFill>
                    <a:srgbClr val="000000"/>
                  </a:solidFill>
                  <a:latin typeface="Poppins"/>
                  <a:ea typeface="Poppins"/>
                  <a:cs typeface="Poppins"/>
                  <a:sym typeface="Poppins"/>
                </a:rPr>
                <a:t>Merangkum manfaat-manfaat yang paling penting bagi calon customer sehingga bisa mendorong mereka untuk segera mengambil keputusan.</a:t>
              </a:r>
              <a:endParaRPr/>
            </a:p>
          </p:txBody>
        </p:sp>
      </p:grpSp>
      <p:grpSp>
        <p:nvGrpSpPr>
          <p:cNvPr id="1002" name="Google Shape;1002;p31"/>
          <p:cNvGrpSpPr/>
          <p:nvPr/>
        </p:nvGrpSpPr>
        <p:grpSpPr>
          <a:xfrm>
            <a:off x="12608108" y="5524678"/>
            <a:ext cx="3913851" cy="3407467"/>
            <a:chOff x="0" y="-469662"/>
            <a:chExt cx="5218468" cy="4543289"/>
          </a:xfrm>
        </p:grpSpPr>
        <p:grpSp>
          <p:nvGrpSpPr>
            <p:cNvPr id="1003" name="Google Shape;1003;p31"/>
            <p:cNvGrpSpPr/>
            <p:nvPr/>
          </p:nvGrpSpPr>
          <p:grpSpPr>
            <a:xfrm>
              <a:off x="0" y="-469662"/>
              <a:ext cx="5218468" cy="2191757"/>
              <a:chOff x="0" y="-57150"/>
              <a:chExt cx="635000" cy="266700"/>
            </a:xfrm>
          </p:grpSpPr>
          <p:sp>
            <p:nvSpPr>
              <p:cNvPr id="1004" name="Google Shape;1004;p31"/>
              <p:cNvSpPr/>
              <p:nvPr/>
            </p:nvSpPr>
            <p:spPr>
              <a:xfrm>
                <a:off x="0" y="0"/>
                <a:ext cx="635000" cy="209550"/>
              </a:xfrm>
              <a:custGeom>
                <a:rect b="b" l="l" r="r" t="t"/>
                <a:pathLst>
                  <a:path extrusionOk="0" h="209550" w="635000">
                    <a:moveTo>
                      <a:pt x="38634" y="0"/>
                    </a:moveTo>
                    <a:lnTo>
                      <a:pt x="596366" y="0"/>
                    </a:lnTo>
                    <a:cubicBezTo>
                      <a:pt x="606612" y="0"/>
                      <a:pt x="616439" y="4070"/>
                      <a:pt x="623684" y="11316"/>
                    </a:cubicBezTo>
                    <a:cubicBezTo>
                      <a:pt x="630930" y="18561"/>
                      <a:pt x="635000" y="28388"/>
                      <a:pt x="635000" y="38634"/>
                    </a:cubicBezTo>
                    <a:lnTo>
                      <a:pt x="635000" y="170916"/>
                    </a:lnTo>
                    <a:cubicBezTo>
                      <a:pt x="635000" y="181162"/>
                      <a:pt x="630930" y="190989"/>
                      <a:pt x="623684" y="198234"/>
                    </a:cubicBezTo>
                    <a:cubicBezTo>
                      <a:pt x="616439" y="205480"/>
                      <a:pt x="606612" y="209550"/>
                      <a:pt x="596366" y="209550"/>
                    </a:cubicBezTo>
                    <a:lnTo>
                      <a:pt x="38634" y="209550"/>
                    </a:lnTo>
                    <a:cubicBezTo>
                      <a:pt x="28388" y="209550"/>
                      <a:pt x="18561" y="205480"/>
                      <a:pt x="11316" y="198234"/>
                    </a:cubicBezTo>
                    <a:cubicBezTo>
                      <a:pt x="4070" y="190989"/>
                      <a:pt x="0" y="181162"/>
                      <a:pt x="0" y="170916"/>
                    </a:cubicBezTo>
                    <a:lnTo>
                      <a:pt x="0" y="38634"/>
                    </a:lnTo>
                    <a:cubicBezTo>
                      <a:pt x="0" y="28388"/>
                      <a:pt x="4070" y="18561"/>
                      <a:pt x="11316" y="11316"/>
                    </a:cubicBezTo>
                    <a:cubicBezTo>
                      <a:pt x="18561" y="4070"/>
                      <a:pt x="28388" y="0"/>
                      <a:pt x="38634"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05" name="Google Shape;1005;p31"/>
              <p:cNvSpPr txBox="1"/>
              <p:nvPr/>
            </p:nvSpPr>
            <p:spPr>
              <a:xfrm>
                <a:off x="0" y="-57150"/>
                <a:ext cx="635000" cy="266700"/>
              </a:xfrm>
              <a:prstGeom prst="rect">
                <a:avLst/>
              </a:prstGeom>
              <a:noFill/>
              <a:ln>
                <a:noFill/>
              </a:ln>
            </p:spPr>
            <p:txBody>
              <a:bodyPr anchorCtr="0" anchor="ctr" bIns="50800" lIns="50800" spcFirstLastPara="1" rIns="50800" wrap="square" tIns="50800">
                <a:noAutofit/>
              </a:bodyPr>
              <a:lstStyle/>
              <a:p>
                <a:pPr indent="0" lvl="0" marL="0" marR="0" rtl="0" algn="ctr">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Suggestion Close</a:t>
                </a:r>
                <a:endParaRPr/>
              </a:p>
            </p:txBody>
          </p:sp>
        </p:grpSp>
        <p:sp>
          <p:nvSpPr>
            <p:cNvPr id="1006" name="Google Shape;1006;p31"/>
            <p:cNvSpPr txBox="1"/>
            <p:nvPr/>
          </p:nvSpPr>
          <p:spPr>
            <a:xfrm>
              <a:off x="0" y="1906540"/>
              <a:ext cx="5218468" cy="2167087"/>
            </a:xfrm>
            <a:prstGeom prst="rect">
              <a:avLst/>
            </a:prstGeom>
            <a:noFill/>
            <a:ln>
              <a:noFill/>
            </a:ln>
          </p:spPr>
          <p:txBody>
            <a:bodyPr anchorCtr="0" anchor="t" bIns="0" lIns="0" spcFirstLastPara="1" rIns="0" wrap="square" tIns="0">
              <a:spAutoFit/>
            </a:bodyPr>
            <a:lstStyle/>
            <a:p>
              <a:pPr indent="0" lvl="0" marL="0" marR="0" rtl="0" algn="ctr">
                <a:lnSpc>
                  <a:spcPct val="140010"/>
                </a:lnSpc>
                <a:spcBef>
                  <a:spcPts val="0"/>
                </a:spcBef>
                <a:spcAft>
                  <a:spcPts val="0"/>
                </a:spcAft>
                <a:buNone/>
              </a:pPr>
              <a:r>
                <a:rPr b="0" i="0" lang="en-US" sz="1902" u="none" cap="none" strike="noStrike">
                  <a:solidFill>
                    <a:srgbClr val="000000"/>
                  </a:solidFill>
                  <a:latin typeface="Poppins"/>
                  <a:ea typeface="Poppins"/>
                  <a:cs typeface="Poppins"/>
                  <a:sym typeface="Poppins"/>
                </a:rPr>
                <a:t>Merangkum seluruh permasalahan customer dan menghubungkan dengan kegunaan produk/layanan sebagai saran.</a:t>
              </a:r>
              <a:endParaRPr/>
            </a:p>
          </p:txBody>
        </p:sp>
      </p:grpSp>
      <p:grpSp>
        <p:nvGrpSpPr>
          <p:cNvPr id="1007" name="Google Shape;1007;p31"/>
          <p:cNvGrpSpPr/>
          <p:nvPr/>
        </p:nvGrpSpPr>
        <p:grpSpPr>
          <a:xfrm rot="-5400000">
            <a:off x="14716499" y="1784448"/>
            <a:ext cx="1942079" cy="3143522"/>
            <a:chOff x="0" y="-31750"/>
            <a:chExt cx="520700" cy="842825"/>
          </a:xfrm>
        </p:grpSpPr>
        <p:sp>
          <p:nvSpPr>
            <p:cNvPr id="1008" name="Google Shape;1008;p31"/>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B3B6BA"/>
            </a:solidFill>
            <a:ln cap="sq" cmpd="sng" w="47625">
              <a:solidFill>
                <a:srgbClr val="FFFFFF"/>
              </a:solidFill>
              <a:prstDash val="solid"/>
              <a:miter lim="8000"/>
              <a:headEnd len="sm" w="sm" type="none"/>
              <a:tailEnd len="sm" w="sm" type="none"/>
            </a:ln>
          </p:spPr>
        </p:sp>
        <p:sp>
          <p:nvSpPr>
            <p:cNvPr id="1009" name="Google Shape;1009;p31"/>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10" name="Google Shape;1010;p31"/>
          <p:cNvGrpSpPr/>
          <p:nvPr/>
        </p:nvGrpSpPr>
        <p:grpSpPr>
          <a:xfrm rot="-5400000">
            <a:off x="12515583" y="1784448"/>
            <a:ext cx="1942079" cy="3143522"/>
            <a:chOff x="0" y="-31750"/>
            <a:chExt cx="520700" cy="842825"/>
          </a:xfrm>
        </p:grpSpPr>
        <p:sp>
          <p:nvSpPr>
            <p:cNvPr id="1011" name="Google Shape;1011;p31"/>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1012" name="Google Shape;1012;p31"/>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13" name="Google Shape;1013;p31"/>
          <p:cNvGrpSpPr/>
          <p:nvPr/>
        </p:nvGrpSpPr>
        <p:grpSpPr>
          <a:xfrm rot="-5400000">
            <a:off x="10314666" y="1784448"/>
            <a:ext cx="1942079" cy="3143522"/>
            <a:chOff x="0" y="-31750"/>
            <a:chExt cx="520700" cy="842825"/>
          </a:xfrm>
        </p:grpSpPr>
        <p:sp>
          <p:nvSpPr>
            <p:cNvPr id="1014" name="Google Shape;1014;p31"/>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1015" name="Google Shape;1015;p31"/>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16" name="Google Shape;1016;p31"/>
          <p:cNvGrpSpPr/>
          <p:nvPr/>
        </p:nvGrpSpPr>
        <p:grpSpPr>
          <a:xfrm rot="-5400000">
            <a:off x="8113750" y="1784448"/>
            <a:ext cx="1942079" cy="3143522"/>
            <a:chOff x="0" y="-31750"/>
            <a:chExt cx="520700" cy="842825"/>
          </a:xfrm>
        </p:grpSpPr>
        <p:sp>
          <p:nvSpPr>
            <p:cNvPr id="1017" name="Google Shape;1017;p31"/>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1018" name="Google Shape;1018;p31"/>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19" name="Google Shape;1019;p31"/>
          <p:cNvGrpSpPr/>
          <p:nvPr/>
        </p:nvGrpSpPr>
        <p:grpSpPr>
          <a:xfrm rot="-5400000">
            <a:off x="5912834" y="1784448"/>
            <a:ext cx="1942079" cy="3143522"/>
            <a:chOff x="0" y="-31750"/>
            <a:chExt cx="520700" cy="842825"/>
          </a:xfrm>
        </p:grpSpPr>
        <p:sp>
          <p:nvSpPr>
            <p:cNvPr id="1020" name="Google Shape;1020;p31"/>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1021" name="Google Shape;1021;p31"/>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22" name="Google Shape;1022;p31"/>
          <p:cNvGrpSpPr/>
          <p:nvPr/>
        </p:nvGrpSpPr>
        <p:grpSpPr>
          <a:xfrm rot="-5400000">
            <a:off x="3711918" y="1784448"/>
            <a:ext cx="1942079" cy="3143522"/>
            <a:chOff x="0" y="-31750"/>
            <a:chExt cx="520700" cy="842825"/>
          </a:xfrm>
        </p:grpSpPr>
        <p:sp>
          <p:nvSpPr>
            <p:cNvPr id="1023" name="Google Shape;1023;p31"/>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1024" name="Google Shape;1024;p31"/>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grpSp>
        <p:nvGrpSpPr>
          <p:cNvPr id="1025" name="Google Shape;1025;p31"/>
          <p:cNvGrpSpPr/>
          <p:nvPr/>
        </p:nvGrpSpPr>
        <p:grpSpPr>
          <a:xfrm rot="-5400000">
            <a:off x="1511002" y="1784448"/>
            <a:ext cx="1942079" cy="3143522"/>
            <a:chOff x="0" y="-31750"/>
            <a:chExt cx="520700" cy="842825"/>
          </a:xfrm>
        </p:grpSpPr>
        <p:sp>
          <p:nvSpPr>
            <p:cNvPr id="1026" name="Google Shape;1026;p31"/>
            <p:cNvSpPr/>
            <p:nvPr/>
          </p:nvSpPr>
          <p:spPr>
            <a:xfrm>
              <a:off x="0" y="0"/>
              <a:ext cx="520700" cy="811075"/>
            </a:xfrm>
            <a:custGeom>
              <a:rect b="b" l="l" r="r" t="t"/>
              <a:pathLst>
                <a:path extrusionOk="0" h="811075" w="520700">
                  <a:moveTo>
                    <a:pt x="0" y="0"/>
                  </a:moveTo>
                  <a:lnTo>
                    <a:pt x="0" y="595175"/>
                  </a:lnTo>
                  <a:lnTo>
                    <a:pt x="260350" y="811075"/>
                  </a:lnTo>
                  <a:lnTo>
                    <a:pt x="520700" y="595175"/>
                  </a:lnTo>
                  <a:lnTo>
                    <a:pt x="520700" y="0"/>
                  </a:lnTo>
                  <a:close/>
                </a:path>
              </a:pathLst>
            </a:custGeom>
            <a:solidFill>
              <a:srgbClr val="003366"/>
            </a:solidFill>
            <a:ln cap="sq" cmpd="sng" w="47625">
              <a:solidFill>
                <a:srgbClr val="FFFFFF"/>
              </a:solidFill>
              <a:prstDash val="solid"/>
              <a:miter lim="8000"/>
              <a:headEnd len="sm" w="sm" type="none"/>
              <a:tailEnd len="sm" w="sm" type="none"/>
            </a:ln>
          </p:spPr>
        </p:sp>
        <p:sp>
          <p:nvSpPr>
            <p:cNvPr id="1027" name="Google Shape;1027;p31"/>
            <p:cNvSpPr txBox="1"/>
            <p:nvPr/>
          </p:nvSpPr>
          <p:spPr>
            <a:xfrm>
              <a:off x="0" y="-31750"/>
              <a:ext cx="520700" cy="614225"/>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28" name="Google Shape;1028;p31"/>
          <p:cNvSpPr txBox="1"/>
          <p:nvPr/>
        </p:nvSpPr>
        <p:spPr>
          <a:xfrm>
            <a:off x="1467257" y="2803808"/>
            <a:ext cx="1625809"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Prospecting</a:t>
            </a:r>
            <a:endParaRPr/>
          </a:p>
        </p:txBody>
      </p:sp>
      <p:sp>
        <p:nvSpPr>
          <p:cNvPr id="1029" name="Google Shape;1029;p31"/>
          <p:cNvSpPr txBox="1"/>
          <p:nvPr/>
        </p:nvSpPr>
        <p:spPr>
          <a:xfrm>
            <a:off x="4053803" y="2803808"/>
            <a:ext cx="1775129"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Approaching</a:t>
            </a:r>
            <a:endParaRPr/>
          </a:p>
        </p:txBody>
      </p:sp>
      <p:sp>
        <p:nvSpPr>
          <p:cNvPr id="1030" name="Google Shape;1030;p31"/>
          <p:cNvSpPr txBox="1"/>
          <p:nvPr/>
        </p:nvSpPr>
        <p:spPr>
          <a:xfrm>
            <a:off x="6704645" y="2803808"/>
            <a:ext cx="1067755"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Probing</a:t>
            </a:r>
            <a:endParaRPr/>
          </a:p>
        </p:txBody>
      </p:sp>
      <p:sp>
        <p:nvSpPr>
          <p:cNvPr id="1031" name="Google Shape;1031;p31"/>
          <p:cNvSpPr txBox="1"/>
          <p:nvPr/>
        </p:nvSpPr>
        <p:spPr>
          <a:xfrm>
            <a:off x="8458220" y="2635484"/>
            <a:ext cx="1707810" cy="700192"/>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Sales</a:t>
            </a:r>
            <a:endParaRPr/>
          </a:p>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Presentation</a:t>
            </a:r>
            <a:endParaRPr/>
          </a:p>
        </p:txBody>
      </p:sp>
      <p:sp>
        <p:nvSpPr>
          <p:cNvPr id="1032" name="Google Shape;1032;p31"/>
          <p:cNvSpPr txBox="1"/>
          <p:nvPr/>
        </p:nvSpPr>
        <p:spPr>
          <a:xfrm>
            <a:off x="10482177" y="2627595"/>
            <a:ext cx="1995365"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Handling</a:t>
            </a:r>
            <a:endParaRPr/>
          </a:p>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Objection</a:t>
            </a:r>
            <a:endParaRPr/>
          </a:p>
        </p:txBody>
      </p:sp>
      <p:sp>
        <p:nvSpPr>
          <p:cNvPr id="1033" name="Google Shape;1033;p31"/>
          <p:cNvSpPr txBox="1"/>
          <p:nvPr/>
        </p:nvSpPr>
        <p:spPr>
          <a:xfrm>
            <a:off x="12857468" y="2803808"/>
            <a:ext cx="1780389"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FFFFFF"/>
                </a:solidFill>
                <a:latin typeface="Poppins"/>
                <a:ea typeface="Poppins"/>
                <a:cs typeface="Poppins"/>
                <a:sym typeface="Poppins"/>
              </a:rPr>
              <a:t>Sales Closing</a:t>
            </a:r>
            <a:endParaRPr/>
          </a:p>
        </p:txBody>
      </p:sp>
      <p:sp>
        <p:nvSpPr>
          <p:cNvPr id="1034" name="Google Shape;1034;p31"/>
          <p:cNvSpPr txBox="1"/>
          <p:nvPr/>
        </p:nvSpPr>
        <p:spPr>
          <a:xfrm>
            <a:off x="15062825" y="2803808"/>
            <a:ext cx="1624975" cy="341119"/>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1" i="1" lang="en-US" sz="2000" u="none" cap="none" strike="noStrike">
                <a:solidFill>
                  <a:srgbClr val="062652"/>
                </a:solidFill>
                <a:latin typeface="Poppins"/>
                <a:ea typeface="Poppins"/>
                <a:cs typeface="Poppins"/>
                <a:sym typeface="Poppins"/>
              </a:rPr>
              <a:t>Maintaining</a:t>
            </a:r>
            <a:endParaRPr/>
          </a:p>
        </p:txBody>
      </p:sp>
      <p:sp>
        <p:nvSpPr>
          <p:cNvPr id="1035" name="Google Shape;1035;p31"/>
          <p:cNvSpPr txBox="1"/>
          <p:nvPr/>
        </p:nvSpPr>
        <p:spPr>
          <a:xfrm>
            <a:off x="1180639" y="3129967"/>
            <a:ext cx="2147987"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Mencari Calon Nasabah</a:t>
            </a:r>
            <a:endParaRPr/>
          </a:p>
        </p:txBody>
      </p:sp>
      <p:sp>
        <p:nvSpPr>
          <p:cNvPr id="1036" name="Google Shape;1036;p31"/>
          <p:cNvSpPr txBox="1"/>
          <p:nvPr/>
        </p:nvSpPr>
        <p:spPr>
          <a:xfrm>
            <a:off x="4071933"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Pendekatan Awal</a:t>
            </a:r>
            <a:endParaRPr/>
          </a:p>
        </p:txBody>
      </p:sp>
      <p:sp>
        <p:nvSpPr>
          <p:cNvPr id="1037" name="Google Shape;1037;p31"/>
          <p:cNvSpPr txBox="1"/>
          <p:nvPr/>
        </p:nvSpPr>
        <p:spPr>
          <a:xfrm>
            <a:off x="6373624"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Menggali Kebutuhan</a:t>
            </a:r>
            <a:endParaRPr/>
          </a:p>
        </p:txBody>
      </p:sp>
      <p:sp>
        <p:nvSpPr>
          <p:cNvPr id="1038" name="Google Shape;1038;p31"/>
          <p:cNvSpPr txBox="1"/>
          <p:nvPr/>
        </p:nvSpPr>
        <p:spPr>
          <a:xfrm>
            <a:off x="8455635" y="3281645"/>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Presentasi Penawaran</a:t>
            </a:r>
            <a:endParaRPr/>
          </a:p>
        </p:txBody>
      </p:sp>
      <p:sp>
        <p:nvSpPr>
          <p:cNvPr id="1039" name="Google Shape;1039;p31"/>
          <p:cNvSpPr txBox="1"/>
          <p:nvPr/>
        </p:nvSpPr>
        <p:spPr>
          <a:xfrm>
            <a:off x="10638878" y="3289534"/>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Menangani Keberatan</a:t>
            </a:r>
            <a:endParaRPr/>
          </a:p>
        </p:txBody>
      </p:sp>
      <p:sp>
        <p:nvSpPr>
          <p:cNvPr id="1040" name="Google Shape;1040;p31"/>
          <p:cNvSpPr txBox="1"/>
          <p:nvPr/>
        </p:nvSpPr>
        <p:spPr>
          <a:xfrm>
            <a:off x="12857468" y="3138722"/>
            <a:ext cx="1681962"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FFFFFF"/>
                </a:solidFill>
                <a:latin typeface="Poppins"/>
                <a:ea typeface="Poppins"/>
                <a:cs typeface="Poppins"/>
                <a:sym typeface="Poppins"/>
              </a:rPr>
              <a:t>Penutupan Penjualan</a:t>
            </a:r>
            <a:endParaRPr/>
          </a:p>
        </p:txBody>
      </p:sp>
      <p:sp>
        <p:nvSpPr>
          <p:cNvPr id="1041" name="Google Shape;1041;p31"/>
          <p:cNvSpPr txBox="1"/>
          <p:nvPr/>
        </p:nvSpPr>
        <p:spPr>
          <a:xfrm>
            <a:off x="15036752" y="3138722"/>
            <a:ext cx="1823653" cy="720725"/>
          </a:xfrm>
          <a:prstGeom prst="rect">
            <a:avLst/>
          </a:prstGeom>
          <a:noFill/>
          <a:ln>
            <a:noFill/>
          </a:ln>
        </p:spPr>
        <p:txBody>
          <a:bodyPr anchorCtr="0" anchor="t" bIns="0" lIns="0" spcFirstLastPara="1" rIns="0" wrap="square" tIns="0">
            <a:spAutoFit/>
          </a:bodyPr>
          <a:lstStyle/>
          <a:p>
            <a:pPr indent="0" lvl="0" marL="0" marR="0" rtl="0" algn="ctr">
              <a:lnSpc>
                <a:spcPct val="140000"/>
              </a:lnSpc>
              <a:spcBef>
                <a:spcPts val="0"/>
              </a:spcBef>
              <a:spcAft>
                <a:spcPts val="0"/>
              </a:spcAft>
              <a:buNone/>
            </a:pPr>
            <a:r>
              <a:rPr b="0" i="0" lang="en-US" sz="2000" u="none" cap="none" strike="noStrike">
                <a:solidFill>
                  <a:srgbClr val="062652"/>
                </a:solidFill>
                <a:latin typeface="Poppins"/>
                <a:ea typeface="Poppins"/>
                <a:cs typeface="Poppins"/>
                <a:sym typeface="Poppins"/>
              </a:rPr>
              <a:t>Pemeliharaan Hubungan</a:t>
            </a:r>
            <a:endParaRPr/>
          </a:p>
        </p:txBody>
      </p:sp>
      <p:sp>
        <p:nvSpPr>
          <p:cNvPr id="1042" name="Google Shape;1042;p31"/>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1043" name="Google Shape;1043;p31"/>
          <p:cNvGrpSpPr/>
          <p:nvPr/>
        </p:nvGrpSpPr>
        <p:grpSpPr>
          <a:xfrm>
            <a:off x="-1115" y="9661191"/>
            <a:ext cx="15869159" cy="476836"/>
            <a:chOff x="0" y="0"/>
            <a:chExt cx="4179532" cy="125587"/>
          </a:xfrm>
        </p:grpSpPr>
        <p:sp>
          <p:nvSpPr>
            <p:cNvPr id="1044" name="Google Shape;1044;p31"/>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1045" name="Google Shape;1045;p31"/>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46" name="Google Shape;1046;p31"/>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0" name="Shape 1050"/>
        <p:cNvGrpSpPr/>
        <p:nvPr/>
      </p:nvGrpSpPr>
      <p:grpSpPr>
        <a:xfrm>
          <a:off x="0" y="0"/>
          <a:ext cx="0" cy="0"/>
          <a:chOff x="0" y="0"/>
          <a:chExt cx="0" cy="0"/>
        </a:xfrm>
      </p:grpSpPr>
      <p:sp>
        <p:nvSpPr>
          <p:cNvPr id="1051" name="Google Shape;1051;p32"/>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1052" name="Google Shape;1052;p32"/>
          <p:cNvGrpSpPr/>
          <p:nvPr/>
        </p:nvGrpSpPr>
        <p:grpSpPr>
          <a:xfrm>
            <a:off x="1028700" y="1681085"/>
            <a:ext cx="3086100" cy="1296162"/>
            <a:chOff x="0" y="-57150"/>
            <a:chExt cx="635000" cy="266700"/>
          </a:xfrm>
        </p:grpSpPr>
        <p:sp>
          <p:nvSpPr>
            <p:cNvPr id="1053" name="Google Shape;1053;p32"/>
            <p:cNvSpPr/>
            <p:nvPr/>
          </p:nvSpPr>
          <p:spPr>
            <a:xfrm>
              <a:off x="0" y="0"/>
              <a:ext cx="635000" cy="209550"/>
            </a:xfrm>
            <a:custGeom>
              <a:rect b="b" l="l" r="r" t="t"/>
              <a:pathLst>
                <a:path extrusionOk="0" h="209550" w="635000">
                  <a:moveTo>
                    <a:pt x="48997" y="0"/>
                  </a:moveTo>
                  <a:lnTo>
                    <a:pt x="586003" y="0"/>
                  </a:lnTo>
                  <a:cubicBezTo>
                    <a:pt x="598998" y="0"/>
                    <a:pt x="611460" y="5162"/>
                    <a:pt x="620649" y="14351"/>
                  </a:cubicBezTo>
                  <a:cubicBezTo>
                    <a:pt x="629838" y="23540"/>
                    <a:pt x="635000" y="36002"/>
                    <a:pt x="635000" y="48997"/>
                  </a:cubicBezTo>
                  <a:lnTo>
                    <a:pt x="635000" y="160553"/>
                  </a:lnTo>
                  <a:cubicBezTo>
                    <a:pt x="635000" y="173548"/>
                    <a:pt x="629838" y="186010"/>
                    <a:pt x="620649" y="195199"/>
                  </a:cubicBezTo>
                  <a:cubicBezTo>
                    <a:pt x="611460" y="204388"/>
                    <a:pt x="598998" y="209550"/>
                    <a:pt x="586003" y="209550"/>
                  </a:cubicBezTo>
                  <a:lnTo>
                    <a:pt x="48997" y="209550"/>
                  </a:lnTo>
                  <a:cubicBezTo>
                    <a:pt x="36002" y="209550"/>
                    <a:pt x="23540" y="204388"/>
                    <a:pt x="14351" y="195199"/>
                  </a:cubicBezTo>
                  <a:cubicBezTo>
                    <a:pt x="5162" y="186010"/>
                    <a:pt x="0" y="173548"/>
                    <a:pt x="0" y="160553"/>
                  </a:cubicBezTo>
                  <a:lnTo>
                    <a:pt x="0" y="48997"/>
                  </a:lnTo>
                  <a:cubicBezTo>
                    <a:pt x="0" y="36002"/>
                    <a:pt x="5162" y="23540"/>
                    <a:pt x="14351" y="14351"/>
                  </a:cubicBezTo>
                  <a:cubicBezTo>
                    <a:pt x="23540" y="5162"/>
                    <a:pt x="36002" y="0"/>
                    <a:pt x="4899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4" name="Google Shape;1054;p32"/>
            <p:cNvSpPr txBox="1"/>
            <p:nvPr/>
          </p:nvSpPr>
          <p:spPr>
            <a:xfrm>
              <a:off x="0" y="-57150"/>
              <a:ext cx="635000" cy="266700"/>
            </a:xfrm>
            <a:prstGeom prst="rect">
              <a:avLst/>
            </a:prstGeom>
            <a:noFill/>
            <a:ln>
              <a:noFill/>
            </a:ln>
          </p:spPr>
          <p:txBody>
            <a:bodyPr anchorCtr="0" anchor="ctr" bIns="50800" lIns="50800" spcFirstLastPara="1" rIns="50800" wrap="square" tIns="50800">
              <a:noAutofit/>
            </a:bodyPr>
            <a:lstStyle/>
            <a:p>
              <a:pPr indent="0" lvl="0" marL="0" marR="0" rtl="0" algn="ctr">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Ask For It</a:t>
              </a:r>
              <a:endParaRPr/>
            </a:p>
          </p:txBody>
        </p:sp>
      </p:grpSp>
      <p:grpSp>
        <p:nvGrpSpPr>
          <p:cNvPr id="1055" name="Google Shape;1055;p32"/>
          <p:cNvGrpSpPr/>
          <p:nvPr/>
        </p:nvGrpSpPr>
        <p:grpSpPr>
          <a:xfrm>
            <a:off x="2814973" y="2813020"/>
            <a:ext cx="12658053" cy="6445280"/>
            <a:chOff x="0" y="-57150"/>
            <a:chExt cx="2604538" cy="1326189"/>
          </a:xfrm>
        </p:grpSpPr>
        <p:sp>
          <p:nvSpPr>
            <p:cNvPr id="1056" name="Google Shape;1056;p32"/>
            <p:cNvSpPr/>
            <p:nvPr/>
          </p:nvSpPr>
          <p:spPr>
            <a:xfrm>
              <a:off x="0" y="0"/>
              <a:ext cx="2604538" cy="1269039"/>
            </a:xfrm>
            <a:custGeom>
              <a:rect b="b" l="l" r="r" t="t"/>
              <a:pathLst>
                <a:path extrusionOk="0" h="1269039" w="2604538">
                  <a:moveTo>
                    <a:pt x="11946" y="0"/>
                  </a:moveTo>
                  <a:lnTo>
                    <a:pt x="2592592" y="0"/>
                  </a:lnTo>
                  <a:cubicBezTo>
                    <a:pt x="2595760" y="0"/>
                    <a:pt x="2598799" y="1259"/>
                    <a:pt x="2601039" y="3499"/>
                  </a:cubicBezTo>
                  <a:cubicBezTo>
                    <a:pt x="2603279" y="5739"/>
                    <a:pt x="2604538" y="8778"/>
                    <a:pt x="2604538" y="11946"/>
                  </a:cubicBezTo>
                  <a:lnTo>
                    <a:pt x="2604538" y="1257094"/>
                  </a:lnTo>
                  <a:cubicBezTo>
                    <a:pt x="2604538" y="1263691"/>
                    <a:pt x="2599189" y="1269039"/>
                    <a:pt x="2592592" y="1269039"/>
                  </a:cubicBezTo>
                  <a:lnTo>
                    <a:pt x="11946" y="1269039"/>
                  </a:lnTo>
                  <a:cubicBezTo>
                    <a:pt x="8778" y="1269039"/>
                    <a:pt x="5739" y="1267781"/>
                    <a:pt x="3499" y="1265540"/>
                  </a:cubicBezTo>
                  <a:cubicBezTo>
                    <a:pt x="1259" y="1263300"/>
                    <a:pt x="0" y="1260262"/>
                    <a:pt x="0" y="1257094"/>
                  </a:cubicBezTo>
                  <a:lnTo>
                    <a:pt x="0" y="11946"/>
                  </a:lnTo>
                  <a:cubicBezTo>
                    <a:pt x="0" y="5348"/>
                    <a:pt x="5348" y="0"/>
                    <a:pt x="11946"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7" name="Google Shape;1057;p32"/>
            <p:cNvSpPr txBox="1"/>
            <p:nvPr/>
          </p:nvSpPr>
          <p:spPr>
            <a:xfrm>
              <a:off x="0" y="-57150"/>
              <a:ext cx="2604538" cy="132618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58" name="Google Shape;1058;p32"/>
          <p:cNvSpPr txBox="1"/>
          <p:nvPr/>
        </p:nvSpPr>
        <p:spPr>
          <a:xfrm>
            <a:off x="2945978" y="3260724"/>
            <a:ext cx="12396045" cy="5645151"/>
          </a:xfrm>
          <a:prstGeom prst="rect">
            <a:avLst/>
          </a:prstGeom>
          <a:noFill/>
          <a:ln>
            <a:noFill/>
          </a:ln>
        </p:spPr>
        <p:txBody>
          <a:bodyPr anchorCtr="0" anchor="t" bIns="0" lIns="0" spcFirstLastPara="1" rIns="0" wrap="square" tIns="0">
            <a:spAutoFit/>
          </a:bodyPr>
          <a:lstStyle/>
          <a:p>
            <a:pPr indent="0" lvl="0" marL="0" marR="0" rtl="0" algn="l">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AO:</a:t>
            </a:r>
            <a:r>
              <a:rPr b="0" i="0" lang="en-US" sz="1999" u="none" cap="none" strike="noStrike">
                <a:solidFill>
                  <a:srgbClr val="FFFFFF"/>
                </a:solidFill>
                <a:latin typeface="Poppins"/>
                <a:ea typeface="Poppins"/>
                <a:cs typeface="Poppins"/>
                <a:sym typeface="Poppins"/>
              </a:rPr>
              <a:t> “Bu, dari obrolan kita tadi, saya lihat usaha Ibu sebenarnya sudah stabil ya. Tambahan modal ini bisa bantu Ibu tambah stok dan muterin barang lebih cepat, betul ya Bu?”</a:t>
            </a:r>
            <a:endParaRPr/>
          </a:p>
          <a:p>
            <a:pPr indent="0" lvl="0" marL="0" marR="0" rtl="0" algn="l">
              <a:lnSpc>
                <a:spcPct val="140020"/>
              </a:lnSpc>
              <a:spcBef>
                <a:spcPts val="0"/>
              </a:spcBef>
              <a:spcAft>
                <a:spcPts val="0"/>
              </a:spcAft>
              <a:buNone/>
            </a:pPr>
            <a:r>
              <a:t/>
            </a:r>
            <a:endParaRPr b="0" i="0" sz="1999" u="none" cap="none" strike="noStrike">
              <a:solidFill>
                <a:srgbClr val="FFFFFF"/>
              </a:solidFill>
              <a:latin typeface="Poppins"/>
              <a:ea typeface="Poppins"/>
              <a:cs typeface="Poppins"/>
              <a:sym typeface="Poppins"/>
            </a:endParaRPr>
          </a:p>
          <a:p>
            <a:pPr indent="0" lvl="0" marL="0" marR="0" rtl="0" algn="l">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Calon Nasabah:</a:t>
            </a:r>
            <a:r>
              <a:rPr b="0" i="0" lang="en-US" sz="1999" u="none" cap="none" strike="noStrike">
                <a:solidFill>
                  <a:srgbClr val="FFFFFF"/>
                </a:solidFill>
                <a:latin typeface="Poppins"/>
                <a:ea typeface="Poppins"/>
                <a:cs typeface="Poppins"/>
                <a:sym typeface="Poppins"/>
              </a:rPr>
              <a:t> “Iya sih, kalau ada tambahan modal memang bisa nambah stok.”</a:t>
            </a:r>
            <a:endParaRPr/>
          </a:p>
          <a:p>
            <a:pPr indent="0" lvl="0" marL="0" marR="0" rtl="0" algn="l">
              <a:lnSpc>
                <a:spcPct val="140020"/>
              </a:lnSpc>
              <a:spcBef>
                <a:spcPts val="0"/>
              </a:spcBef>
              <a:spcAft>
                <a:spcPts val="0"/>
              </a:spcAft>
              <a:buNone/>
            </a:pPr>
            <a:r>
              <a:t/>
            </a:r>
            <a:endParaRPr b="0" i="0" sz="1999" u="none" cap="none" strike="noStrike">
              <a:solidFill>
                <a:srgbClr val="FFFFFF"/>
              </a:solidFill>
              <a:latin typeface="Poppins"/>
              <a:ea typeface="Poppins"/>
              <a:cs typeface="Poppins"/>
              <a:sym typeface="Poppins"/>
            </a:endParaRPr>
          </a:p>
          <a:p>
            <a:pPr indent="0" lvl="0" marL="0" marR="0" rtl="0" algn="l">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AO:</a:t>
            </a:r>
            <a:r>
              <a:rPr b="0" i="0" lang="en-US" sz="1999" u="none" cap="none" strike="noStrike">
                <a:solidFill>
                  <a:srgbClr val="FFFFFF"/>
                </a:solidFill>
                <a:latin typeface="Poppins"/>
                <a:ea typeface="Poppins"/>
                <a:cs typeface="Poppins"/>
                <a:sym typeface="Poppins"/>
              </a:rPr>
              <a:t> “Dan tadi Ibu juga bilang sering kehabisan barang pas lagi ramai, berarti potensi jualannya sebenarnya masih bisa naik ya Bu?”</a:t>
            </a:r>
            <a:endParaRPr/>
          </a:p>
          <a:p>
            <a:pPr indent="0" lvl="0" marL="0" marR="0" rtl="0" algn="l">
              <a:lnSpc>
                <a:spcPct val="140020"/>
              </a:lnSpc>
              <a:spcBef>
                <a:spcPts val="0"/>
              </a:spcBef>
              <a:spcAft>
                <a:spcPts val="0"/>
              </a:spcAft>
              <a:buNone/>
            </a:pPr>
            <a:r>
              <a:t/>
            </a:r>
            <a:endParaRPr b="0" i="0" sz="1999" u="none" cap="none" strike="noStrike">
              <a:solidFill>
                <a:srgbClr val="FFFFFF"/>
              </a:solidFill>
              <a:latin typeface="Poppins"/>
              <a:ea typeface="Poppins"/>
              <a:cs typeface="Poppins"/>
              <a:sym typeface="Poppins"/>
            </a:endParaRPr>
          </a:p>
          <a:p>
            <a:pPr indent="0" lvl="0" marL="0" marR="0" rtl="0" algn="l">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Calon Nasabah:</a:t>
            </a:r>
            <a:r>
              <a:rPr b="0" i="0" lang="en-US" sz="1999" u="none" cap="none" strike="noStrike">
                <a:solidFill>
                  <a:srgbClr val="FFFFFF"/>
                </a:solidFill>
                <a:latin typeface="Poppins"/>
                <a:ea typeface="Poppins"/>
                <a:cs typeface="Poppins"/>
                <a:sym typeface="Poppins"/>
              </a:rPr>
              <a:t> “Iya, sering banget malah.”</a:t>
            </a:r>
            <a:endParaRPr/>
          </a:p>
          <a:p>
            <a:pPr indent="0" lvl="0" marL="0" marR="0" rtl="0" algn="l">
              <a:lnSpc>
                <a:spcPct val="140020"/>
              </a:lnSpc>
              <a:spcBef>
                <a:spcPts val="0"/>
              </a:spcBef>
              <a:spcAft>
                <a:spcPts val="0"/>
              </a:spcAft>
              <a:buNone/>
            </a:pPr>
            <a:r>
              <a:t/>
            </a:r>
            <a:endParaRPr b="0" i="0" sz="1999" u="none" cap="none" strike="noStrike">
              <a:solidFill>
                <a:srgbClr val="FFFFFF"/>
              </a:solidFill>
              <a:latin typeface="Poppins"/>
              <a:ea typeface="Poppins"/>
              <a:cs typeface="Poppins"/>
              <a:sym typeface="Poppins"/>
            </a:endParaRPr>
          </a:p>
          <a:p>
            <a:pPr indent="0" lvl="0" marL="0" marR="0" rtl="0" algn="l">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AO (Ask For It – langsung minta komitmen):</a:t>
            </a:r>
            <a:r>
              <a:rPr b="0" i="0" lang="en-US" sz="1999" u="none" cap="none" strike="noStrike">
                <a:solidFill>
                  <a:srgbClr val="FFFFFF"/>
                </a:solidFill>
                <a:latin typeface="Poppins"/>
                <a:ea typeface="Poppins"/>
                <a:cs typeface="Poppins"/>
                <a:sym typeface="Poppins"/>
              </a:rPr>
              <a:t> “Kalau begitu, gimana Bu kalau kita langsung ajukan pembiayaannya sekarang saja? Saya bantu proses datanya hari ini, jadi minggu depan Ibu sudah bisa pakai dananya buat tambah stok.”</a:t>
            </a:r>
            <a:endParaRPr/>
          </a:p>
          <a:p>
            <a:pPr indent="0" lvl="0" marL="0" marR="0" rtl="0" algn="l">
              <a:lnSpc>
                <a:spcPct val="140020"/>
              </a:lnSpc>
              <a:spcBef>
                <a:spcPts val="0"/>
              </a:spcBef>
              <a:spcAft>
                <a:spcPts val="0"/>
              </a:spcAft>
              <a:buNone/>
            </a:pPr>
            <a:r>
              <a:t/>
            </a:r>
            <a:endParaRPr b="0" i="0" sz="1999" u="none" cap="none" strike="noStrike">
              <a:solidFill>
                <a:srgbClr val="FFFFFF"/>
              </a:solidFill>
              <a:latin typeface="Poppins"/>
              <a:ea typeface="Poppins"/>
              <a:cs typeface="Poppins"/>
              <a:sym typeface="Poppins"/>
            </a:endParaRPr>
          </a:p>
          <a:p>
            <a:pPr indent="0" lvl="0" marL="0" marR="0" rtl="0" algn="l">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Calon Nasabah:</a:t>
            </a:r>
            <a:endParaRPr/>
          </a:p>
          <a:p>
            <a:pPr indent="0" lvl="0" marL="0" marR="0" rtl="0" algn="l">
              <a:lnSpc>
                <a:spcPct val="140020"/>
              </a:lnSpc>
              <a:spcBef>
                <a:spcPts val="0"/>
              </a:spcBef>
              <a:spcAft>
                <a:spcPts val="0"/>
              </a:spcAft>
              <a:buNone/>
            </a:pPr>
            <a:r>
              <a:rPr b="0" i="0" lang="en-US" sz="1999" u="none" cap="none" strike="noStrike">
                <a:solidFill>
                  <a:srgbClr val="FFFFFF"/>
                </a:solidFill>
                <a:latin typeface="Poppins"/>
                <a:ea typeface="Poppins"/>
                <a:cs typeface="Poppins"/>
                <a:sym typeface="Poppins"/>
              </a:rPr>
              <a:t> “Ya sudah, kalau prosesnya cepat, saya mau ajukan.”</a:t>
            </a:r>
            <a:endParaRPr/>
          </a:p>
        </p:txBody>
      </p:sp>
      <p:sp>
        <p:nvSpPr>
          <p:cNvPr id="1059" name="Google Shape;1059;p32"/>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1060" name="Google Shape;1060;p32"/>
          <p:cNvGrpSpPr/>
          <p:nvPr/>
        </p:nvGrpSpPr>
        <p:grpSpPr>
          <a:xfrm>
            <a:off x="-1115" y="9661191"/>
            <a:ext cx="15869159" cy="476836"/>
            <a:chOff x="0" y="0"/>
            <a:chExt cx="4179532" cy="125587"/>
          </a:xfrm>
        </p:grpSpPr>
        <p:sp>
          <p:nvSpPr>
            <p:cNvPr id="1061" name="Google Shape;1061;p32"/>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1062" name="Google Shape;1062;p32"/>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63" name="Google Shape;1063;p32"/>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sp>
        <p:nvSpPr>
          <p:cNvPr id="1068" name="Google Shape;1068;p33"/>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1069" name="Google Shape;1069;p33"/>
          <p:cNvGrpSpPr/>
          <p:nvPr/>
        </p:nvGrpSpPr>
        <p:grpSpPr>
          <a:xfrm>
            <a:off x="1028700" y="1681085"/>
            <a:ext cx="3086100" cy="1296162"/>
            <a:chOff x="0" y="-57150"/>
            <a:chExt cx="635000" cy="266700"/>
          </a:xfrm>
        </p:grpSpPr>
        <p:sp>
          <p:nvSpPr>
            <p:cNvPr id="1070" name="Google Shape;1070;p33"/>
            <p:cNvSpPr/>
            <p:nvPr/>
          </p:nvSpPr>
          <p:spPr>
            <a:xfrm>
              <a:off x="0" y="0"/>
              <a:ext cx="635000" cy="209550"/>
            </a:xfrm>
            <a:custGeom>
              <a:rect b="b" l="l" r="r" t="t"/>
              <a:pathLst>
                <a:path extrusionOk="0" h="209550" w="635000">
                  <a:moveTo>
                    <a:pt x="48997" y="0"/>
                  </a:moveTo>
                  <a:lnTo>
                    <a:pt x="586003" y="0"/>
                  </a:lnTo>
                  <a:cubicBezTo>
                    <a:pt x="598998" y="0"/>
                    <a:pt x="611460" y="5162"/>
                    <a:pt x="620649" y="14351"/>
                  </a:cubicBezTo>
                  <a:cubicBezTo>
                    <a:pt x="629838" y="23540"/>
                    <a:pt x="635000" y="36002"/>
                    <a:pt x="635000" y="48997"/>
                  </a:cubicBezTo>
                  <a:lnTo>
                    <a:pt x="635000" y="160553"/>
                  </a:lnTo>
                  <a:cubicBezTo>
                    <a:pt x="635000" y="173548"/>
                    <a:pt x="629838" y="186010"/>
                    <a:pt x="620649" y="195199"/>
                  </a:cubicBezTo>
                  <a:cubicBezTo>
                    <a:pt x="611460" y="204388"/>
                    <a:pt x="598998" y="209550"/>
                    <a:pt x="586003" y="209550"/>
                  </a:cubicBezTo>
                  <a:lnTo>
                    <a:pt x="48997" y="209550"/>
                  </a:lnTo>
                  <a:cubicBezTo>
                    <a:pt x="36002" y="209550"/>
                    <a:pt x="23540" y="204388"/>
                    <a:pt x="14351" y="195199"/>
                  </a:cubicBezTo>
                  <a:cubicBezTo>
                    <a:pt x="5162" y="186010"/>
                    <a:pt x="0" y="173548"/>
                    <a:pt x="0" y="160553"/>
                  </a:cubicBezTo>
                  <a:lnTo>
                    <a:pt x="0" y="48997"/>
                  </a:lnTo>
                  <a:cubicBezTo>
                    <a:pt x="0" y="36002"/>
                    <a:pt x="5162" y="23540"/>
                    <a:pt x="14351" y="14351"/>
                  </a:cubicBezTo>
                  <a:cubicBezTo>
                    <a:pt x="23540" y="5162"/>
                    <a:pt x="36002" y="0"/>
                    <a:pt x="4899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1" name="Google Shape;1071;p33"/>
            <p:cNvSpPr txBox="1"/>
            <p:nvPr/>
          </p:nvSpPr>
          <p:spPr>
            <a:xfrm>
              <a:off x="0" y="-57150"/>
              <a:ext cx="635000" cy="266700"/>
            </a:xfrm>
            <a:prstGeom prst="rect">
              <a:avLst/>
            </a:prstGeom>
            <a:noFill/>
            <a:ln>
              <a:noFill/>
            </a:ln>
          </p:spPr>
          <p:txBody>
            <a:bodyPr anchorCtr="0" anchor="ctr" bIns="50800" lIns="50800" spcFirstLastPara="1" rIns="50800" wrap="square" tIns="50800">
              <a:noAutofit/>
            </a:bodyPr>
            <a:lstStyle/>
            <a:p>
              <a:pPr indent="0" lvl="0" marL="0" marR="0" rtl="0" algn="ctr">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Summary Of Benefit</a:t>
              </a:r>
              <a:endParaRPr/>
            </a:p>
          </p:txBody>
        </p:sp>
      </p:grpSp>
      <p:grpSp>
        <p:nvGrpSpPr>
          <p:cNvPr id="1072" name="Google Shape;1072;p33"/>
          <p:cNvGrpSpPr/>
          <p:nvPr/>
        </p:nvGrpSpPr>
        <p:grpSpPr>
          <a:xfrm>
            <a:off x="2814973" y="2813020"/>
            <a:ext cx="12658053" cy="6445280"/>
            <a:chOff x="0" y="-57150"/>
            <a:chExt cx="2604538" cy="1326189"/>
          </a:xfrm>
        </p:grpSpPr>
        <p:sp>
          <p:nvSpPr>
            <p:cNvPr id="1073" name="Google Shape;1073;p33"/>
            <p:cNvSpPr/>
            <p:nvPr/>
          </p:nvSpPr>
          <p:spPr>
            <a:xfrm>
              <a:off x="0" y="0"/>
              <a:ext cx="2604538" cy="1269039"/>
            </a:xfrm>
            <a:custGeom>
              <a:rect b="b" l="l" r="r" t="t"/>
              <a:pathLst>
                <a:path extrusionOk="0" h="1269039" w="2604538">
                  <a:moveTo>
                    <a:pt x="11946" y="0"/>
                  </a:moveTo>
                  <a:lnTo>
                    <a:pt x="2592592" y="0"/>
                  </a:lnTo>
                  <a:cubicBezTo>
                    <a:pt x="2595760" y="0"/>
                    <a:pt x="2598799" y="1259"/>
                    <a:pt x="2601039" y="3499"/>
                  </a:cubicBezTo>
                  <a:cubicBezTo>
                    <a:pt x="2603279" y="5739"/>
                    <a:pt x="2604538" y="8778"/>
                    <a:pt x="2604538" y="11946"/>
                  </a:cubicBezTo>
                  <a:lnTo>
                    <a:pt x="2604538" y="1257094"/>
                  </a:lnTo>
                  <a:cubicBezTo>
                    <a:pt x="2604538" y="1263691"/>
                    <a:pt x="2599189" y="1269039"/>
                    <a:pt x="2592592" y="1269039"/>
                  </a:cubicBezTo>
                  <a:lnTo>
                    <a:pt x="11946" y="1269039"/>
                  </a:lnTo>
                  <a:cubicBezTo>
                    <a:pt x="8778" y="1269039"/>
                    <a:pt x="5739" y="1267781"/>
                    <a:pt x="3499" y="1265540"/>
                  </a:cubicBezTo>
                  <a:cubicBezTo>
                    <a:pt x="1259" y="1263300"/>
                    <a:pt x="0" y="1260262"/>
                    <a:pt x="0" y="1257094"/>
                  </a:cubicBezTo>
                  <a:lnTo>
                    <a:pt x="0" y="11946"/>
                  </a:lnTo>
                  <a:cubicBezTo>
                    <a:pt x="0" y="5348"/>
                    <a:pt x="5348" y="0"/>
                    <a:pt x="11946"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4" name="Google Shape;1074;p33"/>
            <p:cNvSpPr txBox="1"/>
            <p:nvPr/>
          </p:nvSpPr>
          <p:spPr>
            <a:xfrm>
              <a:off x="0" y="-57150"/>
              <a:ext cx="2604538" cy="132618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75" name="Google Shape;1075;p33"/>
          <p:cNvSpPr txBox="1"/>
          <p:nvPr/>
        </p:nvSpPr>
        <p:spPr>
          <a:xfrm>
            <a:off x="2945978" y="3260724"/>
            <a:ext cx="12396045" cy="4587876"/>
          </a:xfrm>
          <a:prstGeom prst="rect">
            <a:avLst/>
          </a:prstGeom>
          <a:noFill/>
          <a:ln>
            <a:noFill/>
          </a:ln>
        </p:spPr>
        <p:txBody>
          <a:bodyPr anchorCtr="0" anchor="t" bIns="0" lIns="0" spcFirstLastPara="1" rIns="0" wrap="square" tIns="0">
            <a:spAutoFit/>
          </a:bodyPr>
          <a:lstStyle/>
          <a:p>
            <a:pPr indent="0" lvl="0" marL="0" marR="0" rtl="0" algn="l">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AO:</a:t>
            </a:r>
            <a:r>
              <a:rPr b="0" i="0" lang="en-US" sz="1999" u="none" cap="none" strike="noStrike">
                <a:solidFill>
                  <a:srgbClr val="FFFFFF"/>
                </a:solidFill>
                <a:latin typeface="Poppins"/>
                <a:ea typeface="Poppins"/>
                <a:cs typeface="Poppins"/>
                <a:sym typeface="Poppins"/>
              </a:rPr>
              <a:t> “Baik Bu, sebelum Ibu memutuskan, saya rangkum sedikit ya.</a:t>
            </a:r>
            <a:endParaRPr/>
          </a:p>
          <a:p>
            <a:pPr indent="0" lvl="0" marL="0" marR="0" rtl="0" algn="l">
              <a:lnSpc>
                <a:spcPct val="140020"/>
              </a:lnSpc>
              <a:spcBef>
                <a:spcPts val="0"/>
              </a:spcBef>
              <a:spcAft>
                <a:spcPts val="0"/>
              </a:spcAft>
              <a:buNone/>
            </a:pPr>
            <a:r>
              <a:rPr b="0" i="0" lang="en-US" sz="1999" u="none" cap="none" strike="noStrike">
                <a:solidFill>
                  <a:srgbClr val="FFFFFF"/>
                </a:solidFill>
                <a:latin typeface="Poppins"/>
                <a:ea typeface="Poppins"/>
                <a:cs typeface="Poppins"/>
                <a:sym typeface="Poppins"/>
              </a:rPr>
              <a:t> Dengan pembiayaan ini, Ibu bisa:</a:t>
            </a:r>
            <a:endParaRPr/>
          </a:p>
          <a:p>
            <a:pPr indent="0" lvl="0" marL="0" marR="0" rtl="0" algn="l">
              <a:lnSpc>
                <a:spcPct val="140020"/>
              </a:lnSpc>
              <a:spcBef>
                <a:spcPts val="0"/>
              </a:spcBef>
              <a:spcAft>
                <a:spcPts val="0"/>
              </a:spcAft>
              <a:buNone/>
            </a:pPr>
            <a:r>
              <a:rPr b="0" i="0" lang="en-US" sz="1999" u="none" cap="none" strike="noStrike">
                <a:solidFill>
                  <a:srgbClr val="FFFFFF"/>
                </a:solidFill>
                <a:latin typeface="Poppins"/>
                <a:ea typeface="Poppins"/>
                <a:cs typeface="Poppins"/>
                <a:sym typeface="Poppins"/>
              </a:rPr>
              <a:t> • Tambah stok supaya nggak sering kehabisan saat ramai,</a:t>
            </a:r>
            <a:endParaRPr/>
          </a:p>
          <a:p>
            <a:pPr indent="0" lvl="0" marL="0" marR="0" rtl="0" algn="l">
              <a:lnSpc>
                <a:spcPct val="140020"/>
              </a:lnSpc>
              <a:spcBef>
                <a:spcPts val="0"/>
              </a:spcBef>
              <a:spcAft>
                <a:spcPts val="0"/>
              </a:spcAft>
              <a:buNone/>
            </a:pPr>
            <a:r>
              <a:rPr b="0" i="0" lang="en-US" sz="1999" u="none" cap="none" strike="noStrike">
                <a:solidFill>
                  <a:srgbClr val="FFFFFF"/>
                </a:solidFill>
                <a:latin typeface="Poppins"/>
                <a:ea typeface="Poppins"/>
                <a:cs typeface="Poppins"/>
                <a:sym typeface="Poppins"/>
              </a:rPr>
              <a:t> • Putaran usaha jadi lebih cepat karena barang selalu tersedia, dan</a:t>
            </a:r>
            <a:endParaRPr/>
          </a:p>
          <a:p>
            <a:pPr indent="0" lvl="0" marL="0" marR="0" rtl="0" algn="l">
              <a:lnSpc>
                <a:spcPct val="140020"/>
              </a:lnSpc>
              <a:spcBef>
                <a:spcPts val="0"/>
              </a:spcBef>
              <a:spcAft>
                <a:spcPts val="0"/>
              </a:spcAft>
              <a:buNone/>
            </a:pPr>
            <a:r>
              <a:rPr b="0" i="0" lang="en-US" sz="1999" u="none" cap="none" strike="noStrike">
                <a:solidFill>
                  <a:srgbClr val="FFFFFF"/>
                </a:solidFill>
                <a:latin typeface="Poppins"/>
                <a:ea typeface="Poppins"/>
                <a:cs typeface="Poppins"/>
                <a:sym typeface="Poppins"/>
              </a:rPr>
              <a:t> • Keuntungan Ibu bisa meningkat tanpa harus ambil barang secara utang ke supplier.</a:t>
            </a:r>
            <a:endParaRPr/>
          </a:p>
          <a:p>
            <a:pPr indent="0" lvl="0" marL="0" marR="0" rtl="0" algn="l">
              <a:lnSpc>
                <a:spcPct val="140020"/>
              </a:lnSpc>
              <a:spcBef>
                <a:spcPts val="0"/>
              </a:spcBef>
              <a:spcAft>
                <a:spcPts val="0"/>
              </a:spcAft>
              <a:buNone/>
            </a:pPr>
            <a:r>
              <a:rPr b="0" i="0" lang="en-US" sz="1999" u="none" cap="none" strike="noStrike">
                <a:solidFill>
                  <a:srgbClr val="FFFFFF"/>
                </a:solidFill>
                <a:latin typeface="Poppins"/>
                <a:ea typeface="Poppins"/>
                <a:cs typeface="Poppins"/>
                <a:sym typeface="Poppins"/>
              </a:rPr>
              <a:t>Selain itu, angsurannya juga tetap setiap minggu jadi Ibu bisa atur keuangan lebih rapi.”</a:t>
            </a:r>
            <a:endParaRPr/>
          </a:p>
          <a:p>
            <a:pPr indent="0" lvl="0" marL="0" marR="0" rtl="0" algn="l">
              <a:lnSpc>
                <a:spcPct val="140020"/>
              </a:lnSpc>
              <a:spcBef>
                <a:spcPts val="0"/>
              </a:spcBef>
              <a:spcAft>
                <a:spcPts val="0"/>
              </a:spcAft>
              <a:buNone/>
            </a:pPr>
            <a:r>
              <a:t/>
            </a:r>
            <a:endParaRPr b="0" i="0" sz="1999" u="none" cap="none" strike="noStrike">
              <a:solidFill>
                <a:srgbClr val="FFFFFF"/>
              </a:solidFill>
              <a:latin typeface="Poppins"/>
              <a:ea typeface="Poppins"/>
              <a:cs typeface="Poppins"/>
              <a:sym typeface="Poppins"/>
            </a:endParaRPr>
          </a:p>
          <a:p>
            <a:pPr indent="0" lvl="0" marL="0" marR="0" rtl="0" algn="l">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Calon Nasabah: </a:t>
            </a:r>
            <a:r>
              <a:rPr b="0" i="0" lang="en-US" sz="1999" u="none" cap="none" strike="noStrike">
                <a:solidFill>
                  <a:srgbClr val="FFFFFF"/>
                </a:solidFill>
                <a:latin typeface="Poppins"/>
                <a:ea typeface="Poppins"/>
                <a:cs typeface="Poppins"/>
                <a:sym typeface="Poppins"/>
              </a:rPr>
              <a:t>“Iya, kalau begitu memang lebih enak ya.”</a:t>
            </a:r>
            <a:endParaRPr/>
          </a:p>
          <a:p>
            <a:pPr indent="0" lvl="0" marL="0" marR="0" rtl="0" algn="l">
              <a:lnSpc>
                <a:spcPct val="140020"/>
              </a:lnSpc>
              <a:spcBef>
                <a:spcPts val="0"/>
              </a:spcBef>
              <a:spcAft>
                <a:spcPts val="0"/>
              </a:spcAft>
              <a:buNone/>
            </a:pPr>
            <a:r>
              <a:t/>
            </a:r>
            <a:endParaRPr b="0" i="0" sz="1999" u="none" cap="none" strike="noStrike">
              <a:solidFill>
                <a:srgbClr val="FFFFFF"/>
              </a:solidFill>
              <a:latin typeface="Poppins"/>
              <a:ea typeface="Poppins"/>
              <a:cs typeface="Poppins"/>
              <a:sym typeface="Poppins"/>
            </a:endParaRPr>
          </a:p>
          <a:p>
            <a:pPr indent="0" lvl="0" marL="0" marR="0" rtl="0" algn="l">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AO (Closing – Summary of Benefit):</a:t>
            </a:r>
            <a:r>
              <a:rPr b="0" i="0" lang="en-US" sz="1999" u="none" cap="none" strike="noStrike">
                <a:solidFill>
                  <a:srgbClr val="FFFFFF"/>
                </a:solidFill>
                <a:latin typeface="Poppins"/>
                <a:ea typeface="Poppins"/>
                <a:cs typeface="Poppins"/>
                <a:sym typeface="Poppins"/>
              </a:rPr>
              <a:t> “Dengan manfaat seperti itu, apakah Ibu siap kalau kita proses pengajuannya sekarang supaya minggu depan dananya sudah bisa Ibu gunakan?”</a:t>
            </a:r>
            <a:endParaRPr/>
          </a:p>
          <a:p>
            <a:pPr indent="0" lvl="0" marL="0" marR="0" rtl="0" algn="l">
              <a:lnSpc>
                <a:spcPct val="140020"/>
              </a:lnSpc>
              <a:spcBef>
                <a:spcPts val="0"/>
              </a:spcBef>
              <a:spcAft>
                <a:spcPts val="0"/>
              </a:spcAft>
              <a:buNone/>
            </a:pPr>
            <a:r>
              <a:t/>
            </a:r>
            <a:endParaRPr b="0" i="0" sz="1999" u="none" cap="none" strike="noStrike">
              <a:solidFill>
                <a:srgbClr val="FFFFFF"/>
              </a:solidFill>
              <a:latin typeface="Poppins"/>
              <a:ea typeface="Poppins"/>
              <a:cs typeface="Poppins"/>
              <a:sym typeface="Poppins"/>
            </a:endParaRPr>
          </a:p>
          <a:p>
            <a:pPr indent="0" lvl="0" marL="0" marR="0" rtl="0" algn="l">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Calon Nasabah:</a:t>
            </a:r>
            <a:r>
              <a:rPr b="0" i="0" lang="en-US" sz="1999" u="none" cap="none" strike="noStrike">
                <a:solidFill>
                  <a:srgbClr val="FFFFFF"/>
                </a:solidFill>
                <a:latin typeface="Poppins"/>
                <a:ea typeface="Poppins"/>
                <a:cs typeface="Poppins"/>
                <a:sym typeface="Poppins"/>
              </a:rPr>
              <a:t> “Ya sudah, kita proses saja.”</a:t>
            </a:r>
            <a:endParaRPr/>
          </a:p>
        </p:txBody>
      </p:sp>
      <p:sp>
        <p:nvSpPr>
          <p:cNvPr id="1076" name="Google Shape;1076;p33"/>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1077" name="Google Shape;1077;p33"/>
          <p:cNvGrpSpPr/>
          <p:nvPr/>
        </p:nvGrpSpPr>
        <p:grpSpPr>
          <a:xfrm>
            <a:off x="-1115" y="9661191"/>
            <a:ext cx="15869159" cy="476836"/>
            <a:chOff x="0" y="0"/>
            <a:chExt cx="4179532" cy="125587"/>
          </a:xfrm>
        </p:grpSpPr>
        <p:sp>
          <p:nvSpPr>
            <p:cNvPr id="1078" name="Google Shape;1078;p33"/>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1079" name="Google Shape;1079;p33"/>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80" name="Google Shape;1080;p33"/>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4" name="Shape 1084"/>
        <p:cNvGrpSpPr/>
        <p:nvPr/>
      </p:nvGrpSpPr>
      <p:grpSpPr>
        <a:xfrm>
          <a:off x="0" y="0"/>
          <a:ext cx="0" cy="0"/>
          <a:chOff x="0" y="0"/>
          <a:chExt cx="0" cy="0"/>
        </a:xfrm>
      </p:grpSpPr>
      <p:sp>
        <p:nvSpPr>
          <p:cNvPr id="1085" name="Google Shape;1085;p34"/>
          <p:cNvSpPr/>
          <p:nvPr/>
        </p:nvSpPr>
        <p:spPr>
          <a:xfrm>
            <a:off x="0" y="0"/>
            <a:ext cx="18288000" cy="10287000"/>
          </a:xfrm>
          <a:custGeom>
            <a:rect b="b" l="l" r="r" t="t"/>
            <a:pathLst>
              <a:path extrusionOk="0" h="10287000" w="18288000">
                <a:moveTo>
                  <a:pt x="0" y="0"/>
                </a:moveTo>
                <a:lnTo>
                  <a:pt x="18288000" y="0"/>
                </a:lnTo>
                <a:lnTo>
                  <a:pt x="18288000" y="10287000"/>
                </a:lnTo>
                <a:lnTo>
                  <a:pt x="0" y="10287000"/>
                </a:lnTo>
                <a:lnTo>
                  <a:pt x="0" y="0"/>
                </a:lnTo>
                <a:close/>
              </a:path>
            </a:pathLst>
          </a:custGeom>
          <a:blipFill rotWithShape="1">
            <a:blip r:embed="rId3">
              <a:alphaModFix/>
            </a:blip>
            <a:stretch>
              <a:fillRect b="-9277" l="0" r="0" t="-9277"/>
            </a:stretch>
          </a:blipFill>
          <a:ln>
            <a:noFill/>
          </a:ln>
        </p:spPr>
      </p:sp>
      <p:grpSp>
        <p:nvGrpSpPr>
          <p:cNvPr id="1086" name="Google Shape;1086;p34"/>
          <p:cNvGrpSpPr/>
          <p:nvPr/>
        </p:nvGrpSpPr>
        <p:grpSpPr>
          <a:xfrm>
            <a:off x="1028700" y="1681085"/>
            <a:ext cx="3086100" cy="1296162"/>
            <a:chOff x="0" y="-57150"/>
            <a:chExt cx="635000" cy="266700"/>
          </a:xfrm>
        </p:grpSpPr>
        <p:sp>
          <p:nvSpPr>
            <p:cNvPr id="1087" name="Google Shape;1087;p34"/>
            <p:cNvSpPr/>
            <p:nvPr/>
          </p:nvSpPr>
          <p:spPr>
            <a:xfrm>
              <a:off x="0" y="0"/>
              <a:ext cx="635000" cy="209550"/>
            </a:xfrm>
            <a:custGeom>
              <a:rect b="b" l="l" r="r" t="t"/>
              <a:pathLst>
                <a:path extrusionOk="0" h="209550" w="635000">
                  <a:moveTo>
                    <a:pt x="48997" y="0"/>
                  </a:moveTo>
                  <a:lnTo>
                    <a:pt x="586003" y="0"/>
                  </a:lnTo>
                  <a:cubicBezTo>
                    <a:pt x="598998" y="0"/>
                    <a:pt x="611460" y="5162"/>
                    <a:pt x="620649" y="14351"/>
                  </a:cubicBezTo>
                  <a:cubicBezTo>
                    <a:pt x="629838" y="23540"/>
                    <a:pt x="635000" y="36002"/>
                    <a:pt x="635000" y="48997"/>
                  </a:cubicBezTo>
                  <a:lnTo>
                    <a:pt x="635000" y="160553"/>
                  </a:lnTo>
                  <a:cubicBezTo>
                    <a:pt x="635000" y="173548"/>
                    <a:pt x="629838" y="186010"/>
                    <a:pt x="620649" y="195199"/>
                  </a:cubicBezTo>
                  <a:cubicBezTo>
                    <a:pt x="611460" y="204388"/>
                    <a:pt x="598998" y="209550"/>
                    <a:pt x="586003" y="209550"/>
                  </a:cubicBezTo>
                  <a:lnTo>
                    <a:pt x="48997" y="209550"/>
                  </a:lnTo>
                  <a:cubicBezTo>
                    <a:pt x="36002" y="209550"/>
                    <a:pt x="23540" y="204388"/>
                    <a:pt x="14351" y="195199"/>
                  </a:cubicBezTo>
                  <a:cubicBezTo>
                    <a:pt x="5162" y="186010"/>
                    <a:pt x="0" y="173548"/>
                    <a:pt x="0" y="160553"/>
                  </a:cubicBezTo>
                  <a:lnTo>
                    <a:pt x="0" y="48997"/>
                  </a:lnTo>
                  <a:cubicBezTo>
                    <a:pt x="0" y="36002"/>
                    <a:pt x="5162" y="23540"/>
                    <a:pt x="14351" y="14351"/>
                  </a:cubicBezTo>
                  <a:cubicBezTo>
                    <a:pt x="23540" y="5162"/>
                    <a:pt x="36002" y="0"/>
                    <a:pt x="48997"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8" name="Google Shape;1088;p34"/>
            <p:cNvSpPr txBox="1"/>
            <p:nvPr/>
          </p:nvSpPr>
          <p:spPr>
            <a:xfrm>
              <a:off x="0" y="-57150"/>
              <a:ext cx="635000" cy="266700"/>
            </a:xfrm>
            <a:prstGeom prst="rect">
              <a:avLst/>
            </a:prstGeom>
            <a:noFill/>
            <a:ln>
              <a:noFill/>
            </a:ln>
          </p:spPr>
          <p:txBody>
            <a:bodyPr anchorCtr="0" anchor="ctr" bIns="50800" lIns="50800" spcFirstLastPara="1" rIns="50800" wrap="square" tIns="50800">
              <a:noAutofit/>
            </a:bodyPr>
            <a:lstStyle/>
            <a:p>
              <a:pPr indent="0" lvl="0" marL="0" marR="0" rtl="0" algn="ctr">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Suggestion Close</a:t>
              </a:r>
              <a:endParaRPr/>
            </a:p>
          </p:txBody>
        </p:sp>
      </p:grpSp>
      <p:grpSp>
        <p:nvGrpSpPr>
          <p:cNvPr id="1089" name="Google Shape;1089;p34"/>
          <p:cNvGrpSpPr/>
          <p:nvPr/>
        </p:nvGrpSpPr>
        <p:grpSpPr>
          <a:xfrm>
            <a:off x="2814973" y="2813020"/>
            <a:ext cx="12658053" cy="6445280"/>
            <a:chOff x="0" y="-57150"/>
            <a:chExt cx="2604538" cy="1326189"/>
          </a:xfrm>
        </p:grpSpPr>
        <p:sp>
          <p:nvSpPr>
            <p:cNvPr id="1090" name="Google Shape;1090;p34"/>
            <p:cNvSpPr/>
            <p:nvPr/>
          </p:nvSpPr>
          <p:spPr>
            <a:xfrm>
              <a:off x="0" y="0"/>
              <a:ext cx="2604538" cy="1269039"/>
            </a:xfrm>
            <a:custGeom>
              <a:rect b="b" l="l" r="r" t="t"/>
              <a:pathLst>
                <a:path extrusionOk="0" h="1269039" w="2604538">
                  <a:moveTo>
                    <a:pt x="11946" y="0"/>
                  </a:moveTo>
                  <a:lnTo>
                    <a:pt x="2592592" y="0"/>
                  </a:lnTo>
                  <a:cubicBezTo>
                    <a:pt x="2595760" y="0"/>
                    <a:pt x="2598799" y="1259"/>
                    <a:pt x="2601039" y="3499"/>
                  </a:cubicBezTo>
                  <a:cubicBezTo>
                    <a:pt x="2603279" y="5739"/>
                    <a:pt x="2604538" y="8778"/>
                    <a:pt x="2604538" y="11946"/>
                  </a:cubicBezTo>
                  <a:lnTo>
                    <a:pt x="2604538" y="1257094"/>
                  </a:lnTo>
                  <a:cubicBezTo>
                    <a:pt x="2604538" y="1263691"/>
                    <a:pt x="2599189" y="1269039"/>
                    <a:pt x="2592592" y="1269039"/>
                  </a:cubicBezTo>
                  <a:lnTo>
                    <a:pt x="11946" y="1269039"/>
                  </a:lnTo>
                  <a:cubicBezTo>
                    <a:pt x="8778" y="1269039"/>
                    <a:pt x="5739" y="1267781"/>
                    <a:pt x="3499" y="1265540"/>
                  </a:cubicBezTo>
                  <a:cubicBezTo>
                    <a:pt x="1259" y="1263300"/>
                    <a:pt x="0" y="1260262"/>
                    <a:pt x="0" y="1257094"/>
                  </a:cubicBezTo>
                  <a:lnTo>
                    <a:pt x="0" y="11946"/>
                  </a:lnTo>
                  <a:cubicBezTo>
                    <a:pt x="0" y="5348"/>
                    <a:pt x="5348" y="0"/>
                    <a:pt x="11946" y="0"/>
                  </a:cubicBezTo>
                  <a:close/>
                </a:path>
              </a:pathLst>
            </a:custGeom>
            <a:solidFill>
              <a:srgbClr val="00336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1" name="Google Shape;1091;p34"/>
            <p:cNvSpPr txBox="1"/>
            <p:nvPr/>
          </p:nvSpPr>
          <p:spPr>
            <a:xfrm>
              <a:off x="0" y="-57150"/>
              <a:ext cx="2604538" cy="1326189"/>
            </a:xfrm>
            <a:prstGeom prst="rect">
              <a:avLst/>
            </a:prstGeom>
            <a:noFill/>
            <a:ln>
              <a:noFill/>
            </a:ln>
          </p:spPr>
          <p:txBody>
            <a:bodyPr anchorCtr="0" anchor="ctr" bIns="50800" lIns="50800" spcFirstLastPara="1" rIns="50800" wrap="square" tIns="50800">
              <a:noAutofit/>
            </a:bodyPr>
            <a:lstStyle/>
            <a:p>
              <a:pPr indent="0" lvl="0" marL="0" marR="0" rtl="0" algn="ctr">
                <a:lnSpc>
                  <a:spcPct val="155500"/>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92" name="Google Shape;1092;p34"/>
          <p:cNvSpPr txBox="1"/>
          <p:nvPr/>
        </p:nvSpPr>
        <p:spPr>
          <a:xfrm>
            <a:off x="2945978" y="3260724"/>
            <a:ext cx="12396045" cy="3883026"/>
          </a:xfrm>
          <a:prstGeom prst="rect">
            <a:avLst/>
          </a:prstGeom>
          <a:noFill/>
          <a:ln>
            <a:noFill/>
          </a:ln>
        </p:spPr>
        <p:txBody>
          <a:bodyPr anchorCtr="0" anchor="t" bIns="0" lIns="0" spcFirstLastPara="1" rIns="0" wrap="square" tIns="0">
            <a:spAutoFit/>
          </a:bodyPr>
          <a:lstStyle/>
          <a:p>
            <a:pPr indent="0" lvl="0" marL="0" marR="0" rtl="0" algn="l">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AO:</a:t>
            </a:r>
            <a:r>
              <a:rPr b="0" i="0" lang="en-US" sz="1999" u="none" cap="none" strike="noStrike">
                <a:solidFill>
                  <a:srgbClr val="FFFFFF"/>
                </a:solidFill>
                <a:latin typeface="Poppins"/>
                <a:ea typeface="Poppins"/>
                <a:cs typeface="Poppins"/>
                <a:sym typeface="Poppins"/>
              </a:rPr>
              <a:t> “Baik Bu, karena Ibu sudah merasa cocok dengan plafon dan angsurannya, sekarang tinggal kita tentukan waktu pencairannya saja ya.</a:t>
            </a:r>
            <a:endParaRPr/>
          </a:p>
          <a:p>
            <a:pPr indent="0" lvl="0" marL="0" marR="0" rtl="0" algn="l">
              <a:lnSpc>
                <a:spcPct val="140020"/>
              </a:lnSpc>
              <a:spcBef>
                <a:spcPts val="0"/>
              </a:spcBef>
              <a:spcAft>
                <a:spcPts val="0"/>
              </a:spcAft>
              <a:buNone/>
            </a:pPr>
            <a:r>
              <a:rPr b="0" i="0" lang="en-US" sz="1999" u="none" cap="none" strike="noStrike">
                <a:solidFill>
                  <a:srgbClr val="FFFFFF"/>
                </a:solidFill>
                <a:latin typeface="Poppins"/>
                <a:ea typeface="Poppins"/>
                <a:cs typeface="Poppins"/>
                <a:sym typeface="Poppins"/>
              </a:rPr>
              <a:t>Kita bisa proses minggu ini supaya dana bisa Ibu pakai untuk tambah stok sebelum hari pasar, atau kita jadwalkan minggu depan kalau Ibu mau siapkan tempat usaha dulu biar lebih siap.</a:t>
            </a:r>
            <a:endParaRPr/>
          </a:p>
          <a:p>
            <a:pPr indent="0" lvl="0" marL="0" marR="0" rtl="0" algn="l">
              <a:lnSpc>
                <a:spcPct val="140020"/>
              </a:lnSpc>
              <a:spcBef>
                <a:spcPts val="0"/>
              </a:spcBef>
              <a:spcAft>
                <a:spcPts val="0"/>
              </a:spcAft>
              <a:buNone/>
            </a:pPr>
            <a:r>
              <a:rPr b="0" i="0" lang="en-US" sz="1999" u="none" cap="none" strike="noStrike">
                <a:solidFill>
                  <a:srgbClr val="FFFFFF"/>
                </a:solidFill>
                <a:latin typeface="Poppins"/>
                <a:ea typeface="Poppins"/>
                <a:cs typeface="Poppins"/>
                <a:sym typeface="Poppins"/>
              </a:rPr>
              <a:t>Menurut Ibu, enaknya kita mulai yang mana?”</a:t>
            </a:r>
            <a:endParaRPr/>
          </a:p>
          <a:p>
            <a:pPr indent="0" lvl="0" marL="0" marR="0" rtl="0" algn="l">
              <a:lnSpc>
                <a:spcPct val="140020"/>
              </a:lnSpc>
              <a:spcBef>
                <a:spcPts val="0"/>
              </a:spcBef>
              <a:spcAft>
                <a:spcPts val="0"/>
              </a:spcAft>
              <a:buNone/>
            </a:pPr>
            <a:r>
              <a:t/>
            </a:r>
            <a:endParaRPr b="0" i="0" sz="1999" u="none" cap="none" strike="noStrike">
              <a:solidFill>
                <a:srgbClr val="FFFFFF"/>
              </a:solidFill>
              <a:latin typeface="Poppins"/>
              <a:ea typeface="Poppins"/>
              <a:cs typeface="Poppins"/>
              <a:sym typeface="Poppins"/>
            </a:endParaRPr>
          </a:p>
          <a:p>
            <a:pPr indent="0" lvl="0" marL="0" marR="0" rtl="0" algn="l">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Calon Nasabah:</a:t>
            </a:r>
            <a:r>
              <a:rPr b="0" i="0" lang="en-US" sz="1999" u="none" cap="none" strike="noStrike">
                <a:solidFill>
                  <a:srgbClr val="FFFFFF"/>
                </a:solidFill>
                <a:latin typeface="Poppins"/>
                <a:ea typeface="Poppins"/>
                <a:cs typeface="Poppins"/>
                <a:sym typeface="Poppins"/>
              </a:rPr>
              <a:t> “Kalau begitu minggu ini saja, biar cepat dipakai.”</a:t>
            </a:r>
            <a:endParaRPr/>
          </a:p>
          <a:p>
            <a:pPr indent="0" lvl="0" marL="0" marR="0" rtl="0" algn="l">
              <a:lnSpc>
                <a:spcPct val="140020"/>
              </a:lnSpc>
              <a:spcBef>
                <a:spcPts val="0"/>
              </a:spcBef>
              <a:spcAft>
                <a:spcPts val="0"/>
              </a:spcAft>
              <a:buNone/>
            </a:pPr>
            <a:r>
              <a:t/>
            </a:r>
            <a:endParaRPr b="0" i="0" sz="1999" u="none" cap="none" strike="noStrike">
              <a:solidFill>
                <a:srgbClr val="FFFFFF"/>
              </a:solidFill>
              <a:latin typeface="Poppins"/>
              <a:ea typeface="Poppins"/>
              <a:cs typeface="Poppins"/>
              <a:sym typeface="Poppins"/>
            </a:endParaRPr>
          </a:p>
          <a:p>
            <a:pPr indent="0" lvl="0" marL="0" marR="0" rtl="0" algn="l">
              <a:lnSpc>
                <a:spcPct val="140020"/>
              </a:lnSpc>
              <a:spcBef>
                <a:spcPts val="0"/>
              </a:spcBef>
              <a:spcAft>
                <a:spcPts val="0"/>
              </a:spcAft>
              <a:buNone/>
            </a:pPr>
            <a:r>
              <a:rPr b="1" i="0" lang="en-US" sz="1999" u="none" cap="none" strike="noStrike">
                <a:solidFill>
                  <a:srgbClr val="FFFFFF"/>
                </a:solidFill>
                <a:latin typeface="Poppins"/>
                <a:ea typeface="Poppins"/>
                <a:cs typeface="Poppins"/>
                <a:sym typeface="Poppins"/>
              </a:rPr>
              <a:t>AO:</a:t>
            </a:r>
            <a:r>
              <a:rPr b="0" i="0" lang="en-US" sz="1999" u="none" cap="none" strike="noStrike">
                <a:solidFill>
                  <a:srgbClr val="FFFFFF"/>
                </a:solidFill>
                <a:latin typeface="Poppins"/>
                <a:ea typeface="Poppins"/>
                <a:cs typeface="Poppins"/>
                <a:sym typeface="Poppins"/>
              </a:rPr>
              <a:t> “Siap Bu. Kalau begitu hari ini saya bantu lengkapi datanya supaya prosesnya langsung jalan dan Ibu bisa segera manfaatkan dananya.”</a:t>
            </a:r>
            <a:endParaRPr/>
          </a:p>
          <a:p>
            <a:pPr indent="0" lvl="0" marL="0" marR="0" rtl="0" algn="l">
              <a:lnSpc>
                <a:spcPct val="140020"/>
              </a:lnSpc>
              <a:spcBef>
                <a:spcPts val="0"/>
              </a:spcBef>
              <a:spcAft>
                <a:spcPts val="0"/>
              </a:spcAft>
              <a:buNone/>
            </a:pPr>
            <a:r>
              <a:t/>
            </a:r>
            <a:endParaRPr b="0" i="0" sz="1999" u="none" cap="none" strike="noStrike">
              <a:solidFill>
                <a:srgbClr val="FFFFFF"/>
              </a:solidFill>
              <a:latin typeface="Poppins"/>
              <a:ea typeface="Poppins"/>
              <a:cs typeface="Poppins"/>
              <a:sym typeface="Poppins"/>
            </a:endParaRPr>
          </a:p>
        </p:txBody>
      </p:sp>
      <p:sp>
        <p:nvSpPr>
          <p:cNvPr id="1093" name="Google Shape;1093;p34"/>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1094" name="Google Shape;1094;p34"/>
          <p:cNvGrpSpPr/>
          <p:nvPr/>
        </p:nvGrpSpPr>
        <p:grpSpPr>
          <a:xfrm>
            <a:off x="-1115" y="9661191"/>
            <a:ext cx="15869159" cy="476836"/>
            <a:chOff x="0" y="0"/>
            <a:chExt cx="4179532" cy="125587"/>
          </a:xfrm>
        </p:grpSpPr>
        <p:sp>
          <p:nvSpPr>
            <p:cNvPr id="1095" name="Google Shape;1095;p34"/>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1096" name="Google Shape;1096;p34"/>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097" name="Google Shape;1097;p34"/>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1" name="Shape 1101"/>
        <p:cNvGrpSpPr/>
        <p:nvPr/>
      </p:nvGrpSpPr>
      <p:grpSpPr>
        <a:xfrm>
          <a:off x="0" y="0"/>
          <a:ext cx="0" cy="0"/>
          <a:chOff x="0" y="0"/>
          <a:chExt cx="0" cy="0"/>
        </a:xfrm>
      </p:grpSpPr>
      <p:sp>
        <p:nvSpPr>
          <p:cNvPr id="1102" name="Google Shape;1102;p36"/>
          <p:cNvSpPr/>
          <p:nvPr/>
        </p:nvSpPr>
        <p:spPr>
          <a:xfrm>
            <a:off x="0" y="0"/>
            <a:ext cx="18288000" cy="4871271"/>
          </a:xfrm>
          <a:custGeom>
            <a:rect b="b" l="l" r="r" t="t"/>
            <a:pathLst>
              <a:path extrusionOk="0" h="753401" w="2828458">
                <a:moveTo>
                  <a:pt x="0" y="0"/>
                </a:moveTo>
                <a:lnTo>
                  <a:pt x="2828458" y="0"/>
                </a:lnTo>
                <a:lnTo>
                  <a:pt x="2828458" y="753401"/>
                </a:lnTo>
                <a:lnTo>
                  <a:pt x="0" y="753401"/>
                </a:lnTo>
                <a:close/>
              </a:path>
            </a:pathLst>
          </a:custGeom>
          <a:blipFill rotWithShape="1">
            <a:blip r:embed="rId3">
              <a:alphaModFix amt="5000"/>
            </a:blip>
            <a:stretch>
              <a:fillRect b="-75182" l="0" r="0" t="-75182"/>
            </a:stretch>
          </a:blipFill>
          <a:ln>
            <a:noFill/>
          </a:ln>
        </p:spPr>
      </p:sp>
      <p:grpSp>
        <p:nvGrpSpPr>
          <p:cNvPr id="1103" name="Google Shape;1103;p36"/>
          <p:cNvGrpSpPr/>
          <p:nvPr/>
        </p:nvGrpSpPr>
        <p:grpSpPr>
          <a:xfrm>
            <a:off x="-360918" y="8781464"/>
            <a:ext cx="2059630" cy="476836"/>
            <a:chOff x="0" y="0"/>
            <a:chExt cx="542454" cy="125587"/>
          </a:xfrm>
        </p:grpSpPr>
        <p:sp>
          <p:nvSpPr>
            <p:cNvPr id="1104" name="Google Shape;1104;p36"/>
            <p:cNvSpPr/>
            <p:nvPr/>
          </p:nvSpPr>
          <p:spPr>
            <a:xfrm>
              <a:off x="0" y="0"/>
              <a:ext cx="542454" cy="125587"/>
            </a:xfrm>
            <a:custGeom>
              <a:rect b="b" l="l" r="r" t="t"/>
              <a:pathLst>
                <a:path extrusionOk="0" h="125587" w="542454">
                  <a:moveTo>
                    <a:pt x="0" y="0"/>
                  </a:moveTo>
                  <a:lnTo>
                    <a:pt x="542454" y="0"/>
                  </a:lnTo>
                  <a:lnTo>
                    <a:pt x="542454" y="125587"/>
                  </a:lnTo>
                  <a:lnTo>
                    <a:pt x="0" y="125587"/>
                  </a:lnTo>
                  <a:close/>
                </a:path>
              </a:pathLst>
            </a:custGeom>
            <a:solidFill>
              <a:srgbClr val="003366"/>
            </a:solidFill>
            <a:ln>
              <a:noFill/>
            </a:ln>
          </p:spPr>
        </p:sp>
        <p:sp>
          <p:nvSpPr>
            <p:cNvPr id="1105" name="Google Shape;1105;p36"/>
            <p:cNvSpPr txBox="1"/>
            <p:nvPr/>
          </p:nvSpPr>
          <p:spPr>
            <a:xfrm>
              <a:off x="0" y="28575"/>
              <a:ext cx="542454"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06" name="Google Shape;1106;p36"/>
          <p:cNvSpPr/>
          <p:nvPr/>
        </p:nvSpPr>
        <p:spPr>
          <a:xfrm>
            <a:off x="15997748" y="9628422"/>
            <a:ext cx="2156052" cy="542375"/>
          </a:xfrm>
          <a:custGeom>
            <a:rect b="b" l="l" r="r" t="t"/>
            <a:pathLst>
              <a:path extrusionOk="0" h="542375" w="2156052">
                <a:moveTo>
                  <a:pt x="0" y="0"/>
                </a:moveTo>
                <a:lnTo>
                  <a:pt x="2156053" y="0"/>
                </a:lnTo>
                <a:lnTo>
                  <a:pt x="2156053" y="542375"/>
                </a:lnTo>
                <a:lnTo>
                  <a:pt x="0" y="542375"/>
                </a:lnTo>
                <a:lnTo>
                  <a:pt x="0" y="0"/>
                </a:lnTo>
                <a:close/>
              </a:path>
            </a:pathLst>
          </a:custGeom>
          <a:blipFill rotWithShape="1">
            <a:blip r:embed="rId4">
              <a:alphaModFix/>
            </a:blip>
            <a:stretch>
              <a:fillRect b="0" l="0" r="0" t="0"/>
            </a:stretch>
          </a:blipFill>
          <a:ln>
            <a:noFill/>
          </a:ln>
        </p:spPr>
      </p:sp>
      <p:grpSp>
        <p:nvGrpSpPr>
          <p:cNvPr id="1107" name="Google Shape;1107;p36"/>
          <p:cNvGrpSpPr/>
          <p:nvPr/>
        </p:nvGrpSpPr>
        <p:grpSpPr>
          <a:xfrm>
            <a:off x="-1115" y="9661191"/>
            <a:ext cx="15869159" cy="476836"/>
            <a:chOff x="0" y="0"/>
            <a:chExt cx="4179532" cy="125587"/>
          </a:xfrm>
        </p:grpSpPr>
        <p:sp>
          <p:nvSpPr>
            <p:cNvPr id="1108" name="Google Shape;1108;p36"/>
            <p:cNvSpPr/>
            <p:nvPr/>
          </p:nvSpPr>
          <p:spPr>
            <a:xfrm>
              <a:off x="0" y="0"/>
              <a:ext cx="4179532" cy="125587"/>
            </a:xfrm>
            <a:custGeom>
              <a:rect b="b" l="l" r="r" t="t"/>
              <a:pathLst>
                <a:path extrusionOk="0" h="125587" w="4179532">
                  <a:moveTo>
                    <a:pt x="0" y="0"/>
                  </a:moveTo>
                  <a:lnTo>
                    <a:pt x="4179532" y="0"/>
                  </a:lnTo>
                  <a:lnTo>
                    <a:pt x="4179532" y="125587"/>
                  </a:lnTo>
                  <a:lnTo>
                    <a:pt x="0" y="125587"/>
                  </a:lnTo>
                  <a:close/>
                </a:path>
              </a:pathLst>
            </a:custGeom>
            <a:solidFill>
              <a:srgbClr val="DD8526"/>
            </a:solidFill>
            <a:ln>
              <a:noFill/>
            </a:ln>
          </p:spPr>
        </p:sp>
        <p:sp>
          <p:nvSpPr>
            <p:cNvPr id="1109" name="Google Shape;1109;p36"/>
            <p:cNvSpPr txBox="1"/>
            <p:nvPr/>
          </p:nvSpPr>
          <p:spPr>
            <a:xfrm>
              <a:off x="0" y="28575"/>
              <a:ext cx="4179532" cy="97012"/>
            </a:xfrm>
            <a:prstGeom prst="rect">
              <a:avLst/>
            </a:prstGeom>
            <a:noFill/>
            <a:ln>
              <a:noFill/>
            </a:ln>
          </p:spPr>
          <p:txBody>
            <a:bodyPr anchorCtr="0" anchor="ctr" bIns="50800" lIns="50800" spcFirstLastPara="1" rIns="50800" wrap="square" tIns="50800">
              <a:noAutofit/>
            </a:bodyPr>
            <a:lstStyle/>
            <a:p>
              <a:pPr indent="0" lvl="0" marL="0" marR="0" rtl="0" algn="ctr">
                <a:lnSpc>
                  <a:spcPct val="94666"/>
                </a:lnSpc>
                <a:spcBef>
                  <a:spcPts val="0"/>
                </a:spcBef>
                <a:spcAft>
                  <a:spcPts val="0"/>
                </a:spcAft>
                <a:buNone/>
              </a:pPr>
              <a:r>
                <a:t/>
              </a:r>
              <a:endParaRPr b="0" i="0" sz="1800" u="none" cap="none" strike="noStrike">
                <a:solidFill>
                  <a:schemeClr val="dk1"/>
                </a:solidFill>
                <a:latin typeface="Calibri"/>
                <a:ea typeface="Calibri"/>
                <a:cs typeface="Calibri"/>
                <a:sym typeface="Calibri"/>
              </a:endParaRPr>
            </a:p>
          </p:txBody>
        </p:sp>
      </p:grpSp>
      <p:sp>
        <p:nvSpPr>
          <p:cNvPr id="1110" name="Google Shape;1110;p36"/>
          <p:cNvSpPr txBox="1"/>
          <p:nvPr/>
        </p:nvSpPr>
        <p:spPr>
          <a:xfrm>
            <a:off x="1028700" y="2760142"/>
            <a:ext cx="10025923" cy="2383358"/>
          </a:xfrm>
          <a:prstGeom prst="rect">
            <a:avLst/>
          </a:prstGeom>
          <a:noFill/>
          <a:ln>
            <a:noFill/>
          </a:ln>
        </p:spPr>
        <p:txBody>
          <a:bodyPr anchorCtr="0" anchor="t" bIns="0" lIns="0" spcFirstLastPara="1" rIns="0" wrap="square" tIns="0">
            <a:spAutoFit/>
          </a:bodyPr>
          <a:lstStyle/>
          <a:p>
            <a:pPr indent="0" lvl="0" marL="0" marR="0" rtl="0" algn="l">
              <a:lnSpc>
                <a:spcPct val="93997"/>
              </a:lnSpc>
              <a:spcBef>
                <a:spcPts val="0"/>
              </a:spcBef>
              <a:spcAft>
                <a:spcPts val="0"/>
              </a:spcAft>
              <a:buNone/>
            </a:pPr>
            <a:r>
              <a:rPr b="1" i="0" lang="en-US" sz="18659" u="none" cap="none" strike="noStrike">
                <a:solidFill>
                  <a:srgbClr val="062652"/>
                </a:solidFill>
                <a:latin typeface="Montserrat"/>
                <a:ea typeface="Montserrat"/>
                <a:cs typeface="Montserrat"/>
                <a:sym typeface="Montserrat"/>
              </a:rPr>
              <a:t>TERIMA</a:t>
            </a:r>
            <a:endParaRPr/>
          </a:p>
        </p:txBody>
      </p:sp>
      <p:sp>
        <p:nvSpPr>
          <p:cNvPr id="1111" name="Google Shape;1111;p36"/>
          <p:cNvSpPr txBox="1"/>
          <p:nvPr/>
        </p:nvSpPr>
        <p:spPr>
          <a:xfrm>
            <a:off x="7233377" y="5600700"/>
            <a:ext cx="10025923" cy="2383358"/>
          </a:xfrm>
          <a:prstGeom prst="rect">
            <a:avLst/>
          </a:prstGeom>
          <a:noFill/>
          <a:ln>
            <a:noFill/>
          </a:ln>
        </p:spPr>
        <p:txBody>
          <a:bodyPr anchorCtr="0" anchor="t" bIns="0" lIns="0" spcFirstLastPara="1" rIns="0" wrap="square" tIns="0">
            <a:spAutoFit/>
          </a:bodyPr>
          <a:lstStyle/>
          <a:p>
            <a:pPr indent="0" lvl="0" marL="0" marR="0" rtl="0" algn="r">
              <a:lnSpc>
                <a:spcPct val="93997"/>
              </a:lnSpc>
              <a:spcBef>
                <a:spcPts val="0"/>
              </a:spcBef>
              <a:spcAft>
                <a:spcPts val="0"/>
              </a:spcAft>
              <a:buNone/>
            </a:pPr>
            <a:r>
              <a:rPr b="1" i="0" lang="en-US" sz="18659" u="none" cap="none" strike="noStrike">
                <a:solidFill>
                  <a:srgbClr val="F6931E"/>
                </a:solidFill>
                <a:latin typeface="Montserrat"/>
                <a:ea typeface="Montserrat"/>
                <a:cs typeface="Montserrat"/>
                <a:sym typeface="Montserrat"/>
              </a:rPr>
              <a:t>KASIH</a:t>
            </a:r>
            <a:endParaRPr/>
          </a:p>
        </p:txBody>
      </p:sp>
      <p:sp>
        <p:nvSpPr>
          <p:cNvPr id="1112" name="Google Shape;1112;p36"/>
          <p:cNvSpPr txBox="1"/>
          <p:nvPr/>
        </p:nvSpPr>
        <p:spPr>
          <a:xfrm>
            <a:off x="14249401" y="9797555"/>
            <a:ext cx="1442498" cy="222305"/>
          </a:xfrm>
          <a:prstGeom prst="rect">
            <a:avLst/>
          </a:prstGeom>
          <a:noFill/>
          <a:ln>
            <a:noFill/>
          </a:ln>
        </p:spPr>
        <p:txBody>
          <a:bodyPr anchorCtr="0" anchor="t" bIns="0" lIns="0" spcFirstLastPara="1" rIns="0" wrap="square" tIns="0">
            <a:spAutoFit/>
          </a:bodyPr>
          <a:lstStyle/>
          <a:p>
            <a:pPr indent="0" lvl="0" marL="0" marR="0" rtl="0" algn="l">
              <a:lnSpc>
                <a:spcPct val="94012"/>
              </a:lnSpc>
              <a:spcBef>
                <a:spcPts val="0"/>
              </a:spcBef>
              <a:spcAft>
                <a:spcPts val="0"/>
              </a:spcAft>
              <a:buNone/>
            </a:pPr>
            <a:r>
              <a:rPr b="1" i="0" lang="en-US" sz="1854" u="none" cap="none" strike="noStrike">
                <a:solidFill>
                  <a:srgbClr val="FFFFFF"/>
                </a:solidFill>
                <a:latin typeface="Montserrat"/>
                <a:ea typeface="Montserrat"/>
                <a:cs typeface="Montserrat"/>
                <a:sym typeface="Montserrat"/>
              </a:rPr>
              <a:t>Created By</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2006-08-16T00:00:00Z</dcterms:created>
</cp:coreProperties>
</file>