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embeddedFontLst>
    <p:embeddedFont>
      <p:font typeface="Pacifico" panose="020B0604020202020204" charset="0"/>
      <p:regular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00da6cc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00da6cc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00da6ccdd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00da6ccdd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00da6ccdd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00da6ccdd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00da6ccd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00da6ccd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ff5b402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ff5b40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00da6ccd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00da6ccd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00da6ccdd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00da6ccdd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00da6ccdd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00da6ccdd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00da6ccdd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00da6ccdd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00da6ccdd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00da6ccdd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00da6ccdd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00da6ccdd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00da6ccdd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00da6ccdd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pic>
        <p:nvPicPr>
          <p:cNvPr id="9" name="Google Shape;9;p1"/>
          <p:cNvPicPr preferRelativeResize="0"/>
          <p:nvPr/>
        </p:nvPicPr>
        <p:blipFill rotWithShape="1">
          <a:blip r:embed="rId13">
            <a:alphaModFix/>
          </a:blip>
          <a:srcRect/>
          <a:stretch/>
        </p:blipFill>
        <p:spPr>
          <a:xfrm>
            <a:off x="1" y="0"/>
            <a:ext cx="497998" cy="5143498"/>
          </a:xfrm>
          <a:prstGeom prst="rect">
            <a:avLst/>
          </a:prstGeom>
          <a:noFill/>
          <a:ln>
            <a:noFill/>
          </a:ln>
        </p:spPr>
      </p:pic>
      <p:pic>
        <p:nvPicPr>
          <p:cNvPr id="10" name="Google Shape;10;p1"/>
          <p:cNvPicPr preferRelativeResize="0"/>
          <p:nvPr/>
        </p:nvPicPr>
        <p:blipFill rotWithShape="1">
          <a:blip r:embed="rId14">
            <a:alphaModFix/>
          </a:blip>
          <a:srcRect/>
          <a:stretch/>
        </p:blipFill>
        <p:spPr>
          <a:xfrm>
            <a:off x="69742" y="512500"/>
            <a:ext cx="358508" cy="331624"/>
          </a:xfrm>
          <a:prstGeom prst="rect">
            <a:avLst/>
          </a:prstGeom>
          <a:noFill/>
          <a:ln>
            <a:noFill/>
          </a:ln>
        </p:spPr>
      </p:pic>
      <p:pic>
        <p:nvPicPr>
          <p:cNvPr id="11" name="Google Shape;11;p1"/>
          <p:cNvPicPr preferRelativeResize="0"/>
          <p:nvPr/>
        </p:nvPicPr>
        <p:blipFill>
          <a:blip r:embed="rId15">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16">
            <a:alphaModFix/>
          </a:blip>
          <a:stretch>
            <a:fillRect/>
          </a:stretch>
        </p:blipFill>
        <p:spPr>
          <a:xfrm>
            <a:off x="8273610" y="4743825"/>
            <a:ext cx="801965" cy="331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902950" y="995000"/>
            <a:ext cx="4366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sz="4800" b="1" dirty="0"/>
              <a:t>Wie sehr verletzt es?</a:t>
            </a:r>
            <a:endParaRPr sz="4800" b="1" dirty="0"/>
          </a:p>
        </p:txBody>
      </p:sp>
      <p:sp>
        <p:nvSpPr>
          <p:cNvPr id="156" name="Google Shape;156;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a:solidFill>
                  <a:srgbClr val="76B042"/>
                </a:solidFill>
              </a:rPr>
              <a:t>Welche Gefühle löst Hassrede bei mir aus? &gt; SEL &gt; </a:t>
            </a:r>
            <a:r>
              <a:rPr lang="de-DE" b="1">
                <a:solidFill>
                  <a:srgbClr val="76B042"/>
                </a:solidFill>
              </a:rPr>
              <a:t>Wie sehr verletzt es?</a:t>
            </a:r>
            <a:endParaRPr b="1">
              <a:solidFill>
                <a:srgbClr val="76B042"/>
              </a:solidFill>
            </a:endParaRPr>
          </a:p>
        </p:txBody>
      </p:sp>
      <p:pic>
        <p:nvPicPr>
          <p:cNvPr id="157" name="Google Shape;157;p37"/>
          <p:cNvPicPr preferRelativeResize="0"/>
          <p:nvPr/>
        </p:nvPicPr>
        <p:blipFill rotWithShape="1">
          <a:blip r:embed="rId6">
            <a:alphaModFix/>
          </a:blip>
          <a:srcRect/>
          <a:stretch/>
        </p:blipFill>
        <p:spPr>
          <a:xfrm>
            <a:off x="595500" y="52850"/>
            <a:ext cx="441001" cy="407924"/>
          </a:xfrm>
          <a:prstGeom prst="rect">
            <a:avLst/>
          </a:prstGeom>
          <a:noFill/>
          <a:ln>
            <a:noFill/>
          </a:ln>
        </p:spPr>
      </p:pic>
      <p:pic>
        <p:nvPicPr>
          <p:cNvPr id="158" name="Google Shape;158;p37"/>
          <p:cNvPicPr preferRelativeResize="0"/>
          <p:nvPr/>
        </p:nvPicPr>
        <p:blipFill>
          <a:blip r:embed="rId7">
            <a:alphaModFix/>
          </a:blip>
          <a:stretch>
            <a:fillRect/>
          </a:stretch>
        </p:blipFill>
        <p:spPr>
          <a:xfrm>
            <a:off x="5210100" y="396225"/>
            <a:ext cx="3811451" cy="3811451"/>
          </a:xfrm>
          <a:prstGeom prst="rect">
            <a:avLst/>
          </a:prstGeom>
          <a:noFill/>
          <a:ln>
            <a:noFill/>
          </a:ln>
        </p:spPr>
      </p:pic>
      <p:pic>
        <p:nvPicPr>
          <p:cNvPr id="9" name="Grafik 8">
            <a:extLst>
              <a:ext uri="{FF2B5EF4-FFF2-40B4-BE49-F238E27FC236}">
                <a16:creationId xmlns:a16="http://schemas.microsoft.com/office/drawing/2014/main" id="{6327CC4B-C108-4AB0-9925-B38EE327B893}"/>
              </a:ext>
            </a:extLst>
          </p:cNvPr>
          <p:cNvPicPr>
            <a:picLocks noChangeAspect="1"/>
          </p:cNvPicPr>
          <p:nvPr/>
        </p:nvPicPr>
        <p:blipFill>
          <a:blip r:embed="rId8"/>
          <a:stretch>
            <a:fillRect/>
          </a:stretch>
        </p:blipFill>
        <p:spPr>
          <a:xfrm>
            <a:off x="28616" y="1999189"/>
            <a:ext cx="406264" cy="29911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46"/>
          <p:cNvGrpSpPr/>
          <p:nvPr/>
        </p:nvGrpSpPr>
        <p:grpSpPr>
          <a:xfrm>
            <a:off x="6288863" y="650325"/>
            <a:ext cx="2788200" cy="3231300"/>
            <a:chOff x="6015200" y="197775"/>
            <a:chExt cx="2930513" cy="3231300"/>
          </a:xfrm>
        </p:grpSpPr>
        <p:sp>
          <p:nvSpPr>
            <p:cNvPr id="401" name="Google Shape;401;p46"/>
            <p:cNvSpPr/>
            <p:nvPr/>
          </p:nvSpPr>
          <p:spPr>
            <a:xfrm>
              <a:off x="6157513" y="197775"/>
              <a:ext cx="2788200" cy="3231300"/>
            </a:xfrm>
            <a:prstGeom prst="roundRect">
              <a:avLst>
                <a:gd name="adj" fmla="val 7832"/>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6"/>
            <p:cNvSpPr txBox="1"/>
            <p:nvPr/>
          </p:nvSpPr>
          <p:spPr>
            <a:xfrm>
              <a:off x="6015200" y="1895300"/>
              <a:ext cx="2930400" cy="12696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de-DE" sz="1100" dirty="0">
                  <a:solidFill>
                    <a:srgbClr val="000000"/>
                  </a:solidFill>
                </a:rPr>
                <a:t>Dieses Merkmal umfasst folgende Personenkreise:</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Lesbisch</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Schwul</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Bisexuell</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Transgender</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Unklare Identität</a:t>
              </a:r>
              <a:endParaRPr sz="1100" dirty="0">
                <a:solidFill>
                  <a:srgbClr val="000000"/>
                </a:solidFill>
              </a:endParaRPr>
            </a:p>
            <a:p>
              <a:pPr marL="914400" lvl="1" indent="-298450" algn="l" rtl="0">
                <a:spcBef>
                  <a:spcPts val="0"/>
                </a:spcBef>
                <a:spcAft>
                  <a:spcPts val="0"/>
                </a:spcAft>
                <a:buClr>
                  <a:srgbClr val="000000"/>
                </a:buClr>
                <a:buSzPts val="1100"/>
                <a:buChar char="○"/>
              </a:pPr>
              <a:r>
                <a:rPr lang="de-DE" sz="1100" dirty="0">
                  <a:solidFill>
                    <a:srgbClr val="000000"/>
                  </a:solidFill>
                </a:rPr>
                <a:t>Und andere</a:t>
              </a:r>
              <a:endParaRPr sz="1100"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grpSp>
          <p:nvGrpSpPr>
            <p:cNvPr id="403" name="Google Shape;403;p46"/>
            <p:cNvGrpSpPr/>
            <p:nvPr/>
          </p:nvGrpSpPr>
          <p:grpSpPr>
            <a:xfrm>
              <a:off x="6728938" y="1480788"/>
              <a:ext cx="1645326" cy="495000"/>
              <a:chOff x="346213" y="813163"/>
              <a:chExt cx="1645326" cy="495000"/>
            </a:xfrm>
          </p:grpSpPr>
          <p:sp>
            <p:nvSpPr>
              <p:cNvPr id="404" name="Google Shape;404;p46"/>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LGBTQ+</a:t>
                </a:r>
                <a:endParaRPr>
                  <a:latin typeface="Pacifico"/>
                  <a:ea typeface="Pacifico"/>
                  <a:cs typeface="Pacifico"/>
                  <a:sym typeface="Pacifico"/>
                </a:endParaRPr>
              </a:p>
            </p:txBody>
          </p:sp>
        </p:grpSp>
        <p:sp>
          <p:nvSpPr>
            <p:cNvPr id="406" name="Google Shape;406;p46"/>
            <p:cNvSpPr txBox="1"/>
            <p:nvPr/>
          </p:nvSpPr>
          <p:spPr>
            <a:xfrm>
              <a:off x="6700388" y="245450"/>
              <a:ext cx="16452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550044"/>
                  </a:solidFill>
                  <a:latin typeface="Roboto"/>
                  <a:ea typeface="Roboto"/>
                  <a:cs typeface="Roboto"/>
                  <a:sym typeface="Roboto"/>
                </a:rPr>
                <a:t>Merkmale</a:t>
              </a:r>
              <a:endParaRPr sz="1600">
                <a:solidFill>
                  <a:srgbClr val="550044"/>
                </a:solidFill>
                <a:latin typeface="Roboto"/>
                <a:ea typeface="Roboto"/>
                <a:cs typeface="Roboto"/>
                <a:sym typeface="Roboto"/>
              </a:endParaRPr>
            </a:p>
          </p:txBody>
        </p:sp>
        <p:pic>
          <p:nvPicPr>
            <p:cNvPr id="407" name="Google Shape;407;p46"/>
            <p:cNvPicPr preferRelativeResize="0"/>
            <p:nvPr/>
          </p:nvPicPr>
          <p:blipFill>
            <a:blip r:embed="rId3">
              <a:alphaModFix/>
            </a:blip>
            <a:stretch>
              <a:fillRect/>
            </a:stretch>
          </p:blipFill>
          <p:spPr>
            <a:xfrm rot="1439389">
              <a:off x="6426249" y="288123"/>
              <a:ext cx="149729" cy="337005"/>
            </a:xfrm>
            <a:prstGeom prst="rect">
              <a:avLst/>
            </a:prstGeom>
            <a:noFill/>
            <a:ln>
              <a:noFill/>
            </a:ln>
          </p:spPr>
        </p:pic>
        <p:pic>
          <p:nvPicPr>
            <p:cNvPr id="408" name="Google Shape;408;p46"/>
            <p:cNvPicPr preferRelativeResize="0"/>
            <p:nvPr/>
          </p:nvPicPr>
          <p:blipFill>
            <a:blip r:embed="rId4">
              <a:alphaModFix/>
            </a:blip>
            <a:stretch>
              <a:fillRect/>
            </a:stretch>
          </p:blipFill>
          <p:spPr>
            <a:xfrm>
              <a:off x="7095825" y="700562"/>
              <a:ext cx="854350" cy="714311"/>
            </a:xfrm>
            <a:prstGeom prst="rect">
              <a:avLst/>
            </a:prstGeom>
            <a:noFill/>
            <a:ln>
              <a:noFill/>
            </a:ln>
          </p:spPr>
        </p:pic>
      </p:grpSp>
      <p:grpSp>
        <p:nvGrpSpPr>
          <p:cNvPr id="409" name="Google Shape;409;p46"/>
          <p:cNvGrpSpPr/>
          <p:nvPr/>
        </p:nvGrpSpPr>
        <p:grpSpPr>
          <a:xfrm>
            <a:off x="3019648" y="1531088"/>
            <a:ext cx="3317860" cy="3531462"/>
            <a:chOff x="2999600" y="188850"/>
            <a:chExt cx="2930513" cy="3231300"/>
          </a:xfrm>
        </p:grpSpPr>
        <p:sp>
          <p:nvSpPr>
            <p:cNvPr id="410" name="Google Shape;410;p46"/>
            <p:cNvSpPr/>
            <p:nvPr/>
          </p:nvSpPr>
          <p:spPr>
            <a:xfrm>
              <a:off x="3141913" y="188850"/>
              <a:ext cx="2788200" cy="3231300"/>
            </a:xfrm>
            <a:prstGeom prst="roundRect">
              <a:avLst>
                <a:gd name="adj" fmla="val 7832"/>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txBox="1"/>
            <p:nvPr/>
          </p:nvSpPr>
          <p:spPr>
            <a:xfrm>
              <a:off x="2999600" y="1886375"/>
              <a:ext cx="2930400" cy="12696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de-DE" sz="1100" dirty="0">
                  <a:solidFill>
                    <a:srgbClr val="000000"/>
                  </a:solidFill>
                </a:rPr>
                <a:t>Dieses Merkmal umfasst Personen, die nur ein bestimmtes Thema im Kopf haben und sich extrem gut damit auskennen. Sie können auch geringe Sozialkompetenzen oder wenig Modebewusstsein haben. Personen aus dieser Gruppe sprechen oft obsessiv oder in technischen Details über ihre Leidenschaft .</a:t>
              </a:r>
              <a:endParaRPr sz="1100"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grpSp>
          <p:nvGrpSpPr>
            <p:cNvPr id="412" name="Google Shape;412;p46"/>
            <p:cNvGrpSpPr/>
            <p:nvPr/>
          </p:nvGrpSpPr>
          <p:grpSpPr>
            <a:xfrm>
              <a:off x="3713338" y="1471863"/>
              <a:ext cx="1645326" cy="495000"/>
              <a:chOff x="346213" y="813163"/>
              <a:chExt cx="1645326" cy="495000"/>
            </a:xfrm>
          </p:grpSpPr>
          <p:sp>
            <p:nvSpPr>
              <p:cNvPr id="413" name="Google Shape;413;p46"/>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Freak</a:t>
                </a:r>
                <a:endParaRPr>
                  <a:latin typeface="Pacifico"/>
                  <a:ea typeface="Pacifico"/>
                  <a:cs typeface="Pacifico"/>
                  <a:sym typeface="Pacifico"/>
                </a:endParaRPr>
              </a:p>
            </p:txBody>
          </p:sp>
        </p:grpSp>
        <p:sp>
          <p:nvSpPr>
            <p:cNvPr id="415" name="Google Shape;415;p46"/>
            <p:cNvSpPr txBox="1"/>
            <p:nvPr/>
          </p:nvSpPr>
          <p:spPr>
            <a:xfrm>
              <a:off x="3684788" y="236525"/>
              <a:ext cx="16452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550044"/>
                  </a:solidFill>
                  <a:latin typeface="Roboto"/>
                  <a:ea typeface="Roboto"/>
                  <a:cs typeface="Roboto"/>
                  <a:sym typeface="Roboto"/>
                </a:rPr>
                <a:t>Merkmale</a:t>
              </a:r>
              <a:endParaRPr sz="1600">
                <a:solidFill>
                  <a:srgbClr val="550044"/>
                </a:solidFill>
                <a:latin typeface="Roboto"/>
                <a:ea typeface="Roboto"/>
                <a:cs typeface="Roboto"/>
                <a:sym typeface="Roboto"/>
              </a:endParaRPr>
            </a:p>
          </p:txBody>
        </p:sp>
        <p:pic>
          <p:nvPicPr>
            <p:cNvPr id="416" name="Google Shape;416;p46"/>
            <p:cNvPicPr preferRelativeResize="0"/>
            <p:nvPr/>
          </p:nvPicPr>
          <p:blipFill>
            <a:blip r:embed="rId3">
              <a:alphaModFix/>
            </a:blip>
            <a:stretch>
              <a:fillRect/>
            </a:stretch>
          </p:blipFill>
          <p:spPr>
            <a:xfrm rot="1439389">
              <a:off x="3410649" y="279198"/>
              <a:ext cx="149729" cy="337005"/>
            </a:xfrm>
            <a:prstGeom prst="rect">
              <a:avLst/>
            </a:prstGeom>
            <a:noFill/>
            <a:ln>
              <a:noFill/>
            </a:ln>
          </p:spPr>
        </p:pic>
        <p:pic>
          <p:nvPicPr>
            <p:cNvPr id="417" name="Google Shape;417;p46"/>
            <p:cNvPicPr preferRelativeResize="0"/>
            <p:nvPr/>
          </p:nvPicPr>
          <p:blipFill>
            <a:blip r:embed="rId5">
              <a:alphaModFix/>
            </a:blip>
            <a:stretch>
              <a:fillRect/>
            </a:stretch>
          </p:blipFill>
          <p:spPr>
            <a:xfrm>
              <a:off x="4144834" y="543550"/>
              <a:ext cx="854329" cy="875950"/>
            </a:xfrm>
            <a:prstGeom prst="rect">
              <a:avLst/>
            </a:prstGeom>
            <a:noFill/>
            <a:ln>
              <a:noFill/>
            </a:ln>
          </p:spPr>
        </p:pic>
      </p:grpSp>
      <p:grpSp>
        <p:nvGrpSpPr>
          <p:cNvPr id="418" name="Google Shape;418;p46"/>
          <p:cNvGrpSpPr/>
          <p:nvPr/>
        </p:nvGrpSpPr>
        <p:grpSpPr>
          <a:xfrm>
            <a:off x="403075" y="650325"/>
            <a:ext cx="2845075" cy="3231300"/>
            <a:chOff x="54775" y="197775"/>
            <a:chExt cx="2845075" cy="3231300"/>
          </a:xfrm>
        </p:grpSpPr>
        <p:sp>
          <p:nvSpPr>
            <p:cNvPr id="419" name="Google Shape;419;p46"/>
            <p:cNvSpPr/>
            <p:nvPr/>
          </p:nvSpPr>
          <p:spPr>
            <a:xfrm>
              <a:off x="211400" y="197775"/>
              <a:ext cx="2544818" cy="3231300"/>
            </a:xfrm>
            <a:prstGeom prst="roundRect">
              <a:avLst>
                <a:gd name="adj" fmla="val 7832"/>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txBox="1"/>
            <p:nvPr/>
          </p:nvSpPr>
          <p:spPr>
            <a:xfrm>
              <a:off x="54775" y="2042875"/>
              <a:ext cx="2788200" cy="11982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de-DE" sz="1100" dirty="0">
                  <a:solidFill>
                    <a:srgbClr val="000000"/>
                  </a:solidFill>
                </a:rPr>
                <a:t>Dieses Merkmal umfasst alle Personen mit blauen Haaren. Es kann lang, kurz, natürlich oder gefärbt sein. Das Alter dieser Personen ist sehr breit gefächert.</a:t>
              </a:r>
              <a:endParaRPr sz="1100"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pic>
          <p:nvPicPr>
            <p:cNvPr id="421" name="Google Shape;421;p46"/>
            <p:cNvPicPr preferRelativeResize="0"/>
            <p:nvPr/>
          </p:nvPicPr>
          <p:blipFill rotWithShape="1">
            <a:blip r:embed="rId6">
              <a:alphaModFix/>
            </a:blip>
            <a:srcRect t="7516" b="53715"/>
            <a:stretch/>
          </p:blipFill>
          <p:spPr>
            <a:xfrm>
              <a:off x="311150" y="555900"/>
              <a:ext cx="2588700" cy="1003625"/>
            </a:xfrm>
            <a:prstGeom prst="rect">
              <a:avLst/>
            </a:prstGeom>
            <a:noFill/>
            <a:ln>
              <a:noFill/>
            </a:ln>
          </p:spPr>
        </p:pic>
        <p:grpSp>
          <p:nvGrpSpPr>
            <p:cNvPr id="422" name="Google Shape;422;p46"/>
            <p:cNvGrpSpPr/>
            <p:nvPr/>
          </p:nvGrpSpPr>
          <p:grpSpPr>
            <a:xfrm>
              <a:off x="782825" y="1480788"/>
              <a:ext cx="1645326" cy="495000"/>
              <a:chOff x="346213" y="813163"/>
              <a:chExt cx="1645326" cy="495000"/>
            </a:xfrm>
          </p:grpSpPr>
          <p:sp>
            <p:nvSpPr>
              <p:cNvPr id="423" name="Google Shape;423;p46"/>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Blaue Haare</a:t>
                </a:r>
                <a:endParaRPr>
                  <a:latin typeface="Pacifico"/>
                  <a:ea typeface="Pacifico"/>
                  <a:cs typeface="Pacifico"/>
                  <a:sym typeface="Pacifico"/>
                </a:endParaRPr>
              </a:p>
            </p:txBody>
          </p:sp>
        </p:grpSp>
        <p:sp>
          <p:nvSpPr>
            <p:cNvPr id="425" name="Google Shape;425;p46"/>
            <p:cNvSpPr txBox="1"/>
            <p:nvPr/>
          </p:nvSpPr>
          <p:spPr>
            <a:xfrm>
              <a:off x="754275" y="245450"/>
              <a:ext cx="16452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550044"/>
                  </a:solidFill>
                  <a:latin typeface="Roboto"/>
                  <a:ea typeface="Roboto"/>
                  <a:cs typeface="Roboto"/>
                  <a:sym typeface="Roboto"/>
                </a:rPr>
                <a:t>Merkmale</a:t>
              </a:r>
              <a:endParaRPr sz="1600">
                <a:solidFill>
                  <a:srgbClr val="550044"/>
                </a:solidFill>
                <a:latin typeface="Roboto"/>
                <a:ea typeface="Roboto"/>
                <a:cs typeface="Roboto"/>
                <a:sym typeface="Roboto"/>
              </a:endParaRPr>
            </a:p>
          </p:txBody>
        </p:sp>
        <p:pic>
          <p:nvPicPr>
            <p:cNvPr id="426" name="Google Shape;426;p46"/>
            <p:cNvPicPr preferRelativeResize="0"/>
            <p:nvPr/>
          </p:nvPicPr>
          <p:blipFill>
            <a:blip r:embed="rId3">
              <a:alphaModFix/>
            </a:blip>
            <a:stretch>
              <a:fillRect/>
            </a:stretch>
          </p:blipFill>
          <p:spPr>
            <a:xfrm rot="1439389">
              <a:off x="480136" y="288123"/>
              <a:ext cx="149729" cy="337005"/>
            </a:xfrm>
            <a:prstGeom prst="rect">
              <a:avLst/>
            </a:prstGeom>
            <a:noFill/>
            <a:ln>
              <a:noFill/>
            </a:ln>
          </p:spPr>
        </p:pic>
      </p:grpSp>
      <p:grpSp>
        <p:nvGrpSpPr>
          <p:cNvPr id="427" name="Google Shape;427;p46"/>
          <p:cNvGrpSpPr/>
          <p:nvPr/>
        </p:nvGrpSpPr>
        <p:grpSpPr>
          <a:xfrm>
            <a:off x="3821371" y="172148"/>
            <a:ext cx="1843508" cy="1157352"/>
            <a:chOff x="6458263" y="4156550"/>
            <a:chExt cx="2371500" cy="1488825"/>
          </a:xfrm>
        </p:grpSpPr>
        <p:sp>
          <p:nvSpPr>
            <p:cNvPr id="428" name="Google Shape;428;p46"/>
            <p:cNvSpPr txBox="1"/>
            <p:nvPr/>
          </p:nvSpPr>
          <p:spPr>
            <a:xfrm>
              <a:off x="6458263" y="5247275"/>
              <a:ext cx="2371500" cy="3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400">
                  <a:solidFill>
                    <a:srgbClr val="550044"/>
                  </a:solidFill>
                  <a:latin typeface="Roboto"/>
                  <a:ea typeface="Roboto"/>
                  <a:cs typeface="Roboto"/>
                  <a:sym typeface="Roboto"/>
                </a:rPr>
                <a:t>Merkmale</a:t>
              </a:r>
              <a:endParaRPr sz="2400">
                <a:solidFill>
                  <a:srgbClr val="550044"/>
                </a:solidFill>
                <a:latin typeface="Roboto"/>
                <a:ea typeface="Roboto"/>
                <a:cs typeface="Roboto"/>
                <a:sym typeface="Roboto"/>
              </a:endParaRPr>
            </a:p>
          </p:txBody>
        </p:sp>
        <p:pic>
          <p:nvPicPr>
            <p:cNvPr id="429" name="Google Shape;429;p46"/>
            <p:cNvPicPr preferRelativeResize="0"/>
            <p:nvPr/>
          </p:nvPicPr>
          <p:blipFill>
            <a:blip r:embed="rId3">
              <a:alphaModFix/>
            </a:blip>
            <a:stretch>
              <a:fillRect/>
            </a:stretch>
          </p:blipFill>
          <p:spPr>
            <a:xfrm rot="1439315">
              <a:off x="7415076" y="4205121"/>
              <a:ext cx="457893" cy="1030584"/>
            </a:xfrm>
            <a:prstGeom prst="rect">
              <a:avLst/>
            </a:prstGeom>
            <a:noFill/>
            <a:ln>
              <a:noFill/>
            </a:ln>
          </p:spPr>
        </p:pic>
      </p:grpSp>
      <p:pic>
        <p:nvPicPr>
          <p:cNvPr id="32" name="Grafik 31">
            <a:extLst>
              <a:ext uri="{FF2B5EF4-FFF2-40B4-BE49-F238E27FC236}">
                <a16:creationId xmlns:a16="http://schemas.microsoft.com/office/drawing/2014/main" id="{1BBEBBD8-F0D9-47E6-B4B0-D29C79E259B5}"/>
              </a:ext>
            </a:extLst>
          </p:cNvPr>
          <p:cNvPicPr>
            <a:picLocks noChangeAspect="1"/>
          </p:cNvPicPr>
          <p:nvPr/>
        </p:nvPicPr>
        <p:blipFill>
          <a:blip r:embed="rId7"/>
          <a:stretch>
            <a:fillRect/>
          </a:stretch>
        </p:blipFill>
        <p:spPr>
          <a:xfrm>
            <a:off x="28616" y="1999189"/>
            <a:ext cx="406264" cy="29911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47"/>
          <p:cNvGrpSpPr/>
          <p:nvPr/>
        </p:nvGrpSpPr>
        <p:grpSpPr>
          <a:xfrm>
            <a:off x="5862575" y="757975"/>
            <a:ext cx="2944800" cy="3231300"/>
            <a:chOff x="2992400" y="3529625"/>
            <a:chExt cx="2944800" cy="3231300"/>
          </a:xfrm>
        </p:grpSpPr>
        <p:sp>
          <p:nvSpPr>
            <p:cNvPr id="435" name="Google Shape;435;p47"/>
            <p:cNvSpPr/>
            <p:nvPr/>
          </p:nvSpPr>
          <p:spPr>
            <a:xfrm>
              <a:off x="3149000" y="3529625"/>
              <a:ext cx="2788200" cy="3231300"/>
            </a:xfrm>
            <a:prstGeom prst="roundRect">
              <a:avLst>
                <a:gd name="adj" fmla="val 7832"/>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7"/>
            <p:cNvSpPr txBox="1"/>
            <p:nvPr/>
          </p:nvSpPr>
          <p:spPr>
            <a:xfrm>
              <a:off x="2992400" y="5379225"/>
              <a:ext cx="2930400" cy="11937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de-DE" sz="1100" dirty="0">
                  <a:solidFill>
                    <a:srgbClr val="000000"/>
                  </a:solidFill>
                </a:rPr>
                <a:t>Dieses Merkmal umfasst Personen </a:t>
              </a:r>
              <a:r>
                <a:rPr lang="de-DE" sz="1100" dirty="0"/>
                <a:t>mit einer körperlichen oder geistigen Beeinträchtigung,</a:t>
              </a:r>
              <a:r>
                <a:rPr lang="de-DE" sz="1100" dirty="0">
                  <a:solidFill>
                    <a:srgbClr val="000000"/>
                  </a:solidFill>
                </a:rPr>
                <a:t> die ihr Leben langfristig oder erheblich beeinflusst.</a:t>
              </a:r>
              <a:br>
                <a:rPr lang="en" sz="1100" dirty="0">
                  <a:solidFill>
                    <a:srgbClr val="000000"/>
                  </a:solidFill>
                </a:rPr>
              </a:br>
              <a:endParaRPr sz="1100"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grpSp>
          <p:nvGrpSpPr>
            <p:cNvPr id="437" name="Google Shape;437;p47"/>
            <p:cNvGrpSpPr/>
            <p:nvPr/>
          </p:nvGrpSpPr>
          <p:grpSpPr>
            <a:xfrm>
              <a:off x="3720425" y="4812638"/>
              <a:ext cx="1645326" cy="495000"/>
              <a:chOff x="346213" y="813163"/>
              <a:chExt cx="1645326" cy="495000"/>
            </a:xfrm>
          </p:grpSpPr>
          <p:sp>
            <p:nvSpPr>
              <p:cNvPr id="438" name="Google Shape;438;p47"/>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7"/>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Behinderung</a:t>
                </a:r>
                <a:endParaRPr>
                  <a:latin typeface="Pacifico"/>
                  <a:ea typeface="Pacifico"/>
                  <a:cs typeface="Pacifico"/>
                  <a:sym typeface="Pacifico"/>
                </a:endParaRPr>
              </a:p>
            </p:txBody>
          </p:sp>
        </p:grpSp>
        <p:sp>
          <p:nvSpPr>
            <p:cNvPr id="440" name="Google Shape;440;p47"/>
            <p:cNvSpPr txBox="1"/>
            <p:nvPr/>
          </p:nvSpPr>
          <p:spPr>
            <a:xfrm>
              <a:off x="3691875" y="3577300"/>
              <a:ext cx="16452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550044"/>
                  </a:solidFill>
                  <a:latin typeface="Roboto"/>
                  <a:ea typeface="Roboto"/>
                  <a:cs typeface="Roboto"/>
                  <a:sym typeface="Roboto"/>
                </a:rPr>
                <a:t>Merkmale</a:t>
              </a:r>
              <a:endParaRPr sz="1600">
                <a:solidFill>
                  <a:srgbClr val="550044"/>
                </a:solidFill>
                <a:latin typeface="Roboto"/>
                <a:ea typeface="Roboto"/>
                <a:cs typeface="Roboto"/>
                <a:sym typeface="Roboto"/>
              </a:endParaRPr>
            </a:p>
          </p:txBody>
        </p:sp>
        <p:pic>
          <p:nvPicPr>
            <p:cNvPr id="441" name="Google Shape;441;p47"/>
            <p:cNvPicPr preferRelativeResize="0"/>
            <p:nvPr/>
          </p:nvPicPr>
          <p:blipFill>
            <a:blip r:embed="rId3">
              <a:alphaModFix/>
            </a:blip>
            <a:stretch>
              <a:fillRect/>
            </a:stretch>
          </p:blipFill>
          <p:spPr>
            <a:xfrm rot="1439389">
              <a:off x="3417736" y="3619973"/>
              <a:ext cx="149729" cy="337005"/>
            </a:xfrm>
            <a:prstGeom prst="rect">
              <a:avLst/>
            </a:prstGeom>
            <a:noFill/>
            <a:ln>
              <a:noFill/>
            </a:ln>
          </p:spPr>
        </p:pic>
        <p:pic>
          <p:nvPicPr>
            <p:cNvPr id="442" name="Google Shape;442;p47"/>
            <p:cNvPicPr preferRelativeResize="0"/>
            <p:nvPr/>
          </p:nvPicPr>
          <p:blipFill>
            <a:blip r:embed="rId4">
              <a:alphaModFix/>
            </a:blip>
            <a:stretch>
              <a:fillRect/>
            </a:stretch>
          </p:blipFill>
          <p:spPr>
            <a:xfrm>
              <a:off x="4771875" y="3904875"/>
              <a:ext cx="857100" cy="857100"/>
            </a:xfrm>
            <a:prstGeom prst="rect">
              <a:avLst/>
            </a:prstGeom>
            <a:noFill/>
            <a:ln>
              <a:noFill/>
            </a:ln>
          </p:spPr>
        </p:pic>
        <p:pic>
          <p:nvPicPr>
            <p:cNvPr id="443" name="Google Shape;443;p47"/>
            <p:cNvPicPr preferRelativeResize="0"/>
            <p:nvPr/>
          </p:nvPicPr>
          <p:blipFill>
            <a:blip r:embed="rId5">
              <a:alphaModFix/>
            </a:blip>
            <a:stretch>
              <a:fillRect/>
            </a:stretch>
          </p:blipFill>
          <p:spPr>
            <a:xfrm>
              <a:off x="3550425" y="4035613"/>
              <a:ext cx="714300" cy="714300"/>
            </a:xfrm>
            <a:prstGeom prst="rect">
              <a:avLst/>
            </a:prstGeom>
            <a:noFill/>
            <a:ln>
              <a:noFill/>
            </a:ln>
          </p:spPr>
        </p:pic>
        <p:pic>
          <p:nvPicPr>
            <p:cNvPr id="444" name="Google Shape;444;p47"/>
            <p:cNvPicPr preferRelativeResize="0"/>
            <p:nvPr/>
          </p:nvPicPr>
          <p:blipFill>
            <a:blip r:embed="rId6">
              <a:alphaModFix/>
            </a:blip>
            <a:stretch>
              <a:fillRect/>
            </a:stretch>
          </p:blipFill>
          <p:spPr>
            <a:xfrm>
              <a:off x="4070051" y="4029830"/>
              <a:ext cx="329607" cy="329610"/>
            </a:xfrm>
            <a:prstGeom prst="rect">
              <a:avLst/>
            </a:prstGeom>
            <a:noFill/>
            <a:ln>
              <a:noFill/>
            </a:ln>
          </p:spPr>
        </p:pic>
        <p:pic>
          <p:nvPicPr>
            <p:cNvPr id="445" name="Google Shape;445;p47"/>
            <p:cNvPicPr preferRelativeResize="0"/>
            <p:nvPr/>
          </p:nvPicPr>
          <p:blipFill>
            <a:blip r:embed="rId7">
              <a:alphaModFix/>
            </a:blip>
            <a:stretch>
              <a:fillRect/>
            </a:stretch>
          </p:blipFill>
          <p:spPr>
            <a:xfrm>
              <a:off x="4427594" y="3982625"/>
              <a:ext cx="329607" cy="329610"/>
            </a:xfrm>
            <a:prstGeom prst="rect">
              <a:avLst/>
            </a:prstGeom>
            <a:noFill/>
            <a:ln>
              <a:noFill/>
            </a:ln>
          </p:spPr>
        </p:pic>
        <p:pic>
          <p:nvPicPr>
            <p:cNvPr id="446" name="Google Shape;446;p47"/>
            <p:cNvPicPr preferRelativeResize="0"/>
            <p:nvPr/>
          </p:nvPicPr>
          <p:blipFill>
            <a:blip r:embed="rId8">
              <a:alphaModFix/>
            </a:blip>
            <a:stretch>
              <a:fillRect/>
            </a:stretch>
          </p:blipFill>
          <p:spPr>
            <a:xfrm>
              <a:off x="4375249" y="4212860"/>
              <a:ext cx="472827" cy="472830"/>
            </a:xfrm>
            <a:prstGeom prst="rect">
              <a:avLst/>
            </a:prstGeom>
            <a:noFill/>
            <a:ln>
              <a:noFill/>
            </a:ln>
          </p:spPr>
        </p:pic>
      </p:grpSp>
      <p:grpSp>
        <p:nvGrpSpPr>
          <p:cNvPr id="447" name="Google Shape;447;p47"/>
          <p:cNvGrpSpPr/>
          <p:nvPr/>
        </p:nvGrpSpPr>
        <p:grpSpPr>
          <a:xfrm>
            <a:off x="720875" y="757975"/>
            <a:ext cx="2944813" cy="3686434"/>
            <a:chOff x="54775" y="3529625"/>
            <a:chExt cx="2944813" cy="3231300"/>
          </a:xfrm>
        </p:grpSpPr>
        <p:sp>
          <p:nvSpPr>
            <p:cNvPr id="448" name="Google Shape;448;p47"/>
            <p:cNvSpPr/>
            <p:nvPr/>
          </p:nvSpPr>
          <p:spPr>
            <a:xfrm>
              <a:off x="211388" y="3529625"/>
              <a:ext cx="2788200" cy="3231300"/>
            </a:xfrm>
            <a:prstGeom prst="roundRect">
              <a:avLst>
                <a:gd name="adj" fmla="val 7832"/>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7"/>
            <p:cNvSpPr txBox="1"/>
            <p:nvPr/>
          </p:nvSpPr>
          <p:spPr>
            <a:xfrm>
              <a:off x="54775" y="5241725"/>
              <a:ext cx="2930400" cy="13311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de-DE" sz="1100">
                  <a:solidFill>
                    <a:srgbClr val="000000"/>
                  </a:solidFill>
                </a:rPr>
                <a:t>Dieses Merkmal umfasst alle Personen, die sich einer bestimmten Religion zugehörig fühlen, nicht glauben oder die Existenz von Religion hinterfragen, z. B.:</a:t>
              </a:r>
              <a:endParaRPr sz="1100">
                <a:solidFill>
                  <a:srgbClr val="000000"/>
                </a:solidFill>
              </a:endParaRPr>
            </a:p>
            <a:p>
              <a:pPr marL="914400" lvl="1" indent="-298450" algn="l" rtl="0">
                <a:spcBef>
                  <a:spcPts val="0"/>
                </a:spcBef>
                <a:spcAft>
                  <a:spcPts val="0"/>
                </a:spcAft>
                <a:buClr>
                  <a:srgbClr val="000000"/>
                </a:buClr>
                <a:buSzPts val="1100"/>
                <a:buChar char="○"/>
              </a:pPr>
              <a:r>
                <a:rPr lang="de-DE" sz="1100">
                  <a:solidFill>
                    <a:srgbClr val="000000"/>
                  </a:solidFill>
                </a:rPr>
                <a:t>Juden (Judentum)</a:t>
              </a:r>
              <a:endParaRPr sz="1100">
                <a:solidFill>
                  <a:srgbClr val="000000"/>
                </a:solidFill>
              </a:endParaRPr>
            </a:p>
            <a:p>
              <a:pPr marL="914400" lvl="1" indent="-298450" algn="l" rtl="0">
                <a:spcBef>
                  <a:spcPts val="0"/>
                </a:spcBef>
                <a:spcAft>
                  <a:spcPts val="0"/>
                </a:spcAft>
                <a:buClr>
                  <a:srgbClr val="000000"/>
                </a:buClr>
                <a:buSzPts val="1100"/>
                <a:buChar char="○"/>
              </a:pPr>
              <a:r>
                <a:rPr lang="de-DE" sz="1100">
                  <a:solidFill>
                    <a:srgbClr val="000000"/>
                  </a:solidFill>
                </a:rPr>
                <a:t>Muslime (Islam)</a:t>
              </a:r>
              <a:endParaRPr sz="1100">
                <a:solidFill>
                  <a:srgbClr val="000000"/>
                </a:solidFill>
              </a:endParaRPr>
            </a:p>
            <a:p>
              <a:pPr marL="914400" lvl="1" indent="-298450" algn="l" rtl="0">
                <a:spcBef>
                  <a:spcPts val="0"/>
                </a:spcBef>
                <a:spcAft>
                  <a:spcPts val="0"/>
                </a:spcAft>
                <a:buClr>
                  <a:srgbClr val="000000"/>
                </a:buClr>
                <a:buSzPts val="1100"/>
                <a:buChar char="○"/>
              </a:pPr>
              <a:r>
                <a:rPr lang="de-DE" sz="1100">
                  <a:solidFill>
                    <a:srgbClr val="000000"/>
                  </a:solidFill>
                </a:rPr>
                <a:t>Atheisten (glauben nicht an Gott)</a:t>
              </a:r>
              <a:br>
                <a:rPr lang="en" sz="1100">
                  <a:solidFill>
                    <a:srgbClr val="000000"/>
                  </a:solidFill>
                </a:rPr>
              </a:br>
              <a:endParaRPr sz="1100">
                <a:solidFill>
                  <a:srgbClr val="000000"/>
                </a:solidFill>
              </a:endParaRPr>
            </a:p>
            <a:p>
              <a:pPr marL="45720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endParaRPr/>
            </a:p>
          </p:txBody>
        </p:sp>
        <p:grpSp>
          <p:nvGrpSpPr>
            <p:cNvPr id="450" name="Google Shape;450;p47"/>
            <p:cNvGrpSpPr/>
            <p:nvPr/>
          </p:nvGrpSpPr>
          <p:grpSpPr>
            <a:xfrm>
              <a:off x="782813" y="4812638"/>
              <a:ext cx="1645326" cy="495000"/>
              <a:chOff x="346213" y="813163"/>
              <a:chExt cx="1645326" cy="495000"/>
            </a:xfrm>
          </p:grpSpPr>
          <p:sp>
            <p:nvSpPr>
              <p:cNvPr id="451" name="Google Shape;451;p47"/>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7"/>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Religion</a:t>
                </a:r>
                <a:endParaRPr>
                  <a:latin typeface="Pacifico"/>
                  <a:ea typeface="Pacifico"/>
                  <a:cs typeface="Pacifico"/>
                  <a:sym typeface="Pacifico"/>
                </a:endParaRPr>
              </a:p>
            </p:txBody>
          </p:sp>
        </p:grpSp>
        <p:sp>
          <p:nvSpPr>
            <p:cNvPr id="453" name="Google Shape;453;p47"/>
            <p:cNvSpPr txBox="1"/>
            <p:nvPr/>
          </p:nvSpPr>
          <p:spPr>
            <a:xfrm>
              <a:off x="754263" y="3577300"/>
              <a:ext cx="16452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550044"/>
                  </a:solidFill>
                  <a:latin typeface="Roboto"/>
                  <a:ea typeface="Roboto"/>
                  <a:cs typeface="Roboto"/>
                  <a:sym typeface="Roboto"/>
                </a:rPr>
                <a:t>Merkmale</a:t>
              </a:r>
              <a:endParaRPr sz="1600">
                <a:solidFill>
                  <a:srgbClr val="550044"/>
                </a:solidFill>
                <a:latin typeface="Roboto"/>
                <a:ea typeface="Roboto"/>
                <a:cs typeface="Roboto"/>
                <a:sym typeface="Roboto"/>
              </a:endParaRPr>
            </a:p>
          </p:txBody>
        </p:sp>
        <p:pic>
          <p:nvPicPr>
            <p:cNvPr id="454" name="Google Shape;454;p47"/>
            <p:cNvPicPr preferRelativeResize="0"/>
            <p:nvPr/>
          </p:nvPicPr>
          <p:blipFill>
            <a:blip r:embed="rId3">
              <a:alphaModFix/>
            </a:blip>
            <a:stretch>
              <a:fillRect/>
            </a:stretch>
          </p:blipFill>
          <p:spPr>
            <a:xfrm rot="1439389">
              <a:off x="480124" y="3619973"/>
              <a:ext cx="149729" cy="337005"/>
            </a:xfrm>
            <a:prstGeom prst="rect">
              <a:avLst/>
            </a:prstGeom>
            <a:noFill/>
            <a:ln>
              <a:noFill/>
            </a:ln>
          </p:spPr>
        </p:pic>
        <p:pic>
          <p:nvPicPr>
            <p:cNvPr id="455" name="Google Shape;455;p47"/>
            <p:cNvPicPr preferRelativeResize="0"/>
            <p:nvPr/>
          </p:nvPicPr>
          <p:blipFill>
            <a:blip r:embed="rId9">
              <a:alphaModFix/>
            </a:blip>
            <a:stretch>
              <a:fillRect/>
            </a:stretch>
          </p:blipFill>
          <p:spPr>
            <a:xfrm>
              <a:off x="1008700" y="3854200"/>
              <a:ext cx="1193601" cy="1193601"/>
            </a:xfrm>
            <a:prstGeom prst="rect">
              <a:avLst/>
            </a:prstGeom>
            <a:noFill/>
            <a:ln>
              <a:noFill/>
            </a:ln>
          </p:spPr>
        </p:pic>
      </p:grpSp>
      <p:grpSp>
        <p:nvGrpSpPr>
          <p:cNvPr id="456" name="Google Shape;456;p47"/>
          <p:cNvGrpSpPr/>
          <p:nvPr/>
        </p:nvGrpSpPr>
        <p:grpSpPr>
          <a:xfrm>
            <a:off x="3665700" y="1629213"/>
            <a:ext cx="2371500" cy="1488825"/>
            <a:chOff x="6458263" y="4156550"/>
            <a:chExt cx="2371500" cy="1488825"/>
          </a:xfrm>
        </p:grpSpPr>
        <p:sp>
          <p:nvSpPr>
            <p:cNvPr id="457" name="Google Shape;457;p47"/>
            <p:cNvSpPr txBox="1"/>
            <p:nvPr/>
          </p:nvSpPr>
          <p:spPr>
            <a:xfrm>
              <a:off x="6458263" y="5247275"/>
              <a:ext cx="2371500" cy="3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400">
                  <a:solidFill>
                    <a:srgbClr val="550044"/>
                  </a:solidFill>
                  <a:latin typeface="Roboto"/>
                  <a:ea typeface="Roboto"/>
                  <a:cs typeface="Roboto"/>
                  <a:sym typeface="Roboto"/>
                </a:rPr>
                <a:t>Merkmale</a:t>
              </a:r>
              <a:endParaRPr sz="2400">
                <a:solidFill>
                  <a:srgbClr val="550044"/>
                </a:solidFill>
                <a:latin typeface="Roboto"/>
                <a:ea typeface="Roboto"/>
                <a:cs typeface="Roboto"/>
                <a:sym typeface="Roboto"/>
              </a:endParaRPr>
            </a:p>
          </p:txBody>
        </p:sp>
        <p:pic>
          <p:nvPicPr>
            <p:cNvPr id="458" name="Google Shape;458;p47"/>
            <p:cNvPicPr preferRelativeResize="0"/>
            <p:nvPr/>
          </p:nvPicPr>
          <p:blipFill>
            <a:blip r:embed="rId3">
              <a:alphaModFix/>
            </a:blip>
            <a:stretch>
              <a:fillRect/>
            </a:stretch>
          </p:blipFill>
          <p:spPr>
            <a:xfrm rot="1439315">
              <a:off x="7415076" y="4205121"/>
              <a:ext cx="457893" cy="1030584"/>
            </a:xfrm>
            <a:prstGeom prst="rect">
              <a:avLst/>
            </a:prstGeom>
            <a:noFill/>
            <a:ln>
              <a:noFill/>
            </a:ln>
          </p:spPr>
        </p:pic>
      </p:grpSp>
      <p:pic>
        <p:nvPicPr>
          <p:cNvPr id="27" name="Grafik 26">
            <a:extLst>
              <a:ext uri="{FF2B5EF4-FFF2-40B4-BE49-F238E27FC236}">
                <a16:creationId xmlns:a16="http://schemas.microsoft.com/office/drawing/2014/main" id="{556485E0-9BE7-425C-8131-7220C5EEEB22}"/>
              </a:ext>
            </a:extLst>
          </p:cNvPr>
          <p:cNvPicPr>
            <a:picLocks noChangeAspect="1"/>
          </p:cNvPicPr>
          <p:nvPr/>
        </p:nvPicPr>
        <p:blipFill>
          <a:blip r:embed="rId10"/>
          <a:stretch>
            <a:fillRect/>
          </a:stretch>
        </p:blipFill>
        <p:spPr>
          <a:xfrm>
            <a:off x="28616" y="1999189"/>
            <a:ext cx="406264" cy="29911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8"/>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464" name="Google Shape;464;p48"/>
          <p:cNvPicPr preferRelativeResize="0"/>
          <p:nvPr/>
        </p:nvPicPr>
        <p:blipFill rotWithShape="1">
          <a:blip r:embed="rId4">
            <a:alphaModFix/>
          </a:blip>
          <a:srcRect/>
          <a:stretch/>
        </p:blipFill>
        <p:spPr>
          <a:xfrm>
            <a:off x="69742" y="512500"/>
            <a:ext cx="358508" cy="331624"/>
          </a:xfrm>
          <a:prstGeom prst="rect">
            <a:avLst/>
          </a:prstGeom>
          <a:noFill/>
          <a:ln>
            <a:noFill/>
          </a:ln>
        </p:spPr>
      </p:pic>
      <p:pic>
        <p:nvPicPr>
          <p:cNvPr id="465" name="Google Shape;465;p48"/>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466" name="Google Shape;466;p48"/>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a:solidFill>
                <a:srgbClr val="F7931D"/>
              </a:solidFill>
            </a:endParaRPr>
          </a:p>
        </p:txBody>
      </p:sp>
      <p:sp>
        <p:nvSpPr>
          <p:cNvPr id="467" name="Google Shape;467;p48"/>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a:solidFill>
                <a:srgbClr val="F7931D"/>
              </a:solidFill>
            </a:endParaRPr>
          </a:p>
        </p:txBody>
      </p:sp>
      <p:pic>
        <p:nvPicPr>
          <p:cNvPr id="468" name="Google Shape;468;p48"/>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469" name="Google Shape;469;p48"/>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470" name="Google Shape;470;p48"/>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471" name="Google Shape;471;p48"/>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472" name="Google Shape;472;p48"/>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473" name="Google Shape;473;p48"/>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474" name="Google Shape;474;p48"/>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475" name="Google Shape;475;p48"/>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15" name="Grafik 14">
            <a:extLst>
              <a:ext uri="{FF2B5EF4-FFF2-40B4-BE49-F238E27FC236}">
                <a16:creationId xmlns:a16="http://schemas.microsoft.com/office/drawing/2014/main" id="{D224C59E-DA87-43A0-B3BB-7152A77ED89D}"/>
              </a:ext>
            </a:extLst>
          </p:cNvPr>
          <p:cNvPicPr>
            <a:picLocks noChangeAspect="1"/>
          </p:cNvPicPr>
          <p:nvPr/>
        </p:nvPicPr>
        <p:blipFill>
          <a:blip r:embed="rId14"/>
          <a:stretch>
            <a:fillRect/>
          </a:stretch>
        </p:blipFill>
        <p:spPr>
          <a:xfrm>
            <a:off x="28616" y="1999189"/>
            <a:ext cx="406264" cy="29911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38"/>
          <p:cNvGrpSpPr/>
          <p:nvPr/>
        </p:nvGrpSpPr>
        <p:grpSpPr>
          <a:xfrm>
            <a:off x="450225" y="613299"/>
            <a:ext cx="2926800" cy="3259826"/>
            <a:chOff x="546425" y="635499"/>
            <a:chExt cx="2926800" cy="3259826"/>
          </a:xfrm>
        </p:grpSpPr>
        <p:sp>
          <p:nvSpPr>
            <p:cNvPr id="164" name="Google Shape;164;p38"/>
            <p:cNvSpPr/>
            <p:nvPr/>
          </p:nvSpPr>
          <p:spPr>
            <a:xfrm>
              <a:off x="685025" y="664025"/>
              <a:ext cx="2788200" cy="3231300"/>
            </a:xfrm>
            <a:prstGeom prst="roundRect">
              <a:avLst>
                <a:gd name="adj" fmla="val 7832"/>
              </a:avLst>
            </a:prstGeom>
            <a:solidFill>
              <a:srgbClr val="FFF2CC"/>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38"/>
            <p:cNvGrpSpPr/>
            <p:nvPr/>
          </p:nvGrpSpPr>
          <p:grpSpPr>
            <a:xfrm>
              <a:off x="869517" y="635499"/>
              <a:ext cx="1421283" cy="353050"/>
              <a:chOff x="395892" y="245449"/>
              <a:chExt cx="1421283" cy="353050"/>
            </a:xfrm>
          </p:grpSpPr>
          <p:sp>
            <p:nvSpPr>
              <p:cNvPr id="166" name="Google Shape;166;p38"/>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351C75"/>
                    </a:solidFill>
                    <a:latin typeface="Roboto"/>
                    <a:ea typeface="Roboto"/>
                    <a:cs typeface="Roboto"/>
                    <a:sym typeface="Roboto"/>
                  </a:rPr>
                  <a:t>Sprecher</a:t>
                </a:r>
                <a:endParaRPr sz="1600">
                  <a:solidFill>
                    <a:srgbClr val="351C75"/>
                  </a:solidFill>
                  <a:latin typeface="Roboto"/>
                  <a:ea typeface="Roboto"/>
                  <a:cs typeface="Roboto"/>
                  <a:sym typeface="Roboto"/>
                </a:endParaRPr>
              </a:p>
            </p:txBody>
          </p:sp>
          <p:pic>
            <p:nvPicPr>
              <p:cNvPr id="167" name="Google Shape;167;p38"/>
              <p:cNvPicPr preferRelativeResize="0"/>
              <p:nvPr/>
            </p:nvPicPr>
            <p:blipFill>
              <a:blip r:embed="rId3">
                <a:alphaModFix/>
              </a:blip>
              <a:stretch>
                <a:fillRect/>
              </a:stretch>
            </p:blipFill>
            <p:spPr>
              <a:xfrm>
                <a:off x="395892" y="321650"/>
                <a:ext cx="358381" cy="276849"/>
              </a:xfrm>
              <a:prstGeom prst="rect">
                <a:avLst/>
              </a:prstGeom>
              <a:noFill/>
              <a:ln>
                <a:noFill/>
              </a:ln>
            </p:spPr>
          </p:pic>
        </p:grpSp>
        <p:sp>
          <p:nvSpPr>
            <p:cNvPr id="168" name="Google Shape;168;p38"/>
            <p:cNvSpPr txBox="1"/>
            <p:nvPr/>
          </p:nvSpPr>
          <p:spPr>
            <a:xfrm>
              <a:off x="546425" y="1799750"/>
              <a:ext cx="2926800" cy="1557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t>Politiker</a:t>
              </a:r>
              <a:endParaRPr sz="1100" dirty="0"/>
            </a:p>
            <a:p>
              <a:pPr marL="457200" lvl="0" indent="-298450" algn="l" rtl="0">
                <a:spcBef>
                  <a:spcPts val="0"/>
                </a:spcBef>
                <a:spcAft>
                  <a:spcPts val="0"/>
                </a:spcAft>
                <a:buSzPts val="1100"/>
                <a:buChar char="●"/>
              </a:pPr>
              <a:r>
                <a:rPr lang="de-DE" sz="1100" dirty="0"/>
                <a:t>Sehr aktiv in den Medien und im Internet</a:t>
              </a:r>
              <a:endParaRPr sz="1100" dirty="0"/>
            </a:p>
            <a:p>
              <a:pPr marL="457200" lvl="0" indent="-298450" algn="l" rtl="0">
                <a:spcBef>
                  <a:spcPts val="0"/>
                </a:spcBef>
                <a:spcAft>
                  <a:spcPts val="0"/>
                </a:spcAft>
                <a:buSzPts val="1100"/>
                <a:buChar char="●"/>
              </a:pPr>
              <a:r>
                <a:rPr lang="de-DE" sz="1100" dirty="0"/>
                <a:t>Aus gutem Hause</a:t>
              </a:r>
              <a:endParaRPr sz="1100" dirty="0"/>
            </a:p>
            <a:p>
              <a:pPr marL="457200" lvl="0" indent="-298450" algn="l" rtl="0">
                <a:spcBef>
                  <a:spcPts val="0"/>
                </a:spcBef>
                <a:spcAft>
                  <a:spcPts val="0"/>
                </a:spcAft>
                <a:buSzPts val="1100"/>
                <a:buChar char="●"/>
              </a:pPr>
              <a:r>
                <a:rPr lang="de-DE" sz="1100" dirty="0"/>
                <a:t>Hat eine Privatschule besucht</a:t>
              </a:r>
              <a:endParaRPr sz="1100" dirty="0"/>
            </a:p>
            <a:p>
              <a:pPr marL="457200" lvl="0" indent="-298450" algn="l" rtl="0">
                <a:spcBef>
                  <a:spcPts val="0"/>
                </a:spcBef>
                <a:spcAft>
                  <a:spcPts val="0"/>
                </a:spcAft>
                <a:buSzPts val="1100"/>
                <a:buChar char="●"/>
              </a:pPr>
              <a:r>
                <a:rPr lang="de-DE" sz="1100" dirty="0"/>
                <a:t>Gemäßigte Ansichten</a:t>
              </a:r>
              <a:endParaRPr sz="1100" dirty="0"/>
            </a:p>
            <a:p>
              <a:pPr marL="457200" lvl="0" indent="-298450" algn="l" rtl="0">
                <a:spcBef>
                  <a:spcPts val="0"/>
                </a:spcBef>
                <a:spcAft>
                  <a:spcPts val="0"/>
                </a:spcAft>
                <a:buSzPts val="1100"/>
                <a:buChar char="●"/>
              </a:pPr>
              <a:r>
                <a:rPr lang="de-DE" sz="1100" dirty="0"/>
                <a:t>Kürzlich Skandal wegen Steuerhinterziehung </a:t>
              </a:r>
              <a:endParaRPr sz="1100" dirty="0"/>
            </a:p>
            <a:p>
              <a:pPr marL="457200" lvl="0" indent="-298450" algn="l" rtl="0">
                <a:spcBef>
                  <a:spcPts val="0"/>
                </a:spcBef>
                <a:spcAft>
                  <a:spcPts val="0"/>
                </a:spcAft>
                <a:buSzPts val="1100"/>
                <a:buChar char="●"/>
              </a:pPr>
              <a:r>
                <a:rPr lang="de-DE" sz="1100" dirty="0"/>
                <a:t>Verheiratet</a:t>
              </a:r>
              <a:endParaRPr sz="1100" dirty="0"/>
            </a:p>
            <a:p>
              <a:pPr marL="457200" lvl="0" indent="-298450" algn="l" rtl="0">
                <a:spcBef>
                  <a:spcPts val="0"/>
                </a:spcBef>
                <a:spcAft>
                  <a:spcPts val="0"/>
                </a:spcAft>
                <a:buSzPts val="1100"/>
                <a:buChar char="●"/>
              </a:pPr>
              <a:r>
                <a:rPr lang="de-DE" sz="1100" dirty="0"/>
                <a:t>3 Kinder</a:t>
              </a:r>
              <a:endParaRPr sz="1100" dirty="0"/>
            </a:p>
            <a:p>
              <a:pPr marL="457200" lvl="0" indent="-298450" algn="l" rtl="0">
                <a:spcBef>
                  <a:spcPts val="0"/>
                </a:spcBef>
                <a:spcAft>
                  <a:spcPts val="0"/>
                </a:spcAft>
                <a:buSzPts val="1100"/>
                <a:buChar char="●"/>
              </a:pPr>
              <a:r>
                <a:rPr lang="de-DE" sz="1100" dirty="0"/>
                <a:t>57 Jahre alt</a:t>
              </a:r>
              <a:endParaRPr sz="1100" dirty="0"/>
            </a:p>
            <a:p>
              <a:pPr marL="0" lvl="0" indent="0" algn="l" rtl="0">
                <a:spcBef>
                  <a:spcPts val="0"/>
                </a:spcBef>
                <a:spcAft>
                  <a:spcPts val="0"/>
                </a:spcAft>
                <a:buNone/>
              </a:pPr>
              <a:endParaRPr dirty="0"/>
            </a:p>
          </p:txBody>
        </p:sp>
        <p:pic>
          <p:nvPicPr>
            <p:cNvPr id="169" name="Google Shape;169;p38"/>
            <p:cNvPicPr preferRelativeResize="0"/>
            <p:nvPr/>
          </p:nvPicPr>
          <p:blipFill>
            <a:blip r:embed="rId4">
              <a:alphaModFix/>
            </a:blip>
            <a:stretch>
              <a:fillRect/>
            </a:stretch>
          </p:blipFill>
          <p:spPr>
            <a:xfrm>
              <a:off x="841200" y="1108550"/>
              <a:ext cx="495001" cy="495001"/>
            </a:xfrm>
            <a:prstGeom prst="rect">
              <a:avLst/>
            </a:prstGeom>
            <a:noFill/>
            <a:ln>
              <a:noFill/>
            </a:ln>
          </p:spPr>
        </p:pic>
        <p:sp>
          <p:nvSpPr>
            <p:cNvPr id="170" name="Google Shape;170;p38"/>
            <p:cNvSpPr/>
            <p:nvPr/>
          </p:nvSpPr>
          <p:spPr>
            <a:xfrm>
              <a:off x="1533300" y="1130500"/>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8"/>
            <p:cNvSpPr txBox="1"/>
            <p:nvPr/>
          </p:nvSpPr>
          <p:spPr>
            <a:xfrm>
              <a:off x="1533363" y="1119525"/>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Herr Camstead</a:t>
              </a:r>
              <a:endParaRPr>
                <a:latin typeface="Pacifico"/>
                <a:ea typeface="Pacifico"/>
                <a:cs typeface="Pacifico"/>
                <a:sym typeface="Pacifico"/>
              </a:endParaRPr>
            </a:p>
          </p:txBody>
        </p:sp>
      </p:grpSp>
      <p:grpSp>
        <p:nvGrpSpPr>
          <p:cNvPr id="172" name="Google Shape;172;p38"/>
          <p:cNvGrpSpPr/>
          <p:nvPr/>
        </p:nvGrpSpPr>
        <p:grpSpPr>
          <a:xfrm>
            <a:off x="3313175" y="1792361"/>
            <a:ext cx="2930025" cy="3259826"/>
            <a:chOff x="3535650" y="1799761"/>
            <a:chExt cx="2930025" cy="3259826"/>
          </a:xfrm>
        </p:grpSpPr>
        <p:sp>
          <p:nvSpPr>
            <p:cNvPr id="173" name="Google Shape;173;p38"/>
            <p:cNvSpPr/>
            <p:nvPr/>
          </p:nvSpPr>
          <p:spPr>
            <a:xfrm>
              <a:off x="3677475" y="1828288"/>
              <a:ext cx="2788200" cy="3231300"/>
            </a:xfrm>
            <a:prstGeom prst="roundRect">
              <a:avLst>
                <a:gd name="adj" fmla="val 7832"/>
              </a:avLst>
            </a:prstGeom>
            <a:solidFill>
              <a:srgbClr val="FFF2CC"/>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8"/>
            <p:cNvSpPr txBox="1"/>
            <p:nvPr/>
          </p:nvSpPr>
          <p:spPr>
            <a:xfrm>
              <a:off x="3535650" y="2735413"/>
              <a:ext cx="2926800" cy="23151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de-DE" sz="1000" dirty="0">
                  <a:solidFill>
                    <a:srgbClr val="000000"/>
                  </a:solidFill>
                </a:rPr>
                <a:t>Fernsehmoderator, Autor, Kommentator und Journalist</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Sehr aktiv in den Medien und im Internet</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Aus dem Arbeitermilieu</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Hat eine staatliche Schule besucht</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Extreme Ansichten</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Kürzlich Skandal wegen Einstellung zu Frauen</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Bekannt für verächtliche, stereotype Ansichten</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Kritisch gegenüber dem Staat</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Verheiratet</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3 Kinder</a:t>
              </a:r>
              <a:endParaRPr sz="1000" dirty="0">
                <a:solidFill>
                  <a:srgbClr val="000000"/>
                </a:solidFill>
              </a:endParaRPr>
            </a:p>
            <a:p>
              <a:pPr marL="457200" lvl="0" indent="-292100" algn="l" rtl="0">
                <a:spcBef>
                  <a:spcPts val="0"/>
                </a:spcBef>
                <a:spcAft>
                  <a:spcPts val="0"/>
                </a:spcAft>
                <a:buSzPts val="1000"/>
                <a:buChar char="●"/>
              </a:pPr>
              <a:r>
                <a:rPr lang="de-DE" sz="1000" dirty="0">
                  <a:solidFill>
                    <a:srgbClr val="000000"/>
                  </a:solidFill>
                </a:rPr>
                <a:t>41 Jahre alt</a:t>
              </a:r>
              <a:endParaRPr sz="1000" dirty="0"/>
            </a:p>
            <a:p>
              <a:pPr marL="0" lvl="0" indent="0" algn="l" rtl="0">
                <a:spcBef>
                  <a:spcPts val="0"/>
                </a:spcBef>
                <a:spcAft>
                  <a:spcPts val="0"/>
                </a:spcAft>
                <a:buNone/>
              </a:pPr>
              <a:endParaRPr dirty="0"/>
            </a:p>
          </p:txBody>
        </p:sp>
        <p:pic>
          <p:nvPicPr>
            <p:cNvPr id="175" name="Google Shape;175;p38"/>
            <p:cNvPicPr preferRelativeResize="0"/>
            <p:nvPr/>
          </p:nvPicPr>
          <p:blipFill>
            <a:blip r:embed="rId5">
              <a:alphaModFix/>
            </a:blip>
            <a:stretch>
              <a:fillRect/>
            </a:stretch>
          </p:blipFill>
          <p:spPr>
            <a:xfrm>
              <a:off x="3906625" y="2272800"/>
              <a:ext cx="495001" cy="495025"/>
            </a:xfrm>
            <a:prstGeom prst="rect">
              <a:avLst/>
            </a:prstGeom>
            <a:noFill/>
            <a:ln>
              <a:noFill/>
            </a:ln>
          </p:spPr>
        </p:pic>
        <p:sp>
          <p:nvSpPr>
            <p:cNvPr id="176" name="Google Shape;176;p38"/>
            <p:cNvSpPr/>
            <p:nvPr/>
          </p:nvSpPr>
          <p:spPr>
            <a:xfrm>
              <a:off x="4598725" y="2294763"/>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8"/>
            <p:cNvSpPr txBox="1"/>
            <p:nvPr/>
          </p:nvSpPr>
          <p:spPr>
            <a:xfrm>
              <a:off x="4598788" y="2283788"/>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Simon James</a:t>
              </a:r>
              <a:endParaRPr>
                <a:latin typeface="Pacifico"/>
                <a:ea typeface="Pacifico"/>
                <a:cs typeface="Pacifico"/>
                <a:sym typeface="Pacifico"/>
              </a:endParaRPr>
            </a:p>
          </p:txBody>
        </p:sp>
        <p:grpSp>
          <p:nvGrpSpPr>
            <p:cNvPr id="178" name="Google Shape;178;p38"/>
            <p:cNvGrpSpPr/>
            <p:nvPr/>
          </p:nvGrpSpPr>
          <p:grpSpPr>
            <a:xfrm>
              <a:off x="3847142" y="1799761"/>
              <a:ext cx="1421283" cy="353050"/>
              <a:chOff x="395892" y="245449"/>
              <a:chExt cx="1421283" cy="353050"/>
            </a:xfrm>
          </p:grpSpPr>
          <p:sp>
            <p:nvSpPr>
              <p:cNvPr id="179" name="Google Shape;179;p38"/>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351C75"/>
                    </a:solidFill>
                    <a:latin typeface="Roboto"/>
                    <a:ea typeface="Roboto"/>
                    <a:cs typeface="Roboto"/>
                    <a:sym typeface="Roboto"/>
                  </a:rPr>
                  <a:t>Sprecher</a:t>
                </a:r>
                <a:endParaRPr sz="1600">
                  <a:solidFill>
                    <a:srgbClr val="351C75"/>
                  </a:solidFill>
                  <a:latin typeface="Roboto"/>
                  <a:ea typeface="Roboto"/>
                  <a:cs typeface="Roboto"/>
                  <a:sym typeface="Roboto"/>
                </a:endParaRPr>
              </a:p>
            </p:txBody>
          </p:sp>
          <p:pic>
            <p:nvPicPr>
              <p:cNvPr id="180" name="Google Shape;180;p38"/>
              <p:cNvPicPr preferRelativeResize="0"/>
              <p:nvPr/>
            </p:nvPicPr>
            <p:blipFill>
              <a:blip r:embed="rId3">
                <a:alphaModFix/>
              </a:blip>
              <a:stretch>
                <a:fillRect/>
              </a:stretch>
            </p:blipFill>
            <p:spPr>
              <a:xfrm>
                <a:off x="395892" y="321650"/>
                <a:ext cx="358381" cy="276849"/>
              </a:xfrm>
              <a:prstGeom prst="rect">
                <a:avLst/>
              </a:prstGeom>
              <a:noFill/>
              <a:ln>
                <a:noFill/>
              </a:ln>
            </p:spPr>
          </p:pic>
        </p:grpSp>
      </p:grpSp>
      <p:grpSp>
        <p:nvGrpSpPr>
          <p:cNvPr id="181" name="Google Shape;181;p38"/>
          <p:cNvGrpSpPr/>
          <p:nvPr/>
        </p:nvGrpSpPr>
        <p:grpSpPr>
          <a:xfrm>
            <a:off x="6154400" y="613299"/>
            <a:ext cx="2933700" cy="3259826"/>
            <a:chOff x="6376400" y="457874"/>
            <a:chExt cx="2933700" cy="3259826"/>
          </a:xfrm>
        </p:grpSpPr>
        <p:sp>
          <p:nvSpPr>
            <p:cNvPr id="182" name="Google Shape;182;p38"/>
            <p:cNvSpPr/>
            <p:nvPr/>
          </p:nvSpPr>
          <p:spPr>
            <a:xfrm>
              <a:off x="6521900" y="486400"/>
              <a:ext cx="2788200" cy="3231300"/>
            </a:xfrm>
            <a:prstGeom prst="roundRect">
              <a:avLst>
                <a:gd name="adj" fmla="val 7832"/>
              </a:avLst>
            </a:prstGeom>
            <a:solidFill>
              <a:srgbClr val="FFF2CC"/>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p:nvPr/>
          </p:nvSpPr>
          <p:spPr>
            <a:xfrm>
              <a:off x="7439475" y="952875"/>
              <a:ext cx="1645326" cy="647155"/>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8"/>
            <p:cNvSpPr txBox="1"/>
            <p:nvPr/>
          </p:nvSpPr>
          <p:spPr>
            <a:xfrm>
              <a:off x="6376400" y="1740563"/>
              <a:ext cx="2926800" cy="19680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Vloggerin bei YouTube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Sehr aktiv in den Medien und im Internet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Aus der Mittelschicht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Hat eine staatliche Schule besucht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Gemäßigte Ansichten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Kürzlich Kritik für abfällige Postings über Homosexuelle und Muslime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Single </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29 Jahre alt</a:t>
              </a:r>
              <a:endParaRPr sz="1100" dirty="0">
                <a:solidFill>
                  <a:srgbClr val="000000"/>
                </a:solidFill>
              </a:endParaRPr>
            </a:p>
            <a:p>
              <a:pPr marL="0" lvl="0" indent="0" algn="l" rtl="0">
                <a:spcBef>
                  <a:spcPts val="0"/>
                </a:spcBef>
                <a:spcAft>
                  <a:spcPts val="0"/>
                </a:spcAft>
                <a:buNone/>
              </a:pPr>
              <a:endParaRPr dirty="0"/>
            </a:p>
          </p:txBody>
        </p:sp>
        <p:pic>
          <p:nvPicPr>
            <p:cNvPr id="185" name="Google Shape;185;p38"/>
            <p:cNvPicPr preferRelativeResize="0"/>
            <p:nvPr/>
          </p:nvPicPr>
          <p:blipFill>
            <a:blip r:embed="rId6">
              <a:alphaModFix/>
            </a:blip>
            <a:stretch>
              <a:fillRect/>
            </a:stretch>
          </p:blipFill>
          <p:spPr>
            <a:xfrm>
              <a:off x="6747375" y="930438"/>
              <a:ext cx="495001" cy="495969"/>
            </a:xfrm>
            <a:prstGeom prst="rect">
              <a:avLst/>
            </a:prstGeom>
            <a:noFill/>
            <a:ln>
              <a:noFill/>
            </a:ln>
          </p:spPr>
        </p:pic>
        <p:sp>
          <p:nvSpPr>
            <p:cNvPr id="186" name="Google Shape;186;p38"/>
            <p:cNvSpPr txBox="1"/>
            <p:nvPr/>
          </p:nvSpPr>
          <p:spPr>
            <a:xfrm>
              <a:off x="7439913" y="961918"/>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Jada Hayes</a:t>
              </a:r>
              <a:endParaRPr dirty="0">
                <a:latin typeface="Pacifico"/>
                <a:ea typeface="Pacifico"/>
                <a:cs typeface="Pacifico"/>
                <a:sym typeface="Pacifico"/>
              </a:endParaRPr>
            </a:p>
          </p:txBody>
        </p:sp>
        <p:grpSp>
          <p:nvGrpSpPr>
            <p:cNvPr id="187" name="Google Shape;187;p38"/>
            <p:cNvGrpSpPr/>
            <p:nvPr/>
          </p:nvGrpSpPr>
          <p:grpSpPr>
            <a:xfrm>
              <a:off x="6687892" y="457874"/>
              <a:ext cx="1421283" cy="353050"/>
              <a:chOff x="395892" y="245449"/>
              <a:chExt cx="1421283" cy="353050"/>
            </a:xfrm>
          </p:grpSpPr>
          <p:sp>
            <p:nvSpPr>
              <p:cNvPr id="188" name="Google Shape;188;p38"/>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351C75"/>
                    </a:solidFill>
                    <a:latin typeface="Roboto"/>
                    <a:ea typeface="Roboto"/>
                    <a:cs typeface="Roboto"/>
                    <a:sym typeface="Roboto"/>
                  </a:rPr>
                  <a:t>Sprecher</a:t>
                </a:r>
                <a:endParaRPr sz="1600">
                  <a:solidFill>
                    <a:srgbClr val="351C75"/>
                  </a:solidFill>
                  <a:latin typeface="Roboto"/>
                  <a:ea typeface="Roboto"/>
                  <a:cs typeface="Roboto"/>
                  <a:sym typeface="Roboto"/>
                </a:endParaRPr>
              </a:p>
            </p:txBody>
          </p:sp>
          <p:pic>
            <p:nvPicPr>
              <p:cNvPr id="189" name="Google Shape;189;p38"/>
              <p:cNvPicPr preferRelativeResize="0"/>
              <p:nvPr/>
            </p:nvPicPr>
            <p:blipFill>
              <a:blip r:embed="rId3">
                <a:alphaModFix/>
              </a:blip>
              <a:stretch>
                <a:fillRect/>
              </a:stretch>
            </p:blipFill>
            <p:spPr>
              <a:xfrm>
                <a:off x="395892" y="321650"/>
                <a:ext cx="358381" cy="276849"/>
              </a:xfrm>
              <a:prstGeom prst="rect">
                <a:avLst/>
              </a:prstGeom>
              <a:noFill/>
              <a:ln>
                <a:noFill/>
              </a:ln>
            </p:spPr>
          </p:pic>
        </p:grpSp>
        <p:sp>
          <p:nvSpPr>
            <p:cNvPr id="190" name="Google Shape;190;p38"/>
            <p:cNvSpPr txBox="1"/>
            <p:nvPr/>
          </p:nvSpPr>
          <p:spPr>
            <a:xfrm>
              <a:off x="7453638" y="1246930"/>
              <a:ext cx="1645200" cy="35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solidFill>
                    <a:srgbClr val="000000"/>
                  </a:solidFill>
                  <a:latin typeface="Pacifico"/>
                  <a:ea typeface="Pacifico"/>
                  <a:cs typeface="Pacifico"/>
                  <a:sym typeface="Pacifico"/>
                </a:rPr>
                <a:t>alias Haymaker</a:t>
              </a:r>
              <a:endParaRPr sz="1200" dirty="0">
                <a:latin typeface="Pacifico"/>
                <a:ea typeface="Pacifico"/>
                <a:cs typeface="Pacifico"/>
                <a:sym typeface="Pacifico"/>
              </a:endParaRPr>
            </a:p>
          </p:txBody>
        </p:sp>
      </p:grpSp>
      <p:sp>
        <p:nvSpPr>
          <p:cNvPr id="191" name="Google Shape;191;p38"/>
          <p:cNvSpPr txBox="1"/>
          <p:nvPr/>
        </p:nvSpPr>
        <p:spPr>
          <a:xfrm>
            <a:off x="3920463" y="1039735"/>
            <a:ext cx="1846514"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dirty="0">
                <a:solidFill>
                  <a:srgbClr val="351C75"/>
                </a:solidFill>
                <a:latin typeface="Roboto"/>
                <a:ea typeface="Roboto"/>
                <a:cs typeface="Roboto"/>
                <a:sym typeface="Roboto"/>
              </a:rPr>
              <a:t>Sprecher</a:t>
            </a:r>
            <a:endParaRPr sz="3000" dirty="0">
              <a:solidFill>
                <a:srgbClr val="351C75"/>
              </a:solidFill>
              <a:latin typeface="Roboto"/>
              <a:ea typeface="Roboto"/>
              <a:cs typeface="Roboto"/>
              <a:sym typeface="Roboto"/>
            </a:endParaRPr>
          </a:p>
        </p:txBody>
      </p:sp>
      <p:pic>
        <p:nvPicPr>
          <p:cNvPr id="192" name="Google Shape;192;p38"/>
          <p:cNvPicPr preferRelativeResize="0"/>
          <p:nvPr/>
        </p:nvPicPr>
        <p:blipFill>
          <a:blip r:embed="rId3">
            <a:alphaModFix/>
          </a:blip>
          <a:stretch>
            <a:fillRect/>
          </a:stretch>
        </p:blipFill>
        <p:spPr>
          <a:xfrm>
            <a:off x="4331037" y="156101"/>
            <a:ext cx="1095925" cy="846613"/>
          </a:xfrm>
          <a:prstGeom prst="rect">
            <a:avLst/>
          </a:prstGeom>
          <a:noFill/>
          <a:ln>
            <a:noFill/>
          </a:ln>
        </p:spPr>
      </p:pic>
      <p:pic>
        <p:nvPicPr>
          <p:cNvPr id="32" name="Grafik 31">
            <a:extLst>
              <a:ext uri="{FF2B5EF4-FFF2-40B4-BE49-F238E27FC236}">
                <a16:creationId xmlns:a16="http://schemas.microsoft.com/office/drawing/2014/main" id="{B015AB16-AB7E-49FA-92ED-AE46DF259981}"/>
              </a:ext>
            </a:extLst>
          </p:cNvPr>
          <p:cNvPicPr>
            <a:picLocks noChangeAspect="1"/>
          </p:cNvPicPr>
          <p:nvPr/>
        </p:nvPicPr>
        <p:blipFill>
          <a:blip r:embed="rId7"/>
          <a:stretch>
            <a:fillRect/>
          </a:stretch>
        </p:blipFill>
        <p:spPr>
          <a:xfrm>
            <a:off x="28616" y="1999189"/>
            <a:ext cx="406264" cy="2991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p:nvPr/>
        </p:nvSpPr>
        <p:spPr>
          <a:xfrm>
            <a:off x="3927862" y="2538910"/>
            <a:ext cx="1835087"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dirty="0">
                <a:solidFill>
                  <a:srgbClr val="351C75"/>
                </a:solidFill>
                <a:latin typeface="Roboto"/>
                <a:ea typeface="Roboto"/>
                <a:cs typeface="Roboto"/>
                <a:sym typeface="Roboto"/>
              </a:rPr>
              <a:t>Sprecher</a:t>
            </a:r>
            <a:endParaRPr sz="3000" dirty="0">
              <a:solidFill>
                <a:srgbClr val="351C75"/>
              </a:solidFill>
              <a:latin typeface="Roboto"/>
              <a:ea typeface="Roboto"/>
              <a:cs typeface="Roboto"/>
              <a:sym typeface="Roboto"/>
            </a:endParaRPr>
          </a:p>
        </p:txBody>
      </p:sp>
      <p:pic>
        <p:nvPicPr>
          <p:cNvPr id="198" name="Google Shape;198;p39"/>
          <p:cNvPicPr preferRelativeResize="0"/>
          <p:nvPr/>
        </p:nvPicPr>
        <p:blipFill>
          <a:blip r:embed="rId3">
            <a:alphaModFix/>
          </a:blip>
          <a:stretch>
            <a:fillRect/>
          </a:stretch>
        </p:blipFill>
        <p:spPr>
          <a:xfrm>
            <a:off x="4338437" y="1655276"/>
            <a:ext cx="1095925" cy="846613"/>
          </a:xfrm>
          <a:prstGeom prst="rect">
            <a:avLst/>
          </a:prstGeom>
          <a:noFill/>
          <a:ln>
            <a:noFill/>
          </a:ln>
        </p:spPr>
      </p:pic>
      <p:grpSp>
        <p:nvGrpSpPr>
          <p:cNvPr id="199" name="Google Shape;199;p39"/>
          <p:cNvGrpSpPr/>
          <p:nvPr/>
        </p:nvGrpSpPr>
        <p:grpSpPr>
          <a:xfrm>
            <a:off x="738875" y="720974"/>
            <a:ext cx="2926800" cy="3259826"/>
            <a:chOff x="72800" y="3496249"/>
            <a:chExt cx="2926800" cy="3259826"/>
          </a:xfrm>
        </p:grpSpPr>
        <p:sp>
          <p:nvSpPr>
            <p:cNvPr id="200" name="Google Shape;200;p39"/>
            <p:cNvSpPr/>
            <p:nvPr/>
          </p:nvSpPr>
          <p:spPr>
            <a:xfrm>
              <a:off x="211400" y="3524775"/>
              <a:ext cx="2788200" cy="3231300"/>
            </a:xfrm>
            <a:prstGeom prst="roundRect">
              <a:avLst>
                <a:gd name="adj" fmla="val 7832"/>
              </a:avLst>
            </a:prstGeom>
            <a:solidFill>
              <a:srgbClr val="FFF2CC"/>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39"/>
            <p:cNvGrpSpPr/>
            <p:nvPr/>
          </p:nvGrpSpPr>
          <p:grpSpPr>
            <a:xfrm>
              <a:off x="395892" y="3496249"/>
              <a:ext cx="1421283" cy="353050"/>
              <a:chOff x="395892" y="245449"/>
              <a:chExt cx="1421283" cy="353050"/>
            </a:xfrm>
          </p:grpSpPr>
          <p:sp>
            <p:nvSpPr>
              <p:cNvPr id="202" name="Google Shape;202;p39"/>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351C75"/>
                    </a:solidFill>
                    <a:latin typeface="Roboto"/>
                    <a:ea typeface="Roboto"/>
                    <a:cs typeface="Roboto"/>
                    <a:sym typeface="Roboto"/>
                  </a:rPr>
                  <a:t>Sprecher</a:t>
                </a:r>
                <a:endParaRPr sz="1600">
                  <a:solidFill>
                    <a:srgbClr val="351C75"/>
                  </a:solidFill>
                  <a:latin typeface="Roboto"/>
                  <a:ea typeface="Roboto"/>
                  <a:cs typeface="Roboto"/>
                  <a:sym typeface="Roboto"/>
                </a:endParaRPr>
              </a:p>
            </p:txBody>
          </p:sp>
          <p:pic>
            <p:nvPicPr>
              <p:cNvPr id="203" name="Google Shape;203;p39"/>
              <p:cNvPicPr preferRelativeResize="0"/>
              <p:nvPr/>
            </p:nvPicPr>
            <p:blipFill>
              <a:blip r:embed="rId3">
                <a:alphaModFix/>
              </a:blip>
              <a:stretch>
                <a:fillRect/>
              </a:stretch>
            </p:blipFill>
            <p:spPr>
              <a:xfrm>
                <a:off x="395892" y="321650"/>
                <a:ext cx="358381" cy="276849"/>
              </a:xfrm>
              <a:prstGeom prst="rect">
                <a:avLst/>
              </a:prstGeom>
              <a:noFill/>
              <a:ln>
                <a:noFill/>
              </a:ln>
            </p:spPr>
          </p:pic>
        </p:grpSp>
        <p:sp>
          <p:nvSpPr>
            <p:cNvPr id="204" name="Google Shape;204;p39"/>
            <p:cNvSpPr txBox="1"/>
            <p:nvPr/>
          </p:nvSpPr>
          <p:spPr>
            <a:xfrm>
              <a:off x="72800" y="4660500"/>
              <a:ext cx="2926800" cy="1557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Medienstar, Journalistin und Rundfunksprecherin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Gelegentlich in den Medien und im Internet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Aus dem Arbeitermilieu</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Hat eine staatliche Schule besucht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Extremere Ansichten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Aktivistin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Viermal verheiratet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Keine Kinder</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73 Jahre alt</a:t>
              </a:r>
              <a:endParaRPr sz="1100" dirty="0"/>
            </a:p>
            <a:p>
              <a:pPr marL="0" lvl="0" indent="0" algn="l" rtl="0">
                <a:spcBef>
                  <a:spcPts val="0"/>
                </a:spcBef>
                <a:spcAft>
                  <a:spcPts val="0"/>
                </a:spcAft>
                <a:buNone/>
              </a:pPr>
              <a:endParaRPr dirty="0"/>
            </a:p>
          </p:txBody>
        </p:sp>
        <p:pic>
          <p:nvPicPr>
            <p:cNvPr id="205" name="Google Shape;205;p39"/>
            <p:cNvPicPr preferRelativeResize="0"/>
            <p:nvPr/>
          </p:nvPicPr>
          <p:blipFill>
            <a:blip r:embed="rId4">
              <a:alphaModFix/>
            </a:blip>
            <a:stretch>
              <a:fillRect/>
            </a:stretch>
          </p:blipFill>
          <p:spPr>
            <a:xfrm>
              <a:off x="367574" y="3968824"/>
              <a:ext cx="495001" cy="495960"/>
            </a:xfrm>
            <a:prstGeom prst="rect">
              <a:avLst/>
            </a:prstGeom>
            <a:noFill/>
            <a:ln>
              <a:noFill/>
            </a:ln>
          </p:spPr>
        </p:pic>
        <p:sp>
          <p:nvSpPr>
            <p:cNvPr id="206" name="Google Shape;206;p39"/>
            <p:cNvSpPr/>
            <p:nvPr/>
          </p:nvSpPr>
          <p:spPr>
            <a:xfrm>
              <a:off x="1059675" y="3991250"/>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9"/>
            <p:cNvSpPr txBox="1"/>
            <p:nvPr/>
          </p:nvSpPr>
          <p:spPr>
            <a:xfrm>
              <a:off x="1059738" y="3980275"/>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Carol Bellington-Smyth</a:t>
              </a:r>
              <a:endParaRPr dirty="0">
                <a:latin typeface="Pacifico"/>
                <a:ea typeface="Pacifico"/>
                <a:cs typeface="Pacifico"/>
                <a:sym typeface="Pacifico"/>
              </a:endParaRPr>
            </a:p>
          </p:txBody>
        </p:sp>
      </p:grpSp>
      <p:grpSp>
        <p:nvGrpSpPr>
          <p:cNvPr id="208" name="Google Shape;208;p39"/>
          <p:cNvGrpSpPr/>
          <p:nvPr/>
        </p:nvGrpSpPr>
        <p:grpSpPr>
          <a:xfrm>
            <a:off x="5880575" y="720974"/>
            <a:ext cx="2926800" cy="3500152"/>
            <a:chOff x="3032400" y="3510511"/>
            <a:chExt cx="2926800" cy="3259826"/>
          </a:xfrm>
        </p:grpSpPr>
        <p:sp>
          <p:nvSpPr>
            <p:cNvPr id="209" name="Google Shape;209;p39"/>
            <p:cNvSpPr/>
            <p:nvPr/>
          </p:nvSpPr>
          <p:spPr>
            <a:xfrm>
              <a:off x="3171000" y="3539038"/>
              <a:ext cx="2788200" cy="3231300"/>
            </a:xfrm>
            <a:prstGeom prst="roundRect">
              <a:avLst>
                <a:gd name="adj" fmla="val 7832"/>
              </a:avLst>
            </a:prstGeom>
            <a:solidFill>
              <a:srgbClr val="FFF2CC"/>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39"/>
            <p:cNvGrpSpPr/>
            <p:nvPr/>
          </p:nvGrpSpPr>
          <p:grpSpPr>
            <a:xfrm>
              <a:off x="3355492" y="3510511"/>
              <a:ext cx="1421283" cy="353050"/>
              <a:chOff x="395892" y="245449"/>
              <a:chExt cx="1421283" cy="353050"/>
            </a:xfrm>
          </p:grpSpPr>
          <p:sp>
            <p:nvSpPr>
              <p:cNvPr id="211" name="Google Shape;211;p39"/>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351C75"/>
                    </a:solidFill>
                    <a:latin typeface="Roboto"/>
                    <a:ea typeface="Roboto"/>
                    <a:cs typeface="Roboto"/>
                    <a:sym typeface="Roboto"/>
                  </a:rPr>
                  <a:t>Sprecher</a:t>
                </a:r>
                <a:endParaRPr sz="1600">
                  <a:solidFill>
                    <a:srgbClr val="351C75"/>
                  </a:solidFill>
                  <a:latin typeface="Roboto"/>
                  <a:ea typeface="Roboto"/>
                  <a:cs typeface="Roboto"/>
                  <a:sym typeface="Roboto"/>
                </a:endParaRPr>
              </a:p>
            </p:txBody>
          </p:sp>
          <p:pic>
            <p:nvPicPr>
              <p:cNvPr id="212" name="Google Shape;212;p39"/>
              <p:cNvPicPr preferRelativeResize="0"/>
              <p:nvPr/>
            </p:nvPicPr>
            <p:blipFill>
              <a:blip r:embed="rId3">
                <a:alphaModFix/>
              </a:blip>
              <a:stretch>
                <a:fillRect/>
              </a:stretch>
            </p:blipFill>
            <p:spPr>
              <a:xfrm>
                <a:off x="395892" y="321650"/>
                <a:ext cx="358381" cy="276849"/>
              </a:xfrm>
              <a:prstGeom prst="rect">
                <a:avLst/>
              </a:prstGeom>
              <a:noFill/>
              <a:ln>
                <a:noFill/>
              </a:ln>
            </p:spPr>
          </p:pic>
        </p:grpSp>
        <p:sp>
          <p:nvSpPr>
            <p:cNvPr id="213" name="Google Shape;213;p39"/>
            <p:cNvSpPr txBox="1"/>
            <p:nvPr/>
          </p:nvSpPr>
          <p:spPr>
            <a:xfrm>
              <a:off x="3032400" y="4674763"/>
              <a:ext cx="2926800" cy="1557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Student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Sehr aktiv in den Medien und im Internet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Aus gutem Hause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Hat eine Privatschule besucht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Gemäßigte Ansichten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In den Medien sehr bekannt für seinen klaren Standpunkt zu LGBTQ und Fettleibigkeit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Single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Keine Kinder</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20 Jahre alt</a:t>
              </a:r>
              <a:endParaRPr sz="1100" dirty="0">
                <a:solidFill>
                  <a:srgbClr val="000000"/>
                </a:solidFill>
              </a:endParaRPr>
            </a:p>
            <a:p>
              <a:pPr marL="0" lvl="0" indent="0" algn="l" rtl="0">
                <a:spcBef>
                  <a:spcPts val="0"/>
                </a:spcBef>
                <a:spcAft>
                  <a:spcPts val="0"/>
                </a:spcAft>
                <a:buNone/>
              </a:pPr>
              <a:endParaRPr dirty="0"/>
            </a:p>
          </p:txBody>
        </p:sp>
        <p:pic>
          <p:nvPicPr>
            <p:cNvPr id="214" name="Google Shape;214;p39"/>
            <p:cNvPicPr preferRelativeResize="0"/>
            <p:nvPr/>
          </p:nvPicPr>
          <p:blipFill>
            <a:blip r:embed="rId5">
              <a:alphaModFix/>
            </a:blip>
            <a:stretch>
              <a:fillRect/>
            </a:stretch>
          </p:blipFill>
          <p:spPr>
            <a:xfrm>
              <a:off x="3327173" y="3982846"/>
              <a:ext cx="495001" cy="496454"/>
            </a:xfrm>
            <a:prstGeom prst="rect">
              <a:avLst/>
            </a:prstGeom>
            <a:noFill/>
            <a:ln>
              <a:noFill/>
            </a:ln>
          </p:spPr>
        </p:pic>
        <p:sp>
          <p:nvSpPr>
            <p:cNvPr id="215" name="Google Shape;215;p39"/>
            <p:cNvSpPr/>
            <p:nvPr/>
          </p:nvSpPr>
          <p:spPr>
            <a:xfrm>
              <a:off x="4019275" y="4005513"/>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9"/>
            <p:cNvSpPr txBox="1"/>
            <p:nvPr/>
          </p:nvSpPr>
          <p:spPr>
            <a:xfrm>
              <a:off x="4019338" y="3994538"/>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Jin Chung</a:t>
              </a:r>
              <a:endParaRPr dirty="0">
                <a:latin typeface="Pacifico"/>
                <a:ea typeface="Pacifico"/>
                <a:cs typeface="Pacifico"/>
                <a:sym typeface="Pacifico"/>
              </a:endParaRPr>
            </a:p>
          </p:txBody>
        </p:sp>
      </p:grpSp>
      <p:pic>
        <p:nvPicPr>
          <p:cNvPr id="22" name="Grafik 21">
            <a:extLst>
              <a:ext uri="{FF2B5EF4-FFF2-40B4-BE49-F238E27FC236}">
                <a16:creationId xmlns:a16="http://schemas.microsoft.com/office/drawing/2014/main" id="{674DFB08-10E4-484D-A4C2-CB478DED5B30}"/>
              </a:ext>
            </a:extLst>
          </p:cNvPr>
          <p:cNvPicPr>
            <a:picLocks noChangeAspect="1"/>
          </p:cNvPicPr>
          <p:nvPr/>
        </p:nvPicPr>
        <p:blipFill>
          <a:blip r:embed="rId6"/>
          <a:stretch>
            <a:fillRect/>
          </a:stretch>
        </p:blipFill>
        <p:spPr>
          <a:xfrm>
            <a:off x="28616" y="1999189"/>
            <a:ext cx="406264" cy="29911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40"/>
          <p:cNvGrpSpPr/>
          <p:nvPr/>
        </p:nvGrpSpPr>
        <p:grpSpPr>
          <a:xfrm>
            <a:off x="6208438" y="650325"/>
            <a:ext cx="2868625" cy="3406025"/>
            <a:chOff x="6000463" y="197775"/>
            <a:chExt cx="2868625" cy="3406025"/>
          </a:xfrm>
        </p:grpSpPr>
        <p:sp>
          <p:nvSpPr>
            <p:cNvPr id="222" name="Google Shape;222;p40"/>
            <p:cNvSpPr/>
            <p:nvPr/>
          </p:nvSpPr>
          <p:spPr>
            <a:xfrm>
              <a:off x="6080888" y="197775"/>
              <a:ext cx="2788200" cy="3231300"/>
            </a:xfrm>
            <a:prstGeom prst="roundRect">
              <a:avLst>
                <a:gd name="adj" fmla="val 7832"/>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40"/>
            <p:cNvGrpSpPr/>
            <p:nvPr/>
          </p:nvGrpSpPr>
          <p:grpSpPr>
            <a:xfrm>
              <a:off x="6290262" y="245449"/>
              <a:ext cx="1387950" cy="353051"/>
              <a:chOff x="3359737" y="245449"/>
              <a:chExt cx="1387950" cy="353051"/>
            </a:xfrm>
          </p:grpSpPr>
          <p:sp>
            <p:nvSpPr>
              <p:cNvPr id="224" name="Google Shape;224;p40"/>
              <p:cNvSpPr txBox="1"/>
              <p:nvPr/>
            </p:nvSpPr>
            <p:spPr>
              <a:xfrm>
                <a:off x="3684788"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latin typeface="Roboto"/>
                    <a:ea typeface="Roboto"/>
                    <a:cs typeface="Roboto"/>
                    <a:sym typeface="Roboto"/>
                  </a:rPr>
                  <a:t>Kontext</a:t>
                </a:r>
                <a:endParaRPr sz="1600">
                  <a:latin typeface="Roboto"/>
                  <a:ea typeface="Roboto"/>
                  <a:cs typeface="Roboto"/>
                  <a:sym typeface="Roboto"/>
                </a:endParaRPr>
              </a:p>
            </p:txBody>
          </p:sp>
          <p:pic>
            <p:nvPicPr>
              <p:cNvPr id="225" name="Google Shape;225;p40"/>
              <p:cNvPicPr preferRelativeResize="0"/>
              <p:nvPr/>
            </p:nvPicPr>
            <p:blipFill>
              <a:blip r:embed="rId3">
                <a:alphaModFix/>
              </a:blip>
              <a:stretch>
                <a:fillRect/>
              </a:stretch>
            </p:blipFill>
            <p:spPr>
              <a:xfrm>
                <a:off x="3359737" y="314725"/>
                <a:ext cx="283775" cy="283775"/>
              </a:xfrm>
              <a:prstGeom prst="rect">
                <a:avLst/>
              </a:prstGeom>
              <a:noFill/>
              <a:ln>
                <a:noFill/>
              </a:ln>
            </p:spPr>
          </p:pic>
        </p:grpSp>
        <p:sp>
          <p:nvSpPr>
            <p:cNvPr id="226" name="Google Shape;226;p40"/>
            <p:cNvSpPr txBox="1"/>
            <p:nvPr/>
          </p:nvSpPr>
          <p:spPr>
            <a:xfrm>
              <a:off x="6000463" y="1859300"/>
              <a:ext cx="2788200" cy="1744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a:solidFill>
                    <a:srgbClr val="000000"/>
                  </a:solidFill>
                </a:rPr>
                <a:t>Im Wohnzimmer</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Keine Personen des öffentlichen Lebens</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Alle Anwesenden sind dem Sprecher gut bekannt</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Keine geplante Veranstaltung</a:t>
              </a:r>
              <a:endParaRPr sz="1100">
                <a:solidFill>
                  <a:srgbClr val="000000"/>
                </a:solidFill>
              </a:endParaRPr>
            </a:p>
            <a:p>
              <a:pPr marL="0" lvl="0" indent="0" algn="l" rtl="0">
                <a:spcBef>
                  <a:spcPts val="0"/>
                </a:spcBef>
                <a:spcAft>
                  <a:spcPts val="0"/>
                </a:spcAft>
                <a:buNone/>
              </a:pPr>
              <a:endParaRPr sz="1100"/>
            </a:p>
          </p:txBody>
        </p:sp>
        <p:pic>
          <p:nvPicPr>
            <p:cNvPr id="227" name="Google Shape;227;p40"/>
            <p:cNvPicPr preferRelativeResize="0"/>
            <p:nvPr/>
          </p:nvPicPr>
          <p:blipFill>
            <a:blip r:embed="rId4">
              <a:alphaModFix/>
            </a:blip>
            <a:stretch>
              <a:fillRect/>
            </a:stretch>
          </p:blipFill>
          <p:spPr>
            <a:xfrm>
              <a:off x="7054737" y="522286"/>
              <a:ext cx="1539924" cy="996399"/>
            </a:xfrm>
            <a:prstGeom prst="rect">
              <a:avLst/>
            </a:prstGeom>
            <a:noFill/>
            <a:ln>
              <a:noFill/>
            </a:ln>
          </p:spPr>
        </p:pic>
        <p:grpSp>
          <p:nvGrpSpPr>
            <p:cNvPr id="228" name="Google Shape;228;p40"/>
            <p:cNvGrpSpPr/>
            <p:nvPr/>
          </p:nvGrpSpPr>
          <p:grpSpPr>
            <a:xfrm>
              <a:off x="6298713" y="1364288"/>
              <a:ext cx="1645326" cy="495000"/>
              <a:chOff x="346213" y="813163"/>
              <a:chExt cx="1645326" cy="495000"/>
            </a:xfrm>
          </p:grpSpPr>
          <p:sp>
            <p:nvSpPr>
              <p:cNvPr id="229" name="Google Shape;229;p40"/>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Privatwohnung</a:t>
                </a:r>
                <a:endParaRPr>
                  <a:latin typeface="Pacifico"/>
                  <a:ea typeface="Pacifico"/>
                  <a:cs typeface="Pacifico"/>
                  <a:sym typeface="Pacifico"/>
                </a:endParaRPr>
              </a:p>
            </p:txBody>
          </p:sp>
        </p:grpSp>
      </p:grpSp>
      <p:grpSp>
        <p:nvGrpSpPr>
          <p:cNvPr id="231" name="Google Shape;231;p40"/>
          <p:cNvGrpSpPr/>
          <p:nvPr/>
        </p:nvGrpSpPr>
        <p:grpSpPr>
          <a:xfrm>
            <a:off x="3343863" y="1532530"/>
            <a:ext cx="2868625" cy="3704695"/>
            <a:chOff x="3061488" y="197775"/>
            <a:chExt cx="2868625" cy="3406025"/>
          </a:xfrm>
        </p:grpSpPr>
        <p:sp>
          <p:nvSpPr>
            <p:cNvPr id="232" name="Google Shape;232;p40"/>
            <p:cNvSpPr/>
            <p:nvPr/>
          </p:nvSpPr>
          <p:spPr>
            <a:xfrm>
              <a:off x="3141913" y="197775"/>
              <a:ext cx="2788200" cy="3231300"/>
            </a:xfrm>
            <a:prstGeom prst="roundRect">
              <a:avLst>
                <a:gd name="adj" fmla="val 7832"/>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txBox="1"/>
            <p:nvPr/>
          </p:nvSpPr>
          <p:spPr>
            <a:xfrm>
              <a:off x="3061488" y="1859300"/>
              <a:ext cx="2788200" cy="1744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a:solidFill>
                    <a:srgbClr val="000000"/>
                  </a:solidFill>
                </a:rPr>
                <a:t>Eine private, geschlossene Veranstaltung</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Alle Anwesenden gehören der gleichen Partei wie der Sprecher an</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Brisantes politisches Umfeld</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Einige bekannte Social Media-Kommentatoren und Influencer anwesend</a:t>
              </a:r>
              <a:endParaRPr sz="1100">
                <a:solidFill>
                  <a:srgbClr val="000000"/>
                </a:solidFill>
              </a:endParaRPr>
            </a:p>
            <a:p>
              <a:pPr marL="0" lvl="0" indent="0" algn="l" rtl="0">
                <a:spcBef>
                  <a:spcPts val="0"/>
                </a:spcBef>
                <a:spcAft>
                  <a:spcPts val="0"/>
                </a:spcAft>
                <a:buNone/>
              </a:pPr>
              <a:endParaRPr sz="1100"/>
            </a:p>
          </p:txBody>
        </p:sp>
        <p:pic>
          <p:nvPicPr>
            <p:cNvPr id="234" name="Google Shape;234;p40"/>
            <p:cNvPicPr preferRelativeResize="0"/>
            <p:nvPr/>
          </p:nvPicPr>
          <p:blipFill>
            <a:blip r:embed="rId5">
              <a:alphaModFix/>
            </a:blip>
            <a:stretch>
              <a:fillRect/>
            </a:stretch>
          </p:blipFill>
          <p:spPr>
            <a:xfrm>
              <a:off x="4335175" y="598500"/>
              <a:ext cx="1333500" cy="996407"/>
            </a:xfrm>
            <a:prstGeom prst="rect">
              <a:avLst/>
            </a:prstGeom>
            <a:noFill/>
            <a:ln>
              <a:noFill/>
            </a:ln>
          </p:spPr>
        </p:pic>
        <p:grpSp>
          <p:nvGrpSpPr>
            <p:cNvPr id="235" name="Google Shape;235;p40"/>
            <p:cNvGrpSpPr/>
            <p:nvPr/>
          </p:nvGrpSpPr>
          <p:grpSpPr>
            <a:xfrm>
              <a:off x="3359738" y="1364288"/>
              <a:ext cx="1645326" cy="495000"/>
              <a:chOff x="346213" y="813163"/>
              <a:chExt cx="1645326" cy="495000"/>
            </a:xfrm>
          </p:grpSpPr>
          <p:sp>
            <p:nvSpPr>
              <p:cNvPr id="236" name="Google Shape;236;p40"/>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Eine Rede</a:t>
                </a:r>
                <a:endParaRPr>
                  <a:latin typeface="Pacifico"/>
                  <a:ea typeface="Pacifico"/>
                  <a:cs typeface="Pacifico"/>
                  <a:sym typeface="Pacifico"/>
                </a:endParaRPr>
              </a:p>
            </p:txBody>
          </p:sp>
        </p:grpSp>
        <p:grpSp>
          <p:nvGrpSpPr>
            <p:cNvPr id="238" name="Google Shape;238;p40"/>
            <p:cNvGrpSpPr/>
            <p:nvPr/>
          </p:nvGrpSpPr>
          <p:grpSpPr>
            <a:xfrm>
              <a:off x="3359737" y="245449"/>
              <a:ext cx="1387950" cy="353051"/>
              <a:chOff x="3359737" y="245449"/>
              <a:chExt cx="1387950" cy="353051"/>
            </a:xfrm>
          </p:grpSpPr>
          <p:sp>
            <p:nvSpPr>
              <p:cNvPr id="239" name="Google Shape;239;p40"/>
              <p:cNvSpPr txBox="1"/>
              <p:nvPr/>
            </p:nvSpPr>
            <p:spPr>
              <a:xfrm>
                <a:off x="3684788"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latin typeface="Roboto"/>
                    <a:ea typeface="Roboto"/>
                    <a:cs typeface="Roboto"/>
                    <a:sym typeface="Roboto"/>
                  </a:rPr>
                  <a:t>Kontext</a:t>
                </a:r>
                <a:endParaRPr sz="1600">
                  <a:latin typeface="Roboto"/>
                  <a:ea typeface="Roboto"/>
                  <a:cs typeface="Roboto"/>
                  <a:sym typeface="Roboto"/>
                </a:endParaRPr>
              </a:p>
            </p:txBody>
          </p:sp>
          <p:pic>
            <p:nvPicPr>
              <p:cNvPr id="240" name="Google Shape;240;p40"/>
              <p:cNvPicPr preferRelativeResize="0"/>
              <p:nvPr/>
            </p:nvPicPr>
            <p:blipFill>
              <a:blip r:embed="rId3">
                <a:alphaModFix/>
              </a:blip>
              <a:stretch>
                <a:fillRect/>
              </a:stretch>
            </p:blipFill>
            <p:spPr>
              <a:xfrm>
                <a:off x="3359737" y="314725"/>
                <a:ext cx="283775" cy="283775"/>
              </a:xfrm>
              <a:prstGeom prst="rect">
                <a:avLst/>
              </a:prstGeom>
              <a:noFill/>
              <a:ln>
                <a:noFill/>
              </a:ln>
            </p:spPr>
          </p:pic>
        </p:grpSp>
      </p:grpSp>
      <p:grpSp>
        <p:nvGrpSpPr>
          <p:cNvPr id="241" name="Google Shape;241;p40"/>
          <p:cNvGrpSpPr/>
          <p:nvPr/>
        </p:nvGrpSpPr>
        <p:grpSpPr>
          <a:xfrm>
            <a:off x="4173630" y="206088"/>
            <a:ext cx="1408159" cy="1115485"/>
            <a:chOff x="4269100" y="421983"/>
            <a:chExt cx="2538000" cy="2037280"/>
          </a:xfrm>
        </p:grpSpPr>
        <p:sp>
          <p:nvSpPr>
            <p:cNvPr id="242" name="Google Shape;242;p40"/>
            <p:cNvSpPr txBox="1"/>
            <p:nvPr/>
          </p:nvSpPr>
          <p:spPr>
            <a:xfrm>
              <a:off x="4269100" y="1697263"/>
              <a:ext cx="2538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400" dirty="0">
                  <a:latin typeface="Roboto"/>
                  <a:ea typeface="Roboto"/>
                  <a:cs typeface="Roboto"/>
                  <a:sym typeface="Roboto"/>
                </a:rPr>
                <a:t>Kontext</a:t>
              </a:r>
              <a:endParaRPr sz="2400" dirty="0">
                <a:latin typeface="Roboto"/>
                <a:ea typeface="Roboto"/>
                <a:cs typeface="Roboto"/>
                <a:sym typeface="Roboto"/>
              </a:endParaRPr>
            </a:p>
          </p:txBody>
        </p:sp>
        <p:pic>
          <p:nvPicPr>
            <p:cNvPr id="243" name="Google Shape;243;p40"/>
            <p:cNvPicPr preferRelativeResize="0"/>
            <p:nvPr/>
          </p:nvPicPr>
          <p:blipFill>
            <a:blip r:embed="rId3">
              <a:alphaModFix/>
            </a:blip>
            <a:stretch>
              <a:fillRect/>
            </a:stretch>
          </p:blipFill>
          <p:spPr>
            <a:xfrm>
              <a:off x="4871349" y="421983"/>
              <a:ext cx="1333500" cy="1333500"/>
            </a:xfrm>
            <a:prstGeom prst="rect">
              <a:avLst/>
            </a:prstGeom>
            <a:noFill/>
            <a:ln>
              <a:noFill/>
            </a:ln>
          </p:spPr>
        </p:pic>
      </p:grpSp>
      <p:grpSp>
        <p:nvGrpSpPr>
          <p:cNvPr id="244" name="Google Shape;244;p40"/>
          <p:cNvGrpSpPr/>
          <p:nvPr/>
        </p:nvGrpSpPr>
        <p:grpSpPr>
          <a:xfrm>
            <a:off x="479300" y="650325"/>
            <a:ext cx="2868625" cy="3762187"/>
            <a:chOff x="130975" y="197775"/>
            <a:chExt cx="2868625" cy="3406025"/>
          </a:xfrm>
        </p:grpSpPr>
        <p:sp>
          <p:nvSpPr>
            <p:cNvPr id="245" name="Google Shape;245;p40"/>
            <p:cNvSpPr/>
            <p:nvPr/>
          </p:nvSpPr>
          <p:spPr>
            <a:xfrm>
              <a:off x="211400" y="197775"/>
              <a:ext cx="2788200" cy="3231300"/>
            </a:xfrm>
            <a:prstGeom prst="roundRect">
              <a:avLst>
                <a:gd name="adj" fmla="val 7832"/>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latin typeface="Roboto"/>
                  <a:ea typeface="Roboto"/>
                  <a:cs typeface="Roboto"/>
                  <a:sym typeface="Roboto"/>
                </a:rPr>
                <a:t>Kontext</a:t>
              </a:r>
              <a:endParaRPr sz="1600">
                <a:latin typeface="Roboto"/>
                <a:ea typeface="Roboto"/>
                <a:cs typeface="Roboto"/>
                <a:sym typeface="Roboto"/>
              </a:endParaRPr>
            </a:p>
          </p:txBody>
        </p:sp>
        <p:sp>
          <p:nvSpPr>
            <p:cNvPr id="247" name="Google Shape;247;p40"/>
            <p:cNvSpPr txBox="1"/>
            <p:nvPr/>
          </p:nvSpPr>
          <p:spPr>
            <a:xfrm>
              <a:off x="130975" y="1859300"/>
              <a:ext cx="2788200" cy="1744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Über 500 Menschen auf einem öffentlichen Platz</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Gleichgesinnt und bereits auf einer Linie mit den Ansichten des Sprechers</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Polizeipräsenz</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Keine Gewalt in der Menge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Die Veranstaltung wird von Fernsehteams übertragen</a:t>
              </a:r>
              <a:endParaRPr sz="1100" dirty="0"/>
            </a:p>
            <a:p>
              <a:pPr marL="0" lvl="0" indent="0" algn="l" rtl="0">
                <a:spcBef>
                  <a:spcPts val="0"/>
                </a:spcBef>
                <a:spcAft>
                  <a:spcPts val="0"/>
                </a:spcAft>
                <a:buNone/>
              </a:pPr>
              <a:endParaRPr dirty="0"/>
            </a:p>
          </p:txBody>
        </p:sp>
        <p:pic>
          <p:nvPicPr>
            <p:cNvPr id="248" name="Google Shape;248;p40"/>
            <p:cNvPicPr preferRelativeResize="0"/>
            <p:nvPr/>
          </p:nvPicPr>
          <p:blipFill rotWithShape="1">
            <a:blip r:embed="rId6">
              <a:alphaModFix/>
            </a:blip>
            <a:srcRect l="33422" b="21611"/>
            <a:stretch/>
          </p:blipFill>
          <p:spPr>
            <a:xfrm>
              <a:off x="1413112" y="308275"/>
              <a:ext cx="1333498" cy="1424426"/>
            </a:xfrm>
            <a:prstGeom prst="rect">
              <a:avLst/>
            </a:prstGeom>
            <a:noFill/>
            <a:ln>
              <a:noFill/>
            </a:ln>
          </p:spPr>
        </p:pic>
        <p:grpSp>
          <p:nvGrpSpPr>
            <p:cNvPr id="249" name="Google Shape;249;p40"/>
            <p:cNvGrpSpPr/>
            <p:nvPr/>
          </p:nvGrpSpPr>
          <p:grpSpPr>
            <a:xfrm>
              <a:off x="429225" y="1364288"/>
              <a:ext cx="1645326" cy="495000"/>
              <a:chOff x="346213" y="813163"/>
              <a:chExt cx="1645326" cy="495000"/>
            </a:xfrm>
          </p:grpSpPr>
          <p:sp>
            <p:nvSpPr>
              <p:cNvPr id="250" name="Google Shape;250;p40"/>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Öffentliche Veranstaltung</a:t>
                </a:r>
                <a:endParaRPr>
                  <a:latin typeface="Pacifico"/>
                  <a:ea typeface="Pacifico"/>
                  <a:cs typeface="Pacifico"/>
                  <a:sym typeface="Pacifico"/>
                </a:endParaRPr>
              </a:p>
            </p:txBody>
          </p:sp>
        </p:grpSp>
        <p:pic>
          <p:nvPicPr>
            <p:cNvPr id="252" name="Google Shape;252;p40"/>
            <p:cNvPicPr preferRelativeResize="0"/>
            <p:nvPr/>
          </p:nvPicPr>
          <p:blipFill>
            <a:blip r:embed="rId3">
              <a:alphaModFix/>
            </a:blip>
            <a:stretch>
              <a:fillRect/>
            </a:stretch>
          </p:blipFill>
          <p:spPr>
            <a:xfrm>
              <a:off x="429225" y="314725"/>
              <a:ext cx="283775" cy="283775"/>
            </a:xfrm>
            <a:prstGeom prst="rect">
              <a:avLst/>
            </a:prstGeom>
            <a:noFill/>
            <a:ln>
              <a:noFill/>
            </a:ln>
          </p:spPr>
        </p:pic>
      </p:grpSp>
      <p:pic>
        <p:nvPicPr>
          <p:cNvPr id="34" name="Grafik 33">
            <a:extLst>
              <a:ext uri="{FF2B5EF4-FFF2-40B4-BE49-F238E27FC236}">
                <a16:creationId xmlns:a16="http://schemas.microsoft.com/office/drawing/2014/main" id="{EECA66E6-A879-4AE7-8F41-5CFAB6A83EF0}"/>
              </a:ext>
            </a:extLst>
          </p:cNvPr>
          <p:cNvPicPr>
            <a:picLocks noChangeAspect="1"/>
          </p:cNvPicPr>
          <p:nvPr/>
        </p:nvPicPr>
        <p:blipFill>
          <a:blip r:embed="rId7"/>
          <a:stretch>
            <a:fillRect/>
          </a:stretch>
        </p:blipFill>
        <p:spPr>
          <a:xfrm>
            <a:off x="28616" y="1999189"/>
            <a:ext cx="406264" cy="29911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41"/>
          <p:cNvGrpSpPr/>
          <p:nvPr/>
        </p:nvGrpSpPr>
        <p:grpSpPr>
          <a:xfrm>
            <a:off x="797075" y="757975"/>
            <a:ext cx="2868625" cy="3406025"/>
            <a:chOff x="171175" y="3531000"/>
            <a:chExt cx="2868625" cy="3406025"/>
          </a:xfrm>
        </p:grpSpPr>
        <p:sp>
          <p:nvSpPr>
            <p:cNvPr id="258" name="Google Shape;258;p41"/>
            <p:cNvSpPr/>
            <p:nvPr/>
          </p:nvSpPr>
          <p:spPr>
            <a:xfrm>
              <a:off x="251600" y="3531000"/>
              <a:ext cx="2788200" cy="3231300"/>
            </a:xfrm>
            <a:prstGeom prst="roundRect">
              <a:avLst>
                <a:gd name="adj" fmla="val 7832"/>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1"/>
            <p:cNvSpPr txBox="1"/>
            <p:nvPr/>
          </p:nvSpPr>
          <p:spPr>
            <a:xfrm>
              <a:off x="794475" y="3578674"/>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latin typeface="Roboto"/>
                  <a:ea typeface="Roboto"/>
                  <a:cs typeface="Roboto"/>
                  <a:sym typeface="Roboto"/>
                </a:rPr>
                <a:t>Kontext</a:t>
              </a:r>
              <a:endParaRPr sz="1600">
                <a:latin typeface="Roboto"/>
                <a:ea typeface="Roboto"/>
                <a:cs typeface="Roboto"/>
                <a:sym typeface="Roboto"/>
              </a:endParaRPr>
            </a:p>
          </p:txBody>
        </p:sp>
        <p:sp>
          <p:nvSpPr>
            <p:cNvPr id="260" name="Google Shape;260;p41"/>
            <p:cNvSpPr txBox="1"/>
            <p:nvPr/>
          </p:nvSpPr>
          <p:spPr>
            <a:xfrm>
              <a:off x="171175" y="5192525"/>
              <a:ext cx="2788200" cy="1744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In einem Jugendraum</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Viele Personen, viele sind dem Sprecher unbekannt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Einige haben Accounts bei YouTube und anderen Sozialen Netzwerken mit wenigen Followern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Keine geplante Veranstaltung</a:t>
              </a:r>
              <a:endParaRPr sz="1100" dirty="0">
                <a:solidFill>
                  <a:srgbClr val="000000"/>
                </a:solidFill>
              </a:endParaRPr>
            </a:p>
            <a:p>
              <a:pPr marL="0" lvl="0" indent="0" algn="l" rtl="0">
                <a:spcBef>
                  <a:spcPts val="0"/>
                </a:spcBef>
                <a:spcAft>
                  <a:spcPts val="0"/>
                </a:spcAft>
                <a:buNone/>
              </a:pPr>
              <a:endParaRPr dirty="0"/>
            </a:p>
          </p:txBody>
        </p:sp>
        <p:pic>
          <p:nvPicPr>
            <p:cNvPr id="261" name="Google Shape;261;p41"/>
            <p:cNvPicPr preferRelativeResize="0"/>
            <p:nvPr/>
          </p:nvPicPr>
          <p:blipFill>
            <a:blip r:embed="rId3">
              <a:alphaModFix/>
            </a:blip>
            <a:stretch>
              <a:fillRect/>
            </a:stretch>
          </p:blipFill>
          <p:spPr>
            <a:xfrm>
              <a:off x="1398825" y="4060895"/>
              <a:ext cx="1387975" cy="828055"/>
            </a:xfrm>
            <a:prstGeom prst="rect">
              <a:avLst/>
            </a:prstGeom>
            <a:noFill/>
            <a:ln>
              <a:noFill/>
            </a:ln>
          </p:spPr>
        </p:pic>
        <p:grpSp>
          <p:nvGrpSpPr>
            <p:cNvPr id="262" name="Google Shape;262;p41"/>
            <p:cNvGrpSpPr/>
            <p:nvPr/>
          </p:nvGrpSpPr>
          <p:grpSpPr>
            <a:xfrm>
              <a:off x="469425" y="4697513"/>
              <a:ext cx="1645326" cy="495000"/>
              <a:chOff x="346213" y="813163"/>
              <a:chExt cx="1645326" cy="495000"/>
            </a:xfrm>
          </p:grpSpPr>
          <p:sp>
            <p:nvSpPr>
              <p:cNvPr id="263" name="Google Shape;263;p41"/>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1"/>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Im Jugendzentrum</a:t>
                </a:r>
                <a:endParaRPr>
                  <a:latin typeface="Pacifico"/>
                  <a:ea typeface="Pacifico"/>
                  <a:cs typeface="Pacifico"/>
                  <a:sym typeface="Pacifico"/>
                </a:endParaRPr>
              </a:p>
            </p:txBody>
          </p:sp>
        </p:grpSp>
        <p:pic>
          <p:nvPicPr>
            <p:cNvPr id="265" name="Google Shape;265;p41"/>
            <p:cNvPicPr preferRelativeResize="0"/>
            <p:nvPr/>
          </p:nvPicPr>
          <p:blipFill>
            <a:blip r:embed="rId4">
              <a:alphaModFix/>
            </a:blip>
            <a:stretch>
              <a:fillRect/>
            </a:stretch>
          </p:blipFill>
          <p:spPr>
            <a:xfrm>
              <a:off x="469425" y="3647950"/>
              <a:ext cx="283775" cy="283775"/>
            </a:xfrm>
            <a:prstGeom prst="rect">
              <a:avLst/>
            </a:prstGeom>
            <a:noFill/>
            <a:ln>
              <a:noFill/>
            </a:ln>
          </p:spPr>
        </p:pic>
      </p:grpSp>
      <p:grpSp>
        <p:nvGrpSpPr>
          <p:cNvPr id="266" name="Google Shape;266;p41"/>
          <p:cNvGrpSpPr/>
          <p:nvPr/>
        </p:nvGrpSpPr>
        <p:grpSpPr>
          <a:xfrm>
            <a:off x="5938738" y="757963"/>
            <a:ext cx="2868625" cy="3406025"/>
            <a:chOff x="3085825" y="3531000"/>
            <a:chExt cx="2868625" cy="3406025"/>
          </a:xfrm>
        </p:grpSpPr>
        <p:sp>
          <p:nvSpPr>
            <p:cNvPr id="267" name="Google Shape;267;p41"/>
            <p:cNvSpPr/>
            <p:nvPr/>
          </p:nvSpPr>
          <p:spPr>
            <a:xfrm>
              <a:off x="3166250" y="3531000"/>
              <a:ext cx="2788200" cy="3231300"/>
            </a:xfrm>
            <a:prstGeom prst="roundRect">
              <a:avLst>
                <a:gd name="adj" fmla="val 7832"/>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txBox="1"/>
            <p:nvPr/>
          </p:nvSpPr>
          <p:spPr>
            <a:xfrm>
              <a:off x="3709125" y="3578674"/>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latin typeface="Roboto"/>
                  <a:ea typeface="Roboto"/>
                  <a:cs typeface="Roboto"/>
                  <a:sym typeface="Roboto"/>
                </a:rPr>
                <a:t>Kontext</a:t>
              </a:r>
              <a:endParaRPr sz="1600">
                <a:latin typeface="Roboto"/>
                <a:ea typeface="Roboto"/>
                <a:cs typeface="Roboto"/>
                <a:sym typeface="Roboto"/>
              </a:endParaRPr>
            </a:p>
          </p:txBody>
        </p:sp>
        <p:sp>
          <p:nvSpPr>
            <p:cNvPr id="269" name="Google Shape;269;p41"/>
            <p:cNvSpPr txBox="1"/>
            <p:nvPr/>
          </p:nvSpPr>
          <p:spPr>
            <a:xfrm>
              <a:off x="3085825" y="5192525"/>
              <a:ext cx="2788200" cy="1744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Der Sprecher hat die Gruppe schon vor längerer Zeit in den Chatroom eingeladen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Sie sind online und haben jeweils mehrere öffentliche Online-Accounts</a:t>
              </a:r>
              <a:endParaRPr sz="1100" dirty="0">
                <a:solidFill>
                  <a:srgbClr val="000000"/>
                </a:solidFill>
              </a:endParaRPr>
            </a:p>
            <a:p>
              <a:pPr marL="0" lvl="0" indent="0" algn="l" rtl="0">
                <a:spcBef>
                  <a:spcPts val="0"/>
                </a:spcBef>
                <a:spcAft>
                  <a:spcPts val="0"/>
                </a:spcAft>
                <a:buNone/>
              </a:pPr>
              <a:endParaRPr dirty="0"/>
            </a:p>
          </p:txBody>
        </p:sp>
        <p:pic>
          <p:nvPicPr>
            <p:cNvPr id="270" name="Google Shape;270;p41"/>
            <p:cNvPicPr preferRelativeResize="0"/>
            <p:nvPr/>
          </p:nvPicPr>
          <p:blipFill>
            <a:blip r:embed="rId5">
              <a:alphaModFix/>
            </a:blip>
            <a:stretch>
              <a:fillRect/>
            </a:stretch>
          </p:blipFill>
          <p:spPr>
            <a:xfrm>
              <a:off x="4533500" y="3848413"/>
              <a:ext cx="1179913" cy="1046468"/>
            </a:xfrm>
            <a:prstGeom prst="rect">
              <a:avLst/>
            </a:prstGeom>
            <a:noFill/>
            <a:ln>
              <a:noFill/>
            </a:ln>
          </p:spPr>
        </p:pic>
        <p:grpSp>
          <p:nvGrpSpPr>
            <p:cNvPr id="271" name="Google Shape;271;p41"/>
            <p:cNvGrpSpPr/>
            <p:nvPr/>
          </p:nvGrpSpPr>
          <p:grpSpPr>
            <a:xfrm>
              <a:off x="3432300" y="4697525"/>
              <a:ext cx="2207450" cy="495000"/>
              <a:chOff x="3384075" y="4697525"/>
              <a:chExt cx="2207450" cy="495000"/>
            </a:xfrm>
          </p:grpSpPr>
          <p:sp>
            <p:nvSpPr>
              <p:cNvPr id="272" name="Google Shape;272;p41"/>
              <p:cNvSpPr/>
              <p:nvPr/>
            </p:nvSpPr>
            <p:spPr>
              <a:xfrm>
                <a:off x="3384075" y="4708500"/>
                <a:ext cx="2207412"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txBox="1"/>
              <p:nvPr/>
            </p:nvSpPr>
            <p:spPr>
              <a:xfrm>
                <a:off x="3384125" y="4697525"/>
                <a:ext cx="22074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‚Privater‘ Chatroom</a:t>
                </a:r>
                <a:endParaRPr>
                  <a:latin typeface="Pacifico"/>
                  <a:ea typeface="Pacifico"/>
                  <a:cs typeface="Pacifico"/>
                  <a:sym typeface="Pacifico"/>
                </a:endParaRPr>
              </a:p>
            </p:txBody>
          </p:sp>
        </p:grpSp>
        <p:pic>
          <p:nvPicPr>
            <p:cNvPr id="274" name="Google Shape;274;p41"/>
            <p:cNvPicPr preferRelativeResize="0"/>
            <p:nvPr/>
          </p:nvPicPr>
          <p:blipFill>
            <a:blip r:embed="rId4">
              <a:alphaModFix/>
            </a:blip>
            <a:stretch>
              <a:fillRect/>
            </a:stretch>
          </p:blipFill>
          <p:spPr>
            <a:xfrm>
              <a:off x="3384075" y="3647950"/>
              <a:ext cx="283775" cy="283775"/>
            </a:xfrm>
            <a:prstGeom prst="rect">
              <a:avLst/>
            </a:prstGeom>
            <a:noFill/>
            <a:ln>
              <a:noFill/>
            </a:ln>
          </p:spPr>
        </p:pic>
      </p:grpSp>
      <p:grpSp>
        <p:nvGrpSpPr>
          <p:cNvPr id="275" name="Google Shape;275;p41"/>
          <p:cNvGrpSpPr/>
          <p:nvPr/>
        </p:nvGrpSpPr>
        <p:grpSpPr>
          <a:xfrm>
            <a:off x="3959194" y="1701575"/>
            <a:ext cx="1627873" cy="1298643"/>
            <a:chOff x="4269100" y="434563"/>
            <a:chExt cx="2538000" cy="2024700"/>
          </a:xfrm>
        </p:grpSpPr>
        <p:sp>
          <p:nvSpPr>
            <p:cNvPr id="276" name="Google Shape;276;p41"/>
            <p:cNvSpPr txBox="1"/>
            <p:nvPr/>
          </p:nvSpPr>
          <p:spPr>
            <a:xfrm>
              <a:off x="4269100" y="1697263"/>
              <a:ext cx="2538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latin typeface="Roboto"/>
                  <a:ea typeface="Roboto"/>
                  <a:cs typeface="Roboto"/>
                  <a:sym typeface="Roboto"/>
                </a:rPr>
                <a:t>Kontext</a:t>
              </a:r>
              <a:endParaRPr sz="3000">
                <a:latin typeface="Roboto"/>
                <a:ea typeface="Roboto"/>
                <a:cs typeface="Roboto"/>
                <a:sym typeface="Roboto"/>
              </a:endParaRPr>
            </a:p>
          </p:txBody>
        </p:sp>
        <p:pic>
          <p:nvPicPr>
            <p:cNvPr id="277" name="Google Shape;277;p41"/>
            <p:cNvPicPr preferRelativeResize="0"/>
            <p:nvPr/>
          </p:nvPicPr>
          <p:blipFill>
            <a:blip r:embed="rId4">
              <a:alphaModFix/>
            </a:blip>
            <a:stretch>
              <a:fillRect/>
            </a:stretch>
          </p:blipFill>
          <p:spPr>
            <a:xfrm>
              <a:off x="4961275" y="434563"/>
              <a:ext cx="1333500" cy="1333500"/>
            </a:xfrm>
            <a:prstGeom prst="rect">
              <a:avLst/>
            </a:prstGeom>
            <a:noFill/>
            <a:ln>
              <a:noFill/>
            </a:ln>
          </p:spPr>
        </p:pic>
      </p:grpSp>
      <p:pic>
        <p:nvPicPr>
          <p:cNvPr id="23" name="Grafik 22">
            <a:extLst>
              <a:ext uri="{FF2B5EF4-FFF2-40B4-BE49-F238E27FC236}">
                <a16:creationId xmlns:a16="http://schemas.microsoft.com/office/drawing/2014/main" id="{B143888C-236A-49B4-94D4-9DB5DE641D04}"/>
              </a:ext>
            </a:extLst>
          </p:cNvPr>
          <p:cNvPicPr>
            <a:picLocks noChangeAspect="1"/>
          </p:cNvPicPr>
          <p:nvPr/>
        </p:nvPicPr>
        <p:blipFill>
          <a:blip r:embed="rId6"/>
          <a:stretch>
            <a:fillRect/>
          </a:stretch>
        </p:blipFill>
        <p:spPr>
          <a:xfrm>
            <a:off x="28616" y="1999189"/>
            <a:ext cx="406264" cy="29911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42"/>
          <p:cNvGrpSpPr/>
          <p:nvPr/>
        </p:nvGrpSpPr>
        <p:grpSpPr>
          <a:xfrm>
            <a:off x="6208438" y="708529"/>
            <a:ext cx="2868625" cy="4097388"/>
            <a:chOff x="6079238" y="245449"/>
            <a:chExt cx="2868625" cy="3358276"/>
          </a:xfrm>
        </p:grpSpPr>
        <p:sp>
          <p:nvSpPr>
            <p:cNvPr id="283" name="Google Shape;283;p42"/>
            <p:cNvSpPr/>
            <p:nvPr/>
          </p:nvSpPr>
          <p:spPr>
            <a:xfrm>
              <a:off x="6159663" y="245449"/>
              <a:ext cx="2788200" cy="3183626"/>
            </a:xfrm>
            <a:prstGeom prst="roundRect">
              <a:avLst>
                <a:gd name="adj" fmla="val 7832"/>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txBox="1"/>
            <p:nvPr/>
          </p:nvSpPr>
          <p:spPr>
            <a:xfrm>
              <a:off x="6702538"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073763"/>
                  </a:solidFill>
                  <a:latin typeface="Roboto"/>
                  <a:ea typeface="Roboto"/>
                  <a:cs typeface="Roboto"/>
                  <a:sym typeface="Roboto"/>
                </a:rPr>
                <a:t>Publikum</a:t>
              </a:r>
              <a:endParaRPr sz="1600">
                <a:solidFill>
                  <a:srgbClr val="073763"/>
                </a:solidFill>
                <a:latin typeface="Roboto"/>
                <a:ea typeface="Roboto"/>
                <a:cs typeface="Roboto"/>
                <a:sym typeface="Roboto"/>
              </a:endParaRPr>
            </a:p>
          </p:txBody>
        </p:sp>
        <p:sp>
          <p:nvSpPr>
            <p:cNvPr id="285" name="Google Shape;285;p42"/>
            <p:cNvSpPr txBox="1"/>
            <p:nvPr/>
          </p:nvSpPr>
          <p:spPr>
            <a:xfrm>
              <a:off x="6079238" y="2076125"/>
              <a:ext cx="2788200" cy="15276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Personen, die die gleiche Social Media-Seite gelikt haben oder in der gleichen Gruppe sind</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Stimmen grundsätzlich mit Sprecher überein, aber sehr unterschiedlicher persönlicher Hintergrund</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Diverse Rassen und soziale Schichten</a:t>
              </a:r>
              <a:endParaRPr sz="1100" dirty="0">
                <a:solidFill>
                  <a:srgbClr val="000000"/>
                </a:solidFill>
              </a:endParaRPr>
            </a:p>
            <a:p>
              <a:pPr marL="0" lvl="0" indent="0" algn="l" rtl="0">
                <a:spcBef>
                  <a:spcPts val="0"/>
                </a:spcBef>
                <a:spcAft>
                  <a:spcPts val="0"/>
                </a:spcAft>
                <a:buNone/>
              </a:pPr>
              <a:endParaRPr dirty="0"/>
            </a:p>
          </p:txBody>
        </p:sp>
        <p:pic>
          <p:nvPicPr>
            <p:cNvPr id="286" name="Google Shape;286;p42"/>
            <p:cNvPicPr preferRelativeResize="0"/>
            <p:nvPr/>
          </p:nvPicPr>
          <p:blipFill>
            <a:blip r:embed="rId3">
              <a:alphaModFix/>
            </a:blip>
            <a:stretch>
              <a:fillRect/>
            </a:stretch>
          </p:blipFill>
          <p:spPr>
            <a:xfrm>
              <a:off x="6303999" y="299089"/>
              <a:ext cx="398549" cy="315049"/>
            </a:xfrm>
            <a:prstGeom prst="rect">
              <a:avLst/>
            </a:prstGeom>
            <a:noFill/>
            <a:ln>
              <a:noFill/>
            </a:ln>
          </p:spPr>
        </p:pic>
        <p:pic>
          <p:nvPicPr>
            <p:cNvPr id="287" name="Google Shape;287;p42"/>
            <p:cNvPicPr preferRelativeResize="0"/>
            <p:nvPr/>
          </p:nvPicPr>
          <p:blipFill>
            <a:blip r:embed="rId4">
              <a:alphaModFix/>
            </a:blip>
            <a:stretch>
              <a:fillRect/>
            </a:stretch>
          </p:blipFill>
          <p:spPr>
            <a:xfrm>
              <a:off x="6900225" y="771482"/>
              <a:ext cx="1307052" cy="940618"/>
            </a:xfrm>
            <a:prstGeom prst="rect">
              <a:avLst/>
            </a:prstGeom>
            <a:noFill/>
            <a:ln>
              <a:noFill/>
            </a:ln>
          </p:spPr>
        </p:pic>
        <p:grpSp>
          <p:nvGrpSpPr>
            <p:cNvPr id="288" name="Google Shape;288;p42"/>
            <p:cNvGrpSpPr/>
            <p:nvPr/>
          </p:nvGrpSpPr>
          <p:grpSpPr>
            <a:xfrm>
              <a:off x="6406632" y="1480800"/>
              <a:ext cx="2294243" cy="495000"/>
              <a:chOff x="346213" y="813175"/>
              <a:chExt cx="1645326" cy="495000"/>
            </a:xfrm>
          </p:grpSpPr>
          <p:sp>
            <p:nvSpPr>
              <p:cNvPr id="289" name="Google Shape;289;p42"/>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txBox="1"/>
              <p:nvPr/>
            </p:nvSpPr>
            <p:spPr>
              <a:xfrm>
                <a:off x="346263" y="813175"/>
                <a:ext cx="16146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dirty="0">
                    <a:solidFill>
                      <a:srgbClr val="000000"/>
                    </a:solidFill>
                    <a:latin typeface="Pacifico"/>
                    <a:ea typeface="Pacifico"/>
                    <a:cs typeface="Pacifico"/>
                    <a:sym typeface="Pacifico"/>
                  </a:rPr>
                  <a:t>Gruppe mit loser Verbindung</a:t>
                </a:r>
                <a:endParaRPr dirty="0">
                  <a:latin typeface="Pacifico"/>
                  <a:ea typeface="Pacifico"/>
                  <a:cs typeface="Pacifico"/>
                  <a:sym typeface="Pacifico"/>
                </a:endParaRPr>
              </a:p>
            </p:txBody>
          </p:sp>
        </p:grpSp>
      </p:grpSp>
      <p:grpSp>
        <p:nvGrpSpPr>
          <p:cNvPr id="291" name="Google Shape;291;p42"/>
          <p:cNvGrpSpPr/>
          <p:nvPr/>
        </p:nvGrpSpPr>
        <p:grpSpPr>
          <a:xfrm>
            <a:off x="3343863" y="1831238"/>
            <a:ext cx="2868625" cy="3405950"/>
            <a:chOff x="3064888" y="197775"/>
            <a:chExt cx="2868625" cy="3405950"/>
          </a:xfrm>
        </p:grpSpPr>
        <p:sp>
          <p:nvSpPr>
            <p:cNvPr id="292" name="Google Shape;292;p42"/>
            <p:cNvSpPr/>
            <p:nvPr/>
          </p:nvSpPr>
          <p:spPr>
            <a:xfrm>
              <a:off x="3145313" y="197775"/>
              <a:ext cx="2788200" cy="3231300"/>
            </a:xfrm>
            <a:prstGeom prst="roundRect">
              <a:avLst>
                <a:gd name="adj" fmla="val 7832"/>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txBox="1"/>
            <p:nvPr/>
          </p:nvSpPr>
          <p:spPr>
            <a:xfrm>
              <a:off x="3688188" y="245449"/>
              <a:ext cx="1209666"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073763"/>
                  </a:solidFill>
                  <a:latin typeface="Roboto"/>
                  <a:ea typeface="Roboto"/>
                  <a:cs typeface="Roboto"/>
                  <a:sym typeface="Roboto"/>
                </a:rPr>
                <a:t>Zielgruppe</a:t>
              </a:r>
              <a:endParaRPr sz="1600" dirty="0">
                <a:solidFill>
                  <a:srgbClr val="073763"/>
                </a:solidFill>
                <a:latin typeface="Roboto"/>
                <a:ea typeface="Roboto"/>
                <a:cs typeface="Roboto"/>
                <a:sym typeface="Roboto"/>
              </a:endParaRPr>
            </a:p>
          </p:txBody>
        </p:sp>
        <p:sp>
          <p:nvSpPr>
            <p:cNvPr id="294" name="Google Shape;294;p42"/>
            <p:cNvSpPr txBox="1"/>
            <p:nvPr/>
          </p:nvSpPr>
          <p:spPr>
            <a:xfrm>
              <a:off x="3064888" y="2076125"/>
              <a:ext cx="2788200" cy="15276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Viele verschiedene Perspektiven, Ansichten und Standpunkte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Alle identifizieren sich entweder mit der Gruppe des Sprechers oder der Gegenseite</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Aus allen Gesellschaftsschichten</a:t>
              </a:r>
              <a:endParaRPr sz="1100" dirty="0">
                <a:solidFill>
                  <a:srgbClr val="000000"/>
                </a:solidFill>
              </a:endParaRPr>
            </a:p>
            <a:p>
              <a:pPr marL="0" lvl="0" indent="0" algn="l" rtl="0">
                <a:spcBef>
                  <a:spcPts val="0"/>
                </a:spcBef>
                <a:spcAft>
                  <a:spcPts val="0"/>
                </a:spcAft>
                <a:buNone/>
              </a:pPr>
              <a:endParaRPr dirty="0"/>
            </a:p>
          </p:txBody>
        </p:sp>
        <p:pic>
          <p:nvPicPr>
            <p:cNvPr id="295" name="Google Shape;295;p42"/>
            <p:cNvPicPr preferRelativeResize="0"/>
            <p:nvPr/>
          </p:nvPicPr>
          <p:blipFill>
            <a:blip r:embed="rId3">
              <a:alphaModFix/>
            </a:blip>
            <a:stretch>
              <a:fillRect/>
            </a:stretch>
          </p:blipFill>
          <p:spPr>
            <a:xfrm>
              <a:off x="3289649" y="299089"/>
              <a:ext cx="398549" cy="315049"/>
            </a:xfrm>
            <a:prstGeom prst="rect">
              <a:avLst/>
            </a:prstGeom>
            <a:noFill/>
            <a:ln>
              <a:noFill/>
            </a:ln>
          </p:spPr>
        </p:pic>
        <p:pic>
          <p:nvPicPr>
            <p:cNvPr id="296" name="Google Shape;296;p42"/>
            <p:cNvPicPr preferRelativeResize="0"/>
            <p:nvPr/>
          </p:nvPicPr>
          <p:blipFill>
            <a:blip r:embed="rId5">
              <a:alphaModFix/>
            </a:blip>
            <a:stretch>
              <a:fillRect/>
            </a:stretch>
          </p:blipFill>
          <p:spPr>
            <a:xfrm>
              <a:off x="3552662" y="481063"/>
              <a:ext cx="1973500" cy="1358916"/>
            </a:xfrm>
            <a:prstGeom prst="rect">
              <a:avLst/>
            </a:prstGeom>
            <a:noFill/>
            <a:ln>
              <a:noFill/>
            </a:ln>
          </p:spPr>
        </p:pic>
        <p:grpSp>
          <p:nvGrpSpPr>
            <p:cNvPr id="297" name="Google Shape;297;p42"/>
            <p:cNvGrpSpPr/>
            <p:nvPr/>
          </p:nvGrpSpPr>
          <p:grpSpPr>
            <a:xfrm>
              <a:off x="3572367" y="1480788"/>
              <a:ext cx="1934081" cy="495000"/>
              <a:chOff x="346213" y="813163"/>
              <a:chExt cx="1645326" cy="495000"/>
            </a:xfrm>
          </p:grpSpPr>
          <p:sp>
            <p:nvSpPr>
              <p:cNvPr id="298" name="Google Shape;298;p42"/>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Die breite Öffentlichkeit</a:t>
                </a:r>
                <a:endParaRPr dirty="0">
                  <a:latin typeface="Pacifico"/>
                  <a:ea typeface="Pacifico"/>
                  <a:cs typeface="Pacifico"/>
                  <a:sym typeface="Pacifico"/>
                </a:endParaRPr>
              </a:p>
            </p:txBody>
          </p:sp>
        </p:grpSp>
      </p:grpSp>
      <p:grpSp>
        <p:nvGrpSpPr>
          <p:cNvPr id="300" name="Google Shape;300;p42"/>
          <p:cNvGrpSpPr/>
          <p:nvPr/>
        </p:nvGrpSpPr>
        <p:grpSpPr>
          <a:xfrm>
            <a:off x="479275" y="650325"/>
            <a:ext cx="2868625" cy="3231300"/>
            <a:chOff x="130975" y="197775"/>
            <a:chExt cx="2868625" cy="3231300"/>
          </a:xfrm>
        </p:grpSpPr>
        <p:sp>
          <p:nvSpPr>
            <p:cNvPr id="301" name="Google Shape;301;p42"/>
            <p:cNvSpPr/>
            <p:nvPr/>
          </p:nvSpPr>
          <p:spPr>
            <a:xfrm>
              <a:off x="211400" y="197775"/>
              <a:ext cx="2788200" cy="3231300"/>
            </a:xfrm>
            <a:prstGeom prst="roundRect">
              <a:avLst>
                <a:gd name="adj" fmla="val 7832"/>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txBox="1"/>
            <p:nvPr/>
          </p:nvSpPr>
          <p:spPr>
            <a:xfrm>
              <a:off x="754274" y="245449"/>
              <a:ext cx="1332281"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073763"/>
                  </a:solidFill>
                  <a:latin typeface="Roboto"/>
                  <a:ea typeface="Roboto"/>
                  <a:cs typeface="Roboto"/>
                  <a:sym typeface="Roboto"/>
                </a:rPr>
                <a:t>Zielgruppe</a:t>
              </a:r>
              <a:endParaRPr sz="1600" dirty="0">
                <a:solidFill>
                  <a:srgbClr val="073763"/>
                </a:solidFill>
                <a:latin typeface="Roboto"/>
                <a:ea typeface="Roboto"/>
                <a:cs typeface="Roboto"/>
                <a:sym typeface="Roboto"/>
              </a:endParaRPr>
            </a:p>
          </p:txBody>
        </p:sp>
        <p:sp>
          <p:nvSpPr>
            <p:cNvPr id="303" name="Google Shape;303;p42"/>
            <p:cNvSpPr txBox="1"/>
            <p:nvPr/>
          </p:nvSpPr>
          <p:spPr>
            <a:xfrm>
              <a:off x="130975" y="2076125"/>
              <a:ext cx="2788200" cy="1164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a:solidFill>
                    <a:srgbClr val="000000"/>
                  </a:solidFill>
                </a:rPr>
                <a:t>Bereits bekannt dafür, dass sie öffentlich zum Thema Stellung beziehen</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Vertreten ihr Anliegen lautstark</a:t>
              </a:r>
              <a:endParaRPr sz="1100">
                <a:solidFill>
                  <a:srgbClr val="000000"/>
                </a:solidFill>
              </a:endParaRPr>
            </a:p>
            <a:p>
              <a:pPr marL="457200" lvl="0" indent="-298450" algn="l" rtl="0">
                <a:spcBef>
                  <a:spcPts val="0"/>
                </a:spcBef>
                <a:spcAft>
                  <a:spcPts val="0"/>
                </a:spcAft>
                <a:buSzPts val="1100"/>
                <a:buChar char="●"/>
              </a:pPr>
              <a:r>
                <a:rPr lang="de-DE" sz="1100">
                  <a:solidFill>
                    <a:srgbClr val="000000"/>
                  </a:solidFill>
                </a:rPr>
                <a:t>Oft in den Medien</a:t>
              </a:r>
              <a:endParaRPr sz="1100">
                <a:solidFill>
                  <a:srgbClr val="000000"/>
                </a:solidFill>
              </a:endParaRPr>
            </a:p>
            <a:p>
              <a:pPr marL="0" lvl="0" indent="0" algn="l" rtl="0">
                <a:spcBef>
                  <a:spcPts val="0"/>
                </a:spcBef>
                <a:spcAft>
                  <a:spcPts val="0"/>
                </a:spcAft>
                <a:buNone/>
              </a:pPr>
              <a:endParaRPr/>
            </a:p>
          </p:txBody>
        </p:sp>
        <p:pic>
          <p:nvPicPr>
            <p:cNvPr id="304" name="Google Shape;304;p42"/>
            <p:cNvPicPr preferRelativeResize="0"/>
            <p:nvPr/>
          </p:nvPicPr>
          <p:blipFill>
            <a:blip r:embed="rId3">
              <a:alphaModFix/>
            </a:blip>
            <a:stretch>
              <a:fillRect/>
            </a:stretch>
          </p:blipFill>
          <p:spPr>
            <a:xfrm>
              <a:off x="355737" y="299089"/>
              <a:ext cx="398549" cy="315049"/>
            </a:xfrm>
            <a:prstGeom prst="rect">
              <a:avLst/>
            </a:prstGeom>
            <a:noFill/>
            <a:ln>
              <a:noFill/>
            </a:ln>
          </p:spPr>
        </p:pic>
        <p:pic>
          <p:nvPicPr>
            <p:cNvPr id="305" name="Google Shape;305;p42"/>
            <p:cNvPicPr preferRelativeResize="0"/>
            <p:nvPr/>
          </p:nvPicPr>
          <p:blipFill>
            <a:blip r:embed="rId6">
              <a:alphaModFix/>
            </a:blip>
            <a:stretch>
              <a:fillRect/>
            </a:stretch>
          </p:blipFill>
          <p:spPr>
            <a:xfrm>
              <a:off x="618750" y="779525"/>
              <a:ext cx="1973499" cy="761999"/>
            </a:xfrm>
            <a:prstGeom prst="rect">
              <a:avLst/>
            </a:prstGeom>
            <a:noFill/>
            <a:ln>
              <a:noFill/>
            </a:ln>
          </p:spPr>
        </p:pic>
        <p:grpSp>
          <p:nvGrpSpPr>
            <p:cNvPr id="306" name="Google Shape;306;p42"/>
            <p:cNvGrpSpPr/>
            <p:nvPr/>
          </p:nvGrpSpPr>
          <p:grpSpPr>
            <a:xfrm>
              <a:off x="782825" y="1480788"/>
              <a:ext cx="1645326" cy="495000"/>
              <a:chOff x="346213" y="813163"/>
              <a:chExt cx="1645326" cy="495000"/>
            </a:xfrm>
          </p:grpSpPr>
          <p:sp>
            <p:nvSpPr>
              <p:cNvPr id="307" name="Google Shape;307;p42"/>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2"/>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Aktivisten</a:t>
                </a:r>
                <a:endParaRPr>
                  <a:latin typeface="Pacifico"/>
                  <a:ea typeface="Pacifico"/>
                  <a:cs typeface="Pacifico"/>
                  <a:sym typeface="Pacifico"/>
                </a:endParaRPr>
              </a:p>
            </p:txBody>
          </p:sp>
        </p:grpSp>
      </p:grpSp>
      <p:sp>
        <p:nvSpPr>
          <p:cNvPr id="309" name="Google Shape;309;p42"/>
          <p:cNvSpPr txBox="1"/>
          <p:nvPr/>
        </p:nvSpPr>
        <p:spPr>
          <a:xfrm>
            <a:off x="3818187" y="984950"/>
            <a:ext cx="2019852" cy="4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dirty="0">
                <a:solidFill>
                  <a:srgbClr val="073763"/>
                </a:solidFill>
                <a:latin typeface="Roboto"/>
                <a:ea typeface="Roboto"/>
                <a:cs typeface="Roboto"/>
                <a:sym typeface="Roboto"/>
              </a:rPr>
              <a:t>Zielgruppe</a:t>
            </a:r>
            <a:endParaRPr sz="3000" dirty="0">
              <a:solidFill>
                <a:srgbClr val="073763"/>
              </a:solidFill>
              <a:latin typeface="Roboto"/>
              <a:ea typeface="Roboto"/>
              <a:cs typeface="Roboto"/>
              <a:sym typeface="Roboto"/>
            </a:endParaRPr>
          </a:p>
        </p:txBody>
      </p:sp>
      <p:pic>
        <p:nvPicPr>
          <p:cNvPr id="310" name="Google Shape;310;p42"/>
          <p:cNvPicPr preferRelativeResize="0"/>
          <p:nvPr/>
        </p:nvPicPr>
        <p:blipFill>
          <a:blip r:embed="rId3">
            <a:alphaModFix/>
          </a:blip>
          <a:stretch>
            <a:fillRect/>
          </a:stretch>
        </p:blipFill>
        <p:spPr>
          <a:xfrm>
            <a:off x="4287861" y="270168"/>
            <a:ext cx="1082448" cy="855662"/>
          </a:xfrm>
          <a:prstGeom prst="rect">
            <a:avLst/>
          </a:prstGeom>
          <a:noFill/>
          <a:ln>
            <a:noFill/>
          </a:ln>
        </p:spPr>
      </p:pic>
      <p:pic>
        <p:nvPicPr>
          <p:cNvPr id="31" name="Grafik 30">
            <a:extLst>
              <a:ext uri="{FF2B5EF4-FFF2-40B4-BE49-F238E27FC236}">
                <a16:creationId xmlns:a16="http://schemas.microsoft.com/office/drawing/2014/main" id="{3EAA2B13-8F01-4F11-9E18-4BFE1E321FA7}"/>
              </a:ext>
            </a:extLst>
          </p:cNvPr>
          <p:cNvPicPr>
            <a:picLocks noChangeAspect="1"/>
          </p:cNvPicPr>
          <p:nvPr/>
        </p:nvPicPr>
        <p:blipFill>
          <a:blip r:embed="rId7"/>
          <a:stretch>
            <a:fillRect/>
          </a:stretch>
        </p:blipFill>
        <p:spPr>
          <a:xfrm>
            <a:off x="28616" y="1999189"/>
            <a:ext cx="406264" cy="29911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43"/>
          <p:cNvGrpSpPr/>
          <p:nvPr/>
        </p:nvGrpSpPr>
        <p:grpSpPr>
          <a:xfrm>
            <a:off x="5938750" y="757975"/>
            <a:ext cx="2868625" cy="3231300"/>
            <a:chOff x="3125200" y="3524350"/>
            <a:chExt cx="2868625" cy="3231300"/>
          </a:xfrm>
        </p:grpSpPr>
        <p:sp>
          <p:nvSpPr>
            <p:cNvPr id="316" name="Google Shape;316;p43"/>
            <p:cNvSpPr/>
            <p:nvPr/>
          </p:nvSpPr>
          <p:spPr>
            <a:xfrm>
              <a:off x="3205625" y="3524350"/>
              <a:ext cx="2788200" cy="3231300"/>
            </a:xfrm>
            <a:prstGeom prst="roundRect">
              <a:avLst>
                <a:gd name="adj" fmla="val 7832"/>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txBox="1"/>
            <p:nvPr/>
          </p:nvSpPr>
          <p:spPr>
            <a:xfrm>
              <a:off x="3748499" y="3572024"/>
              <a:ext cx="1263513"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073763"/>
                  </a:solidFill>
                  <a:latin typeface="Roboto"/>
                  <a:ea typeface="Roboto"/>
                  <a:cs typeface="Roboto"/>
                  <a:sym typeface="Roboto"/>
                </a:rPr>
                <a:t>Zielgruppe</a:t>
              </a:r>
              <a:endParaRPr sz="1600" dirty="0">
                <a:solidFill>
                  <a:srgbClr val="073763"/>
                </a:solidFill>
                <a:latin typeface="Roboto"/>
                <a:ea typeface="Roboto"/>
                <a:cs typeface="Roboto"/>
                <a:sym typeface="Roboto"/>
              </a:endParaRPr>
            </a:p>
          </p:txBody>
        </p:sp>
        <p:sp>
          <p:nvSpPr>
            <p:cNvPr id="318" name="Google Shape;318;p43"/>
            <p:cNvSpPr txBox="1"/>
            <p:nvPr/>
          </p:nvSpPr>
          <p:spPr>
            <a:xfrm>
              <a:off x="3125200" y="5402700"/>
              <a:ext cx="2788200" cy="1164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Die Gruppe ist dem Sprecher vertraut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Sie reden viel und lange über alle möglichen Themen</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Weitgehend ähnlicher Hintergrund</a:t>
              </a:r>
              <a:endParaRPr sz="1100" dirty="0">
                <a:solidFill>
                  <a:srgbClr val="000000"/>
                </a:solidFill>
              </a:endParaRPr>
            </a:p>
            <a:p>
              <a:pPr marL="0" lvl="0" indent="0" algn="l" rtl="0">
                <a:spcBef>
                  <a:spcPts val="0"/>
                </a:spcBef>
                <a:spcAft>
                  <a:spcPts val="0"/>
                </a:spcAft>
                <a:buNone/>
              </a:pPr>
              <a:endParaRPr sz="1100" dirty="0"/>
            </a:p>
          </p:txBody>
        </p:sp>
        <p:pic>
          <p:nvPicPr>
            <p:cNvPr id="319" name="Google Shape;319;p43"/>
            <p:cNvPicPr preferRelativeResize="0"/>
            <p:nvPr/>
          </p:nvPicPr>
          <p:blipFill>
            <a:blip r:embed="rId3">
              <a:alphaModFix/>
            </a:blip>
            <a:stretch>
              <a:fillRect/>
            </a:stretch>
          </p:blipFill>
          <p:spPr>
            <a:xfrm>
              <a:off x="3349962" y="3625664"/>
              <a:ext cx="398549" cy="315049"/>
            </a:xfrm>
            <a:prstGeom prst="rect">
              <a:avLst/>
            </a:prstGeom>
            <a:noFill/>
            <a:ln>
              <a:noFill/>
            </a:ln>
          </p:spPr>
        </p:pic>
        <p:pic>
          <p:nvPicPr>
            <p:cNvPr id="320" name="Google Shape;320;p43"/>
            <p:cNvPicPr preferRelativeResize="0"/>
            <p:nvPr/>
          </p:nvPicPr>
          <p:blipFill>
            <a:blip r:embed="rId4">
              <a:alphaModFix/>
            </a:blip>
            <a:stretch>
              <a:fillRect/>
            </a:stretch>
          </p:blipFill>
          <p:spPr>
            <a:xfrm>
              <a:off x="3834100" y="4044788"/>
              <a:ext cx="1457325" cy="1162050"/>
            </a:xfrm>
            <a:prstGeom prst="rect">
              <a:avLst/>
            </a:prstGeom>
            <a:noFill/>
            <a:ln>
              <a:noFill/>
            </a:ln>
          </p:spPr>
        </p:pic>
        <p:grpSp>
          <p:nvGrpSpPr>
            <p:cNvPr id="321" name="Google Shape;321;p43"/>
            <p:cNvGrpSpPr/>
            <p:nvPr/>
          </p:nvGrpSpPr>
          <p:grpSpPr>
            <a:xfrm>
              <a:off x="3585563" y="4794788"/>
              <a:ext cx="2037901" cy="495000"/>
              <a:chOff x="346213" y="813163"/>
              <a:chExt cx="1645326" cy="495000"/>
            </a:xfrm>
          </p:grpSpPr>
          <p:sp>
            <p:nvSpPr>
              <p:cNvPr id="322" name="Google Shape;322;p43"/>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3"/>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dirty="0">
                    <a:solidFill>
                      <a:srgbClr val="000000"/>
                    </a:solidFill>
                    <a:latin typeface="Pacifico"/>
                    <a:ea typeface="Pacifico"/>
                    <a:cs typeface="Pacifico"/>
                    <a:sym typeface="Pacifico"/>
                  </a:rPr>
                  <a:t>Freundeskreis</a:t>
                </a:r>
                <a:endParaRPr dirty="0">
                  <a:latin typeface="Pacifico"/>
                  <a:ea typeface="Pacifico"/>
                  <a:cs typeface="Pacifico"/>
                  <a:sym typeface="Pacifico"/>
                </a:endParaRPr>
              </a:p>
            </p:txBody>
          </p:sp>
        </p:grpSp>
      </p:grpSp>
      <p:grpSp>
        <p:nvGrpSpPr>
          <p:cNvPr id="324" name="Google Shape;324;p43"/>
          <p:cNvGrpSpPr/>
          <p:nvPr/>
        </p:nvGrpSpPr>
        <p:grpSpPr>
          <a:xfrm>
            <a:off x="797075" y="757975"/>
            <a:ext cx="2868625" cy="3231300"/>
            <a:chOff x="171175" y="3524350"/>
            <a:chExt cx="2868625" cy="3231300"/>
          </a:xfrm>
        </p:grpSpPr>
        <p:sp>
          <p:nvSpPr>
            <p:cNvPr id="325" name="Google Shape;325;p43"/>
            <p:cNvSpPr/>
            <p:nvPr/>
          </p:nvSpPr>
          <p:spPr>
            <a:xfrm>
              <a:off x="251600" y="3524350"/>
              <a:ext cx="2788200" cy="3231300"/>
            </a:xfrm>
            <a:prstGeom prst="roundRect">
              <a:avLst>
                <a:gd name="adj" fmla="val 7832"/>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txBox="1"/>
            <p:nvPr/>
          </p:nvSpPr>
          <p:spPr>
            <a:xfrm>
              <a:off x="794475" y="3572024"/>
              <a:ext cx="130705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073763"/>
                  </a:solidFill>
                  <a:latin typeface="Roboto"/>
                  <a:ea typeface="Roboto"/>
                  <a:cs typeface="Roboto"/>
                  <a:sym typeface="Roboto"/>
                </a:rPr>
                <a:t>Zielgruppe</a:t>
              </a:r>
              <a:endParaRPr sz="1600" dirty="0">
                <a:solidFill>
                  <a:srgbClr val="073763"/>
                </a:solidFill>
                <a:latin typeface="Roboto"/>
                <a:ea typeface="Roboto"/>
                <a:cs typeface="Roboto"/>
                <a:sym typeface="Roboto"/>
              </a:endParaRPr>
            </a:p>
          </p:txBody>
        </p:sp>
        <p:sp>
          <p:nvSpPr>
            <p:cNvPr id="327" name="Google Shape;327;p43"/>
            <p:cNvSpPr txBox="1"/>
            <p:nvPr/>
          </p:nvSpPr>
          <p:spPr>
            <a:xfrm>
              <a:off x="171175" y="5402700"/>
              <a:ext cx="2788200" cy="11649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DE" sz="1100" dirty="0">
                  <a:solidFill>
                    <a:srgbClr val="000000"/>
                  </a:solidFill>
                </a:rPr>
                <a:t>Alle teilen ein gemeinsames Hobby, das aber nichts mit dem Thema des Sprechers zu tun hat</a:t>
              </a:r>
              <a:endParaRPr sz="1100" dirty="0">
                <a:solidFill>
                  <a:srgbClr val="000000"/>
                </a:solidFill>
              </a:endParaRPr>
            </a:p>
            <a:p>
              <a:pPr marL="457200" lvl="0" indent="-298450" algn="l" rtl="0">
                <a:spcBef>
                  <a:spcPts val="0"/>
                </a:spcBef>
                <a:spcAft>
                  <a:spcPts val="0"/>
                </a:spcAft>
                <a:buSzPts val="1100"/>
                <a:buChar char="●"/>
              </a:pPr>
              <a:r>
                <a:rPr lang="de-DE" sz="1100" dirty="0">
                  <a:solidFill>
                    <a:srgbClr val="000000"/>
                  </a:solidFill>
                </a:rPr>
                <a:t>Alter und Hintergrund sehr gemischt</a:t>
              </a:r>
              <a:endParaRPr sz="1100" dirty="0">
                <a:solidFill>
                  <a:srgbClr val="000000"/>
                </a:solidFill>
              </a:endParaRPr>
            </a:p>
            <a:p>
              <a:pPr marL="0" lvl="0" indent="0" algn="l" rtl="0">
                <a:spcBef>
                  <a:spcPts val="0"/>
                </a:spcBef>
                <a:spcAft>
                  <a:spcPts val="0"/>
                </a:spcAft>
                <a:buNone/>
              </a:pPr>
              <a:endParaRPr dirty="0"/>
            </a:p>
          </p:txBody>
        </p:sp>
        <p:pic>
          <p:nvPicPr>
            <p:cNvPr id="328" name="Google Shape;328;p43"/>
            <p:cNvPicPr preferRelativeResize="0"/>
            <p:nvPr/>
          </p:nvPicPr>
          <p:blipFill>
            <a:blip r:embed="rId5">
              <a:alphaModFix/>
            </a:blip>
            <a:stretch>
              <a:fillRect/>
            </a:stretch>
          </p:blipFill>
          <p:spPr>
            <a:xfrm>
              <a:off x="992175" y="3991874"/>
              <a:ext cx="1307051" cy="910977"/>
            </a:xfrm>
            <a:prstGeom prst="rect">
              <a:avLst/>
            </a:prstGeom>
            <a:noFill/>
            <a:ln>
              <a:noFill/>
            </a:ln>
          </p:spPr>
        </p:pic>
        <p:pic>
          <p:nvPicPr>
            <p:cNvPr id="329" name="Google Shape;329;p43"/>
            <p:cNvPicPr preferRelativeResize="0"/>
            <p:nvPr/>
          </p:nvPicPr>
          <p:blipFill>
            <a:blip r:embed="rId3">
              <a:alphaModFix/>
            </a:blip>
            <a:stretch>
              <a:fillRect/>
            </a:stretch>
          </p:blipFill>
          <p:spPr>
            <a:xfrm>
              <a:off x="395937" y="3625664"/>
              <a:ext cx="398549" cy="315049"/>
            </a:xfrm>
            <a:prstGeom prst="rect">
              <a:avLst/>
            </a:prstGeom>
            <a:noFill/>
            <a:ln>
              <a:noFill/>
            </a:ln>
          </p:spPr>
        </p:pic>
        <p:grpSp>
          <p:nvGrpSpPr>
            <p:cNvPr id="330" name="Google Shape;330;p43"/>
            <p:cNvGrpSpPr/>
            <p:nvPr/>
          </p:nvGrpSpPr>
          <p:grpSpPr>
            <a:xfrm>
              <a:off x="690442" y="4794788"/>
              <a:ext cx="1830096" cy="495000"/>
              <a:chOff x="346213" y="813163"/>
              <a:chExt cx="1645326" cy="495000"/>
            </a:xfrm>
          </p:grpSpPr>
          <p:sp>
            <p:nvSpPr>
              <p:cNvPr id="331" name="Google Shape;331;p43"/>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3"/>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Vereinsmitglieder</a:t>
                </a:r>
                <a:endParaRPr dirty="0">
                  <a:latin typeface="Pacifico"/>
                  <a:ea typeface="Pacifico"/>
                  <a:cs typeface="Pacifico"/>
                  <a:sym typeface="Pacifico"/>
                </a:endParaRPr>
              </a:p>
            </p:txBody>
          </p:sp>
        </p:grpSp>
      </p:grpSp>
      <p:sp>
        <p:nvSpPr>
          <p:cNvPr id="333" name="Google Shape;333;p43"/>
          <p:cNvSpPr txBox="1"/>
          <p:nvPr/>
        </p:nvSpPr>
        <p:spPr>
          <a:xfrm>
            <a:off x="3785030" y="2636325"/>
            <a:ext cx="2096537" cy="4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dirty="0">
                <a:solidFill>
                  <a:srgbClr val="073763"/>
                </a:solidFill>
                <a:latin typeface="Roboto"/>
                <a:ea typeface="Roboto"/>
                <a:cs typeface="Roboto"/>
                <a:sym typeface="Roboto"/>
              </a:rPr>
              <a:t>Zielgruppe</a:t>
            </a:r>
            <a:endParaRPr sz="3000" dirty="0">
              <a:solidFill>
                <a:srgbClr val="073763"/>
              </a:solidFill>
              <a:latin typeface="Roboto"/>
              <a:ea typeface="Roboto"/>
              <a:cs typeface="Roboto"/>
              <a:sym typeface="Roboto"/>
            </a:endParaRPr>
          </a:p>
        </p:txBody>
      </p:sp>
      <p:pic>
        <p:nvPicPr>
          <p:cNvPr id="334" name="Google Shape;334;p43"/>
          <p:cNvPicPr preferRelativeResize="0"/>
          <p:nvPr/>
        </p:nvPicPr>
        <p:blipFill>
          <a:blip r:embed="rId3">
            <a:alphaModFix/>
          </a:blip>
          <a:stretch>
            <a:fillRect/>
          </a:stretch>
        </p:blipFill>
        <p:spPr>
          <a:xfrm>
            <a:off x="4261005" y="1858825"/>
            <a:ext cx="1082448" cy="855662"/>
          </a:xfrm>
          <a:prstGeom prst="rect">
            <a:avLst/>
          </a:prstGeom>
          <a:noFill/>
          <a:ln>
            <a:noFill/>
          </a:ln>
        </p:spPr>
      </p:pic>
      <p:pic>
        <p:nvPicPr>
          <p:cNvPr id="22" name="Grafik 21">
            <a:extLst>
              <a:ext uri="{FF2B5EF4-FFF2-40B4-BE49-F238E27FC236}">
                <a16:creationId xmlns:a16="http://schemas.microsoft.com/office/drawing/2014/main" id="{3E34FC3E-DEB5-48A7-9775-7C1FCF7320F8}"/>
              </a:ext>
            </a:extLst>
          </p:cNvPr>
          <p:cNvPicPr>
            <a:picLocks noChangeAspect="1"/>
          </p:cNvPicPr>
          <p:nvPr/>
        </p:nvPicPr>
        <p:blipFill>
          <a:blip r:embed="rId6"/>
          <a:stretch>
            <a:fillRect/>
          </a:stretch>
        </p:blipFill>
        <p:spPr>
          <a:xfrm>
            <a:off x="28616" y="1999189"/>
            <a:ext cx="406264" cy="29911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pSp>
        <p:nvGrpSpPr>
          <p:cNvPr id="339" name="Google Shape;339;p44"/>
          <p:cNvGrpSpPr/>
          <p:nvPr/>
        </p:nvGrpSpPr>
        <p:grpSpPr>
          <a:xfrm>
            <a:off x="6208450" y="650324"/>
            <a:ext cx="2868625" cy="3390047"/>
            <a:chOff x="6078300" y="197775"/>
            <a:chExt cx="2868625" cy="3231300"/>
          </a:xfrm>
        </p:grpSpPr>
        <p:sp>
          <p:nvSpPr>
            <p:cNvPr id="340" name="Google Shape;340;p44"/>
            <p:cNvSpPr/>
            <p:nvPr/>
          </p:nvSpPr>
          <p:spPr>
            <a:xfrm>
              <a:off x="6158725" y="197775"/>
              <a:ext cx="2788200" cy="3231300"/>
            </a:xfrm>
            <a:prstGeom prst="roundRect">
              <a:avLst>
                <a:gd name="adj" fmla="val 7832"/>
              </a:avLst>
            </a:prstGeom>
            <a:solidFill>
              <a:srgbClr val="FCE5CD"/>
            </a:solidFill>
            <a:ln w="952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4"/>
            <p:cNvSpPr txBox="1"/>
            <p:nvPr/>
          </p:nvSpPr>
          <p:spPr>
            <a:xfrm>
              <a:off x="6701600"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FF6600"/>
                  </a:solidFill>
                  <a:latin typeface="Roboto"/>
                  <a:ea typeface="Roboto"/>
                  <a:cs typeface="Roboto"/>
                  <a:sym typeface="Roboto"/>
                </a:rPr>
                <a:t>Ziel</a:t>
              </a:r>
              <a:endParaRPr sz="1600">
                <a:solidFill>
                  <a:srgbClr val="FF6600"/>
                </a:solidFill>
                <a:latin typeface="Roboto"/>
                <a:ea typeface="Roboto"/>
                <a:cs typeface="Roboto"/>
                <a:sym typeface="Roboto"/>
              </a:endParaRPr>
            </a:p>
          </p:txBody>
        </p:sp>
        <p:sp>
          <p:nvSpPr>
            <p:cNvPr id="342" name="Google Shape;342;p44"/>
            <p:cNvSpPr txBox="1"/>
            <p:nvPr/>
          </p:nvSpPr>
          <p:spPr>
            <a:xfrm>
              <a:off x="6078300" y="2232400"/>
              <a:ext cx="2788200" cy="100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de-DE" dirty="0">
                  <a:solidFill>
                    <a:srgbClr val="000000"/>
                  </a:solidFill>
                </a:rPr>
                <a:t>Nimmt bei anderen kein Blatt vor den Mund, engagiert sich aber bei einer karitativen Einrichtung</a:t>
              </a:r>
              <a:endParaRPr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pic>
          <p:nvPicPr>
            <p:cNvPr id="343" name="Google Shape;343;p44"/>
            <p:cNvPicPr preferRelativeResize="0"/>
            <p:nvPr/>
          </p:nvPicPr>
          <p:blipFill rotWithShape="1">
            <a:blip r:embed="rId3">
              <a:alphaModFix/>
            </a:blip>
            <a:srcRect b="79705"/>
            <a:stretch/>
          </p:blipFill>
          <p:spPr>
            <a:xfrm>
              <a:off x="6878586" y="614075"/>
              <a:ext cx="1511174" cy="1056176"/>
            </a:xfrm>
            <a:prstGeom prst="rect">
              <a:avLst/>
            </a:prstGeom>
            <a:noFill/>
            <a:ln>
              <a:noFill/>
            </a:ln>
          </p:spPr>
        </p:pic>
        <p:grpSp>
          <p:nvGrpSpPr>
            <p:cNvPr id="344" name="Google Shape;344;p44"/>
            <p:cNvGrpSpPr/>
            <p:nvPr/>
          </p:nvGrpSpPr>
          <p:grpSpPr>
            <a:xfrm>
              <a:off x="6498349" y="1624736"/>
              <a:ext cx="2108979" cy="597911"/>
              <a:chOff x="346213" y="813163"/>
              <a:chExt cx="1645326" cy="495000"/>
            </a:xfrm>
          </p:grpSpPr>
          <p:sp>
            <p:nvSpPr>
              <p:cNvPr id="345" name="Google Shape;345;p44"/>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4"/>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Dem Sprecher bekannte Person</a:t>
                </a:r>
                <a:endParaRPr>
                  <a:latin typeface="Pacifico"/>
                  <a:ea typeface="Pacifico"/>
                  <a:cs typeface="Pacifico"/>
                  <a:sym typeface="Pacifico"/>
                </a:endParaRPr>
              </a:p>
            </p:txBody>
          </p:sp>
        </p:grpSp>
        <p:pic>
          <p:nvPicPr>
            <p:cNvPr id="347" name="Google Shape;347;p44"/>
            <p:cNvPicPr preferRelativeResize="0"/>
            <p:nvPr/>
          </p:nvPicPr>
          <p:blipFill>
            <a:blip r:embed="rId4">
              <a:alphaModFix/>
            </a:blip>
            <a:stretch>
              <a:fillRect/>
            </a:stretch>
          </p:blipFill>
          <p:spPr>
            <a:xfrm>
              <a:off x="6344797" y="299101"/>
              <a:ext cx="315050" cy="315050"/>
            </a:xfrm>
            <a:prstGeom prst="rect">
              <a:avLst/>
            </a:prstGeom>
            <a:noFill/>
            <a:ln>
              <a:noFill/>
            </a:ln>
          </p:spPr>
        </p:pic>
      </p:grpSp>
      <p:grpSp>
        <p:nvGrpSpPr>
          <p:cNvPr id="348" name="Google Shape;348;p44"/>
          <p:cNvGrpSpPr/>
          <p:nvPr/>
        </p:nvGrpSpPr>
        <p:grpSpPr>
          <a:xfrm>
            <a:off x="3351413" y="1831250"/>
            <a:ext cx="2868625" cy="3231300"/>
            <a:chOff x="3064425" y="197775"/>
            <a:chExt cx="2868625" cy="3231300"/>
          </a:xfrm>
        </p:grpSpPr>
        <p:sp>
          <p:nvSpPr>
            <p:cNvPr id="349" name="Google Shape;349;p44"/>
            <p:cNvSpPr/>
            <p:nvPr/>
          </p:nvSpPr>
          <p:spPr>
            <a:xfrm>
              <a:off x="3144850" y="197775"/>
              <a:ext cx="2788200" cy="3231300"/>
            </a:xfrm>
            <a:prstGeom prst="roundRect">
              <a:avLst>
                <a:gd name="adj" fmla="val 7832"/>
              </a:avLst>
            </a:prstGeom>
            <a:solidFill>
              <a:srgbClr val="FCE5CD"/>
            </a:solidFill>
            <a:ln w="952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txBox="1"/>
            <p:nvPr/>
          </p:nvSpPr>
          <p:spPr>
            <a:xfrm>
              <a:off x="368772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FF6600"/>
                  </a:solidFill>
                  <a:latin typeface="Roboto"/>
                  <a:ea typeface="Roboto"/>
                  <a:cs typeface="Roboto"/>
                  <a:sym typeface="Roboto"/>
                </a:rPr>
                <a:t>Ziel</a:t>
              </a:r>
              <a:endParaRPr sz="1600" dirty="0">
                <a:solidFill>
                  <a:srgbClr val="FF6600"/>
                </a:solidFill>
                <a:latin typeface="Roboto"/>
                <a:ea typeface="Roboto"/>
                <a:cs typeface="Roboto"/>
                <a:sym typeface="Roboto"/>
              </a:endParaRPr>
            </a:p>
          </p:txBody>
        </p:sp>
        <p:sp>
          <p:nvSpPr>
            <p:cNvPr id="351" name="Google Shape;351;p44"/>
            <p:cNvSpPr txBox="1"/>
            <p:nvPr/>
          </p:nvSpPr>
          <p:spPr>
            <a:xfrm>
              <a:off x="3064425" y="2232400"/>
              <a:ext cx="2788200" cy="100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de-DE" dirty="0">
                  <a:solidFill>
                    <a:srgbClr val="000000"/>
                  </a:solidFill>
                </a:rPr>
                <a:t>Hat vor kurzem zu Thema klar seine Meinung gesagt</a:t>
              </a:r>
              <a:endParaRPr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grpSp>
          <p:nvGrpSpPr>
            <p:cNvPr id="352" name="Google Shape;352;p44"/>
            <p:cNvGrpSpPr/>
            <p:nvPr/>
          </p:nvGrpSpPr>
          <p:grpSpPr>
            <a:xfrm>
              <a:off x="3471061" y="1639425"/>
              <a:ext cx="2135798" cy="495000"/>
              <a:chOff x="346213" y="813163"/>
              <a:chExt cx="1645326" cy="495000"/>
            </a:xfrm>
          </p:grpSpPr>
          <p:sp>
            <p:nvSpPr>
              <p:cNvPr id="353" name="Google Shape;353;p44"/>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4"/>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000000"/>
                    </a:solidFill>
                    <a:latin typeface="Pacifico"/>
                    <a:ea typeface="Pacifico"/>
                    <a:cs typeface="Pacifico"/>
                    <a:sym typeface="Pacifico"/>
                  </a:rPr>
                  <a:t>Person in den öffentlichen Medien</a:t>
                </a:r>
                <a:endParaRPr dirty="0">
                  <a:latin typeface="Pacifico"/>
                  <a:ea typeface="Pacifico"/>
                  <a:cs typeface="Pacifico"/>
                  <a:sym typeface="Pacifico"/>
                </a:endParaRPr>
              </a:p>
            </p:txBody>
          </p:sp>
        </p:grpSp>
        <p:pic>
          <p:nvPicPr>
            <p:cNvPr id="355" name="Google Shape;355;p44"/>
            <p:cNvPicPr preferRelativeResize="0"/>
            <p:nvPr/>
          </p:nvPicPr>
          <p:blipFill>
            <a:blip r:embed="rId4">
              <a:alphaModFix/>
            </a:blip>
            <a:stretch>
              <a:fillRect/>
            </a:stretch>
          </p:blipFill>
          <p:spPr>
            <a:xfrm>
              <a:off x="3330922" y="299101"/>
              <a:ext cx="315050" cy="315050"/>
            </a:xfrm>
            <a:prstGeom prst="rect">
              <a:avLst/>
            </a:prstGeom>
            <a:noFill/>
            <a:ln>
              <a:noFill/>
            </a:ln>
          </p:spPr>
        </p:pic>
        <p:pic>
          <p:nvPicPr>
            <p:cNvPr id="356" name="Google Shape;356;p44"/>
            <p:cNvPicPr preferRelativeResize="0"/>
            <p:nvPr/>
          </p:nvPicPr>
          <p:blipFill>
            <a:blip r:embed="rId5">
              <a:alphaModFix/>
            </a:blip>
            <a:stretch>
              <a:fillRect/>
            </a:stretch>
          </p:blipFill>
          <p:spPr>
            <a:xfrm>
              <a:off x="3838825" y="691038"/>
              <a:ext cx="1466350" cy="932090"/>
            </a:xfrm>
            <a:prstGeom prst="rect">
              <a:avLst/>
            </a:prstGeom>
            <a:noFill/>
            <a:ln>
              <a:noFill/>
            </a:ln>
          </p:spPr>
        </p:pic>
      </p:grpSp>
      <p:grpSp>
        <p:nvGrpSpPr>
          <p:cNvPr id="357" name="Google Shape;357;p44"/>
          <p:cNvGrpSpPr/>
          <p:nvPr/>
        </p:nvGrpSpPr>
        <p:grpSpPr>
          <a:xfrm>
            <a:off x="479275" y="650325"/>
            <a:ext cx="2868625" cy="3231300"/>
            <a:chOff x="130975" y="197775"/>
            <a:chExt cx="2868625" cy="3231300"/>
          </a:xfrm>
        </p:grpSpPr>
        <p:sp>
          <p:nvSpPr>
            <p:cNvPr id="358" name="Google Shape;358;p44"/>
            <p:cNvSpPr/>
            <p:nvPr/>
          </p:nvSpPr>
          <p:spPr>
            <a:xfrm>
              <a:off x="211400" y="197775"/>
              <a:ext cx="2788200" cy="3231300"/>
            </a:xfrm>
            <a:prstGeom prst="roundRect">
              <a:avLst>
                <a:gd name="adj" fmla="val 7832"/>
              </a:avLst>
            </a:prstGeom>
            <a:solidFill>
              <a:srgbClr val="FCE5CD"/>
            </a:solidFill>
            <a:ln w="952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4"/>
            <p:cNvSpPr txBox="1"/>
            <p:nvPr/>
          </p:nvSpPr>
          <p:spPr>
            <a:xfrm>
              <a:off x="130975" y="2232400"/>
              <a:ext cx="2788200" cy="100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de-DE" dirty="0">
                  <a:solidFill>
                    <a:srgbClr val="000000"/>
                  </a:solidFill>
                </a:rPr>
                <a:t>Teilen ein oder mehrere Merkmal(e)</a:t>
              </a:r>
              <a:endParaRPr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grpSp>
          <p:nvGrpSpPr>
            <p:cNvPr id="360" name="Google Shape;360;p44"/>
            <p:cNvGrpSpPr/>
            <p:nvPr/>
          </p:nvGrpSpPr>
          <p:grpSpPr>
            <a:xfrm>
              <a:off x="782825" y="1633188"/>
              <a:ext cx="1645326" cy="495000"/>
              <a:chOff x="346213" y="813163"/>
              <a:chExt cx="1645326" cy="495000"/>
            </a:xfrm>
          </p:grpSpPr>
          <p:sp>
            <p:nvSpPr>
              <p:cNvPr id="361" name="Google Shape;361;p44"/>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Gruppe der Gesellschaft</a:t>
                </a:r>
                <a:endParaRPr>
                  <a:latin typeface="Pacifico"/>
                  <a:ea typeface="Pacifico"/>
                  <a:cs typeface="Pacifico"/>
                  <a:sym typeface="Pacifico"/>
                </a:endParaRPr>
              </a:p>
            </p:txBody>
          </p:sp>
        </p:grpSp>
        <p:grpSp>
          <p:nvGrpSpPr>
            <p:cNvPr id="363" name="Google Shape;363;p44"/>
            <p:cNvGrpSpPr/>
            <p:nvPr/>
          </p:nvGrpSpPr>
          <p:grpSpPr>
            <a:xfrm>
              <a:off x="397472" y="245449"/>
              <a:ext cx="1419703" cy="368702"/>
              <a:chOff x="397472" y="245449"/>
              <a:chExt cx="1419703" cy="368702"/>
            </a:xfrm>
          </p:grpSpPr>
          <p:sp>
            <p:nvSpPr>
              <p:cNvPr id="364" name="Google Shape;364;p44"/>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FF6600"/>
                    </a:solidFill>
                    <a:latin typeface="Roboto"/>
                    <a:ea typeface="Roboto"/>
                    <a:cs typeface="Roboto"/>
                    <a:sym typeface="Roboto"/>
                  </a:rPr>
                  <a:t>Ziel</a:t>
                </a:r>
                <a:endParaRPr sz="1600">
                  <a:solidFill>
                    <a:srgbClr val="FF6600"/>
                  </a:solidFill>
                  <a:latin typeface="Roboto"/>
                  <a:ea typeface="Roboto"/>
                  <a:cs typeface="Roboto"/>
                  <a:sym typeface="Roboto"/>
                </a:endParaRPr>
              </a:p>
            </p:txBody>
          </p:sp>
          <p:pic>
            <p:nvPicPr>
              <p:cNvPr id="365" name="Google Shape;365;p44"/>
              <p:cNvPicPr preferRelativeResize="0"/>
              <p:nvPr/>
            </p:nvPicPr>
            <p:blipFill>
              <a:blip r:embed="rId4">
                <a:alphaModFix/>
              </a:blip>
              <a:stretch>
                <a:fillRect/>
              </a:stretch>
            </p:blipFill>
            <p:spPr>
              <a:xfrm>
                <a:off x="397472" y="299101"/>
                <a:ext cx="315050" cy="315050"/>
              </a:xfrm>
              <a:prstGeom prst="rect">
                <a:avLst/>
              </a:prstGeom>
              <a:noFill/>
              <a:ln>
                <a:noFill/>
              </a:ln>
            </p:spPr>
          </p:pic>
        </p:grpSp>
        <p:pic>
          <p:nvPicPr>
            <p:cNvPr id="366" name="Google Shape;366;p44"/>
            <p:cNvPicPr preferRelativeResize="0"/>
            <p:nvPr/>
          </p:nvPicPr>
          <p:blipFill>
            <a:blip r:embed="rId6">
              <a:alphaModFix/>
            </a:blip>
            <a:stretch>
              <a:fillRect/>
            </a:stretch>
          </p:blipFill>
          <p:spPr>
            <a:xfrm>
              <a:off x="872313" y="690287"/>
              <a:ext cx="1466360" cy="927374"/>
            </a:xfrm>
            <a:prstGeom prst="rect">
              <a:avLst/>
            </a:prstGeom>
            <a:noFill/>
            <a:ln>
              <a:noFill/>
            </a:ln>
          </p:spPr>
        </p:pic>
      </p:grpSp>
      <p:sp>
        <p:nvSpPr>
          <p:cNvPr id="367" name="Google Shape;367;p44"/>
          <p:cNvSpPr txBox="1"/>
          <p:nvPr/>
        </p:nvSpPr>
        <p:spPr>
          <a:xfrm>
            <a:off x="4068075" y="1054160"/>
            <a:ext cx="1420200" cy="38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solidFill>
                  <a:srgbClr val="FF6600"/>
                </a:solidFill>
                <a:latin typeface="Roboto"/>
                <a:ea typeface="Roboto"/>
                <a:cs typeface="Roboto"/>
                <a:sym typeface="Roboto"/>
              </a:rPr>
              <a:t>Ziel</a:t>
            </a:r>
            <a:endParaRPr sz="3000">
              <a:solidFill>
                <a:srgbClr val="FF6600"/>
              </a:solidFill>
              <a:latin typeface="Roboto"/>
              <a:ea typeface="Roboto"/>
              <a:cs typeface="Roboto"/>
              <a:sym typeface="Roboto"/>
            </a:endParaRPr>
          </a:p>
        </p:txBody>
      </p:sp>
      <p:pic>
        <p:nvPicPr>
          <p:cNvPr id="368" name="Google Shape;368;p44"/>
          <p:cNvPicPr preferRelativeResize="0"/>
          <p:nvPr/>
        </p:nvPicPr>
        <p:blipFill>
          <a:blip r:embed="rId4">
            <a:alphaModFix/>
          </a:blip>
          <a:stretch>
            <a:fillRect/>
          </a:stretch>
        </p:blipFill>
        <p:spPr>
          <a:xfrm>
            <a:off x="4366681" y="303451"/>
            <a:ext cx="838094" cy="838082"/>
          </a:xfrm>
          <a:prstGeom prst="rect">
            <a:avLst/>
          </a:prstGeom>
          <a:noFill/>
          <a:ln>
            <a:noFill/>
          </a:ln>
        </p:spPr>
      </p:pic>
      <p:pic>
        <p:nvPicPr>
          <p:cNvPr id="32" name="Grafik 31">
            <a:extLst>
              <a:ext uri="{FF2B5EF4-FFF2-40B4-BE49-F238E27FC236}">
                <a16:creationId xmlns:a16="http://schemas.microsoft.com/office/drawing/2014/main" id="{A46569BD-C510-4593-9D89-09A3E00458E7}"/>
              </a:ext>
            </a:extLst>
          </p:cNvPr>
          <p:cNvPicPr>
            <a:picLocks noChangeAspect="1"/>
          </p:cNvPicPr>
          <p:nvPr/>
        </p:nvPicPr>
        <p:blipFill>
          <a:blip r:embed="rId7"/>
          <a:stretch>
            <a:fillRect/>
          </a:stretch>
        </p:blipFill>
        <p:spPr>
          <a:xfrm>
            <a:off x="28616" y="1999189"/>
            <a:ext cx="406264" cy="2991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45"/>
          <p:cNvGrpSpPr/>
          <p:nvPr/>
        </p:nvGrpSpPr>
        <p:grpSpPr>
          <a:xfrm>
            <a:off x="5938738" y="757975"/>
            <a:ext cx="2868625" cy="3231300"/>
            <a:chOff x="3064413" y="3487050"/>
            <a:chExt cx="2868625" cy="3231300"/>
          </a:xfrm>
        </p:grpSpPr>
        <p:sp>
          <p:nvSpPr>
            <p:cNvPr id="374" name="Google Shape;374;p45"/>
            <p:cNvSpPr/>
            <p:nvPr/>
          </p:nvSpPr>
          <p:spPr>
            <a:xfrm>
              <a:off x="3144838" y="3487050"/>
              <a:ext cx="2788200" cy="3231300"/>
            </a:xfrm>
            <a:prstGeom prst="roundRect">
              <a:avLst>
                <a:gd name="adj" fmla="val 7832"/>
              </a:avLst>
            </a:prstGeom>
            <a:solidFill>
              <a:srgbClr val="FCE5CD"/>
            </a:solidFill>
            <a:ln w="952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5"/>
            <p:cNvSpPr txBox="1"/>
            <p:nvPr/>
          </p:nvSpPr>
          <p:spPr>
            <a:xfrm>
              <a:off x="3064413" y="5521675"/>
              <a:ext cx="2788200" cy="100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de-DE">
                  <a:solidFill>
                    <a:srgbClr val="000000"/>
                  </a:solidFill>
                </a:rPr>
                <a:t>Die Einwohner eines Landes</a:t>
              </a:r>
              <a:endParaRPr>
                <a:solidFill>
                  <a:srgbClr val="000000"/>
                </a:solidFill>
              </a:endParaRPr>
            </a:p>
            <a:p>
              <a:pPr marL="45720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endParaRPr/>
            </a:p>
          </p:txBody>
        </p:sp>
        <p:grpSp>
          <p:nvGrpSpPr>
            <p:cNvPr id="376" name="Google Shape;376;p45"/>
            <p:cNvGrpSpPr/>
            <p:nvPr/>
          </p:nvGrpSpPr>
          <p:grpSpPr>
            <a:xfrm>
              <a:off x="3484462" y="4914011"/>
              <a:ext cx="2108979" cy="597910"/>
              <a:chOff x="346213" y="813163"/>
              <a:chExt cx="1645326" cy="495000"/>
            </a:xfrm>
          </p:grpSpPr>
          <p:sp>
            <p:nvSpPr>
              <p:cNvPr id="377" name="Google Shape;377;p45"/>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5"/>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a:solidFill>
                      <a:srgbClr val="000000"/>
                    </a:solidFill>
                    <a:latin typeface="Pacifico"/>
                    <a:ea typeface="Pacifico"/>
                    <a:cs typeface="Pacifico"/>
                    <a:sym typeface="Pacifico"/>
                  </a:rPr>
                  <a:t>Einwohner eines Landes</a:t>
                </a:r>
                <a:endParaRPr>
                  <a:latin typeface="Pacifico"/>
                  <a:ea typeface="Pacifico"/>
                  <a:cs typeface="Pacifico"/>
                  <a:sym typeface="Pacifico"/>
                </a:endParaRPr>
              </a:p>
            </p:txBody>
          </p:sp>
        </p:grpSp>
        <p:grpSp>
          <p:nvGrpSpPr>
            <p:cNvPr id="379" name="Google Shape;379;p45"/>
            <p:cNvGrpSpPr/>
            <p:nvPr/>
          </p:nvGrpSpPr>
          <p:grpSpPr>
            <a:xfrm>
              <a:off x="3330922" y="3534724"/>
              <a:ext cx="1419703" cy="368702"/>
              <a:chOff x="397472" y="245449"/>
              <a:chExt cx="1419703" cy="368702"/>
            </a:xfrm>
          </p:grpSpPr>
          <p:sp>
            <p:nvSpPr>
              <p:cNvPr id="380" name="Google Shape;380;p45"/>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FF6600"/>
                    </a:solidFill>
                    <a:latin typeface="Roboto"/>
                    <a:ea typeface="Roboto"/>
                    <a:cs typeface="Roboto"/>
                    <a:sym typeface="Roboto"/>
                  </a:rPr>
                  <a:t>Ziel</a:t>
                </a:r>
                <a:endParaRPr sz="1600">
                  <a:solidFill>
                    <a:srgbClr val="FF6600"/>
                  </a:solidFill>
                  <a:latin typeface="Roboto"/>
                  <a:ea typeface="Roboto"/>
                  <a:cs typeface="Roboto"/>
                  <a:sym typeface="Roboto"/>
                </a:endParaRPr>
              </a:p>
            </p:txBody>
          </p:sp>
          <p:pic>
            <p:nvPicPr>
              <p:cNvPr id="381" name="Google Shape;381;p45"/>
              <p:cNvPicPr preferRelativeResize="0"/>
              <p:nvPr/>
            </p:nvPicPr>
            <p:blipFill>
              <a:blip r:embed="rId3">
                <a:alphaModFix/>
              </a:blip>
              <a:stretch>
                <a:fillRect/>
              </a:stretch>
            </p:blipFill>
            <p:spPr>
              <a:xfrm>
                <a:off x="397472" y="299101"/>
                <a:ext cx="315050" cy="315050"/>
              </a:xfrm>
              <a:prstGeom prst="rect">
                <a:avLst/>
              </a:prstGeom>
              <a:noFill/>
              <a:ln>
                <a:noFill/>
              </a:ln>
            </p:spPr>
          </p:pic>
        </p:grpSp>
        <p:pic>
          <p:nvPicPr>
            <p:cNvPr id="382" name="Google Shape;382;p45"/>
            <p:cNvPicPr preferRelativeResize="0"/>
            <p:nvPr/>
          </p:nvPicPr>
          <p:blipFill>
            <a:blip r:embed="rId4">
              <a:alphaModFix/>
            </a:blip>
            <a:stretch>
              <a:fillRect/>
            </a:stretch>
          </p:blipFill>
          <p:spPr>
            <a:xfrm>
              <a:off x="4040549" y="3854813"/>
              <a:ext cx="1062901" cy="1053037"/>
            </a:xfrm>
            <a:prstGeom prst="rect">
              <a:avLst/>
            </a:prstGeom>
            <a:noFill/>
            <a:ln>
              <a:noFill/>
            </a:ln>
          </p:spPr>
        </p:pic>
      </p:grpSp>
      <p:grpSp>
        <p:nvGrpSpPr>
          <p:cNvPr id="383" name="Google Shape;383;p45"/>
          <p:cNvGrpSpPr/>
          <p:nvPr/>
        </p:nvGrpSpPr>
        <p:grpSpPr>
          <a:xfrm>
            <a:off x="797063" y="757975"/>
            <a:ext cx="2868625" cy="3231300"/>
            <a:chOff x="130963" y="3487050"/>
            <a:chExt cx="2868625" cy="3231300"/>
          </a:xfrm>
        </p:grpSpPr>
        <p:sp>
          <p:nvSpPr>
            <p:cNvPr id="384" name="Google Shape;384;p45"/>
            <p:cNvSpPr/>
            <p:nvPr/>
          </p:nvSpPr>
          <p:spPr>
            <a:xfrm>
              <a:off x="211388" y="3487050"/>
              <a:ext cx="2788200" cy="3231300"/>
            </a:xfrm>
            <a:prstGeom prst="roundRect">
              <a:avLst>
                <a:gd name="adj" fmla="val 7832"/>
              </a:avLst>
            </a:prstGeom>
            <a:solidFill>
              <a:srgbClr val="FCE5CD"/>
            </a:solidFill>
            <a:ln w="952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5"/>
            <p:cNvSpPr txBox="1"/>
            <p:nvPr/>
          </p:nvSpPr>
          <p:spPr>
            <a:xfrm>
              <a:off x="130963" y="5521675"/>
              <a:ext cx="2788200" cy="100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de-DE" dirty="0">
                  <a:solidFill>
                    <a:srgbClr val="000000"/>
                  </a:solidFill>
                </a:rPr>
                <a:t>Alles Wissen über diese Person stammt von Dritten oder aus den Medien</a:t>
              </a:r>
              <a:endParaRPr dirty="0">
                <a:solidFill>
                  <a:srgbClr val="000000"/>
                </a:solidFill>
              </a:endParaRPr>
            </a:p>
            <a:p>
              <a:pPr marL="45720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p:txBody>
        </p:sp>
        <p:pic>
          <p:nvPicPr>
            <p:cNvPr id="386" name="Google Shape;386;p45"/>
            <p:cNvPicPr preferRelativeResize="0"/>
            <p:nvPr/>
          </p:nvPicPr>
          <p:blipFill rotWithShape="1">
            <a:blip r:embed="rId5">
              <a:alphaModFix/>
            </a:blip>
            <a:srcRect b="79705"/>
            <a:stretch/>
          </p:blipFill>
          <p:spPr>
            <a:xfrm>
              <a:off x="931248" y="3903350"/>
              <a:ext cx="1511174" cy="1056176"/>
            </a:xfrm>
            <a:prstGeom prst="rect">
              <a:avLst/>
            </a:prstGeom>
            <a:noFill/>
            <a:ln>
              <a:noFill/>
            </a:ln>
          </p:spPr>
        </p:pic>
        <p:grpSp>
          <p:nvGrpSpPr>
            <p:cNvPr id="387" name="Google Shape;387;p45"/>
            <p:cNvGrpSpPr/>
            <p:nvPr/>
          </p:nvGrpSpPr>
          <p:grpSpPr>
            <a:xfrm>
              <a:off x="551012" y="4914011"/>
              <a:ext cx="2108979" cy="597910"/>
              <a:chOff x="346213" y="813163"/>
              <a:chExt cx="1645326" cy="495000"/>
            </a:xfrm>
          </p:grpSpPr>
          <p:sp>
            <p:nvSpPr>
              <p:cNvPr id="388" name="Google Shape;388;p45"/>
              <p:cNvSpPr/>
              <p:nvPr/>
            </p:nvSpPr>
            <p:spPr>
              <a:xfrm>
                <a:off x="346213" y="824138"/>
                <a:ext cx="1645326" cy="473040"/>
              </a:xfrm>
              <a:prstGeom prst="flowChartTermina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5"/>
              <p:cNvSpPr txBox="1"/>
              <p:nvPr/>
            </p:nvSpPr>
            <p:spPr>
              <a:xfrm>
                <a:off x="346263" y="813163"/>
                <a:ext cx="1645200" cy="49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a:solidFill>
                      <a:srgbClr val="000000"/>
                    </a:solidFill>
                    <a:latin typeface="Pacifico"/>
                    <a:ea typeface="Pacifico"/>
                    <a:cs typeface="Pacifico"/>
                    <a:sym typeface="Pacifico"/>
                  </a:rPr>
                  <a:t>Dem Sprecher </a:t>
                </a:r>
                <a:br>
                  <a:rPr lang="en">
                    <a:solidFill>
                      <a:srgbClr val="000000"/>
                    </a:solidFill>
                    <a:latin typeface="Pacifico"/>
                    <a:ea typeface="Pacifico"/>
                    <a:cs typeface="Pacifico"/>
                    <a:sym typeface="Pacifico"/>
                  </a:rPr>
                </a:br>
                <a:r>
                  <a:rPr lang="de-DE">
                    <a:solidFill>
                      <a:srgbClr val="000000"/>
                    </a:solidFill>
                    <a:latin typeface="Pacifico"/>
                    <a:ea typeface="Pacifico"/>
                    <a:cs typeface="Pacifico"/>
                    <a:sym typeface="Pacifico"/>
                  </a:rPr>
                  <a:t>unbekannte Person</a:t>
                </a:r>
                <a:endParaRPr>
                  <a:latin typeface="Pacifico"/>
                  <a:ea typeface="Pacifico"/>
                  <a:cs typeface="Pacifico"/>
                  <a:sym typeface="Pacifico"/>
                </a:endParaRPr>
              </a:p>
            </p:txBody>
          </p:sp>
        </p:grpSp>
        <p:sp>
          <p:nvSpPr>
            <p:cNvPr id="390" name="Google Shape;390;p45"/>
            <p:cNvSpPr txBox="1"/>
            <p:nvPr/>
          </p:nvSpPr>
          <p:spPr>
            <a:xfrm>
              <a:off x="1370813" y="3872575"/>
              <a:ext cx="526500" cy="5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3600">
                  <a:solidFill>
                    <a:srgbClr val="FFFFFF"/>
                  </a:solidFill>
                  <a:latin typeface="Pacifico"/>
                  <a:ea typeface="Pacifico"/>
                  <a:cs typeface="Pacifico"/>
                  <a:sym typeface="Pacifico"/>
                </a:rPr>
                <a:t>?</a:t>
              </a:r>
              <a:endParaRPr sz="3600">
                <a:solidFill>
                  <a:srgbClr val="FFFFFF"/>
                </a:solidFill>
                <a:latin typeface="Pacifico"/>
                <a:ea typeface="Pacifico"/>
                <a:cs typeface="Pacifico"/>
                <a:sym typeface="Pacifico"/>
              </a:endParaRPr>
            </a:p>
          </p:txBody>
        </p:sp>
        <p:grpSp>
          <p:nvGrpSpPr>
            <p:cNvPr id="391" name="Google Shape;391;p45"/>
            <p:cNvGrpSpPr/>
            <p:nvPr/>
          </p:nvGrpSpPr>
          <p:grpSpPr>
            <a:xfrm>
              <a:off x="397472" y="3534724"/>
              <a:ext cx="1419703" cy="368702"/>
              <a:chOff x="397472" y="245449"/>
              <a:chExt cx="1419703" cy="368702"/>
            </a:xfrm>
          </p:grpSpPr>
          <p:sp>
            <p:nvSpPr>
              <p:cNvPr id="392" name="Google Shape;392;p45"/>
              <p:cNvSpPr txBox="1"/>
              <p:nvPr/>
            </p:nvSpPr>
            <p:spPr>
              <a:xfrm>
                <a:off x="754275" y="245449"/>
                <a:ext cx="10629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rgbClr val="FF6600"/>
                    </a:solidFill>
                    <a:latin typeface="Roboto"/>
                    <a:ea typeface="Roboto"/>
                    <a:cs typeface="Roboto"/>
                    <a:sym typeface="Roboto"/>
                  </a:rPr>
                  <a:t>Ziel</a:t>
                </a:r>
                <a:endParaRPr sz="1600">
                  <a:solidFill>
                    <a:srgbClr val="FF6600"/>
                  </a:solidFill>
                  <a:latin typeface="Roboto"/>
                  <a:ea typeface="Roboto"/>
                  <a:cs typeface="Roboto"/>
                  <a:sym typeface="Roboto"/>
                </a:endParaRPr>
              </a:p>
            </p:txBody>
          </p:sp>
          <p:pic>
            <p:nvPicPr>
              <p:cNvPr id="393" name="Google Shape;393;p45"/>
              <p:cNvPicPr preferRelativeResize="0"/>
              <p:nvPr/>
            </p:nvPicPr>
            <p:blipFill>
              <a:blip r:embed="rId3">
                <a:alphaModFix/>
              </a:blip>
              <a:stretch>
                <a:fillRect/>
              </a:stretch>
            </p:blipFill>
            <p:spPr>
              <a:xfrm>
                <a:off x="397472" y="299101"/>
                <a:ext cx="315050" cy="315050"/>
              </a:xfrm>
              <a:prstGeom prst="rect">
                <a:avLst/>
              </a:prstGeom>
              <a:noFill/>
              <a:ln>
                <a:noFill/>
              </a:ln>
            </p:spPr>
          </p:pic>
        </p:grpSp>
      </p:grpSp>
      <p:sp>
        <p:nvSpPr>
          <p:cNvPr id="394" name="Google Shape;394;p45"/>
          <p:cNvSpPr txBox="1"/>
          <p:nvPr/>
        </p:nvSpPr>
        <p:spPr>
          <a:xfrm>
            <a:off x="4092125" y="2554885"/>
            <a:ext cx="1420200" cy="38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a:solidFill>
                  <a:srgbClr val="FF6600"/>
                </a:solidFill>
                <a:latin typeface="Roboto"/>
                <a:ea typeface="Roboto"/>
                <a:cs typeface="Roboto"/>
                <a:sym typeface="Roboto"/>
              </a:rPr>
              <a:t>Ziel</a:t>
            </a:r>
            <a:endParaRPr sz="3000">
              <a:solidFill>
                <a:srgbClr val="FF6600"/>
              </a:solidFill>
              <a:latin typeface="Roboto"/>
              <a:ea typeface="Roboto"/>
              <a:cs typeface="Roboto"/>
              <a:sym typeface="Roboto"/>
            </a:endParaRPr>
          </a:p>
        </p:txBody>
      </p:sp>
      <p:pic>
        <p:nvPicPr>
          <p:cNvPr id="395" name="Google Shape;395;p45"/>
          <p:cNvPicPr preferRelativeResize="0"/>
          <p:nvPr/>
        </p:nvPicPr>
        <p:blipFill>
          <a:blip r:embed="rId3">
            <a:alphaModFix/>
          </a:blip>
          <a:stretch>
            <a:fillRect/>
          </a:stretch>
        </p:blipFill>
        <p:spPr>
          <a:xfrm>
            <a:off x="4390731" y="1804176"/>
            <a:ext cx="838094" cy="838082"/>
          </a:xfrm>
          <a:prstGeom prst="rect">
            <a:avLst/>
          </a:prstGeom>
          <a:noFill/>
          <a:ln>
            <a:noFill/>
          </a:ln>
        </p:spPr>
      </p:pic>
      <p:pic>
        <p:nvPicPr>
          <p:cNvPr id="25" name="Grafik 24">
            <a:extLst>
              <a:ext uri="{FF2B5EF4-FFF2-40B4-BE49-F238E27FC236}">
                <a16:creationId xmlns:a16="http://schemas.microsoft.com/office/drawing/2014/main" id="{988316C9-460F-4F3D-A6DC-40301E82E457}"/>
              </a:ext>
            </a:extLst>
          </p:cNvPr>
          <p:cNvPicPr>
            <a:picLocks noChangeAspect="1"/>
          </p:cNvPicPr>
          <p:nvPr/>
        </p:nvPicPr>
        <p:blipFill>
          <a:blip r:embed="rId6"/>
          <a:stretch>
            <a:fillRect/>
          </a:stretch>
        </p:blipFill>
        <p:spPr>
          <a:xfrm>
            <a:off x="28616" y="1999189"/>
            <a:ext cx="406264" cy="299117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Bildschirmpräsentation (16:9)</PresentationFormat>
  <Paragraphs>164</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12</vt:i4>
      </vt:variant>
    </vt:vector>
  </HeadingPairs>
  <TitlesOfParts>
    <vt:vector size="18" baseType="lpstr">
      <vt:lpstr>Roboto</vt:lpstr>
      <vt:lpstr>Arial</vt:lpstr>
      <vt:lpstr>Pacifico</vt:lpstr>
      <vt:lpstr>Simple Light</vt:lpstr>
      <vt:lpstr>Simple Light</vt:lpstr>
      <vt:lpstr>Simple Light</vt:lpstr>
      <vt:lpstr>Wie sehr verletzt 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sehr verletzt es?</dc:title>
  <cp:lastModifiedBy>Groschup, Friederike</cp:lastModifiedBy>
  <cp:revision>3</cp:revision>
  <dcterms:modified xsi:type="dcterms:W3CDTF">2019-10-02T09:19:58Z</dcterms:modified>
</cp:coreProperties>
</file>