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1" r:id="rId1"/>
    <p:sldMasterId id="2147483682" r:id="rId2"/>
    <p:sldMasterId id="2147483683" r:id="rId3"/>
  </p:sldMasterIdLst>
  <p:notesMasterIdLst>
    <p:notesMasterId r:id="rId16"/>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Lst>
  <p:sldSz cx="9144000" cy="5143500" type="screen16x9"/>
  <p:notesSz cx="6858000" cy="9144000"/>
  <p:embeddedFontLst>
    <p:embeddedFont>
      <p:font typeface="Pacifico" panose="020B0604020202020204" charset="0"/>
      <p:regular r:id="rId17"/>
    </p:embeddedFont>
    <p:embeddedFont>
      <p:font typeface="Roboto" panose="020B0604020202020204"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1524" y="9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font" Target="fonts/font2.fntdata"/><Relationship Id="rId3" Type="http://schemas.openxmlformats.org/officeDocument/2006/relationships/slideMaster" Target="slideMasters/slideMaster3.xml"/><Relationship Id="rId21" Type="http://schemas.openxmlformats.org/officeDocument/2006/relationships/font" Target="fonts/font5.fntdata"/><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font" Target="fonts/font1.fntdata"/><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font" Target="fonts/font3.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9"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500da6ccd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500da6ccd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g500da6ccdd_0_7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8" name="Google Shape;398;g500da6ccdd_0_7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g500da6ccdd_0_7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2" name="Google Shape;432;g500da6ccdd_0_7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500da6ccdd_0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1" name="Google Shape;461;g500da6ccdd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4ff5b4029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4ff5b4029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500da6ccdd_0_3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500da6ccdd_0_3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500da6ccdd_0_3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500da6ccdd_0_3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500da6ccdd_0_4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 name="Google Shape;255;g500da6ccdd_0_4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500da6ccdd_0_5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 name="Google Shape;280;g500da6ccdd_0_5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500da6ccdd_0_5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 name="Google Shape;313;g500da6ccdd_0_5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500da6ccdd_0_6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500da6ccdd_0_6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500da6ccdd_0_6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1" name="Google Shape;371;g500da6ccdd_0_6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5" name="Google Shape;15;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6" name="Google Shape;16;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0" name="Google Shape;50;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1" name="Google Shape;51;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2"/>
        <p:cNvGrpSpPr/>
        <p:nvPr/>
      </p:nvGrpSpPr>
      <p:grpSpPr>
        <a:xfrm>
          <a:off x="0" y="0"/>
          <a:ext cx="0" cy="0"/>
          <a:chOff x="0" y="0"/>
          <a:chExt cx="0" cy="0"/>
        </a:xfrm>
      </p:grpSpPr>
      <p:sp>
        <p:nvSpPr>
          <p:cNvPr id="53" name="Google Shape;53;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2"/>
        <p:cNvGrpSpPr/>
        <p:nvPr/>
      </p:nvGrpSpPr>
      <p:grpSpPr>
        <a:xfrm>
          <a:off x="0" y="0"/>
          <a:ext cx="0" cy="0"/>
          <a:chOff x="0" y="0"/>
          <a:chExt cx="0" cy="0"/>
        </a:xfrm>
      </p:grpSpPr>
      <p:sp>
        <p:nvSpPr>
          <p:cNvPr id="63" name="Google Shape;63;p14"/>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64" name="Google Shape;64;p14"/>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65" name="Google Shape;65;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6"/>
        <p:cNvGrpSpPr/>
        <p:nvPr/>
      </p:nvGrpSpPr>
      <p:grpSpPr>
        <a:xfrm>
          <a:off x="0" y="0"/>
          <a:ext cx="0" cy="0"/>
          <a:chOff x="0" y="0"/>
          <a:chExt cx="0" cy="0"/>
        </a:xfrm>
      </p:grpSpPr>
      <p:sp>
        <p:nvSpPr>
          <p:cNvPr id="67" name="Google Shape;67;p15"/>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68" name="Google Shape;68;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9"/>
        <p:cNvGrpSpPr/>
        <p:nvPr/>
      </p:nvGrpSpPr>
      <p:grpSpPr>
        <a:xfrm>
          <a:off x="0" y="0"/>
          <a:ext cx="0" cy="0"/>
          <a:chOff x="0" y="0"/>
          <a:chExt cx="0" cy="0"/>
        </a:xfrm>
      </p:grpSpPr>
      <p:sp>
        <p:nvSpPr>
          <p:cNvPr id="70" name="Google Shape;70;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1" name="Google Shape;71;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72" name="Google Shape;72;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73"/>
        <p:cNvGrpSpPr/>
        <p:nvPr/>
      </p:nvGrpSpPr>
      <p:grpSpPr>
        <a:xfrm>
          <a:off x="0" y="0"/>
          <a:ext cx="0" cy="0"/>
          <a:chOff x="0" y="0"/>
          <a:chExt cx="0" cy="0"/>
        </a:xfrm>
      </p:grpSpPr>
      <p:sp>
        <p:nvSpPr>
          <p:cNvPr id="74" name="Google Shape;74;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5" name="Google Shape;75;p17"/>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6" name="Google Shape;76;p17"/>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7" name="Google Shape;77;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8"/>
        <p:cNvGrpSpPr/>
        <p:nvPr/>
      </p:nvGrpSpPr>
      <p:grpSpPr>
        <a:xfrm>
          <a:off x="0" y="0"/>
          <a:ext cx="0" cy="0"/>
          <a:chOff x="0" y="0"/>
          <a:chExt cx="0" cy="0"/>
        </a:xfrm>
      </p:grpSpPr>
      <p:sp>
        <p:nvSpPr>
          <p:cNvPr id="79" name="Google Shape;79;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0" name="Google Shape;80;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81"/>
        <p:cNvGrpSpPr/>
        <p:nvPr/>
      </p:nvGrpSpPr>
      <p:grpSpPr>
        <a:xfrm>
          <a:off x="0" y="0"/>
          <a:ext cx="0" cy="0"/>
          <a:chOff x="0" y="0"/>
          <a:chExt cx="0" cy="0"/>
        </a:xfrm>
      </p:grpSpPr>
      <p:sp>
        <p:nvSpPr>
          <p:cNvPr id="82" name="Google Shape;82;p1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3" name="Google Shape;83;p19"/>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84" name="Google Shape;84;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85"/>
        <p:cNvGrpSpPr/>
        <p:nvPr/>
      </p:nvGrpSpPr>
      <p:grpSpPr>
        <a:xfrm>
          <a:off x="0" y="0"/>
          <a:ext cx="0" cy="0"/>
          <a:chOff x="0" y="0"/>
          <a:chExt cx="0" cy="0"/>
        </a:xfrm>
      </p:grpSpPr>
      <p:sp>
        <p:nvSpPr>
          <p:cNvPr id="86" name="Google Shape;86;p20"/>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87" name="Google Shape;87;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8"/>
        <p:cNvGrpSpPr/>
        <p:nvPr/>
      </p:nvGrpSpPr>
      <p:grpSpPr>
        <a:xfrm>
          <a:off x="0" y="0"/>
          <a:ext cx="0" cy="0"/>
          <a:chOff x="0" y="0"/>
          <a:chExt cx="0" cy="0"/>
        </a:xfrm>
      </p:grpSpPr>
      <p:sp>
        <p:nvSpPr>
          <p:cNvPr id="89" name="Google Shape;89;p2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1"/>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91" name="Google Shape;91;p21"/>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92" name="Google Shape;92;p21"/>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93" name="Google Shape;93;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9" name="Google Shape;19;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4"/>
        <p:cNvGrpSpPr/>
        <p:nvPr/>
      </p:nvGrpSpPr>
      <p:grpSpPr>
        <a:xfrm>
          <a:off x="0" y="0"/>
          <a:ext cx="0" cy="0"/>
          <a:chOff x="0" y="0"/>
          <a:chExt cx="0" cy="0"/>
        </a:xfrm>
      </p:grpSpPr>
      <p:sp>
        <p:nvSpPr>
          <p:cNvPr id="95" name="Google Shape;95;p2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rtl="0">
              <a:lnSpc>
                <a:spcPct val="100000"/>
              </a:lnSpc>
              <a:spcBef>
                <a:spcPts val="0"/>
              </a:spcBef>
              <a:spcAft>
                <a:spcPts val="0"/>
              </a:spcAft>
              <a:buSzPts val="1800"/>
              <a:buNone/>
              <a:defRPr/>
            </a:lvl1pPr>
          </a:lstStyle>
          <a:p>
            <a:endParaRPr/>
          </a:p>
        </p:txBody>
      </p:sp>
      <p:sp>
        <p:nvSpPr>
          <p:cNvPr id="96" name="Google Shape;96;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7"/>
        <p:cNvGrpSpPr/>
        <p:nvPr/>
      </p:nvGrpSpPr>
      <p:grpSpPr>
        <a:xfrm>
          <a:off x="0" y="0"/>
          <a:ext cx="0" cy="0"/>
          <a:chOff x="0" y="0"/>
          <a:chExt cx="0" cy="0"/>
        </a:xfrm>
      </p:grpSpPr>
      <p:sp>
        <p:nvSpPr>
          <p:cNvPr id="98" name="Google Shape;98;p23"/>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99" name="Google Shape;99;p23"/>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100" name="Google Shape;100;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1"/>
        <p:cNvGrpSpPr/>
        <p:nvPr/>
      </p:nvGrpSpPr>
      <p:grpSpPr>
        <a:xfrm>
          <a:off x="0" y="0"/>
          <a:ext cx="0" cy="0"/>
          <a:chOff x="0" y="0"/>
          <a:chExt cx="0" cy="0"/>
        </a:xfrm>
      </p:grpSpPr>
      <p:sp>
        <p:nvSpPr>
          <p:cNvPr id="102" name="Google Shape;102;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7"/>
        <p:cNvGrpSpPr/>
        <p:nvPr/>
      </p:nvGrpSpPr>
      <p:grpSpPr>
        <a:xfrm>
          <a:off x="0" y="0"/>
          <a:ext cx="0" cy="0"/>
          <a:chOff x="0" y="0"/>
          <a:chExt cx="0" cy="0"/>
        </a:xfrm>
      </p:grpSpPr>
      <p:sp>
        <p:nvSpPr>
          <p:cNvPr id="108" name="Google Shape;108;p26"/>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09" name="Google Shape;109;p26"/>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10" name="Google Shape;110;p2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1"/>
        <p:cNvGrpSpPr/>
        <p:nvPr/>
      </p:nvGrpSpPr>
      <p:grpSpPr>
        <a:xfrm>
          <a:off x="0" y="0"/>
          <a:ext cx="0" cy="0"/>
          <a:chOff x="0" y="0"/>
          <a:chExt cx="0" cy="0"/>
        </a:xfrm>
      </p:grpSpPr>
      <p:sp>
        <p:nvSpPr>
          <p:cNvPr id="112" name="Google Shape;112;p27"/>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13" name="Google Shape;113;p2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14"/>
        <p:cNvGrpSpPr/>
        <p:nvPr/>
      </p:nvGrpSpPr>
      <p:grpSpPr>
        <a:xfrm>
          <a:off x="0" y="0"/>
          <a:ext cx="0" cy="0"/>
          <a:chOff x="0" y="0"/>
          <a:chExt cx="0" cy="0"/>
        </a:xfrm>
      </p:grpSpPr>
      <p:sp>
        <p:nvSpPr>
          <p:cNvPr id="115" name="Google Shape;115;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6" name="Google Shape;116;p2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17" name="Google Shape;117;p2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18"/>
        <p:cNvGrpSpPr/>
        <p:nvPr/>
      </p:nvGrpSpPr>
      <p:grpSpPr>
        <a:xfrm>
          <a:off x="0" y="0"/>
          <a:ext cx="0" cy="0"/>
          <a:chOff x="0" y="0"/>
          <a:chExt cx="0" cy="0"/>
        </a:xfrm>
      </p:grpSpPr>
      <p:sp>
        <p:nvSpPr>
          <p:cNvPr id="119" name="Google Shape;119;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0" name="Google Shape;120;p29"/>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21" name="Google Shape;121;p29"/>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22" name="Google Shape;122;p2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3"/>
        <p:cNvGrpSpPr/>
        <p:nvPr/>
      </p:nvGrpSpPr>
      <p:grpSpPr>
        <a:xfrm>
          <a:off x="0" y="0"/>
          <a:ext cx="0" cy="0"/>
          <a:chOff x="0" y="0"/>
          <a:chExt cx="0" cy="0"/>
        </a:xfrm>
      </p:grpSpPr>
      <p:sp>
        <p:nvSpPr>
          <p:cNvPr id="124" name="Google Shape;124;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5" name="Google Shape;125;p3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26"/>
        <p:cNvGrpSpPr/>
        <p:nvPr/>
      </p:nvGrpSpPr>
      <p:grpSpPr>
        <a:xfrm>
          <a:off x="0" y="0"/>
          <a:ext cx="0" cy="0"/>
          <a:chOff x="0" y="0"/>
          <a:chExt cx="0" cy="0"/>
        </a:xfrm>
      </p:grpSpPr>
      <p:sp>
        <p:nvSpPr>
          <p:cNvPr id="127" name="Google Shape;127;p31"/>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28" name="Google Shape;128;p31"/>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29" name="Google Shape;129;p3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30"/>
        <p:cNvGrpSpPr/>
        <p:nvPr/>
      </p:nvGrpSpPr>
      <p:grpSpPr>
        <a:xfrm>
          <a:off x="0" y="0"/>
          <a:ext cx="0" cy="0"/>
          <a:chOff x="0" y="0"/>
          <a:chExt cx="0" cy="0"/>
        </a:xfrm>
      </p:grpSpPr>
      <p:sp>
        <p:nvSpPr>
          <p:cNvPr id="131" name="Google Shape;131;p32"/>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32" name="Google Shape;132;p3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3" name="Google Shape;23;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33"/>
        <p:cNvGrpSpPr/>
        <p:nvPr/>
      </p:nvGrpSpPr>
      <p:grpSpPr>
        <a:xfrm>
          <a:off x="0" y="0"/>
          <a:ext cx="0" cy="0"/>
          <a:chOff x="0" y="0"/>
          <a:chExt cx="0" cy="0"/>
        </a:xfrm>
      </p:grpSpPr>
      <p:sp>
        <p:nvSpPr>
          <p:cNvPr id="134" name="Google Shape;134;p33"/>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33"/>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36" name="Google Shape;136;p33"/>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37" name="Google Shape;137;p33"/>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38" name="Google Shape;138;p3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39"/>
        <p:cNvGrpSpPr/>
        <p:nvPr/>
      </p:nvGrpSpPr>
      <p:grpSpPr>
        <a:xfrm>
          <a:off x="0" y="0"/>
          <a:ext cx="0" cy="0"/>
          <a:chOff x="0" y="0"/>
          <a:chExt cx="0" cy="0"/>
        </a:xfrm>
      </p:grpSpPr>
      <p:sp>
        <p:nvSpPr>
          <p:cNvPr id="140" name="Google Shape;140;p34"/>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rtl="0">
              <a:lnSpc>
                <a:spcPct val="100000"/>
              </a:lnSpc>
              <a:spcBef>
                <a:spcPts val="0"/>
              </a:spcBef>
              <a:spcAft>
                <a:spcPts val="0"/>
              </a:spcAft>
              <a:buSzPts val="1800"/>
              <a:buNone/>
              <a:defRPr/>
            </a:lvl1pPr>
          </a:lstStyle>
          <a:p>
            <a:endParaRPr/>
          </a:p>
        </p:txBody>
      </p:sp>
      <p:sp>
        <p:nvSpPr>
          <p:cNvPr id="141" name="Google Shape;141;p3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42"/>
        <p:cNvGrpSpPr/>
        <p:nvPr/>
      </p:nvGrpSpPr>
      <p:grpSpPr>
        <a:xfrm>
          <a:off x="0" y="0"/>
          <a:ext cx="0" cy="0"/>
          <a:chOff x="0" y="0"/>
          <a:chExt cx="0" cy="0"/>
        </a:xfrm>
      </p:grpSpPr>
      <p:sp>
        <p:nvSpPr>
          <p:cNvPr id="143" name="Google Shape;143;p35"/>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44" name="Google Shape;144;p35"/>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145" name="Google Shape;145;p3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6"/>
        <p:cNvGrpSpPr/>
        <p:nvPr/>
      </p:nvGrpSpPr>
      <p:grpSpPr>
        <a:xfrm>
          <a:off x="0" y="0"/>
          <a:ext cx="0" cy="0"/>
          <a:chOff x="0" y="0"/>
          <a:chExt cx="0" cy="0"/>
        </a:xfrm>
      </p:grpSpPr>
      <p:sp>
        <p:nvSpPr>
          <p:cNvPr id="147" name="Google Shape;147;p3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6" name="Google Shape;26;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7" name="Google Shape;27;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8" name="Google Shape;28;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1" name="Google Shape;31;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4" name="Google Shape;34;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5" name="Google Shape;35;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8" name="Google Shape;38;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2" name="Google Shape;42;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3" name="Google Shape;43;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4" name="Google Shape;44;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7" name="Google Shape;47;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5.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6.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4.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‹Nr.›</a:t>
            </a:fld>
            <a:endParaRPr/>
          </a:p>
        </p:txBody>
      </p:sp>
      <p:pic>
        <p:nvPicPr>
          <p:cNvPr id="9" name="Google Shape;9;p1"/>
          <p:cNvPicPr preferRelativeResize="0"/>
          <p:nvPr/>
        </p:nvPicPr>
        <p:blipFill rotWithShape="1">
          <a:blip r:embed="rId13">
            <a:alphaModFix/>
          </a:blip>
          <a:srcRect/>
          <a:stretch/>
        </p:blipFill>
        <p:spPr>
          <a:xfrm>
            <a:off x="1" y="0"/>
            <a:ext cx="497998" cy="5143498"/>
          </a:xfrm>
          <a:prstGeom prst="rect">
            <a:avLst/>
          </a:prstGeom>
          <a:noFill/>
          <a:ln>
            <a:noFill/>
          </a:ln>
        </p:spPr>
      </p:pic>
      <p:pic>
        <p:nvPicPr>
          <p:cNvPr id="10" name="Google Shape;10;p1"/>
          <p:cNvPicPr preferRelativeResize="0"/>
          <p:nvPr/>
        </p:nvPicPr>
        <p:blipFill rotWithShape="1">
          <a:blip r:embed="rId14">
            <a:alphaModFix/>
          </a:blip>
          <a:srcRect/>
          <a:stretch/>
        </p:blipFill>
        <p:spPr>
          <a:xfrm>
            <a:off x="69742" y="512500"/>
            <a:ext cx="358508" cy="331624"/>
          </a:xfrm>
          <a:prstGeom prst="rect">
            <a:avLst/>
          </a:prstGeom>
          <a:noFill/>
          <a:ln>
            <a:noFill/>
          </a:ln>
        </p:spPr>
      </p:pic>
      <p:pic>
        <p:nvPicPr>
          <p:cNvPr id="11" name="Google Shape;11;p1"/>
          <p:cNvPicPr preferRelativeResize="0"/>
          <p:nvPr/>
        </p:nvPicPr>
        <p:blipFill>
          <a:blip r:embed="rId15">
            <a:alphaModFix/>
          </a:blip>
          <a:stretch>
            <a:fillRect/>
          </a:stretch>
        </p:blipFill>
        <p:spPr>
          <a:xfrm>
            <a:off x="570800" y="4743825"/>
            <a:ext cx="1761387" cy="331625"/>
          </a:xfrm>
          <a:prstGeom prst="rect">
            <a:avLst/>
          </a:prstGeom>
          <a:noFill/>
          <a:ln>
            <a:noFill/>
          </a:ln>
        </p:spPr>
      </p:pic>
      <p:pic>
        <p:nvPicPr>
          <p:cNvPr id="12" name="Google Shape;12;p1"/>
          <p:cNvPicPr preferRelativeResize="0"/>
          <p:nvPr/>
        </p:nvPicPr>
        <p:blipFill>
          <a:blip r:embed="rId16">
            <a:alphaModFix/>
          </a:blip>
          <a:stretch>
            <a:fillRect/>
          </a:stretch>
        </p:blipFill>
        <p:spPr>
          <a:xfrm>
            <a:off x="8273610" y="4743825"/>
            <a:ext cx="801965" cy="33162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4"/>
        <p:cNvGrpSpPr/>
        <p:nvPr/>
      </p:nvGrpSpPr>
      <p:grpSpPr>
        <a:xfrm>
          <a:off x="0" y="0"/>
          <a:ext cx="0" cy="0"/>
          <a:chOff x="0" y="0"/>
          <a:chExt cx="0" cy="0"/>
        </a:xfrm>
      </p:grpSpPr>
      <p:sp>
        <p:nvSpPr>
          <p:cNvPr id="55" name="Google Shape;55;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56" name="Google Shape;56;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1600"/>
              </a:spcBef>
              <a:spcAft>
                <a:spcPts val="0"/>
              </a:spcAft>
              <a:buClr>
                <a:schemeClr val="dk2"/>
              </a:buClr>
              <a:buSzPts val="1400"/>
              <a:buChar char="○"/>
              <a:defRPr>
                <a:solidFill>
                  <a:schemeClr val="dk2"/>
                </a:solidFill>
              </a:defRPr>
            </a:lvl2pPr>
            <a:lvl3pPr marL="1371600" lvl="2" indent="-317500" rtl="0">
              <a:lnSpc>
                <a:spcPct val="115000"/>
              </a:lnSpc>
              <a:spcBef>
                <a:spcPts val="1600"/>
              </a:spcBef>
              <a:spcAft>
                <a:spcPts val="0"/>
              </a:spcAft>
              <a:buClr>
                <a:schemeClr val="dk2"/>
              </a:buClr>
              <a:buSzPts val="1400"/>
              <a:buChar char="■"/>
              <a:defRPr>
                <a:solidFill>
                  <a:schemeClr val="dk2"/>
                </a:solidFill>
              </a:defRPr>
            </a:lvl3pPr>
            <a:lvl4pPr marL="1828800" lvl="3" indent="-317500" rtl="0">
              <a:lnSpc>
                <a:spcPct val="115000"/>
              </a:lnSpc>
              <a:spcBef>
                <a:spcPts val="1600"/>
              </a:spcBef>
              <a:spcAft>
                <a:spcPts val="0"/>
              </a:spcAft>
              <a:buClr>
                <a:schemeClr val="dk2"/>
              </a:buClr>
              <a:buSzPts val="1400"/>
              <a:buChar char="●"/>
              <a:defRPr>
                <a:solidFill>
                  <a:schemeClr val="dk2"/>
                </a:solidFill>
              </a:defRPr>
            </a:lvl4pPr>
            <a:lvl5pPr marL="2286000" lvl="4" indent="-317500" rtl="0">
              <a:lnSpc>
                <a:spcPct val="115000"/>
              </a:lnSpc>
              <a:spcBef>
                <a:spcPts val="1600"/>
              </a:spcBef>
              <a:spcAft>
                <a:spcPts val="0"/>
              </a:spcAft>
              <a:buClr>
                <a:schemeClr val="dk2"/>
              </a:buClr>
              <a:buSzPts val="1400"/>
              <a:buChar char="○"/>
              <a:defRPr>
                <a:solidFill>
                  <a:schemeClr val="dk2"/>
                </a:solidFill>
              </a:defRPr>
            </a:lvl5pPr>
            <a:lvl6pPr marL="2743200" lvl="5" indent="-317500" rtl="0">
              <a:lnSpc>
                <a:spcPct val="115000"/>
              </a:lnSpc>
              <a:spcBef>
                <a:spcPts val="1600"/>
              </a:spcBef>
              <a:spcAft>
                <a:spcPts val="0"/>
              </a:spcAft>
              <a:buClr>
                <a:schemeClr val="dk2"/>
              </a:buClr>
              <a:buSzPts val="1400"/>
              <a:buChar char="■"/>
              <a:defRPr>
                <a:solidFill>
                  <a:schemeClr val="dk2"/>
                </a:solidFill>
              </a:defRPr>
            </a:lvl6pPr>
            <a:lvl7pPr marL="3200400" lvl="6" indent="-317500" rtl="0">
              <a:lnSpc>
                <a:spcPct val="115000"/>
              </a:lnSpc>
              <a:spcBef>
                <a:spcPts val="1600"/>
              </a:spcBef>
              <a:spcAft>
                <a:spcPts val="0"/>
              </a:spcAft>
              <a:buClr>
                <a:schemeClr val="dk2"/>
              </a:buClr>
              <a:buSzPts val="1400"/>
              <a:buChar char="●"/>
              <a:defRPr>
                <a:solidFill>
                  <a:schemeClr val="dk2"/>
                </a:solidFill>
              </a:defRPr>
            </a:lvl7pPr>
            <a:lvl8pPr marL="3657600" lvl="7" indent="-317500" rtl="0">
              <a:lnSpc>
                <a:spcPct val="115000"/>
              </a:lnSpc>
              <a:spcBef>
                <a:spcPts val="1600"/>
              </a:spcBef>
              <a:spcAft>
                <a:spcPts val="0"/>
              </a:spcAft>
              <a:buClr>
                <a:schemeClr val="dk2"/>
              </a:buClr>
              <a:buSzPts val="1400"/>
              <a:buChar char="○"/>
              <a:defRPr>
                <a:solidFill>
                  <a:schemeClr val="dk2"/>
                </a:solidFill>
              </a:defRPr>
            </a:lvl8pPr>
            <a:lvl9pPr marL="4114800" lvl="8" indent="-317500" rtl="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57" name="Google Shape;57;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
              <a:t>‹Nr.›</a:t>
            </a:fld>
            <a:endParaRPr/>
          </a:p>
        </p:txBody>
      </p:sp>
      <p:pic>
        <p:nvPicPr>
          <p:cNvPr id="58" name="Google Shape;58;p13"/>
          <p:cNvPicPr preferRelativeResize="0"/>
          <p:nvPr/>
        </p:nvPicPr>
        <p:blipFill rotWithShape="1">
          <a:blip r:embed="rId13">
            <a:alphaModFix/>
          </a:blip>
          <a:srcRect t="39" b="29"/>
          <a:stretch/>
        </p:blipFill>
        <p:spPr>
          <a:xfrm>
            <a:off x="1" y="0"/>
            <a:ext cx="497998" cy="5143498"/>
          </a:xfrm>
          <a:prstGeom prst="rect">
            <a:avLst/>
          </a:prstGeom>
          <a:noFill/>
          <a:ln>
            <a:noFill/>
          </a:ln>
        </p:spPr>
      </p:pic>
      <p:pic>
        <p:nvPicPr>
          <p:cNvPr id="59" name="Google Shape;59;p13"/>
          <p:cNvPicPr preferRelativeResize="0"/>
          <p:nvPr/>
        </p:nvPicPr>
        <p:blipFill>
          <a:blip r:embed="rId14">
            <a:alphaModFix/>
          </a:blip>
          <a:stretch>
            <a:fillRect/>
          </a:stretch>
        </p:blipFill>
        <p:spPr>
          <a:xfrm>
            <a:off x="570800" y="4743825"/>
            <a:ext cx="1761387" cy="331625"/>
          </a:xfrm>
          <a:prstGeom prst="rect">
            <a:avLst/>
          </a:prstGeom>
          <a:noFill/>
          <a:ln>
            <a:noFill/>
          </a:ln>
        </p:spPr>
      </p:pic>
      <p:pic>
        <p:nvPicPr>
          <p:cNvPr id="60" name="Google Shape;60;p13"/>
          <p:cNvPicPr preferRelativeResize="0"/>
          <p:nvPr/>
        </p:nvPicPr>
        <p:blipFill>
          <a:blip r:embed="rId15">
            <a:alphaModFix/>
          </a:blip>
          <a:stretch>
            <a:fillRect/>
          </a:stretch>
        </p:blipFill>
        <p:spPr>
          <a:xfrm>
            <a:off x="8273610" y="4743825"/>
            <a:ext cx="801965" cy="331626"/>
          </a:xfrm>
          <a:prstGeom prst="rect">
            <a:avLst/>
          </a:prstGeom>
          <a:noFill/>
          <a:ln>
            <a:noFill/>
          </a:ln>
        </p:spPr>
      </p:pic>
      <p:pic>
        <p:nvPicPr>
          <p:cNvPr id="61" name="Google Shape;61;p13"/>
          <p:cNvPicPr preferRelativeResize="0"/>
          <p:nvPr/>
        </p:nvPicPr>
        <p:blipFill>
          <a:blip r:embed="rId16">
            <a:alphaModFix/>
          </a:blip>
          <a:stretch>
            <a:fillRect/>
          </a:stretch>
        </p:blipFill>
        <p:spPr>
          <a:xfrm>
            <a:off x="38286" y="512500"/>
            <a:ext cx="421426" cy="35309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103"/>
        <p:cNvGrpSpPr/>
        <p:nvPr/>
      </p:nvGrpSpPr>
      <p:grpSpPr>
        <a:xfrm>
          <a:off x="0" y="0"/>
          <a:ext cx="0" cy="0"/>
          <a:chOff x="0" y="0"/>
          <a:chExt cx="0" cy="0"/>
        </a:xfrm>
      </p:grpSpPr>
      <p:sp>
        <p:nvSpPr>
          <p:cNvPr id="104" name="Google Shape;104;p2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105" name="Google Shape;105;p2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1600"/>
              </a:spcBef>
              <a:spcAft>
                <a:spcPts val="0"/>
              </a:spcAft>
              <a:buClr>
                <a:schemeClr val="dk2"/>
              </a:buClr>
              <a:buSzPts val="1400"/>
              <a:buChar char="○"/>
              <a:defRPr>
                <a:solidFill>
                  <a:schemeClr val="dk2"/>
                </a:solidFill>
              </a:defRPr>
            </a:lvl2pPr>
            <a:lvl3pPr marL="1371600" lvl="2" indent="-317500" rtl="0">
              <a:lnSpc>
                <a:spcPct val="115000"/>
              </a:lnSpc>
              <a:spcBef>
                <a:spcPts val="1600"/>
              </a:spcBef>
              <a:spcAft>
                <a:spcPts val="0"/>
              </a:spcAft>
              <a:buClr>
                <a:schemeClr val="dk2"/>
              </a:buClr>
              <a:buSzPts val="1400"/>
              <a:buChar char="■"/>
              <a:defRPr>
                <a:solidFill>
                  <a:schemeClr val="dk2"/>
                </a:solidFill>
              </a:defRPr>
            </a:lvl3pPr>
            <a:lvl4pPr marL="1828800" lvl="3" indent="-317500" rtl="0">
              <a:lnSpc>
                <a:spcPct val="115000"/>
              </a:lnSpc>
              <a:spcBef>
                <a:spcPts val="1600"/>
              </a:spcBef>
              <a:spcAft>
                <a:spcPts val="0"/>
              </a:spcAft>
              <a:buClr>
                <a:schemeClr val="dk2"/>
              </a:buClr>
              <a:buSzPts val="1400"/>
              <a:buChar char="●"/>
              <a:defRPr>
                <a:solidFill>
                  <a:schemeClr val="dk2"/>
                </a:solidFill>
              </a:defRPr>
            </a:lvl4pPr>
            <a:lvl5pPr marL="2286000" lvl="4" indent="-317500" rtl="0">
              <a:lnSpc>
                <a:spcPct val="115000"/>
              </a:lnSpc>
              <a:spcBef>
                <a:spcPts val="1600"/>
              </a:spcBef>
              <a:spcAft>
                <a:spcPts val="0"/>
              </a:spcAft>
              <a:buClr>
                <a:schemeClr val="dk2"/>
              </a:buClr>
              <a:buSzPts val="1400"/>
              <a:buChar char="○"/>
              <a:defRPr>
                <a:solidFill>
                  <a:schemeClr val="dk2"/>
                </a:solidFill>
              </a:defRPr>
            </a:lvl5pPr>
            <a:lvl6pPr marL="2743200" lvl="5" indent="-317500" rtl="0">
              <a:lnSpc>
                <a:spcPct val="115000"/>
              </a:lnSpc>
              <a:spcBef>
                <a:spcPts val="1600"/>
              </a:spcBef>
              <a:spcAft>
                <a:spcPts val="0"/>
              </a:spcAft>
              <a:buClr>
                <a:schemeClr val="dk2"/>
              </a:buClr>
              <a:buSzPts val="1400"/>
              <a:buChar char="■"/>
              <a:defRPr>
                <a:solidFill>
                  <a:schemeClr val="dk2"/>
                </a:solidFill>
              </a:defRPr>
            </a:lvl6pPr>
            <a:lvl7pPr marL="3200400" lvl="6" indent="-317500" rtl="0">
              <a:lnSpc>
                <a:spcPct val="115000"/>
              </a:lnSpc>
              <a:spcBef>
                <a:spcPts val="1600"/>
              </a:spcBef>
              <a:spcAft>
                <a:spcPts val="0"/>
              </a:spcAft>
              <a:buClr>
                <a:schemeClr val="dk2"/>
              </a:buClr>
              <a:buSzPts val="1400"/>
              <a:buChar char="●"/>
              <a:defRPr>
                <a:solidFill>
                  <a:schemeClr val="dk2"/>
                </a:solidFill>
              </a:defRPr>
            </a:lvl7pPr>
            <a:lvl8pPr marL="3657600" lvl="7" indent="-317500" rtl="0">
              <a:lnSpc>
                <a:spcPct val="115000"/>
              </a:lnSpc>
              <a:spcBef>
                <a:spcPts val="1600"/>
              </a:spcBef>
              <a:spcAft>
                <a:spcPts val="0"/>
              </a:spcAft>
              <a:buClr>
                <a:schemeClr val="dk2"/>
              </a:buClr>
              <a:buSzPts val="1400"/>
              <a:buChar char="○"/>
              <a:defRPr>
                <a:solidFill>
                  <a:schemeClr val="dk2"/>
                </a:solidFill>
              </a:defRPr>
            </a:lvl8pPr>
            <a:lvl9pPr marL="4114800" lvl="8" indent="-317500" rtl="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106" name="Google Shape;106;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
              <a:t>‹Nr.›</a:t>
            </a:fld>
            <a:endParaRPr/>
          </a:p>
        </p:txBody>
      </p:sp>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3.png"/><Relationship Id="rId7"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38.png"/><Relationship Id="rId10" Type="http://schemas.openxmlformats.org/officeDocument/2006/relationships/image" Target="../media/image9.png"/><Relationship Id="rId4" Type="http://schemas.openxmlformats.org/officeDocument/2006/relationships/image" Target="../media/image37.png"/><Relationship Id="rId9" Type="http://schemas.openxmlformats.org/officeDocument/2006/relationships/image" Target="../media/image42.png"/></Relationships>
</file>

<file path=ppt/slides/_rels/slide12.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png"/><Relationship Id="rId3" Type="http://schemas.openxmlformats.org/officeDocument/2006/relationships/image" Target="../media/image1.png"/><Relationship Id="rId7" Type="http://schemas.openxmlformats.org/officeDocument/2006/relationships/image" Target="../media/image3.png"/><Relationship Id="rId12" Type="http://schemas.openxmlformats.org/officeDocument/2006/relationships/image" Target="../media/image48.png"/><Relationship Id="rId2" Type="http://schemas.openxmlformats.org/officeDocument/2006/relationships/notesSlide" Target="../notesSlides/notesSlide12.xml"/><Relationship Id="rId1" Type="http://schemas.openxmlformats.org/officeDocument/2006/relationships/slideLayout" Target="../slideLayouts/slideLayout23.xml"/><Relationship Id="rId6" Type="http://schemas.openxmlformats.org/officeDocument/2006/relationships/image" Target="../media/image43.png"/><Relationship Id="rId11" Type="http://schemas.openxmlformats.org/officeDocument/2006/relationships/image" Target="../media/image47.png"/><Relationship Id="rId5" Type="http://schemas.openxmlformats.org/officeDocument/2006/relationships/image" Target="../media/image4.png"/><Relationship Id="rId10" Type="http://schemas.openxmlformats.org/officeDocument/2006/relationships/image" Target="../media/image46.png"/><Relationship Id="rId4" Type="http://schemas.openxmlformats.org/officeDocument/2006/relationships/image" Target="../media/image2.png"/><Relationship Id="rId9" Type="http://schemas.openxmlformats.org/officeDocument/2006/relationships/image" Target="../media/image45.png"/><Relationship Id="rId1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21.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27.pn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28.png"/><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pic>
        <p:nvPicPr>
          <p:cNvPr id="152" name="Google Shape;152;p37"/>
          <p:cNvPicPr preferRelativeResize="0"/>
          <p:nvPr/>
        </p:nvPicPr>
        <p:blipFill rotWithShape="1">
          <a:blip r:embed="rId3">
            <a:alphaModFix/>
          </a:blip>
          <a:srcRect/>
          <a:stretch/>
        </p:blipFill>
        <p:spPr>
          <a:xfrm>
            <a:off x="1" y="0"/>
            <a:ext cx="497998" cy="5143498"/>
          </a:xfrm>
          <a:prstGeom prst="rect">
            <a:avLst/>
          </a:prstGeom>
          <a:noFill/>
          <a:ln>
            <a:noFill/>
          </a:ln>
        </p:spPr>
      </p:pic>
      <p:pic>
        <p:nvPicPr>
          <p:cNvPr id="153" name="Google Shape;153;p37"/>
          <p:cNvPicPr preferRelativeResize="0"/>
          <p:nvPr/>
        </p:nvPicPr>
        <p:blipFill>
          <a:blip r:embed="rId4">
            <a:alphaModFix/>
          </a:blip>
          <a:stretch>
            <a:fillRect/>
          </a:stretch>
        </p:blipFill>
        <p:spPr>
          <a:xfrm>
            <a:off x="570800" y="4743825"/>
            <a:ext cx="1761387" cy="331625"/>
          </a:xfrm>
          <a:prstGeom prst="rect">
            <a:avLst/>
          </a:prstGeom>
          <a:noFill/>
          <a:ln>
            <a:noFill/>
          </a:ln>
        </p:spPr>
      </p:pic>
      <p:pic>
        <p:nvPicPr>
          <p:cNvPr id="154" name="Google Shape;154;p37"/>
          <p:cNvPicPr preferRelativeResize="0"/>
          <p:nvPr/>
        </p:nvPicPr>
        <p:blipFill>
          <a:blip r:embed="rId5">
            <a:alphaModFix/>
          </a:blip>
          <a:stretch>
            <a:fillRect/>
          </a:stretch>
        </p:blipFill>
        <p:spPr>
          <a:xfrm>
            <a:off x="8273610" y="4743825"/>
            <a:ext cx="801965" cy="331626"/>
          </a:xfrm>
          <a:prstGeom prst="rect">
            <a:avLst/>
          </a:prstGeom>
          <a:noFill/>
          <a:ln>
            <a:noFill/>
          </a:ln>
        </p:spPr>
      </p:pic>
      <p:sp>
        <p:nvSpPr>
          <p:cNvPr id="155" name="Google Shape;155;p37"/>
          <p:cNvSpPr txBox="1">
            <a:spLocks noGrp="1"/>
          </p:cNvSpPr>
          <p:nvPr>
            <p:ph type="ctrTitle"/>
          </p:nvPr>
        </p:nvSpPr>
        <p:spPr>
          <a:xfrm>
            <a:off x="902950" y="995000"/>
            <a:ext cx="4366200" cy="2613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de-DE" sz="4800" b="1" dirty="0"/>
              <a:t>Wie sehr verletzt es?</a:t>
            </a:r>
            <a:endParaRPr sz="4800" b="1" dirty="0"/>
          </a:p>
        </p:txBody>
      </p:sp>
      <p:sp>
        <p:nvSpPr>
          <p:cNvPr id="156" name="Google Shape;156;p37"/>
          <p:cNvSpPr txBox="1"/>
          <p:nvPr/>
        </p:nvSpPr>
        <p:spPr>
          <a:xfrm>
            <a:off x="1065000" y="53850"/>
            <a:ext cx="8010900" cy="35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a:solidFill>
                  <a:srgbClr val="76B042"/>
                </a:solidFill>
              </a:rPr>
              <a:t>Welche Gefühle löst Hassrede bei mir aus? &gt; SEL &gt; </a:t>
            </a:r>
            <a:r>
              <a:rPr lang="de-DE" b="1">
                <a:solidFill>
                  <a:srgbClr val="76B042"/>
                </a:solidFill>
              </a:rPr>
              <a:t>Wie sehr verletzt es?</a:t>
            </a:r>
            <a:endParaRPr b="1">
              <a:solidFill>
                <a:srgbClr val="76B042"/>
              </a:solidFill>
            </a:endParaRPr>
          </a:p>
        </p:txBody>
      </p:sp>
      <p:pic>
        <p:nvPicPr>
          <p:cNvPr id="157" name="Google Shape;157;p37"/>
          <p:cNvPicPr preferRelativeResize="0"/>
          <p:nvPr/>
        </p:nvPicPr>
        <p:blipFill rotWithShape="1">
          <a:blip r:embed="rId6">
            <a:alphaModFix/>
          </a:blip>
          <a:srcRect/>
          <a:stretch/>
        </p:blipFill>
        <p:spPr>
          <a:xfrm>
            <a:off x="595500" y="52850"/>
            <a:ext cx="441001" cy="407924"/>
          </a:xfrm>
          <a:prstGeom prst="rect">
            <a:avLst/>
          </a:prstGeom>
          <a:noFill/>
          <a:ln>
            <a:noFill/>
          </a:ln>
        </p:spPr>
      </p:pic>
      <p:pic>
        <p:nvPicPr>
          <p:cNvPr id="158" name="Google Shape;158;p37"/>
          <p:cNvPicPr preferRelativeResize="0"/>
          <p:nvPr/>
        </p:nvPicPr>
        <p:blipFill>
          <a:blip r:embed="rId7">
            <a:alphaModFix/>
          </a:blip>
          <a:stretch>
            <a:fillRect/>
          </a:stretch>
        </p:blipFill>
        <p:spPr>
          <a:xfrm>
            <a:off x="5210100" y="396225"/>
            <a:ext cx="3811451" cy="3811451"/>
          </a:xfrm>
          <a:prstGeom prst="rect">
            <a:avLst/>
          </a:prstGeom>
          <a:noFill/>
          <a:ln>
            <a:noFill/>
          </a:ln>
        </p:spPr>
      </p:pic>
      <p:pic>
        <p:nvPicPr>
          <p:cNvPr id="9" name="Grafik 8">
            <a:extLst>
              <a:ext uri="{FF2B5EF4-FFF2-40B4-BE49-F238E27FC236}">
                <a16:creationId xmlns:a16="http://schemas.microsoft.com/office/drawing/2014/main" id="{6327CC4B-C108-4AB0-9925-B38EE327B893}"/>
              </a:ext>
            </a:extLst>
          </p:cNvPr>
          <p:cNvPicPr>
            <a:picLocks noChangeAspect="1"/>
          </p:cNvPicPr>
          <p:nvPr/>
        </p:nvPicPr>
        <p:blipFill>
          <a:blip r:embed="rId8"/>
          <a:stretch>
            <a:fillRect/>
          </a:stretch>
        </p:blipFill>
        <p:spPr>
          <a:xfrm>
            <a:off x="28616" y="1999189"/>
            <a:ext cx="406264" cy="299117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grpSp>
        <p:nvGrpSpPr>
          <p:cNvPr id="400" name="Google Shape;400;p46"/>
          <p:cNvGrpSpPr/>
          <p:nvPr/>
        </p:nvGrpSpPr>
        <p:grpSpPr>
          <a:xfrm>
            <a:off x="6288863" y="650325"/>
            <a:ext cx="2788200" cy="3231300"/>
            <a:chOff x="6015200" y="197775"/>
            <a:chExt cx="2930513" cy="3231300"/>
          </a:xfrm>
        </p:grpSpPr>
        <p:sp>
          <p:nvSpPr>
            <p:cNvPr id="401" name="Google Shape;401;p46"/>
            <p:cNvSpPr/>
            <p:nvPr/>
          </p:nvSpPr>
          <p:spPr>
            <a:xfrm>
              <a:off x="6157513" y="197775"/>
              <a:ext cx="2788200" cy="3231300"/>
            </a:xfrm>
            <a:prstGeom prst="roundRect">
              <a:avLst>
                <a:gd name="adj" fmla="val 7832"/>
              </a:avLst>
            </a:prstGeom>
            <a:solidFill>
              <a:srgbClr val="D9D2E9"/>
            </a:solidFill>
            <a:ln w="9525" cap="flat" cmpd="sng">
              <a:solidFill>
                <a:srgbClr val="674EA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46"/>
            <p:cNvSpPr txBox="1"/>
            <p:nvPr/>
          </p:nvSpPr>
          <p:spPr>
            <a:xfrm>
              <a:off x="6015200" y="1895300"/>
              <a:ext cx="2930400" cy="1269600"/>
            </a:xfrm>
            <a:prstGeom prst="rect">
              <a:avLst/>
            </a:prstGeom>
            <a:noFill/>
            <a:ln>
              <a:noFill/>
            </a:ln>
          </p:spPr>
          <p:txBody>
            <a:bodyPr spcFirstLastPara="1" wrap="square" lIns="91425" tIns="91425" rIns="91425" bIns="91425" anchor="t" anchorCtr="0">
              <a:noAutofit/>
            </a:bodyPr>
            <a:lstStyle/>
            <a:p>
              <a:pPr marL="457200" lvl="0" indent="-298450" algn="l" rtl="0">
                <a:spcBef>
                  <a:spcPts val="0"/>
                </a:spcBef>
                <a:spcAft>
                  <a:spcPts val="0"/>
                </a:spcAft>
                <a:buClr>
                  <a:srgbClr val="000000"/>
                </a:buClr>
                <a:buSzPts val="1100"/>
                <a:buChar char="●"/>
              </a:pPr>
              <a:r>
                <a:rPr lang="de-DE" sz="1100" dirty="0">
                  <a:solidFill>
                    <a:srgbClr val="000000"/>
                  </a:solidFill>
                </a:rPr>
                <a:t>Dieses Merkmal umfasst folgende Personenkreise:</a:t>
              </a:r>
              <a:endParaRPr sz="1100" dirty="0">
                <a:solidFill>
                  <a:srgbClr val="000000"/>
                </a:solidFill>
              </a:endParaRPr>
            </a:p>
            <a:p>
              <a:pPr marL="914400" lvl="1" indent="-298450" algn="l" rtl="0">
                <a:spcBef>
                  <a:spcPts val="0"/>
                </a:spcBef>
                <a:spcAft>
                  <a:spcPts val="0"/>
                </a:spcAft>
                <a:buClr>
                  <a:srgbClr val="000000"/>
                </a:buClr>
                <a:buSzPts val="1100"/>
                <a:buChar char="○"/>
              </a:pPr>
              <a:r>
                <a:rPr lang="de-DE" sz="1100" dirty="0">
                  <a:solidFill>
                    <a:srgbClr val="000000"/>
                  </a:solidFill>
                </a:rPr>
                <a:t>Lesbisch</a:t>
              </a:r>
              <a:endParaRPr sz="1100" dirty="0">
                <a:solidFill>
                  <a:srgbClr val="000000"/>
                </a:solidFill>
              </a:endParaRPr>
            </a:p>
            <a:p>
              <a:pPr marL="914400" lvl="1" indent="-298450" algn="l" rtl="0">
                <a:spcBef>
                  <a:spcPts val="0"/>
                </a:spcBef>
                <a:spcAft>
                  <a:spcPts val="0"/>
                </a:spcAft>
                <a:buClr>
                  <a:srgbClr val="000000"/>
                </a:buClr>
                <a:buSzPts val="1100"/>
                <a:buChar char="○"/>
              </a:pPr>
              <a:r>
                <a:rPr lang="de-DE" sz="1100" dirty="0">
                  <a:solidFill>
                    <a:srgbClr val="000000"/>
                  </a:solidFill>
                </a:rPr>
                <a:t>Schwul</a:t>
              </a:r>
              <a:endParaRPr sz="1100" dirty="0">
                <a:solidFill>
                  <a:srgbClr val="000000"/>
                </a:solidFill>
              </a:endParaRPr>
            </a:p>
            <a:p>
              <a:pPr marL="914400" lvl="1" indent="-298450" algn="l" rtl="0">
                <a:spcBef>
                  <a:spcPts val="0"/>
                </a:spcBef>
                <a:spcAft>
                  <a:spcPts val="0"/>
                </a:spcAft>
                <a:buClr>
                  <a:srgbClr val="000000"/>
                </a:buClr>
                <a:buSzPts val="1100"/>
                <a:buChar char="○"/>
              </a:pPr>
              <a:r>
                <a:rPr lang="de-DE" sz="1100" dirty="0">
                  <a:solidFill>
                    <a:srgbClr val="000000"/>
                  </a:solidFill>
                </a:rPr>
                <a:t>Bisexuell</a:t>
              </a:r>
              <a:endParaRPr sz="1100" dirty="0">
                <a:solidFill>
                  <a:srgbClr val="000000"/>
                </a:solidFill>
              </a:endParaRPr>
            </a:p>
            <a:p>
              <a:pPr marL="914400" lvl="1" indent="-298450" algn="l" rtl="0">
                <a:spcBef>
                  <a:spcPts val="0"/>
                </a:spcBef>
                <a:spcAft>
                  <a:spcPts val="0"/>
                </a:spcAft>
                <a:buClr>
                  <a:srgbClr val="000000"/>
                </a:buClr>
                <a:buSzPts val="1100"/>
                <a:buChar char="○"/>
              </a:pPr>
              <a:r>
                <a:rPr lang="de-DE" sz="1100" dirty="0">
                  <a:solidFill>
                    <a:srgbClr val="000000"/>
                  </a:solidFill>
                </a:rPr>
                <a:t>Transgender</a:t>
              </a:r>
              <a:endParaRPr sz="1100" dirty="0">
                <a:solidFill>
                  <a:srgbClr val="000000"/>
                </a:solidFill>
              </a:endParaRPr>
            </a:p>
            <a:p>
              <a:pPr marL="914400" lvl="1" indent="-298450" algn="l" rtl="0">
                <a:spcBef>
                  <a:spcPts val="0"/>
                </a:spcBef>
                <a:spcAft>
                  <a:spcPts val="0"/>
                </a:spcAft>
                <a:buClr>
                  <a:srgbClr val="000000"/>
                </a:buClr>
                <a:buSzPts val="1100"/>
                <a:buChar char="○"/>
              </a:pPr>
              <a:r>
                <a:rPr lang="de-DE" sz="1100" dirty="0">
                  <a:solidFill>
                    <a:srgbClr val="000000"/>
                  </a:solidFill>
                </a:rPr>
                <a:t>Unklare Identität</a:t>
              </a:r>
              <a:endParaRPr sz="1100" dirty="0">
                <a:solidFill>
                  <a:srgbClr val="000000"/>
                </a:solidFill>
              </a:endParaRPr>
            </a:p>
            <a:p>
              <a:pPr marL="914400" lvl="1" indent="-298450" algn="l" rtl="0">
                <a:spcBef>
                  <a:spcPts val="0"/>
                </a:spcBef>
                <a:spcAft>
                  <a:spcPts val="0"/>
                </a:spcAft>
                <a:buClr>
                  <a:srgbClr val="000000"/>
                </a:buClr>
                <a:buSzPts val="1100"/>
                <a:buChar char="○"/>
              </a:pPr>
              <a:r>
                <a:rPr lang="de-DE" sz="1100" dirty="0">
                  <a:solidFill>
                    <a:srgbClr val="000000"/>
                  </a:solidFill>
                </a:rPr>
                <a:t>Und andere</a:t>
              </a:r>
              <a:endParaRPr sz="1100" dirty="0">
                <a:solidFill>
                  <a:srgbClr val="000000"/>
                </a:solidFill>
              </a:endParaRPr>
            </a:p>
            <a:p>
              <a:pPr marL="457200" lvl="0" indent="0" algn="l" rtl="0">
                <a:spcBef>
                  <a:spcPts val="0"/>
                </a:spcBef>
                <a:spcAft>
                  <a:spcPts val="0"/>
                </a:spcAft>
                <a:buNone/>
              </a:pPr>
              <a:endParaRPr sz="1100" dirty="0">
                <a:solidFill>
                  <a:srgbClr val="000000"/>
                </a:solidFill>
              </a:endParaRPr>
            </a:p>
            <a:p>
              <a:pPr marL="0" lvl="0" indent="0" algn="l" rtl="0">
                <a:spcBef>
                  <a:spcPts val="0"/>
                </a:spcBef>
                <a:spcAft>
                  <a:spcPts val="0"/>
                </a:spcAft>
                <a:buNone/>
              </a:pPr>
              <a:endParaRPr dirty="0"/>
            </a:p>
          </p:txBody>
        </p:sp>
        <p:grpSp>
          <p:nvGrpSpPr>
            <p:cNvPr id="403" name="Google Shape;403;p46"/>
            <p:cNvGrpSpPr/>
            <p:nvPr/>
          </p:nvGrpSpPr>
          <p:grpSpPr>
            <a:xfrm>
              <a:off x="6728938" y="1480788"/>
              <a:ext cx="1645326" cy="495000"/>
              <a:chOff x="346213" y="813163"/>
              <a:chExt cx="1645326" cy="495000"/>
            </a:xfrm>
          </p:grpSpPr>
          <p:sp>
            <p:nvSpPr>
              <p:cNvPr id="404" name="Google Shape;404;p46"/>
              <p:cNvSpPr/>
              <p:nvPr/>
            </p:nvSpPr>
            <p:spPr>
              <a:xfrm>
                <a:off x="346213" y="824138"/>
                <a:ext cx="1645326" cy="473040"/>
              </a:xfrm>
              <a:prstGeom prst="flowChartTerminator">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46"/>
              <p:cNvSpPr txBox="1"/>
              <p:nvPr/>
            </p:nvSpPr>
            <p:spPr>
              <a:xfrm>
                <a:off x="346263" y="813163"/>
                <a:ext cx="1645200" cy="495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a:solidFill>
                      <a:srgbClr val="000000"/>
                    </a:solidFill>
                    <a:latin typeface="Pacifico"/>
                    <a:ea typeface="Pacifico"/>
                    <a:cs typeface="Pacifico"/>
                    <a:sym typeface="Pacifico"/>
                  </a:rPr>
                  <a:t>LGBTQ+</a:t>
                </a:r>
                <a:endParaRPr>
                  <a:latin typeface="Pacifico"/>
                  <a:ea typeface="Pacifico"/>
                  <a:cs typeface="Pacifico"/>
                  <a:sym typeface="Pacifico"/>
                </a:endParaRPr>
              </a:p>
            </p:txBody>
          </p:sp>
        </p:grpSp>
        <p:sp>
          <p:nvSpPr>
            <p:cNvPr id="406" name="Google Shape;406;p46"/>
            <p:cNvSpPr txBox="1"/>
            <p:nvPr/>
          </p:nvSpPr>
          <p:spPr>
            <a:xfrm>
              <a:off x="6700388" y="245450"/>
              <a:ext cx="1645200" cy="27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600">
                  <a:solidFill>
                    <a:srgbClr val="550044"/>
                  </a:solidFill>
                  <a:latin typeface="Roboto"/>
                  <a:ea typeface="Roboto"/>
                  <a:cs typeface="Roboto"/>
                  <a:sym typeface="Roboto"/>
                </a:rPr>
                <a:t>Merkmale</a:t>
              </a:r>
              <a:endParaRPr sz="1600">
                <a:solidFill>
                  <a:srgbClr val="550044"/>
                </a:solidFill>
                <a:latin typeface="Roboto"/>
                <a:ea typeface="Roboto"/>
                <a:cs typeface="Roboto"/>
                <a:sym typeface="Roboto"/>
              </a:endParaRPr>
            </a:p>
          </p:txBody>
        </p:sp>
        <p:pic>
          <p:nvPicPr>
            <p:cNvPr id="407" name="Google Shape;407;p46"/>
            <p:cNvPicPr preferRelativeResize="0"/>
            <p:nvPr/>
          </p:nvPicPr>
          <p:blipFill>
            <a:blip r:embed="rId3">
              <a:alphaModFix/>
            </a:blip>
            <a:stretch>
              <a:fillRect/>
            </a:stretch>
          </p:blipFill>
          <p:spPr>
            <a:xfrm rot="1439389">
              <a:off x="6426249" y="288123"/>
              <a:ext cx="149729" cy="337005"/>
            </a:xfrm>
            <a:prstGeom prst="rect">
              <a:avLst/>
            </a:prstGeom>
            <a:noFill/>
            <a:ln>
              <a:noFill/>
            </a:ln>
          </p:spPr>
        </p:pic>
        <p:pic>
          <p:nvPicPr>
            <p:cNvPr id="408" name="Google Shape;408;p46"/>
            <p:cNvPicPr preferRelativeResize="0"/>
            <p:nvPr/>
          </p:nvPicPr>
          <p:blipFill>
            <a:blip r:embed="rId4">
              <a:alphaModFix/>
            </a:blip>
            <a:stretch>
              <a:fillRect/>
            </a:stretch>
          </p:blipFill>
          <p:spPr>
            <a:xfrm>
              <a:off x="7095825" y="700562"/>
              <a:ext cx="854350" cy="714311"/>
            </a:xfrm>
            <a:prstGeom prst="rect">
              <a:avLst/>
            </a:prstGeom>
            <a:noFill/>
            <a:ln>
              <a:noFill/>
            </a:ln>
          </p:spPr>
        </p:pic>
      </p:grpSp>
      <p:grpSp>
        <p:nvGrpSpPr>
          <p:cNvPr id="409" name="Google Shape;409;p46"/>
          <p:cNvGrpSpPr/>
          <p:nvPr/>
        </p:nvGrpSpPr>
        <p:grpSpPr>
          <a:xfrm>
            <a:off x="3019648" y="1531088"/>
            <a:ext cx="3317860" cy="3531462"/>
            <a:chOff x="2999600" y="188850"/>
            <a:chExt cx="2930513" cy="3231300"/>
          </a:xfrm>
        </p:grpSpPr>
        <p:sp>
          <p:nvSpPr>
            <p:cNvPr id="410" name="Google Shape;410;p46"/>
            <p:cNvSpPr/>
            <p:nvPr/>
          </p:nvSpPr>
          <p:spPr>
            <a:xfrm>
              <a:off x="3141913" y="188850"/>
              <a:ext cx="2788200" cy="3231300"/>
            </a:xfrm>
            <a:prstGeom prst="roundRect">
              <a:avLst>
                <a:gd name="adj" fmla="val 7832"/>
              </a:avLst>
            </a:prstGeom>
            <a:solidFill>
              <a:srgbClr val="D9D2E9"/>
            </a:solidFill>
            <a:ln w="9525" cap="flat" cmpd="sng">
              <a:solidFill>
                <a:srgbClr val="674EA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46"/>
            <p:cNvSpPr txBox="1"/>
            <p:nvPr/>
          </p:nvSpPr>
          <p:spPr>
            <a:xfrm>
              <a:off x="2999600" y="1886375"/>
              <a:ext cx="2930400" cy="1269600"/>
            </a:xfrm>
            <a:prstGeom prst="rect">
              <a:avLst/>
            </a:prstGeom>
            <a:noFill/>
            <a:ln>
              <a:noFill/>
            </a:ln>
          </p:spPr>
          <p:txBody>
            <a:bodyPr spcFirstLastPara="1" wrap="square" lIns="91425" tIns="91425" rIns="91425" bIns="91425" anchor="t" anchorCtr="0">
              <a:noAutofit/>
            </a:bodyPr>
            <a:lstStyle/>
            <a:p>
              <a:pPr marL="457200" lvl="0" indent="-298450" algn="l" rtl="0">
                <a:spcBef>
                  <a:spcPts val="0"/>
                </a:spcBef>
                <a:spcAft>
                  <a:spcPts val="0"/>
                </a:spcAft>
                <a:buClr>
                  <a:srgbClr val="000000"/>
                </a:buClr>
                <a:buSzPts val="1100"/>
                <a:buChar char="●"/>
              </a:pPr>
              <a:r>
                <a:rPr lang="de-DE" sz="1100" dirty="0">
                  <a:solidFill>
                    <a:srgbClr val="000000"/>
                  </a:solidFill>
                </a:rPr>
                <a:t>Dieses Merkmal umfasst Personen, die nur ein bestimmtes Thema im Kopf haben und sich extrem gut damit auskennen. Sie können auch geringe Sozialkompetenzen oder wenig Modebewusstsein haben. Personen aus dieser Gruppe sprechen oft obsessiv oder in technischen Details über ihre Leidenschaft .</a:t>
              </a:r>
              <a:endParaRPr sz="1100" dirty="0">
                <a:solidFill>
                  <a:srgbClr val="000000"/>
                </a:solidFill>
              </a:endParaRPr>
            </a:p>
            <a:p>
              <a:pPr marL="457200" lvl="0" indent="0" algn="l" rtl="0">
                <a:spcBef>
                  <a:spcPts val="0"/>
                </a:spcBef>
                <a:spcAft>
                  <a:spcPts val="0"/>
                </a:spcAft>
                <a:buNone/>
              </a:pPr>
              <a:endParaRPr sz="1100" dirty="0">
                <a:solidFill>
                  <a:srgbClr val="000000"/>
                </a:solidFill>
              </a:endParaRPr>
            </a:p>
            <a:p>
              <a:pPr marL="0" lvl="0" indent="0" algn="l" rtl="0">
                <a:spcBef>
                  <a:spcPts val="0"/>
                </a:spcBef>
                <a:spcAft>
                  <a:spcPts val="0"/>
                </a:spcAft>
                <a:buNone/>
              </a:pPr>
              <a:endParaRPr dirty="0"/>
            </a:p>
          </p:txBody>
        </p:sp>
        <p:grpSp>
          <p:nvGrpSpPr>
            <p:cNvPr id="412" name="Google Shape;412;p46"/>
            <p:cNvGrpSpPr/>
            <p:nvPr/>
          </p:nvGrpSpPr>
          <p:grpSpPr>
            <a:xfrm>
              <a:off x="3713338" y="1471863"/>
              <a:ext cx="1645326" cy="495000"/>
              <a:chOff x="346213" y="813163"/>
              <a:chExt cx="1645326" cy="495000"/>
            </a:xfrm>
          </p:grpSpPr>
          <p:sp>
            <p:nvSpPr>
              <p:cNvPr id="413" name="Google Shape;413;p46"/>
              <p:cNvSpPr/>
              <p:nvPr/>
            </p:nvSpPr>
            <p:spPr>
              <a:xfrm>
                <a:off x="346213" y="824138"/>
                <a:ext cx="1645326" cy="473040"/>
              </a:xfrm>
              <a:prstGeom prst="flowChartTerminator">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46"/>
              <p:cNvSpPr txBox="1"/>
              <p:nvPr/>
            </p:nvSpPr>
            <p:spPr>
              <a:xfrm>
                <a:off x="346263" y="813163"/>
                <a:ext cx="1645200" cy="495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a:solidFill>
                      <a:srgbClr val="000000"/>
                    </a:solidFill>
                    <a:latin typeface="Pacifico"/>
                    <a:ea typeface="Pacifico"/>
                    <a:cs typeface="Pacifico"/>
                    <a:sym typeface="Pacifico"/>
                  </a:rPr>
                  <a:t>Freak</a:t>
                </a:r>
                <a:endParaRPr>
                  <a:latin typeface="Pacifico"/>
                  <a:ea typeface="Pacifico"/>
                  <a:cs typeface="Pacifico"/>
                  <a:sym typeface="Pacifico"/>
                </a:endParaRPr>
              </a:p>
            </p:txBody>
          </p:sp>
        </p:grpSp>
        <p:sp>
          <p:nvSpPr>
            <p:cNvPr id="415" name="Google Shape;415;p46"/>
            <p:cNvSpPr txBox="1"/>
            <p:nvPr/>
          </p:nvSpPr>
          <p:spPr>
            <a:xfrm>
              <a:off x="3684788" y="236525"/>
              <a:ext cx="1645200" cy="27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600">
                  <a:solidFill>
                    <a:srgbClr val="550044"/>
                  </a:solidFill>
                  <a:latin typeface="Roboto"/>
                  <a:ea typeface="Roboto"/>
                  <a:cs typeface="Roboto"/>
                  <a:sym typeface="Roboto"/>
                </a:rPr>
                <a:t>Merkmale</a:t>
              </a:r>
              <a:endParaRPr sz="1600">
                <a:solidFill>
                  <a:srgbClr val="550044"/>
                </a:solidFill>
                <a:latin typeface="Roboto"/>
                <a:ea typeface="Roboto"/>
                <a:cs typeface="Roboto"/>
                <a:sym typeface="Roboto"/>
              </a:endParaRPr>
            </a:p>
          </p:txBody>
        </p:sp>
        <p:pic>
          <p:nvPicPr>
            <p:cNvPr id="416" name="Google Shape;416;p46"/>
            <p:cNvPicPr preferRelativeResize="0"/>
            <p:nvPr/>
          </p:nvPicPr>
          <p:blipFill>
            <a:blip r:embed="rId3">
              <a:alphaModFix/>
            </a:blip>
            <a:stretch>
              <a:fillRect/>
            </a:stretch>
          </p:blipFill>
          <p:spPr>
            <a:xfrm rot="1439389">
              <a:off x="3410649" y="279198"/>
              <a:ext cx="149729" cy="337005"/>
            </a:xfrm>
            <a:prstGeom prst="rect">
              <a:avLst/>
            </a:prstGeom>
            <a:noFill/>
            <a:ln>
              <a:noFill/>
            </a:ln>
          </p:spPr>
        </p:pic>
        <p:pic>
          <p:nvPicPr>
            <p:cNvPr id="417" name="Google Shape;417;p46"/>
            <p:cNvPicPr preferRelativeResize="0"/>
            <p:nvPr/>
          </p:nvPicPr>
          <p:blipFill>
            <a:blip r:embed="rId5">
              <a:alphaModFix/>
            </a:blip>
            <a:stretch>
              <a:fillRect/>
            </a:stretch>
          </p:blipFill>
          <p:spPr>
            <a:xfrm>
              <a:off x="4144834" y="543550"/>
              <a:ext cx="854329" cy="875950"/>
            </a:xfrm>
            <a:prstGeom prst="rect">
              <a:avLst/>
            </a:prstGeom>
            <a:noFill/>
            <a:ln>
              <a:noFill/>
            </a:ln>
          </p:spPr>
        </p:pic>
      </p:grpSp>
      <p:grpSp>
        <p:nvGrpSpPr>
          <p:cNvPr id="418" name="Google Shape;418;p46"/>
          <p:cNvGrpSpPr/>
          <p:nvPr/>
        </p:nvGrpSpPr>
        <p:grpSpPr>
          <a:xfrm>
            <a:off x="403075" y="650325"/>
            <a:ext cx="2845075" cy="3231300"/>
            <a:chOff x="54775" y="197775"/>
            <a:chExt cx="2845075" cy="3231300"/>
          </a:xfrm>
        </p:grpSpPr>
        <p:sp>
          <p:nvSpPr>
            <p:cNvPr id="419" name="Google Shape;419;p46"/>
            <p:cNvSpPr/>
            <p:nvPr/>
          </p:nvSpPr>
          <p:spPr>
            <a:xfrm>
              <a:off x="211400" y="197775"/>
              <a:ext cx="2544818" cy="3231300"/>
            </a:xfrm>
            <a:prstGeom prst="roundRect">
              <a:avLst>
                <a:gd name="adj" fmla="val 7832"/>
              </a:avLst>
            </a:prstGeom>
            <a:solidFill>
              <a:srgbClr val="D9D2E9"/>
            </a:solidFill>
            <a:ln w="9525" cap="flat" cmpd="sng">
              <a:solidFill>
                <a:srgbClr val="674EA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46"/>
            <p:cNvSpPr txBox="1"/>
            <p:nvPr/>
          </p:nvSpPr>
          <p:spPr>
            <a:xfrm>
              <a:off x="54775" y="2042875"/>
              <a:ext cx="2788200" cy="1198200"/>
            </a:xfrm>
            <a:prstGeom prst="rect">
              <a:avLst/>
            </a:prstGeom>
            <a:noFill/>
            <a:ln>
              <a:noFill/>
            </a:ln>
          </p:spPr>
          <p:txBody>
            <a:bodyPr spcFirstLastPara="1" wrap="square" lIns="91425" tIns="91425" rIns="91425" bIns="91425" anchor="t" anchorCtr="0">
              <a:noAutofit/>
            </a:bodyPr>
            <a:lstStyle/>
            <a:p>
              <a:pPr marL="457200" lvl="0" indent="-298450" algn="l" rtl="0">
                <a:spcBef>
                  <a:spcPts val="0"/>
                </a:spcBef>
                <a:spcAft>
                  <a:spcPts val="0"/>
                </a:spcAft>
                <a:buClr>
                  <a:srgbClr val="000000"/>
                </a:buClr>
                <a:buSzPts val="1100"/>
                <a:buChar char="●"/>
              </a:pPr>
              <a:r>
                <a:rPr lang="de-DE" sz="1100" dirty="0">
                  <a:solidFill>
                    <a:srgbClr val="000000"/>
                  </a:solidFill>
                </a:rPr>
                <a:t>Dieses Merkmal umfasst alle Personen mit blauen Haaren. Es kann lang, kurz, natürlich oder gefärbt sein. Das Alter dieser Personen ist sehr breit gefächert.</a:t>
              </a:r>
              <a:endParaRPr sz="1100" dirty="0">
                <a:solidFill>
                  <a:srgbClr val="000000"/>
                </a:solidFill>
              </a:endParaRPr>
            </a:p>
            <a:p>
              <a:pPr marL="457200" lvl="0" indent="0" algn="l" rtl="0">
                <a:spcBef>
                  <a:spcPts val="0"/>
                </a:spcBef>
                <a:spcAft>
                  <a:spcPts val="0"/>
                </a:spcAft>
                <a:buNone/>
              </a:pPr>
              <a:endParaRPr sz="1100" dirty="0">
                <a:solidFill>
                  <a:srgbClr val="000000"/>
                </a:solidFill>
              </a:endParaRPr>
            </a:p>
            <a:p>
              <a:pPr marL="0" lvl="0" indent="0" algn="l" rtl="0">
                <a:spcBef>
                  <a:spcPts val="0"/>
                </a:spcBef>
                <a:spcAft>
                  <a:spcPts val="0"/>
                </a:spcAft>
                <a:buNone/>
              </a:pPr>
              <a:endParaRPr dirty="0"/>
            </a:p>
          </p:txBody>
        </p:sp>
        <p:pic>
          <p:nvPicPr>
            <p:cNvPr id="421" name="Google Shape;421;p46"/>
            <p:cNvPicPr preferRelativeResize="0"/>
            <p:nvPr/>
          </p:nvPicPr>
          <p:blipFill rotWithShape="1">
            <a:blip r:embed="rId6">
              <a:alphaModFix/>
            </a:blip>
            <a:srcRect t="7516" b="53715"/>
            <a:stretch/>
          </p:blipFill>
          <p:spPr>
            <a:xfrm>
              <a:off x="311150" y="555900"/>
              <a:ext cx="2588700" cy="1003625"/>
            </a:xfrm>
            <a:prstGeom prst="rect">
              <a:avLst/>
            </a:prstGeom>
            <a:noFill/>
            <a:ln>
              <a:noFill/>
            </a:ln>
          </p:spPr>
        </p:pic>
        <p:grpSp>
          <p:nvGrpSpPr>
            <p:cNvPr id="422" name="Google Shape;422;p46"/>
            <p:cNvGrpSpPr/>
            <p:nvPr/>
          </p:nvGrpSpPr>
          <p:grpSpPr>
            <a:xfrm>
              <a:off x="782825" y="1480788"/>
              <a:ext cx="1645326" cy="495000"/>
              <a:chOff x="346213" y="813163"/>
              <a:chExt cx="1645326" cy="495000"/>
            </a:xfrm>
          </p:grpSpPr>
          <p:sp>
            <p:nvSpPr>
              <p:cNvPr id="423" name="Google Shape;423;p46"/>
              <p:cNvSpPr/>
              <p:nvPr/>
            </p:nvSpPr>
            <p:spPr>
              <a:xfrm>
                <a:off x="346213" y="824138"/>
                <a:ext cx="1645326" cy="473040"/>
              </a:xfrm>
              <a:prstGeom prst="flowChartTerminator">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46"/>
              <p:cNvSpPr txBox="1"/>
              <p:nvPr/>
            </p:nvSpPr>
            <p:spPr>
              <a:xfrm>
                <a:off x="346263" y="813163"/>
                <a:ext cx="1645200" cy="495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a:solidFill>
                      <a:srgbClr val="000000"/>
                    </a:solidFill>
                    <a:latin typeface="Pacifico"/>
                    <a:ea typeface="Pacifico"/>
                    <a:cs typeface="Pacifico"/>
                    <a:sym typeface="Pacifico"/>
                  </a:rPr>
                  <a:t>Blaue Haare</a:t>
                </a:r>
                <a:endParaRPr>
                  <a:latin typeface="Pacifico"/>
                  <a:ea typeface="Pacifico"/>
                  <a:cs typeface="Pacifico"/>
                  <a:sym typeface="Pacifico"/>
                </a:endParaRPr>
              </a:p>
            </p:txBody>
          </p:sp>
        </p:grpSp>
        <p:sp>
          <p:nvSpPr>
            <p:cNvPr id="425" name="Google Shape;425;p46"/>
            <p:cNvSpPr txBox="1"/>
            <p:nvPr/>
          </p:nvSpPr>
          <p:spPr>
            <a:xfrm>
              <a:off x="754275" y="245450"/>
              <a:ext cx="1645200" cy="27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600">
                  <a:solidFill>
                    <a:srgbClr val="550044"/>
                  </a:solidFill>
                  <a:latin typeface="Roboto"/>
                  <a:ea typeface="Roboto"/>
                  <a:cs typeface="Roboto"/>
                  <a:sym typeface="Roboto"/>
                </a:rPr>
                <a:t>Merkmale</a:t>
              </a:r>
              <a:endParaRPr sz="1600">
                <a:solidFill>
                  <a:srgbClr val="550044"/>
                </a:solidFill>
                <a:latin typeface="Roboto"/>
                <a:ea typeface="Roboto"/>
                <a:cs typeface="Roboto"/>
                <a:sym typeface="Roboto"/>
              </a:endParaRPr>
            </a:p>
          </p:txBody>
        </p:sp>
        <p:pic>
          <p:nvPicPr>
            <p:cNvPr id="426" name="Google Shape;426;p46"/>
            <p:cNvPicPr preferRelativeResize="0"/>
            <p:nvPr/>
          </p:nvPicPr>
          <p:blipFill>
            <a:blip r:embed="rId3">
              <a:alphaModFix/>
            </a:blip>
            <a:stretch>
              <a:fillRect/>
            </a:stretch>
          </p:blipFill>
          <p:spPr>
            <a:xfrm rot="1439389">
              <a:off x="480136" y="288123"/>
              <a:ext cx="149729" cy="337005"/>
            </a:xfrm>
            <a:prstGeom prst="rect">
              <a:avLst/>
            </a:prstGeom>
            <a:noFill/>
            <a:ln>
              <a:noFill/>
            </a:ln>
          </p:spPr>
        </p:pic>
      </p:grpSp>
      <p:grpSp>
        <p:nvGrpSpPr>
          <p:cNvPr id="427" name="Google Shape;427;p46"/>
          <p:cNvGrpSpPr/>
          <p:nvPr/>
        </p:nvGrpSpPr>
        <p:grpSpPr>
          <a:xfrm>
            <a:off x="3821371" y="172148"/>
            <a:ext cx="1843508" cy="1157352"/>
            <a:chOff x="6458263" y="4156550"/>
            <a:chExt cx="2371500" cy="1488825"/>
          </a:xfrm>
        </p:grpSpPr>
        <p:sp>
          <p:nvSpPr>
            <p:cNvPr id="428" name="Google Shape;428;p46"/>
            <p:cNvSpPr txBox="1"/>
            <p:nvPr/>
          </p:nvSpPr>
          <p:spPr>
            <a:xfrm>
              <a:off x="6458263" y="5247275"/>
              <a:ext cx="2371500" cy="398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de-DE" sz="2400">
                  <a:solidFill>
                    <a:srgbClr val="550044"/>
                  </a:solidFill>
                  <a:latin typeface="Roboto"/>
                  <a:ea typeface="Roboto"/>
                  <a:cs typeface="Roboto"/>
                  <a:sym typeface="Roboto"/>
                </a:rPr>
                <a:t>Merkmale</a:t>
              </a:r>
              <a:endParaRPr sz="2400">
                <a:solidFill>
                  <a:srgbClr val="550044"/>
                </a:solidFill>
                <a:latin typeface="Roboto"/>
                <a:ea typeface="Roboto"/>
                <a:cs typeface="Roboto"/>
                <a:sym typeface="Roboto"/>
              </a:endParaRPr>
            </a:p>
          </p:txBody>
        </p:sp>
        <p:pic>
          <p:nvPicPr>
            <p:cNvPr id="429" name="Google Shape;429;p46"/>
            <p:cNvPicPr preferRelativeResize="0"/>
            <p:nvPr/>
          </p:nvPicPr>
          <p:blipFill>
            <a:blip r:embed="rId3">
              <a:alphaModFix/>
            </a:blip>
            <a:stretch>
              <a:fillRect/>
            </a:stretch>
          </p:blipFill>
          <p:spPr>
            <a:xfrm rot="1439315">
              <a:off x="7415076" y="4205121"/>
              <a:ext cx="457893" cy="1030584"/>
            </a:xfrm>
            <a:prstGeom prst="rect">
              <a:avLst/>
            </a:prstGeom>
            <a:noFill/>
            <a:ln>
              <a:noFill/>
            </a:ln>
          </p:spPr>
        </p:pic>
      </p:grpSp>
      <p:pic>
        <p:nvPicPr>
          <p:cNvPr id="32" name="Grafik 31">
            <a:extLst>
              <a:ext uri="{FF2B5EF4-FFF2-40B4-BE49-F238E27FC236}">
                <a16:creationId xmlns:a16="http://schemas.microsoft.com/office/drawing/2014/main" id="{1BBEBBD8-F0D9-47E6-B4B0-D29C79E259B5}"/>
              </a:ext>
            </a:extLst>
          </p:cNvPr>
          <p:cNvPicPr>
            <a:picLocks noChangeAspect="1"/>
          </p:cNvPicPr>
          <p:nvPr/>
        </p:nvPicPr>
        <p:blipFill>
          <a:blip r:embed="rId7"/>
          <a:stretch>
            <a:fillRect/>
          </a:stretch>
        </p:blipFill>
        <p:spPr>
          <a:xfrm>
            <a:off x="28616" y="1999189"/>
            <a:ext cx="406264" cy="2991177"/>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grpSp>
        <p:nvGrpSpPr>
          <p:cNvPr id="434" name="Google Shape;434;p47"/>
          <p:cNvGrpSpPr/>
          <p:nvPr/>
        </p:nvGrpSpPr>
        <p:grpSpPr>
          <a:xfrm>
            <a:off x="5862575" y="757975"/>
            <a:ext cx="2944800" cy="3231300"/>
            <a:chOff x="2992400" y="3529625"/>
            <a:chExt cx="2944800" cy="3231300"/>
          </a:xfrm>
        </p:grpSpPr>
        <p:sp>
          <p:nvSpPr>
            <p:cNvPr id="435" name="Google Shape;435;p47"/>
            <p:cNvSpPr/>
            <p:nvPr/>
          </p:nvSpPr>
          <p:spPr>
            <a:xfrm>
              <a:off x="3149000" y="3529625"/>
              <a:ext cx="2788200" cy="3231300"/>
            </a:xfrm>
            <a:prstGeom prst="roundRect">
              <a:avLst>
                <a:gd name="adj" fmla="val 7832"/>
              </a:avLst>
            </a:prstGeom>
            <a:solidFill>
              <a:srgbClr val="D9D2E9"/>
            </a:solidFill>
            <a:ln w="9525" cap="flat" cmpd="sng">
              <a:solidFill>
                <a:srgbClr val="674EA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47"/>
            <p:cNvSpPr txBox="1"/>
            <p:nvPr/>
          </p:nvSpPr>
          <p:spPr>
            <a:xfrm>
              <a:off x="2992400" y="5379225"/>
              <a:ext cx="2930400" cy="1193700"/>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rgbClr val="000000"/>
                </a:buClr>
                <a:buSzPts val="1100"/>
                <a:buFont typeface="Arial"/>
                <a:buChar char="●"/>
              </a:pPr>
              <a:r>
                <a:rPr lang="de-DE" sz="1100" dirty="0">
                  <a:solidFill>
                    <a:srgbClr val="000000"/>
                  </a:solidFill>
                </a:rPr>
                <a:t>Dieses Merkmal umfasst Personen </a:t>
              </a:r>
              <a:r>
                <a:rPr lang="de-DE" sz="1100" dirty="0"/>
                <a:t>mit einer körperlichen oder geistigen Beeinträchtigung,</a:t>
              </a:r>
              <a:r>
                <a:rPr lang="de-DE" sz="1100" dirty="0">
                  <a:solidFill>
                    <a:srgbClr val="000000"/>
                  </a:solidFill>
                </a:rPr>
                <a:t> die ihr Leben langfristig oder erheblich beeinflusst.</a:t>
              </a:r>
              <a:br>
                <a:rPr lang="en" sz="1100" dirty="0">
                  <a:solidFill>
                    <a:srgbClr val="000000"/>
                  </a:solidFill>
                </a:rPr>
              </a:br>
              <a:endParaRPr sz="1100" dirty="0">
                <a:solidFill>
                  <a:srgbClr val="000000"/>
                </a:solidFill>
              </a:endParaRPr>
            </a:p>
            <a:p>
              <a:pPr marL="457200" lvl="0" indent="0" algn="l" rtl="0">
                <a:spcBef>
                  <a:spcPts val="0"/>
                </a:spcBef>
                <a:spcAft>
                  <a:spcPts val="0"/>
                </a:spcAft>
                <a:buNone/>
              </a:pPr>
              <a:endParaRPr sz="1100" dirty="0">
                <a:solidFill>
                  <a:srgbClr val="000000"/>
                </a:solidFill>
              </a:endParaRPr>
            </a:p>
            <a:p>
              <a:pPr marL="0" lvl="0" indent="0" algn="l" rtl="0">
                <a:spcBef>
                  <a:spcPts val="0"/>
                </a:spcBef>
                <a:spcAft>
                  <a:spcPts val="0"/>
                </a:spcAft>
                <a:buNone/>
              </a:pPr>
              <a:endParaRPr dirty="0"/>
            </a:p>
          </p:txBody>
        </p:sp>
        <p:grpSp>
          <p:nvGrpSpPr>
            <p:cNvPr id="437" name="Google Shape;437;p47"/>
            <p:cNvGrpSpPr/>
            <p:nvPr/>
          </p:nvGrpSpPr>
          <p:grpSpPr>
            <a:xfrm>
              <a:off x="3720425" y="4812638"/>
              <a:ext cx="1645326" cy="495000"/>
              <a:chOff x="346213" y="813163"/>
              <a:chExt cx="1645326" cy="495000"/>
            </a:xfrm>
          </p:grpSpPr>
          <p:sp>
            <p:nvSpPr>
              <p:cNvPr id="438" name="Google Shape;438;p47"/>
              <p:cNvSpPr/>
              <p:nvPr/>
            </p:nvSpPr>
            <p:spPr>
              <a:xfrm>
                <a:off x="346213" y="824138"/>
                <a:ext cx="1645326" cy="473040"/>
              </a:xfrm>
              <a:prstGeom prst="flowChartTerminator">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47"/>
              <p:cNvSpPr txBox="1"/>
              <p:nvPr/>
            </p:nvSpPr>
            <p:spPr>
              <a:xfrm>
                <a:off x="346263" y="813163"/>
                <a:ext cx="1645200" cy="495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a:solidFill>
                      <a:srgbClr val="000000"/>
                    </a:solidFill>
                    <a:latin typeface="Pacifico"/>
                    <a:ea typeface="Pacifico"/>
                    <a:cs typeface="Pacifico"/>
                    <a:sym typeface="Pacifico"/>
                  </a:rPr>
                  <a:t>Behinderung</a:t>
                </a:r>
                <a:endParaRPr>
                  <a:latin typeface="Pacifico"/>
                  <a:ea typeface="Pacifico"/>
                  <a:cs typeface="Pacifico"/>
                  <a:sym typeface="Pacifico"/>
                </a:endParaRPr>
              </a:p>
            </p:txBody>
          </p:sp>
        </p:grpSp>
        <p:sp>
          <p:nvSpPr>
            <p:cNvPr id="440" name="Google Shape;440;p47"/>
            <p:cNvSpPr txBox="1"/>
            <p:nvPr/>
          </p:nvSpPr>
          <p:spPr>
            <a:xfrm>
              <a:off x="3691875" y="3577300"/>
              <a:ext cx="1645200" cy="27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600">
                  <a:solidFill>
                    <a:srgbClr val="550044"/>
                  </a:solidFill>
                  <a:latin typeface="Roboto"/>
                  <a:ea typeface="Roboto"/>
                  <a:cs typeface="Roboto"/>
                  <a:sym typeface="Roboto"/>
                </a:rPr>
                <a:t>Merkmale</a:t>
              </a:r>
              <a:endParaRPr sz="1600">
                <a:solidFill>
                  <a:srgbClr val="550044"/>
                </a:solidFill>
                <a:latin typeface="Roboto"/>
                <a:ea typeface="Roboto"/>
                <a:cs typeface="Roboto"/>
                <a:sym typeface="Roboto"/>
              </a:endParaRPr>
            </a:p>
          </p:txBody>
        </p:sp>
        <p:pic>
          <p:nvPicPr>
            <p:cNvPr id="441" name="Google Shape;441;p47"/>
            <p:cNvPicPr preferRelativeResize="0"/>
            <p:nvPr/>
          </p:nvPicPr>
          <p:blipFill>
            <a:blip r:embed="rId3">
              <a:alphaModFix/>
            </a:blip>
            <a:stretch>
              <a:fillRect/>
            </a:stretch>
          </p:blipFill>
          <p:spPr>
            <a:xfrm rot="1439389">
              <a:off x="3417736" y="3619973"/>
              <a:ext cx="149729" cy="337005"/>
            </a:xfrm>
            <a:prstGeom prst="rect">
              <a:avLst/>
            </a:prstGeom>
            <a:noFill/>
            <a:ln>
              <a:noFill/>
            </a:ln>
          </p:spPr>
        </p:pic>
        <p:pic>
          <p:nvPicPr>
            <p:cNvPr id="442" name="Google Shape;442;p47"/>
            <p:cNvPicPr preferRelativeResize="0"/>
            <p:nvPr/>
          </p:nvPicPr>
          <p:blipFill>
            <a:blip r:embed="rId4">
              <a:alphaModFix/>
            </a:blip>
            <a:stretch>
              <a:fillRect/>
            </a:stretch>
          </p:blipFill>
          <p:spPr>
            <a:xfrm>
              <a:off x="4771875" y="3904875"/>
              <a:ext cx="857100" cy="857100"/>
            </a:xfrm>
            <a:prstGeom prst="rect">
              <a:avLst/>
            </a:prstGeom>
            <a:noFill/>
            <a:ln>
              <a:noFill/>
            </a:ln>
          </p:spPr>
        </p:pic>
        <p:pic>
          <p:nvPicPr>
            <p:cNvPr id="443" name="Google Shape;443;p47"/>
            <p:cNvPicPr preferRelativeResize="0"/>
            <p:nvPr/>
          </p:nvPicPr>
          <p:blipFill>
            <a:blip r:embed="rId5">
              <a:alphaModFix/>
            </a:blip>
            <a:stretch>
              <a:fillRect/>
            </a:stretch>
          </p:blipFill>
          <p:spPr>
            <a:xfrm>
              <a:off x="3550425" y="4035613"/>
              <a:ext cx="714300" cy="714300"/>
            </a:xfrm>
            <a:prstGeom prst="rect">
              <a:avLst/>
            </a:prstGeom>
            <a:noFill/>
            <a:ln>
              <a:noFill/>
            </a:ln>
          </p:spPr>
        </p:pic>
        <p:pic>
          <p:nvPicPr>
            <p:cNvPr id="444" name="Google Shape;444;p47"/>
            <p:cNvPicPr preferRelativeResize="0"/>
            <p:nvPr/>
          </p:nvPicPr>
          <p:blipFill>
            <a:blip r:embed="rId6">
              <a:alphaModFix/>
            </a:blip>
            <a:stretch>
              <a:fillRect/>
            </a:stretch>
          </p:blipFill>
          <p:spPr>
            <a:xfrm>
              <a:off x="4070051" y="4029830"/>
              <a:ext cx="329607" cy="329610"/>
            </a:xfrm>
            <a:prstGeom prst="rect">
              <a:avLst/>
            </a:prstGeom>
            <a:noFill/>
            <a:ln>
              <a:noFill/>
            </a:ln>
          </p:spPr>
        </p:pic>
        <p:pic>
          <p:nvPicPr>
            <p:cNvPr id="445" name="Google Shape;445;p47"/>
            <p:cNvPicPr preferRelativeResize="0"/>
            <p:nvPr/>
          </p:nvPicPr>
          <p:blipFill>
            <a:blip r:embed="rId7">
              <a:alphaModFix/>
            </a:blip>
            <a:stretch>
              <a:fillRect/>
            </a:stretch>
          </p:blipFill>
          <p:spPr>
            <a:xfrm>
              <a:off x="4427594" y="3982625"/>
              <a:ext cx="329607" cy="329610"/>
            </a:xfrm>
            <a:prstGeom prst="rect">
              <a:avLst/>
            </a:prstGeom>
            <a:noFill/>
            <a:ln>
              <a:noFill/>
            </a:ln>
          </p:spPr>
        </p:pic>
        <p:pic>
          <p:nvPicPr>
            <p:cNvPr id="446" name="Google Shape;446;p47"/>
            <p:cNvPicPr preferRelativeResize="0"/>
            <p:nvPr/>
          </p:nvPicPr>
          <p:blipFill>
            <a:blip r:embed="rId8">
              <a:alphaModFix/>
            </a:blip>
            <a:stretch>
              <a:fillRect/>
            </a:stretch>
          </p:blipFill>
          <p:spPr>
            <a:xfrm>
              <a:off x="4375249" y="4212860"/>
              <a:ext cx="472827" cy="472830"/>
            </a:xfrm>
            <a:prstGeom prst="rect">
              <a:avLst/>
            </a:prstGeom>
            <a:noFill/>
            <a:ln>
              <a:noFill/>
            </a:ln>
          </p:spPr>
        </p:pic>
      </p:grpSp>
      <p:grpSp>
        <p:nvGrpSpPr>
          <p:cNvPr id="447" name="Google Shape;447;p47"/>
          <p:cNvGrpSpPr/>
          <p:nvPr/>
        </p:nvGrpSpPr>
        <p:grpSpPr>
          <a:xfrm>
            <a:off x="720875" y="757975"/>
            <a:ext cx="2944813" cy="3686434"/>
            <a:chOff x="54775" y="3529625"/>
            <a:chExt cx="2944813" cy="3231300"/>
          </a:xfrm>
        </p:grpSpPr>
        <p:sp>
          <p:nvSpPr>
            <p:cNvPr id="448" name="Google Shape;448;p47"/>
            <p:cNvSpPr/>
            <p:nvPr/>
          </p:nvSpPr>
          <p:spPr>
            <a:xfrm>
              <a:off x="211388" y="3529625"/>
              <a:ext cx="2788200" cy="3231300"/>
            </a:xfrm>
            <a:prstGeom prst="roundRect">
              <a:avLst>
                <a:gd name="adj" fmla="val 7832"/>
              </a:avLst>
            </a:prstGeom>
            <a:solidFill>
              <a:srgbClr val="D9D2E9"/>
            </a:solidFill>
            <a:ln w="9525" cap="flat" cmpd="sng">
              <a:solidFill>
                <a:srgbClr val="674EA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47"/>
            <p:cNvSpPr txBox="1"/>
            <p:nvPr/>
          </p:nvSpPr>
          <p:spPr>
            <a:xfrm>
              <a:off x="54775" y="5241725"/>
              <a:ext cx="2930400" cy="1331100"/>
            </a:xfrm>
            <a:prstGeom prst="rect">
              <a:avLst/>
            </a:prstGeom>
            <a:noFill/>
            <a:ln>
              <a:noFill/>
            </a:ln>
          </p:spPr>
          <p:txBody>
            <a:bodyPr spcFirstLastPara="1" wrap="square" lIns="91425" tIns="91425" rIns="91425" bIns="91425" anchor="t" anchorCtr="0">
              <a:noAutofit/>
            </a:bodyPr>
            <a:lstStyle/>
            <a:p>
              <a:pPr marL="457200" lvl="0" indent="-298450" algn="l" rtl="0">
                <a:spcBef>
                  <a:spcPts val="0"/>
                </a:spcBef>
                <a:spcAft>
                  <a:spcPts val="0"/>
                </a:spcAft>
                <a:buClr>
                  <a:srgbClr val="000000"/>
                </a:buClr>
                <a:buSzPts val="1100"/>
                <a:buChar char="●"/>
              </a:pPr>
              <a:r>
                <a:rPr lang="de-DE" sz="1100">
                  <a:solidFill>
                    <a:srgbClr val="000000"/>
                  </a:solidFill>
                </a:rPr>
                <a:t>Dieses Merkmal umfasst alle Personen, die sich einer bestimmten Religion zugehörig fühlen, nicht glauben oder die Existenz von Religion hinterfragen, z. B.:</a:t>
              </a:r>
              <a:endParaRPr sz="1100">
                <a:solidFill>
                  <a:srgbClr val="000000"/>
                </a:solidFill>
              </a:endParaRPr>
            </a:p>
            <a:p>
              <a:pPr marL="914400" lvl="1" indent="-298450" algn="l" rtl="0">
                <a:spcBef>
                  <a:spcPts val="0"/>
                </a:spcBef>
                <a:spcAft>
                  <a:spcPts val="0"/>
                </a:spcAft>
                <a:buClr>
                  <a:srgbClr val="000000"/>
                </a:buClr>
                <a:buSzPts val="1100"/>
                <a:buChar char="○"/>
              </a:pPr>
              <a:r>
                <a:rPr lang="de-DE" sz="1100">
                  <a:solidFill>
                    <a:srgbClr val="000000"/>
                  </a:solidFill>
                </a:rPr>
                <a:t>Juden (Judentum)</a:t>
              </a:r>
              <a:endParaRPr sz="1100">
                <a:solidFill>
                  <a:srgbClr val="000000"/>
                </a:solidFill>
              </a:endParaRPr>
            </a:p>
            <a:p>
              <a:pPr marL="914400" lvl="1" indent="-298450" algn="l" rtl="0">
                <a:spcBef>
                  <a:spcPts val="0"/>
                </a:spcBef>
                <a:spcAft>
                  <a:spcPts val="0"/>
                </a:spcAft>
                <a:buClr>
                  <a:srgbClr val="000000"/>
                </a:buClr>
                <a:buSzPts val="1100"/>
                <a:buChar char="○"/>
              </a:pPr>
              <a:r>
                <a:rPr lang="de-DE" sz="1100">
                  <a:solidFill>
                    <a:srgbClr val="000000"/>
                  </a:solidFill>
                </a:rPr>
                <a:t>Muslime (Islam)</a:t>
              </a:r>
              <a:endParaRPr sz="1100">
                <a:solidFill>
                  <a:srgbClr val="000000"/>
                </a:solidFill>
              </a:endParaRPr>
            </a:p>
            <a:p>
              <a:pPr marL="914400" lvl="1" indent="-298450" algn="l" rtl="0">
                <a:spcBef>
                  <a:spcPts val="0"/>
                </a:spcBef>
                <a:spcAft>
                  <a:spcPts val="0"/>
                </a:spcAft>
                <a:buClr>
                  <a:srgbClr val="000000"/>
                </a:buClr>
                <a:buSzPts val="1100"/>
                <a:buChar char="○"/>
              </a:pPr>
              <a:r>
                <a:rPr lang="de-DE" sz="1100">
                  <a:solidFill>
                    <a:srgbClr val="000000"/>
                  </a:solidFill>
                </a:rPr>
                <a:t>Atheisten (glauben nicht an Gott)</a:t>
              </a:r>
              <a:br>
                <a:rPr lang="en" sz="1100">
                  <a:solidFill>
                    <a:srgbClr val="000000"/>
                  </a:solidFill>
                </a:rPr>
              </a:br>
              <a:endParaRPr sz="1100">
                <a:solidFill>
                  <a:srgbClr val="000000"/>
                </a:solidFill>
              </a:endParaRPr>
            </a:p>
            <a:p>
              <a:pPr marL="457200" lvl="0" indent="0" algn="l" rtl="0">
                <a:spcBef>
                  <a:spcPts val="0"/>
                </a:spcBef>
                <a:spcAft>
                  <a:spcPts val="0"/>
                </a:spcAft>
                <a:buNone/>
              </a:pPr>
              <a:endParaRPr sz="1100">
                <a:solidFill>
                  <a:srgbClr val="000000"/>
                </a:solidFill>
              </a:endParaRPr>
            </a:p>
            <a:p>
              <a:pPr marL="0" lvl="0" indent="0" algn="l" rtl="0">
                <a:spcBef>
                  <a:spcPts val="0"/>
                </a:spcBef>
                <a:spcAft>
                  <a:spcPts val="0"/>
                </a:spcAft>
                <a:buNone/>
              </a:pPr>
              <a:endParaRPr/>
            </a:p>
          </p:txBody>
        </p:sp>
        <p:grpSp>
          <p:nvGrpSpPr>
            <p:cNvPr id="450" name="Google Shape;450;p47"/>
            <p:cNvGrpSpPr/>
            <p:nvPr/>
          </p:nvGrpSpPr>
          <p:grpSpPr>
            <a:xfrm>
              <a:off x="782813" y="4812638"/>
              <a:ext cx="1645326" cy="495000"/>
              <a:chOff x="346213" y="813163"/>
              <a:chExt cx="1645326" cy="495000"/>
            </a:xfrm>
          </p:grpSpPr>
          <p:sp>
            <p:nvSpPr>
              <p:cNvPr id="451" name="Google Shape;451;p47"/>
              <p:cNvSpPr/>
              <p:nvPr/>
            </p:nvSpPr>
            <p:spPr>
              <a:xfrm>
                <a:off x="346213" y="824138"/>
                <a:ext cx="1645326" cy="473040"/>
              </a:xfrm>
              <a:prstGeom prst="flowChartTerminator">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47"/>
              <p:cNvSpPr txBox="1"/>
              <p:nvPr/>
            </p:nvSpPr>
            <p:spPr>
              <a:xfrm>
                <a:off x="346263" y="813163"/>
                <a:ext cx="1645200" cy="495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a:solidFill>
                      <a:srgbClr val="000000"/>
                    </a:solidFill>
                    <a:latin typeface="Pacifico"/>
                    <a:ea typeface="Pacifico"/>
                    <a:cs typeface="Pacifico"/>
                    <a:sym typeface="Pacifico"/>
                  </a:rPr>
                  <a:t>Religion</a:t>
                </a:r>
                <a:endParaRPr>
                  <a:latin typeface="Pacifico"/>
                  <a:ea typeface="Pacifico"/>
                  <a:cs typeface="Pacifico"/>
                  <a:sym typeface="Pacifico"/>
                </a:endParaRPr>
              </a:p>
            </p:txBody>
          </p:sp>
        </p:grpSp>
        <p:sp>
          <p:nvSpPr>
            <p:cNvPr id="453" name="Google Shape;453;p47"/>
            <p:cNvSpPr txBox="1"/>
            <p:nvPr/>
          </p:nvSpPr>
          <p:spPr>
            <a:xfrm>
              <a:off x="754263" y="3577300"/>
              <a:ext cx="1645200" cy="27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600">
                  <a:solidFill>
                    <a:srgbClr val="550044"/>
                  </a:solidFill>
                  <a:latin typeface="Roboto"/>
                  <a:ea typeface="Roboto"/>
                  <a:cs typeface="Roboto"/>
                  <a:sym typeface="Roboto"/>
                </a:rPr>
                <a:t>Merkmale</a:t>
              </a:r>
              <a:endParaRPr sz="1600">
                <a:solidFill>
                  <a:srgbClr val="550044"/>
                </a:solidFill>
                <a:latin typeface="Roboto"/>
                <a:ea typeface="Roboto"/>
                <a:cs typeface="Roboto"/>
                <a:sym typeface="Roboto"/>
              </a:endParaRPr>
            </a:p>
          </p:txBody>
        </p:sp>
        <p:pic>
          <p:nvPicPr>
            <p:cNvPr id="454" name="Google Shape;454;p47"/>
            <p:cNvPicPr preferRelativeResize="0"/>
            <p:nvPr/>
          </p:nvPicPr>
          <p:blipFill>
            <a:blip r:embed="rId3">
              <a:alphaModFix/>
            </a:blip>
            <a:stretch>
              <a:fillRect/>
            </a:stretch>
          </p:blipFill>
          <p:spPr>
            <a:xfrm rot="1439389">
              <a:off x="480124" y="3619973"/>
              <a:ext cx="149729" cy="337005"/>
            </a:xfrm>
            <a:prstGeom prst="rect">
              <a:avLst/>
            </a:prstGeom>
            <a:noFill/>
            <a:ln>
              <a:noFill/>
            </a:ln>
          </p:spPr>
        </p:pic>
        <p:pic>
          <p:nvPicPr>
            <p:cNvPr id="455" name="Google Shape;455;p47"/>
            <p:cNvPicPr preferRelativeResize="0"/>
            <p:nvPr/>
          </p:nvPicPr>
          <p:blipFill>
            <a:blip r:embed="rId9">
              <a:alphaModFix/>
            </a:blip>
            <a:stretch>
              <a:fillRect/>
            </a:stretch>
          </p:blipFill>
          <p:spPr>
            <a:xfrm>
              <a:off x="1008700" y="3854200"/>
              <a:ext cx="1193601" cy="1193601"/>
            </a:xfrm>
            <a:prstGeom prst="rect">
              <a:avLst/>
            </a:prstGeom>
            <a:noFill/>
            <a:ln>
              <a:noFill/>
            </a:ln>
          </p:spPr>
        </p:pic>
      </p:grpSp>
      <p:grpSp>
        <p:nvGrpSpPr>
          <p:cNvPr id="456" name="Google Shape;456;p47"/>
          <p:cNvGrpSpPr/>
          <p:nvPr/>
        </p:nvGrpSpPr>
        <p:grpSpPr>
          <a:xfrm>
            <a:off x="3665700" y="1629213"/>
            <a:ext cx="2371500" cy="1488825"/>
            <a:chOff x="6458263" y="4156550"/>
            <a:chExt cx="2371500" cy="1488825"/>
          </a:xfrm>
        </p:grpSpPr>
        <p:sp>
          <p:nvSpPr>
            <p:cNvPr id="457" name="Google Shape;457;p47"/>
            <p:cNvSpPr txBox="1"/>
            <p:nvPr/>
          </p:nvSpPr>
          <p:spPr>
            <a:xfrm>
              <a:off x="6458263" y="5247275"/>
              <a:ext cx="2371500" cy="398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de-DE" sz="2400">
                  <a:solidFill>
                    <a:srgbClr val="550044"/>
                  </a:solidFill>
                  <a:latin typeface="Roboto"/>
                  <a:ea typeface="Roboto"/>
                  <a:cs typeface="Roboto"/>
                  <a:sym typeface="Roboto"/>
                </a:rPr>
                <a:t>Merkmale</a:t>
              </a:r>
              <a:endParaRPr sz="2400">
                <a:solidFill>
                  <a:srgbClr val="550044"/>
                </a:solidFill>
                <a:latin typeface="Roboto"/>
                <a:ea typeface="Roboto"/>
                <a:cs typeface="Roboto"/>
                <a:sym typeface="Roboto"/>
              </a:endParaRPr>
            </a:p>
          </p:txBody>
        </p:sp>
        <p:pic>
          <p:nvPicPr>
            <p:cNvPr id="458" name="Google Shape;458;p47"/>
            <p:cNvPicPr preferRelativeResize="0"/>
            <p:nvPr/>
          </p:nvPicPr>
          <p:blipFill>
            <a:blip r:embed="rId3">
              <a:alphaModFix/>
            </a:blip>
            <a:stretch>
              <a:fillRect/>
            </a:stretch>
          </p:blipFill>
          <p:spPr>
            <a:xfrm rot="1439315">
              <a:off x="7415076" y="4205121"/>
              <a:ext cx="457893" cy="1030584"/>
            </a:xfrm>
            <a:prstGeom prst="rect">
              <a:avLst/>
            </a:prstGeom>
            <a:noFill/>
            <a:ln>
              <a:noFill/>
            </a:ln>
          </p:spPr>
        </p:pic>
      </p:grpSp>
      <p:pic>
        <p:nvPicPr>
          <p:cNvPr id="27" name="Grafik 26">
            <a:extLst>
              <a:ext uri="{FF2B5EF4-FFF2-40B4-BE49-F238E27FC236}">
                <a16:creationId xmlns:a16="http://schemas.microsoft.com/office/drawing/2014/main" id="{556485E0-9BE7-425C-8131-7220C5EEEB22}"/>
              </a:ext>
            </a:extLst>
          </p:cNvPr>
          <p:cNvPicPr>
            <a:picLocks noChangeAspect="1"/>
          </p:cNvPicPr>
          <p:nvPr/>
        </p:nvPicPr>
        <p:blipFill>
          <a:blip r:embed="rId10"/>
          <a:stretch>
            <a:fillRect/>
          </a:stretch>
        </p:blipFill>
        <p:spPr>
          <a:xfrm>
            <a:off x="28616" y="1999189"/>
            <a:ext cx="406264" cy="2991177"/>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pic>
        <p:nvPicPr>
          <p:cNvPr id="463" name="Google Shape;463;p48"/>
          <p:cNvPicPr preferRelativeResize="0"/>
          <p:nvPr/>
        </p:nvPicPr>
        <p:blipFill rotWithShape="1">
          <a:blip r:embed="rId3">
            <a:alphaModFix/>
          </a:blip>
          <a:srcRect/>
          <a:stretch/>
        </p:blipFill>
        <p:spPr>
          <a:xfrm>
            <a:off x="1" y="0"/>
            <a:ext cx="497998" cy="5143498"/>
          </a:xfrm>
          <a:prstGeom prst="rect">
            <a:avLst/>
          </a:prstGeom>
          <a:noFill/>
          <a:ln>
            <a:noFill/>
          </a:ln>
        </p:spPr>
      </p:pic>
      <p:pic>
        <p:nvPicPr>
          <p:cNvPr id="464" name="Google Shape;464;p48"/>
          <p:cNvPicPr preferRelativeResize="0"/>
          <p:nvPr/>
        </p:nvPicPr>
        <p:blipFill rotWithShape="1">
          <a:blip r:embed="rId4">
            <a:alphaModFix/>
          </a:blip>
          <a:srcRect/>
          <a:stretch/>
        </p:blipFill>
        <p:spPr>
          <a:xfrm>
            <a:off x="69742" y="512500"/>
            <a:ext cx="358508" cy="331624"/>
          </a:xfrm>
          <a:prstGeom prst="rect">
            <a:avLst/>
          </a:prstGeom>
          <a:noFill/>
          <a:ln>
            <a:noFill/>
          </a:ln>
        </p:spPr>
      </p:pic>
      <p:pic>
        <p:nvPicPr>
          <p:cNvPr id="465" name="Google Shape;465;p48"/>
          <p:cNvPicPr preferRelativeResize="0"/>
          <p:nvPr/>
        </p:nvPicPr>
        <p:blipFill rotWithShape="1">
          <a:blip r:embed="rId5">
            <a:alphaModFix/>
          </a:blip>
          <a:srcRect/>
          <a:stretch/>
        </p:blipFill>
        <p:spPr>
          <a:xfrm>
            <a:off x="2313182" y="703750"/>
            <a:ext cx="4517626" cy="1868000"/>
          </a:xfrm>
          <a:prstGeom prst="rect">
            <a:avLst/>
          </a:prstGeom>
          <a:noFill/>
          <a:ln>
            <a:noFill/>
          </a:ln>
        </p:spPr>
      </p:pic>
      <p:sp>
        <p:nvSpPr>
          <p:cNvPr id="466" name="Google Shape;466;p48"/>
          <p:cNvSpPr txBox="1"/>
          <p:nvPr/>
        </p:nvSpPr>
        <p:spPr>
          <a:xfrm>
            <a:off x="1933950" y="2764750"/>
            <a:ext cx="5276100" cy="735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sz="3600" b="1">
                <a:solidFill>
                  <a:srgbClr val="F7931D"/>
                </a:solidFill>
              </a:rPr>
              <a:t>www.hackinghate.eu</a:t>
            </a:r>
            <a:endParaRPr sz="3600" b="1">
              <a:solidFill>
                <a:srgbClr val="F7931D"/>
              </a:solidFill>
            </a:endParaRPr>
          </a:p>
        </p:txBody>
      </p:sp>
      <p:sp>
        <p:nvSpPr>
          <p:cNvPr id="467" name="Google Shape;467;p48"/>
          <p:cNvSpPr txBox="1"/>
          <p:nvPr/>
        </p:nvSpPr>
        <p:spPr>
          <a:xfrm>
            <a:off x="3498613" y="3742400"/>
            <a:ext cx="2146800" cy="413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sz="2500" b="1">
                <a:solidFill>
                  <a:srgbClr val="F7931D"/>
                </a:solidFill>
              </a:rPr>
              <a:t>#SELMA_eu</a:t>
            </a:r>
            <a:endParaRPr sz="2500" b="1">
              <a:solidFill>
                <a:srgbClr val="F7931D"/>
              </a:solidFill>
            </a:endParaRPr>
          </a:p>
        </p:txBody>
      </p:sp>
      <p:pic>
        <p:nvPicPr>
          <p:cNvPr id="468" name="Google Shape;468;p48"/>
          <p:cNvPicPr preferRelativeResize="0"/>
          <p:nvPr/>
        </p:nvPicPr>
        <p:blipFill rotWithShape="1">
          <a:blip r:embed="rId6">
            <a:alphaModFix/>
          </a:blip>
          <a:srcRect/>
          <a:stretch/>
        </p:blipFill>
        <p:spPr>
          <a:xfrm>
            <a:off x="2994226" y="3738238"/>
            <a:ext cx="421425" cy="421425"/>
          </a:xfrm>
          <a:prstGeom prst="rect">
            <a:avLst/>
          </a:prstGeom>
          <a:noFill/>
          <a:ln>
            <a:noFill/>
          </a:ln>
        </p:spPr>
      </p:pic>
      <p:pic>
        <p:nvPicPr>
          <p:cNvPr id="469" name="Google Shape;469;p48"/>
          <p:cNvPicPr preferRelativeResize="0"/>
          <p:nvPr/>
        </p:nvPicPr>
        <p:blipFill>
          <a:blip r:embed="rId7">
            <a:alphaModFix/>
          </a:blip>
          <a:stretch>
            <a:fillRect/>
          </a:stretch>
        </p:blipFill>
        <p:spPr>
          <a:xfrm>
            <a:off x="698200" y="4566900"/>
            <a:ext cx="2193600" cy="413000"/>
          </a:xfrm>
          <a:prstGeom prst="rect">
            <a:avLst/>
          </a:prstGeom>
          <a:noFill/>
          <a:ln>
            <a:noFill/>
          </a:ln>
        </p:spPr>
      </p:pic>
      <p:pic>
        <p:nvPicPr>
          <p:cNvPr id="470" name="Google Shape;470;p48"/>
          <p:cNvPicPr preferRelativeResize="0"/>
          <p:nvPr/>
        </p:nvPicPr>
        <p:blipFill rotWithShape="1">
          <a:blip r:embed="rId8">
            <a:alphaModFix/>
          </a:blip>
          <a:srcRect/>
          <a:stretch/>
        </p:blipFill>
        <p:spPr>
          <a:xfrm>
            <a:off x="4951950" y="4627776"/>
            <a:ext cx="953696" cy="291250"/>
          </a:xfrm>
          <a:prstGeom prst="rect">
            <a:avLst/>
          </a:prstGeom>
          <a:noFill/>
          <a:ln>
            <a:noFill/>
          </a:ln>
        </p:spPr>
      </p:pic>
      <p:pic>
        <p:nvPicPr>
          <p:cNvPr id="471" name="Google Shape;471;p48"/>
          <p:cNvPicPr preferRelativeResize="0"/>
          <p:nvPr/>
        </p:nvPicPr>
        <p:blipFill rotWithShape="1">
          <a:blip r:embed="rId9">
            <a:alphaModFix/>
          </a:blip>
          <a:srcRect t="6263" b="6254"/>
          <a:stretch/>
        </p:blipFill>
        <p:spPr>
          <a:xfrm>
            <a:off x="3022725" y="4566900"/>
            <a:ext cx="1169370" cy="412999"/>
          </a:xfrm>
          <a:prstGeom prst="rect">
            <a:avLst/>
          </a:prstGeom>
          <a:noFill/>
          <a:ln>
            <a:noFill/>
          </a:ln>
        </p:spPr>
      </p:pic>
      <p:pic>
        <p:nvPicPr>
          <p:cNvPr id="472" name="Google Shape;472;p48"/>
          <p:cNvPicPr preferRelativeResize="0"/>
          <p:nvPr/>
        </p:nvPicPr>
        <p:blipFill rotWithShape="1">
          <a:blip r:embed="rId10">
            <a:alphaModFix/>
          </a:blip>
          <a:srcRect/>
          <a:stretch/>
        </p:blipFill>
        <p:spPr>
          <a:xfrm>
            <a:off x="4323031" y="4524394"/>
            <a:ext cx="498000" cy="498000"/>
          </a:xfrm>
          <a:prstGeom prst="rect">
            <a:avLst/>
          </a:prstGeom>
          <a:noFill/>
          <a:ln>
            <a:noFill/>
          </a:ln>
        </p:spPr>
      </p:pic>
      <p:pic>
        <p:nvPicPr>
          <p:cNvPr id="473" name="Google Shape;473;p48"/>
          <p:cNvPicPr preferRelativeResize="0"/>
          <p:nvPr/>
        </p:nvPicPr>
        <p:blipFill rotWithShape="1">
          <a:blip r:embed="rId11">
            <a:alphaModFix/>
          </a:blip>
          <a:srcRect/>
          <a:stretch/>
        </p:blipFill>
        <p:spPr>
          <a:xfrm>
            <a:off x="6036575" y="4499890"/>
            <a:ext cx="498002" cy="547023"/>
          </a:xfrm>
          <a:prstGeom prst="rect">
            <a:avLst/>
          </a:prstGeom>
          <a:noFill/>
          <a:ln>
            <a:noFill/>
          </a:ln>
        </p:spPr>
      </p:pic>
      <p:pic>
        <p:nvPicPr>
          <p:cNvPr id="474" name="Google Shape;474;p48"/>
          <p:cNvPicPr preferRelativeResize="0"/>
          <p:nvPr/>
        </p:nvPicPr>
        <p:blipFill rotWithShape="1">
          <a:blip r:embed="rId12">
            <a:alphaModFix/>
          </a:blip>
          <a:srcRect/>
          <a:stretch/>
        </p:blipFill>
        <p:spPr>
          <a:xfrm>
            <a:off x="6665500" y="4617700"/>
            <a:ext cx="953698" cy="311403"/>
          </a:xfrm>
          <a:prstGeom prst="rect">
            <a:avLst/>
          </a:prstGeom>
          <a:noFill/>
          <a:ln>
            <a:noFill/>
          </a:ln>
        </p:spPr>
      </p:pic>
      <p:pic>
        <p:nvPicPr>
          <p:cNvPr id="475" name="Google Shape;475;p48"/>
          <p:cNvPicPr preferRelativeResize="0"/>
          <p:nvPr/>
        </p:nvPicPr>
        <p:blipFill rotWithShape="1">
          <a:blip r:embed="rId13">
            <a:alphaModFix/>
          </a:blip>
          <a:srcRect/>
          <a:stretch/>
        </p:blipFill>
        <p:spPr>
          <a:xfrm>
            <a:off x="7750125" y="4627775"/>
            <a:ext cx="1142175" cy="291250"/>
          </a:xfrm>
          <a:prstGeom prst="rect">
            <a:avLst/>
          </a:prstGeom>
          <a:noFill/>
          <a:ln>
            <a:noFill/>
          </a:ln>
        </p:spPr>
      </p:pic>
      <p:pic>
        <p:nvPicPr>
          <p:cNvPr id="15" name="Grafik 14">
            <a:extLst>
              <a:ext uri="{FF2B5EF4-FFF2-40B4-BE49-F238E27FC236}">
                <a16:creationId xmlns:a16="http://schemas.microsoft.com/office/drawing/2014/main" id="{D224C59E-DA87-43A0-B3BB-7152A77ED89D}"/>
              </a:ext>
            </a:extLst>
          </p:cNvPr>
          <p:cNvPicPr>
            <a:picLocks noChangeAspect="1"/>
          </p:cNvPicPr>
          <p:nvPr/>
        </p:nvPicPr>
        <p:blipFill>
          <a:blip r:embed="rId14"/>
          <a:stretch>
            <a:fillRect/>
          </a:stretch>
        </p:blipFill>
        <p:spPr>
          <a:xfrm>
            <a:off x="28616" y="1999189"/>
            <a:ext cx="406264" cy="2991177"/>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grpSp>
        <p:nvGrpSpPr>
          <p:cNvPr id="163" name="Google Shape;163;p38"/>
          <p:cNvGrpSpPr/>
          <p:nvPr/>
        </p:nvGrpSpPr>
        <p:grpSpPr>
          <a:xfrm>
            <a:off x="450225" y="613299"/>
            <a:ext cx="2926800" cy="3259826"/>
            <a:chOff x="546425" y="635499"/>
            <a:chExt cx="2926800" cy="3259826"/>
          </a:xfrm>
        </p:grpSpPr>
        <p:sp>
          <p:nvSpPr>
            <p:cNvPr id="164" name="Google Shape;164;p38"/>
            <p:cNvSpPr/>
            <p:nvPr/>
          </p:nvSpPr>
          <p:spPr>
            <a:xfrm>
              <a:off x="685025" y="664025"/>
              <a:ext cx="2788200" cy="3231300"/>
            </a:xfrm>
            <a:prstGeom prst="roundRect">
              <a:avLst>
                <a:gd name="adj" fmla="val 7832"/>
              </a:avLst>
            </a:prstGeom>
            <a:solidFill>
              <a:srgbClr val="FFF2CC"/>
            </a:solidFill>
            <a:ln w="9525" cap="flat" cmpd="sng">
              <a:solidFill>
                <a:srgbClr val="BF9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5" name="Google Shape;165;p38"/>
            <p:cNvGrpSpPr/>
            <p:nvPr/>
          </p:nvGrpSpPr>
          <p:grpSpPr>
            <a:xfrm>
              <a:off x="869517" y="635499"/>
              <a:ext cx="1421283" cy="353050"/>
              <a:chOff x="395892" y="245449"/>
              <a:chExt cx="1421283" cy="353050"/>
            </a:xfrm>
          </p:grpSpPr>
          <p:sp>
            <p:nvSpPr>
              <p:cNvPr id="166" name="Google Shape;166;p38"/>
              <p:cNvSpPr txBox="1"/>
              <p:nvPr/>
            </p:nvSpPr>
            <p:spPr>
              <a:xfrm>
                <a:off x="754275" y="245449"/>
                <a:ext cx="1062900" cy="27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600">
                    <a:solidFill>
                      <a:srgbClr val="351C75"/>
                    </a:solidFill>
                    <a:latin typeface="Roboto"/>
                    <a:ea typeface="Roboto"/>
                    <a:cs typeface="Roboto"/>
                    <a:sym typeface="Roboto"/>
                  </a:rPr>
                  <a:t>Sprecher</a:t>
                </a:r>
                <a:endParaRPr sz="1600">
                  <a:solidFill>
                    <a:srgbClr val="351C75"/>
                  </a:solidFill>
                  <a:latin typeface="Roboto"/>
                  <a:ea typeface="Roboto"/>
                  <a:cs typeface="Roboto"/>
                  <a:sym typeface="Roboto"/>
                </a:endParaRPr>
              </a:p>
            </p:txBody>
          </p:sp>
          <p:pic>
            <p:nvPicPr>
              <p:cNvPr id="167" name="Google Shape;167;p38"/>
              <p:cNvPicPr preferRelativeResize="0"/>
              <p:nvPr/>
            </p:nvPicPr>
            <p:blipFill>
              <a:blip r:embed="rId3">
                <a:alphaModFix/>
              </a:blip>
              <a:stretch>
                <a:fillRect/>
              </a:stretch>
            </p:blipFill>
            <p:spPr>
              <a:xfrm>
                <a:off x="395892" y="321650"/>
                <a:ext cx="358381" cy="276849"/>
              </a:xfrm>
              <a:prstGeom prst="rect">
                <a:avLst/>
              </a:prstGeom>
              <a:noFill/>
              <a:ln>
                <a:noFill/>
              </a:ln>
            </p:spPr>
          </p:pic>
        </p:grpSp>
        <p:sp>
          <p:nvSpPr>
            <p:cNvPr id="168" name="Google Shape;168;p38"/>
            <p:cNvSpPr txBox="1"/>
            <p:nvPr/>
          </p:nvSpPr>
          <p:spPr>
            <a:xfrm>
              <a:off x="546425" y="1799750"/>
              <a:ext cx="2926800" cy="1557900"/>
            </a:xfrm>
            <a:prstGeom prst="rect">
              <a:avLst/>
            </a:prstGeom>
            <a:noFill/>
            <a:ln>
              <a:noFill/>
            </a:ln>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de-DE" sz="1100" dirty="0"/>
                <a:t>Politiker</a:t>
              </a:r>
              <a:endParaRPr sz="1100" dirty="0"/>
            </a:p>
            <a:p>
              <a:pPr marL="457200" lvl="0" indent="-298450" algn="l" rtl="0">
                <a:spcBef>
                  <a:spcPts val="0"/>
                </a:spcBef>
                <a:spcAft>
                  <a:spcPts val="0"/>
                </a:spcAft>
                <a:buSzPts val="1100"/>
                <a:buChar char="●"/>
              </a:pPr>
              <a:r>
                <a:rPr lang="de-DE" sz="1100" dirty="0"/>
                <a:t>Sehr aktiv in den Medien und im Internet</a:t>
              </a:r>
              <a:endParaRPr sz="1100" dirty="0"/>
            </a:p>
            <a:p>
              <a:pPr marL="457200" lvl="0" indent="-298450" algn="l" rtl="0">
                <a:spcBef>
                  <a:spcPts val="0"/>
                </a:spcBef>
                <a:spcAft>
                  <a:spcPts val="0"/>
                </a:spcAft>
                <a:buSzPts val="1100"/>
                <a:buChar char="●"/>
              </a:pPr>
              <a:r>
                <a:rPr lang="de-DE" sz="1100" dirty="0"/>
                <a:t>Aus gutem Hause</a:t>
              </a:r>
              <a:endParaRPr sz="1100" dirty="0"/>
            </a:p>
            <a:p>
              <a:pPr marL="457200" lvl="0" indent="-298450" algn="l" rtl="0">
                <a:spcBef>
                  <a:spcPts val="0"/>
                </a:spcBef>
                <a:spcAft>
                  <a:spcPts val="0"/>
                </a:spcAft>
                <a:buSzPts val="1100"/>
                <a:buChar char="●"/>
              </a:pPr>
              <a:r>
                <a:rPr lang="de-DE" sz="1100" dirty="0"/>
                <a:t>Hat eine Privatschule besucht</a:t>
              </a:r>
              <a:endParaRPr sz="1100" dirty="0"/>
            </a:p>
            <a:p>
              <a:pPr marL="457200" lvl="0" indent="-298450" algn="l" rtl="0">
                <a:spcBef>
                  <a:spcPts val="0"/>
                </a:spcBef>
                <a:spcAft>
                  <a:spcPts val="0"/>
                </a:spcAft>
                <a:buSzPts val="1100"/>
                <a:buChar char="●"/>
              </a:pPr>
              <a:r>
                <a:rPr lang="de-DE" sz="1100" dirty="0"/>
                <a:t>Gemäßigte Ansichten</a:t>
              </a:r>
              <a:endParaRPr sz="1100" dirty="0"/>
            </a:p>
            <a:p>
              <a:pPr marL="457200" lvl="0" indent="-298450" algn="l" rtl="0">
                <a:spcBef>
                  <a:spcPts val="0"/>
                </a:spcBef>
                <a:spcAft>
                  <a:spcPts val="0"/>
                </a:spcAft>
                <a:buSzPts val="1100"/>
                <a:buChar char="●"/>
              </a:pPr>
              <a:r>
                <a:rPr lang="de-DE" sz="1100" dirty="0"/>
                <a:t>Kürzlich Skandal wegen Steuerhinterziehung </a:t>
              </a:r>
              <a:endParaRPr sz="1100" dirty="0"/>
            </a:p>
            <a:p>
              <a:pPr marL="457200" lvl="0" indent="-298450" algn="l" rtl="0">
                <a:spcBef>
                  <a:spcPts val="0"/>
                </a:spcBef>
                <a:spcAft>
                  <a:spcPts val="0"/>
                </a:spcAft>
                <a:buSzPts val="1100"/>
                <a:buChar char="●"/>
              </a:pPr>
              <a:r>
                <a:rPr lang="de-DE" sz="1100" dirty="0"/>
                <a:t>Verheiratet</a:t>
              </a:r>
              <a:endParaRPr sz="1100" dirty="0"/>
            </a:p>
            <a:p>
              <a:pPr marL="457200" lvl="0" indent="-298450" algn="l" rtl="0">
                <a:spcBef>
                  <a:spcPts val="0"/>
                </a:spcBef>
                <a:spcAft>
                  <a:spcPts val="0"/>
                </a:spcAft>
                <a:buSzPts val="1100"/>
                <a:buChar char="●"/>
              </a:pPr>
              <a:r>
                <a:rPr lang="de-DE" sz="1100" dirty="0"/>
                <a:t>3 Kinder</a:t>
              </a:r>
              <a:endParaRPr sz="1100" dirty="0"/>
            </a:p>
            <a:p>
              <a:pPr marL="457200" lvl="0" indent="-298450" algn="l" rtl="0">
                <a:spcBef>
                  <a:spcPts val="0"/>
                </a:spcBef>
                <a:spcAft>
                  <a:spcPts val="0"/>
                </a:spcAft>
                <a:buSzPts val="1100"/>
                <a:buChar char="●"/>
              </a:pPr>
              <a:r>
                <a:rPr lang="de-DE" sz="1100" dirty="0"/>
                <a:t>57 Jahre alt</a:t>
              </a:r>
              <a:endParaRPr sz="1100" dirty="0"/>
            </a:p>
            <a:p>
              <a:pPr marL="0" lvl="0" indent="0" algn="l" rtl="0">
                <a:spcBef>
                  <a:spcPts val="0"/>
                </a:spcBef>
                <a:spcAft>
                  <a:spcPts val="0"/>
                </a:spcAft>
                <a:buNone/>
              </a:pPr>
              <a:endParaRPr dirty="0"/>
            </a:p>
          </p:txBody>
        </p:sp>
        <p:pic>
          <p:nvPicPr>
            <p:cNvPr id="169" name="Google Shape;169;p38"/>
            <p:cNvPicPr preferRelativeResize="0"/>
            <p:nvPr/>
          </p:nvPicPr>
          <p:blipFill>
            <a:blip r:embed="rId4">
              <a:alphaModFix/>
            </a:blip>
            <a:stretch>
              <a:fillRect/>
            </a:stretch>
          </p:blipFill>
          <p:spPr>
            <a:xfrm>
              <a:off x="841200" y="1108550"/>
              <a:ext cx="495001" cy="495001"/>
            </a:xfrm>
            <a:prstGeom prst="rect">
              <a:avLst/>
            </a:prstGeom>
            <a:noFill/>
            <a:ln>
              <a:noFill/>
            </a:ln>
          </p:spPr>
        </p:pic>
        <p:sp>
          <p:nvSpPr>
            <p:cNvPr id="170" name="Google Shape;170;p38"/>
            <p:cNvSpPr/>
            <p:nvPr/>
          </p:nvSpPr>
          <p:spPr>
            <a:xfrm>
              <a:off x="1533300" y="1130500"/>
              <a:ext cx="1645326" cy="473040"/>
            </a:xfrm>
            <a:prstGeom prst="flowChartTerminator">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38"/>
            <p:cNvSpPr txBox="1"/>
            <p:nvPr/>
          </p:nvSpPr>
          <p:spPr>
            <a:xfrm>
              <a:off x="1533363" y="1119525"/>
              <a:ext cx="1645200" cy="495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a:solidFill>
                    <a:srgbClr val="000000"/>
                  </a:solidFill>
                  <a:latin typeface="Pacifico"/>
                  <a:ea typeface="Pacifico"/>
                  <a:cs typeface="Pacifico"/>
                  <a:sym typeface="Pacifico"/>
                </a:rPr>
                <a:t>Herr Camstead</a:t>
              </a:r>
              <a:endParaRPr>
                <a:latin typeface="Pacifico"/>
                <a:ea typeface="Pacifico"/>
                <a:cs typeface="Pacifico"/>
                <a:sym typeface="Pacifico"/>
              </a:endParaRPr>
            </a:p>
          </p:txBody>
        </p:sp>
      </p:grpSp>
      <p:grpSp>
        <p:nvGrpSpPr>
          <p:cNvPr id="172" name="Google Shape;172;p38"/>
          <p:cNvGrpSpPr/>
          <p:nvPr/>
        </p:nvGrpSpPr>
        <p:grpSpPr>
          <a:xfrm>
            <a:off x="3313175" y="1792361"/>
            <a:ext cx="2930025" cy="3259826"/>
            <a:chOff x="3535650" y="1799761"/>
            <a:chExt cx="2930025" cy="3259826"/>
          </a:xfrm>
        </p:grpSpPr>
        <p:sp>
          <p:nvSpPr>
            <p:cNvPr id="173" name="Google Shape;173;p38"/>
            <p:cNvSpPr/>
            <p:nvPr/>
          </p:nvSpPr>
          <p:spPr>
            <a:xfrm>
              <a:off x="3677475" y="1828288"/>
              <a:ext cx="2788200" cy="3231300"/>
            </a:xfrm>
            <a:prstGeom prst="roundRect">
              <a:avLst>
                <a:gd name="adj" fmla="val 7832"/>
              </a:avLst>
            </a:prstGeom>
            <a:solidFill>
              <a:srgbClr val="FFF2CC"/>
            </a:solidFill>
            <a:ln w="9525" cap="flat" cmpd="sng">
              <a:solidFill>
                <a:srgbClr val="BF9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38"/>
            <p:cNvSpPr txBox="1"/>
            <p:nvPr/>
          </p:nvSpPr>
          <p:spPr>
            <a:xfrm>
              <a:off x="3535650" y="2735413"/>
              <a:ext cx="2926800" cy="2315100"/>
            </a:xfrm>
            <a:prstGeom prst="rect">
              <a:avLst/>
            </a:prstGeom>
            <a:noFill/>
            <a:ln>
              <a:noFill/>
            </a:ln>
          </p:spPr>
          <p:txBody>
            <a:bodyPr spcFirstLastPara="1" wrap="square" lIns="91425" tIns="91425" rIns="91425" bIns="91425" anchor="t" anchorCtr="0">
              <a:noAutofit/>
            </a:bodyPr>
            <a:lstStyle/>
            <a:p>
              <a:pPr marL="457200" lvl="0" indent="-292100" algn="l" rtl="0">
                <a:spcBef>
                  <a:spcPts val="0"/>
                </a:spcBef>
                <a:spcAft>
                  <a:spcPts val="0"/>
                </a:spcAft>
                <a:buSzPts val="1000"/>
                <a:buChar char="●"/>
              </a:pPr>
              <a:r>
                <a:rPr lang="de-DE" sz="1000" dirty="0">
                  <a:solidFill>
                    <a:srgbClr val="000000"/>
                  </a:solidFill>
                </a:rPr>
                <a:t>Fernsehmoderator, Autor, Kommentator und Journalist</a:t>
              </a:r>
              <a:endParaRPr sz="1000" dirty="0">
                <a:solidFill>
                  <a:srgbClr val="000000"/>
                </a:solidFill>
              </a:endParaRPr>
            </a:p>
            <a:p>
              <a:pPr marL="457200" lvl="0" indent="-292100" algn="l" rtl="0">
                <a:spcBef>
                  <a:spcPts val="0"/>
                </a:spcBef>
                <a:spcAft>
                  <a:spcPts val="0"/>
                </a:spcAft>
                <a:buSzPts val="1000"/>
                <a:buChar char="●"/>
              </a:pPr>
              <a:r>
                <a:rPr lang="de-DE" sz="1000" dirty="0">
                  <a:solidFill>
                    <a:srgbClr val="000000"/>
                  </a:solidFill>
                </a:rPr>
                <a:t>Sehr aktiv in den Medien und im Internet</a:t>
              </a:r>
              <a:endParaRPr sz="1000" dirty="0">
                <a:solidFill>
                  <a:srgbClr val="000000"/>
                </a:solidFill>
              </a:endParaRPr>
            </a:p>
            <a:p>
              <a:pPr marL="457200" lvl="0" indent="-292100" algn="l" rtl="0">
                <a:spcBef>
                  <a:spcPts val="0"/>
                </a:spcBef>
                <a:spcAft>
                  <a:spcPts val="0"/>
                </a:spcAft>
                <a:buSzPts val="1000"/>
                <a:buChar char="●"/>
              </a:pPr>
              <a:r>
                <a:rPr lang="de-DE" sz="1000" dirty="0">
                  <a:solidFill>
                    <a:srgbClr val="000000"/>
                  </a:solidFill>
                </a:rPr>
                <a:t>Aus dem Arbeitermilieu</a:t>
              </a:r>
              <a:endParaRPr sz="1000" dirty="0">
                <a:solidFill>
                  <a:srgbClr val="000000"/>
                </a:solidFill>
              </a:endParaRPr>
            </a:p>
            <a:p>
              <a:pPr marL="457200" lvl="0" indent="-292100" algn="l" rtl="0">
                <a:spcBef>
                  <a:spcPts val="0"/>
                </a:spcBef>
                <a:spcAft>
                  <a:spcPts val="0"/>
                </a:spcAft>
                <a:buSzPts val="1000"/>
                <a:buChar char="●"/>
              </a:pPr>
              <a:r>
                <a:rPr lang="de-DE" sz="1000" dirty="0">
                  <a:solidFill>
                    <a:srgbClr val="000000"/>
                  </a:solidFill>
                </a:rPr>
                <a:t>Hat eine staatliche Schule besucht</a:t>
              </a:r>
              <a:endParaRPr sz="1000" dirty="0">
                <a:solidFill>
                  <a:srgbClr val="000000"/>
                </a:solidFill>
              </a:endParaRPr>
            </a:p>
            <a:p>
              <a:pPr marL="457200" lvl="0" indent="-292100" algn="l" rtl="0">
                <a:spcBef>
                  <a:spcPts val="0"/>
                </a:spcBef>
                <a:spcAft>
                  <a:spcPts val="0"/>
                </a:spcAft>
                <a:buSzPts val="1000"/>
                <a:buChar char="●"/>
              </a:pPr>
              <a:r>
                <a:rPr lang="de-DE" sz="1000" dirty="0">
                  <a:solidFill>
                    <a:srgbClr val="000000"/>
                  </a:solidFill>
                </a:rPr>
                <a:t>Extreme Ansichten</a:t>
              </a:r>
              <a:endParaRPr sz="1000" dirty="0">
                <a:solidFill>
                  <a:srgbClr val="000000"/>
                </a:solidFill>
              </a:endParaRPr>
            </a:p>
            <a:p>
              <a:pPr marL="457200" lvl="0" indent="-292100" algn="l" rtl="0">
                <a:spcBef>
                  <a:spcPts val="0"/>
                </a:spcBef>
                <a:spcAft>
                  <a:spcPts val="0"/>
                </a:spcAft>
                <a:buSzPts val="1000"/>
                <a:buChar char="●"/>
              </a:pPr>
              <a:r>
                <a:rPr lang="de-DE" sz="1000" dirty="0">
                  <a:solidFill>
                    <a:srgbClr val="000000"/>
                  </a:solidFill>
                </a:rPr>
                <a:t>Kürzlich Skandal wegen Einstellung zu Frauen</a:t>
              </a:r>
              <a:endParaRPr sz="1000" dirty="0">
                <a:solidFill>
                  <a:srgbClr val="000000"/>
                </a:solidFill>
              </a:endParaRPr>
            </a:p>
            <a:p>
              <a:pPr marL="457200" lvl="0" indent="-292100" algn="l" rtl="0">
                <a:spcBef>
                  <a:spcPts val="0"/>
                </a:spcBef>
                <a:spcAft>
                  <a:spcPts val="0"/>
                </a:spcAft>
                <a:buSzPts val="1000"/>
                <a:buChar char="●"/>
              </a:pPr>
              <a:r>
                <a:rPr lang="de-DE" sz="1000" dirty="0">
                  <a:solidFill>
                    <a:srgbClr val="000000"/>
                  </a:solidFill>
                </a:rPr>
                <a:t>Bekannt für verächtliche, stereotype Ansichten</a:t>
              </a:r>
              <a:endParaRPr sz="1000" dirty="0">
                <a:solidFill>
                  <a:srgbClr val="000000"/>
                </a:solidFill>
              </a:endParaRPr>
            </a:p>
            <a:p>
              <a:pPr marL="457200" lvl="0" indent="-292100" algn="l" rtl="0">
                <a:spcBef>
                  <a:spcPts val="0"/>
                </a:spcBef>
                <a:spcAft>
                  <a:spcPts val="0"/>
                </a:spcAft>
                <a:buSzPts val="1000"/>
                <a:buChar char="●"/>
              </a:pPr>
              <a:r>
                <a:rPr lang="de-DE" sz="1000" dirty="0">
                  <a:solidFill>
                    <a:srgbClr val="000000"/>
                  </a:solidFill>
                </a:rPr>
                <a:t>Kritisch gegenüber dem Staat</a:t>
              </a:r>
              <a:endParaRPr sz="1000" dirty="0">
                <a:solidFill>
                  <a:srgbClr val="000000"/>
                </a:solidFill>
              </a:endParaRPr>
            </a:p>
            <a:p>
              <a:pPr marL="457200" lvl="0" indent="-292100" algn="l" rtl="0">
                <a:spcBef>
                  <a:spcPts val="0"/>
                </a:spcBef>
                <a:spcAft>
                  <a:spcPts val="0"/>
                </a:spcAft>
                <a:buSzPts val="1000"/>
                <a:buChar char="●"/>
              </a:pPr>
              <a:r>
                <a:rPr lang="de-DE" sz="1000" dirty="0">
                  <a:solidFill>
                    <a:srgbClr val="000000"/>
                  </a:solidFill>
                </a:rPr>
                <a:t>Verheiratet</a:t>
              </a:r>
              <a:endParaRPr sz="1000" dirty="0">
                <a:solidFill>
                  <a:srgbClr val="000000"/>
                </a:solidFill>
              </a:endParaRPr>
            </a:p>
            <a:p>
              <a:pPr marL="457200" lvl="0" indent="-292100" algn="l" rtl="0">
                <a:spcBef>
                  <a:spcPts val="0"/>
                </a:spcBef>
                <a:spcAft>
                  <a:spcPts val="0"/>
                </a:spcAft>
                <a:buSzPts val="1000"/>
                <a:buChar char="●"/>
              </a:pPr>
              <a:r>
                <a:rPr lang="de-DE" sz="1000" dirty="0">
                  <a:solidFill>
                    <a:srgbClr val="000000"/>
                  </a:solidFill>
                </a:rPr>
                <a:t>3 Kinder</a:t>
              </a:r>
              <a:endParaRPr sz="1000" dirty="0">
                <a:solidFill>
                  <a:srgbClr val="000000"/>
                </a:solidFill>
              </a:endParaRPr>
            </a:p>
            <a:p>
              <a:pPr marL="457200" lvl="0" indent="-292100" algn="l" rtl="0">
                <a:spcBef>
                  <a:spcPts val="0"/>
                </a:spcBef>
                <a:spcAft>
                  <a:spcPts val="0"/>
                </a:spcAft>
                <a:buSzPts val="1000"/>
                <a:buChar char="●"/>
              </a:pPr>
              <a:r>
                <a:rPr lang="de-DE" sz="1000" dirty="0">
                  <a:solidFill>
                    <a:srgbClr val="000000"/>
                  </a:solidFill>
                </a:rPr>
                <a:t>41 Jahre alt</a:t>
              </a:r>
              <a:endParaRPr sz="1000" dirty="0"/>
            </a:p>
            <a:p>
              <a:pPr marL="0" lvl="0" indent="0" algn="l" rtl="0">
                <a:spcBef>
                  <a:spcPts val="0"/>
                </a:spcBef>
                <a:spcAft>
                  <a:spcPts val="0"/>
                </a:spcAft>
                <a:buNone/>
              </a:pPr>
              <a:endParaRPr dirty="0"/>
            </a:p>
          </p:txBody>
        </p:sp>
        <p:pic>
          <p:nvPicPr>
            <p:cNvPr id="175" name="Google Shape;175;p38"/>
            <p:cNvPicPr preferRelativeResize="0"/>
            <p:nvPr/>
          </p:nvPicPr>
          <p:blipFill>
            <a:blip r:embed="rId5">
              <a:alphaModFix/>
            </a:blip>
            <a:stretch>
              <a:fillRect/>
            </a:stretch>
          </p:blipFill>
          <p:spPr>
            <a:xfrm>
              <a:off x="3906625" y="2272800"/>
              <a:ext cx="495001" cy="495025"/>
            </a:xfrm>
            <a:prstGeom prst="rect">
              <a:avLst/>
            </a:prstGeom>
            <a:noFill/>
            <a:ln>
              <a:noFill/>
            </a:ln>
          </p:spPr>
        </p:pic>
        <p:sp>
          <p:nvSpPr>
            <p:cNvPr id="176" name="Google Shape;176;p38"/>
            <p:cNvSpPr/>
            <p:nvPr/>
          </p:nvSpPr>
          <p:spPr>
            <a:xfrm>
              <a:off x="4598725" y="2294763"/>
              <a:ext cx="1645326" cy="473040"/>
            </a:xfrm>
            <a:prstGeom prst="flowChartTerminator">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38"/>
            <p:cNvSpPr txBox="1"/>
            <p:nvPr/>
          </p:nvSpPr>
          <p:spPr>
            <a:xfrm>
              <a:off x="4598788" y="2283788"/>
              <a:ext cx="1645200" cy="495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a:solidFill>
                    <a:srgbClr val="000000"/>
                  </a:solidFill>
                  <a:latin typeface="Pacifico"/>
                  <a:ea typeface="Pacifico"/>
                  <a:cs typeface="Pacifico"/>
                  <a:sym typeface="Pacifico"/>
                </a:rPr>
                <a:t>Simon James</a:t>
              </a:r>
              <a:endParaRPr>
                <a:latin typeface="Pacifico"/>
                <a:ea typeface="Pacifico"/>
                <a:cs typeface="Pacifico"/>
                <a:sym typeface="Pacifico"/>
              </a:endParaRPr>
            </a:p>
          </p:txBody>
        </p:sp>
        <p:grpSp>
          <p:nvGrpSpPr>
            <p:cNvPr id="178" name="Google Shape;178;p38"/>
            <p:cNvGrpSpPr/>
            <p:nvPr/>
          </p:nvGrpSpPr>
          <p:grpSpPr>
            <a:xfrm>
              <a:off x="3847142" y="1799761"/>
              <a:ext cx="1421283" cy="353050"/>
              <a:chOff x="395892" y="245449"/>
              <a:chExt cx="1421283" cy="353050"/>
            </a:xfrm>
          </p:grpSpPr>
          <p:sp>
            <p:nvSpPr>
              <p:cNvPr id="179" name="Google Shape;179;p38"/>
              <p:cNvSpPr txBox="1"/>
              <p:nvPr/>
            </p:nvSpPr>
            <p:spPr>
              <a:xfrm>
                <a:off x="754275" y="245449"/>
                <a:ext cx="1062900" cy="27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600">
                    <a:solidFill>
                      <a:srgbClr val="351C75"/>
                    </a:solidFill>
                    <a:latin typeface="Roboto"/>
                    <a:ea typeface="Roboto"/>
                    <a:cs typeface="Roboto"/>
                    <a:sym typeface="Roboto"/>
                  </a:rPr>
                  <a:t>Sprecher</a:t>
                </a:r>
                <a:endParaRPr sz="1600">
                  <a:solidFill>
                    <a:srgbClr val="351C75"/>
                  </a:solidFill>
                  <a:latin typeface="Roboto"/>
                  <a:ea typeface="Roboto"/>
                  <a:cs typeface="Roboto"/>
                  <a:sym typeface="Roboto"/>
                </a:endParaRPr>
              </a:p>
            </p:txBody>
          </p:sp>
          <p:pic>
            <p:nvPicPr>
              <p:cNvPr id="180" name="Google Shape;180;p38"/>
              <p:cNvPicPr preferRelativeResize="0"/>
              <p:nvPr/>
            </p:nvPicPr>
            <p:blipFill>
              <a:blip r:embed="rId3">
                <a:alphaModFix/>
              </a:blip>
              <a:stretch>
                <a:fillRect/>
              </a:stretch>
            </p:blipFill>
            <p:spPr>
              <a:xfrm>
                <a:off x="395892" y="321650"/>
                <a:ext cx="358381" cy="276849"/>
              </a:xfrm>
              <a:prstGeom prst="rect">
                <a:avLst/>
              </a:prstGeom>
              <a:noFill/>
              <a:ln>
                <a:noFill/>
              </a:ln>
            </p:spPr>
          </p:pic>
        </p:grpSp>
      </p:grpSp>
      <p:grpSp>
        <p:nvGrpSpPr>
          <p:cNvPr id="181" name="Google Shape;181;p38"/>
          <p:cNvGrpSpPr/>
          <p:nvPr/>
        </p:nvGrpSpPr>
        <p:grpSpPr>
          <a:xfrm>
            <a:off x="6154400" y="613299"/>
            <a:ext cx="2933700" cy="3259826"/>
            <a:chOff x="6376400" y="457874"/>
            <a:chExt cx="2933700" cy="3259826"/>
          </a:xfrm>
        </p:grpSpPr>
        <p:sp>
          <p:nvSpPr>
            <p:cNvPr id="182" name="Google Shape;182;p38"/>
            <p:cNvSpPr/>
            <p:nvPr/>
          </p:nvSpPr>
          <p:spPr>
            <a:xfrm>
              <a:off x="6521900" y="486400"/>
              <a:ext cx="2788200" cy="3231300"/>
            </a:xfrm>
            <a:prstGeom prst="roundRect">
              <a:avLst>
                <a:gd name="adj" fmla="val 7832"/>
              </a:avLst>
            </a:prstGeom>
            <a:solidFill>
              <a:srgbClr val="FFF2CC"/>
            </a:solidFill>
            <a:ln w="9525" cap="flat" cmpd="sng">
              <a:solidFill>
                <a:srgbClr val="BF9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38"/>
            <p:cNvSpPr/>
            <p:nvPr/>
          </p:nvSpPr>
          <p:spPr>
            <a:xfrm>
              <a:off x="7439475" y="952875"/>
              <a:ext cx="1645326" cy="647155"/>
            </a:xfrm>
            <a:prstGeom prst="flowChartTerminator">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38"/>
            <p:cNvSpPr txBox="1"/>
            <p:nvPr/>
          </p:nvSpPr>
          <p:spPr>
            <a:xfrm>
              <a:off x="6376400" y="1740563"/>
              <a:ext cx="2926800" cy="1968000"/>
            </a:xfrm>
            <a:prstGeom prst="rect">
              <a:avLst/>
            </a:prstGeom>
            <a:noFill/>
            <a:ln>
              <a:noFill/>
            </a:ln>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de-DE" sz="1100" dirty="0">
                  <a:solidFill>
                    <a:srgbClr val="000000"/>
                  </a:solidFill>
                </a:rPr>
                <a:t>Vloggerin bei YouTube</a:t>
              </a:r>
              <a:endParaRPr sz="1100" dirty="0">
                <a:solidFill>
                  <a:srgbClr val="000000"/>
                </a:solidFill>
              </a:endParaRPr>
            </a:p>
            <a:p>
              <a:pPr marL="457200" lvl="0" indent="-298450" algn="l" rtl="0">
                <a:spcBef>
                  <a:spcPts val="0"/>
                </a:spcBef>
                <a:spcAft>
                  <a:spcPts val="0"/>
                </a:spcAft>
                <a:buSzPts val="1100"/>
                <a:buChar char="●"/>
              </a:pPr>
              <a:r>
                <a:rPr lang="de-DE" sz="1100" dirty="0">
                  <a:solidFill>
                    <a:srgbClr val="000000"/>
                  </a:solidFill>
                </a:rPr>
                <a:t>Sehr aktiv in den Medien und im Internet</a:t>
              </a:r>
              <a:endParaRPr sz="1100" dirty="0">
                <a:solidFill>
                  <a:srgbClr val="000000"/>
                </a:solidFill>
              </a:endParaRPr>
            </a:p>
            <a:p>
              <a:pPr marL="457200" lvl="0" indent="-298450" algn="l" rtl="0">
                <a:spcBef>
                  <a:spcPts val="0"/>
                </a:spcBef>
                <a:spcAft>
                  <a:spcPts val="0"/>
                </a:spcAft>
                <a:buSzPts val="1100"/>
                <a:buChar char="●"/>
              </a:pPr>
              <a:r>
                <a:rPr lang="de-DE" sz="1100" dirty="0">
                  <a:solidFill>
                    <a:srgbClr val="000000"/>
                  </a:solidFill>
                </a:rPr>
                <a:t>Aus der Mittelschicht</a:t>
              </a:r>
              <a:endParaRPr sz="1100" dirty="0">
                <a:solidFill>
                  <a:srgbClr val="000000"/>
                </a:solidFill>
              </a:endParaRPr>
            </a:p>
            <a:p>
              <a:pPr marL="457200" lvl="0" indent="-298450" algn="l" rtl="0">
                <a:spcBef>
                  <a:spcPts val="0"/>
                </a:spcBef>
                <a:spcAft>
                  <a:spcPts val="0"/>
                </a:spcAft>
                <a:buSzPts val="1100"/>
                <a:buChar char="●"/>
              </a:pPr>
              <a:r>
                <a:rPr lang="de-DE" sz="1100" dirty="0">
                  <a:solidFill>
                    <a:srgbClr val="000000"/>
                  </a:solidFill>
                </a:rPr>
                <a:t>Hat eine staatliche Schule besucht</a:t>
              </a:r>
              <a:endParaRPr sz="1100" dirty="0">
                <a:solidFill>
                  <a:srgbClr val="000000"/>
                </a:solidFill>
              </a:endParaRPr>
            </a:p>
            <a:p>
              <a:pPr marL="457200" lvl="0" indent="-298450" algn="l" rtl="0">
                <a:spcBef>
                  <a:spcPts val="0"/>
                </a:spcBef>
                <a:spcAft>
                  <a:spcPts val="0"/>
                </a:spcAft>
                <a:buSzPts val="1100"/>
                <a:buChar char="●"/>
              </a:pPr>
              <a:r>
                <a:rPr lang="de-DE" sz="1100" dirty="0">
                  <a:solidFill>
                    <a:srgbClr val="000000"/>
                  </a:solidFill>
                </a:rPr>
                <a:t>Gemäßigte Ansichten</a:t>
              </a:r>
              <a:endParaRPr sz="1100" dirty="0">
                <a:solidFill>
                  <a:srgbClr val="000000"/>
                </a:solidFill>
              </a:endParaRPr>
            </a:p>
            <a:p>
              <a:pPr marL="457200" lvl="0" indent="-298450" algn="l" rtl="0">
                <a:spcBef>
                  <a:spcPts val="0"/>
                </a:spcBef>
                <a:spcAft>
                  <a:spcPts val="0"/>
                </a:spcAft>
                <a:buSzPts val="1100"/>
                <a:buChar char="●"/>
              </a:pPr>
              <a:r>
                <a:rPr lang="de-DE" sz="1100" dirty="0">
                  <a:solidFill>
                    <a:srgbClr val="000000"/>
                  </a:solidFill>
                </a:rPr>
                <a:t>Kürzlich Kritik für abfällige Postings über Homosexuelle und Muslime</a:t>
              </a:r>
              <a:endParaRPr sz="1100" dirty="0">
                <a:solidFill>
                  <a:srgbClr val="000000"/>
                </a:solidFill>
              </a:endParaRPr>
            </a:p>
            <a:p>
              <a:pPr marL="457200" lvl="0" indent="-298450" algn="l" rtl="0">
                <a:spcBef>
                  <a:spcPts val="0"/>
                </a:spcBef>
                <a:spcAft>
                  <a:spcPts val="0"/>
                </a:spcAft>
                <a:buSzPts val="1100"/>
                <a:buChar char="●"/>
              </a:pPr>
              <a:r>
                <a:rPr lang="de-DE" sz="1100" dirty="0">
                  <a:solidFill>
                    <a:srgbClr val="000000"/>
                  </a:solidFill>
                </a:rPr>
                <a:t>Single </a:t>
              </a:r>
              <a:endParaRPr sz="1100" dirty="0">
                <a:solidFill>
                  <a:srgbClr val="000000"/>
                </a:solidFill>
              </a:endParaRPr>
            </a:p>
            <a:p>
              <a:pPr marL="457200" lvl="0" indent="-298450" algn="l" rtl="0">
                <a:spcBef>
                  <a:spcPts val="0"/>
                </a:spcBef>
                <a:spcAft>
                  <a:spcPts val="0"/>
                </a:spcAft>
                <a:buSzPts val="1100"/>
                <a:buChar char="●"/>
              </a:pPr>
              <a:r>
                <a:rPr lang="de-DE" sz="1100" dirty="0">
                  <a:solidFill>
                    <a:srgbClr val="000000"/>
                  </a:solidFill>
                </a:rPr>
                <a:t>29 Jahre alt</a:t>
              </a:r>
              <a:endParaRPr sz="1100" dirty="0">
                <a:solidFill>
                  <a:srgbClr val="000000"/>
                </a:solidFill>
              </a:endParaRPr>
            </a:p>
            <a:p>
              <a:pPr marL="0" lvl="0" indent="0" algn="l" rtl="0">
                <a:spcBef>
                  <a:spcPts val="0"/>
                </a:spcBef>
                <a:spcAft>
                  <a:spcPts val="0"/>
                </a:spcAft>
                <a:buNone/>
              </a:pPr>
              <a:endParaRPr dirty="0"/>
            </a:p>
          </p:txBody>
        </p:sp>
        <p:pic>
          <p:nvPicPr>
            <p:cNvPr id="185" name="Google Shape;185;p38"/>
            <p:cNvPicPr preferRelativeResize="0"/>
            <p:nvPr/>
          </p:nvPicPr>
          <p:blipFill>
            <a:blip r:embed="rId6">
              <a:alphaModFix/>
            </a:blip>
            <a:stretch>
              <a:fillRect/>
            </a:stretch>
          </p:blipFill>
          <p:spPr>
            <a:xfrm>
              <a:off x="6747375" y="930438"/>
              <a:ext cx="495001" cy="495969"/>
            </a:xfrm>
            <a:prstGeom prst="rect">
              <a:avLst/>
            </a:prstGeom>
            <a:noFill/>
            <a:ln>
              <a:noFill/>
            </a:ln>
          </p:spPr>
        </p:pic>
        <p:sp>
          <p:nvSpPr>
            <p:cNvPr id="186" name="Google Shape;186;p38"/>
            <p:cNvSpPr txBox="1"/>
            <p:nvPr/>
          </p:nvSpPr>
          <p:spPr>
            <a:xfrm>
              <a:off x="7439913" y="961918"/>
              <a:ext cx="1645200" cy="495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dirty="0">
                  <a:solidFill>
                    <a:srgbClr val="000000"/>
                  </a:solidFill>
                  <a:latin typeface="Pacifico"/>
                  <a:ea typeface="Pacifico"/>
                  <a:cs typeface="Pacifico"/>
                  <a:sym typeface="Pacifico"/>
                </a:rPr>
                <a:t>Jada Hayes</a:t>
              </a:r>
              <a:endParaRPr dirty="0">
                <a:latin typeface="Pacifico"/>
                <a:ea typeface="Pacifico"/>
                <a:cs typeface="Pacifico"/>
                <a:sym typeface="Pacifico"/>
              </a:endParaRPr>
            </a:p>
          </p:txBody>
        </p:sp>
        <p:grpSp>
          <p:nvGrpSpPr>
            <p:cNvPr id="187" name="Google Shape;187;p38"/>
            <p:cNvGrpSpPr/>
            <p:nvPr/>
          </p:nvGrpSpPr>
          <p:grpSpPr>
            <a:xfrm>
              <a:off x="6687892" y="457874"/>
              <a:ext cx="1421283" cy="353050"/>
              <a:chOff x="395892" y="245449"/>
              <a:chExt cx="1421283" cy="353050"/>
            </a:xfrm>
          </p:grpSpPr>
          <p:sp>
            <p:nvSpPr>
              <p:cNvPr id="188" name="Google Shape;188;p38"/>
              <p:cNvSpPr txBox="1"/>
              <p:nvPr/>
            </p:nvSpPr>
            <p:spPr>
              <a:xfrm>
                <a:off x="754275" y="245449"/>
                <a:ext cx="1062900" cy="27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600">
                    <a:solidFill>
                      <a:srgbClr val="351C75"/>
                    </a:solidFill>
                    <a:latin typeface="Roboto"/>
                    <a:ea typeface="Roboto"/>
                    <a:cs typeface="Roboto"/>
                    <a:sym typeface="Roboto"/>
                  </a:rPr>
                  <a:t>Sprecher</a:t>
                </a:r>
                <a:endParaRPr sz="1600">
                  <a:solidFill>
                    <a:srgbClr val="351C75"/>
                  </a:solidFill>
                  <a:latin typeface="Roboto"/>
                  <a:ea typeface="Roboto"/>
                  <a:cs typeface="Roboto"/>
                  <a:sym typeface="Roboto"/>
                </a:endParaRPr>
              </a:p>
            </p:txBody>
          </p:sp>
          <p:pic>
            <p:nvPicPr>
              <p:cNvPr id="189" name="Google Shape;189;p38"/>
              <p:cNvPicPr preferRelativeResize="0"/>
              <p:nvPr/>
            </p:nvPicPr>
            <p:blipFill>
              <a:blip r:embed="rId3">
                <a:alphaModFix/>
              </a:blip>
              <a:stretch>
                <a:fillRect/>
              </a:stretch>
            </p:blipFill>
            <p:spPr>
              <a:xfrm>
                <a:off x="395892" y="321650"/>
                <a:ext cx="358381" cy="276849"/>
              </a:xfrm>
              <a:prstGeom prst="rect">
                <a:avLst/>
              </a:prstGeom>
              <a:noFill/>
              <a:ln>
                <a:noFill/>
              </a:ln>
            </p:spPr>
          </p:pic>
        </p:grpSp>
        <p:sp>
          <p:nvSpPr>
            <p:cNvPr id="190" name="Google Shape;190;p38"/>
            <p:cNvSpPr txBox="1"/>
            <p:nvPr/>
          </p:nvSpPr>
          <p:spPr>
            <a:xfrm>
              <a:off x="7453638" y="1246930"/>
              <a:ext cx="1645200" cy="353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sz="1200" dirty="0">
                  <a:solidFill>
                    <a:srgbClr val="000000"/>
                  </a:solidFill>
                  <a:latin typeface="Pacifico"/>
                  <a:ea typeface="Pacifico"/>
                  <a:cs typeface="Pacifico"/>
                  <a:sym typeface="Pacifico"/>
                </a:rPr>
                <a:t>alias Haymaker</a:t>
              </a:r>
              <a:endParaRPr sz="1200" dirty="0">
                <a:latin typeface="Pacifico"/>
                <a:ea typeface="Pacifico"/>
                <a:cs typeface="Pacifico"/>
                <a:sym typeface="Pacifico"/>
              </a:endParaRPr>
            </a:p>
          </p:txBody>
        </p:sp>
      </p:grpSp>
      <p:sp>
        <p:nvSpPr>
          <p:cNvPr id="191" name="Google Shape;191;p38"/>
          <p:cNvSpPr txBox="1"/>
          <p:nvPr/>
        </p:nvSpPr>
        <p:spPr>
          <a:xfrm>
            <a:off x="3920463" y="1039735"/>
            <a:ext cx="1846514" cy="507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de-DE" sz="3000" dirty="0">
                <a:solidFill>
                  <a:srgbClr val="351C75"/>
                </a:solidFill>
                <a:latin typeface="Roboto"/>
                <a:ea typeface="Roboto"/>
                <a:cs typeface="Roboto"/>
                <a:sym typeface="Roboto"/>
              </a:rPr>
              <a:t>Sprecher</a:t>
            </a:r>
            <a:endParaRPr sz="3000" dirty="0">
              <a:solidFill>
                <a:srgbClr val="351C75"/>
              </a:solidFill>
              <a:latin typeface="Roboto"/>
              <a:ea typeface="Roboto"/>
              <a:cs typeface="Roboto"/>
              <a:sym typeface="Roboto"/>
            </a:endParaRPr>
          </a:p>
        </p:txBody>
      </p:sp>
      <p:pic>
        <p:nvPicPr>
          <p:cNvPr id="192" name="Google Shape;192;p38"/>
          <p:cNvPicPr preferRelativeResize="0"/>
          <p:nvPr/>
        </p:nvPicPr>
        <p:blipFill>
          <a:blip r:embed="rId3">
            <a:alphaModFix/>
          </a:blip>
          <a:stretch>
            <a:fillRect/>
          </a:stretch>
        </p:blipFill>
        <p:spPr>
          <a:xfrm>
            <a:off x="4331037" y="156101"/>
            <a:ext cx="1095925" cy="846613"/>
          </a:xfrm>
          <a:prstGeom prst="rect">
            <a:avLst/>
          </a:prstGeom>
          <a:noFill/>
          <a:ln>
            <a:noFill/>
          </a:ln>
        </p:spPr>
      </p:pic>
      <p:pic>
        <p:nvPicPr>
          <p:cNvPr id="32" name="Grafik 31">
            <a:extLst>
              <a:ext uri="{FF2B5EF4-FFF2-40B4-BE49-F238E27FC236}">
                <a16:creationId xmlns:a16="http://schemas.microsoft.com/office/drawing/2014/main" id="{B015AB16-AB7E-49FA-92ED-AE46DF259981}"/>
              </a:ext>
            </a:extLst>
          </p:cNvPr>
          <p:cNvPicPr>
            <a:picLocks noChangeAspect="1"/>
          </p:cNvPicPr>
          <p:nvPr/>
        </p:nvPicPr>
        <p:blipFill>
          <a:blip r:embed="rId7"/>
          <a:stretch>
            <a:fillRect/>
          </a:stretch>
        </p:blipFill>
        <p:spPr>
          <a:xfrm>
            <a:off x="28616" y="1999189"/>
            <a:ext cx="406264" cy="299117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39"/>
          <p:cNvSpPr txBox="1"/>
          <p:nvPr/>
        </p:nvSpPr>
        <p:spPr>
          <a:xfrm>
            <a:off x="3927862" y="2538910"/>
            <a:ext cx="1835087" cy="507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de-DE" sz="3000" dirty="0">
                <a:solidFill>
                  <a:srgbClr val="351C75"/>
                </a:solidFill>
                <a:latin typeface="Roboto"/>
                <a:ea typeface="Roboto"/>
                <a:cs typeface="Roboto"/>
                <a:sym typeface="Roboto"/>
              </a:rPr>
              <a:t>Sprecher</a:t>
            </a:r>
            <a:endParaRPr sz="3000" dirty="0">
              <a:solidFill>
                <a:srgbClr val="351C75"/>
              </a:solidFill>
              <a:latin typeface="Roboto"/>
              <a:ea typeface="Roboto"/>
              <a:cs typeface="Roboto"/>
              <a:sym typeface="Roboto"/>
            </a:endParaRPr>
          </a:p>
        </p:txBody>
      </p:sp>
      <p:pic>
        <p:nvPicPr>
          <p:cNvPr id="198" name="Google Shape;198;p39"/>
          <p:cNvPicPr preferRelativeResize="0"/>
          <p:nvPr/>
        </p:nvPicPr>
        <p:blipFill>
          <a:blip r:embed="rId3">
            <a:alphaModFix/>
          </a:blip>
          <a:stretch>
            <a:fillRect/>
          </a:stretch>
        </p:blipFill>
        <p:spPr>
          <a:xfrm>
            <a:off x="4338437" y="1655276"/>
            <a:ext cx="1095925" cy="846613"/>
          </a:xfrm>
          <a:prstGeom prst="rect">
            <a:avLst/>
          </a:prstGeom>
          <a:noFill/>
          <a:ln>
            <a:noFill/>
          </a:ln>
        </p:spPr>
      </p:pic>
      <p:grpSp>
        <p:nvGrpSpPr>
          <p:cNvPr id="199" name="Google Shape;199;p39"/>
          <p:cNvGrpSpPr/>
          <p:nvPr/>
        </p:nvGrpSpPr>
        <p:grpSpPr>
          <a:xfrm>
            <a:off x="738875" y="720974"/>
            <a:ext cx="2926800" cy="3259826"/>
            <a:chOff x="72800" y="3496249"/>
            <a:chExt cx="2926800" cy="3259826"/>
          </a:xfrm>
        </p:grpSpPr>
        <p:sp>
          <p:nvSpPr>
            <p:cNvPr id="200" name="Google Shape;200;p39"/>
            <p:cNvSpPr/>
            <p:nvPr/>
          </p:nvSpPr>
          <p:spPr>
            <a:xfrm>
              <a:off x="211400" y="3524775"/>
              <a:ext cx="2788200" cy="3231300"/>
            </a:xfrm>
            <a:prstGeom prst="roundRect">
              <a:avLst>
                <a:gd name="adj" fmla="val 7832"/>
              </a:avLst>
            </a:prstGeom>
            <a:solidFill>
              <a:srgbClr val="FFF2CC"/>
            </a:solidFill>
            <a:ln w="9525" cap="flat" cmpd="sng">
              <a:solidFill>
                <a:srgbClr val="BF9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1" name="Google Shape;201;p39"/>
            <p:cNvGrpSpPr/>
            <p:nvPr/>
          </p:nvGrpSpPr>
          <p:grpSpPr>
            <a:xfrm>
              <a:off x="395892" y="3496249"/>
              <a:ext cx="1421283" cy="353050"/>
              <a:chOff x="395892" y="245449"/>
              <a:chExt cx="1421283" cy="353050"/>
            </a:xfrm>
          </p:grpSpPr>
          <p:sp>
            <p:nvSpPr>
              <p:cNvPr id="202" name="Google Shape;202;p39"/>
              <p:cNvSpPr txBox="1"/>
              <p:nvPr/>
            </p:nvSpPr>
            <p:spPr>
              <a:xfrm>
                <a:off x="754275" y="245449"/>
                <a:ext cx="1062900" cy="27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600">
                    <a:solidFill>
                      <a:srgbClr val="351C75"/>
                    </a:solidFill>
                    <a:latin typeface="Roboto"/>
                    <a:ea typeface="Roboto"/>
                    <a:cs typeface="Roboto"/>
                    <a:sym typeface="Roboto"/>
                  </a:rPr>
                  <a:t>Sprecher</a:t>
                </a:r>
                <a:endParaRPr sz="1600">
                  <a:solidFill>
                    <a:srgbClr val="351C75"/>
                  </a:solidFill>
                  <a:latin typeface="Roboto"/>
                  <a:ea typeface="Roboto"/>
                  <a:cs typeface="Roboto"/>
                  <a:sym typeface="Roboto"/>
                </a:endParaRPr>
              </a:p>
            </p:txBody>
          </p:sp>
          <p:pic>
            <p:nvPicPr>
              <p:cNvPr id="203" name="Google Shape;203;p39"/>
              <p:cNvPicPr preferRelativeResize="0"/>
              <p:nvPr/>
            </p:nvPicPr>
            <p:blipFill>
              <a:blip r:embed="rId3">
                <a:alphaModFix/>
              </a:blip>
              <a:stretch>
                <a:fillRect/>
              </a:stretch>
            </p:blipFill>
            <p:spPr>
              <a:xfrm>
                <a:off x="395892" y="321650"/>
                <a:ext cx="358381" cy="276849"/>
              </a:xfrm>
              <a:prstGeom prst="rect">
                <a:avLst/>
              </a:prstGeom>
              <a:noFill/>
              <a:ln>
                <a:noFill/>
              </a:ln>
            </p:spPr>
          </p:pic>
        </p:grpSp>
        <p:sp>
          <p:nvSpPr>
            <p:cNvPr id="204" name="Google Shape;204;p39"/>
            <p:cNvSpPr txBox="1"/>
            <p:nvPr/>
          </p:nvSpPr>
          <p:spPr>
            <a:xfrm>
              <a:off x="72800" y="4660500"/>
              <a:ext cx="2926800" cy="1557900"/>
            </a:xfrm>
            <a:prstGeom prst="rect">
              <a:avLst/>
            </a:prstGeom>
            <a:noFill/>
            <a:ln>
              <a:noFill/>
            </a:ln>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de-DE" sz="1100" dirty="0">
                  <a:solidFill>
                    <a:srgbClr val="000000"/>
                  </a:solidFill>
                </a:rPr>
                <a:t>Medienstar, Journalistin und Rundfunksprecherin</a:t>
              </a:r>
              <a:endParaRPr sz="1100" dirty="0">
                <a:solidFill>
                  <a:srgbClr val="000000"/>
                </a:solidFill>
              </a:endParaRPr>
            </a:p>
            <a:p>
              <a:pPr marL="457200" lvl="0" indent="-298450" algn="l" rtl="0">
                <a:spcBef>
                  <a:spcPts val="0"/>
                </a:spcBef>
                <a:spcAft>
                  <a:spcPts val="0"/>
                </a:spcAft>
                <a:buSzPts val="1100"/>
                <a:buChar char="●"/>
              </a:pPr>
              <a:r>
                <a:rPr lang="de-DE" sz="1100" dirty="0">
                  <a:solidFill>
                    <a:srgbClr val="000000"/>
                  </a:solidFill>
                </a:rPr>
                <a:t>Gelegentlich in den Medien und im Internet</a:t>
              </a:r>
              <a:endParaRPr sz="1100" dirty="0">
                <a:solidFill>
                  <a:srgbClr val="000000"/>
                </a:solidFill>
              </a:endParaRPr>
            </a:p>
            <a:p>
              <a:pPr marL="457200" lvl="0" indent="-298450" algn="l" rtl="0">
                <a:spcBef>
                  <a:spcPts val="0"/>
                </a:spcBef>
                <a:spcAft>
                  <a:spcPts val="0"/>
                </a:spcAft>
                <a:buSzPts val="1100"/>
                <a:buChar char="●"/>
              </a:pPr>
              <a:r>
                <a:rPr lang="de-DE" sz="1100" dirty="0">
                  <a:solidFill>
                    <a:srgbClr val="000000"/>
                  </a:solidFill>
                </a:rPr>
                <a:t>Aus dem Arbeitermilieu</a:t>
              </a:r>
              <a:endParaRPr sz="1100" dirty="0">
                <a:solidFill>
                  <a:srgbClr val="000000"/>
                </a:solidFill>
              </a:endParaRPr>
            </a:p>
            <a:p>
              <a:pPr marL="457200" lvl="0" indent="-298450" algn="l" rtl="0">
                <a:spcBef>
                  <a:spcPts val="0"/>
                </a:spcBef>
                <a:spcAft>
                  <a:spcPts val="0"/>
                </a:spcAft>
                <a:buSzPts val="1100"/>
                <a:buChar char="●"/>
              </a:pPr>
              <a:r>
                <a:rPr lang="de-DE" sz="1100" dirty="0">
                  <a:solidFill>
                    <a:srgbClr val="000000"/>
                  </a:solidFill>
                </a:rPr>
                <a:t>Hat eine staatliche Schule besucht</a:t>
              </a:r>
              <a:endParaRPr sz="1100" dirty="0">
                <a:solidFill>
                  <a:srgbClr val="000000"/>
                </a:solidFill>
              </a:endParaRPr>
            </a:p>
            <a:p>
              <a:pPr marL="457200" lvl="0" indent="-298450" algn="l" rtl="0">
                <a:spcBef>
                  <a:spcPts val="0"/>
                </a:spcBef>
                <a:spcAft>
                  <a:spcPts val="0"/>
                </a:spcAft>
                <a:buSzPts val="1100"/>
                <a:buChar char="●"/>
              </a:pPr>
              <a:r>
                <a:rPr lang="de-DE" sz="1100" dirty="0">
                  <a:solidFill>
                    <a:srgbClr val="000000"/>
                  </a:solidFill>
                </a:rPr>
                <a:t>Extremere Ansichten</a:t>
              </a:r>
              <a:endParaRPr sz="1100" dirty="0">
                <a:solidFill>
                  <a:srgbClr val="000000"/>
                </a:solidFill>
              </a:endParaRPr>
            </a:p>
            <a:p>
              <a:pPr marL="457200" lvl="0" indent="-298450" algn="l" rtl="0">
                <a:spcBef>
                  <a:spcPts val="0"/>
                </a:spcBef>
                <a:spcAft>
                  <a:spcPts val="0"/>
                </a:spcAft>
                <a:buSzPts val="1100"/>
                <a:buChar char="●"/>
              </a:pPr>
              <a:r>
                <a:rPr lang="de-DE" sz="1100" dirty="0">
                  <a:solidFill>
                    <a:srgbClr val="000000"/>
                  </a:solidFill>
                </a:rPr>
                <a:t>Aktivistin</a:t>
              </a:r>
              <a:endParaRPr sz="1100" dirty="0">
                <a:solidFill>
                  <a:srgbClr val="000000"/>
                </a:solidFill>
              </a:endParaRPr>
            </a:p>
            <a:p>
              <a:pPr marL="457200" lvl="0" indent="-298450" algn="l" rtl="0">
                <a:spcBef>
                  <a:spcPts val="0"/>
                </a:spcBef>
                <a:spcAft>
                  <a:spcPts val="0"/>
                </a:spcAft>
                <a:buSzPts val="1100"/>
                <a:buChar char="●"/>
              </a:pPr>
              <a:r>
                <a:rPr lang="de-DE" sz="1100" dirty="0">
                  <a:solidFill>
                    <a:srgbClr val="000000"/>
                  </a:solidFill>
                </a:rPr>
                <a:t>Viermal verheiratet</a:t>
              </a:r>
              <a:endParaRPr sz="1100" dirty="0">
                <a:solidFill>
                  <a:srgbClr val="000000"/>
                </a:solidFill>
              </a:endParaRPr>
            </a:p>
            <a:p>
              <a:pPr marL="457200" lvl="0" indent="-298450" algn="l" rtl="0">
                <a:spcBef>
                  <a:spcPts val="0"/>
                </a:spcBef>
                <a:spcAft>
                  <a:spcPts val="0"/>
                </a:spcAft>
                <a:buSzPts val="1100"/>
                <a:buChar char="●"/>
              </a:pPr>
              <a:r>
                <a:rPr lang="de-DE" sz="1100" dirty="0">
                  <a:solidFill>
                    <a:srgbClr val="000000"/>
                  </a:solidFill>
                </a:rPr>
                <a:t>Keine Kinder</a:t>
              </a:r>
              <a:endParaRPr sz="1100" dirty="0">
                <a:solidFill>
                  <a:srgbClr val="000000"/>
                </a:solidFill>
              </a:endParaRPr>
            </a:p>
            <a:p>
              <a:pPr marL="457200" lvl="0" indent="-298450" algn="l" rtl="0">
                <a:spcBef>
                  <a:spcPts val="0"/>
                </a:spcBef>
                <a:spcAft>
                  <a:spcPts val="0"/>
                </a:spcAft>
                <a:buSzPts val="1100"/>
                <a:buChar char="●"/>
              </a:pPr>
              <a:r>
                <a:rPr lang="de-DE" sz="1100" dirty="0">
                  <a:solidFill>
                    <a:srgbClr val="000000"/>
                  </a:solidFill>
                </a:rPr>
                <a:t>73 Jahre alt</a:t>
              </a:r>
              <a:endParaRPr sz="1100" dirty="0"/>
            </a:p>
            <a:p>
              <a:pPr marL="0" lvl="0" indent="0" algn="l" rtl="0">
                <a:spcBef>
                  <a:spcPts val="0"/>
                </a:spcBef>
                <a:spcAft>
                  <a:spcPts val="0"/>
                </a:spcAft>
                <a:buNone/>
              </a:pPr>
              <a:endParaRPr dirty="0"/>
            </a:p>
          </p:txBody>
        </p:sp>
        <p:pic>
          <p:nvPicPr>
            <p:cNvPr id="205" name="Google Shape;205;p39"/>
            <p:cNvPicPr preferRelativeResize="0"/>
            <p:nvPr/>
          </p:nvPicPr>
          <p:blipFill>
            <a:blip r:embed="rId4">
              <a:alphaModFix/>
            </a:blip>
            <a:stretch>
              <a:fillRect/>
            </a:stretch>
          </p:blipFill>
          <p:spPr>
            <a:xfrm>
              <a:off x="367574" y="3968824"/>
              <a:ext cx="495001" cy="495960"/>
            </a:xfrm>
            <a:prstGeom prst="rect">
              <a:avLst/>
            </a:prstGeom>
            <a:noFill/>
            <a:ln>
              <a:noFill/>
            </a:ln>
          </p:spPr>
        </p:pic>
        <p:sp>
          <p:nvSpPr>
            <p:cNvPr id="206" name="Google Shape;206;p39"/>
            <p:cNvSpPr/>
            <p:nvPr/>
          </p:nvSpPr>
          <p:spPr>
            <a:xfrm>
              <a:off x="1059675" y="3991250"/>
              <a:ext cx="1645326" cy="473040"/>
            </a:xfrm>
            <a:prstGeom prst="flowChartTerminator">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9"/>
            <p:cNvSpPr txBox="1"/>
            <p:nvPr/>
          </p:nvSpPr>
          <p:spPr>
            <a:xfrm>
              <a:off x="1059738" y="3980275"/>
              <a:ext cx="1645200" cy="495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dirty="0">
                  <a:solidFill>
                    <a:srgbClr val="000000"/>
                  </a:solidFill>
                  <a:latin typeface="Pacifico"/>
                  <a:ea typeface="Pacifico"/>
                  <a:cs typeface="Pacifico"/>
                  <a:sym typeface="Pacifico"/>
                </a:rPr>
                <a:t>Carol Bellington-Smyth</a:t>
              </a:r>
              <a:endParaRPr dirty="0">
                <a:latin typeface="Pacifico"/>
                <a:ea typeface="Pacifico"/>
                <a:cs typeface="Pacifico"/>
                <a:sym typeface="Pacifico"/>
              </a:endParaRPr>
            </a:p>
          </p:txBody>
        </p:sp>
      </p:grpSp>
      <p:grpSp>
        <p:nvGrpSpPr>
          <p:cNvPr id="208" name="Google Shape;208;p39"/>
          <p:cNvGrpSpPr/>
          <p:nvPr/>
        </p:nvGrpSpPr>
        <p:grpSpPr>
          <a:xfrm>
            <a:off x="5880575" y="720974"/>
            <a:ext cx="2926800" cy="3500152"/>
            <a:chOff x="3032400" y="3510511"/>
            <a:chExt cx="2926800" cy="3259826"/>
          </a:xfrm>
        </p:grpSpPr>
        <p:sp>
          <p:nvSpPr>
            <p:cNvPr id="209" name="Google Shape;209;p39"/>
            <p:cNvSpPr/>
            <p:nvPr/>
          </p:nvSpPr>
          <p:spPr>
            <a:xfrm>
              <a:off x="3171000" y="3539038"/>
              <a:ext cx="2788200" cy="3231300"/>
            </a:xfrm>
            <a:prstGeom prst="roundRect">
              <a:avLst>
                <a:gd name="adj" fmla="val 7832"/>
              </a:avLst>
            </a:prstGeom>
            <a:solidFill>
              <a:srgbClr val="FFF2CC"/>
            </a:solidFill>
            <a:ln w="9525" cap="flat" cmpd="sng">
              <a:solidFill>
                <a:srgbClr val="BF9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0" name="Google Shape;210;p39"/>
            <p:cNvGrpSpPr/>
            <p:nvPr/>
          </p:nvGrpSpPr>
          <p:grpSpPr>
            <a:xfrm>
              <a:off x="3355492" y="3510511"/>
              <a:ext cx="1421283" cy="353050"/>
              <a:chOff x="395892" y="245449"/>
              <a:chExt cx="1421283" cy="353050"/>
            </a:xfrm>
          </p:grpSpPr>
          <p:sp>
            <p:nvSpPr>
              <p:cNvPr id="211" name="Google Shape;211;p39"/>
              <p:cNvSpPr txBox="1"/>
              <p:nvPr/>
            </p:nvSpPr>
            <p:spPr>
              <a:xfrm>
                <a:off x="754275" y="245449"/>
                <a:ext cx="1062900" cy="27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600">
                    <a:solidFill>
                      <a:srgbClr val="351C75"/>
                    </a:solidFill>
                    <a:latin typeface="Roboto"/>
                    <a:ea typeface="Roboto"/>
                    <a:cs typeface="Roboto"/>
                    <a:sym typeface="Roboto"/>
                  </a:rPr>
                  <a:t>Sprecher</a:t>
                </a:r>
                <a:endParaRPr sz="1600">
                  <a:solidFill>
                    <a:srgbClr val="351C75"/>
                  </a:solidFill>
                  <a:latin typeface="Roboto"/>
                  <a:ea typeface="Roboto"/>
                  <a:cs typeface="Roboto"/>
                  <a:sym typeface="Roboto"/>
                </a:endParaRPr>
              </a:p>
            </p:txBody>
          </p:sp>
          <p:pic>
            <p:nvPicPr>
              <p:cNvPr id="212" name="Google Shape;212;p39"/>
              <p:cNvPicPr preferRelativeResize="0"/>
              <p:nvPr/>
            </p:nvPicPr>
            <p:blipFill>
              <a:blip r:embed="rId3">
                <a:alphaModFix/>
              </a:blip>
              <a:stretch>
                <a:fillRect/>
              </a:stretch>
            </p:blipFill>
            <p:spPr>
              <a:xfrm>
                <a:off x="395892" y="321650"/>
                <a:ext cx="358381" cy="276849"/>
              </a:xfrm>
              <a:prstGeom prst="rect">
                <a:avLst/>
              </a:prstGeom>
              <a:noFill/>
              <a:ln>
                <a:noFill/>
              </a:ln>
            </p:spPr>
          </p:pic>
        </p:grpSp>
        <p:sp>
          <p:nvSpPr>
            <p:cNvPr id="213" name="Google Shape;213;p39"/>
            <p:cNvSpPr txBox="1"/>
            <p:nvPr/>
          </p:nvSpPr>
          <p:spPr>
            <a:xfrm>
              <a:off x="3032400" y="4674763"/>
              <a:ext cx="2926800" cy="1557900"/>
            </a:xfrm>
            <a:prstGeom prst="rect">
              <a:avLst/>
            </a:prstGeom>
            <a:noFill/>
            <a:ln>
              <a:noFill/>
            </a:ln>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de-DE" sz="1100" dirty="0">
                  <a:solidFill>
                    <a:srgbClr val="000000"/>
                  </a:solidFill>
                </a:rPr>
                <a:t>Student</a:t>
              </a:r>
              <a:endParaRPr sz="1100" dirty="0">
                <a:solidFill>
                  <a:srgbClr val="000000"/>
                </a:solidFill>
              </a:endParaRPr>
            </a:p>
            <a:p>
              <a:pPr marL="457200" lvl="0" indent="-298450" algn="l" rtl="0">
                <a:spcBef>
                  <a:spcPts val="0"/>
                </a:spcBef>
                <a:spcAft>
                  <a:spcPts val="0"/>
                </a:spcAft>
                <a:buSzPts val="1100"/>
                <a:buChar char="●"/>
              </a:pPr>
              <a:r>
                <a:rPr lang="de-DE" sz="1100" dirty="0">
                  <a:solidFill>
                    <a:srgbClr val="000000"/>
                  </a:solidFill>
                </a:rPr>
                <a:t>Sehr aktiv in den Medien und im Internet</a:t>
              </a:r>
              <a:endParaRPr sz="1100" dirty="0">
                <a:solidFill>
                  <a:srgbClr val="000000"/>
                </a:solidFill>
              </a:endParaRPr>
            </a:p>
            <a:p>
              <a:pPr marL="457200" lvl="0" indent="-298450" algn="l" rtl="0">
                <a:spcBef>
                  <a:spcPts val="0"/>
                </a:spcBef>
                <a:spcAft>
                  <a:spcPts val="0"/>
                </a:spcAft>
                <a:buSzPts val="1100"/>
                <a:buChar char="●"/>
              </a:pPr>
              <a:r>
                <a:rPr lang="de-DE" sz="1100" dirty="0">
                  <a:solidFill>
                    <a:srgbClr val="000000"/>
                  </a:solidFill>
                </a:rPr>
                <a:t>Aus gutem Hause</a:t>
              </a:r>
              <a:endParaRPr sz="1100" dirty="0">
                <a:solidFill>
                  <a:srgbClr val="000000"/>
                </a:solidFill>
              </a:endParaRPr>
            </a:p>
            <a:p>
              <a:pPr marL="457200" lvl="0" indent="-298450" algn="l" rtl="0">
                <a:spcBef>
                  <a:spcPts val="0"/>
                </a:spcBef>
                <a:spcAft>
                  <a:spcPts val="0"/>
                </a:spcAft>
                <a:buSzPts val="1100"/>
                <a:buChar char="●"/>
              </a:pPr>
              <a:r>
                <a:rPr lang="de-DE" sz="1100" dirty="0">
                  <a:solidFill>
                    <a:srgbClr val="000000"/>
                  </a:solidFill>
                </a:rPr>
                <a:t>Hat eine Privatschule besucht</a:t>
              </a:r>
              <a:endParaRPr sz="1100" dirty="0">
                <a:solidFill>
                  <a:srgbClr val="000000"/>
                </a:solidFill>
              </a:endParaRPr>
            </a:p>
            <a:p>
              <a:pPr marL="457200" lvl="0" indent="-298450" algn="l" rtl="0">
                <a:spcBef>
                  <a:spcPts val="0"/>
                </a:spcBef>
                <a:spcAft>
                  <a:spcPts val="0"/>
                </a:spcAft>
                <a:buSzPts val="1100"/>
                <a:buChar char="●"/>
              </a:pPr>
              <a:r>
                <a:rPr lang="de-DE" sz="1100" dirty="0">
                  <a:solidFill>
                    <a:srgbClr val="000000"/>
                  </a:solidFill>
                </a:rPr>
                <a:t>Gemäßigte Ansichten</a:t>
              </a:r>
              <a:endParaRPr sz="1100" dirty="0">
                <a:solidFill>
                  <a:srgbClr val="000000"/>
                </a:solidFill>
              </a:endParaRPr>
            </a:p>
            <a:p>
              <a:pPr marL="457200" lvl="0" indent="-298450" algn="l" rtl="0">
                <a:spcBef>
                  <a:spcPts val="0"/>
                </a:spcBef>
                <a:spcAft>
                  <a:spcPts val="0"/>
                </a:spcAft>
                <a:buSzPts val="1100"/>
                <a:buChar char="●"/>
              </a:pPr>
              <a:r>
                <a:rPr lang="de-DE" sz="1100" dirty="0">
                  <a:solidFill>
                    <a:srgbClr val="000000"/>
                  </a:solidFill>
                </a:rPr>
                <a:t>In den Medien sehr bekannt für seinen klaren Standpunkt zu LGBTQ und Fettleibigkeit</a:t>
              </a:r>
              <a:endParaRPr sz="1100" dirty="0">
                <a:solidFill>
                  <a:srgbClr val="000000"/>
                </a:solidFill>
              </a:endParaRPr>
            </a:p>
            <a:p>
              <a:pPr marL="457200" lvl="0" indent="-298450" algn="l" rtl="0">
                <a:spcBef>
                  <a:spcPts val="0"/>
                </a:spcBef>
                <a:spcAft>
                  <a:spcPts val="0"/>
                </a:spcAft>
                <a:buSzPts val="1100"/>
                <a:buChar char="●"/>
              </a:pPr>
              <a:r>
                <a:rPr lang="de-DE" sz="1100" dirty="0">
                  <a:solidFill>
                    <a:srgbClr val="000000"/>
                  </a:solidFill>
                </a:rPr>
                <a:t>Single</a:t>
              </a:r>
              <a:endParaRPr sz="1100" dirty="0">
                <a:solidFill>
                  <a:srgbClr val="000000"/>
                </a:solidFill>
              </a:endParaRPr>
            </a:p>
            <a:p>
              <a:pPr marL="457200" lvl="0" indent="-298450" algn="l" rtl="0">
                <a:spcBef>
                  <a:spcPts val="0"/>
                </a:spcBef>
                <a:spcAft>
                  <a:spcPts val="0"/>
                </a:spcAft>
                <a:buSzPts val="1100"/>
                <a:buChar char="●"/>
              </a:pPr>
              <a:r>
                <a:rPr lang="de-DE" sz="1100" dirty="0">
                  <a:solidFill>
                    <a:srgbClr val="000000"/>
                  </a:solidFill>
                </a:rPr>
                <a:t>Keine Kinder</a:t>
              </a:r>
              <a:endParaRPr sz="1100" dirty="0">
                <a:solidFill>
                  <a:srgbClr val="000000"/>
                </a:solidFill>
              </a:endParaRPr>
            </a:p>
            <a:p>
              <a:pPr marL="457200" lvl="0" indent="-298450" algn="l" rtl="0">
                <a:spcBef>
                  <a:spcPts val="0"/>
                </a:spcBef>
                <a:spcAft>
                  <a:spcPts val="0"/>
                </a:spcAft>
                <a:buSzPts val="1100"/>
                <a:buChar char="●"/>
              </a:pPr>
              <a:r>
                <a:rPr lang="de-DE" sz="1100" dirty="0">
                  <a:solidFill>
                    <a:srgbClr val="000000"/>
                  </a:solidFill>
                </a:rPr>
                <a:t>20 Jahre alt</a:t>
              </a:r>
              <a:endParaRPr sz="1100" dirty="0">
                <a:solidFill>
                  <a:srgbClr val="000000"/>
                </a:solidFill>
              </a:endParaRPr>
            </a:p>
            <a:p>
              <a:pPr marL="0" lvl="0" indent="0" algn="l" rtl="0">
                <a:spcBef>
                  <a:spcPts val="0"/>
                </a:spcBef>
                <a:spcAft>
                  <a:spcPts val="0"/>
                </a:spcAft>
                <a:buNone/>
              </a:pPr>
              <a:endParaRPr dirty="0"/>
            </a:p>
          </p:txBody>
        </p:sp>
        <p:pic>
          <p:nvPicPr>
            <p:cNvPr id="214" name="Google Shape;214;p39"/>
            <p:cNvPicPr preferRelativeResize="0"/>
            <p:nvPr/>
          </p:nvPicPr>
          <p:blipFill>
            <a:blip r:embed="rId5">
              <a:alphaModFix/>
            </a:blip>
            <a:stretch>
              <a:fillRect/>
            </a:stretch>
          </p:blipFill>
          <p:spPr>
            <a:xfrm>
              <a:off x="3327173" y="3982846"/>
              <a:ext cx="495001" cy="496454"/>
            </a:xfrm>
            <a:prstGeom prst="rect">
              <a:avLst/>
            </a:prstGeom>
            <a:noFill/>
            <a:ln>
              <a:noFill/>
            </a:ln>
          </p:spPr>
        </p:pic>
        <p:sp>
          <p:nvSpPr>
            <p:cNvPr id="215" name="Google Shape;215;p39"/>
            <p:cNvSpPr/>
            <p:nvPr/>
          </p:nvSpPr>
          <p:spPr>
            <a:xfrm>
              <a:off x="4019275" y="4005513"/>
              <a:ext cx="1645326" cy="473040"/>
            </a:xfrm>
            <a:prstGeom prst="flowChartTerminator">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39"/>
            <p:cNvSpPr txBox="1"/>
            <p:nvPr/>
          </p:nvSpPr>
          <p:spPr>
            <a:xfrm>
              <a:off x="4019338" y="3994538"/>
              <a:ext cx="1645200" cy="495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dirty="0">
                  <a:solidFill>
                    <a:srgbClr val="000000"/>
                  </a:solidFill>
                  <a:latin typeface="Pacifico"/>
                  <a:ea typeface="Pacifico"/>
                  <a:cs typeface="Pacifico"/>
                  <a:sym typeface="Pacifico"/>
                </a:rPr>
                <a:t>Jin Chung</a:t>
              </a:r>
              <a:endParaRPr dirty="0">
                <a:latin typeface="Pacifico"/>
                <a:ea typeface="Pacifico"/>
                <a:cs typeface="Pacifico"/>
                <a:sym typeface="Pacifico"/>
              </a:endParaRPr>
            </a:p>
          </p:txBody>
        </p:sp>
      </p:grpSp>
      <p:pic>
        <p:nvPicPr>
          <p:cNvPr id="22" name="Grafik 21">
            <a:extLst>
              <a:ext uri="{FF2B5EF4-FFF2-40B4-BE49-F238E27FC236}">
                <a16:creationId xmlns:a16="http://schemas.microsoft.com/office/drawing/2014/main" id="{674DFB08-10E4-484D-A4C2-CB478DED5B30}"/>
              </a:ext>
            </a:extLst>
          </p:cNvPr>
          <p:cNvPicPr>
            <a:picLocks noChangeAspect="1"/>
          </p:cNvPicPr>
          <p:nvPr/>
        </p:nvPicPr>
        <p:blipFill>
          <a:blip r:embed="rId6"/>
          <a:stretch>
            <a:fillRect/>
          </a:stretch>
        </p:blipFill>
        <p:spPr>
          <a:xfrm>
            <a:off x="28616" y="1999189"/>
            <a:ext cx="406264" cy="299117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grpSp>
        <p:nvGrpSpPr>
          <p:cNvPr id="221" name="Google Shape;221;p40"/>
          <p:cNvGrpSpPr/>
          <p:nvPr/>
        </p:nvGrpSpPr>
        <p:grpSpPr>
          <a:xfrm>
            <a:off x="6208438" y="650325"/>
            <a:ext cx="2868625" cy="3406025"/>
            <a:chOff x="6000463" y="197775"/>
            <a:chExt cx="2868625" cy="3406025"/>
          </a:xfrm>
        </p:grpSpPr>
        <p:sp>
          <p:nvSpPr>
            <p:cNvPr id="222" name="Google Shape;222;p40"/>
            <p:cNvSpPr/>
            <p:nvPr/>
          </p:nvSpPr>
          <p:spPr>
            <a:xfrm>
              <a:off x="6080888" y="197775"/>
              <a:ext cx="2788200" cy="3231300"/>
            </a:xfrm>
            <a:prstGeom prst="roundRect">
              <a:avLst>
                <a:gd name="adj" fmla="val 7832"/>
              </a:avLst>
            </a:prstGeom>
            <a:solidFill>
              <a:srgbClr val="D9EAD3"/>
            </a:solidFill>
            <a:ln w="9525" cap="flat" cmpd="sng">
              <a:solidFill>
                <a:srgbClr val="38761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3" name="Google Shape;223;p40"/>
            <p:cNvGrpSpPr/>
            <p:nvPr/>
          </p:nvGrpSpPr>
          <p:grpSpPr>
            <a:xfrm>
              <a:off x="6290262" y="245449"/>
              <a:ext cx="1387950" cy="353051"/>
              <a:chOff x="3359737" y="245449"/>
              <a:chExt cx="1387950" cy="353051"/>
            </a:xfrm>
          </p:grpSpPr>
          <p:sp>
            <p:nvSpPr>
              <p:cNvPr id="224" name="Google Shape;224;p40"/>
              <p:cNvSpPr txBox="1"/>
              <p:nvPr/>
            </p:nvSpPr>
            <p:spPr>
              <a:xfrm>
                <a:off x="3684788" y="245449"/>
                <a:ext cx="1062900" cy="27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600">
                    <a:latin typeface="Roboto"/>
                    <a:ea typeface="Roboto"/>
                    <a:cs typeface="Roboto"/>
                    <a:sym typeface="Roboto"/>
                  </a:rPr>
                  <a:t>Kontext</a:t>
                </a:r>
                <a:endParaRPr sz="1600">
                  <a:latin typeface="Roboto"/>
                  <a:ea typeface="Roboto"/>
                  <a:cs typeface="Roboto"/>
                  <a:sym typeface="Roboto"/>
                </a:endParaRPr>
              </a:p>
            </p:txBody>
          </p:sp>
          <p:pic>
            <p:nvPicPr>
              <p:cNvPr id="225" name="Google Shape;225;p40"/>
              <p:cNvPicPr preferRelativeResize="0"/>
              <p:nvPr/>
            </p:nvPicPr>
            <p:blipFill>
              <a:blip r:embed="rId3">
                <a:alphaModFix/>
              </a:blip>
              <a:stretch>
                <a:fillRect/>
              </a:stretch>
            </p:blipFill>
            <p:spPr>
              <a:xfrm>
                <a:off x="3359737" y="314725"/>
                <a:ext cx="283775" cy="283775"/>
              </a:xfrm>
              <a:prstGeom prst="rect">
                <a:avLst/>
              </a:prstGeom>
              <a:noFill/>
              <a:ln>
                <a:noFill/>
              </a:ln>
            </p:spPr>
          </p:pic>
        </p:grpSp>
        <p:sp>
          <p:nvSpPr>
            <p:cNvPr id="226" name="Google Shape;226;p40"/>
            <p:cNvSpPr txBox="1"/>
            <p:nvPr/>
          </p:nvSpPr>
          <p:spPr>
            <a:xfrm>
              <a:off x="6000463" y="1859300"/>
              <a:ext cx="2788200" cy="1744500"/>
            </a:xfrm>
            <a:prstGeom prst="rect">
              <a:avLst/>
            </a:prstGeom>
            <a:noFill/>
            <a:ln>
              <a:noFill/>
            </a:ln>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de-DE" sz="1100">
                  <a:solidFill>
                    <a:srgbClr val="000000"/>
                  </a:solidFill>
                </a:rPr>
                <a:t>Im Wohnzimmer</a:t>
              </a:r>
              <a:endParaRPr sz="1100">
                <a:solidFill>
                  <a:srgbClr val="000000"/>
                </a:solidFill>
              </a:endParaRPr>
            </a:p>
            <a:p>
              <a:pPr marL="457200" lvl="0" indent="-298450" algn="l" rtl="0">
                <a:spcBef>
                  <a:spcPts val="0"/>
                </a:spcBef>
                <a:spcAft>
                  <a:spcPts val="0"/>
                </a:spcAft>
                <a:buSzPts val="1100"/>
                <a:buChar char="●"/>
              </a:pPr>
              <a:r>
                <a:rPr lang="de-DE" sz="1100">
                  <a:solidFill>
                    <a:srgbClr val="000000"/>
                  </a:solidFill>
                </a:rPr>
                <a:t>Keine Personen des öffentlichen Lebens</a:t>
              </a:r>
              <a:endParaRPr sz="1100">
                <a:solidFill>
                  <a:srgbClr val="000000"/>
                </a:solidFill>
              </a:endParaRPr>
            </a:p>
            <a:p>
              <a:pPr marL="457200" lvl="0" indent="-298450" algn="l" rtl="0">
                <a:spcBef>
                  <a:spcPts val="0"/>
                </a:spcBef>
                <a:spcAft>
                  <a:spcPts val="0"/>
                </a:spcAft>
                <a:buSzPts val="1100"/>
                <a:buChar char="●"/>
              </a:pPr>
              <a:r>
                <a:rPr lang="de-DE" sz="1100">
                  <a:solidFill>
                    <a:srgbClr val="000000"/>
                  </a:solidFill>
                </a:rPr>
                <a:t>Alle Anwesenden sind dem Sprecher gut bekannt</a:t>
              </a:r>
              <a:endParaRPr sz="1100">
                <a:solidFill>
                  <a:srgbClr val="000000"/>
                </a:solidFill>
              </a:endParaRPr>
            </a:p>
            <a:p>
              <a:pPr marL="457200" lvl="0" indent="-298450" algn="l" rtl="0">
                <a:spcBef>
                  <a:spcPts val="0"/>
                </a:spcBef>
                <a:spcAft>
                  <a:spcPts val="0"/>
                </a:spcAft>
                <a:buSzPts val="1100"/>
                <a:buChar char="●"/>
              </a:pPr>
              <a:r>
                <a:rPr lang="de-DE" sz="1100">
                  <a:solidFill>
                    <a:srgbClr val="000000"/>
                  </a:solidFill>
                </a:rPr>
                <a:t>Keine geplante Veranstaltung</a:t>
              </a:r>
              <a:endParaRPr sz="1100">
                <a:solidFill>
                  <a:srgbClr val="000000"/>
                </a:solidFill>
              </a:endParaRPr>
            </a:p>
            <a:p>
              <a:pPr marL="0" lvl="0" indent="0" algn="l" rtl="0">
                <a:spcBef>
                  <a:spcPts val="0"/>
                </a:spcBef>
                <a:spcAft>
                  <a:spcPts val="0"/>
                </a:spcAft>
                <a:buNone/>
              </a:pPr>
              <a:endParaRPr sz="1100"/>
            </a:p>
          </p:txBody>
        </p:sp>
        <p:pic>
          <p:nvPicPr>
            <p:cNvPr id="227" name="Google Shape;227;p40"/>
            <p:cNvPicPr preferRelativeResize="0"/>
            <p:nvPr/>
          </p:nvPicPr>
          <p:blipFill>
            <a:blip r:embed="rId4">
              <a:alphaModFix/>
            </a:blip>
            <a:stretch>
              <a:fillRect/>
            </a:stretch>
          </p:blipFill>
          <p:spPr>
            <a:xfrm>
              <a:off x="7054737" y="522286"/>
              <a:ext cx="1539924" cy="996399"/>
            </a:xfrm>
            <a:prstGeom prst="rect">
              <a:avLst/>
            </a:prstGeom>
            <a:noFill/>
            <a:ln>
              <a:noFill/>
            </a:ln>
          </p:spPr>
        </p:pic>
        <p:grpSp>
          <p:nvGrpSpPr>
            <p:cNvPr id="228" name="Google Shape;228;p40"/>
            <p:cNvGrpSpPr/>
            <p:nvPr/>
          </p:nvGrpSpPr>
          <p:grpSpPr>
            <a:xfrm>
              <a:off x="6298713" y="1364288"/>
              <a:ext cx="1645326" cy="495000"/>
              <a:chOff x="346213" y="813163"/>
              <a:chExt cx="1645326" cy="495000"/>
            </a:xfrm>
          </p:grpSpPr>
          <p:sp>
            <p:nvSpPr>
              <p:cNvPr id="229" name="Google Shape;229;p40"/>
              <p:cNvSpPr/>
              <p:nvPr/>
            </p:nvSpPr>
            <p:spPr>
              <a:xfrm>
                <a:off x="346213" y="824138"/>
                <a:ext cx="1645326" cy="473040"/>
              </a:xfrm>
              <a:prstGeom prst="flowChartTerminator">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40"/>
              <p:cNvSpPr txBox="1"/>
              <p:nvPr/>
            </p:nvSpPr>
            <p:spPr>
              <a:xfrm>
                <a:off x="346263" y="813163"/>
                <a:ext cx="1645200" cy="495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a:solidFill>
                      <a:srgbClr val="000000"/>
                    </a:solidFill>
                    <a:latin typeface="Pacifico"/>
                    <a:ea typeface="Pacifico"/>
                    <a:cs typeface="Pacifico"/>
                    <a:sym typeface="Pacifico"/>
                  </a:rPr>
                  <a:t>Privatwohnung</a:t>
                </a:r>
                <a:endParaRPr>
                  <a:latin typeface="Pacifico"/>
                  <a:ea typeface="Pacifico"/>
                  <a:cs typeface="Pacifico"/>
                  <a:sym typeface="Pacifico"/>
                </a:endParaRPr>
              </a:p>
            </p:txBody>
          </p:sp>
        </p:grpSp>
      </p:grpSp>
      <p:grpSp>
        <p:nvGrpSpPr>
          <p:cNvPr id="231" name="Google Shape;231;p40"/>
          <p:cNvGrpSpPr/>
          <p:nvPr/>
        </p:nvGrpSpPr>
        <p:grpSpPr>
          <a:xfrm>
            <a:off x="3343863" y="1532530"/>
            <a:ext cx="2868625" cy="3704695"/>
            <a:chOff x="3061488" y="197775"/>
            <a:chExt cx="2868625" cy="3406025"/>
          </a:xfrm>
        </p:grpSpPr>
        <p:sp>
          <p:nvSpPr>
            <p:cNvPr id="232" name="Google Shape;232;p40"/>
            <p:cNvSpPr/>
            <p:nvPr/>
          </p:nvSpPr>
          <p:spPr>
            <a:xfrm>
              <a:off x="3141913" y="197775"/>
              <a:ext cx="2788200" cy="3231300"/>
            </a:xfrm>
            <a:prstGeom prst="roundRect">
              <a:avLst>
                <a:gd name="adj" fmla="val 7832"/>
              </a:avLst>
            </a:prstGeom>
            <a:solidFill>
              <a:srgbClr val="D9EAD3"/>
            </a:solidFill>
            <a:ln w="9525" cap="flat" cmpd="sng">
              <a:solidFill>
                <a:srgbClr val="38761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40"/>
            <p:cNvSpPr txBox="1"/>
            <p:nvPr/>
          </p:nvSpPr>
          <p:spPr>
            <a:xfrm>
              <a:off x="3061488" y="1859300"/>
              <a:ext cx="2788200" cy="1744500"/>
            </a:xfrm>
            <a:prstGeom prst="rect">
              <a:avLst/>
            </a:prstGeom>
            <a:noFill/>
            <a:ln>
              <a:noFill/>
            </a:ln>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de-DE" sz="1100">
                  <a:solidFill>
                    <a:srgbClr val="000000"/>
                  </a:solidFill>
                </a:rPr>
                <a:t>Eine private, geschlossene Veranstaltung</a:t>
              </a:r>
              <a:endParaRPr sz="1100">
                <a:solidFill>
                  <a:srgbClr val="000000"/>
                </a:solidFill>
              </a:endParaRPr>
            </a:p>
            <a:p>
              <a:pPr marL="457200" lvl="0" indent="-298450" algn="l" rtl="0">
                <a:spcBef>
                  <a:spcPts val="0"/>
                </a:spcBef>
                <a:spcAft>
                  <a:spcPts val="0"/>
                </a:spcAft>
                <a:buSzPts val="1100"/>
                <a:buChar char="●"/>
              </a:pPr>
              <a:r>
                <a:rPr lang="de-DE" sz="1100">
                  <a:solidFill>
                    <a:srgbClr val="000000"/>
                  </a:solidFill>
                </a:rPr>
                <a:t>Alle Anwesenden gehören der gleichen Partei wie der Sprecher an</a:t>
              </a:r>
              <a:endParaRPr sz="1100">
                <a:solidFill>
                  <a:srgbClr val="000000"/>
                </a:solidFill>
              </a:endParaRPr>
            </a:p>
            <a:p>
              <a:pPr marL="457200" lvl="0" indent="-298450" algn="l" rtl="0">
                <a:spcBef>
                  <a:spcPts val="0"/>
                </a:spcBef>
                <a:spcAft>
                  <a:spcPts val="0"/>
                </a:spcAft>
                <a:buSzPts val="1100"/>
                <a:buChar char="●"/>
              </a:pPr>
              <a:r>
                <a:rPr lang="de-DE" sz="1100">
                  <a:solidFill>
                    <a:srgbClr val="000000"/>
                  </a:solidFill>
                </a:rPr>
                <a:t>Brisantes politisches Umfeld</a:t>
              </a:r>
              <a:endParaRPr sz="1100">
                <a:solidFill>
                  <a:srgbClr val="000000"/>
                </a:solidFill>
              </a:endParaRPr>
            </a:p>
            <a:p>
              <a:pPr marL="457200" lvl="0" indent="-298450" algn="l" rtl="0">
                <a:spcBef>
                  <a:spcPts val="0"/>
                </a:spcBef>
                <a:spcAft>
                  <a:spcPts val="0"/>
                </a:spcAft>
                <a:buSzPts val="1100"/>
                <a:buChar char="●"/>
              </a:pPr>
              <a:r>
                <a:rPr lang="de-DE" sz="1100">
                  <a:solidFill>
                    <a:srgbClr val="000000"/>
                  </a:solidFill>
                </a:rPr>
                <a:t>Einige bekannte Social Media-Kommentatoren und Influencer anwesend</a:t>
              </a:r>
              <a:endParaRPr sz="1100">
                <a:solidFill>
                  <a:srgbClr val="000000"/>
                </a:solidFill>
              </a:endParaRPr>
            </a:p>
            <a:p>
              <a:pPr marL="0" lvl="0" indent="0" algn="l" rtl="0">
                <a:spcBef>
                  <a:spcPts val="0"/>
                </a:spcBef>
                <a:spcAft>
                  <a:spcPts val="0"/>
                </a:spcAft>
                <a:buNone/>
              </a:pPr>
              <a:endParaRPr sz="1100"/>
            </a:p>
          </p:txBody>
        </p:sp>
        <p:pic>
          <p:nvPicPr>
            <p:cNvPr id="234" name="Google Shape;234;p40"/>
            <p:cNvPicPr preferRelativeResize="0"/>
            <p:nvPr/>
          </p:nvPicPr>
          <p:blipFill>
            <a:blip r:embed="rId5">
              <a:alphaModFix/>
            </a:blip>
            <a:stretch>
              <a:fillRect/>
            </a:stretch>
          </p:blipFill>
          <p:spPr>
            <a:xfrm>
              <a:off x="4335175" y="598500"/>
              <a:ext cx="1333500" cy="996407"/>
            </a:xfrm>
            <a:prstGeom prst="rect">
              <a:avLst/>
            </a:prstGeom>
            <a:noFill/>
            <a:ln>
              <a:noFill/>
            </a:ln>
          </p:spPr>
        </p:pic>
        <p:grpSp>
          <p:nvGrpSpPr>
            <p:cNvPr id="235" name="Google Shape;235;p40"/>
            <p:cNvGrpSpPr/>
            <p:nvPr/>
          </p:nvGrpSpPr>
          <p:grpSpPr>
            <a:xfrm>
              <a:off x="3359738" y="1364288"/>
              <a:ext cx="1645326" cy="495000"/>
              <a:chOff x="346213" y="813163"/>
              <a:chExt cx="1645326" cy="495000"/>
            </a:xfrm>
          </p:grpSpPr>
          <p:sp>
            <p:nvSpPr>
              <p:cNvPr id="236" name="Google Shape;236;p40"/>
              <p:cNvSpPr/>
              <p:nvPr/>
            </p:nvSpPr>
            <p:spPr>
              <a:xfrm>
                <a:off x="346213" y="824138"/>
                <a:ext cx="1645326" cy="473040"/>
              </a:xfrm>
              <a:prstGeom prst="flowChartTerminator">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40"/>
              <p:cNvSpPr txBox="1"/>
              <p:nvPr/>
            </p:nvSpPr>
            <p:spPr>
              <a:xfrm>
                <a:off x="346263" y="813163"/>
                <a:ext cx="1645200" cy="495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a:solidFill>
                      <a:srgbClr val="000000"/>
                    </a:solidFill>
                    <a:latin typeface="Pacifico"/>
                    <a:ea typeface="Pacifico"/>
                    <a:cs typeface="Pacifico"/>
                    <a:sym typeface="Pacifico"/>
                  </a:rPr>
                  <a:t>Eine Rede</a:t>
                </a:r>
                <a:endParaRPr>
                  <a:latin typeface="Pacifico"/>
                  <a:ea typeface="Pacifico"/>
                  <a:cs typeface="Pacifico"/>
                  <a:sym typeface="Pacifico"/>
                </a:endParaRPr>
              </a:p>
            </p:txBody>
          </p:sp>
        </p:grpSp>
        <p:grpSp>
          <p:nvGrpSpPr>
            <p:cNvPr id="238" name="Google Shape;238;p40"/>
            <p:cNvGrpSpPr/>
            <p:nvPr/>
          </p:nvGrpSpPr>
          <p:grpSpPr>
            <a:xfrm>
              <a:off x="3359737" y="245449"/>
              <a:ext cx="1387950" cy="353051"/>
              <a:chOff x="3359737" y="245449"/>
              <a:chExt cx="1387950" cy="353051"/>
            </a:xfrm>
          </p:grpSpPr>
          <p:sp>
            <p:nvSpPr>
              <p:cNvPr id="239" name="Google Shape;239;p40"/>
              <p:cNvSpPr txBox="1"/>
              <p:nvPr/>
            </p:nvSpPr>
            <p:spPr>
              <a:xfrm>
                <a:off x="3684788" y="245449"/>
                <a:ext cx="1062900" cy="27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600">
                    <a:latin typeface="Roboto"/>
                    <a:ea typeface="Roboto"/>
                    <a:cs typeface="Roboto"/>
                    <a:sym typeface="Roboto"/>
                  </a:rPr>
                  <a:t>Kontext</a:t>
                </a:r>
                <a:endParaRPr sz="1600">
                  <a:latin typeface="Roboto"/>
                  <a:ea typeface="Roboto"/>
                  <a:cs typeface="Roboto"/>
                  <a:sym typeface="Roboto"/>
                </a:endParaRPr>
              </a:p>
            </p:txBody>
          </p:sp>
          <p:pic>
            <p:nvPicPr>
              <p:cNvPr id="240" name="Google Shape;240;p40"/>
              <p:cNvPicPr preferRelativeResize="0"/>
              <p:nvPr/>
            </p:nvPicPr>
            <p:blipFill>
              <a:blip r:embed="rId3">
                <a:alphaModFix/>
              </a:blip>
              <a:stretch>
                <a:fillRect/>
              </a:stretch>
            </p:blipFill>
            <p:spPr>
              <a:xfrm>
                <a:off x="3359737" y="314725"/>
                <a:ext cx="283775" cy="283775"/>
              </a:xfrm>
              <a:prstGeom prst="rect">
                <a:avLst/>
              </a:prstGeom>
              <a:noFill/>
              <a:ln>
                <a:noFill/>
              </a:ln>
            </p:spPr>
          </p:pic>
        </p:grpSp>
      </p:grpSp>
      <p:grpSp>
        <p:nvGrpSpPr>
          <p:cNvPr id="241" name="Google Shape;241;p40"/>
          <p:cNvGrpSpPr/>
          <p:nvPr/>
        </p:nvGrpSpPr>
        <p:grpSpPr>
          <a:xfrm>
            <a:off x="4173630" y="206088"/>
            <a:ext cx="1408159" cy="1115485"/>
            <a:chOff x="4269100" y="421983"/>
            <a:chExt cx="2538000" cy="2037280"/>
          </a:xfrm>
        </p:grpSpPr>
        <p:sp>
          <p:nvSpPr>
            <p:cNvPr id="242" name="Google Shape;242;p40"/>
            <p:cNvSpPr txBox="1"/>
            <p:nvPr/>
          </p:nvSpPr>
          <p:spPr>
            <a:xfrm>
              <a:off x="4269100" y="1697263"/>
              <a:ext cx="2538000" cy="762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de-DE" sz="2400" dirty="0">
                  <a:latin typeface="Roboto"/>
                  <a:ea typeface="Roboto"/>
                  <a:cs typeface="Roboto"/>
                  <a:sym typeface="Roboto"/>
                </a:rPr>
                <a:t>Kontext</a:t>
              </a:r>
              <a:endParaRPr sz="2400" dirty="0">
                <a:latin typeface="Roboto"/>
                <a:ea typeface="Roboto"/>
                <a:cs typeface="Roboto"/>
                <a:sym typeface="Roboto"/>
              </a:endParaRPr>
            </a:p>
          </p:txBody>
        </p:sp>
        <p:pic>
          <p:nvPicPr>
            <p:cNvPr id="243" name="Google Shape;243;p40"/>
            <p:cNvPicPr preferRelativeResize="0"/>
            <p:nvPr/>
          </p:nvPicPr>
          <p:blipFill>
            <a:blip r:embed="rId3">
              <a:alphaModFix/>
            </a:blip>
            <a:stretch>
              <a:fillRect/>
            </a:stretch>
          </p:blipFill>
          <p:spPr>
            <a:xfrm>
              <a:off x="4871349" y="421983"/>
              <a:ext cx="1333500" cy="1333500"/>
            </a:xfrm>
            <a:prstGeom prst="rect">
              <a:avLst/>
            </a:prstGeom>
            <a:noFill/>
            <a:ln>
              <a:noFill/>
            </a:ln>
          </p:spPr>
        </p:pic>
      </p:grpSp>
      <p:grpSp>
        <p:nvGrpSpPr>
          <p:cNvPr id="244" name="Google Shape;244;p40"/>
          <p:cNvGrpSpPr/>
          <p:nvPr/>
        </p:nvGrpSpPr>
        <p:grpSpPr>
          <a:xfrm>
            <a:off x="479300" y="650325"/>
            <a:ext cx="2868625" cy="3762187"/>
            <a:chOff x="130975" y="197775"/>
            <a:chExt cx="2868625" cy="3406025"/>
          </a:xfrm>
        </p:grpSpPr>
        <p:sp>
          <p:nvSpPr>
            <p:cNvPr id="245" name="Google Shape;245;p40"/>
            <p:cNvSpPr/>
            <p:nvPr/>
          </p:nvSpPr>
          <p:spPr>
            <a:xfrm>
              <a:off x="211400" y="197775"/>
              <a:ext cx="2788200" cy="3231300"/>
            </a:xfrm>
            <a:prstGeom prst="roundRect">
              <a:avLst>
                <a:gd name="adj" fmla="val 7832"/>
              </a:avLst>
            </a:prstGeom>
            <a:solidFill>
              <a:srgbClr val="D9EAD3"/>
            </a:solidFill>
            <a:ln w="9525" cap="flat" cmpd="sng">
              <a:solidFill>
                <a:srgbClr val="38761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40"/>
            <p:cNvSpPr txBox="1"/>
            <p:nvPr/>
          </p:nvSpPr>
          <p:spPr>
            <a:xfrm>
              <a:off x="754275" y="245449"/>
              <a:ext cx="1062900" cy="27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600">
                  <a:latin typeface="Roboto"/>
                  <a:ea typeface="Roboto"/>
                  <a:cs typeface="Roboto"/>
                  <a:sym typeface="Roboto"/>
                </a:rPr>
                <a:t>Kontext</a:t>
              </a:r>
              <a:endParaRPr sz="1600">
                <a:latin typeface="Roboto"/>
                <a:ea typeface="Roboto"/>
                <a:cs typeface="Roboto"/>
                <a:sym typeface="Roboto"/>
              </a:endParaRPr>
            </a:p>
          </p:txBody>
        </p:sp>
        <p:sp>
          <p:nvSpPr>
            <p:cNvPr id="247" name="Google Shape;247;p40"/>
            <p:cNvSpPr txBox="1"/>
            <p:nvPr/>
          </p:nvSpPr>
          <p:spPr>
            <a:xfrm>
              <a:off x="130975" y="1859300"/>
              <a:ext cx="2788200" cy="1744500"/>
            </a:xfrm>
            <a:prstGeom prst="rect">
              <a:avLst/>
            </a:prstGeom>
            <a:noFill/>
            <a:ln>
              <a:noFill/>
            </a:ln>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de-DE" sz="1100" dirty="0">
                  <a:solidFill>
                    <a:srgbClr val="000000"/>
                  </a:solidFill>
                </a:rPr>
                <a:t>Über 500 Menschen auf einem öffentlichen Platz</a:t>
              </a:r>
              <a:endParaRPr sz="1100" dirty="0">
                <a:solidFill>
                  <a:srgbClr val="000000"/>
                </a:solidFill>
              </a:endParaRPr>
            </a:p>
            <a:p>
              <a:pPr marL="457200" lvl="0" indent="-298450" algn="l" rtl="0">
                <a:spcBef>
                  <a:spcPts val="0"/>
                </a:spcBef>
                <a:spcAft>
                  <a:spcPts val="0"/>
                </a:spcAft>
                <a:buSzPts val="1100"/>
                <a:buChar char="●"/>
              </a:pPr>
              <a:r>
                <a:rPr lang="de-DE" sz="1100" dirty="0">
                  <a:solidFill>
                    <a:srgbClr val="000000"/>
                  </a:solidFill>
                </a:rPr>
                <a:t>Gleichgesinnt und bereits auf einer Linie mit den Ansichten des Sprechers</a:t>
              </a:r>
              <a:endParaRPr sz="1100" dirty="0">
                <a:solidFill>
                  <a:srgbClr val="000000"/>
                </a:solidFill>
              </a:endParaRPr>
            </a:p>
            <a:p>
              <a:pPr marL="457200" lvl="0" indent="-298450" algn="l" rtl="0">
                <a:spcBef>
                  <a:spcPts val="0"/>
                </a:spcBef>
                <a:spcAft>
                  <a:spcPts val="0"/>
                </a:spcAft>
                <a:buSzPts val="1100"/>
                <a:buChar char="●"/>
              </a:pPr>
              <a:r>
                <a:rPr lang="de-DE" sz="1100" dirty="0">
                  <a:solidFill>
                    <a:srgbClr val="000000"/>
                  </a:solidFill>
                </a:rPr>
                <a:t>Polizeipräsenz</a:t>
              </a:r>
              <a:endParaRPr sz="1100" dirty="0">
                <a:solidFill>
                  <a:srgbClr val="000000"/>
                </a:solidFill>
              </a:endParaRPr>
            </a:p>
            <a:p>
              <a:pPr marL="457200" lvl="0" indent="-298450" algn="l" rtl="0">
                <a:spcBef>
                  <a:spcPts val="0"/>
                </a:spcBef>
                <a:spcAft>
                  <a:spcPts val="0"/>
                </a:spcAft>
                <a:buSzPts val="1100"/>
                <a:buChar char="●"/>
              </a:pPr>
              <a:r>
                <a:rPr lang="de-DE" sz="1100" dirty="0">
                  <a:solidFill>
                    <a:srgbClr val="000000"/>
                  </a:solidFill>
                </a:rPr>
                <a:t>Keine Gewalt in der Menge</a:t>
              </a:r>
              <a:endParaRPr sz="1100" dirty="0">
                <a:solidFill>
                  <a:srgbClr val="000000"/>
                </a:solidFill>
              </a:endParaRPr>
            </a:p>
            <a:p>
              <a:pPr marL="457200" lvl="0" indent="-298450" algn="l" rtl="0">
                <a:spcBef>
                  <a:spcPts val="0"/>
                </a:spcBef>
                <a:spcAft>
                  <a:spcPts val="0"/>
                </a:spcAft>
                <a:buSzPts val="1100"/>
                <a:buChar char="●"/>
              </a:pPr>
              <a:r>
                <a:rPr lang="de-DE" sz="1100" dirty="0">
                  <a:solidFill>
                    <a:srgbClr val="000000"/>
                  </a:solidFill>
                </a:rPr>
                <a:t>Die Veranstaltung wird von Fernsehteams übertragen</a:t>
              </a:r>
              <a:endParaRPr sz="1100" dirty="0"/>
            </a:p>
            <a:p>
              <a:pPr marL="0" lvl="0" indent="0" algn="l" rtl="0">
                <a:spcBef>
                  <a:spcPts val="0"/>
                </a:spcBef>
                <a:spcAft>
                  <a:spcPts val="0"/>
                </a:spcAft>
                <a:buNone/>
              </a:pPr>
              <a:endParaRPr dirty="0"/>
            </a:p>
          </p:txBody>
        </p:sp>
        <p:pic>
          <p:nvPicPr>
            <p:cNvPr id="248" name="Google Shape;248;p40"/>
            <p:cNvPicPr preferRelativeResize="0"/>
            <p:nvPr/>
          </p:nvPicPr>
          <p:blipFill rotWithShape="1">
            <a:blip r:embed="rId6">
              <a:alphaModFix/>
            </a:blip>
            <a:srcRect l="33422" b="21611"/>
            <a:stretch/>
          </p:blipFill>
          <p:spPr>
            <a:xfrm>
              <a:off x="1413112" y="308275"/>
              <a:ext cx="1333498" cy="1424426"/>
            </a:xfrm>
            <a:prstGeom prst="rect">
              <a:avLst/>
            </a:prstGeom>
            <a:noFill/>
            <a:ln>
              <a:noFill/>
            </a:ln>
          </p:spPr>
        </p:pic>
        <p:grpSp>
          <p:nvGrpSpPr>
            <p:cNvPr id="249" name="Google Shape;249;p40"/>
            <p:cNvGrpSpPr/>
            <p:nvPr/>
          </p:nvGrpSpPr>
          <p:grpSpPr>
            <a:xfrm>
              <a:off x="429225" y="1364288"/>
              <a:ext cx="1645326" cy="495000"/>
              <a:chOff x="346213" y="813163"/>
              <a:chExt cx="1645326" cy="495000"/>
            </a:xfrm>
          </p:grpSpPr>
          <p:sp>
            <p:nvSpPr>
              <p:cNvPr id="250" name="Google Shape;250;p40"/>
              <p:cNvSpPr/>
              <p:nvPr/>
            </p:nvSpPr>
            <p:spPr>
              <a:xfrm>
                <a:off x="346213" y="824138"/>
                <a:ext cx="1645326" cy="473040"/>
              </a:xfrm>
              <a:prstGeom prst="flowChartTerminator">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40"/>
              <p:cNvSpPr txBox="1"/>
              <p:nvPr/>
            </p:nvSpPr>
            <p:spPr>
              <a:xfrm>
                <a:off x="346263" y="813163"/>
                <a:ext cx="1645200" cy="495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a:solidFill>
                      <a:srgbClr val="000000"/>
                    </a:solidFill>
                    <a:latin typeface="Pacifico"/>
                    <a:ea typeface="Pacifico"/>
                    <a:cs typeface="Pacifico"/>
                    <a:sym typeface="Pacifico"/>
                  </a:rPr>
                  <a:t>Öffentliche Veranstaltung</a:t>
                </a:r>
                <a:endParaRPr>
                  <a:latin typeface="Pacifico"/>
                  <a:ea typeface="Pacifico"/>
                  <a:cs typeface="Pacifico"/>
                  <a:sym typeface="Pacifico"/>
                </a:endParaRPr>
              </a:p>
            </p:txBody>
          </p:sp>
        </p:grpSp>
        <p:pic>
          <p:nvPicPr>
            <p:cNvPr id="252" name="Google Shape;252;p40"/>
            <p:cNvPicPr preferRelativeResize="0"/>
            <p:nvPr/>
          </p:nvPicPr>
          <p:blipFill>
            <a:blip r:embed="rId3">
              <a:alphaModFix/>
            </a:blip>
            <a:stretch>
              <a:fillRect/>
            </a:stretch>
          </p:blipFill>
          <p:spPr>
            <a:xfrm>
              <a:off x="429225" y="314725"/>
              <a:ext cx="283775" cy="283775"/>
            </a:xfrm>
            <a:prstGeom prst="rect">
              <a:avLst/>
            </a:prstGeom>
            <a:noFill/>
            <a:ln>
              <a:noFill/>
            </a:ln>
          </p:spPr>
        </p:pic>
      </p:grpSp>
      <p:pic>
        <p:nvPicPr>
          <p:cNvPr id="34" name="Grafik 33">
            <a:extLst>
              <a:ext uri="{FF2B5EF4-FFF2-40B4-BE49-F238E27FC236}">
                <a16:creationId xmlns:a16="http://schemas.microsoft.com/office/drawing/2014/main" id="{EECA66E6-A879-4AE7-8F41-5CFAB6A83EF0}"/>
              </a:ext>
            </a:extLst>
          </p:cNvPr>
          <p:cNvPicPr>
            <a:picLocks noChangeAspect="1"/>
          </p:cNvPicPr>
          <p:nvPr/>
        </p:nvPicPr>
        <p:blipFill>
          <a:blip r:embed="rId7"/>
          <a:stretch>
            <a:fillRect/>
          </a:stretch>
        </p:blipFill>
        <p:spPr>
          <a:xfrm>
            <a:off x="28616" y="1999189"/>
            <a:ext cx="406264" cy="2991177"/>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grpSp>
        <p:nvGrpSpPr>
          <p:cNvPr id="257" name="Google Shape;257;p41"/>
          <p:cNvGrpSpPr/>
          <p:nvPr/>
        </p:nvGrpSpPr>
        <p:grpSpPr>
          <a:xfrm>
            <a:off x="797075" y="757975"/>
            <a:ext cx="2868625" cy="3406025"/>
            <a:chOff x="171175" y="3531000"/>
            <a:chExt cx="2868625" cy="3406025"/>
          </a:xfrm>
        </p:grpSpPr>
        <p:sp>
          <p:nvSpPr>
            <p:cNvPr id="258" name="Google Shape;258;p41"/>
            <p:cNvSpPr/>
            <p:nvPr/>
          </p:nvSpPr>
          <p:spPr>
            <a:xfrm>
              <a:off x="251600" y="3531000"/>
              <a:ext cx="2788200" cy="3231300"/>
            </a:xfrm>
            <a:prstGeom prst="roundRect">
              <a:avLst>
                <a:gd name="adj" fmla="val 7832"/>
              </a:avLst>
            </a:prstGeom>
            <a:solidFill>
              <a:srgbClr val="D9EAD3"/>
            </a:solidFill>
            <a:ln w="9525" cap="flat" cmpd="sng">
              <a:solidFill>
                <a:srgbClr val="38761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41"/>
            <p:cNvSpPr txBox="1"/>
            <p:nvPr/>
          </p:nvSpPr>
          <p:spPr>
            <a:xfrm>
              <a:off x="794475" y="3578674"/>
              <a:ext cx="1062900" cy="27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600">
                  <a:latin typeface="Roboto"/>
                  <a:ea typeface="Roboto"/>
                  <a:cs typeface="Roboto"/>
                  <a:sym typeface="Roboto"/>
                </a:rPr>
                <a:t>Kontext</a:t>
              </a:r>
              <a:endParaRPr sz="1600">
                <a:latin typeface="Roboto"/>
                <a:ea typeface="Roboto"/>
                <a:cs typeface="Roboto"/>
                <a:sym typeface="Roboto"/>
              </a:endParaRPr>
            </a:p>
          </p:txBody>
        </p:sp>
        <p:sp>
          <p:nvSpPr>
            <p:cNvPr id="260" name="Google Shape;260;p41"/>
            <p:cNvSpPr txBox="1"/>
            <p:nvPr/>
          </p:nvSpPr>
          <p:spPr>
            <a:xfrm>
              <a:off x="171175" y="5192525"/>
              <a:ext cx="2788200" cy="1744500"/>
            </a:xfrm>
            <a:prstGeom prst="rect">
              <a:avLst/>
            </a:prstGeom>
            <a:noFill/>
            <a:ln>
              <a:noFill/>
            </a:ln>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de-DE" sz="1100" dirty="0">
                  <a:solidFill>
                    <a:srgbClr val="000000"/>
                  </a:solidFill>
                </a:rPr>
                <a:t>In einem Jugendraum</a:t>
              </a:r>
              <a:endParaRPr sz="1100" dirty="0">
                <a:solidFill>
                  <a:srgbClr val="000000"/>
                </a:solidFill>
              </a:endParaRPr>
            </a:p>
            <a:p>
              <a:pPr marL="457200" lvl="0" indent="-298450" algn="l" rtl="0">
                <a:spcBef>
                  <a:spcPts val="0"/>
                </a:spcBef>
                <a:spcAft>
                  <a:spcPts val="0"/>
                </a:spcAft>
                <a:buSzPts val="1100"/>
                <a:buChar char="●"/>
              </a:pPr>
              <a:r>
                <a:rPr lang="de-DE" sz="1100" dirty="0">
                  <a:solidFill>
                    <a:srgbClr val="000000"/>
                  </a:solidFill>
                </a:rPr>
                <a:t>Viele Personen, viele sind dem Sprecher unbekannt</a:t>
              </a:r>
              <a:endParaRPr sz="1100" dirty="0">
                <a:solidFill>
                  <a:srgbClr val="000000"/>
                </a:solidFill>
              </a:endParaRPr>
            </a:p>
            <a:p>
              <a:pPr marL="457200" lvl="0" indent="-298450" algn="l" rtl="0">
                <a:spcBef>
                  <a:spcPts val="0"/>
                </a:spcBef>
                <a:spcAft>
                  <a:spcPts val="0"/>
                </a:spcAft>
                <a:buSzPts val="1100"/>
                <a:buChar char="●"/>
              </a:pPr>
              <a:r>
                <a:rPr lang="de-DE" sz="1100" dirty="0">
                  <a:solidFill>
                    <a:srgbClr val="000000"/>
                  </a:solidFill>
                </a:rPr>
                <a:t>Einige haben Accounts bei YouTube und anderen Sozialen Netzwerken mit wenigen Followern</a:t>
              </a:r>
              <a:endParaRPr sz="1100" dirty="0">
                <a:solidFill>
                  <a:srgbClr val="000000"/>
                </a:solidFill>
              </a:endParaRPr>
            </a:p>
            <a:p>
              <a:pPr marL="457200" lvl="0" indent="-298450" algn="l" rtl="0">
                <a:spcBef>
                  <a:spcPts val="0"/>
                </a:spcBef>
                <a:spcAft>
                  <a:spcPts val="0"/>
                </a:spcAft>
                <a:buSzPts val="1100"/>
                <a:buChar char="●"/>
              </a:pPr>
              <a:r>
                <a:rPr lang="de-DE" sz="1100" dirty="0">
                  <a:solidFill>
                    <a:srgbClr val="000000"/>
                  </a:solidFill>
                </a:rPr>
                <a:t>Keine geplante Veranstaltung</a:t>
              </a:r>
              <a:endParaRPr sz="1100" dirty="0">
                <a:solidFill>
                  <a:srgbClr val="000000"/>
                </a:solidFill>
              </a:endParaRPr>
            </a:p>
            <a:p>
              <a:pPr marL="0" lvl="0" indent="0" algn="l" rtl="0">
                <a:spcBef>
                  <a:spcPts val="0"/>
                </a:spcBef>
                <a:spcAft>
                  <a:spcPts val="0"/>
                </a:spcAft>
                <a:buNone/>
              </a:pPr>
              <a:endParaRPr dirty="0"/>
            </a:p>
          </p:txBody>
        </p:sp>
        <p:pic>
          <p:nvPicPr>
            <p:cNvPr id="261" name="Google Shape;261;p41"/>
            <p:cNvPicPr preferRelativeResize="0"/>
            <p:nvPr/>
          </p:nvPicPr>
          <p:blipFill>
            <a:blip r:embed="rId3">
              <a:alphaModFix/>
            </a:blip>
            <a:stretch>
              <a:fillRect/>
            </a:stretch>
          </p:blipFill>
          <p:spPr>
            <a:xfrm>
              <a:off x="1398825" y="4060895"/>
              <a:ext cx="1387975" cy="828055"/>
            </a:xfrm>
            <a:prstGeom prst="rect">
              <a:avLst/>
            </a:prstGeom>
            <a:noFill/>
            <a:ln>
              <a:noFill/>
            </a:ln>
          </p:spPr>
        </p:pic>
        <p:grpSp>
          <p:nvGrpSpPr>
            <p:cNvPr id="262" name="Google Shape;262;p41"/>
            <p:cNvGrpSpPr/>
            <p:nvPr/>
          </p:nvGrpSpPr>
          <p:grpSpPr>
            <a:xfrm>
              <a:off x="469425" y="4697513"/>
              <a:ext cx="1645326" cy="495000"/>
              <a:chOff x="346213" y="813163"/>
              <a:chExt cx="1645326" cy="495000"/>
            </a:xfrm>
          </p:grpSpPr>
          <p:sp>
            <p:nvSpPr>
              <p:cNvPr id="263" name="Google Shape;263;p41"/>
              <p:cNvSpPr/>
              <p:nvPr/>
            </p:nvSpPr>
            <p:spPr>
              <a:xfrm>
                <a:off x="346213" y="824138"/>
                <a:ext cx="1645326" cy="473040"/>
              </a:xfrm>
              <a:prstGeom prst="flowChartTerminator">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41"/>
              <p:cNvSpPr txBox="1"/>
              <p:nvPr/>
            </p:nvSpPr>
            <p:spPr>
              <a:xfrm>
                <a:off x="346263" y="813163"/>
                <a:ext cx="1645200" cy="495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a:solidFill>
                      <a:srgbClr val="000000"/>
                    </a:solidFill>
                    <a:latin typeface="Pacifico"/>
                    <a:ea typeface="Pacifico"/>
                    <a:cs typeface="Pacifico"/>
                    <a:sym typeface="Pacifico"/>
                  </a:rPr>
                  <a:t>Im Jugendzentrum</a:t>
                </a:r>
                <a:endParaRPr>
                  <a:latin typeface="Pacifico"/>
                  <a:ea typeface="Pacifico"/>
                  <a:cs typeface="Pacifico"/>
                  <a:sym typeface="Pacifico"/>
                </a:endParaRPr>
              </a:p>
            </p:txBody>
          </p:sp>
        </p:grpSp>
        <p:pic>
          <p:nvPicPr>
            <p:cNvPr id="265" name="Google Shape;265;p41"/>
            <p:cNvPicPr preferRelativeResize="0"/>
            <p:nvPr/>
          </p:nvPicPr>
          <p:blipFill>
            <a:blip r:embed="rId4">
              <a:alphaModFix/>
            </a:blip>
            <a:stretch>
              <a:fillRect/>
            </a:stretch>
          </p:blipFill>
          <p:spPr>
            <a:xfrm>
              <a:off x="469425" y="3647950"/>
              <a:ext cx="283775" cy="283775"/>
            </a:xfrm>
            <a:prstGeom prst="rect">
              <a:avLst/>
            </a:prstGeom>
            <a:noFill/>
            <a:ln>
              <a:noFill/>
            </a:ln>
          </p:spPr>
        </p:pic>
      </p:grpSp>
      <p:grpSp>
        <p:nvGrpSpPr>
          <p:cNvPr id="266" name="Google Shape;266;p41"/>
          <p:cNvGrpSpPr/>
          <p:nvPr/>
        </p:nvGrpSpPr>
        <p:grpSpPr>
          <a:xfrm>
            <a:off x="5938738" y="757963"/>
            <a:ext cx="2868625" cy="3406025"/>
            <a:chOff x="3085825" y="3531000"/>
            <a:chExt cx="2868625" cy="3406025"/>
          </a:xfrm>
        </p:grpSpPr>
        <p:sp>
          <p:nvSpPr>
            <p:cNvPr id="267" name="Google Shape;267;p41"/>
            <p:cNvSpPr/>
            <p:nvPr/>
          </p:nvSpPr>
          <p:spPr>
            <a:xfrm>
              <a:off x="3166250" y="3531000"/>
              <a:ext cx="2788200" cy="3231300"/>
            </a:xfrm>
            <a:prstGeom prst="roundRect">
              <a:avLst>
                <a:gd name="adj" fmla="val 7832"/>
              </a:avLst>
            </a:prstGeom>
            <a:solidFill>
              <a:srgbClr val="D9EAD3"/>
            </a:solidFill>
            <a:ln w="9525" cap="flat" cmpd="sng">
              <a:solidFill>
                <a:srgbClr val="38761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41"/>
            <p:cNvSpPr txBox="1"/>
            <p:nvPr/>
          </p:nvSpPr>
          <p:spPr>
            <a:xfrm>
              <a:off x="3709125" y="3578674"/>
              <a:ext cx="1062900" cy="27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600">
                  <a:latin typeface="Roboto"/>
                  <a:ea typeface="Roboto"/>
                  <a:cs typeface="Roboto"/>
                  <a:sym typeface="Roboto"/>
                </a:rPr>
                <a:t>Kontext</a:t>
              </a:r>
              <a:endParaRPr sz="1600">
                <a:latin typeface="Roboto"/>
                <a:ea typeface="Roboto"/>
                <a:cs typeface="Roboto"/>
                <a:sym typeface="Roboto"/>
              </a:endParaRPr>
            </a:p>
          </p:txBody>
        </p:sp>
        <p:sp>
          <p:nvSpPr>
            <p:cNvPr id="269" name="Google Shape;269;p41"/>
            <p:cNvSpPr txBox="1"/>
            <p:nvPr/>
          </p:nvSpPr>
          <p:spPr>
            <a:xfrm>
              <a:off x="3085825" y="5192525"/>
              <a:ext cx="2788200" cy="1744500"/>
            </a:xfrm>
            <a:prstGeom prst="rect">
              <a:avLst/>
            </a:prstGeom>
            <a:noFill/>
            <a:ln>
              <a:noFill/>
            </a:ln>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de-DE" sz="1100" dirty="0">
                  <a:solidFill>
                    <a:srgbClr val="000000"/>
                  </a:solidFill>
                </a:rPr>
                <a:t>Der Sprecher hat die Gruppe schon vor längerer Zeit in den Chatroom eingeladen</a:t>
              </a:r>
              <a:endParaRPr sz="1100" dirty="0">
                <a:solidFill>
                  <a:srgbClr val="000000"/>
                </a:solidFill>
              </a:endParaRPr>
            </a:p>
            <a:p>
              <a:pPr marL="457200" lvl="0" indent="-298450" algn="l" rtl="0">
                <a:spcBef>
                  <a:spcPts val="0"/>
                </a:spcBef>
                <a:spcAft>
                  <a:spcPts val="0"/>
                </a:spcAft>
                <a:buSzPts val="1100"/>
                <a:buChar char="●"/>
              </a:pPr>
              <a:r>
                <a:rPr lang="de-DE" sz="1100" dirty="0">
                  <a:solidFill>
                    <a:srgbClr val="000000"/>
                  </a:solidFill>
                </a:rPr>
                <a:t>Sie sind online und haben jeweils mehrere öffentliche Online-Accounts</a:t>
              </a:r>
              <a:endParaRPr sz="1100" dirty="0">
                <a:solidFill>
                  <a:srgbClr val="000000"/>
                </a:solidFill>
              </a:endParaRPr>
            </a:p>
            <a:p>
              <a:pPr marL="0" lvl="0" indent="0" algn="l" rtl="0">
                <a:spcBef>
                  <a:spcPts val="0"/>
                </a:spcBef>
                <a:spcAft>
                  <a:spcPts val="0"/>
                </a:spcAft>
                <a:buNone/>
              </a:pPr>
              <a:endParaRPr dirty="0"/>
            </a:p>
          </p:txBody>
        </p:sp>
        <p:pic>
          <p:nvPicPr>
            <p:cNvPr id="270" name="Google Shape;270;p41"/>
            <p:cNvPicPr preferRelativeResize="0"/>
            <p:nvPr/>
          </p:nvPicPr>
          <p:blipFill>
            <a:blip r:embed="rId5">
              <a:alphaModFix/>
            </a:blip>
            <a:stretch>
              <a:fillRect/>
            </a:stretch>
          </p:blipFill>
          <p:spPr>
            <a:xfrm>
              <a:off x="4533500" y="3848413"/>
              <a:ext cx="1179913" cy="1046468"/>
            </a:xfrm>
            <a:prstGeom prst="rect">
              <a:avLst/>
            </a:prstGeom>
            <a:noFill/>
            <a:ln>
              <a:noFill/>
            </a:ln>
          </p:spPr>
        </p:pic>
        <p:grpSp>
          <p:nvGrpSpPr>
            <p:cNvPr id="271" name="Google Shape;271;p41"/>
            <p:cNvGrpSpPr/>
            <p:nvPr/>
          </p:nvGrpSpPr>
          <p:grpSpPr>
            <a:xfrm>
              <a:off x="3432300" y="4697525"/>
              <a:ext cx="2207450" cy="495000"/>
              <a:chOff x="3384075" y="4697525"/>
              <a:chExt cx="2207450" cy="495000"/>
            </a:xfrm>
          </p:grpSpPr>
          <p:sp>
            <p:nvSpPr>
              <p:cNvPr id="272" name="Google Shape;272;p41"/>
              <p:cNvSpPr/>
              <p:nvPr/>
            </p:nvSpPr>
            <p:spPr>
              <a:xfrm>
                <a:off x="3384075" y="4708500"/>
                <a:ext cx="2207412" cy="473040"/>
              </a:xfrm>
              <a:prstGeom prst="flowChartTerminator">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41"/>
              <p:cNvSpPr txBox="1"/>
              <p:nvPr/>
            </p:nvSpPr>
            <p:spPr>
              <a:xfrm>
                <a:off x="3384125" y="4697525"/>
                <a:ext cx="2207400" cy="495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a:solidFill>
                      <a:srgbClr val="000000"/>
                    </a:solidFill>
                    <a:latin typeface="Pacifico"/>
                    <a:ea typeface="Pacifico"/>
                    <a:cs typeface="Pacifico"/>
                    <a:sym typeface="Pacifico"/>
                  </a:rPr>
                  <a:t>‚Privater‘ Chatroom</a:t>
                </a:r>
                <a:endParaRPr>
                  <a:latin typeface="Pacifico"/>
                  <a:ea typeface="Pacifico"/>
                  <a:cs typeface="Pacifico"/>
                  <a:sym typeface="Pacifico"/>
                </a:endParaRPr>
              </a:p>
            </p:txBody>
          </p:sp>
        </p:grpSp>
        <p:pic>
          <p:nvPicPr>
            <p:cNvPr id="274" name="Google Shape;274;p41"/>
            <p:cNvPicPr preferRelativeResize="0"/>
            <p:nvPr/>
          </p:nvPicPr>
          <p:blipFill>
            <a:blip r:embed="rId4">
              <a:alphaModFix/>
            </a:blip>
            <a:stretch>
              <a:fillRect/>
            </a:stretch>
          </p:blipFill>
          <p:spPr>
            <a:xfrm>
              <a:off x="3384075" y="3647950"/>
              <a:ext cx="283775" cy="283775"/>
            </a:xfrm>
            <a:prstGeom prst="rect">
              <a:avLst/>
            </a:prstGeom>
            <a:noFill/>
            <a:ln>
              <a:noFill/>
            </a:ln>
          </p:spPr>
        </p:pic>
      </p:grpSp>
      <p:grpSp>
        <p:nvGrpSpPr>
          <p:cNvPr id="275" name="Google Shape;275;p41"/>
          <p:cNvGrpSpPr/>
          <p:nvPr/>
        </p:nvGrpSpPr>
        <p:grpSpPr>
          <a:xfrm>
            <a:off x="3959194" y="1701575"/>
            <a:ext cx="1627873" cy="1298643"/>
            <a:chOff x="4269100" y="434563"/>
            <a:chExt cx="2538000" cy="2024700"/>
          </a:xfrm>
        </p:grpSpPr>
        <p:sp>
          <p:nvSpPr>
            <p:cNvPr id="276" name="Google Shape;276;p41"/>
            <p:cNvSpPr txBox="1"/>
            <p:nvPr/>
          </p:nvSpPr>
          <p:spPr>
            <a:xfrm>
              <a:off x="4269100" y="1697263"/>
              <a:ext cx="2538000" cy="762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de-DE" sz="3000">
                  <a:latin typeface="Roboto"/>
                  <a:ea typeface="Roboto"/>
                  <a:cs typeface="Roboto"/>
                  <a:sym typeface="Roboto"/>
                </a:rPr>
                <a:t>Kontext</a:t>
              </a:r>
              <a:endParaRPr sz="3000">
                <a:latin typeface="Roboto"/>
                <a:ea typeface="Roboto"/>
                <a:cs typeface="Roboto"/>
                <a:sym typeface="Roboto"/>
              </a:endParaRPr>
            </a:p>
          </p:txBody>
        </p:sp>
        <p:pic>
          <p:nvPicPr>
            <p:cNvPr id="277" name="Google Shape;277;p41"/>
            <p:cNvPicPr preferRelativeResize="0"/>
            <p:nvPr/>
          </p:nvPicPr>
          <p:blipFill>
            <a:blip r:embed="rId4">
              <a:alphaModFix/>
            </a:blip>
            <a:stretch>
              <a:fillRect/>
            </a:stretch>
          </p:blipFill>
          <p:spPr>
            <a:xfrm>
              <a:off x="4961275" y="434563"/>
              <a:ext cx="1333500" cy="1333500"/>
            </a:xfrm>
            <a:prstGeom prst="rect">
              <a:avLst/>
            </a:prstGeom>
            <a:noFill/>
            <a:ln>
              <a:noFill/>
            </a:ln>
          </p:spPr>
        </p:pic>
      </p:grpSp>
      <p:pic>
        <p:nvPicPr>
          <p:cNvPr id="23" name="Grafik 22">
            <a:extLst>
              <a:ext uri="{FF2B5EF4-FFF2-40B4-BE49-F238E27FC236}">
                <a16:creationId xmlns:a16="http://schemas.microsoft.com/office/drawing/2014/main" id="{B143888C-236A-49B4-94D4-9DB5DE641D04}"/>
              </a:ext>
            </a:extLst>
          </p:cNvPr>
          <p:cNvPicPr>
            <a:picLocks noChangeAspect="1"/>
          </p:cNvPicPr>
          <p:nvPr/>
        </p:nvPicPr>
        <p:blipFill>
          <a:blip r:embed="rId6"/>
          <a:stretch>
            <a:fillRect/>
          </a:stretch>
        </p:blipFill>
        <p:spPr>
          <a:xfrm>
            <a:off x="28616" y="1999189"/>
            <a:ext cx="406264" cy="2991177"/>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grpSp>
        <p:nvGrpSpPr>
          <p:cNvPr id="282" name="Google Shape;282;p42"/>
          <p:cNvGrpSpPr/>
          <p:nvPr/>
        </p:nvGrpSpPr>
        <p:grpSpPr>
          <a:xfrm>
            <a:off x="6208438" y="708529"/>
            <a:ext cx="2868625" cy="4097388"/>
            <a:chOff x="6079238" y="245449"/>
            <a:chExt cx="2868625" cy="3358276"/>
          </a:xfrm>
        </p:grpSpPr>
        <p:sp>
          <p:nvSpPr>
            <p:cNvPr id="283" name="Google Shape;283;p42"/>
            <p:cNvSpPr/>
            <p:nvPr/>
          </p:nvSpPr>
          <p:spPr>
            <a:xfrm>
              <a:off x="6159663" y="245449"/>
              <a:ext cx="2788200" cy="3183626"/>
            </a:xfrm>
            <a:prstGeom prst="roundRect">
              <a:avLst>
                <a:gd name="adj" fmla="val 7832"/>
              </a:avLst>
            </a:prstGeom>
            <a:solidFill>
              <a:srgbClr val="C9DAF8"/>
            </a:solidFill>
            <a:ln w="9525" cap="flat" cmpd="sng">
              <a:solidFill>
                <a:srgbClr val="1155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42"/>
            <p:cNvSpPr txBox="1"/>
            <p:nvPr/>
          </p:nvSpPr>
          <p:spPr>
            <a:xfrm>
              <a:off x="6702538" y="245449"/>
              <a:ext cx="1062900" cy="27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600">
                  <a:solidFill>
                    <a:srgbClr val="073763"/>
                  </a:solidFill>
                  <a:latin typeface="Roboto"/>
                  <a:ea typeface="Roboto"/>
                  <a:cs typeface="Roboto"/>
                  <a:sym typeface="Roboto"/>
                </a:rPr>
                <a:t>Publikum</a:t>
              </a:r>
              <a:endParaRPr sz="1600">
                <a:solidFill>
                  <a:srgbClr val="073763"/>
                </a:solidFill>
                <a:latin typeface="Roboto"/>
                <a:ea typeface="Roboto"/>
                <a:cs typeface="Roboto"/>
                <a:sym typeface="Roboto"/>
              </a:endParaRPr>
            </a:p>
          </p:txBody>
        </p:sp>
        <p:sp>
          <p:nvSpPr>
            <p:cNvPr id="285" name="Google Shape;285;p42"/>
            <p:cNvSpPr txBox="1"/>
            <p:nvPr/>
          </p:nvSpPr>
          <p:spPr>
            <a:xfrm>
              <a:off x="6079238" y="2076125"/>
              <a:ext cx="2788200" cy="1527600"/>
            </a:xfrm>
            <a:prstGeom prst="rect">
              <a:avLst/>
            </a:prstGeom>
            <a:noFill/>
            <a:ln>
              <a:noFill/>
            </a:ln>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de-DE" sz="1100" dirty="0">
                  <a:solidFill>
                    <a:srgbClr val="000000"/>
                  </a:solidFill>
                </a:rPr>
                <a:t>Personen, die die gleiche Social Media-Seite gelikt haben oder in der gleichen Gruppe sind</a:t>
              </a:r>
              <a:endParaRPr sz="1100" dirty="0">
                <a:solidFill>
                  <a:srgbClr val="000000"/>
                </a:solidFill>
              </a:endParaRPr>
            </a:p>
            <a:p>
              <a:pPr marL="457200" lvl="0" indent="-298450" algn="l" rtl="0">
                <a:spcBef>
                  <a:spcPts val="0"/>
                </a:spcBef>
                <a:spcAft>
                  <a:spcPts val="0"/>
                </a:spcAft>
                <a:buSzPts val="1100"/>
                <a:buChar char="●"/>
              </a:pPr>
              <a:r>
                <a:rPr lang="de-DE" sz="1100" dirty="0">
                  <a:solidFill>
                    <a:srgbClr val="000000"/>
                  </a:solidFill>
                </a:rPr>
                <a:t>Stimmen grundsätzlich mit Sprecher überein, aber sehr unterschiedlicher persönlicher Hintergrund</a:t>
              </a:r>
              <a:endParaRPr sz="1100" dirty="0">
                <a:solidFill>
                  <a:srgbClr val="000000"/>
                </a:solidFill>
              </a:endParaRPr>
            </a:p>
            <a:p>
              <a:pPr marL="457200" lvl="0" indent="-298450" algn="l" rtl="0">
                <a:spcBef>
                  <a:spcPts val="0"/>
                </a:spcBef>
                <a:spcAft>
                  <a:spcPts val="0"/>
                </a:spcAft>
                <a:buSzPts val="1100"/>
                <a:buChar char="●"/>
              </a:pPr>
              <a:r>
                <a:rPr lang="de-DE" sz="1100" dirty="0">
                  <a:solidFill>
                    <a:srgbClr val="000000"/>
                  </a:solidFill>
                </a:rPr>
                <a:t>Diverse Rassen und soziale Schichten</a:t>
              </a:r>
              <a:endParaRPr sz="1100" dirty="0">
                <a:solidFill>
                  <a:srgbClr val="000000"/>
                </a:solidFill>
              </a:endParaRPr>
            </a:p>
            <a:p>
              <a:pPr marL="0" lvl="0" indent="0" algn="l" rtl="0">
                <a:spcBef>
                  <a:spcPts val="0"/>
                </a:spcBef>
                <a:spcAft>
                  <a:spcPts val="0"/>
                </a:spcAft>
                <a:buNone/>
              </a:pPr>
              <a:endParaRPr dirty="0"/>
            </a:p>
          </p:txBody>
        </p:sp>
        <p:pic>
          <p:nvPicPr>
            <p:cNvPr id="286" name="Google Shape;286;p42"/>
            <p:cNvPicPr preferRelativeResize="0"/>
            <p:nvPr/>
          </p:nvPicPr>
          <p:blipFill>
            <a:blip r:embed="rId3">
              <a:alphaModFix/>
            </a:blip>
            <a:stretch>
              <a:fillRect/>
            </a:stretch>
          </p:blipFill>
          <p:spPr>
            <a:xfrm>
              <a:off x="6303999" y="299089"/>
              <a:ext cx="398549" cy="315049"/>
            </a:xfrm>
            <a:prstGeom prst="rect">
              <a:avLst/>
            </a:prstGeom>
            <a:noFill/>
            <a:ln>
              <a:noFill/>
            </a:ln>
          </p:spPr>
        </p:pic>
        <p:pic>
          <p:nvPicPr>
            <p:cNvPr id="287" name="Google Shape;287;p42"/>
            <p:cNvPicPr preferRelativeResize="0"/>
            <p:nvPr/>
          </p:nvPicPr>
          <p:blipFill>
            <a:blip r:embed="rId4">
              <a:alphaModFix/>
            </a:blip>
            <a:stretch>
              <a:fillRect/>
            </a:stretch>
          </p:blipFill>
          <p:spPr>
            <a:xfrm>
              <a:off x="6900225" y="771482"/>
              <a:ext cx="1307052" cy="940618"/>
            </a:xfrm>
            <a:prstGeom prst="rect">
              <a:avLst/>
            </a:prstGeom>
            <a:noFill/>
            <a:ln>
              <a:noFill/>
            </a:ln>
          </p:spPr>
        </p:pic>
        <p:grpSp>
          <p:nvGrpSpPr>
            <p:cNvPr id="288" name="Google Shape;288;p42"/>
            <p:cNvGrpSpPr/>
            <p:nvPr/>
          </p:nvGrpSpPr>
          <p:grpSpPr>
            <a:xfrm>
              <a:off x="6406632" y="1480800"/>
              <a:ext cx="2294243" cy="495000"/>
              <a:chOff x="346213" y="813175"/>
              <a:chExt cx="1645326" cy="495000"/>
            </a:xfrm>
          </p:grpSpPr>
          <p:sp>
            <p:nvSpPr>
              <p:cNvPr id="289" name="Google Shape;289;p42"/>
              <p:cNvSpPr/>
              <p:nvPr/>
            </p:nvSpPr>
            <p:spPr>
              <a:xfrm>
                <a:off x="346213" y="824138"/>
                <a:ext cx="1645326" cy="473040"/>
              </a:xfrm>
              <a:prstGeom prst="flowChartTerminator">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42"/>
              <p:cNvSpPr txBox="1"/>
              <p:nvPr/>
            </p:nvSpPr>
            <p:spPr>
              <a:xfrm>
                <a:off x="346263" y="813175"/>
                <a:ext cx="1614600" cy="495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de-DE" dirty="0">
                    <a:solidFill>
                      <a:srgbClr val="000000"/>
                    </a:solidFill>
                    <a:latin typeface="Pacifico"/>
                    <a:ea typeface="Pacifico"/>
                    <a:cs typeface="Pacifico"/>
                    <a:sym typeface="Pacifico"/>
                  </a:rPr>
                  <a:t>Gruppe mit loser Verbindung</a:t>
                </a:r>
                <a:endParaRPr dirty="0">
                  <a:latin typeface="Pacifico"/>
                  <a:ea typeface="Pacifico"/>
                  <a:cs typeface="Pacifico"/>
                  <a:sym typeface="Pacifico"/>
                </a:endParaRPr>
              </a:p>
            </p:txBody>
          </p:sp>
        </p:grpSp>
      </p:grpSp>
      <p:grpSp>
        <p:nvGrpSpPr>
          <p:cNvPr id="291" name="Google Shape;291;p42"/>
          <p:cNvGrpSpPr/>
          <p:nvPr/>
        </p:nvGrpSpPr>
        <p:grpSpPr>
          <a:xfrm>
            <a:off x="3343863" y="1831238"/>
            <a:ext cx="2868625" cy="3405950"/>
            <a:chOff x="3064888" y="197775"/>
            <a:chExt cx="2868625" cy="3405950"/>
          </a:xfrm>
        </p:grpSpPr>
        <p:sp>
          <p:nvSpPr>
            <p:cNvPr id="292" name="Google Shape;292;p42"/>
            <p:cNvSpPr/>
            <p:nvPr/>
          </p:nvSpPr>
          <p:spPr>
            <a:xfrm>
              <a:off x="3145313" y="197775"/>
              <a:ext cx="2788200" cy="3231300"/>
            </a:xfrm>
            <a:prstGeom prst="roundRect">
              <a:avLst>
                <a:gd name="adj" fmla="val 7832"/>
              </a:avLst>
            </a:prstGeom>
            <a:solidFill>
              <a:srgbClr val="C9DAF8"/>
            </a:solidFill>
            <a:ln w="9525" cap="flat" cmpd="sng">
              <a:solidFill>
                <a:srgbClr val="1155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42"/>
            <p:cNvSpPr txBox="1"/>
            <p:nvPr/>
          </p:nvSpPr>
          <p:spPr>
            <a:xfrm>
              <a:off x="3688188" y="245449"/>
              <a:ext cx="1209666" cy="27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600" dirty="0">
                  <a:solidFill>
                    <a:srgbClr val="073763"/>
                  </a:solidFill>
                  <a:latin typeface="Roboto"/>
                  <a:ea typeface="Roboto"/>
                  <a:cs typeface="Roboto"/>
                  <a:sym typeface="Roboto"/>
                </a:rPr>
                <a:t>Zielgruppe</a:t>
              </a:r>
              <a:endParaRPr sz="1600" dirty="0">
                <a:solidFill>
                  <a:srgbClr val="073763"/>
                </a:solidFill>
                <a:latin typeface="Roboto"/>
                <a:ea typeface="Roboto"/>
                <a:cs typeface="Roboto"/>
                <a:sym typeface="Roboto"/>
              </a:endParaRPr>
            </a:p>
          </p:txBody>
        </p:sp>
        <p:sp>
          <p:nvSpPr>
            <p:cNvPr id="294" name="Google Shape;294;p42"/>
            <p:cNvSpPr txBox="1"/>
            <p:nvPr/>
          </p:nvSpPr>
          <p:spPr>
            <a:xfrm>
              <a:off x="3064888" y="2076125"/>
              <a:ext cx="2788200" cy="1527600"/>
            </a:xfrm>
            <a:prstGeom prst="rect">
              <a:avLst/>
            </a:prstGeom>
            <a:noFill/>
            <a:ln>
              <a:noFill/>
            </a:ln>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de-DE" sz="1100" dirty="0">
                  <a:solidFill>
                    <a:srgbClr val="000000"/>
                  </a:solidFill>
                </a:rPr>
                <a:t>Viele verschiedene Perspektiven, Ansichten und Standpunkte</a:t>
              </a:r>
              <a:endParaRPr sz="1100" dirty="0">
                <a:solidFill>
                  <a:srgbClr val="000000"/>
                </a:solidFill>
              </a:endParaRPr>
            </a:p>
            <a:p>
              <a:pPr marL="457200" lvl="0" indent="-298450" algn="l" rtl="0">
                <a:spcBef>
                  <a:spcPts val="0"/>
                </a:spcBef>
                <a:spcAft>
                  <a:spcPts val="0"/>
                </a:spcAft>
                <a:buSzPts val="1100"/>
                <a:buChar char="●"/>
              </a:pPr>
              <a:r>
                <a:rPr lang="de-DE" sz="1100" dirty="0">
                  <a:solidFill>
                    <a:srgbClr val="000000"/>
                  </a:solidFill>
                </a:rPr>
                <a:t>Alle identifizieren sich entweder mit der Gruppe des Sprechers oder der Gegenseite</a:t>
              </a:r>
              <a:endParaRPr sz="1100" dirty="0">
                <a:solidFill>
                  <a:srgbClr val="000000"/>
                </a:solidFill>
              </a:endParaRPr>
            </a:p>
            <a:p>
              <a:pPr marL="457200" lvl="0" indent="-298450" algn="l" rtl="0">
                <a:spcBef>
                  <a:spcPts val="0"/>
                </a:spcBef>
                <a:spcAft>
                  <a:spcPts val="0"/>
                </a:spcAft>
                <a:buSzPts val="1100"/>
                <a:buChar char="●"/>
              </a:pPr>
              <a:r>
                <a:rPr lang="de-DE" sz="1100" dirty="0">
                  <a:solidFill>
                    <a:srgbClr val="000000"/>
                  </a:solidFill>
                </a:rPr>
                <a:t>Aus allen Gesellschaftsschichten</a:t>
              </a:r>
              <a:endParaRPr sz="1100" dirty="0">
                <a:solidFill>
                  <a:srgbClr val="000000"/>
                </a:solidFill>
              </a:endParaRPr>
            </a:p>
            <a:p>
              <a:pPr marL="0" lvl="0" indent="0" algn="l" rtl="0">
                <a:spcBef>
                  <a:spcPts val="0"/>
                </a:spcBef>
                <a:spcAft>
                  <a:spcPts val="0"/>
                </a:spcAft>
                <a:buNone/>
              </a:pPr>
              <a:endParaRPr dirty="0"/>
            </a:p>
          </p:txBody>
        </p:sp>
        <p:pic>
          <p:nvPicPr>
            <p:cNvPr id="295" name="Google Shape;295;p42"/>
            <p:cNvPicPr preferRelativeResize="0"/>
            <p:nvPr/>
          </p:nvPicPr>
          <p:blipFill>
            <a:blip r:embed="rId3">
              <a:alphaModFix/>
            </a:blip>
            <a:stretch>
              <a:fillRect/>
            </a:stretch>
          </p:blipFill>
          <p:spPr>
            <a:xfrm>
              <a:off x="3289649" y="299089"/>
              <a:ext cx="398549" cy="315049"/>
            </a:xfrm>
            <a:prstGeom prst="rect">
              <a:avLst/>
            </a:prstGeom>
            <a:noFill/>
            <a:ln>
              <a:noFill/>
            </a:ln>
          </p:spPr>
        </p:pic>
        <p:pic>
          <p:nvPicPr>
            <p:cNvPr id="296" name="Google Shape;296;p42"/>
            <p:cNvPicPr preferRelativeResize="0"/>
            <p:nvPr/>
          </p:nvPicPr>
          <p:blipFill>
            <a:blip r:embed="rId5">
              <a:alphaModFix/>
            </a:blip>
            <a:stretch>
              <a:fillRect/>
            </a:stretch>
          </p:blipFill>
          <p:spPr>
            <a:xfrm>
              <a:off x="3552662" y="481063"/>
              <a:ext cx="1973500" cy="1358916"/>
            </a:xfrm>
            <a:prstGeom prst="rect">
              <a:avLst/>
            </a:prstGeom>
            <a:noFill/>
            <a:ln>
              <a:noFill/>
            </a:ln>
          </p:spPr>
        </p:pic>
        <p:grpSp>
          <p:nvGrpSpPr>
            <p:cNvPr id="297" name="Google Shape;297;p42"/>
            <p:cNvGrpSpPr/>
            <p:nvPr/>
          </p:nvGrpSpPr>
          <p:grpSpPr>
            <a:xfrm>
              <a:off x="3572367" y="1480788"/>
              <a:ext cx="1934081" cy="495000"/>
              <a:chOff x="346213" y="813163"/>
              <a:chExt cx="1645326" cy="495000"/>
            </a:xfrm>
          </p:grpSpPr>
          <p:sp>
            <p:nvSpPr>
              <p:cNvPr id="298" name="Google Shape;298;p42"/>
              <p:cNvSpPr/>
              <p:nvPr/>
            </p:nvSpPr>
            <p:spPr>
              <a:xfrm>
                <a:off x="346213" y="824138"/>
                <a:ext cx="1645326" cy="473040"/>
              </a:xfrm>
              <a:prstGeom prst="flowChartTerminator">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42"/>
              <p:cNvSpPr txBox="1"/>
              <p:nvPr/>
            </p:nvSpPr>
            <p:spPr>
              <a:xfrm>
                <a:off x="346263" y="813163"/>
                <a:ext cx="1645200" cy="495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dirty="0">
                    <a:solidFill>
                      <a:srgbClr val="000000"/>
                    </a:solidFill>
                    <a:latin typeface="Pacifico"/>
                    <a:ea typeface="Pacifico"/>
                    <a:cs typeface="Pacifico"/>
                    <a:sym typeface="Pacifico"/>
                  </a:rPr>
                  <a:t>Die breite Öffentlichkeit</a:t>
                </a:r>
                <a:endParaRPr dirty="0">
                  <a:latin typeface="Pacifico"/>
                  <a:ea typeface="Pacifico"/>
                  <a:cs typeface="Pacifico"/>
                  <a:sym typeface="Pacifico"/>
                </a:endParaRPr>
              </a:p>
            </p:txBody>
          </p:sp>
        </p:grpSp>
      </p:grpSp>
      <p:grpSp>
        <p:nvGrpSpPr>
          <p:cNvPr id="300" name="Google Shape;300;p42"/>
          <p:cNvGrpSpPr/>
          <p:nvPr/>
        </p:nvGrpSpPr>
        <p:grpSpPr>
          <a:xfrm>
            <a:off x="479275" y="650325"/>
            <a:ext cx="2868625" cy="3231300"/>
            <a:chOff x="130975" y="197775"/>
            <a:chExt cx="2868625" cy="3231300"/>
          </a:xfrm>
        </p:grpSpPr>
        <p:sp>
          <p:nvSpPr>
            <p:cNvPr id="301" name="Google Shape;301;p42"/>
            <p:cNvSpPr/>
            <p:nvPr/>
          </p:nvSpPr>
          <p:spPr>
            <a:xfrm>
              <a:off x="211400" y="197775"/>
              <a:ext cx="2788200" cy="3231300"/>
            </a:xfrm>
            <a:prstGeom prst="roundRect">
              <a:avLst>
                <a:gd name="adj" fmla="val 7832"/>
              </a:avLst>
            </a:prstGeom>
            <a:solidFill>
              <a:srgbClr val="C9DAF8"/>
            </a:solidFill>
            <a:ln w="9525" cap="flat" cmpd="sng">
              <a:solidFill>
                <a:srgbClr val="1155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42"/>
            <p:cNvSpPr txBox="1"/>
            <p:nvPr/>
          </p:nvSpPr>
          <p:spPr>
            <a:xfrm>
              <a:off x="754274" y="245449"/>
              <a:ext cx="1332281" cy="27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600" dirty="0">
                  <a:solidFill>
                    <a:srgbClr val="073763"/>
                  </a:solidFill>
                  <a:latin typeface="Roboto"/>
                  <a:ea typeface="Roboto"/>
                  <a:cs typeface="Roboto"/>
                  <a:sym typeface="Roboto"/>
                </a:rPr>
                <a:t>Zielgruppe</a:t>
              </a:r>
              <a:endParaRPr sz="1600" dirty="0">
                <a:solidFill>
                  <a:srgbClr val="073763"/>
                </a:solidFill>
                <a:latin typeface="Roboto"/>
                <a:ea typeface="Roboto"/>
                <a:cs typeface="Roboto"/>
                <a:sym typeface="Roboto"/>
              </a:endParaRPr>
            </a:p>
          </p:txBody>
        </p:sp>
        <p:sp>
          <p:nvSpPr>
            <p:cNvPr id="303" name="Google Shape;303;p42"/>
            <p:cNvSpPr txBox="1"/>
            <p:nvPr/>
          </p:nvSpPr>
          <p:spPr>
            <a:xfrm>
              <a:off x="130975" y="2076125"/>
              <a:ext cx="2788200" cy="1164900"/>
            </a:xfrm>
            <a:prstGeom prst="rect">
              <a:avLst/>
            </a:prstGeom>
            <a:noFill/>
            <a:ln>
              <a:noFill/>
            </a:ln>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de-DE" sz="1100">
                  <a:solidFill>
                    <a:srgbClr val="000000"/>
                  </a:solidFill>
                </a:rPr>
                <a:t>Bereits bekannt dafür, dass sie öffentlich zum Thema Stellung beziehen</a:t>
              </a:r>
              <a:endParaRPr sz="1100">
                <a:solidFill>
                  <a:srgbClr val="000000"/>
                </a:solidFill>
              </a:endParaRPr>
            </a:p>
            <a:p>
              <a:pPr marL="457200" lvl="0" indent="-298450" algn="l" rtl="0">
                <a:spcBef>
                  <a:spcPts val="0"/>
                </a:spcBef>
                <a:spcAft>
                  <a:spcPts val="0"/>
                </a:spcAft>
                <a:buSzPts val="1100"/>
                <a:buChar char="●"/>
              </a:pPr>
              <a:r>
                <a:rPr lang="de-DE" sz="1100">
                  <a:solidFill>
                    <a:srgbClr val="000000"/>
                  </a:solidFill>
                </a:rPr>
                <a:t>Vertreten ihr Anliegen lautstark</a:t>
              </a:r>
              <a:endParaRPr sz="1100">
                <a:solidFill>
                  <a:srgbClr val="000000"/>
                </a:solidFill>
              </a:endParaRPr>
            </a:p>
            <a:p>
              <a:pPr marL="457200" lvl="0" indent="-298450" algn="l" rtl="0">
                <a:spcBef>
                  <a:spcPts val="0"/>
                </a:spcBef>
                <a:spcAft>
                  <a:spcPts val="0"/>
                </a:spcAft>
                <a:buSzPts val="1100"/>
                <a:buChar char="●"/>
              </a:pPr>
              <a:r>
                <a:rPr lang="de-DE" sz="1100">
                  <a:solidFill>
                    <a:srgbClr val="000000"/>
                  </a:solidFill>
                </a:rPr>
                <a:t>Oft in den Medien</a:t>
              </a:r>
              <a:endParaRPr sz="1100">
                <a:solidFill>
                  <a:srgbClr val="000000"/>
                </a:solidFill>
              </a:endParaRPr>
            </a:p>
            <a:p>
              <a:pPr marL="0" lvl="0" indent="0" algn="l" rtl="0">
                <a:spcBef>
                  <a:spcPts val="0"/>
                </a:spcBef>
                <a:spcAft>
                  <a:spcPts val="0"/>
                </a:spcAft>
                <a:buNone/>
              </a:pPr>
              <a:endParaRPr/>
            </a:p>
          </p:txBody>
        </p:sp>
        <p:pic>
          <p:nvPicPr>
            <p:cNvPr id="304" name="Google Shape;304;p42"/>
            <p:cNvPicPr preferRelativeResize="0"/>
            <p:nvPr/>
          </p:nvPicPr>
          <p:blipFill>
            <a:blip r:embed="rId3">
              <a:alphaModFix/>
            </a:blip>
            <a:stretch>
              <a:fillRect/>
            </a:stretch>
          </p:blipFill>
          <p:spPr>
            <a:xfrm>
              <a:off x="355737" y="299089"/>
              <a:ext cx="398549" cy="315049"/>
            </a:xfrm>
            <a:prstGeom prst="rect">
              <a:avLst/>
            </a:prstGeom>
            <a:noFill/>
            <a:ln>
              <a:noFill/>
            </a:ln>
          </p:spPr>
        </p:pic>
        <p:pic>
          <p:nvPicPr>
            <p:cNvPr id="305" name="Google Shape;305;p42"/>
            <p:cNvPicPr preferRelativeResize="0"/>
            <p:nvPr/>
          </p:nvPicPr>
          <p:blipFill>
            <a:blip r:embed="rId6">
              <a:alphaModFix/>
            </a:blip>
            <a:stretch>
              <a:fillRect/>
            </a:stretch>
          </p:blipFill>
          <p:spPr>
            <a:xfrm>
              <a:off x="618750" y="779525"/>
              <a:ext cx="1973499" cy="761999"/>
            </a:xfrm>
            <a:prstGeom prst="rect">
              <a:avLst/>
            </a:prstGeom>
            <a:noFill/>
            <a:ln>
              <a:noFill/>
            </a:ln>
          </p:spPr>
        </p:pic>
        <p:grpSp>
          <p:nvGrpSpPr>
            <p:cNvPr id="306" name="Google Shape;306;p42"/>
            <p:cNvGrpSpPr/>
            <p:nvPr/>
          </p:nvGrpSpPr>
          <p:grpSpPr>
            <a:xfrm>
              <a:off x="782825" y="1480788"/>
              <a:ext cx="1645326" cy="495000"/>
              <a:chOff x="346213" y="813163"/>
              <a:chExt cx="1645326" cy="495000"/>
            </a:xfrm>
          </p:grpSpPr>
          <p:sp>
            <p:nvSpPr>
              <p:cNvPr id="307" name="Google Shape;307;p42"/>
              <p:cNvSpPr/>
              <p:nvPr/>
            </p:nvSpPr>
            <p:spPr>
              <a:xfrm>
                <a:off x="346213" y="824138"/>
                <a:ext cx="1645326" cy="473040"/>
              </a:xfrm>
              <a:prstGeom prst="flowChartTerminator">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42"/>
              <p:cNvSpPr txBox="1"/>
              <p:nvPr/>
            </p:nvSpPr>
            <p:spPr>
              <a:xfrm>
                <a:off x="346263" y="813163"/>
                <a:ext cx="1645200" cy="495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a:solidFill>
                      <a:srgbClr val="000000"/>
                    </a:solidFill>
                    <a:latin typeface="Pacifico"/>
                    <a:ea typeface="Pacifico"/>
                    <a:cs typeface="Pacifico"/>
                    <a:sym typeface="Pacifico"/>
                  </a:rPr>
                  <a:t>Aktivisten</a:t>
                </a:r>
                <a:endParaRPr>
                  <a:latin typeface="Pacifico"/>
                  <a:ea typeface="Pacifico"/>
                  <a:cs typeface="Pacifico"/>
                  <a:sym typeface="Pacifico"/>
                </a:endParaRPr>
              </a:p>
            </p:txBody>
          </p:sp>
        </p:grpSp>
      </p:grpSp>
      <p:sp>
        <p:nvSpPr>
          <p:cNvPr id="309" name="Google Shape;309;p42"/>
          <p:cNvSpPr txBox="1"/>
          <p:nvPr/>
        </p:nvSpPr>
        <p:spPr>
          <a:xfrm>
            <a:off x="3818187" y="984950"/>
            <a:ext cx="2019852" cy="444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de-DE" sz="3000" dirty="0">
                <a:solidFill>
                  <a:srgbClr val="073763"/>
                </a:solidFill>
                <a:latin typeface="Roboto"/>
                <a:ea typeface="Roboto"/>
                <a:cs typeface="Roboto"/>
                <a:sym typeface="Roboto"/>
              </a:rPr>
              <a:t>Zielgruppe</a:t>
            </a:r>
            <a:endParaRPr sz="3000" dirty="0">
              <a:solidFill>
                <a:srgbClr val="073763"/>
              </a:solidFill>
              <a:latin typeface="Roboto"/>
              <a:ea typeface="Roboto"/>
              <a:cs typeface="Roboto"/>
              <a:sym typeface="Roboto"/>
            </a:endParaRPr>
          </a:p>
        </p:txBody>
      </p:sp>
      <p:pic>
        <p:nvPicPr>
          <p:cNvPr id="310" name="Google Shape;310;p42"/>
          <p:cNvPicPr preferRelativeResize="0"/>
          <p:nvPr/>
        </p:nvPicPr>
        <p:blipFill>
          <a:blip r:embed="rId3">
            <a:alphaModFix/>
          </a:blip>
          <a:stretch>
            <a:fillRect/>
          </a:stretch>
        </p:blipFill>
        <p:spPr>
          <a:xfrm>
            <a:off x="4287861" y="270168"/>
            <a:ext cx="1082448" cy="855662"/>
          </a:xfrm>
          <a:prstGeom prst="rect">
            <a:avLst/>
          </a:prstGeom>
          <a:noFill/>
          <a:ln>
            <a:noFill/>
          </a:ln>
        </p:spPr>
      </p:pic>
      <p:pic>
        <p:nvPicPr>
          <p:cNvPr id="31" name="Grafik 30">
            <a:extLst>
              <a:ext uri="{FF2B5EF4-FFF2-40B4-BE49-F238E27FC236}">
                <a16:creationId xmlns:a16="http://schemas.microsoft.com/office/drawing/2014/main" id="{3EAA2B13-8F01-4F11-9E18-4BFE1E321FA7}"/>
              </a:ext>
            </a:extLst>
          </p:cNvPr>
          <p:cNvPicPr>
            <a:picLocks noChangeAspect="1"/>
          </p:cNvPicPr>
          <p:nvPr/>
        </p:nvPicPr>
        <p:blipFill>
          <a:blip r:embed="rId7"/>
          <a:stretch>
            <a:fillRect/>
          </a:stretch>
        </p:blipFill>
        <p:spPr>
          <a:xfrm>
            <a:off x="28616" y="1999189"/>
            <a:ext cx="406264" cy="299117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grpSp>
        <p:nvGrpSpPr>
          <p:cNvPr id="315" name="Google Shape;315;p43"/>
          <p:cNvGrpSpPr/>
          <p:nvPr/>
        </p:nvGrpSpPr>
        <p:grpSpPr>
          <a:xfrm>
            <a:off x="5938750" y="757975"/>
            <a:ext cx="2868625" cy="3231300"/>
            <a:chOff x="3125200" y="3524350"/>
            <a:chExt cx="2868625" cy="3231300"/>
          </a:xfrm>
        </p:grpSpPr>
        <p:sp>
          <p:nvSpPr>
            <p:cNvPr id="316" name="Google Shape;316;p43"/>
            <p:cNvSpPr/>
            <p:nvPr/>
          </p:nvSpPr>
          <p:spPr>
            <a:xfrm>
              <a:off x="3205625" y="3524350"/>
              <a:ext cx="2788200" cy="3231300"/>
            </a:xfrm>
            <a:prstGeom prst="roundRect">
              <a:avLst>
                <a:gd name="adj" fmla="val 7832"/>
              </a:avLst>
            </a:prstGeom>
            <a:solidFill>
              <a:srgbClr val="C9DAF8"/>
            </a:solidFill>
            <a:ln w="9525" cap="flat" cmpd="sng">
              <a:solidFill>
                <a:srgbClr val="1155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43"/>
            <p:cNvSpPr txBox="1"/>
            <p:nvPr/>
          </p:nvSpPr>
          <p:spPr>
            <a:xfrm>
              <a:off x="3748499" y="3572024"/>
              <a:ext cx="1263513" cy="27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600" dirty="0">
                  <a:solidFill>
                    <a:srgbClr val="073763"/>
                  </a:solidFill>
                  <a:latin typeface="Roboto"/>
                  <a:ea typeface="Roboto"/>
                  <a:cs typeface="Roboto"/>
                  <a:sym typeface="Roboto"/>
                </a:rPr>
                <a:t>Zielgruppe</a:t>
              </a:r>
              <a:endParaRPr sz="1600" dirty="0">
                <a:solidFill>
                  <a:srgbClr val="073763"/>
                </a:solidFill>
                <a:latin typeface="Roboto"/>
                <a:ea typeface="Roboto"/>
                <a:cs typeface="Roboto"/>
                <a:sym typeface="Roboto"/>
              </a:endParaRPr>
            </a:p>
          </p:txBody>
        </p:sp>
        <p:sp>
          <p:nvSpPr>
            <p:cNvPr id="318" name="Google Shape;318;p43"/>
            <p:cNvSpPr txBox="1"/>
            <p:nvPr/>
          </p:nvSpPr>
          <p:spPr>
            <a:xfrm>
              <a:off x="3125200" y="5402700"/>
              <a:ext cx="2788200" cy="1164900"/>
            </a:xfrm>
            <a:prstGeom prst="rect">
              <a:avLst/>
            </a:prstGeom>
            <a:noFill/>
            <a:ln>
              <a:noFill/>
            </a:ln>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de-DE" sz="1100" dirty="0">
                  <a:solidFill>
                    <a:srgbClr val="000000"/>
                  </a:solidFill>
                </a:rPr>
                <a:t>Die Gruppe ist dem Sprecher vertraut</a:t>
              </a:r>
              <a:endParaRPr sz="1100" dirty="0">
                <a:solidFill>
                  <a:srgbClr val="000000"/>
                </a:solidFill>
              </a:endParaRPr>
            </a:p>
            <a:p>
              <a:pPr marL="457200" lvl="0" indent="-298450" algn="l" rtl="0">
                <a:spcBef>
                  <a:spcPts val="0"/>
                </a:spcBef>
                <a:spcAft>
                  <a:spcPts val="0"/>
                </a:spcAft>
                <a:buSzPts val="1100"/>
                <a:buChar char="●"/>
              </a:pPr>
              <a:r>
                <a:rPr lang="de-DE" sz="1100" dirty="0">
                  <a:solidFill>
                    <a:srgbClr val="000000"/>
                  </a:solidFill>
                </a:rPr>
                <a:t>Sie reden viel und lange über alle möglichen Themen</a:t>
              </a:r>
              <a:endParaRPr sz="1100" dirty="0">
                <a:solidFill>
                  <a:srgbClr val="000000"/>
                </a:solidFill>
              </a:endParaRPr>
            </a:p>
            <a:p>
              <a:pPr marL="457200" lvl="0" indent="-298450" algn="l" rtl="0">
                <a:spcBef>
                  <a:spcPts val="0"/>
                </a:spcBef>
                <a:spcAft>
                  <a:spcPts val="0"/>
                </a:spcAft>
                <a:buSzPts val="1100"/>
                <a:buChar char="●"/>
              </a:pPr>
              <a:r>
                <a:rPr lang="de-DE" sz="1100" dirty="0">
                  <a:solidFill>
                    <a:srgbClr val="000000"/>
                  </a:solidFill>
                </a:rPr>
                <a:t>Weitgehend ähnlicher Hintergrund</a:t>
              </a:r>
              <a:endParaRPr sz="1100" dirty="0">
                <a:solidFill>
                  <a:srgbClr val="000000"/>
                </a:solidFill>
              </a:endParaRPr>
            </a:p>
            <a:p>
              <a:pPr marL="0" lvl="0" indent="0" algn="l" rtl="0">
                <a:spcBef>
                  <a:spcPts val="0"/>
                </a:spcBef>
                <a:spcAft>
                  <a:spcPts val="0"/>
                </a:spcAft>
                <a:buNone/>
              </a:pPr>
              <a:endParaRPr sz="1100" dirty="0"/>
            </a:p>
          </p:txBody>
        </p:sp>
        <p:pic>
          <p:nvPicPr>
            <p:cNvPr id="319" name="Google Shape;319;p43"/>
            <p:cNvPicPr preferRelativeResize="0"/>
            <p:nvPr/>
          </p:nvPicPr>
          <p:blipFill>
            <a:blip r:embed="rId3">
              <a:alphaModFix/>
            </a:blip>
            <a:stretch>
              <a:fillRect/>
            </a:stretch>
          </p:blipFill>
          <p:spPr>
            <a:xfrm>
              <a:off x="3349962" y="3625664"/>
              <a:ext cx="398549" cy="315049"/>
            </a:xfrm>
            <a:prstGeom prst="rect">
              <a:avLst/>
            </a:prstGeom>
            <a:noFill/>
            <a:ln>
              <a:noFill/>
            </a:ln>
          </p:spPr>
        </p:pic>
        <p:pic>
          <p:nvPicPr>
            <p:cNvPr id="320" name="Google Shape;320;p43"/>
            <p:cNvPicPr preferRelativeResize="0"/>
            <p:nvPr/>
          </p:nvPicPr>
          <p:blipFill>
            <a:blip r:embed="rId4">
              <a:alphaModFix/>
            </a:blip>
            <a:stretch>
              <a:fillRect/>
            </a:stretch>
          </p:blipFill>
          <p:spPr>
            <a:xfrm>
              <a:off x="3834100" y="4044788"/>
              <a:ext cx="1457325" cy="1162050"/>
            </a:xfrm>
            <a:prstGeom prst="rect">
              <a:avLst/>
            </a:prstGeom>
            <a:noFill/>
            <a:ln>
              <a:noFill/>
            </a:ln>
          </p:spPr>
        </p:pic>
        <p:grpSp>
          <p:nvGrpSpPr>
            <p:cNvPr id="321" name="Google Shape;321;p43"/>
            <p:cNvGrpSpPr/>
            <p:nvPr/>
          </p:nvGrpSpPr>
          <p:grpSpPr>
            <a:xfrm>
              <a:off x="3585563" y="4794788"/>
              <a:ext cx="2037901" cy="495000"/>
              <a:chOff x="346213" y="813163"/>
              <a:chExt cx="1645326" cy="495000"/>
            </a:xfrm>
          </p:grpSpPr>
          <p:sp>
            <p:nvSpPr>
              <p:cNvPr id="322" name="Google Shape;322;p43"/>
              <p:cNvSpPr/>
              <p:nvPr/>
            </p:nvSpPr>
            <p:spPr>
              <a:xfrm>
                <a:off x="346213" y="824138"/>
                <a:ext cx="1645326" cy="473040"/>
              </a:xfrm>
              <a:prstGeom prst="flowChartTerminator">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43"/>
              <p:cNvSpPr txBox="1"/>
              <p:nvPr/>
            </p:nvSpPr>
            <p:spPr>
              <a:xfrm>
                <a:off x="346263" y="813163"/>
                <a:ext cx="1645200" cy="495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de-DE" dirty="0">
                    <a:solidFill>
                      <a:srgbClr val="000000"/>
                    </a:solidFill>
                    <a:latin typeface="Pacifico"/>
                    <a:ea typeface="Pacifico"/>
                    <a:cs typeface="Pacifico"/>
                    <a:sym typeface="Pacifico"/>
                  </a:rPr>
                  <a:t>Freundeskreis</a:t>
                </a:r>
                <a:endParaRPr dirty="0">
                  <a:latin typeface="Pacifico"/>
                  <a:ea typeface="Pacifico"/>
                  <a:cs typeface="Pacifico"/>
                  <a:sym typeface="Pacifico"/>
                </a:endParaRPr>
              </a:p>
            </p:txBody>
          </p:sp>
        </p:grpSp>
      </p:grpSp>
      <p:grpSp>
        <p:nvGrpSpPr>
          <p:cNvPr id="324" name="Google Shape;324;p43"/>
          <p:cNvGrpSpPr/>
          <p:nvPr/>
        </p:nvGrpSpPr>
        <p:grpSpPr>
          <a:xfrm>
            <a:off x="797075" y="757975"/>
            <a:ext cx="2868625" cy="3231300"/>
            <a:chOff x="171175" y="3524350"/>
            <a:chExt cx="2868625" cy="3231300"/>
          </a:xfrm>
        </p:grpSpPr>
        <p:sp>
          <p:nvSpPr>
            <p:cNvPr id="325" name="Google Shape;325;p43"/>
            <p:cNvSpPr/>
            <p:nvPr/>
          </p:nvSpPr>
          <p:spPr>
            <a:xfrm>
              <a:off x="251600" y="3524350"/>
              <a:ext cx="2788200" cy="3231300"/>
            </a:xfrm>
            <a:prstGeom prst="roundRect">
              <a:avLst>
                <a:gd name="adj" fmla="val 7832"/>
              </a:avLst>
            </a:prstGeom>
            <a:solidFill>
              <a:srgbClr val="C9DAF8"/>
            </a:solidFill>
            <a:ln w="9525" cap="flat" cmpd="sng">
              <a:solidFill>
                <a:srgbClr val="1155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43"/>
            <p:cNvSpPr txBox="1"/>
            <p:nvPr/>
          </p:nvSpPr>
          <p:spPr>
            <a:xfrm>
              <a:off x="794475" y="3572024"/>
              <a:ext cx="1307050" cy="27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600" dirty="0">
                  <a:solidFill>
                    <a:srgbClr val="073763"/>
                  </a:solidFill>
                  <a:latin typeface="Roboto"/>
                  <a:ea typeface="Roboto"/>
                  <a:cs typeface="Roboto"/>
                  <a:sym typeface="Roboto"/>
                </a:rPr>
                <a:t>Zielgruppe</a:t>
              </a:r>
              <a:endParaRPr sz="1600" dirty="0">
                <a:solidFill>
                  <a:srgbClr val="073763"/>
                </a:solidFill>
                <a:latin typeface="Roboto"/>
                <a:ea typeface="Roboto"/>
                <a:cs typeface="Roboto"/>
                <a:sym typeface="Roboto"/>
              </a:endParaRPr>
            </a:p>
          </p:txBody>
        </p:sp>
        <p:sp>
          <p:nvSpPr>
            <p:cNvPr id="327" name="Google Shape;327;p43"/>
            <p:cNvSpPr txBox="1"/>
            <p:nvPr/>
          </p:nvSpPr>
          <p:spPr>
            <a:xfrm>
              <a:off x="171175" y="5402700"/>
              <a:ext cx="2788200" cy="1164900"/>
            </a:xfrm>
            <a:prstGeom prst="rect">
              <a:avLst/>
            </a:prstGeom>
            <a:noFill/>
            <a:ln>
              <a:noFill/>
            </a:ln>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de-DE" sz="1100" dirty="0">
                  <a:solidFill>
                    <a:srgbClr val="000000"/>
                  </a:solidFill>
                </a:rPr>
                <a:t>Alle teilen ein gemeinsames Hobby, das aber nichts mit dem Thema des Sprechers zu tun hat</a:t>
              </a:r>
              <a:endParaRPr sz="1100" dirty="0">
                <a:solidFill>
                  <a:srgbClr val="000000"/>
                </a:solidFill>
              </a:endParaRPr>
            </a:p>
            <a:p>
              <a:pPr marL="457200" lvl="0" indent="-298450" algn="l" rtl="0">
                <a:spcBef>
                  <a:spcPts val="0"/>
                </a:spcBef>
                <a:spcAft>
                  <a:spcPts val="0"/>
                </a:spcAft>
                <a:buSzPts val="1100"/>
                <a:buChar char="●"/>
              </a:pPr>
              <a:r>
                <a:rPr lang="de-DE" sz="1100" dirty="0">
                  <a:solidFill>
                    <a:srgbClr val="000000"/>
                  </a:solidFill>
                </a:rPr>
                <a:t>Alter und Hintergrund sehr gemischt</a:t>
              </a:r>
              <a:endParaRPr sz="1100" dirty="0">
                <a:solidFill>
                  <a:srgbClr val="000000"/>
                </a:solidFill>
              </a:endParaRPr>
            </a:p>
            <a:p>
              <a:pPr marL="0" lvl="0" indent="0" algn="l" rtl="0">
                <a:spcBef>
                  <a:spcPts val="0"/>
                </a:spcBef>
                <a:spcAft>
                  <a:spcPts val="0"/>
                </a:spcAft>
                <a:buNone/>
              </a:pPr>
              <a:endParaRPr dirty="0"/>
            </a:p>
          </p:txBody>
        </p:sp>
        <p:pic>
          <p:nvPicPr>
            <p:cNvPr id="328" name="Google Shape;328;p43"/>
            <p:cNvPicPr preferRelativeResize="0"/>
            <p:nvPr/>
          </p:nvPicPr>
          <p:blipFill>
            <a:blip r:embed="rId5">
              <a:alphaModFix/>
            </a:blip>
            <a:stretch>
              <a:fillRect/>
            </a:stretch>
          </p:blipFill>
          <p:spPr>
            <a:xfrm>
              <a:off x="992175" y="3991874"/>
              <a:ext cx="1307051" cy="910977"/>
            </a:xfrm>
            <a:prstGeom prst="rect">
              <a:avLst/>
            </a:prstGeom>
            <a:noFill/>
            <a:ln>
              <a:noFill/>
            </a:ln>
          </p:spPr>
        </p:pic>
        <p:pic>
          <p:nvPicPr>
            <p:cNvPr id="329" name="Google Shape;329;p43"/>
            <p:cNvPicPr preferRelativeResize="0"/>
            <p:nvPr/>
          </p:nvPicPr>
          <p:blipFill>
            <a:blip r:embed="rId3">
              <a:alphaModFix/>
            </a:blip>
            <a:stretch>
              <a:fillRect/>
            </a:stretch>
          </p:blipFill>
          <p:spPr>
            <a:xfrm>
              <a:off x="395937" y="3625664"/>
              <a:ext cx="398549" cy="315049"/>
            </a:xfrm>
            <a:prstGeom prst="rect">
              <a:avLst/>
            </a:prstGeom>
            <a:noFill/>
            <a:ln>
              <a:noFill/>
            </a:ln>
          </p:spPr>
        </p:pic>
        <p:grpSp>
          <p:nvGrpSpPr>
            <p:cNvPr id="330" name="Google Shape;330;p43"/>
            <p:cNvGrpSpPr/>
            <p:nvPr/>
          </p:nvGrpSpPr>
          <p:grpSpPr>
            <a:xfrm>
              <a:off x="690442" y="4794788"/>
              <a:ext cx="1830096" cy="495000"/>
              <a:chOff x="346213" y="813163"/>
              <a:chExt cx="1645326" cy="495000"/>
            </a:xfrm>
          </p:grpSpPr>
          <p:sp>
            <p:nvSpPr>
              <p:cNvPr id="331" name="Google Shape;331;p43"/>
              <p:cNvSpPr/>
              <p:nvPr/>
            </p:nvSpPr>
            <p:spPr>
              <a:xfrm>
                <a:off x="346213" y="824138"/>
                <a:ext cx="1645326" cy="473040"/>
              </a:xfrm>
              <a:prstGeom prst="flowChartTerminator">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43"/>
              <p:cNvSpPr txBox="1"/>
              <p:nvPr/>
            </p:nvSpPr>
            <p:spPr>
              <a:xfrm>
                <a:off x="346263" y="813163"/>
                <a:ext cx="1645200" cy="495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dirty="0">
                    <a:solidFill>
                      <a:srgbClr val="000000"/>
                    </a:solidFill>
                    <a:latin typeface="Pacifico"/>
                    <a:ea typeface="Pacifico"/>
                    <a:cs typeface="Pacifico"/>
                    <a:sym typeface="Pacifico"/>
                  </a:rPr>
                  <a:t>Vereinsmitglieder</a:t>
                </a:r>
                <a:endParaRPr dirty="0">
                  <a:latin typeface="Pacifico"/>
                  <a:ea typeface="Pacifico"/>
                  <a:cs typeface="Pacifico"/>
                  <a:sym typeface="Pacifico"/>
                </a:endParaRPr>
              </a:p>
            </p:txBody>
          </p:sp>
        </p:grpSp>
      </p:grpSp>
      <p:sp>
        <p:nvSpPr>
          <p:cNvPr id="333" name="Google Shape;333;p43"/>
          <p:cNvSpPr txBox="1"/>
          <p:nvPr/>
        </p:nvSpPr>
        <p:spPr>
          <a:xfrm>
            <a:off x="3785030" y="2636325"/>
            <a:ext cx="2096537" cy="444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de-DE" sz="3000" dirty="0">
                <a:solidFill>
                  <a:srgbClr val="073763"/>
                </a:solidFill>
                <a:latin typeface="Roboto"/>
                <a:ea typeface="Roboto"/>
                <a:cs typeface="Roboto"/>
                <a:sym typeface="Roboto"/>
              </a:rPr>
              <a:t>Zielgruppe</a:t>
            </a:r>
            <a:endParaRPr sz="3000" dirty="0">
              <a:solidFill>
                <a:srgbClr val="073763"/>
              </a:solidFill>
              <a:latin typeface="Roboto"/>
              <a:ea typeface="Roboto"/>
              <a:cs typeface="Roboto"/>
              <a:sym typeface="Roboto"/>
            </a:endParaRPr>
          </a:p>
        </p:txBody>
      </p:sp>
      <p:pic>
        <p:nvPicPr>
          <p:cNvPr id="334" name="Google Shape;334;p43"/>
          <p:cNvPicPr preferRelativeResize="0"/>
          <p:nvPr/>
        </p:nvPicPr>
        <p:blipFill>
          <a:blip r:embed="rId3">
            <a:alphaModFix/>
          </a:blip>
          <a:stretch>
            <a:fillRect/>
          </a:stretch>
        </p:blipFill>
        <p:spPr>
          <a:xfrm>
            <a:off x="4261005" y="1858825"/>
            <a:ext cx="1082448" cy="855662"/>
          </a:xfrm>
          <a:prstGeom prst="rect">
            <a:avLst/>
          </a:prstGeom>
          <a:noFill/>
          <a:ln>
            <a:noFill/>
          </a:ln>
        </p:spPr>
      </p:pic>
      <p:pic>
        <p:nvPicPr>
          <p:cNvPr id="22" name="Grafik 21">
            <a:extLst>
              <a:ext uri="{FF2B5EF4-FFF2-40B4-BE49-F238E27FC236}">
                <a16:creationId xmlns:a16="http://schemas.microsoft.com/office/drawing/2014/main" id="{3E34FC3E-DEB5-48A7-9775-7C1FCF7320F8}"/>
              </a:ext>
            </a:extLst>
          </p:cNvPr>
          <p:cNvPicPr>
            <a:picLocks noChangeAspect="1"/>
          </p:cNvPicPr>
          <p:nvPr/>
        </p:nvPicPr>
        <p:blipFill>
          <a:blip r:embed="rId6"/>
          <a:stretch>
            <a:fillRect/>
          </a:stretch>
        </p:blipFill>
        <p:spPr>
          <a:xfrm>
            <a:off x="28616" y="1999189"/>
            <a:ext cx="406264" cy="2991177"/>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grpSp>
        <p:nvGrpSpPr>
          <p:cNvPr id="339" name="Google Shape;339;p44"/>
          <p:cNvGrpSpPr/>
          <p:nvPr/>
        </p:nvGrpSpPr>
        <p:grpSpPr>
          <a:xfrm>
            <a:off x="6208450" y="650324"/>
            <a:ext cx="2868625" cy="3390047"/>
            <a:chOff x="6078300" y="197775"/>
            <a:chExt cx="2868625" cy="3231300"/>
          </a:xfrm>
        </p:grpSpPr>
        <p:sp>
          <p:nvSpPr>
            <p:cNvPr id="340" name="Google Shape;340;p44"/>
            <p:cNvSpPr/>
            <p:nvPr/>
          </p:nvSpPr>
          <p:spPr>
            <a:xfrm>
              <a:off x="6158725" y="197775"/>
              <a:ext cx="2788200" cy="3231300"/>
            </a:xfrm>
            <a:prstGeom prst="roundRect">
              <a:avLst>
                <a:gd name="adj" fmla="val 7832"/>
              </a:avLst>
            </a:prstGeom>
            <a:solidFill>
              <a:srgbClr val="FCE5CD"/>
            </a:solidFill>
            <a:ln w="9525" cap="flat" cmpd="sng">
              <a:solidFill>
                <a:srgbClr val="E691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44"/>
            <p:cNvSpPr txBox="1"/>
            <p:nvPr/>
          </p:nvSpPr>
          <p:spPr>
            <a:xfrm>
              <a:off x="6701600" y="245449"/>
              <a:ext cx="1062900" cy="27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600">
                  <a:solidFill>
                    <a:srgbClr val="FF6600"/>
                  </a:solidFill>
                  <a:latin typeface="Roboto"/>
                  <a:ea typeface="Roboto"/>
                  <a:cs typeface="Roboto"/>
                  <a:sym typeface="Roboto"/>
                </a:rPr>
                <a:t>Ziel</a:t>
              </a:r>
              <a:endParaRPr sz="1600">
                <a:solidFill>
                  <a:srgbClr val="FF6600"/>
                </a:solidFill>
                <a:latin typeface="Roboto"/>
                <a:ea typeface="Roboto"/>
                <a:cs typeface="Roboto"/>
                <a:sym typeface="Roboto"/>
              </a:endParaRPr>
            </a:p>
          </p:txBody>
        </p:sp>
        <p:sp>
          <p:nvSpPr>
            <p:cNvPr id="342" name="Google Shape;342;p44"/>
            <p:cNvSpPr txBox="1"/>
            <p:nvPr/>
          </p:nvSpPr>
          <p:spPr>
            <a:xfrm>
              <a:off x="6078300" y="2232400"/>
              <a:ext cx="2788200" cy="1008600"/>
            </a:xfrm>
            <a:prstGeom prst="rect">
              <a:avLst/>
            </a:prstGeom>
            <a:noFill/>
            <a:ln>
              <a:noFill/>
            </a:ln>
          </p:spPr>
          <p:txBody>
            <a:bodyPr spcFirstLastPara="1" wrap="square" lIns="91425" tIns="91425" rIns="91425" bIns="91425" anchor="t" anchorCtr="0">
              <a:noAutofit/>
            </a:bodyPr>
            <a:lstStyle/>
            <a:p>
              <a:pPr marL="457200" lvl="0" indent="-317500" algn="l" rtl="0">
                <a:spcBef>
                  <a:spcPts val="0"/>
                </a:spcBef>
                <a:spcAft>
                  <a:spcPts val="0"/>
                </a:spcAft>
                <a:buClr>
                  <a:srgbClr val="000000"/>
                </a:buClr>
                <a:buSzPts val="1400"/>
                <a:buChar char="●"/>
              </a:pPr>
              <a:r>
                <a:rPr lang="de-DE" dirty="0">
                  <a:solidFill>
                    <a:srgbClr val="000000"/>
                  </a:solidFill>
                </a:rPr>
                <a:t>Nimmt bei anderen kein Blatt vor den Mund, engagiert sich aber bei einer karitativen Einrichtung</a:t>
              </a:r>
              <a:endParaRPr dirty="0">
                <a:solidFill>
                  <a:srgbClr val="000000"/>
                </a:solidFill>
              </a:endParaRPr>
            </a:p>
            <a:p>
              <a:pPr marL="457200" lvl="0" indent="0" algn="l" rtl="0">
                <a:spcBef>
                  <a:spcPts val="0"/>
                </a:spcBef>
                <a:spcAft>
                  <a:spcPts val="0"/>
                </a:spcAft>
                <a:buNone/>
              </a:pPr>
              <a:endParaRPr sz="1100" dirty="0">
                <a:solidFill>
                  <a:srgbClr val="000000"/>
                </a:solidFill>
              </a:endParaRPr>
            </a:p>
            <a:p>
              <a:pPr marL="0" lvl="0" indent="0" algn="l" rtl="0">
                <a:spcBef>
                  <a:spcPts val="0"/>
                </a:spcBef>
                <a:spcAft>
                  <a:spcPts val="0"/>
                </a:spcAft>
                <a:buNone/>
              </a:pPr>
              <a:endParaRPr dirty="0"/>
            </a:p>
          </p:txBody>
        </p:sp>
        <p:pic>
          <p:nvPicPr>
            <p:cNvPr id="343" name="Google Shape;343;p44"/>
            <p:cNvPicPr preferRelativeResize="0"/>
            <p:nvPr/>
          </p:nvPicPr>
          <p:blipFill rotWithShape="1">
            <a:blip r:embed="rId3">
              <a:alphaModFix/>
            </a:blip>
            <a:srcRect b="79705"/>
            <a:stretch/>
          </p:blipFill>
          <p:spPr>
            <a:xfrm>
              <a:off x="6878586" y="614075"/>
              <a:ext cx="1511174" cy="1056176"/>
            </a:xfrm>
            <a:prstGeom prst="rect">
              <a:avLst/>
            </a:prstGeom>
            <a:noFill/>
            <a:ln>
              <a:noFill/>
            </a:ln>
          </p:spPr>
        </p:pic>
        <p:grpSp>
          <p:nvGrpSpPr>
            <p:cNvPr id="344" name="Google Shape;344;p44"/>
            <p:cNvGrpSpPr/>
            <p:nvPr/>
          </p:nvGrpSpPr>
          <p:grpSpPr>
            <a:xfrm>
              <a:off x="6498349" y="1624736"/>
              <a:ext cx="2108979" cy="597911"/>
              <a:chOff x="346213" y="813163"/>
              <a:chExt cx="1645326" cy="495000"/>
            </a:xfrm>
          </p:grpSpPr>
          <p:sp>
            <p:nvSpPr>
              <p:cNvPr id="345" name="Google Shape;345;p44"/>
              <p:cNvSpPr/>
              <p:nvPr/>
            </p:nvSpPr>
            <p:spPr>
              <a:xfrm>
                <a:off x="346213" y="824138"/>
                <a:ext cx="1645326" cy="473040"/>
              </a:xfrm>
              <a:prstGeom prst="flowChartTerminator">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44"/>
              <p:cNvSpPr txBox="1"/>
              <p:nvPr/>
            </p:nvSpPr>
            <p:spPr>
              <a:xfrm>
                <a:off x="346263" y="813163"/>
                <a:ext cx="1645200" cy="495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a:solidFill>
                      <a:srgbClr val="000000"/>
                    </a:solidFill>
                    <a:latin typeface="Pacifico"/>
                    <a:ea typeface="Pacifico"/>
                    <a:cs typeface="Pacifico"/>
                    <a:sym typeface="Pacifico"/>
                  </a:rPr>
                  <a:t>Dem Sprecher bekannte Person</a:t>
                </a:r>
                <a:endParaRPr>
                  <a:latin typeface="Pacifico"/>
                  <a:ea typeface="Pacifico"/>
                  <a:cs typeface="Pacifico"/>
                  <a:sym typeface="Pacifico"/>
                </a:endParaRPr>
              </a:p>
            </p:txBody>
          </p:sp>
        </p:grpSp>
        <p:pic>
          <p:nvPicPr>
            <p:cNvPr id="347" name="Google Shape;347;p44"/>
            <p:cNvPicPr preferRelativeResize="0"/>
            <p:nvPr/>
          </p:nvPicPr>
          <p:blipFill>
            <a:blip r:embed="rId4">
              <a:alphaModFix/>
            </a:blip>
            <a:stretch>
              <a:fillRect/>
            </a:stretch>
          </p:blipFill>
          <p:spPr>
            <a:xfrm>
              <a:off x="6344797" y="299101"/>
              <a:ext cx="315050" cy="315050"/>
            </a:xfrm>
            <a:prstGeom prst="rect">
              <a:avLst/>
            </a:prstGeom>
            <a:noFill/>
            <a:ln>
              <a:noFill/>
            </a:ln>
          </p:spPr>
        </p:pic>
      </p:grpSp>
      <p:grpSp>
        <p:nvGrpSpPr>
          <p:cNvPr id="348" name="Google Shape;348;p44"/>
          <p:cNvGrpSpPr/>
          <p:nvPr/>
        </p:nvGrpSpPr>
        <p:grpSpPr>
          <a:xfrm>
            <a:off x="3351413" y="1831250"/>
            <a:ext cx="2868625" cy="3231300"/>
            <a:chOff x="3064425" y="197775"/>
            <a:chExt cx="2868625" cy="3231300"/>
          </a:xfrm>
        </p:grpSpPr>
        <p:sp>
          <p:nvSpPr>
            <p:cNvPr id="349" name="Google Shape;349;p44"/>
            <p:cNvSpPr/>
            <p:nvPr/>
          </p:nvSpPr>
          <p:spPr>
            <a:xfrm>
              <a:off x="3144850" y="197775"/>
              <a:ext cx="2788200" cy="3231300"/>
            </a:xfrm>
            <a:prstGeom prst="roundRect">
              <a:avLst>
                <a:gd name="adj" fmla="val 7832"/>
              </a:avLst>
            </a:prstGeom>
            <a:solidFill>
              <a:srgbClr val="FCE5CD"/>
            </a:solidFill>
            <a:ln w="9525" cap="flat" cmpd="sng">
              <a:solidFill>
                <a:srgbClr val="E691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44"/>
            <p:cNvSpPr txBox="1"/>
            <p:nvPr/>
          </p:nvSpPr>
          <p:spPr>
            <a:xfrm>
              <a:off x="3687725" y="245449"/>
              <a:ext cx="1062900" cy="27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600" dirty="0">
                  <a:solidFill>
                    <a:srgbClr val="FF6600"/>
                  </a:solidFill>
                  <a:latin typeface="Roboto"/>
                  <a:ea typeface="Roboto"/>
                  <a:cs typeface="Roboto"/>
                  <a:sym typeface="Roboto"/>
                </a:rPr>
                <a:t>Ziel</a:t>
              </a:r>
              <a:endParaRPr sz="1600" dirty="0">
                <a:solidFill>
                  <a:srgbClr val="FF6600"/>
                </a:solidFill>
                <a:latin typeface="Roboto"/>
                <a:ea typeface="Roboto"/>
                <a:cs typeface="Roboto"/>
                <a:sym typeface="Roboto"/>
              </a:endParaRPr>
            </a:p>
          </p:txBody>
        </p:sp>
        <p:sp>
          <p:nvSpPr>
            <p:cNvPr id="351" name="Google Shape;351;p44"/>
            <p:cNvSpPr txBox="1"/>
            <p:nvPr/>
          </p:nvSpPr>
          <p:spPr>
            <a:xfrm>
              <a:off x="3064425" y="2232400"/>
              <a:ext cx="2788200" cy="1008600"/>
            </a:xfrm>
            <a:prstGeom prst="rect">
              <a:avLst/>
            </a:prstGeom>
            <a:noFill/>
            <a:ln>
              <a:noFill/>
            </a:ln>
          </p:spPr>
          <p:txBody>
            <a:bodyPr spcFirstLastPara="1" wrap="square" lIns="91425" tIns="91425" rIns="91425" bIns="91425" anchor="t" anchorCtr="0">
              <a:noAutofit/>
            </a:bodyPr>
            <a:lstStyle/>
            <a:p>
              <a:pPr marL="457200" lvl="0" indent="-317500" algn="l" rtl="0">
                <a:spcBef>
                  <a:spcPts val="0"/>
                </a:spcBef>
                <a:spcAft>
                  <a:spcPts val="0"/>
                </a:spcAft>
                <a:buClr>
                  <a:srgbClr val="000000"/>
                </a:buClr>
                <a:buSzPts val="1400"/>
                <a:buChar char="●"/>
              </a:pPr>
              <a:r>
                <a:rPr lang="de-DE" dirty="0">
                  <a:solidFill>
                    <a:srgbClr val="000000"/>
                  </a:solidFill>
                </a:rPr>
                <a:t>Hat vor kurzem zu Thema klar seine Meinung gesagt</a:t>
              </a:r>
              <a:endParaRPr dirty="0">
                <a:solidFill>
                  <a:srgbClr val="000000"/>
                </a:solidFill>
              </a:endParaRPr>
            </a:p>
            <a:p>
              <a:pPr marL="457200" lvl="0" indent="0" algn="l" rtl="0">
                <a:spcBef>
                  <a:spcPts val="0"/>
                </a:spcBef>
                <a:spcAft>
                  <a:spcPts val="0"/>
                </a:spcAft>
                <a:buNone/>
              </a:pPr>
              <a:endParaRPr sz="1100" dirty="0">
                <a:solidFill>
                  <a:srgbClr val="000000"/>
                </a:solidFill>
              </a:endParaRPr>
            </a:p>
            <a:p>
              <a:pPr marL="0" lvl="0" indent="0" algn="l" rtl="0">
                <a:spcBef>
                  <a:spcPts val="0"/>
                </a:spcBef>
                <a:spcAft>
                  <a:spcPts val="0"/>
                </a:spcAft>
                <a:buNone/>
              </a:pPr>
              <a:endParaRPr dirty="0"/>
            </a:p>
          </p:txBody>
        </p:sp>
        <p:grpSp>
          <p:nvGrpSpPr>
            <p:cNvPr id="352" name="Google Shape;352;p44"/>
            <p:cNvGrpSpPr/>
            <p:nvPr/>
          </p:nvGrpSpPr>
          <p:grpSpPr>
            <a:xfrm>
              <a:off x="3471061" y="1639425"/>
              <a:ext cx="2135798" cy="495000"/>
              <a:chOff x="346213" y="813163"/>
              <a:chExt cx="1645326" cy="495000"/>
            </a:xfrm>
          </p:grpSpPr>
          <p:sp>
            <p:nvSpPr>
              <p:cNvPr id="353" name="Google Shape;353;p44"/>
              <p:cNvSpPr/>
              <p:nvPr/>
            </p:nvSpPr>
            <p:spPr>
              <a:xfrm>
                <a:off x="346213" y="824138"/>
                <a:ext cx="1645326" cy="473040"/>
              </a:xfrm>
              <a:prstGeom prst="flowChartTerminator">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44"/>
              <p:cNvSpPr txBox="1"/>
              <p:nvPr/>
            </p:nvSpPr>
            <p:spPr>
              <a:xfrm>
                <a:off x="346263" y="813163"/>
                <a:ext cx="1645200" cy="495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dirty="0">
                    <a:solidFill>
                      <a:srgbClr val="000000"/>
                    </a:solidFill>
                    <a:latin typeface="Pacifico"/>
                    <a:ea typeface="Pacifico"/>
                    <a:cs typeface="Pacifico"/>
                    <a:sym typeface="Pacifico"/>
                  </a:rPr>
                  <a:t>Person in den öffentlichen Medien</a:t>
                </a:r>
                <a:endParaRPr dirty="0">
                  <a:latin typeface="Pacifico"/>
                  <a:ea typeface="Pacifico"/>
                  <a:cs typeface="Pacifico"/>
                  <a:sym typeface="Pacifico"/>
                </a:endParaRPr>
              </a:p>
            </p:txBody>
          </p:sp>
        </p:grpSp>
        <p:pic>
          <p:nvPicPr>
            <p:cNvPr id="355" name="Google Shape;355;p44"/>
            <p:cNvPicPr preferRelativeResize="0"/>
            <p:nvPr/>
          </p:nvPicPr>
          <p:blipFill>
            <a:blip r:embed="rId4">
              <a:alphaModFix/>
            </a:blip>
            <a:stretch>
              <a:fillRect/>
            </a:stretch>
          </p:blipFill>
          <p:spPr>
            <a:xfrm>
              <a:off x="3330922" y="299101"/>
              <a:ext cx="315050" cy="315050"/>
            </a:xfrm>
            <a:prstGeom prst="rect">
              <a:avLst/>
            </a:prstGeom>
            <a:noFill/>
            <a:ln>
              <a:noFill/>
            </a:ln>
          </p:spPr>
        </p:pic>
        <p:pic>
          <p:nvPicPr>
            <p:cNvPr id="356" name="Google Shape;356;p44"/>
            <p:cNvPicPr preferRelativeResize="0"/>
            <p:nvPr/>
          </p:nvPicPr>
          <p:blipFill>
            <a:blip r:embed="rId5">
              <a:alphaModFix/>
            </a:blip>
            <a:stretch>
              <a:fillRect/>
            </a:stretch>
          </p:blipFill>
          <p:spPr>
            <a:xfrm>
              <a:off x="3838825" y="691038"/>
              <a:ext cx="1466350" cy="932090"/>
            </a:xfrm>
            <a:prstGeom prst="rect">
              <a:avLst/>
            </a:prstGeom>
            <a:noFill/>
            <a:ln>
              <a:noFill/>
            </a:ln>
          </p:spPr>
        </p:pic>
      </p:grpSp>
      <p:grpSp>
        <p:nvGrpSpPr>
          <p:cNvPr id="357" name="Google Shape;357;p44"/>
          <p:cNvGrpSpPr/>
          <p:nvPr/>
        </p:nvGrpSpPr>
        <p:grpSpPr>
          <a:xfrm>
            <a:off x="479275" y="650325"/>
            <a:ext cx="2868625" cy="3231300"/>
            <a:chOff x="130975" y="197775"/>
            <a:chExt cx="2868625" cy="3231300"/>
          </a:xfrm>
        </p:grpSpPr>
        <p:sp>
          <p:nvSpPr>
            <p:cNvPr id="358" name="Google Shape;358;p44"/>
            <p:cNvSpPr/>
            <p:nvPr/>
          </p:nvSpPr>
          <p:spPr>
            <a:xfrm>
              <a:off x="211400" y="197775"/>
              <a:ext cx="2788200" cy="3231300"/>
            </a:xfrm>
            <a:prstGeom prst="roundRect">
              <a:avLst>
                <a:gd name="adj" fmla="val 7832"/>
              </a:avLst>
            </a:prstGeom>
            <a:solidFill>
              <a:srgbClr val="FCE5CD"/>
            </a:solidFill>
            <a:ln w="9525" cap="flat" cmpd="sng">
              <a:solidFill>
                <a:srgbClr val="E691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44"/>
            <p:cNvSpPr txBox="1"/>
            <p:nvPr/>
          </p:nvSpPr>
          <p:spPr>
            <a:xfrm>
              <a:off x="130975" y="2232400"/>
              <a:ext cx="2788200" cy="1008600"/>
            </a:xfrm>
            <a:prstGeom prst="rect">
              <a:avLst/>
            </a:prstGeom>
            <a:noFill/>
            <a:ln>
              <a:noFill/>
            </a:ln>
          </p:spPr>
          <p:txBody>
            <a:bodyPr spcFirstLastPara="1" wrap="square" lIns="91425" tIns="91425" rIns="91425" bIns="91425" anchor="t" anchorCtr="0">
              <a:noAutofit/>
            </a:bodyPr>
            <a:lstStyle/>
            <a:p>
              <a:pPr marL="457200" lvl="0" indent="-317500" algn="l" rtl="0">
                <a:spcBef>
                  <a:spcPts val="0"/>
                </a:spcBef>
                <a:spcAft>
                  <a:spcPts val="0"/>
                </a:spcAft>
                <a:buClr>
                  <a:srgbClr val="000000"/>
                </a:buClr>
                <a:buSzPts val="1400"/>
                <a:buChar char="●"/>
              </a:pPr>
              <a:r>
                <a:rPr lang="de-DE" dirty="0">
                  <a:solidFill>
                    <a:srgbClr val="000000"/>
                  </a:solidFill>
                </a:rPr>
                <a:t>Teilen ein oder mehrere Merkmal(e)</a:t>
              </a:r>
              <a:endParaRPr dirty="0">
                <a:solidFill>
                  <a:srgbClr val="000000"/>
                </a:solidFill>
              </a:endParaRPr>
            </a:p>
            <a:p>
              <a:pPr marL="457200" lvl="0" indent="0" algn="l" rtl="0">
                <a:spcBef>
                  <a:spcPts val="0"/>
                </a:spcBef>
                <a:spcAft>
                  <a:spcPts val="0"/>
                </a:spcAft>
                <a:buNone/>
              </a:pPr>
              <a:endParaRPr sz="1100" dirty="0">
                <a:solidFill>
                  <a:srgbClr val="000000"/>
                </a:solidFill>
              </a:endParaRPr>
            </a:p>
            <a:p>
              <a:pPr marL="0" lvl="0" indent="0" algn="l" rtl="0">
                <a:spcBef>
                  <a:spcPts val="0"/>
                </a:spcBef>
                <a:spcAft>
                  <a:spcPts val="0"/>
                </a:spcAft>
                <a:buNone/>
              </a:pPr>
              <a:endParaRPr dirty="0"/>
            </a:p>
          </p:txBody>
        </p:sp>
        <p:grpSp>
          <p:nvGrpSpPr>
            <p:cNvPr id="360" name="Google Shape;360;p44"/>
            <p:cNvGrpSpPr/>
            <p:nvPr/>
          </p:nvGrpSpPr>
          <p:grpSpPr>
            <a:xfrm>
              <a:off x="782825" y="1633188"/>
              <a:ext cx="1645326" cy="495000"/>
              <a:chOff x="346213" y="813163"/>
              <a:chExt cx="1645326" cy="495000"/>
            </a:xfrm>
          </p:grpSpPr>
          <p:sp>
            <p:nvSpPr>
              <p:cNvPr id="361" name="Google Shape;361;p44"/>
              <p:cNvSpPr/>
              <p:nvPr/>
            </p:nvSpPr>
            <p:spPr>
              <a:xfrm>
                <a:off x="346213" y="824138"/>
                <a:ext cx="1645326" cy="473040"/>
              </a:xfrm>
              <a:prstGeom prst="flowChartTerminator">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44"/>
              <p:cNvSpPr txBox="1"/>
              <p:nvPr/>
            </p:nvSpPr>
            <p:spPr>
              <a:xfrm>
                <a:off x="346263" y="813163"/>
                <a:ext cx="1645200" cy="495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a:solidFill>
                      <a:srgbClr val="000000"/>
                    </a:solidFill>
                    <a:latin typeface="Pacifico"/>
                    <a:ea typeface="Pacifico"/>
                    <a:cs typeface="Pacifico"/>
                    <a:sym typeface="Pacifico"/>
                  </a:rPr>
                  <a:t>Gruppe der Gesellschaft</a:t>
                </a:r>
                <a:endParaRPr>
                  <a:latin typeface="Pacifico"/>
                  <a:ea typeface="Pacifico"/>
                  <a:cs typeface="Pacifico"/>
                  <a:sym typeface="Pacifico"/>
                </a:endParaRPr>
              </a:p>
            </p:txBody>
          </p:sp>
        </p:grpSp>
        <p:grpSp>
          <p:nvGrpSpPr>
            <p:cNvPr id="363" name="Google Shape;363;p44"/>
            <p:cNvGrpSpPr/>
            <p:nvPr/>
          </p:nvGrpSpPr>
          <p:grpSpPr>
            <a:xfrm>
              <a:off x="397472" y="245449"/>
              <a:ext cx="1419703" cy="368702"/>
              <a:chOff x="397472" y="245449"/>
              <a:chExt cx="1419703" cy="368702"/>
            </a:xfrm>
          </p:grpSpPr>
          <p:sp>
            <p:nvSpPr>
              <p:cNvPr id="364" name="Google Shape;364;p44"/>
              <p:cNvSpPr txBox="1"/>
              <p:nvPr/>
            </p:nvSpPr>
            <p:spPr>
              <a:xfrm>
                <a:off x="754275" y="245449"/>
                <a:ext cx="1062900" cy="27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600">
                    <a:solidFill>
                      <a:srgbClr val="FF6600"/>
                    </a:solidFill>
                    <a:latin typeface="Roboto"/>
                    <a:ea typeface="Roboto"/>
                    <a:cs typeface="Roboto"/>
                    <a:sym typeface="Roboto"/>
                  </a:rPr>
                  <a:t>Ziel</a:t>
                </a:r>
                <a:endParaRPr sz="1600">
                  <a:solidFill>
                    <a:srgbClr val="FF6600"/>
                  </a:solidFill>
                  <a:latin typeface="Roboto"/>
                  <a:ea typeface="Roboto"/>
                  <a:cs typeface="Roboto"/>
                  <a:sym typeface="Roboto"/>
                </a:endParaRPr>
              </a:p>
            </p:txBody>
          </p:sp>
          <p:pic>
            <p:nvPicPr>
              <p:cNvPr id="365" name="Google Shape;365;p44"/>
              <p:cNvPicPr preferRelativeResize="0"/>
              <p:nvPr/>
            </p:nvPicPr>
            <p:blipFill>
              <a:blip r:embed="rId4">
                <a:alphaModFix/>
              </a:blip>
              <a:stretch>
                <a:fillRect/>
              </a:stretch>
            </p:blipFill>
            <p:spPr>
              <a:xfrm>
                <a:off x="397472" y="299101"/>
                <a:ext cx="315050" cy="315050"/>
              </a:xfrm>
              <a:prstGeom prst="rect">
                <a:avLst/>
              </a:prstGeom>
              <a:noFill/>
              <a:ln>
                <a:noFill/>
              </a:ln>
            </p:spPr>
          </p:pic>
        </p:grpSp>
        <p:pic>
          <p:nvPicPr>
            <p:cNvPr id="366" name="Google Shape;366;p44"/>
            <p:cNvPicPr preferRelativeResize="0"/>
            <p:nvPr/>
          </p:nvPicPr>
          <p:blipFill>
            <a:blip r:embed="rId6">
              <a:alphaModFix/>
            </a:blip>
            <a:stretch>
              <a:fillRect/>
            </a:stretch>
          </p:blipFill>
          <p:spPr>
            <a:xfrm>
              <a:off x="872313" y="690287"/>
              <a:ext cx="1466360" cy="927374"/>
            </a:xfrm>
            <a:prstGeom prst="rect">
              <a:avLst/>
            </a:prstGeom>
            <a:noFill/>
            <a:ln>
              <a:noFill/>
            </a:ln>
          </p:spPr>
        </p:pic>
      </p:grpSp>
      <p:sp>
        <p:nvSpPr>
          <p:cNvPr id="367" name="Google Shape;367;p44"/>
          <p:cNvSpPr txBox="1"/>
          <p:nvPr/>
        </p:nvSpPr>
        <p:spPr>
          <a:xfrm>
            <a:off x="4068075" y="1054160"/>
            <a:ext cx="1420200" cy="388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de-DE" sz="3000">
                <a:solidFill>
                  <a:srgbClr val="FF6600"/>
                </a:solidFill>
                <a:latin typeface="Roboto"/>
                <a:ea typeface="Roboto"/>
                <a:cs typeface="Roboto"/>
                <a:sym typeface="Roboto"/>
              </a:rPr>
              <a:t>Ziel</a:t>
            </a:r>
            <a:endParaRPr sz="3000">
              <a:solidFill>
                <a:srgbClr val="FF6600"/>
              </a:solidFill>
              <a:latin typeface="Roboto"/>
              <a:ea typeface="Roboto"/>
              <a:cs typeface="Roboto"/>
              <a:sym typeface="Roboto"/>
            </a:endParaRPr>
          </a:p>
        </p:txBody>
      </p:sp>
      <p:pic>
        <p:nvPicPr>
          <p:cNvPr id="368" name="Google Shape;368;p44"/>
          <p:cNvPicPr preferRelativeResize="0"/>
          <p:nvPr/>
        </p:nvPicPr>
        <p:blipFill>
          <a:blip r:embed="rId4">
            <a:alphaModFix/>
          </a:blip>
          <a:stretch>
            <a:fillRect/>
          </a:stretch>
        </p:blipFill>
        <p:spPr>
          <a:xfrm>
            <a:off x="4366681" y="303451"/>
            <a:ext cx="838094" cy="838082"/>
          </a:xfrm>
          <a:prstGeom prst="rect">
            <a:avLst/>
          </a:prstGeom>
          <a:noFill/>
          <a:ln>
            <a:noFill/>
          </a:ln>
        </p:spPr>
      </p:pic>
      <p:pic>
        <p:nvPicPr>
          <p:cNvPr id="32" name="Grafik 31">
            <a:extLst>
              <a:ext uri="{FF2B5EF4-FFF2-40B4-BE49-F238E27FC236}">
                <a16:creationId xmlns:a16="http://schemas.microsoft.com/office/drawing/2014/main" id="{A46569BD-C510-4593-9D89-09A3E00458E7}"/>
              </a:ext>
            </a:extLst>
          </p:cNvPr>
          <p:cNvPicPr>
            <a:picLocks noChangeAspect="1"/>
          </p:cNvPicPr>
          <p:nvPr/>
        </p:nvPicPr>
        <p:blipFill>
          <a:blip r:embed="rId7"/>
          <a:stretch>
            <a:fillRect/>
          </a:stretch>
        </p:blipFill>
        <p:spPr>
          <a:xfrm>
            <a:off x="28616" y="1999189"/>
            <a:ext cx="406264" cy="299117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grpSp>
        <p:nvGrpSpPr>
          <p:cNvPr id="373" name="Google Shape;373;p45"/>
          <p:cNvGrpSpPr/>
          <p:nvPr/>
        </p:nvGrpSpPr>
        <p:grpSpPr>
          <a:xfrm>
            <a:off x="5938738" y="757975"/>
            <a:ext cx="2868625" cy="3231300"/>
            <a:chOff x="3064413" y="3487050"/>
            <a:chExt cx="2868625" cy="3231300"/>
          </a:xfrm>
        </p:grpSpPr>
        <p:sp>
          <p:nvSpPr>
            <p:cNvPr id="374" name="Google Shape;374;p45"/>
            <p:cNvSpPr/>
            <p:nvPr/>
          </p:nvSpPr>
          <p:spPr>
            <a:xfrm>
              <a:off x="3144838" y="3487050"/>
              <a:ext cx="2788200" cy="3231300"/>
            </a:xfrm>
            <a:prstGeom prst="roundRect">
              <a:avLst>
                <a:gd name="adj" fmla="val 7832"/>
              </a:avLst>
            </a:prstGeom>
            <a:solidFill>
              <a:srgbClr val="FCE5CD"/>
            </a:solidFill>
            <a:ln w="9525" cap="flat" cmpd="sng">
              <a:solidFill>
                <a:srgbClr val="E691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45"/>
            <p:cNvSpPr txBox="1"/>
            <p:nvPr/>
          </p:nvSpPr>
          <p:spPr>
            <a:xfrm>
              <a:off x="3064413" y="5521675"/>
              <a:ext cx="2788200" cy="1008600"/>
            </a:xfrm>
            <a:prstGeom prst="rect">
              <a:avLst/>
            </a:prstGeom>
            <a:noFill/>
            <a:ln>
              <a:noFill/>
            </a:ln>
          </p:spPr>
          <p:txBody>
            <a:bodyPr spcFirstLastPara="1" wrap="square" lIns="91425" tIns="91425" rIns="91425" bIns="91425" anchor="t" anchorCtr="0">
              <a:noAutofit/>
            </a:bodyPr>
            <a:lstStyle/>
            <a:p>
              <a:pPr marL="457200" lvl="0" indent="-317500" algn="l" rtl="0">
                <a:spcBef>
                  <a:spcPts val="0"/>
                </a:spcBef>
                <a:spcAft>
                  <a:spcPts val="0"/>
                </a:spcAft>
                <a:buClr>
                  <a:srgbClr val="000000"/>
                </a:buClr>
                <a:buSzPts val="1400"/>
                <a:buChar char="●"/>
              </a:pPr>
              <a:r>
                <a:rPr lang="de-DE">
                  <a:solidFill>
                    <a:srgbClr val="000000"/>
                  </a:solidFill>
                </a:rPr>
                <a:t>Die Einwohner eines Landes</a:t>
              </a:r>
              <a:endParaRPr>
                <a:solidFill>
                  <a:srgbClr val="000000"/>
                </a:solidFill>
              </a:endParaRPr>
            </a:p>
            <a:p>
              <a:pPr marL="457200" lvl="0" indent="0" algn="l" rtl="0">
                <a:spcBef>
                  <a:spcPts val="0"/>
                </a:spcBef>
                <a:spcAft>
                  <a:spcPts val="0"/>
                </a:spcAft>
                <a:buNone/>
              </a:pPr>
              <a:endParaRPr sz="1100">
                <a:solidFill>
                  <a:srgbClr val="000000"/>
                </a:solidFill>
              </a:endParaRPr>
            </a:p>
            <a:p>
              <a:pPr marL="0" lvl="0" indent="0" algn="l" rtl="0">
                <a:spcBef>
                  <a:spcPts val="0"/>
                </a:spcBef>
                <a:spcAft>
                  <a:spcPts val="0"/>
                </a:spcAft>
                <a:buNone/>
              </a:pPr>
              <a:endParaRPr/>
            </a:p>
          </p:txBody>
        </p:sp>
        <p:grpSp>
          <p:nvGrpSpPr>
            <p:cNvPr id="376" name="Google Shape;376;p45"/>
            <p:cNvGrpSpPr/>
            <p:nvPr/>
          </p:nvGrpSpPr>
          <p:grpSpPr>
            <a:xfrm>
              <a:off x="3484462" y="4914011"/>
              <a:ext cx="2108979" cy="597910"/>
              <a:chOff x="346213" y="813163"/>
              <a:chExt cx="1645326" cy="495000"/>
            </a:xfrm>
          </p:grpSpPr>
          <p:sp>
            <p:nvSpPr>
              <p:cNvPr id="377" name="Google Shape;377;p45"/>
              <p:cNvSpPr/>
              <p:nvPr/>
            </p:nvSpPr>
            <p:spPr>
              <a:xfrm>
                <a:off x="346213" y="824138"/>
                <a:ext cx="1645326" cy="473040"/>
              </a:xfrm>
              <a:prstGeom prst="flowChartTerminator">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45"/>
              <p:cNvSpPr txBox="1"/>
              <p:nvPr/>
            </p:nvSpPr>
            <p:spPr>
              <a:xfrm>
                <a:off x="346263" y="813163"/>
                <a:ext cx="1645200" cy="495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de-DE">
                    <a:solidFill>
                      <a:srgbClr val="000000"/>
                    </a:solidFill>
                    <a:latin typeface="Pacifico"/>
                    <a:ea typeface="Pacifico"/>
                    <a:cs typeface="Pacifico"/>
                    <a:sym typeface="Pacifico"/>
                  </a:rPr>
                  <a:t>Einwohner eines Landes</a:t>
                </a:r>
                <a:endParaRPr>
                  <a:latin typeface="Pacifico"/>
                  <a:ea typeface="Pacifico"/>
                  <a:cs typeface="Pacifico"/>
                  <a:sym typeface="Pacifico"/>
                </a:endParaRPr>
              </a:p>
            </p:txBody>
          </p:sp>
        </p:grpSp>
        <p:grpSp>
          <p:nvGrpSpPr>
            <p:cNvPr id="379" name="Google Shape;379;p45"/>
            <p:cNvGrpSpPr/>
            <p:nvPr/>
          </p:nvGrpSpPr>
          <p:grpSpPr>
            <a:xfrm>
              <a:off x="3330922" y="3534724"/>
              <a:ext cx="1419703" cy="368702"/>
              <a:chOff x="397472" y="245449"/>
              <a:chExt cx="1419703" cy="368702"/>
            </a:xfrm>
          </p:grpSpPr>
          <p:sp>
            <p:nvSpPr>
              <p:cNvPr id="380" name="Google Shape;380;p45"/>
              <p:cNvSpPr txBox="1"/>
              <p:nvPr/>
            </p:nvSpPr>
            <p:spPr>
              <a:xfrm>
                <a:off x="754275" y="245449"/>
                <a:ext cx="1062900" cy="27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600">
                    <a:solidFill>
                      <a:srgbClr val="FF6600"/>
                    </a:solidFill>
                    <a:latin typeface="Roboto"/>
                    <a:ea typeface="Roboto"/>
                    <a:cs typeface="Roboto"/>
                    <a:sym typeface="Roboto"/>
                  </a:rPr>
                  <a:t>Ziel</a:t>
                </a:r>
                <a:endParaRPr sz="1600">
                  <a:solidFill>
                    <a:srgbClr val="FF6600"/>
                  </a:solidFill>
                  <a:latin typeface="Roboto"/>
                  <a:ea typeface="Roboto"/>
                  <a:cs typeface="Roboto"/>
                  <a:sym typeface="Roboto"/>
                </a:endParaRPr>
              </a:p>
            </p:txBody>
          </p:sp>
          <p:pic>
            <p:nvPicPr>
              <p:cNvPr id="381" name="Google Shape;381;p45"/>
              <p:cNvPicPr preferRelativeResize="0"/>
              <p:nvPr/>
            </p:nvPicPr>
            <p:blipFill>
              <a:blip r:embed="rId3">
                <a:alphaModFix/>
              </a:blip>
              <a:stretch>
                <a:fillRect/>
              </a:stretch>
            </p:blipFill>
            <p:spPr>
              <a:xfrm>
                <a:off x="397472" y="299101"/>
                <a:ext cx="315050" cy="315050"/>
              </a:xfrm>
              <a:prstGeom prst="rect">
                <a:avLst/>
              </a:prstGeom>
              <a:noFill/>
              <a:ln>
                <a:noFill/>
              </a:ln>
            </p:spPr>
          </p:pic>
        </p:grpSp>
        <p:pic>
          <p:nvPicPr>
            <p:cNvPr id="382" name="Google Shape;382;p45"/>
            <p:cNvPicPr preferRelativeResize="0"/>
            <p:nvPr/>
          </p:nvPicPr>
          <p:blipFill>
            <a:blip r:embed="rId4">
              <a:alphaModFix/>
            </a:blip>
            <a:stretch>
              <a:fillRect/>
            </a:stretch>
          </p:blipFill>
          <p:spPr>
            <a:xfrm>
              <a:off x="4040549" y="3854813"/>
              <a:ext cx="1062901" cy="1053037"/>
            </a:xfrm>
            <a:prstGeom prst="rect">
              <a:avLst/>
            </a:prstGeom>
            <a:noFill/>
            <a:ln>
              <a:noFill/>
            </a:ln>
          </p:spPr>
        </p:pic>
      </p:grpSp>
      <p:grpSp>
        <p:nvGrpSpPr>
          <p:cNvPr id="383" name="Google Shape;383;p45"/>
          <p:cNvGrpSpPr/>
          <p:nvPr/>
        </p:nvGrpSpPr>
        <p:grpSpPr>
          <a:xfrm>
            <a:off x="797063" y="757975"/>
            <a:ext cx="2868625" cy="3231300"/>
            <a:chOff x="130963" y="3487050"/>
            <a:chExt cx="2868625" cy="3231300"/>
          </a:xfrm>
        </p:grpSpPr>
        <p:sp>
          <p:nvSpPr>
            <p:cNvPr id="384" name="Google Shape;384;p45"/>
            <p:cNvSpPr/>
            <p:nvPr/>
          </p:nvSpPr>
          <p:spPr>
            <a:xfrm>
              <a:off x="211388" y="3487050"/>
              <a:ext cx="2788200" cy="3231300"/>
            </a:xfrm>
            <a:prstGeom prst="roundRect">
              <a:avLst>
                <a:gd name="adj" fmla="val 7832"/>
              </a:avLst>
            </a:prstGeom>
            <a:solidFill>
              <a:srgbClr val="FCE5CD"/>
            </a:solidFill>
            <a:ln w="9525" cap="flat" cmpd="sng">
              <a:solidFill>
                <a:srgbClr val="E691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45"/>
            <p:cNvSpPr txBox="1"/>
            <p:nvPr/>
          </p:nvSpPr>
          <p:spPr>
            <a:xfrm>
              <a:off x="130963" y="5521675"/>
              <a:ext cx="2788200" cy="1008600"/>
            </a:xfrm>
            <a:prstGeom prst="rect">
              <a:avLst/>
            </a:prstGeom>
            <a:noFill/>
            <a:ln>
              <a:noFill/>
            </a:ln>
          </p:spPr>
          <p:txBody>
            <a:bodyPr spcFirstLastPara="1" wrap="square" lIns="91425" tIns="91425" rIns="91425" bIns="91425" anchor="t" anchorCtr="0">
              <a:noAutofit/>
            </a:bodyPr>
            <a:lstStyle/>
            <a:p>
              <a:pPr marL="457200" lvl="0" indent="-317500" algn="l" rtl="0">
                <a:spcBef>
                  <a:spcPts val="0"/>
                </a:spcBef>
                <a:spcAft>
                  <a:spcPts val="0"/>
                </a:spcAft>
                <a:buClr>
                  <a:srgbClr val="000000"/>
                </a:buClr>
                <a:buSzPts val="1400"/>
                <a:buChar char="●"/>
              </a:pPr>
              <a:r>
                <a:rPr lang="de-DE" dirty="0">
                  <a:solidFill>
                    <a:srgbClr val="000000"/>
                  </a:solidFill>
                </a:rPr>
                <a:t>Alles Wissen über diese Person stammt von Dritten oder aus den Medien</a:t>
              </a:r>
              <a:endParaRPr dirty="0">
                <a:solidFill>
                  <a:srgbClr val="000000"/>
                </a:solidFill>
              </a:endParaRPr>
            </a:p>
            <a:p>
              <a:pPr marL="457200" lvl="0" indent="0" algn="l" rtl="0">
                <a:spcBef>
                  <a:spcPts val="0"/>
                </a:spcBef>
                <a:spcAft>
                  <a:spcPts val="0"/>
                </a:spcAft>
                <a:buNone/>
              </a:pPr>
              <a:endParaRPr sz="1100" dirty="0">
                <a:solidFill>
                  <a:srgbClr val="000000"/>
                </a:solidFill>
              </a:endParaRPr>
            </a:p>
            <a:p>
              <a:pPr marL="0" lvl="0" indent="0" algn="l" rtl="0">
                <a:spcBef>
                  <a:spcPts val="0"/>
                </a:spcBef>
                <a:spcAft>
                  <a:spcPts val="0"/>
                </a:spcAft>
                <a:buNone/>
              </a:pPr>
              <a:endParaRPr dirty="0"/>
            </a:p>
          </p:txBody>
        </p:sp>
        <p:pic>
          <p:nvPicPr>
            <p:cNvPr id="386" name="Google Shape;386;p45"/>
            <p:cNvPicPr preferRelativeResize="0"/>
            <p:nvPr/>
          </p:nvPicPr>
          <p:blipFill rotWithShape="1">
            <a:blip r:embed="rId5">
              <a:alphaModFix/>
            </a:blip>
            <a:srcRect b="79705"/>
            <a:stretch/>
          </p:blipFill>
          <p:spPr>
            <a:xfrm>
              <a:off x="931248" y="3903350"/>
              <a:ext cx="1511174" cy="1056176"/>
            </a:xfrm>
            <a:prstGeom prst="rect">
              <a:avLst/>
            </a:prstGeom>
            <a:noFill/>
            <a:ln>
              <a:noFill/>
            </a:ln>
          </p:spPr>
        </p:pic>
        <p:grpSp>
          <p:nvGrpSpPr>
            <p:cNvPr id="387" name="Google Shape;387;p45"/>
            <p:cNvGrpSpPr/>
            <p:nvPr/>
          </p:nvGrpSpPr>
          <p:grpSpPr>
            <a:xfrm>
              <a:off x="551012" y="4914011"/>
              <a:ext cx="2108979" cy="597910"/>
              <a:chOff x="346213" y="813163"/>
              <a:chExt cx="1645326" cy="495000"/>
            </a:xfrm>
          </p:grpSpPr>
          <p:sp>
            <p:nvSpPr>
              <p:cNvPr id="388" name="Google Shape;388;p45"/>
              <p:cNvSpPr/>
              <p:nvPr/>
            </p:nvSpPr>
            <p:spPr>
              <a:xfrm>
                <a:off x="346213" y="824138"/>
                <a:ext cx="1645326" cy="473040"/>
              </a:xfrm>
              <a:prstGeom prst="flowChartTerminator">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45"/>
              <p:cNvSpPr txBox="1"/>
              <p:nvPr/>
            </p:nvSpPr>
            <p:spPr>
              <a:xfrm>
                <a:off x="346263" y="813163"/>
                <a:ext cx="1645200" cy="495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a:solidFill>
                      <a:srgbClr val="000000"/>
                    </a:solidFill>
                    <a:latin typeface="Pacifico"/>
                    <a:ea typeface="Pacifico"/>
                    <a:cs typeface="Pacifico"/>
                    <a:sym typeface="Pacifico"/>
                  </a:rPr>
                  <a:t>Dem Sprecher </a:t>
                </a:r>
                <a:br>
                  <a:rPr lang="en">
                    <a:solidFill>
                      <a:srgbClr val="000000"/>
                    </a:solidFill>
                    <a:latin typeface="Pacifico"/>
                    <a:ea typeface="Pacifico"/>
                    <a:cs typeface="Pacifico"/>
                    <a:sym typeface="Pacifico"/>
                  </a:rPr>
                </a:br>
                <a:r>
                  <a:rPr lang="de-DE">
                    <a:solidFill>
                      <a:srgbClr val="000000"/>
                    </a:solidFill>
                    <a:latin typeface="Pacifico"/>
                    <a:ea typeface="Pacifico"/>
                    <a:cs typeface="Pacifico"/>
                    <a:sym typeface="Pacifico"/>
                  </a:rPr>
                  <a:t>unbekannte Person</a:t>
                </a:r>
                <a:endParaRPr>
                  <a:latin typeface="Pacifico"/>
                  <a:ea typeface="Pacifico"/>
                  <a:cs typeface="Pacifico"/>
                  <a:sym typeface="Pacifico"/>
                </a:endParaRPr>
              </a:p>
            </p:txBody>
          </p:sp>
        </p:grpSp>
        <p:sp>
          <p:nvSpPr>
            <p:cNvPr id="390" name="Google Shape;390;p45"/>
            <p:cNvSpPr txBox="1"/>
            <p:nvPr/>
          </p:nvSpPr>
          <p:spPr>
            <a:xfrm>
              <a:off x="1370813" y="3872575"/>
              <a:ext cx="526500" cy="59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3600">
                  <a:solidFill>
                    <a:srgbClr val="FFFFFF"/>
                  </a:solidFill>
                  <a:latin typeface="Pacifico"/>
                  <a:ea typeface="Pacifico"/>
                  <a:cs typeface="Pacifico"/>
                  <a:sym typeface="Pacifico"/>
                </a:rPr>
                <a:t>?</a:t>
              </a:r>
              <a:endParaRPr sz="3600">
                <a:solidFill>
                  <a:srgbClr val="FFFFFF"/>
                </a:solidFill>
                <a:latin typeface="Pacifico"/>
                <a:ea typeface="Pacifico"/>
                <a:cs typeface="Pacifico"/>
                <a:sym typeface="Pacifico"/>
              </a:endParaRPr>
            </a:p>
          </p:txBody>
        </p:sp>
        <p:grpSp>
          <p:nvGrpSpPr>
            <p:cNvPr id="391" name="Google Shape;391;p45"/>
            <p:cNvGrpSpPr/>
            <p:nvPr/>
          </p:nvGrpSpPr>
          <p:grpSpPr>
            <a:xfrm>
              <a:off x="397472" y="3534724"/>
              <a:ext cx="1419703" cy="368702"/>
              <a:chOff x="397472" y="245449"/>
              <a:chExt cx="1419703" cy="368702"/>
            </a:xfrm>
          </p:grpSpPr>
          <p:sp>
            <p:nvSpPr>
              <p:cNvPr id="392" name="Google Shape;392;p45"/>
              <p:cNvSpPr txBox="1"/>
              <p:nvPr/>
            </p:nvSpPr>
            <p:spPr>
              <a:xfrm>
                <a:off x="754275" y="245449"/>
                <a:ext cx="1062900" cy="27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600">
                    <a:solidFill>
                      <a:srgbClr val="FF6600"/>
                    </a:solidFill>
                    <a:latin typeface="Roboto"/>
                    <a:ea typeface="Roboto"/>
                    <a:cs typeface="Roboto"/>
                    <a:sym typeface="Roboto"/>
                  </a:rPr>
                  <a:t>Ziel</a:t>
                </a:r>
                <a:endParaRPr sz="1600">
                  <a:solidFill>
                    <a:srgbClr val="FF6600"/>
                  </a:solidFill>
                  <a:latin typeface="Roboto"/>
                  <a:ea typeface="Roboto"/>
                  <a:cs typeface="Roboto"/>
                  <a:sym typeface="Roboto"/>
                </a:endParaRPr>
              </a:p>
            </p:txBody>
          </p:sp>
          <p:pic>
            <p:nvPicPr>
              <p:cNvPr id="393" name="Google Shape;393;p45"/>
              <p:cNvPicPr preferRelativeResize="0"/>
              <p:nvPr/>
            </p:nvPicPr>
            <p:blipFill>
              <a:blip r:embed="rId3">
                <a:alphaModFix/>
              </a:blip>
              <a:stretch>
                <a:fillRect/>
              </a:stretch>
            </p:blipFill>
            <p:spPr>
              <a:xfrm>
                <a:off x="397472" y="299101"/>
                <a:ext cx="315050" cy="315050"/>
              </a:xfrm>
              <a:prstGeom prst="rect">
                <a:avLst/>
              </a:prstGeom>
              <a:noFill/>
              <a:ln>
                <a:noFill/>
              </a:ln>
            </p:spPr>
          </p:pic>
        </p:grpSp>
      </p:grpSp>
      <p:sp>
        <p:nvSpPr>
          <p:cNvPr id="394" name="Google Shape;394;p45"/>
          <p:cNvSpPr txBox="1"/>
          <p:nvPr/>
        </p:nvSpPr>
        <p:spPr>
          <a:xfrm>
            <a:off x="4092125" y="2554885"/>
            <a:ext cx="1420200" cy="388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de-DE" sz="3000">
                <a:solidFill>
                  <a:srgbClr val="FF6600"/>
                </a:solidFill>
                <a:latin typeface="Roboto"/>
                <a:ea typeface="Roboto"/>
                <a:cs typeface="Roboto"/>
                <a:sym typeface="Roboto"/>
              </a:rPr>
              <a:t>Ziel</a:t>
            </a:r>
            <a:endParaRPr sz="3000">
              <a:solidFill>
                <a:srgbClr val="FF6600"/>
              </a:solidFill>
              <a:latin typeface="Roboto"/>
              <a:ea typeface="Roboto"/>
              <a:cs typeface="Roboto"/>
              <a:sym typeface="Roboto"/>
            </a:endParaRPr>
          </a:p>
        </p:txBody>
      </p:sp>
      <p:pic>
        <p:nvPicPr>
          <p:cNvPr id="395" name="Google Shape;395;p45"/>
          <p:cNvPicPr preferRelativeResize="0"/>
          <p:nvPr/>
        </p:nvPicPr>
        <p:blipFill>
          <a:blip r:embed="rId3">
            <a:alphaModFix/>
          </a:blip>
          <a:stretch>
            <a:fillRect/>
          </a:stretch>
        </p:blipFill>
        <p:spPr>
          <a:xfrm>
            <a:off x="4390731" y="1804176"/>
            <a:ext cx="838094" cy="838082"/>
          </a:xfrm>
          <a:prstGeom prst="rect">
            <a:avLst/>
          </a:prstGeom>
          <a:noFill/>
          <a:ln>
            <a:noFill/>
          </a:ln>
        </p:spPr>
      </p:pic>
      <p:pic>
        <p:nvPicPr>
          <p:cNvPr id="25" name="Grafik 24">
            <a:extLst>
              <a:ext uri="{FF2B5EF4-FFF2-40B4-BE49-F238E27FC236}">
                <a16:creationId xmlns:a16="http://schemas.microsoft.com/office/drawing/2014/main" id="{988316C9-460F-4F3D-A6DC-40301E82E457}"/>
              </a:ext>
            </a:extLst>
          </p:cNvPr>
          <p:cNvPicPr>
            <a:picLocks noChangeAspect="1"/>
          </p:cNvPicPr>
          <p:nvPr/>
        </p:nvPicPr>
        <p:blipFill>
          <a:blip r:embed="rId6"/>
          <a:stretch>
            <a:fillRect/>
          </a:stretch>
        </p:blipFill>
        <p:spPr>
          <a:xfrm>
            <a:off x="28616" y="1999189"/>
            <a:ext cx="406264" cy="2991177"/>
          </a:xfrm>
          <a:prstGeom prst="rect">
            <a:avLst/>
          </a:prstGeom>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729</Words>
  <Application>Microsoft Office PowerPoint</Application>
  <PresentationFormat>Bildschirmpräsentation (16:9)</PresentationFormat>
  <Paragraphs>164</Paragraphs>
  <Slides>12</Slides>
  <Notes>12</Notes>
  <HiddenSlides>0</HiddenSlides>
  <MMClips>0</MMClips>
  <ScaleCrop>false</ScaleCrop>
  <HeadingPairs>
    <vt:vector size="6" baseType="variant">
      <vt:variant>
        <vt:lpstr>Verwendete Schriftarten</vt:lpstr>
      </vt:variant>
      <vt:variant>
        <vt:i4>3</vt:i4>
      </vt:variant>
      <vt:variant>
        <vt:lpstr>Design</vt:lpstr>
      </vt:variant>
      <vt:variant>
        <vt:i4>3</vt:i4>
      </vt:variant>
      <vt:variant>
        <vt:lpstr>Folientitel</vt:lpstr>
      </vt:variant>
      <vt:variant>
        <vt:i4>12</vt:i4>
      </vt:variant>
    </vt:vector>
  </HeadingPairs>
  <TitlesOfParts>
    <vt:vector size="18" baseType="lpstr">
      <vt:lpstr>Roboto</vt:lpstr>
      <vt:lpstr>Arial</vt:lpstr>
      <vt:lpstr>Pacifico</vt:lpstr>
      <vt:lpstr>Simple Light</vt:lpstr>
      <vt:lpstr>Simple Light</vt:lpstr>
      <vt:lpstr>Simple Light</vt:lpstr>
      <vt:lpstr>Wie sehr verletzt es?</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Wie sehr verletzt es?</dc:title>
  <cp:lastModifiedBy>Groschup, Friederike</cp:lastModifiedBy>
  <cp:revision>3</cp:revision>
  <dcterms:modified xsi:type="dcterms:W3CDTF">2019-10-02T09:19:58Z</dcterms:modified>
</cp:coreProperties>
</file>