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9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  <p:sldMasterId id="2147484026" r:id="rId3"/>
    <p:sldMasterId id="2147484031" r:id="rId4"/>
    <p:sldMasterId id="2147484036" r:id="rId5"/>
    <p:sldMasterId id="2147484053" r:id="rId6"/>
    <p:sldMasterId id="2147484058" r:id="rId7"/>
    <p:sldMasterId id="2147484063" r:id="rId8"/>
    <p:sldMasterId id="2147484068" r:id="rId9"/>
    <p:sldMasterId id="2147484073" r:id="rId10"/>
    <p:sldMasterId id="2147484078" r:id="rId11"/>
  </p:sldMasterIdLst>
  <p:notesMasterIdLst>
    <p:notesMasterId r:id="rId38"/>
  </p:notesMasterIdLst>
  <p:sldIdLst>
    <p:sldId id="400" r:id="rId12"/>
    <p:sldId id="401" r:id="rId13"/>
    <p:sldId id="402" r:id="rId14"/>
    <p:sldId id="507" r:id="rId15"/>
    <p:sldId id="508" r:id="rId16"/>
    <p:sldId id="509" r:id="rId17"/>
    <p:sldId id="510" r:id="rId18"/>
    <p:sldId id="511" r:id="rId19"/>
    <p:sldId id="506" r:id="rId20"/>
    <p:sldId id="513" r:id="rId21"/>
    <p:sldId id="515" r:id="rId22"/>
    <p:sldId id="514" r:id="rId23"/>
    <p:sldId id="516" r:id="rId24"/>
    <p:sldId id="517" r:id="rId25"/>
    <p:sldId id="518" r:id="rId26"/>
    <p:sldId id="519" r:id="rId27"/>
    <p:sldId id="520" r:id="rId28"/>
    <p:sldId id="521" r:id="rId29"/>
    <p:sldId id="522" r:id="rId30"/>
    <p:sldId id="523" r:id="rId31"/>
    <p:sldId id="524" r:id="rId32"/>
    <p:sldId id="525" r:id="rId33"/>
    <p:sldId id="526" r:id="rId34"/>
    <p:sldId id="527" r:id="rId35"/>
    <p:sldId id="487" r:id="rId36"/>
    <p:sldId id="404" r:id="rId3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5755C"/>
    <a:srgbClr val="775C47"/>
    <a:srgbClr val="FFF9AE"/>
    <a:srgbClr val="95D4BF"/>
    <a:srgbClr val="B9E5FB"/>
    <a:srgbClr val="FFFFFF"/>
    <a:srgbClr val="F8F4E9"/>
    <a:srgbClr val="FCFAF7"/>
    <a:srgbClr val="EDE9DE"/>
    <a:srgbClr val="FAF5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2" autoAdjust="0"/>
    <p:restoredTop sz="93852" autoAdjust="0"/>
  </p:normalViewPr>
  <p:slideViewPr>
    <p:cSldViewPr>
      <p:cViewPr varScale="1">
        <p:scale>
          <a:sx n="108" d="100"/>
          <a:sy n="108" d="100"/>
        </p:scale>
        <p:origin x="214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presProps" Target="presProps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232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532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106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766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35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98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20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01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0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052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106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27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167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79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883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196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51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7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186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574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753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39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36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32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94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38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76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43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5469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428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507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5398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8362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9063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2172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73566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215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89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2056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12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4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pn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96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37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8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4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5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4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6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4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40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27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Освіта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 Науки.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Техніка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2"/>
            <a:ext cx="9144000" cy="14269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картину «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Чорна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пляма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мапі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 («Урок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географії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»).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яку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особливість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французької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освіти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історичної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пам’яті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вона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відображає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890" y="1493055"/>
            <a:ext cx="7340220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8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2"/>
            <a:ext cx="9144000" cy="14269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 (с. 168-169) 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Наукові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відкриття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їх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значення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744704"/>
              </p:ext>
            </p:extLst>
          </p:nvPr>
        </p:nvGraphicFramePr>
        <p:xfrm>
          <a:off x="89756" y="1637496"/>
          <a:ext cx="8964488" cy="48158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17281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41397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05810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Галузь науки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0" lang="uk-UA" sz="20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0" lang="uk-UA" sz="20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20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20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02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50613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20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569442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97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350063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0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383204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37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895545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1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363425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86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743606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23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988351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Лавлейс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noFill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94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999984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Розвиток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освіти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Науки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модерний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період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Досягнення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техніці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22396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Лавлейс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noFill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70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568326"/>
              </p:ext>
            </p:extLst>
          </p:nvPr>
        </p:nvGraphicFramePr>
        <p:xfrm>
          <a:off x="53752" y="30480"/>
          <a:ext cx="9036496" cy="6797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29469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2561810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  <a:gridCol w="4945217">
                  <a:extLst>
                    <a:ext uri="{9D8B030D-6E8A-4147-A177-3AD203B41FA5}">
                      <a16:colId xmlns:a16="http://schemas.microsoft.com/office/drawing/2014/main" val="2106313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prstClr val="black"/>
                          </a:solidFill>
                          <a:latin typeface="Century Gothic" panose="020B0502020202020204" pitchFamily="34" charset="0"/>
                        </a:rPr>
                        <a:t>Галузь науки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Учений / учена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lang="uk-UA" sz="1800" b="1" dirty="0" smtClean="0">
                          <a:latin typeface="Century Gothic" panose="020B0502020202020204" pitchFamily="34" charset="0"/>
                        </a:rPr>
                        <a:t>Відкриття або внесок</a:t>
                      </a:r>
                      <a:endParaRPr lang="uk-UA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Географія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Ф. 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Беллінсгаузен, 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Е.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Брансфілд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1820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досягли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берегів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Антарктиди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Дмитро Менделєєв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1869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уклав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періодичну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систему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хімічних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елементів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П'єр Кюрі, Марія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Склодовська</a:t>
                      </a: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-Кюрі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радіоактивність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у 1898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повідомили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полонію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та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радію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Жан Фуко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Довів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Земля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обертається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своєї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осі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2830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Джозеф Томсон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Досліджував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елементарні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частинки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з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яких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складаються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атоми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3418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Ернест Резерфорд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Установив,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електрони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рухаються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навколо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позитивно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зарядженого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ядра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5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1881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сконструював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«лампу»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прототип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зробив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знімки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3720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Фізика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1895 р.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опублікував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статтю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про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існування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ікс-променів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випромінювання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63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Інформа</a:t>
                      </a:r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-тика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</a:t>
                      </a:r>
                      <a:r>
                        <a:rPr kumimoji="0" lang="uk-UA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Лавлейс</a:t>
                      </a:r>
                      <a:endParaRPr kumimoji="0" lang="uk-UA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Створила першу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обчислювального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приладу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407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Біологія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uk-UA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Чарльз Дарвін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 1859 р. описав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еволюційну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теорію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праці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Походження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видів</a:t>
                      </a:r>
                      <a:r>
                        <a:rPr kumimoji="0" lang="ru-RU" sz="18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55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18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Робота в групах. Опрацюйте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с. 170-173 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584177"/>
            <a:ext cx="8892480" cy="5373215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Установіть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відповідність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між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винахідниками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винаходами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або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технічними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досягненнями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вони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здійснили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До кожного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імені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доберіть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відповідну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40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літеру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107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077"/>
              </p:ext>
            </p:extLst>
          </p:nvPr>
        </p:nvGraphicFramePr>
        <p:xfrm>
          <a:off x="234381" y="199192"/>
          <a:ext cx="8892479" cy="6182136"/>
        </p:xfrm>
        <a:graphic>
          <a:graphicData uri="http://schemas.openxmlformats.org/drawingml/2006/table">
            <a:tbl>
              <a:tblPr/>
              <a:tblGrid>
                <a:gridCol w="539551">
                  <a:extLst>
                    <a:ext uri="{9D8B030D-6E8A-4147-A177-3AD203B41FA5}">
                      <a16:colId xmlns:a16="http://schemas.microsoft.com/office/drawing/2014/main" val="1277991170"/>
                    </a:ext>
                  </a:extLst>
                </a:gridCol>
                <a:gridCol w="3077988">
                  <a:extLst>
                    <a:ext uri="{9D8B030D-6E8A-4147-A177-3AD203B41FA5}">
                      <a16:colId xmlns:a16="http://schemas.microsoft.com/office/drawing/2014/main" val="387278668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452881634"/>
                    </a:ext>
                  </a:extLst>
                </a:gridCol>
                <a:gridCol w="4842892">
                  <a:extLst>
                    <a:ext uri="{9D8B030D-6E8A-4147-A177-3AD203B41FA5}">
                      <a16:colId xmlns:a16="http://schemas.microsoft.com/office/drawing/2014/main" val="2094199199"/>
                    </a:ext>
                  </a:extLst>
                </a:gridCol>
              </a:tblGrid>
              <a:tr h="130309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Генрі Модслі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А)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Телефон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111885"/>
                  </a:ext>
                </a:extLst>
              </a:tr>
              <a:tr h="325773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2.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Елі </a:t>
                      </a:r>
                      <a:r>
                        <a:rPr lang="uk-UA" sz="2000" b="1" dirty="0" err="1">
                          <a:latin typeface="Century Gothic" panose="020B0502020202020204" pitchFamily="34" charset="0"/>
                        </a:rPr>
                        <a:t>Вітні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Б)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Механічний токарний верстат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053946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3.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П'єр Мартен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В)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Посудомийна машина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314960"/>
                  </a:ext>
                </a:extLst>
              </a:tr>
              <a:tr h="130309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4.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Чарльз </a:t>
                      </a:r>
                      <a:r>
                        <a:rPr lang="uk-UA" sz="2000" b="1" dirty="0" err="1">
                          <a:latin typeface="Century Gothic" panose="020B0502020202020204" pitchFamily="34" charset="0"/>
                        </a:rPr>
                        <a:t>Гуд'їр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Г)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Радіоприймач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451422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5.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 err="1">
                          <a:latin typeface="Century Gothic" panose="020B0502020202020204" pitchFamily="34" charset="0"/>
                        </a:rPr>
                        <a:t>Семюель</a:t>
                      </a:r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 Морзе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Д)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Фрезерний верстат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7163771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6.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Александр Белл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Е)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Лампочка, фонограф, електростанція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037597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7.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Томас Едісон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Є)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Вулканізація каучуку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4354780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8.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Нікола Тесла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Ж)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Піч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для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виплавляння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високоякісної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сталі</a:t>
                      </a:r>
                      <a:endParaRPr lang="ru-RU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804082"/>
                  </a:ext>
                </a:extLst>
              </a:tr>
              <a:tr h="521237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9.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Гульєльмо Марконі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З)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Досліди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зі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змінним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струмом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і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магнітними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полями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827418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10.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Джозефіна Кокрейн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И)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Телеграфний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апарат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і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спеціальна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абетка</a:t>
                      </a:r>
                      <a:endParaRPr lang="ru-RU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720847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11.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Маргарет Елоїза Найт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І)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Паперові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пакети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з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прямокутним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дном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227460"/>
                  </a:ext>
                </a:extLst>
              </a:tr>
              <a:tr h="814432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12.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Анна Аткінс</a:t>
                      </a: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Ї)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Перша книжка,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ілюстрована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лише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фотографіями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із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застосуванням</a:t>
                      </a:r>
                      <a:r>
                        <a:rPr lang="ru-RU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latin typeface="Century Gothic" panose="020B0502020202020204" pitchFamily="34" charset="0"/>
                        </a:rPr>
                        <a:t>ціанотипії</a:t>
                      </a:r>
                      <a:endParaRPr lang="ru-RU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4459"/>
                  </a:ext>
                </a:extLst>
              </a:tr>
            </a:tbl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8570" y="6457890"/>
            <a:ext cx="91268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 – Б, 2 – Д, 3 – Ж, 4 – Є, 5 – И, 6 – А, 7 – Е, 8 – З, 9 – Г, 10 – В, 11 – І, 12 – Ї.</a:t>
            </a:r>
            <a:endParaRPr lang="uk-UA" sz="20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3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243116"/>
              </p:ext>
            </p:extLst>
          </p:nvPr>
        </p:nvGraphicFramePr>
        <p:xfrm>
          <a:off x="8571" y="116632"/>
          <a:ext cx="9118290" cy="6526644"/>
        </p:xfrm>
        <a:graphic>
          <a:graphicData uri="http://schemas.openxmlformats.org/drawingml/2006/table">
            <a:tbl>
              <a:tblPr/>
              <a:tblGrid>
                <a:gridCol w="530981">
                  <a:extLst>
                    <a:ext uri="{9D8B030D-6E8A-4147-A177-3AD203B41FA5}">
                      <a16:colId xmlns:a16="http://schemas.microsoft.com/office/drawing/2014/main" val="127799117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387278668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452881634"/>
                    </a:ext>
                  </a:extLst>
                </a:gridCol>
                <a:gridCol w="5490965">
                  <a:extLst>
                    <a:ext uri="{9D8B030D-6E8A-4147-A177-3AD203B41FA5}">
                      <a16:colId xmlns:a16="http://schemas.microsoft.com/office/drawing/2014/main" val="2094199199"/>
                    </a:ext>
                  </a:extLst>
                </a:gridCol>
              </a:tblGrid>
              <a:tr h="130309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Ніколаус</a:t>
                      </a:r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Отто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А)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Перший політ на літаку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111885"/>
                  </a:ext>
                </a:extLst>
              </a:tr>
              <a:tr h="325773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2.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Рудольф Дизель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Б)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Двигун внутрішнього згоряння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053946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3.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Фердинанд</a:t>
                      </a:r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фон </a:t>
                      </a:r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Цеппелін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В)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Перша жінка-пілот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314960"/>
                  </a:ext>
                </a:extLst>
              </a:tr>
              <a:tr h="130309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4.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Орвілл</a:t>
                      </a:r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Вілбер</a:t>
                      </a:r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Райт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Г)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Дизельний двигун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451422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5.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Раймонда де Ларош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Д)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Перший політ на дирижаблі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7163771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6.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Тереза </a:t>
                      </a:r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Пельтьє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Е)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Перший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електричний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обчислювальний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прилад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програма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для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нього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037597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7.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Іван Пулюй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Є)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 «лампою»,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що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стала прототипом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рентгенівського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апарата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4354780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8.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Вільгельм Конрад Рентген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Ж)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Перші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польоти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жінки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літаку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804082"/>
                  </a:ext>
                </a:extLst>
              </a:tr>
              <a:tr h="521237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9.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Ада </a:t>
                      </a:r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Лавлейс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З)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Досліди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зі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змінним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струмом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магнітними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полями та дешевою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електроенергією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827418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10.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Нікола</a:t>
                      </a:r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Тесла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И)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Лампочка, фонограф, електростанція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720847"/>
                  </a:ext>
                </a:extLst>
              </a:tr>
              <a:tr h="423505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11.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Томас Едісон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І)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Відкриття ікс-променів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227460"/>
                  </a:ext>
                </a:extLst>
              </a:tr>
              <a:tr h="814432">
                <a:tc>
                  <a:txBody>
                    <a:bodyPr/>
                    <a:lstStyle/>
                    <a:p>
                      <a:pPr algn="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12.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uk-UA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Семюель</a:t>
                      </a:r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Морзе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Ї)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Телеграфний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апарат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і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спеціальна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абетка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2577" marR="32577" marT="16289" marB="162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14459"/>
                  </a:ext>
                </a:extLst>
              </a:tr>
            </a:tbl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8570" y="6457890"/>
            <a:ext cx="91268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 – Б, 2 – Г, 3 – Д, 4 – А, 5 – В, 6 – Ж, 7 – Є, 8 – І, 9 – Е, 10 – З, 11 – И, 12 – Ї.</a:t>
            </a:r>
            <a:endParaRPr lang="uk-UA" sz="20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10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173.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24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§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21.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360" y="1556792"/>
            <a:ext cx="6059016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масове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виробництво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2"/>
            <a:ext cx="9144000" cy="14269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 (с. 166-167) 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Розвиток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освіти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країнах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Європи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814918"/>
              </p:ext>
            </p:extLst>
          </p:nvPr>
        </p:nvGraphicFramePr>
        <p:xfrm>
          <a:off x="282352" y="2076132"/>
          <a:ext cx="8579296" cy="4419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37885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6241411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Основні зміни в освіті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Пруссія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У 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1794 р.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всі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школи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країни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оголосили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державними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уряд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узяв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на себе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відповідальність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за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освіту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0683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Франція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У 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1824 р. засновано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спеціальне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міністерство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з 1880-х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навчання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у школах стало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безкоштовним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Велика Британія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Від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1830-х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держава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виділяла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кошти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на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у 1840-х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початкову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оголосили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загальнообов'язковою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США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Шкільною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освітою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опікувалися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місцеві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органи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влади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зменшувалася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роль церкви,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дешевшало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приватне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навчання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14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2"/>
            <a:ext cx="9144000" cy="14269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 (с. 166-167) 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Розвиток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освіти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країнах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Європи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679583"/>
              </p:ext>
            </p:extLst>
          </p:nvPr>
        </p:nvGraphicFramePr>
        <p:xfrm>
          <a:off x="282352" y="2076132"/>
          <a:ext cx="8579296" cy="4419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37885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6241411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Основні зміни в освіті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Пруссія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У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1794 р.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всі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школи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країни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оголосили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державними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уряд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узяв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себе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відповідальність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за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0683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Франція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У 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1824 р. засновано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спеціальне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міністерство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з 1880-х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навчання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у школах стало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безкоштовним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Велика Британія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Від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1830-х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держава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виділяла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кошти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на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у 1840-х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початкову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оголосили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загальнообов'язковою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США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Шкільною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освітою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опікувалися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місцеві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органи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влади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зменшувалася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роль церкви,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дешевшало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приватне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навчання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37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2"/>
            <a:ext cx="9144000" cy="14269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 (с. 166-167) 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Розвиток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освіти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країнах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Європи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891768"/>
              </p:ext>
            </p:extLst>
          </p:nvPr>
        </p:nvGraphicFramePr>
        <p:xfrm>
          <a:off x="282352" y="2076132"/>
          <a:ext cx="8579296" cy="4419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37885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6241411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Основні зміни в освіті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Пруссія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У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1794 р.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всі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школи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країни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оголосили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державними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уряд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узяв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себе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відповідальність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за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0683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Франція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У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1824 р. засновано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спеціальне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міністерство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з 1880-х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школах стало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безкоштовним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Велика Британія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Від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1830-х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держава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виділяла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кошти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на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у 1840-х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рр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початкову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освіту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оголосили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загальнообов'язковою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США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Шкільною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освітою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опікувалися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місцеві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органи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влади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зменшувалася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роль церкви,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дешевшало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приватне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навчання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27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2"/>
            <a:ext cx="9144000" cy="14269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 (с. 166-167) 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Розвиток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освіти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країнах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Європи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791472"/>
              </p:ext>
            </p:extLst>
          </p:nvPr>
        </p:nvGraphicFramePr>
        <p:xfrm>
          <a:off x="282352" y="2076132"/>
          <a:ext cx="8579296" cy="4419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37885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6241411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Основні зміни в освіті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Пруссія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У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1794 р.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всі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школи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країни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оголосили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державними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уряд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узяв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себе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відповідальність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за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0683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Франція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У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1824 р. засновано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спеціальне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міністерство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з 1880-х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школах стало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безкоштовним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Велика Британія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1830-х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держава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виділяла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кошти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 1840-х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початкову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оголосили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загальнообов'язковою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США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   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Шкільною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освітою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опікувалися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місцеві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органи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влади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;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зменшувалася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роль церкви,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дешевшало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noFill/>
                          <a:latin typeface="Century Gothic" panose="020B0502020202020204" pitchFamily="34" charset="0"/>
                        </a:rPr>
                        <a:t>приватне</a:t>
                      </a:r>
                      <a:r>
                        <a:rPr lang="ru-RU" sz="2000" b="1" dirty="0">
                          <a:noFill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noFill/>
                          <a:latin typeface="Century Gothic" panose="020B0502020202020204" pitchFamily="34" charset="0"/>
                        </a:rPr>
                        <a:t>навчання</a:t>
                      </a:r>
                      <a:r>
                        <a:rPr lang="ru-RU" sz="2000" b="1" dirty="0" smtClean="0">
                          <a:noFill/>
                          <a:latin typeface="Century Gothic" panose="020B0502020202020204" pitchFamily="34" charset="0"/>
                        </a:rPr>
                        <a:t>.</a:t>
                      </a:r>
                      <a:endParaRPr lang="ru-RU" sz="2000" b="1" dirty="0">
                        <a:noFill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04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2"/>
            <a:ext cx="9144000" cy="14269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 (с. 166-167) 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Розвиток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освіти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країнах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Європи</a:t>
            </a:r>
            <a:r>
              <a:rPr lang="ru-RU" sz="3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905262"/>
              </p:ext>
            </p:extLst>
          </p:nvPr>
        </p:nvGraphicFramePr>
        <p:xfrm>
          <a:off x="282352" y="2076132"/>
          <a:ext cx="8579296" cy="4419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37885">
                  <a:extLst>
                    <a:ext uri="{9D8B030D-6E8A-4147-A177-3AD203B41FA5}">
                      <a16:colId xmlns:a16="http://schemas.microsoft.com/office/drawing/2014/main" val="750319618"/>
                    </a:ext>
                  </a:extLst>
                </a:gridCol>
                <a:gridCol w="6241411">
                  <a:extLst>
                    <a:ext uri="{9D8B030D-6E8A-4147-A177-3AD203B41FA5}">
                      <a16:colId xmlns:a16="http://schemas.microsoft.com/office/drawing/2014/main" val="3880308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Основні зміни в освіті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98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Пруссія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У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1794 р.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всі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школи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країни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оголосили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державними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уряд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узяв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себе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відповідальність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за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0683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Франція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У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1824 р. засновано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спеціальне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міністерство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з 1880-х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 школах стало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безкоштовним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8869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 dirty="0">
                          <a:latin typeface="Century Gothic" panose="020B0502020202020204" pitchFamily="34" charset="0"/>
                        </a:rPr>
                        <a:t>Велика Британія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Від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1830-х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держава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виділяла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кошти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у 1840-х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початкову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освіту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оголосили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загальнообов'язковою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1793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2000" b="1">
                          <a:latin typeface="Century Gothic" panose="020B0502020202020204" pitchFamily="34" charset="0"/>
                        </a:rPr>
                        <a:t>США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Шкільною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освітою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опікувалися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місцеві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органи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влади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зменшувалася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роль церкви,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дешевшало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приватне</a:t>
                      </a:r>
                      <a:r>
                        <a:rPr kumimoji="0" lang="ru-RU" sz="2000" b="1" kern="1200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навчання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1" kern="12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561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8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Робота в групах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846833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Група 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Визначте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відбулися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становищі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жінок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сфері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освіти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протягом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початку ХХ ст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</a:rPr>
              <a:t>Група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попри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поширення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освіти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наприкінці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початку ХХ ст.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частина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дітей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усе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ще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залишалася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неписьменною?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9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1.xml><?xml version="1.0" encoding="utf-8"?>
<a:theme xmlns:a="http://schemas.openxmlformats.org/drawingml/2006/main" name="6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3.xml><?xml version="1.0" encoding="utf-8"?>
<a:theme xmlns:a="http://schemas.openxmlformats.org/drawingml/2006/main" name="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4.xml><?xml version="1.0" encoding="utf-8"?>
<a:theme xmlns:a="http://schemas.openxmlformats.org/drawingml/2006/main" name="1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5.xml><?xml version="1.0" encoding="utf-8"?>
<a:theme xmlns:a="http://schemas.openxmlformats.org/drawingml/2006/main" name="2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6.xml><?xml version="1.0" encoding="utf-8"?>
<a:theme xmlns:a="http://schemas.openxmlformats.org/drawingml/2006/main" name="3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7.xml><?xml version="1.0" encoding="utf-8"?>
<a:theme xmlns:a="http://schemas.openxmlformats.org/drawingml/2006/main" name="1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8.xml><?xml version="1.0" encoding="utf-8"?>
<a:theme xmlns:a="http://schemas.openxmlformats.org/drawingml/2006/main" name="2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9.xml><?xml version="1.0" encoding="utf-8"?>
<a:theme xmlns:a="http://schemas.openxmlformats.org/drawingml/2006/main" name="4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8072</TotalTime>
  <Words>2625</Words>
  <Application>Microsoft Office PowerPoint</Application>
  <PresentationFormat>Екран (4:3)</PresentationFormat>
  <Paragraphs>528</Paragraphs>
  <Slides>26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11</vt:i4>
      </vt:variant>
      <vt:variant>
        <vt:lpstr>Тема</vt:lpstr>
      </vt:variant>
      <vt:variant>
        <vt:i4>11</vt:i4>
      </vt:variant>
      <vt:variant>
        <vt:lpstr>Заголовки слайдів</vt:lpstr>
      </vt:variant>
      <vt:variant>
        <vt:i4>26</vt:i4>
      </vt:variant>
    </vt:vector>
  </HeadingPairs>
  <TitlesOfParts>
    <vt:vector size="48" baseType="lpstr">
      <vt:lpstr>Arial</vt:lpstr>
      <vt:lpstr>Book Antiqua</vt:lpstr>
      <vt:lpstr>Calibri</vt:lpstr>
      <vt:lpstr>Calibri Light</vt:lpstr>
      <vt:lpstr>Century Gothic</vt:lpstr>
      <vt:lpstr>Corbel</vt:lpstr>
      <vt:lpstr>Open Sans</vt:lpstr>
      <vt:lpstr>Times New Roman</vt:lpstr>
      <vt:lpstr>Wingdings</vt:lpstr>
      <vt:lpstr>Wingdings 2</vt:lpstr>
      <vt:lpstr>Wingdings 3</vt:lpstr>
      <vt:lpstr>Модуль</vt:lpstr>
      <vt:lpstr>F015_T_PGO_Flag-Egypt-Template</vt:lpstr>
      <vt:lpstr>F021_T_PGO_Flag-France-Template</vt:lpstr>
      <vt:lpstr>1_F021_T_PGO_Flag-France-Template</vt:lpstr>
      <vt:lpstr>2_F021_T_PGO_Flag-France-Template</vt:lpstr>
      <vt:lpstr>3_F021_T_PGO_Flag-France-Template</vt:lpstr>
      <vt:lpstr>1_F015_T_PGO_Flag-Egypt-Template</vt:lpstr>
      <vt:lpstr>2_F015_T_PGO_Flag-Egypt-Template</vt:lpstr>
      <vt:lpstr>4_F021_T_PGO_Flag-France-Template</vt:lpstr>
      <vt:lpstr>5_F021_T_PGO_Flag-France-Template</vt:lpstr>
      <vt:lpstr>6_F021_T_PGO_Flag-France-Template</vt:lpstr>
      <vt:lpstr>Презентація PowerPoint</vt:lpstr>
      <vt:lpstr>План</vt:lpstr>
      <vt:lpstr>Опорні поняття</vt:lpstr>
      <vt:lpstr>Опрацюйте текст (с. 166-167) і заповніть таблицю «Розвиток освіти в країнах Європи»</vt:lpstr>
      <vt:lpstr>Опрацюйте текст (с. 166-167) і заповніть таблицю «Розвиток освіти в країнах Європи»</vt:lpstr>
      <vt:lpstr>Опрацюйте текст (с. 166-167) і заповніть таблицю «Розвиток освіти в країнах Європи»</vt:lpstr>
      <vt:lpstr>Опрацюйте текст (с. 166-167) і заповніть таблицю «Розвиток освіти в країнах Європи»</vt:lpstr>
      <vt:lpstr>Опрацюйте текст (с. 166-167) і заповніть таблицю «Розвиток освіти в країнах Європи»</vt:lpstr>
      <vt:lpstr>Робота в групах</vt:lpstr>
      <vt:lpstr>Розгляньте картину «Чорна пляма на мапі» («Урок географії»). Визначте, яку особливість французької освіти та історичної пам’яті вона відображає.</vt:lpstr>
      <vt:lpstr>Опрацюйте текст (с. 168-169) і заповніть таблицю «Наукові відкриття та їх значення»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Робота в групах. Опрацюйте  с. 170-173 і виконайте завдання</vt:lpstr>
      <vt:lpstr>Презентація PowerPoint</vt:lpstr>
      <vt:lpstr>Презентація PowerPoint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30. Освіта. Науки. Техніка</dc:title>
  <dc:creator>Анатолій Олегович Гель</dc:creator>
  <cp:lastModifiedBy>Користувач Windows</cp:lastModifiedBy>
  <cp:revision>1458</cp:revision>
  <dcterms:created xsi:type="dcterms:W3CDTF">2010-02-23T11:30:32Z</dcterms:created>
  <dcterms:modified xsi:type="dcterms:W3CDTF">2026-07-26T18:26:13Z</dcterms:modified>
</cp:coreProperties>
</file>