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72" r:id="rId4"/>
    <p:sldId id="259" r:id="rId5"/>
    <p:sldId id="273" r:id="rId6"/>
    <p:sldId id="270" r:id="rId7"/>
    <p:sldId id="274" r:id="rId8"/>
    <p:sldId id="271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69" r:id="rId22"/>
  </p:sldIdLst>
  <p:sldSz cx="9144000" cy="6858000" type="screen4x3"/>
  <p:notesSz cx="6858000" cy="9144000"/>
  <p:defaultTextStyle>
    <a:defPPr>
      <a:defRPr lang="es-V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8" autoAdjust="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0904D9D-9168-48DB-83A0-B43436BF9B37}" type="datetimeFigureOut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VE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VE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9F6A52-6298-42CA-B509-ACBC186838DD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214313" y="857250"/>
            <a:ext cx="8715375" cy="214313"/>
          </a:xfrm>
          <a:prstGeom prst="rect">
            <a:avLst/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>
              <a:latin typeface="+mn-lt"/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142875" y="549275"/>
            <a:ext cx="3571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2806700" algn="ctr"/>
                <a:tab pos="5611813" algn="r"/>
              </a:tabLst>
              <a:defRPr/>
            </a:pPr>
            <a:r>
              <a:rPr lang="es-VE" sz="1400" b="1" dirty="0">
                <a:solidFill>
                  <a:srgbClr val="0D0D0D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La Oficina de Proyectos de Informática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572250" y="581025"/>
            <a:ext cx="2428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tabLst>
                <a:tab pos="2806700" algn="ctr"/>
                <a:tab pos="5611813" algn="r"/>
              </a:tabLst>
              <a:defRPr/>
            </a:pPr>
            <a:r>
              <a:rPr lang="es-VE" sz="1200" b="1" i="1" dirty="0">
                <a:solidFill>
                  <a:srgbClr val="365F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www.pmoinformatica.com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8123E-0D08-472C-B70C-F129ABDF8BD7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383BE-0192-4720-9198-38EE4B446234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78FAE-9FD9-40B7-A185-579ED235D951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A464E-DEBD-481B-BC28-278AE16E4B8A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4E014-C994-46F2-AC56-96902BFAC91B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8D91A-6852-4D17-BA31-E353A5CA3419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214313" y="857250"/>
            <a:ext cx="8715375" cy="214313"/>
          </a:xfrm>
          <a:prstGeom prst="rect">
            <a:avLst/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>
              <a:latin typeface="+mn-lt"/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142875" y="549275"/>
            <a:ext cx="3571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2806700" algn="ctr"/>
                <a:tab pos="5611813" algn="r"/>
              </a:tabLst>
              <a:defRPr/>
            </a:pPr>
            <a:r>
              <a:rPr lang="es-VE" sz="1400" b="1" dirty="0">
                <a:solidFill>
                  <a:srgbClr val="0D0D0D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La Oficina de Proyectos de Informática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 userDrawn="1"/>
        </p:nvSpPr>
        <p:spPr bwMode="auto">
          <a:xfrm>
            <a:off x="6572250" y="581025"/>
            <a:ext cx="2428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tabLst>
                <a:tab pos="2806700" algn="ctr"/>
                <a:tab pos="5611813" algn="r"/>
              </a:tabLst>
              <a:defRPr/>
            </a:pPr>
            <a:r>
              <a:rPr lang="es-VE" sz="1200" b="1" i="1" dirty="0">
                <a:solidFill>
                  <a:srgbClr val="365F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www.pmoinformatica.com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A1287-3C34-49E0-ACA6-FF6FE3953718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89D32-9D0E-4F97-8AFF-238607D770DE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A83FC-564C-4FC3-9FE3-73ADFF6C30B7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214313" y="857250"/>
            <a:ext cx="8715375" cy="214313"/>
          </a:xfrm>
          <a:prstGeom prst="rect">
            <a:avLst/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>
              <a:latin typeface="+mn-lt"/>
              <a:cs typeface="+mn-cs"/>
            </a:endParaRPr>
          </a:p>
        </p:txBody>
      </p:sp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142875" y="549275"/>
            <a:ext cx="3571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2806700" algn="ctr"/>
                <a:tab pos="5611813" algn="r"/>
              </a:tabLst>
              <a:defRPr/>
            </a:pPr>
            <a:r>
              <a:rPr lang="es-VE" sz="1400" b="1" dirty="0">
                <a:solidFill>
                  <a:srgbClr val="0D0D0D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La Oficina de Proyectos de Informática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572250" y="581025"/>
            <a:ext cx="2428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tabLst>
                <a:tab pos="2806700" algn="ctr"/>
                <a:tab pos="5611813" algn="r"/>
              </a:tabLst>
              <a:defRPr/>
            </a:pPr>
            <a:r>
              <a:rPr lang="es-VE" sz="1200" b="1" i="1" dirty="0">
                <a:solidFill>
                  <a:srgbClr val="365F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www.pmoinformatica.com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50390-F445-48F2-BC28-352004012CBD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BD00-1B5D-4D77-B27A-698F25FE46FB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 userDrawn="1"/>
        </p:nvSpPr>
        <p:spPr bwMode="auto">
          <a:xfrm>
            <a:off x="214313" y="857250"/>
            <a:ext cx="8715375" cy="214313"/>
          </a:xfrm>
          <a:prstGeom prst="rect">
            <a:avLst/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>
              <a:latin typeface="+mn-lt"/>
              <a:cs typeface="+mn-cs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142875" y="549275"/>
            <a:ext cx="3571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2806700" algn="ctr"/>
                <a:tab pos="5611813" algn="r"/>
              </a:tabLst>
              <a:defRPr/>
            </a:pPr>
            <a:r>
              <a:rPr lang="es-VE" sz="1400" b="1" dirty="0">
                <a:solidFill>
                  <a:srgbClr val="0D0D0D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La Oficina de Proyectos de Informática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6572250" y="581025"/>
            <a:ext cx="2428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tabLst>
                <a:tab pos="2806700" algn="ctr"/>
                <a:tab pos="5611813" algn="r"/>
              </a:tabLst>
              <a:defRPr/>
            </a:pPr>
            <a:r>
              <a:rPr lang="es-VE" sz="1200" b="1" i="1" dirty="0">
                <a:solidFill>
                  <a:srgbClr val="365F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www.pmoinformatica.com</a:t>
            </a:r>
            <a:endParaRPr lang="es-V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10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E5A29-DD58-4F98-B717-B6A1AFB07018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11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12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41C12-7BC0-4121-9951-888A18C1A6E2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15DC2-ABCF-41A0-9CE7-31C47E29BD3B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8769E-51EE-4376-B68B-337A0A9EC301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CCFFE-B370-4C62-B853-E17A73FB89EA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0A117-6C6C-4D4A-8F2E-F17A2A41F9E5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B25E8-F03A-4D08-BC2E-8312441BCFEC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60E2A-07D7-432E-8C29-71938A26061A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VE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D3366-778F-4BD5-BD03-369B496DC820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2F224-79C8-4C7A-8230-1B7C9B9B112C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VE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A7A2F3-BC87-4178-8732-E3518D618DAA}" type="datetime1">
              <a:rPr lang="es-VE"/>
              <a:pPr>
                <a:defRPr/>
              </a:pPr>
              <a:t>02/02/2014</a:t>
            </a:fld>
            <a:endParaRPr lang="es-V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FEFD63-5D7E-4B2F-B2EE-382FB4F3EF8A}" type="slidenum">
              <a:rPr lang="es-VE"/>
              <a:pPr>
                <a:defRPr/>
              </a:pPr>
              <a:t>‹Nº›</a:t>
            </a:fld>
            <a:endParaRPr lang="es-V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39" r:id="rId3"/>
    <p:sldLayoutId id="2147483748" r:id="rId4"/>
    <p:sldLayoutId id="214748374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VE" b="1" dirty="0" smtClean="0"/>
              <a:t>Reporte de Avance de Proyecto</a:t>
            </a:r>
            <a:r>
              <a:rPr lang="es-VE" sz="2400" b="1" dirty="0" smtClean="0">
                <a:solidFill>
                  <a:srgbClr val="00B050"/>
                </a:solidFill>
              </a:rPr>
              <a:t> [Nombre del Proyecto]</a:t>
            </a:r>
            <a:endParaRPr lang="es-VE" sz="2400" b="1" dirty="0" smtClean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00188" y="3786188"/>
            <a:ext cx="6400800" cy="1500187"/>
          </a:xfrm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s-VE" sz="2800" b="1" dirty="0" smtClean="0"/>
              <a:t>Período: </a:t>
            </a:r>
            <a:r>
              <a:rPr lang="es-VE" sz="2800" b="1" dirty="0" smtClean="0">
                <a:solidFill>
                  <a:srgbClr val="00B050"/>
                </a:solidFill>
              </a:rPr>
              <a:t>[dd/mm/aaaa] al [dd/mm/aaaa]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VE" sz="2800" b="1" dirty="0" smtClean="0"/>
              <a:t>Organización: </a:t>
            </a:r>
            <a:r>
              <a:rPr lang="es-VE" sz="2800" b="1" dirty="0" smtClean="0">
                <a:solidFill>
                  <a:srgbClr val="00B050"/>
                </a:solidFill>
              </a:rPr>
              <a:t>[Empresa / Organización]</a:t>
            </a:r>
            <a:endParaRPr lang="es-VE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VE" sz="2800" b="1" dirty="0" smtClean="0"/>
              <a:t>Cliente: </a:t>
            </a:r>
            <a:r>
              <a:rPr lang="es-VE" sz="2800" b="1" dirty="0" smtClean="0">
                <a:solidFill>
                  <a:srgbClr val="00B050"/>
                </a:solidFill>
              </a:rPr>
              <a:t>[Principal cliente interno del proyecto]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VE" sz="2800" b="1" dirty="0" smtClean="0"/>
              <a:t>Gerente del Proyecto: </a:t>
            </a:r>
            <a:r>
              <a:rPr lang="es-VE" sz="2800" b="1" dirty="0" smtClean="0">
                <a:solidFill>
                  <a:srgbClr val="00B050"/>
                </a:solidFill>
              </a:rPr>
              <a:t>[Nombre del Gerente]</a:t>
            </a:r>
            <a:endParaRPr lang="es-VE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VE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VE" sz="2800" b="1" dirty="0" smtClean="0">
              <a:solidFill>
                <a:srgbClr val="00B05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BBE491-7CC4-4674-AE06-167FAC1922A8}" type="slidenum">
              <a:rPr lang="es-VE" smtClean="0"/>
              <a:pPr>
                <a:defRPr/>
              </a:pPr>
              <a:t>1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57163" y="1285875"/>
            <a:ext cx="7772400" cy="357188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Logros del período</a:t>
            </a:r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1FDE55-8206-4F2D-970B-3E4676036EF5}" type="slidenum">
              <a:rPr lang="es-VE" smtClean="0"/>
              <a:pPr>
                <a:defRPr/>
              </a:pPr>
              <a:t>10</a:t>
            </a:fld>
            <a:endParaRPr lang="es-VE" dirty="0"/>
          </a:p>
        </p:txBody>
      </p:sp>
      <p:sp>
        <p:nvSpPr>
          <p:cNvPr id="15364" name="7 Marcador de contenido"/>
          <p:cNvSpPr>
            <a:spLocks noGrp="1"/>
          </p:cNvSpPr>
          <p:nvPr>
            <p:ph sz="half" idx="1"/>
          </p:nvPr>
        </p:nvSpPr>
        <p:spPr>
          <a:xfrm>
            <a:off x="214313" y="1857375"/>
            <a:ext cx="8258175" cy="4143375"/>
          </a:xfrm>
        </p:spPr>
        <p:txBody>
          <a:bodyPr/>
          <a:lstStyle/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1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2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3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4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/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3A51E-3D98-418C-8D8D-7A4DC6BF987D}" type="slidenum">
              <a:rPr lang="es-VE" smtClean="0"/>
              <a:pPr>
                <a:defRPr/>
              </a:pPr>
              <a:t>11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428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Causas de desviación y acciones correctivas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725B-28E3-466D-8259-47A19A6981CC}" type="slidenum">
              <a:rPr lang="es-VE" smtClean="0"/>
              <a:pPr>
                <a:defRPr/>
              </a:pPr>
              <a:t>12</a:t>
            </a:fld>
            <a:endParaRPr lang="es-VE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14313" y="1928813"/>
          <a:ext cx="8673634" cy="438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928826"/>
                <a:gridCol w="1714512"/>
                <a:gridCol w="1815586"/>
                <a:gridCol w="1285884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Incidente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Actividad</a:t>
                      </a:r>
                      <a:r>
                        <a:rPr lang="es-VE" sz="1400" baseline="0" dirty="0" smtClean="0"/>
                        <a:t> Afectada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Causas del Incidente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Acciones Correctivas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Responsable de las Acciones Correctivas</a:t>
                      </a:r>
                      <a:endParaRPr lang="es-VE" sz="1400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r>
                        <a:rPr lang="es-VE" sz="1400" dirty="0" smtClean="0">
                          <a:solidFill>
                            <a:srgbClr val="00B050"/>
                          </a:solidFill>
                        </a:rPr>
                        <a:t>Corresponde con problemas que presenta el proyecto, que ya se han materializado.</a:t>
                      </a:r>
                      <a:r>
                        <a:rPr lang="es-VE" sz="1400" baseline="0" dirty="0" smtClean="0">
                          <a:solidFill>
                            <a:srgbClr val="00B050"/>
                          </a:solidFill>
                        </a:rPr>
                        <a:t> (Es un Riesgo identificado que ya ocurrió, o un Riesgo no identificado que ya ocurrió)</a:t>
                      </a:r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Actividad o Grupos de actividades del proyecto que presentan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desviación. Se describe en que forma fueron afectadas (Costo, Tiempo, Calidad, Alcance, Otra)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Describe las causas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raíz del incidente o problema.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Acciones correctivas que se están tomando para reparar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el defecto o corregir el incidente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Nombre, cargo y departamento responsable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de ejecutar las acciones correctivas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/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A494F7-5450-4DA9-80A4-C2087EAA5173}" type="slidenum">
              <a:rPr lang="es-VE" smtClean="0"/>
              <a:pPr>
                <a:defRPr/>
              </a:pPr>
              <a:t>13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428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Estado actual de riesgos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991EA-58A1-4979-9683-F162A4C506E1}" type="slidenum">
              <a:rPr lang="es-VE" smtClean="0"/>
              <a:pPr>
                <a:defRPr/>
              </a:pPr>
              <a:t>14</a:t>
            </a:fld>
            <a:endParaRPr lang="es-VE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14313" y="1928813"/>
          <a:ext cx="8643966" cy="353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5806"/>
                <a:gridCol w="2395806"/>
                <a:gridCol w="2255150"/>
                <a:gridCol w="1597204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Riesgo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Impacto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Plan</a:t>
                      </a:r>
                      <a:r>
                        <a:rPr lang="es-VE" sz="1400" baseline="0" dirty="0" smtClean="0"/>
                        <a:t> de Respuesta al Riesgo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Responsable</a:t>
                      </a:r>
                      <a:r>
                        <a:rPr lang="es-VE" sz="1400" baseline="0" dirty="0" smtClean="0"/>
                        <a:t> del Plan de Respuesta</a:t>
                      </a:r>
                      <a:endParaRPr lang="es-VE" sz="1400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r>
                        <a:rPr lang="es-VE" sz="1400" dirty="0" smtClean="0">
                          <a:solidFill>
                            <a:srgbClr val="00B050"/>
                          </a:solidFill>
                        </a:rPr>
                        <a:t>Describe el Riesgo,</a:t>
                      </a:r>
                      <a:r>
                        <a:rPr lang="es-VE" sz="1400" baseline="0" dirty="0" smtClean="0">
                          <a:solidFill>
                            <a:srgbClr val="00B050"/>
                          </a:solidFill>
                        </a:rPr>
                        <a:t> incluyendo sus causas raíces</a:t>
                      </a:r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Variable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de proyecto que podría afectarse (Tiempo, Costo, Alcance, Calidad)</a:t>
                      </a:r>
                    </a:p>
                    <a:p>
                      <a:pPr algn="l"/>
                      <a:endParaRPr lang="es-VE" sz="1400" kern="1200" baseline="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Incluye medida de ese impacto según se establezca para cada variable.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Acciones correctivas que se están tomando para reparar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el defecto o corregir el incidente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Nombre, cargo y departamento responsable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de ejecutar las acciones correctivas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/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58CB9-4E5C-4AE5-8873-94F175ED63EB}" type="slidenum">
              <a:rPr lang="es-VE" smtClean="0"/>
              <a:pPr>
                <a:defRPr/>
              </a:pPr>
              <a:t>15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428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Estado actual de las solicitudes de cambio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46C63-C5C4-4F66-B8ED-FD0A108C3B7A}" type="slidenum">
              <a:rPr lang="es-VE" smtClean="0"/>
              <a:pPr>
                <a:defRPr/>
              </a:pPr>
              <a:t>16</a:t>
            </a:fld>
            <a:endParaRPr lang="es-VE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14313" y="1857375"/>
          <a:ext cx="8673634" cy="4529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956379"/>
                <a:gridCol w="2025848"/>
                <a:gridCol w="1314064"/>
                <a:gridCol w="1391531"/>
                <a:gridCol w="985548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Número</a:t>
                      </a:r>
                      <a:r>
                        <a:rPr lang="es-VE" sz="1400" baseline="0" dirty="0" smtClean="0"/>
                        <a:t> de Solicitud de Cambio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Fecha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Descripción del Cambio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Impacto del Cambio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Aprobador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Estado</a:t>
                      </a:r>
                      <a:endParaRPr lang="es-VE" sz="1400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r>
                        <a:rPr lang="es-VE" sz="1400" dirty="0" smtClean="0">
                          <a:solidFill>
                            <a:srgbClr val="00B050"/>
                          </a:solidFill>
                        </a:rPr>
                        <a:t>Número</a:t>
                      </a:r>
                      <a:r>
                        <a:rPr lang="es-VE" sz="1400" baseline="0" dirty="0" smtClean="0">
                          <a:solidFill>
                            <a:srgbClr val="00B050"/>
                          </a:solidFill>
                        </a:rPr>
                        <a:t> de solicitud de cambio según formato preestablecido.</a:t>
                      </a:r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Fecha de solicitud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Descripción del cambio que se está solicitando.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endParaRPr lang="es-VE" sz="1400" kern="1200" baseline="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Los Cambios pueden ser de Alcance, Cronograma, Costo, Calidad u otras variables de proyecto.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Los cambios en una variable, por ejemplo alcance, pueden afectar otras variables como por ejemplo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cronograma o costo.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Pueden ser aprobados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por el Comité de Dirección si son de alto impacto, o por algún delegado en el equipo sino son de alto impacto.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Posibles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estados:</a:t>
                      </a:r>
                    </a:p>
                    <a:p>
                      <a:pPr algn="ctr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Solicitado</a:t>
                      </a:r>
                    </a:p>
                    <a:p>
                      <a:pPr algn="ctr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En Revisión</a:t>
                      </a:r>
                    </a:p>
                    <a:p>
                      <a:pPr algn="ctr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Aprobado</a:t>
                      </a:r>
                    </a:p>
                    <a:p>
                      <a:pPr algn="ctr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Cerrado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/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D2921-1880-4BFE-A422-CF3FD630C2C1}" type="slidenum">
              <a:rPr lang="es-VE" smtClean="0"/>
              <a:pPr>
                <a:defRPr/>
              </a:pPr>
              <a:t>17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57163" y="1285875"/>
            <a:ext cx="7772400" cy="357188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Logros planificados para el próximo período</a:t>
            </a:r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92A026-24A9-409D-881D-8D11EEE8C57A}" type="slidenum">
              <a:rPr lang="es-VE" smtClean="0"/>
              <a:pPr>
                <a:defRPr/>
              </a:pPr>
              <a:t>18</a:t>
            </a:fld>
            <a:endParaRPr lang="es-VE" dirty="0"/>
          </a:p>
        </p:txBody>
      </p:sp>
      <p:sp>
        <p:nvSpPr>
          <p:cNvPr id="23556" name="7 Marcador de contenido"/>
          <p:cNvSpPr>
            <a:spLocks noGrp="1"/>
          </p:cNvSpPr>
          <p:nvPr>
            <p:ph sz="half" idx="1"/>
          </p:nvPr>
        </p:nvSpPr>
        <p:spPr>
          <a:xfrm>
            <a:off x="214313" y="1857375"/>
            <a:ext cx="8258175" cy="4143375"/>
          </a:xfrm>
        </p:spPr>
        <p:txBody>
          <a:bodyPr/>
          <a:lstStyle/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1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2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3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4</a:t>
            </a:r>
          </a:p>
          <a:p>
            <a:pPr eaLnBrk="1" hangingPunct="1"/>
            <a:r>
              <a:rPr lang="es-VE" sz="2400" smtClean="0">
                <a:solidFill>
                  <a:srgbClr val="00B050"/>
                </a:solidFill>
              </a:rPr>
              <a:t>Actividad / Logro / Hito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/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A5D1A-B398-444B-B367-773B2925A23F}" type="slidenum">
              <a:rPr lang="es-VE" smtClean="0"/>
              <a:pPr>
                <a:defRPr/>
              </a:pPr>
              <a:t>19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/>
            <a:r>
              <a:rPr lang="es-VE" sz="2400" smtClean="0"/>
              <a:t>Estado de compromisos del período anterior</a:t>
            </a:r>
          </a:p>
          <a:p>
            <a:pPr eaLnBrk="1" hangingPunct="1"/>
            <a:r>
              <a:rPr lang="es-VE" sz="2400" smtClean="0"/>
              <a:t>Indicadores y Proyecciones</a:t>
            </a:r>
          </a:p>
          <a:p>
            <a:pPr eaLnBrk="1" hangingPunct="1"/>
            <a:r>
              <a:rPr lang="es-VE" sz="2400" smtClean="0"/>
              <a:t>Causas de desviación y acciones correctivas</a:t>
            </a:r>
          </a:p>
          <a:p>
            <a:pPr eaLnBrk="1" hangingPunct="1"/>
            <a:r>
              <a:rPr lang="es-VE" sz="2400" smtClean="0"/>
              <a:t>Logros del período</a:t>
            </a:r>
          </a:p>
          <a:p>
            <a:pPr eaLnBrk="1" hangingPunct="1"/>
            <a:r>
              <a:rPr lang="es-VE" sz="2400" smtClean="0"/>
              <a:t>Estado actual de incidentes</a:t>
            </a:r>
          </a:p>
          <a:p>
            <a:pPr eaLnBrk="1" hangingPunct="1"/>
            <a:r>
              <a:rPr lang="es-VE" sz="2400" smtClean="0"/>
              <a:t>Estado actual de riesgos</a:t>
            </a:r>
          </a:p>
          <a:p>
            <a:pPr eaLnBrk="1" hangingPunct="1"/>
            <a:r>
              <a:rPr lang="es-VE" sz="2400" smtClean="0"/>
              <a:t>Estado actual de solicitudes de cambios</a:t>
            </a:r>
          </a:p>
          <a:p>
            <a:pPr eaLnBrk="1" hangingPunct="1"/>
            <a:r>
              <a:rPr lang="es-VE" sz="2400" smtClean="0"/>
              <a:t>Logros planificados para el próximo período</a:t>
            </a:r>
          </a:p>
          <a:p>
            <a:pPr eaLnBrk="1" hangingPunct="1"/>
            <a:r>
              <a:rPr lang="es-VE" sz="2400" smtClean="0"/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E5AD7-B0FA-4E6C-9974-AC1F68A04346}" type="slidenum">
              <a:rPr lang="es-VE" smtClean="0"/>
              <a:pPr>
                <a:defRPr/>
              </a:pPr>
              <a:t>2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428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Estado de compromisos del período anterior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0BEFE6-F78A-43FC-B7B5-216ACBB23DE9}" type="slidenum">
              <a:rPr lang="es-VE" smtClean="0"/>
              <a:pPr>
                <a:defRPr/>
              </a:pPr>
              <a:t>20</a:t>
            </a:fld>
            <a:endParaRPr lang="es-VE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85750" y="1928813"/>
          <a:ext cx="8643998" cy="4390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2"/>
                <a:gridCol w="2024078"/>
                <a:gridCol w="1714512"/>
                <a:gridCol w="2286016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Compromiso / Pendiente</a:t>
                      </a:r>
                      <a:r>
                        <a:rPr lang="es-VE" sz="1400" baseline="0" dirty="0" smtClean="0"/>
                        <a:t> / Actividad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Responsable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Fecha Compromiso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Descripción del Estado</a:t>
                      </a:r>
                      <a:endParaRPr lang="es-VE" sz="1400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r>
                        <a:rPr lang="es-VE" sz="1400" dirty="0" smtClean="0">
                          <a:solidFill>
                            <a:srgbClr val="00B050"/>
                          </a:solidFill>
                        </a:rPr>
                        <a:t>En cada reunión de avance, se identifican </a:t>
                      </a:r>
                      <a:r>
                        <a:rPr lang="es-VE" sz="1400" baseline="0" dirty="0" smtClean="0">
                          <a:solidFill>
                            <a:srgbClr val="00B050"/>
                          </a:solidFill>
                        </a:rPr>
                        <a:t>pendientes o compromisos que el equipo o interesados deben atender, estos compromisos se listan para su seguimiento.</a:t>
                      </a:r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Nombre, Cargo y departamento del responsable a quien está asignado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el compromiso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b="0" dirty="0" smtClean="0">
                          <a:solidFill>
                            <a:srgbClr val="00B050"/>
                          </a:solidFill>
                        </a:rPr>
                        <a:t>[dd/mm/aaaa] </a:t>
                      </a:r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Posibles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Estados: Pendiente o Cerrado</a:t>
                      </a:r>
                    </a:p>
                    <a:p>
                      <a:pPr algn="ctr"/>
                      <a:endParaRPr lang="es-VE" sz="1400" kern="1200" baseline="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En caso de estar pendiente se pueden describir las razones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VE" b="1" dirty="0" smtClean="0"/>
              <a:t>Reporte de Avance de Proyecto</a:t>
            </a:r>
            <a:r>
              <a:rPr lang="es-VE" sz="2400" b="1" dirty="0" smtClean="0">
                <a:solidFill>
                  <a:srgbClr val="00B050"/>
                </a:solidFill>
              </a:rPr>
              <a:t> [Nombre del Proyecto]</a:t>
            </a:r>
            <a:endParaRPr lang="es-VE" sz="2400" b="1" dirty="0" smtClean="0">
              <a:solidFill>
                <a:srgbClr val="00B05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00188" y="3786188"/>
            <a:ext cx="6400800" cy="1500187"/>
          </a:xfrm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s-VE" sz="2800" b="1" dirty="0" smtClean="0"/>
              <a:t>Período: </a:t>
            </a:r>
            <a:r>
              <a:rPr lang="es-VE" sz="2800" b="1" dirty="0" smtClean="0">
                <a:solidFill>
                  <a:srgbClr val="00B050"/>
                </a:solidFill>
              </a:rPr>
              <a:t>[dd/mm/aaaa] al [dd/mm/aaaa]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VE" sz="2800" b="1" dirty="0" smtClean="0"/>
              <a:t>Organización: </a:t>
            </a:r>
            <a:r>
              <a:rPr lang="es-VE" sz="2800" b="1" dirty="0" smtClean="0">
                <a:solidFill>
                  <a:srgbClr val="00B050"/>
                </a:solidFill>
              </a:rPr>
              <a:t>[Empresa / Organización]</a:t>
            </a:r>
            <a:endParaRPr lang="es-VE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VE" sz="2800" b="1" dirty="0" smtClean="0"/>
              <a:t>Cliente: </a:t>
            </a:r>
            <a:r>
              <a:rPr lang="es-VE" sz="2800" b="1" dirty="0" smtClean="0">
                <a:solidFill>
                  <a:srgbClr val="00B050"/>
                </a:solidFill>
              </a:rPr>
              <a:t>[Principal cliente interno del proyecto]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VE" sz="2800" b="1" dirty="0" smtClean="0"/>
              <a:t>Gerente del Proyecto: </a:t>
            </a:r>
            <a:r>
              <a:rPr lang="es-VE" sz="2800" b="1" dirty="0" smtClean="0">
                <a:solidFill>
                  <a:srgbClr val="00B050"/>
                </a:solidFill>
              </a:rPr>
              <a:t>[Nombre del Gerente]</a:t>
            </a:r>
            <a:endParaRPr lang="es-VE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VE" sz="2800" b="1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VE" sz="2800" b="1" dirty="0" smtClean="0">
              <a:solidFill>
                <a:srgbClr val="00B05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DC52C-BE9D-4202-980C-6C44F3F57AF7}" type="slidenum">
              <a:rPr lang="es-VE" smtClean="0"/>
              <a:pPr>
                <a:defRPr/>
              </a:pPr>
              <a:t>21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/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E326D-79EB-4945-8688-C3F4DBD0E223}" type="slidenum">
              <a:rPr lang="es-VE" smtClean="0"/>
              <a:pPr>
                <a:defRPr/>
              </a:pPr>
              <a:t>3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428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Estado de compromisos del período anterior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A74C47-41B1-48F4-923B-E87B4E44EE5C}" type="slidenum">
              <a:rPr lang="es-VE" smtClean="0"/>
              <a:pPr>
                <a:defRPr/>
              </a:pPr>
              <a:t>4</a:t>
            </a:fld>
            <a:endParaRPr lang="es-VE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85750" y="1928813"/>
          <a:ext cx="8643998" cy="4390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2"/>
                <a:gridCol w="2024078"/>
                <a:gridCol w="1714512"/>
                <a:gridCol w="2286016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Compromiso / Pendiente</a:t>
                      </a:r>
                      <a:r>
                        <a:rPr lang="es-VE" sz="1400" baseline="0" dirty="0" smtClean="0"/>
                        <a:t> / Actividad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Responsable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Fecha Compromiso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Descripción del Estado</a:t>
                      </a:r>
                      <a:endParaRPr lang="es-VE" sz="1400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r>
                        <a:rPr lang="es-VE" sz="1400" dirty="0" smtClean="0">
                          <a:solidFill>
                            <a:srgbClr val="00B050"/>
                          </a:solidFill>
                        </a:rPr>
                        <a:t>En cada reunión de avance, se identifican </a:t>
                      </a:r>
                      <a:r>
                        <a:rPr lang="es-VE" sz="1400" baseline="0" dirty="0" smtClean="0">
                          <a:solidFill>
                            <a:srgbClr val="00B050"/>
                          </a:solidFill>
                        </a:rPr>
                        <a:t>pendientes o compromisos que el equipo o interesados deben atender, estos compromisos se listan para su seguimiento.</a:t>
                      </a:r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Nombre, Cargo y departamento del responsable a quien está asignado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el compromiso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b="0" dirty="0" smtClean="0">
                          <a:solidFill>
                            <a:srgbClr val="00B050"/>
                          </a:solidFill>
                        </a:rPr>
                        <a:t>[dd/mm/aaaa] </a:t>
                      </a:r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Posibles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Estados: Pendiente o Cerrado</a:t>
                      </a:r>
                    </a:p>
                    <a:p>
                      <a:pPr algn="ctr"/>
                      <a:endParaRPr lang="es-VE" sz="1400" kern="1200" baseline="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En caso de estar pendiente se pueden describir las razones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/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657D3-CF30-4A32-AFBA-E50420A7163A}" type="slidenum">
              <a:rPr lang="es-VE" smtClean="0"/>
              <a:pPr>
                <a:defRPr/>
              </a:pPr>
              <a:t>5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57163" y="1285875"/>
            <a:ext cx="7772400" cy="357188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Indicadores y proyecciones</a:t>
            </a:r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87B92-8B50-4D90-A7E3-AE929F326AA9}" type="slidenum">
              <a:rPr lang="es-VE" smtClean="0"/>
              <a:pPr>
                <a:defRPr/>
              </a:pPr>
              <a:t>6</a:t>
            </a:fld>
            <a:endParaRPr lang="es-VE" dirty="0"/>
          </a:p>
        </p:txBody>
      </p:sp>
      <p:sp>
        <p:nvSpPr>
          <p:cNvPr id="11268" name="3 CuadroTexto"/>
          <p:cNvSpPr txBox="1">
            <a:spLocks noChangeArrowheads="1"/>
          </p:cNvSpPr>
          <p:nvPr/>
        </p:nvSpPr>
        <p:spPr bwMode="auto">
          <a:xfrm>
            <a:off x="214313" y="1785938"/>
            <a:ext cx="4071937" cy="26781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VE" sz="1400" b="1"/>
              <a:t>Situación actual del proyecto</a:t>
            </a:r>
          </a:p>
          <a:p>
            <a:endParaRPr lang="es-VE" sz="1400"/>
          </a:p>
          <a:p>
            <a:r>
              <a:rPr lang="es-VE" sz="1400"/>
              <a:t>Valor Planificado:</a:t>
            </a:r>
          </a:p>
          <a:p>
            <a:r>
              <a:rPr lang="es-VE" sz="1400"/>
              <a:t>Valor Ganado:</a:t>
            </a:r>
          </a:p>
          <a:p>
            <a:r>
              <a:rPr lang="es-VE" sz="1400"/>
              <a:t>Costo real invertido:</a:t>
            </a:r>
          </a:p>
          <a:p>
            <a:endParaRPr lang="es-VE" sz="1400"/>
          </a:p>
          <a:p>
            <a:r>
              <a:rPr lang="es-VE" sz="1400"/>
              <a:t>Variación de cronograma:</a:t>
            </a:r>
          </a:p>
          <a:p>
            <a:r>
              <a:rPr lang="es-VE" sz="1400"/>
              <a:t>Índice de desempeño de cronograma:</a:t>
            </a:r>
          </a:p>
          <a:p>
            <a:endParaRPr lang="es-VE" sz="1400"/>
          </a:p>
          <a:p>
            <a:r>
              <a:rPr lang="es-VE" sz="1400"/>
              <a:t>Variación de costo:</a:t>
            </a:r>
          </a:p>
          <a:p>
            <a:r>
              <a:rPr lang="es-VE" sz="1400"/>
              <a:t>Índice de desempeño de costo:</a:t>
            </a:r>
          </a:p>
          <a:p>
            <a:endParaRPr lang="es-VE" sz="1400"/>
          </a:p>
        </p:txBody>
      </p:sp>
      <p:sp>
        <p:nvSpPr>
          <p:cNvPr id="11269" name="4 CuadroTexto"/>
          <p:cNvSpPr txBox="1">
            <a:spLocks noChangeArrowheads="1"/>
          </p:cNvSpPr>
          <p:nvPr/>
        </p:nvSpPr>
        <p:spPr bwMode="auto">
          <a:xfrm>
            <a:off x="214313" y="4616450"/>
            <a:ext cx="8286750" cy="18161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VE" sz="1400" b="1"/>
              <a:t>Proyecciones</a:t>
            </a:r>
          </a:p>
          <a:p>
            <a:endParaRPr lang="es-VE" sz="1400"/>
          </a:p>
          <a:p>
            <a:r>
              <a:rPr lang="es-VE" sz="1400"/>
              <a:t>Fecha estimada de conclusión:</a:t>
            </a:r>
          </a:p>
          <a:p>
            <a:r>
              <a:rPr lang="es-VE" sz="1400"/>
              <a:t>Presupuesto hasta la conclusión:</a:t>
            </a:r>
          </a:p>
          <a:p>
            <a:r>
              <a:rPr lang="es-VE" sz="1400"/>
              <a:t>Estimación a la conclusión:</a:t>
            </a:r>
          </a:p>
          <a:p>
            <a:r>
              <a:rPr lang="es-VE" sz="1400"/>
              <a:t>Estimación hasta la conclusión:</a:t>
            </a:r>
          </a:p>
          <a:p>
            <a:r>
              <a:rPr lang="es-VE" sz="1400"/>
              <a:t>Índice de desempeño de trabajo por completar:</a:t>
            </a:r>
          </a:p>
          <a:p>
            <a:endParaRPr lang="es-VE" sz="1400"/>
          </a:p>
        </p:txBody>
      </p:sp>
      <p:sp>
        <p:nvSpPr>
          <p:cNvPr id="7" name="6 Rectángulo"/>
          <p:cNvSpPr/>
          <p:nvPr/>
        </p:nvSpPr>
        <p:spPr>
          <a:xfrm>
            <a:off x="4429125" y="1785938"/>
            <a:ext cx="4071938" cy="2714625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VE" sz="1400" b="1" dirty="0">
                <a:solidFill>
                  <a:schemeClr val="tx1"/>
                </a:solidFill>
              </a:rPr>
              <a:t>Gráfico de Valor Ganado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/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C1C35-44E5-4736-AB74-A30B27FF3C87}" type="slidenum">
              <a:rPr lang="es-VE" smtClean="0"/>
              <a:pPr>
                <a:defRPr/>
              </a:pPr>
              <a:t>7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1428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Causas de desviación y acciones correctivas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2DCA4-7D0A-41F7-B372-93BF16DF8374}" type="slidenum">
              <a:rPr lang="es-VE" smtClean="0"/>
              <a:pPr>
                <a:defRPr/>
              </a:pPr>
              <a:t>8</a:t>
            </a:fld>
            <a:endParaRPr lang="es-VE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14313" y="1928813"/>
          <a:ext cx="8643998" cy="438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729"/>
                <a:gridCol w="1085347"/>
                <a:gridCol w="1162510"/>
                <a:gridCol w="1928826"/>
                <a:gridCol w="2071702"/>
                <a:gridCol w="1285884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Grupo de Actividades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Medición de la Desviación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Responsable de la Actividad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Causa de la</a:t>
                      </a:r>
                      <a:r>
                        <a:rPr lang="es-VE" sz="1400" baseline="0" dirty="0" smtClean="0"/>
                        <a:t> desviación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Acciones Correctivas</a:t>
                      </a:r>
                      <a:endParaRPr lang="es-V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dirty="0" smtClean="0"/>
                        <a:t>Responsable de las Acciones Correctivas</a:t>
                      </a:r>
                      <a:endParaRPr lang="es-VE" sz="1400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r>
                        <a:rPr lang="es-VE" sz="1400" dirty="0" smtClean="0">
                          <a:solidFill>
                            <a:srgbClr val="00B050"/>
                          </a:solidFill>
                        </a:rPr>
                        <a:t>Actividad</a:t>
                      </a:r>
                      <a:r>
                        <a:rPr lang="es-VE" sz="1400" baseline="0" dirty="0" smtClean="0">
                          <a:solidFill>
                            <a:srgbClr val="00B050"/>
                          </a:solidFill>
                        </a:rPr>
                        <a:t> o grupo de actividades con desviación.</a:t>
                      </a:r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Si 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es de tiempo, costo, alcance o calidad. Se incluye la métrica, según la variable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b="0" dirty="0" smtClean="0">
                          <a:solidFill>
                            <a:srgbClr val="00B050"/>
                          </a:solidFill>
                        </a:rPr>
                        <a:t>Nombre, cargo y departamento responsable.</a:t>
                      </a:r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Describe las causas de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la desviación.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Acciones correctivas para corregir la desviación y llevar el proyecto a su plan original.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4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Nombre, cargo y departamento responsable</a:t>
                      </a:r>
                      <a:r>
                        <a:rPr lang="es-VE" sz="14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de ejecutar las acciones correctivas</a:t>
                      </a:r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 algn="l"/>
                      <a:endParaRPr lang="es-VE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b="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VE" sz="1400" kern="1200" dirty="0" smtClean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 Título"/>
          <p:cNvSpPr txBox="1">
            <a:spLocks/>
          </p:cNvSpPr>
          <p:nvPr/>
        </p:nvSpPr>
        <p:spPr>
          <a:xfrm>
            <a:off x="600075" y="1357313"/>
            <a:ext cx="7772400" cy="357187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VE" sz="2800" b="1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7171" name="7 Marcador de contenido"/>
          <p:cNvSpPr>
            <a:spLocks noGrp="1"/>
          </p:cNvSpPr>
          <p:nvPr>
            <p:ph sz="half" idx="1"/>
          </p:nvPr>
        </p:nvSpPr>
        <p:spPr>
          <a:xfrm>
            <a:off x="600075" y="1928813"/>
            <a:ext cx="8258175" cy="4143375"/>
          </a:xfrm>
        </p:spPr>
        <p:txBody>
          <a:bodyPr/>
          <a:lstStyle/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de compromisos del período anterior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Indicadores y Proyecciones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Causas de desviación y acciones correctivas</a:t>
            </a:r>
          </a:p>
          <a:p>
            <a:pPr eaLnBrk="1" hangingPunct="1">
              <a:defRPr/>
            </a:pPr>
            <a:r>
              <a:rPr lang="es-VE" sz="2400" dirty="0" smtClean="0"/>
              <a:t>Logros del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incidentes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riesgos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Estado actual de solicitudes de cambios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Logros planificados para el próximo período</a:t>
            </a:r>
          </a:p>
          <a:p>
            <a:pPr eaLnBrk="1" hangingPunct="1">
              <a:defRPr/>
            </a:pPr>
            <a:r>
              <a:rPr lang="es-VE" sz="2400" dirty="0" smtClean="0">
                <a:solidFill>
                  <a:schemeClr val="bg1">
                    <a:lumMod val="65000"/>
                  </a:schemeClr>
                </a:solidFill>
              </a:rPr>
              <a:t>Compromisos para el próximo período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75D76-528E-45AA-9689-C594CEC06AF7}" type="slidenum">
              <a:rPr lang="es-VE" smtClean="0"/>
              <a:pPr>
                <a:defRPr/>
              </a:pPr>
              <a:t>9</a:t>
            </a:fld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1240</Words>
  <Application>Microsoft Office PowerPoint</Application>
  <PresentationFormat>Presentación en pantalla (4:3)</PresentationFormat>
  <Paragraphs>239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Tema de Office</vt:lpstr>
      <vt:lpstr>Reporte de Avance de Proyecto [Nombre del Proyecto]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Reporte de Avance de Proyecto [Nombre del Proyecto]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admin</cp:lastModifiedBy>
  <cp:revision>34</cp:revision>
  <dcterms:created xsi:type="dcterms:W3CDTF">2013-07-13T16:52:20Z</dcterms:created>
  <dcterms:modified xsi:type="dcterms:W3CDTF">2014-02-02T21:11:33Z</dcterms:modified>
</cp:coreProperties>
</file>