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embeddedFontLst>
    <p:embeddedFont>
      <p:font typeface="Garamond" pitchFamily="18" charset="0"/>
      <p:regular r:id="rId40"/>
      <p:bold r:id="rId41"/>
      <p: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Full" cryptAlgorithmClass="hash" cryptAlgorithmType="typeAny" cryptAlgorithmSid="4" spinCount="50000" saltData="X1pu5NOw4duC8EmWOgrOsQ" hashData="NQYyoLhrOWOMUQuhT5xobrVq7vE" cryptProvider="" algIdExt="0" algIdExtSource="" cryptProviderTypeExt="0" cryptProviderTypeExtSource=""/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m9FKF13oOQuV9mMFJgmOA6YpT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e5ed0d62b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e5ed0d62b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9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" name="Google Shape;18;p39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39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" name="Google Shape;20;p39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9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3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7" name="Google Shape;27;p39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8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48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9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98" name="Google Shape;98;p49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0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0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50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5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6" name="Google Shape;106;p50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50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50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1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2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2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52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5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2" name="Google Shape;122;p5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5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52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3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3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53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5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2" name="Google Shape;132;p53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4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5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9" name="Google Shape;139;p5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5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5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5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46" name="Google Shape;146;p55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4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4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1" name="Google Shape;41;p41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4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4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9" name="Google Shape;59;p4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65" name="Google Shape;65;p4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7" name="Google Shape;77;p46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47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8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38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3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9;p38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38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3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30000"/>
              </a:buClr>
              <a:buSzPts val="5400"/>
              <a:buFont typeface="Garamond"/>
              <a:buNone/>
            </a:pPr>
            <a:r>
              <a:rPr lang="en-US" b="1" cap="none">
                <a:solidFill>
                  <a:srgbClr val="730000"/>
                </a:solidFill>
              </a:rPr>
              <a:t>WORLD ORGANIZATIONS</a:t>
            </a:r>
            <a:endParaRPr b="1" cap="none">
              <a:solidFill>
                <a:srgbClr val="730000"/>
              </a:solidFill>
            </a:endParaRPr>
          </a:p>
        </p:txBody>
      </p:sp>
      <p:pic>
        <p:nvPicPr>
          <p:cNvPr id="152" name="Google Shape;1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6800" y="6456641"/>
            <a:ext cx="3505200" cy="40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C:\Users\hp\Downloads\1679233880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2286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Security council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6" name="Google Shape;216;p10"/>
          <p:cNvSpPr txBox="1">
            <a:spLocks noGrp="1"/>
          </p:cNvSpPr>
          <p:nvPr>
            <p:ph type="body" idx="1"/>
          </p:nvPr>
        </p:nvSpPr>
        <p:spPr>
          <a:xfrm>
            <a:off x="1295400" y="21336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It is like a cabinet of UNO it has 15 members Nations among them USA UK France Russia China. These are the permanent members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The remaining 10 members are elected by general assembly for a period of 2 years these are non permanent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217" name="Google Shape;217;p10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223" name="Google Shape;223;p11"/>
          <p:cNvSpPr txBox="1">
            <a:spLocks noGrp="1"/>
          </p:cNvSpPr>
          <p:nvPr>
            <p:ph type="body" idx="1"/>
          </p:nvPr>
        </p:nvSpPr>
        <p:spPr>
          <a:xfrm>
            <a:off x="1295400" y="19812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Every member has on vote to exercise. Veto power the right to reject a resolution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solve Global problems peacefully it employees peacekeeping force to maintain peace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select the judge of International court of justice and nominates secretary general for UN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224" name="Google Shape;224;p11" descr="C:\Users\hp\AppData\Local\Microsoft\Windows\INetCache\IE\MZV5BKTF\veto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533400"/>
            <a:ext cx="3449515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Economic and social committee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30" name="Google Shape;230;p12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10591800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conducting studies on economic social cultural education and health issues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Issues like refugee problem women status residence and many other issues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Recommends on issues of human rights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Organizing conferences on human resource culture education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Coordinating the functions of UN agencies ILO FAO IMF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Trusteeship council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36" name="Google Shape;236;p13"/>
          <p:cNvSpPr txBox="1">
            <a:spLocks noGrp="1"/>
          </p:cNvSpPr>
          <p:nvPr>
            <p:ph type="body" idx="1"/>
          </p:nvPr>
        </p:nvSpPr>
        <p:spPr>
          <a:xfrm>
            <a:off x="1219200" y="17526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5207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This Council actually works as an auxiliary or assisting organ of the General Assembly.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As the number of Trust territories and administrating nations has decreased, The Council had become smaller.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It has to look after the small territories. Having no statehood as such.</a:t>
            </a:r>
            <a:endParaRPr sz="3200" b="1"/>
          </a:p>
        </p:txBody>
      </p:sp>
      <p:pic>
        <p:nvPicPr>
          <p:cNvPr id="237" name="Google Shape;237;p13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International court of justice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43" name="Google Shape;243;p1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This court has 15 judges for the term of 9 years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It is located in Hague Netherland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Giving judgment and providing legal consultations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This court is important from ethical and rational prospectus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244" name="Google Shape;244;p14" descr="C:\Users\hp\AppData\Local\Microsoft\Windows\INetCache\IE\0Z6AHP0L\12154481945_ccc9d2a05f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447800"/>
            <a:ext cx="2854641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Secretariat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50" name="Google Shape;250;p15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It is the head of the executive body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Secretary is elected by general assembly for a period of 5 years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Its head office is in New York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Day to day administration of the UNO and institutional functions are run by secretariat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251" name="Google Shape;251;p15" descr="C:\Users\hp\AppData\Local\Microsoft\Windows\INetCache\IE\MZV5BKTF\32388281854_88614940f0_b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3230" y="609600"/>
            <a:ext cx="366297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5" descr="C:\Users\hp\Downloads\1679233880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Achievements of UNO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8" name="Google Shape;258;p16"/>
          <p:cNvSpPr txBox="1">
            <a:spLocks noGrp="1"/>
          </p:cNvSpPr>
          <p:nvPr>
            <p:ph type="body" idx="1"/>
          </p:nvPr>
        </p:nvSpPr>
        <p:spPr>
          <a:xfrm>
            <a:off x="1295400" y="2853275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SzPts val="3200"/>
              <a:buChar char="➔"/>
            </a:pPr>
            <a:r>
              <a:rPr lang="en-US" sz="3200" b="1"/>
              <a:t>It resolved Korean conflicts, Swiss canal crisis and Vietnam problem</a:t>
            </a:r>
            <a:endParaRPr sz="3200" b="1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➔"/>
            </a:pPr>
            <a:r>
              <a:rPr lang="en-US" sz="3200" b="1"/>
              <a:t>Solution of Kashmir and Palestine-Israel dispute.</a:t>
            </a:r>
            <a:endParaRPr sz="3200" b="1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➔"/>
            </a:pPr>
            <a:r>
              <a:rPr lang="en-US" sz="3200" b="1"/>
              <a:t>making efforts towards the goal of disarmament</a:t>
            </a:r>
            <a:endParaRPr sz="3200" b="1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➔"/>
            </a:pPr>
            <a:r>
              <a:rPr lang="en-US" sz="3200" b="1"/>
              <a:t>Trying to solve economic, financial and international trade related problems</a:t>
            </a:r>
            <a:endParaRPr sz="3200" b="1"/>
          </a:p>
        </p:txBody>
      </p:sp>
      <p:pic>
        <p:nvPicPr>
          <p:cNvPr id="259" name="Google Shape;259;p16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body" idx="1"/>
          </p:nvPr>
        </p:nvSpPr>
        <p:spPr>
          <a:xfrm>
            <a:off x="1295400" y="2253850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25450" algn="l" rtl="0">
              <a:spcBef>
                <a:spcPts val="360"/>
              </a:spcBef>
              <a:spcAft>
                <a:spcPts val="0"/>
              </a:spcAft>
              <a:buSzPts val="3100"/>
              <a:buChar char="➔"/>
            </a:pPr>
            <a:r>
              <a:rPr lang="en-US" sz="3100" b="1"/>
              <a:t>trying to eradicate communicable and non-communicable diseases through World Health Organization (W.H.O.)</a:t>
            </a:r>
            <a:endParaRPr sz="3100" b="1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➔"/>
            </a:pPr>
            <a:r>
              <a:rPr lang="en-US" sz="3100" b="1"/>
              <a:t>declaration of Universal Human Rights seeking their implementation world wide</a:t>
            </a:r>
            <a:endParaRPr sz="3100" b="1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➔"/>
            </a:pPr>
            <a:r>
              <a:rPr lang="en-US" sz="3100" b="1"/>
              <a:t>Making efforts to end apartheid, imperialism and colonialism.</a:t>
            </a:r>
            <a:endParaRPr sz="3100" b="1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➔"/>
            </a:pPr>
            <a:r>
              <a:rPr lang="en-US" sz="3100" b="1"/>
              <a:t>Striving to prevent ill effects of global warming</a:t>
            </a:r>
            <a:endParaRPr sz="31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Various organization under UNO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70" name="Google Shape;270;p19"/>
          <p:cNvSpPr txBox="1">
            <a:spLocks noGrp="1"/>
          </p:cNvSpPr>
          <p:nvPr>
            <p:ph type="body" idx="1"/>
          </p:nvPr>
        </p:nvSpPr>
        <p:spPr>
          <a:xfrm>
            <a:off x="1143000" y="19812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FAO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it was born in 1945 to fight against poverty, malnutrition and hunger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 Its head office is in Rome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 It aims to develop agriculture, food supply, Hunger and reforming the life of rural people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271" name="Google Shape;271;p19" descr="C:\Users\hp\AppData\Local\Microsoft\Windows\INetCache\IE\KVFSET03\FAO_logo.svg_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399" y="2667000"/>
            <a:ext cx="229893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WHO: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77" name="Google Shape;277;p2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it was founded in 1948 with the aim of improving the health of the world community.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It has tried to eradicate diseases like Cholera, malaria, AIDS,COVID-19 and smallpox. The organization is trying to address issues like population growth, hunger, and malnutrition. Its head office is in Geneva Switzerland </a:t>
            </a:r>
            <a:endParaRPr sz="3200" b="1"/>
          </a:p>
        </p:txBody>
      </p:sp>
      <p:pic>
        <p:nvPicPr>
          <p:cNvPr id="278" name="Google Shape;278;p20" descr="C:\Users\hp\AppData\Local\Microsoft\Windows\INetCache\IE\MZV5BKTF\image13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400" y="533400"/>
            <a:ext cx="1923295" cy="192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0" descr="C:\Users\hp\Downloads\1679233880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In this chapter we will study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59" name="Google Shape;159;p2"/>
          <p:cNvSpPr txBox="1">
            <a:spLocks noGrp="1"/>
          </p:cNvSpPr>
          <p:nvPr>
            <p:ph type="body" idx="1"/>
          </p:nvPr>
        </p:nvSpPr>
        <p:spPr>
          <a:xfrm>
            <a:off x="762000" y="26670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• </a:t>
            </a:r>
            <a:r>
              <a:rPr lang="en-US" sz="3200" b="1" i="1"/>
              <a:t>Establishment of UNO • Objectives of UNO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• </a:t>
            </a:r>
            <a:r>
              <a:rPr lang="en-US" sz="3200" b="1" i="1"/>
              <a:t>Organs of UNO • Achievements of UNO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• </a:t>
            </a:r>
            <a:r>
              <a:rPr lang="en-US" sz="3200" b="1" i="1"/>
              <a:t>Agencies of UNO • Regional Co-operation	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 i="1"/>
              <a:t>	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160" name="Google Shape;160;p2" descr="C:\Program Files (x86)\Microsoft Office\MEDIA\CAGCAT10\j0301252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0" y="2819400"/>
            <a:ext cx="2760958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6800" y="6456641"/>
            <a:ext cx="3505200" cy="401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UNESCO: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85" name="Google Shape;285;p2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it was founded in the year 1946. It's head office in Paris.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 “Since wars begin in the minds of men, it is in the minds that the defenses of peace must be constructed” preamble of UNESCO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286" name="Google Shape;286;p21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functions of UNESCO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92" name="Google Shape;292;p2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 Aims to improve the science education culture of the world. And preserving the world heritage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 It aims at the development of technical education, information technology, creative mental, cultural and environment studies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UNICEF: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98" name="Google Shape;298;p2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it was founded in 1946 for the benefit of the children.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The aim of this organization is to create a conducive environment for the development of children and women.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 i="1"/>
              <a:t>It received Nobel award in the year 1965.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It sells greeting cards to generate funds to expend its various functions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popular humanitarian organization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299" name="Google Shape;299;p23" descr="C:\Users\hp\AppData\Local\Microsoft\Windows\INetCache\IE\KVFSET03\Unicef_1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8800" y="533400"/>
            <a:ext cx="2181225" cy="2053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3" descr="C:\Users\hp\Downloads\1679233880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IMF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06" name="Google Shape;306;p2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 It was founded in 1945 its head offices in New York.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 It tries to resolve international economic crisis.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 It plays the role of a facilitator between developed countries and undeveloped countries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307" name="Google Shape;307;p24" descr="C:\Users\hp\AppData\Local\Microsoft\Windows\INetCache\IE\MZV5BKTF\world-bank-imf-ct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609600"/>
            <a:ext cx="44196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4" descr="C:\Users\hp\Downloads\1679233880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IBRD: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14" name="Google Shape;314;p2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4140"/>
              <a:buNone/>
            </a:pPr>
            <a:r>
              <a:rPr lang="en-US" sz="3600" b="1"/>
              <a:t>it was founded in the year 1947 it is also called as World Bank its head office is in Washington </a:t>
            </a:r>
            <a:endParaRPr/>
          </a:p>
          <a:p>
            <a:pPr marL="285750" lvl="0" indent="-285750" algn="l" rtl="0">
              <a:spcBef>
                <a:spcPts val="1320"/>
              </a:spcBef>
              <a:spcAft>
                <a:spcPts val="0"/>
              </a:spcAft>
              <a:buSzPts val="4140"/>
              <a:buNone/>
            </a:pPr>
            <a:r>
              <a:rPr lang="en-US" sz="3600" b="1"/>
              <a:t> This has been established with the aim of economic rejuvenation of the world after the Second World War </a:t>
            </a:r>
            <a:endParaRPr/>
          </a:p>
          <a:p>
            <a:pPr marL="285750" lvl="0" indent="-285750" algn="l" rtl="0">
              <a:spcBef>
                <a:spcPts val="1320"/>
              </a:spcBef>
              <a:spcAft>
                <a:spcPts val="0"/>
              </a:spcAft>
              <a:buSzPts val="4140"/>
              <a:buNone/>
            </a:pPr>
            <a:endParaRPr sz="3600" b="1"/>
          </a:p>
        </p:txBody>
      </p:sp>
      <p:pic>
        <p:nvPicPr>
          <p:cNvPr id="315" name="Google Shape;315;p25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321" name="Google Shape;321;p2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 This Bank provides funds in large sum to promote the growth in agriculture infrastructure transport communication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 It helps to balance the world trade and the development of the countries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322" name="Google Shape;322;p26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International labor organization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28" name="Google Shape;328;p27"/>
          <p:cNvSpPr txBox="1">
            <a:spLocks noGrp="1"/>
          </p:cNvSpPr>
          <p:nvPr>
            <p:ph type="body" idx="1"/>
          </p:nvPr>
        </p:nvSpPr>
        <p:spPr>
          <a:xfrm>
            <a:off x="1143000" y="23622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its head office is in Geneva Switzerland. It works for the welfare of the workers health facilities life quality.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initiated by ILO for labor welfare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</a:t>
            </a:r>
            <a:r>
              <a:rPr lang="en-US" sz="2800" b="1" i="1"/>
              <a:t>maternity benefits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</a:t>
            </a:r>
            <a:r>
              <a:rPr lang="en-US" sz="2800" b="1" i="1"/>
              <a:t>minimum wages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</a:t>
            </a:r>
            <a:r>
              <a:rPr lang="en-US" sz="2800" b="1" i="1"/>
              <a:t>housing schemes for labours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</a:t>
            </a:r>
            <a:r>
              <a:rPr lang="en-US" sz="2800" b="1" i="1"/>
              <a:t>It's striving to protect the welfare of workers of the world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329" name="Google Shape;329;p27" descr="C:\Users\hp\AppData\Local\Microsoft\Windows\INetCache\IE\KVFSET03\ILO-logo1-e1339603695528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3505200"/>
            <a:ext cx="3132383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WTO: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35" name="Google Shape;335;p2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it was founded on January 1st 1995 according to the general agreement on trade and tariff.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This tries to resolve various conflicts arising out international trade and Commerce.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 It is considered as third important pillar of the World Trade along with IMF and World Bank </a:t>
            </a:r>
            <a:endParaRPr sz="3200" b="1"/>
          </a:p>
        </p:txBody>
      </p:sp>
      <p:pic>
        <p:nvPicPr>
          <p:cNvPr id="336" name="Google Shape;336;p28" descr="C:\Users\hp\AppData\Local\Microsoft\Windows\INetCache\IE\0VTVHH7G\WTO_logo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609600"/>
            <a:ext cx="2362200" cy="200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8" descr="C:\Users\hp\Downloads\1679233880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"/>
          <p:cNvSpPr txBox="1">
            <a:spLocks noGrp="1"/>
          </p:cNvSpPr>
          <p:nvPr>
            <p:ph type="title"/>
          </p:nvPr>
        </p:nvSpPr>
        <p:spPr>
          <a:xfrm>
            <a:off x="1295400" y="281940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7030A0"/>
                </a:solidFill>
              </a:rPr>
              <a:t>Regional Cooperation </a:t>
            </a:r>
            <a:endParaRPr>
              <a:solidFill>
                <a:srgbClr val="7030A0"/>
              </a:solidFill>
            </a:endParaRPr>
          </a:p>
        </p:txBody>
      </p:sp>
      <p:pic>
        <p:nvPicPr>
          <p:cNvPr id="343" name="Google Shape;343;p29" descr="C:\Users\hp\AppData\Local\Microsoft\Windows\INetCache\IE\3YV9JXY0\circle-1300241_960_720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838200"/>
            <a:ext cx="2286000" cy="227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9" descr="C:\Users\hp\Downloads\1679233880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7030A0"/>
                </a:solidFill>
              </a:rPr>
              <a:t>Commonwealth Nations 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350" name="Google Shape;350;p30"/>
          <p:cNvSpPr txBox="1">
            <a:spLocks noGrp="1"/>
          </p:cNvSpPr>
          <p:nvPr>
            <p:ph type="body" idx="1"/>
          </p:nvPr>
        </p:nvSpPr>
        <p:spPr>
          <a:xfrm>
            <a:off x="1219200" y="17526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It is founded in the year 1926 the king of Indian remains the nominal head of this organization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There are 54 member states and its head office is in London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the main aim of this organization is to upholding the values of democracy freedom, elevation of poverty and securing world peace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351" name="Google Shape;351;p30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167" name="Google Shape;167;p3"/>
          <p:cNvSpPr txBox="1">
            <a:spLocks noGrp="1"/>
          </p:cNvSpPr>
          <p:nvPr>
            <p:ph type="body" idx="1"/>
          </p:nvPr>
        </p:nvSpPr>
        <p:spPr>
          <a:xfrm>
            <a:off x="1295400" y="17526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20th century was witness to the World wars. After the end of first world war league of nations was founded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The demand for peace also stronger.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The word "United Nations" was proposed by Roosevelt of USA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168" name="Google Shape;168;p3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Garamond"/>
              <a:buNone/>
            </a:pPr>
            <a:r>
              <a:rPr lang="en-US" b="1">
                <a:solidFill>
                  <a:srgbClr val="7030A0"/>
                </a:solidFill>
              </a:rPr>
              <a:t>SAARC: South Asian Association of Regional cooperation 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357" name="Google Shape;357;p31"/>
          <p:cNvSpPr txBox="1">
            <a:spLocks noGrp="1"/>
          </p:cNvSpPr>
          <p:nvPr>
            <p:ph type="body" idx="1"/>
          </p:nvPr>
        </p:nvSpPr>
        <p:spPr>
          <a:xfrm>
            <a:off x="1295400" y="28956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It was founded in 1985 its head office is in Nepal, Katmandu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There are 8 States namely India Pakistan Sri Lanka Nepal Bangladesh Maldives Bhutan and Afghanistan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358" name="Google Shape;358;p31" descr="C:\Users\hp\AppData\Local\Microsoft\Windows\INetCache\IE\MZV5BKTF\300px-Logo_of_SAARC.svg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0" y="1447800"/>
            <a:ext cx="1981200" cy="2232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Garamond"/>
              <a:buNone/>
            </a:pPr>
            <a:r>
              <a:rPr lang="en-US" b="1">
                <a:solidFill>
                  <a:srgbClr val="7030A0"/>
                </a:solidFill>
              </a:rPr>
              <a:t/>
            </a:r>
            <a:br>
              <a:rPr lang="en-US" b="1">
                <a:solidFill>
                  <a:srgbClr val="7030A0"/>
                </a:solidFill>
              </a:rPr>
            </a:br>
            <a:r>
              <a:rPr lang="en-US" b="1">
                <a:solidFill>
                  <a:srgbClr val="7030A0"/>
                </a:solidFill>
              </a:rPr>
              <a:t>The main objectives of SAARC </a:t>
            </a:r>
            <a:br>
              <a:rPr lang="en-US" b="1">
                <a:solidFill>
                  <a:srgbClr val="7030A0"/>
                </a:solidFill>
              </a:rPr>
            </a:br>
            <a:endParaRPr b="1">
              <a:solidFill>
                <a:srgbClr val="7030A0"/>
              </a:solidFill>
            </a:endParaRPr>
          </a:p>
        </p:txBody>
      </p:sp>
      <p:sp>
        <p:nvSpPr>
          <p:cNvPr id="364" name="Google Shape;364;p32"/>
          <p:cNvSpPr txBox="1">
            <a:spLocks noGrp="1"/>
          </p:cNvSpPr>
          <p:nvPr>
            <p:ph type="body" idx="1"/>
          </p:nvPr>
        </p:nvSpPr>
        <p:spPr>
          <a:xfrm>
            <a:off x="1295400" y="22098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5207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promotions of economic growth, social progress and cultural development through mutual cooperation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workshops and training programs have been taken place for the representatives of these countries on various topics like science and technology agriculture on regular basis </a:t>
            </a:r>
            <a:endParaRPr/>
          </a:p>
          <a:p>
            <a:pPr marL="285750" lvl="0" indent="-5207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365" name="Google Shape;365;p32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371" name="Google Shape;371;p33"/>
          <p:cNvSpPr txBox="1">
            <a:spLocks noGrp="1"/>
          </p:cNvSpPr>
          <p:nvPr>
            <p:ph type="body" idx="1"/>
          </p:nvPr>
        </p:nvSpPr>
        <p:spPr>
          <a:xfrm>
            <a:off x="1371600" y="21336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mutual distrust and a number of disputes among the member states stood as the stumbling blocks on the path of the progress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The ‘Unanimity’ rule which means the acceptance of all the Member states for any decision proved to be a handicap of SAARC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372" name="Google Shape;372;p33" descr="C:\Users\hp\AppData\Local\Microsoft\Windows\INetCache\IE\ND01VH0J\Working_Together_Teamwork_Puzzle_Concept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7800" y="609600"/>
            <a:ext cx="23622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4"/>
          <p:cNvSpPr txBox="1">
            <a:spLocks noGrp="1"/>
          </p:cNvSpPr>
          <p:nvPr>
            <p:ph type="title"/>
          </p:nvPr>
        </p:nvSpPr>
        <p:spPr>
          <a:xfrm>
            <a:off x="1371600" y="76200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Garamond"/>
              <a:buNone/>
            </a:pPr>
            <a:r>
              <a:rPr lang="en-US" b="1">
                <a:solidFill>
                  <a:srgbClr val="7030A0"/>
                </a:solidFill>
              </a:rPr>
              <a:t/>
            </a:r>
            <a:br>
              <a:rPr lang="en-US" b="1">
                <a:solidFill>
                  <a:srgbClr val="7030A0"/>
                </a:solidFill>
              </a:rPr>
            </a:br>
            <a:r>
              <a:rPr lang="en-US" b="1">
                <a:solidFill>
                  <a:srgbClr val="7030A0"/>
                </a:solidFill>
              </a:rPr>
              <a:t>European union </a:t>
            </a:r>
            <a:br>
              <a:rPr lang="en-US" b="1">
                <a:solidFill>
                  <a:srgbClr val="7030A0"/>
                </a:solidFill>
              </a:rPr>
            </a:br>
            <a:endParaRPr b="1">
              <a:solidFill>
                <a:srgbClr val="7030A0"/>
              </a:solidFill>
            </a:endParaRPr>
          </a:p>
        </p:txBody>
      </p:sp>
      <p:sp>
        <p:nvSpPr>
          <p:cNvPr id="378" name="Google Shape;378;p34"/>
          <p:cNvSpPr txBox="1">
            <a:spLocks noGrp="1"/>
          </p:cNvSpPr>
          <p:nvPr>
            <p:ph type="body" idx="1"/>
          </p:nvPr>
        </p:nvSpPr>
        <p:spPr>
          <a:xfrm>
            <a:off x="1219200" y="13716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It is an institution of 27 European countries founded in 1992 by the Treaty of European Union in Maastricht.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</a:t>
            </a:r>
            <a:r>
              <a:rPr lang="en-US" sz="2800" b="1" i="1"/>
              <a:t>It provides for common market, common currency and common agriculture and trade policy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The founders asserted for international peace and democracy in the world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This union is the continuation of earlier </a:t>
            </a:r>
            <a:r>
              <a:rPr lang="en-US" sz="2800" b="1" i="1"/>
              <a:t>European economic community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379" name="Google Shape;379;p34" descr="C:\Users\hp\AppData\Local\Microsoft\Windows\INetCache\IE\0Z6AHP0L\various-europe-flag-flags-preview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0" y="533400"/>
            <a:ext cx="2058813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4" descr="C:\Users\hp\Downloads\1679233880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5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7030A0"/>
                </a:solidFill>
              </a:rPr>
              <a:t>Association of Southeast Asian nations 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386" name="Google Shape;386;p35"/>
          <p:cNvSpPr txBox="1">
            <a:spLocks noGrp="1"/>
          </p:cNvSpPr>
          <p:nvPr>
            <p:ph type="body" idx="1"/>
          </p:nvPr>
        </p:nvSpPr>
        <p:spPr>
          <a:xfrm>
            <a:off x="1371600" y="16764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It was founded in 1967 the membership countries are </a:t>
            </a:r>
            <a:r>
              <a:rPr lang="en-US" sz="3200" b="1" i="1"/>
              <a:t>Singapore Malaysia Indonesia Philippines and Thailand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its main aim is to foster mutual corporation adding social and economic ties achieving progress in cultural technological scientific administrative fields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It represents totally 9% of the world total population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387" name="Google Shape;387;p35" descr="C:\Users\hp\AppData\Local\Microsoft\Windows\INetCache\IE\MZV5BKTF\ASEAN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0" y="99060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6"/>
          <p:cNvSpPr txBox="1">
            <a:spLocks noGrp="1"/>
          </p:cNvSpPr>
          <p:nvPr>
            <p:ph type="title"/>
          </p:nvPr>
        </p:nvSpPr>
        <p:spPr>
          <a:xfrm>
            <a:off x="1295400" y="30480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7030A0"/>
                </a:solidFill>
              </a:rPr>
              <a:t>The organization of African Unity 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393" name="Google Shape;393;p36"/>
          <p:cNvSpPr txBox="1">
            <a:spLocks noGrp="1"/>
          </p:cNvSpPr>
          <p:nvPr>
            <p:ph type="body" idx="1"/>
          </p:nvPr>
        </p:nvSpPr>
        <p:spPr>
          <a:xfrm>
            <a:off x="892975" y="1147775"/>
            <a:ext cx="111087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31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3100" b="1"/>
              <a:t>● It was founded in 1963 </a:t>
            </a:r>
            <a:endParaRPr sz="3100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3100" b="1"/>
              <a:t>● It stands for the principles of self-determination of all the independent African States </a:t>
            </a:r>
            <a:endParaRPr sz="3100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3100" b="1"/>
              <a:t>● It aims to establish equality, freedom and Unity among all the African Nations and </a:t>
            </a:r>
            <a:endParaRPr sz="3100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3100" b="1"/>
              <a:t>● It upholds freedom, equality, justice and solidarity of African countries. </a:t>
            </a:r>
            <a:endParaRPr sz="3100"/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3100"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e5ed0d62b2_0_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2e5ed0d62b2_0_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rPr lang="en-US" sz="3100" b="1"/>
              <a:t>The member states of OAU expressed their determination </a:t>
            </a:r>
            <a:r>
              <a:rPr lang="en-US" sz="3100" b="1">
                <a:solidFill>
                  <a:srgbClr val="C00000"/>
                </a:solidFill>
              </a:rPr>
              <a:t>“to fight against neo-colonialism in all its forms”. </a:t>
            </a:r>
            <a:endParaRPr sz="3100" b="1">
              <a:solidFill>
                <a:srgbClr val="C00000"/>
              </a:solidFill>
            </a:endParaRPr>
          </a:p>
          <a:p>
            <a:pPr marL="285750" lvl="0" indent="-28575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>
                <a:solidFill>
                  <a:srgbClr val="C00000"/>
                </a:solidFill>
              </a:rPr>
              <a:t>This organisation renamed as African Union (AU) in 2002</a:t>
            </a:r>
            <a:endParaRPr sz="3100" b="1">
              <a:solidFill>
                <a:srgbClr val="C00000"/>
              </a:solidFill>
            </a:endParaRPr>
          </a:p>
          <a:p>
            <a:pPr marL="285750" lvl="0" indent="-28575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>
                <a:solidFill>
                  <a:srgbClr val="C00000"/>
                </a:solidFill>
              </a:rPr>
              <a:t>● In 2023 G-20 Summit of New Delhi African Union Members were given its permanent membership.</a:t>
            </a:r>
            <a:endParaRPr sz="3100" b="1">
              <a:solidFill>
                <a:srgbClr val="C00000"/>
              </a:solidFill>
            </a:endParaRPr>
          </a:p>
          <a:p>
            <a:pPr marL="285750" lvl="0" indent="-28575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endParaRPr sz="3100" b="1">
              <a:solidFill>
                <a:srgbClr val="C00000"/>
              </a:solidFill>
            </a:endParaRPr>
          </a:p>
          <a:p>
            <a:pPr marL="285750" lvl="0" indent="-28575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endParaRPr sz="3100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7"/>
          <p:cNvSpPr txBox="1">
            <a:spLocks noGrp="1"/>
          </p:cNvSpPr>
          <p:nvPr>
            <p:ph type="title"/>
          </p:nvPr>
        </p:nvSpPr>
        <p:spPr>
          <a:xfrm>
            <a:off x="1143000" y="114300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b="1"/>
              <a:t>Thank you</a:t>
            </a:r>
            <a:endParaRPr b="1"/>
          </a:p>
        </p:txBody>
      </p:sp>
      <p:pic>
        <p:nvPicPr>
          <p:cNvPr id="405" name="Google Shape;40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5549" y="4827991"/>
            <a:ext cx="794822" cy="928956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7"/>
          <p:cNvSpPr txBox="1"/>
          <p:nvPr/>
        </p:nvSpPr>
        <p:spPr>
          <a:xfrm>
            <a:off x="8236749" y="5107803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Prepared by: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Praveen Banakar 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07" name="Google Shape;40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5029200"/>
            <a:ext cx="7017549" cy="80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7" descr="C:\Users\hp\Downloads\167923388020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0" y="289560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1143000" y="9144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● At global level Winston Churchill of UK Joseph Stalin of USSR and Franklin D.Roosevelt of USA attempted to establish International organization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/>
          </a:p>
        </p:txBody>
      </p:sp>
      <p:pic>
        <p:nvPicPr>
          <p:cNvPr id="174" name="Google Shape;174;p4" descr="C:\Users\hp\AppData\Local\Microsoft\Windows\INetCache\IE\ND01VH0J\Churchill_portrait_NYP_45063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438400"/>
            <a:ext cx="29718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 descr="C:\Users\hp\AppData\Local\Microsoft\Windows\INetCache\IE\3YV9JXY0\dVhFW8b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2438400"/>
            <a:ext cx="300037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 descr="C:\Users\hp\AppData\Local\Microsoft\Windows\INetCache\IE\ZWAX6X1C\Theodore-Roosevelt.exe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6200" y="2438400"/>
            <a:ext cx="3351276" cy="335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182" name="Google Shape;182;p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on June 26th 1945 , 51 nation sign at the conference of UNO in San Francisco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UN officially founded on October 24 1945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At present 193 out of 195 countries have become the members of UNO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Aims of UNO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8" name="Google Shape;188;p6"/>
          <p:cNvSpPr txBox="1">
            <a:spLocks noGrp="1"/>
          </p:cNvSpPr>
          <p:nvPr>
            <p:ph type="body" idx="1"/>
          </p:nvPr>
        </p:nvSpPr>
        <p:spPr>
          <a:xfrm>
            <a:off x="838200" y="18288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1. Safeguarding international peace and security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2. Cooperation among Nations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3. Improving the face in human rights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4. Exploring solutions to various economic sociological cultural problems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5. Providing recognition to international agreements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6. Striving to build mutual trust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00" y="2438400"/>
            <a:ext cx="2043073" cy="373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UN affiliated bodies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 i="1"/>
              <a:t>General Assembly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 i="1"/>
              <a:t>Trusteeship Council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 i="1"/>
              <a:t>Secretariat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 i="1"/>
              <a:t>International Court of Justice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 i="1"/>
              <a:t>Security Council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 i="1"/>
              <a:t>Economics and Social Council</a:t>
            </a:r>
            <a:endParaRPr sz="2800"/>
          </a:p>
        </p:txBody>
      </p:sp>
      <p:pic>
        <p:nvPicPr>
          <p:cNvPr id="196" name="Google Shape;196;p7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Garamond"/>
              <a:buNone/>
            </a:pPr>
            <a:r>
              <a:rPr lang="en-US">
                <a:solidFill>
                  <a:srgbClr val="FF0000"/>
                </a:solidFill>
              </a:rPr>
              <a:t/>
            </a:r>
            <a:br>
              <a:rPr lang="en-US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General assembly </a:t>
            </a:r>
            <a:br>
              <a:rPr lang="en-US" b="1">
                <a:solidFill>
                  <a:srgbClr val="FF0000"/>
                </a:solidFill>
              </a:rPr>
            </a:br>
            <a:endParaRPr>
              <a:solidFill>
                <a:srgbClr val="FF0000"/>
              </a:solidFill>
            </a:endParaRPr>
          </a:p>
        </p:txBody>
      </p:sp>
      <p:sp>
        <p:nvSpPr>
          <p:cNvPr id="202" name="Google Shape;202;p8"/>
          <p:cNvSpPr txBox="1">
            <a:spLocks noGrp="1"/>
          </p:cNvSpPr>
          <p:nvPr>
            <p:ph type="body" idx="1"/>
          </p:nvPr>
        </p:nvSpPr>
        <p:spPr>
          <a:xfrm>
            <a:off x="1295400" y="17526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The body consisting of representatives from all the member States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Every country send five representatives to this body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There are 7 vice presidents 17 chairperson and 7 permanent committees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general assembly meetings begins around September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203" name="Google Shape;203;p8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For every important matters of approval a two third majority is mandatory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General budget is approved in the general assembly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● It act like a global parliament to discuss world issues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  <p:pic>
        <p:nvPicPr>
          <p:cNvPr id="210" name="Google Shape;210;p9" descr="C:\Users\hp\AppData\Local\Microsoft\Windows\INetCache\IE\KVFSET03\United_Nations_General_Assembly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533400"/>
            <a:ext cx="4572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1490</Words>
  <PresentationFormat>Custom</PresentationFormat>
  <Paragraphs>165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Garamond</vt:lpstr>
      <vt:lpstr>Organic</vt:lpstr>
      <vt:lpstr>WORLD ORGANIZATIONS</vt:lpstr>
      <vt:lpstr>In this chapter we will study </vt:lpstr>
      <vt:lpstr>Slide 3</vt:lpstr>
      <vt:lpstr>Slide 4</vt:lpstr>
      <vt:lpstr>Slide 5</vt:lpstr>
      <vt:lpstr>Aims of UNO </vt:lpstr>
      <vt:lpstr>UN affiliated bodies </vt:lpstr>
      <vt:lpstr> General assembly  </vt:lpstr>
      <vt:lpstr>Slide 9</vt:lpstr>
      <vt:lpstr>Security council </vt:lpstr>
      <vt:lpstr>Slide 11</vt:lpstr>
      <vt:lpstr>Economic and social committee </vt:lpstr>
      <vt:lpstr>Trusteeship council </vt:lpstr>
      <vt:lpstr>International court of justice </vt:lpstr>
      <vt:lpstr>Secretariat </vt:lpstr>
      <vt:lpstr>Achievements of UNO </vt:lpstr>
      <vt:lpstr>Slide 17</vt:lpstr>
      <vt:lpstr>Various organization under UNO </vt:lpstr>
      <vt:lpstr>WHO: </vt:lpstr>
      <vt:lpstr>UNESCO: </vt:lpstr>
      <vt:lpstr>functions of UNESCO </vt:lpstr>
      <vt:lpstr>UNICEF: </vt:lpstr>
      <vt:lpstr>IMF </vt:lpstr>
      <vt:lpstr>IBRD: </vt:lpstr>
      <vt:lpstr>Slide 25</vt:lpstr>
      <vt:lpstr>International labor organization </vt:lpstr>
      <vt:lpstr>WTO: </vt:lpstr>
      <vt:lpstr>Regional Cooperation </vt:lpstr>
      <vt:lpstr>Commonwealth Nations </vt:lpstr>
      <vt:lpstr>SAARC: South Asian Association of Regional cooperation </vt:lpstr>
      <vt:lpstr> The main objectives of SAARC  </vt:lpstr>
      <vt:lpstr>Slide 32</vt:lpstr>
      <vt:lpstr> European union  </vt:lpstr>
      <vt:lpstr>Association of Southeast Asian nations </vt:lpstr>
      <vt:lpstr>The organization of African Unity </vt:lpstr>
      <vt:lpstr>Slide 36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ORGANIZATIONS</dc:title>
  <dc:creator>Praveen Banakar</dc:creator>
  <cp:lastModifiedBy>hp</cp:lastModifiedBy>
  <cp:revision>1</cp:revision>
  <dcterms:created xsi:type="dcterms:W3CDTF">2023-02-27T13:47:24Z</dcterms:created>
  <dcterms:modified xsi:type="dcterms:W3CDTF">2024-06-15T06:34:22Z</dcterms:modified>
</cp:coreProperties>
</file>