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51"/>
  </p:notesMasterIdLst>
  <p:handoutMasterIdLst>
    <p:handoutMasterId r:id="rId52"/>
  </p:handoutMasterIdLst>
  <p:sldIdLst>
    <p:sldId id="256" r:id="rId14"/>
    <p:sldId id="1043" r:id="rId15"/>
    <p:sldId id="1044" r:id="rId16"/>
    <p:sldId id="1055" r:id="rId17"/>
    <p:sldId id="105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859" r:id="rId30"/>
    <p:sldId id="860" r:id="rId31"/>
    <p:sldId id="1079" r:id="rId32"/>
    <p:sldId id="816" r:id="rId33"/>
    <p:sldId id="680" r:id="rId34"/>
    <p:sldId id="1082" r:id="rId35"/>
    <p:sldId id="1106" r:id="rId36"/>
    <p:sldId id="645" r:id="rId37"/>
    <p:sldId id="862" r:id="rId38"/>
    <p:sldId id="825" r:id="rId39"/>
    <p:sldId id="653" r:id="rId40"/>
    <p:sldId id="1090" r:id="rId41"/>
    <p:sldId id="717" r:id="rId42"/>
    <p:sldId id="1107" r:id="rId43"/>
    <p:sldId id="1041" r:id="rId44"/>
    <p:sldId id="1108" r:id="rId45"/>
    <p:sldId id="1110" r:id="rId46"/>
    <p:sldId id="1111" r:id="rId47"/>
    <p:sldId id="837" r:id="rId48"/>
    <p:sldId id="838" r:id="rId49"/>
    <p:sldId id="840" r:id="rId50"/>
  </p:sldIdLst>
  <p:sldSz cx="9144000" cy="6858000" type="screen4x3"/>
  <p:notesSz cx="6735763" cy="9866313"/>
  <p:embeddedFontLst>
    <p:embeddedFont>
      <p:font typeface="Dosis" pitchFamily="2" charset="0"/>
      <p:regular r:id="rId53"/>
      <p:bold r:id="rId54"/>
    </p:embeddedFont>
    <p:embeddedFont>
      <p:font typeface="Dosis ExtraBold" pitchFamily="2" charset="0"/>
      <p:bold r:id="rId55"/>
    </p:embeddedFont>
    <p:embeddedFont>
      <p:font typeface="Dosis Medium" pitchFamily="2" charset="0"/>
      <p:regular r:id="rId56"/>
      <p:bold r:id="rId57"/>
    </p:embeddedFont>
    <p:embeddedFont>
      <p:font typeface="Dosis SemiBold" pitchFamily="2" charset="0"/>
      <p:regular r:id="rId58"/>
      <p:bold r:id="rId5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C7D3"/>
    <a:srgbClr val="F2F2F2"/>
    <a:srgbClr val="EAF8FE"/>
    <a:srgbClr val="E7E6E6"/>
    <a:srgbClr val="9EE0F4"/>
    <a:srgbClr val="515B7C"/>
    <a:srgbClr val="474F71"/>
    <a:srgbClr val="7A7A7A"/>
    <a:srgbClr val="C7C7C7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87607" autoAdjust="0"/>
  </p:normalViewPr>
  <p:slideViewPr>
    <p:cSldViewPr snapToGrid="0">
      <p:cViewPr varScale="1">
        <p:scale>
          <a:sx n="96" d="100"/>
          <a:sy n="96" d="100"/>
        </p:scale>
        <p:origin x="120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7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handoutMaster" Target="handoutMasters/handoutMaster1.xml"/><Relationship Id="rId60" Type="http://schemas.openxmlformats.org/officeDocument/2006/relationships/commentAuthors" Target="commentAuthor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24/12/2025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17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24/12/2025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81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420.png"/><Relationship Id="rId4" Type="http://schemas.openxmlformats.org/officeDocument/2006/relationships/customXml" Target="../ink/ink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40.pn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8.xml"/><Relationship Id="rId11" Type="http://schemas.openxmlformats.org/officeDocument/2006/relationships/image" Target="../media/image50.png"/><Relationship Id="rId5" Type="http://schemas.openxmlformats.org/officeDocument/2006/relationships/image" Target="../media/image440.png"/><Relationship Id="rId10" Type="http://schemas.openxmlformats.org/officeDocument/2006/relationships/image" Target="../media/image49.png"/><Relationship Id="rId4" Type="http://schemas.openxmlformats.org/officeDocument/2006/relationships/customXml" Target="../ink/ink7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C7FE83-099C-4EC2-AF6C-A4F31E22E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nous présenter et dire ce qu’il y a dans nos cartables et nos trousses. On va le faire en 3 étapes. Soyez attentifs.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dis ce qu’il y a dans ton cartable et ta trousse.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A6F8F5-0BEC-4C86-8C55-786811AF24C7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dis ce qu’il y a dans ton cartable et ta trousse.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3500461" y="2671616"/>
            <a:ext cx="5169095" cy="296718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3742414" y="2831415"/>
            <a:ext cx="4624652" cy="256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mon cartable, il y a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et </a:t>
            </a:r>
            <a:r>
              <a:rPr lang="ar-MA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</a:t>
            </a: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 ma trousse, il y a _________ et ______ 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ce qu’il y a dans son cartable ou sa trousse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mots contenant la lettre m.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 et dire ce qu’il y a dans son cartable.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 mots contenant la lettre m.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 SemiBold" panose="020B0604020202020204" charset="0"/>
                <a:cs typeface="Arial" panose="020B0604020202020204" pitchFamily="34" charset="0"/>
              </a:rPr>
              <a:t>m</a:t>
            </a:r>
            <a:r>
              <a:rPr lang="fr-FR" sz="16600" dirty="0">
                <a:ln w="0"/>
                <a:solidFill>
                  <a:srgbClr val="474F71"/>
                </a:solidFill>
                <a:latin typeface="Dosis SemiBold" panose="020B0604020202020204" charset="0"/>
                <a:cs typeface="Arial" panose="020B0604020202020204" pitchFamily="34" charset="0"/>
              </a:rPr>
              <a:t>  </a:t>
            </a:r>
            <a:r>
              <a:rPr lang="fr-FR" sz="16600" dirty="0" err="1">
                <a:ln w="0"/>
                <a:solidFill>
                  <a:srgbClr val="474F71"/>
                </a:solidFill>
                <a:latin typeface="Dosis SemiBold" panose="020B0604020202020204" charset="0"/>
                <a:cs typeface="Arial" panose="020B0604020202020204" pitchFamily="34" charset="0"/>
              </a:rPr>
              <a:t>M</a:t>
            </a:r>
            <a:endParaRPr lang="fr-FR" sz="16600" dirty="0">
              <a:ln w="0"/>
              <a:solidFill>
                <a:srgbClr val="474F71"/>
              </a:solidFill>
              <a:latin typeface="Dosis SemiBol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1A9D78-1A4A-41AD-9FA9-5ADB1E42CA04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18B739-6EFA-43FC-BA60-4B0BA3B3D9D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12E3C2-42D4-42ED-8358-3DC19DA465F7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F4E7513-FE72-43B9-80EE-7BBE687FF15B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F7D5A68-B25E-499B-93D0-04F0CF0A0BD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DFC00D5-8343-465D-B96C-6DA48DEC0F9E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95208D2-965A-4C5B-8D86-8E42EB6BEF91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1A9D78-1A4A-41AD-9FA9-5ADB1E42CA04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18B739-6EFA-43FC-BA60-4B0BA3B3D9D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12E3C2-42D4-42ED-8358-3DC19DA465F7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F4E7513-FE72-43B9-80EE-7BBE687FF15B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F7D5A68-B25E-499B-93D0-04F0CF0A0BD4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DFC00D5-8343-465D-B96C-6DA48DEC0F9E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95208D2-965A-4C5B-8D86-8E42EB6BEF91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mots contenant la lettre m.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0CE576-08DC-4F6C-BC67-D0856157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30" y="1962858"/>
            <a:ext cx="7414054" cy="35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FR_N1_P02_W02_S5_lecture de mots (1)">
            <a:hlinkClick r:id="" action="ppaction://media"/>
            <a:extLst>
              <a:ext uri="{FF2B5EF4-FFF2-40B4-BE49-F238E27FC236}">
                <a16:creationId xmlns:a16="http://schemas.microsoft.com/office/drawing/2014/main" id="{FA8C95AB-54E1-4010-990F-43634A256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84" y="1869140"/>
            <a:ext cx="7193678" cy="404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8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ami       mémé     mima</a:t>
            </a:r>
          </a:p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mamie     mémo      ému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7AA77B-8743-0FFE-3D6F-AB4B2866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B35552-439F-0C6A-CE1D-668CFE4C2C29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ami       mémé     mima</a:t>
            </a:r>
          </a:p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mamie     mémo      ému</a:t>
            </a:r>
          </a:p>
        </p:txBody>
      </p:sp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40.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F0F335-685D-48DE-8B12-6966A0BD3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94" y="1927412"/>
            <a:ext cx="3304629" cy="417458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4752991"/>
            <a:ext cx="3157279" cy="7210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syllabes et les pseudo-mots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AC79A5-B95F-4301-964B-96BA1001B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6" y="2014754"/>
            <a:ext cx="5114911" cy="28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contenant la lettre m.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contenant la lettre m.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 et dire ce qu’il a dans son cartable.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mots contenant la lettre m.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65C32AF-8A1B-460F-A385-A9FBA287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ami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 descr="Une image contenant lign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294CE53-99DE-E210-B2D7-1D6A8EA2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144" y="2404533"/>
            <a:ext cx="2899292" cy="25255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24654B-6ECF-66C4-2B0C-5AC0EBCF7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10DB43-FE5F-437A-8145-1DC58CE9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EBAA8C-279E-7C81-69CC-EC68AE80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Image 4" descr="Une image contenant lign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4801C7BA-1829-4D66-5163-7631B8AC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4" y="2166242"/>
            <a:ext cx="2899292" cy="2525516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ami. </a:t>
            </a:r>
          </a:p>
        </p:txBody>
      </p:sp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B0AB6-98E0-44DD-9BC8-59C29F5E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lign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7211A78-C81C-B59C-FAD0-62E08D721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54" y="2166242"/>
            <a:ext cx="2899292" cy="25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521B-519A-5763-94D1-54D674BB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BE4F7AF-698E-9F55-B809-5A4C7E3D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4">
            <a:extLst>
              <a:ext uri="{FF2B5EF4-FFF2-40B4-BE49-F238E27FC236}">
                <a16:creationId xmlns:a16="http://schemas.microsoft.com/office/drawing/2014/main" id="{283CC40E-63B7-FACF-4D75-E89B750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mamie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532137A-6B65-2D05-046D-3801CAD8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3" name="Image 2" descr="Une image contenant ligne, Police,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FD9BE1B0-F226-8223-97DF-4760FB1FA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789" y="2760133"/>
            <a:ext cx="2989141" cy="17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40CD-5AEE-CA07-94BF-AEAB8D5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16863A-6290-CA9F-0812-AEAC7747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3C229FE6-F14B-343D-2883-D6A13C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mamie. </a:t>
            </a:r>
          </a:p>
        </p:txBody>
      </p:sp>
      <p:pic>
        <p:nvPicPr>
          <p:cNvPr id="2" name="Image 1" descr="Une image contenant ligne, Police,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65893B2C-4C22-DF59-AE29-AD5255D3F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468" y="2117587"/>
            <a:ext cx="4439063" cy="26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352C-D837-A1A8-27D5-23D028A2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3805929-7FC8-FA01-C851-5FF59EBA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D2393B-6A7B-0C52-17CD-FAA6F07C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ligne, Police,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9B3998F6-4F3E-8649-7966-830D4B23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468" y="2117587"/>
            <a:ext cx="4439063" cy="26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41. On va faire l’activité 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78AD91-7631-4623-9F61-B3E3BA423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18" y="1731279"/>
            <a:ext cx="3278164" cy="462984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2932918" y="5459506"/>
            <a:ext cx="3095046" cy="9016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24268" y="756000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0E9B1E-C06B-4BD5-9046-6A4314311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" y="3094321"/>
            <a:ext cx="4704960" cy="183760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les mots de l’activité 5, page 41, sur votre cahier. Lisez les mots de l’activité 5, page 40.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0FB859-D2EC-4F0B-A9EA-62DEB089F7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44" y="2341946"/>
            <a:ext cx="2495353" cy="35242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340895-9022-4B90-A309-A9858311E0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15" y="2335427"/>
            <a:ext cx="2495353" cy="3524256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3724458" y="5162615"/>
            <a:ext cx="2112568" cy="61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6388443" y="5325762"/>
            <a:ext cx="1943936" cy="4488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15EDE03-3D45-4407-B9AE-0FCAF2976DEA}"/>
              </a:ext>
            </a:extLst>
          </p:cNvPr>
          <p:cNvGrpSpPr/>
          <p:nvPr/>
        </p:nvGrpSpPr>
        <p:grpSpPr>
          <a:xfrm>
            <a:off x="454585" y="2372061"/>
            <a:ext cx="4019794" cy="3060000"/>
            <a:chOff x="494453" y="2372061"/>
            <a:chExt cx="4019794" cy="306000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99EAAE1-2EC8-4863-86A3-3AAAE734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53" y="2372061"/>
              <a:ext cx="2044806" cy="3060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C55FA07-70A8-473C-AAC5-64A810B4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948" y="2372061"/>
              <a:ext cx="2029299" cy="3060000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4F47C2FE-FD10-459B-91F7-F15D0CBE4A5B}"/>
              </a:ext>
            </a:extLst>
          </p:cNvPr>
          <p:cNvGrpSpPr/>
          <p:nvPr/>
        </p:nvGrpSpPr>
        <p:grpSpPr>
          <a:xfrm>
            <a:off x="4563600" y="2372061"/>
            <a:ext cx="3999875" cy="3060000"/>
            <a:chOff x="4903415" y="2372061"/>
            <a:chExt cx="3999875" cy="3060000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4338B86-C839-4559-B86D-C92CA585E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415" y="2372061"/>
              <a:ext cx="2046764" cy="306000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AD5B8863-5887-4246-80A9-231B791C8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394" y="2372061"/>
              <a:ext cx="2012896" cy="30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0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710821" y="374387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m - 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Ecriture - Lettre m - M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m - 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m -M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F2F2F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– Dialogue</a:t>
            </a:r>
          </a:p>
          <a:p>
            <a:pPr marL="269875" indent="-269875"/>
            <a:r>
              <a:rPr lang="fr-FR" dirty="0"/>
              <a:t>Lecture - Lettre m - M</a:t>
            </a:r>
          </a:p>
          <a:p>
            <a:pPr marL="269875" indent="-269875"/>
            <a:r>
              <a:rPr lang="fr-FR" dirty="0"/>
              <a:t>Ecriture - Lettre m - M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m - M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m - M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348034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contenant la lettre m.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 mots contenant la lettre m.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 et dire ce qu’il y a dans  mon cartable</a:t>
            </a:r>
            <a:r>
              <a:rPr lang="fr-FR" sz="1400" dirty="0"/>
              <a:t>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dire ce qu’il y a dans nos cartables.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2_W1_S5 (oral) (1)">
            <a:hlinkClick r:id="" action="ppaction://media"/>
            <a:extLst>
              <a:ext uri="{FF2B5EF4-FFF2-40B4-BE49-F238E27FC236}">
                <a16:creationId xmlns:a16="http://schemas.microsoft.com/office/drawing/2014/main" id="{7D2175B2-790A-48CC-9DDD-B5739DFE5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278" y="1964724"/>
            <a:ext cx="7636476" cy="41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38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9370</TotalTime>
  <Words>767</Words>
  <PresentationFormat>Affichage à l'écran (4:3)</PresentationFormat>
  <Paragraphs>112</Paragraphs>
  <Slides>37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37</vt:i4>
      </vt:variant>
    </vt:vector>
  </HeadingPairs>
  <TitlesOfParts>
    <vt:vector size="56" baseType="lpstr">
      <vt:lpstr>Calibri</vt:lpstr>
      <vt:lpstr>Aptos</vt:lpstr>
      <vt:lpstr>Arial</vt:lpstr>
      <vt:lpstr>Dosis</vt:lpstr>
      <vt:lpstr>Dosis Medium</vt:lpstr>
      <vt:lpstr>Wingdings</vt:lpstr>
      <vt:lpstr>Dosis ExtraBold</vt:lpstr>
      <vt:lpstr>Dosis SemiBold</vt:lpstr>
      <vt:lpstr>Aptos Display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dire ce qu’il y a dans nos cartables. Écoutez bien.</vt:lpstr>
      <vt:lpstr>Lecture de la vidéo.</vt:lpstr>
      <vt:lpstr>Maintenant, on va prendre la parole pour nous présenter et dire ce qu’il y a dans nos cartables et nos trousses.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dit ce qu’il y a dans son cartable ou sa trousse à son voisin.</vt:lpstr>
      <vt:lpstr>Plan de la séance 5</vt:lpstr>
      <vt:lpstr>Maintenant, on va faire de la lecture. </vt:lpstr>
      <vt:lpstr>Répétons ensemble.</vt:lpstr>
      <vt:lpstr>Qui veut passer au tableau pour lire les syllabes ?  </vt:lpstr>
      <vt:lpstr>Répétons ensemble.</vt:lpstr>
      <vt:lpstr>Maintenant, on va apprendre à lire des mots contenant la lettre m. Soyez attentif.</vt:lpstr>
      <vt:lpstr>Lecture de la vidéo.</vt:lpstr>
      <vt:lpstr>Relisons ensemble.</vt:lpstr>
      <vt:lpstr>Qui veut lire ?</vt:lpstr>
      <vt:lpstr>Prenez le livret à la page 40. </vt:lpstr>
      <vt:lpstr>Présentation PowerPoint</vt:lpstr>
      <vt:lpstr>Plan de la séance 5</vt:lpstr>
      <vt:lpstr>Maintenant, nous allons apprendre à écrire des mots contenant la lettre m. Soyez attentifs. </vt:lpstr>
      <vt:lpstr>Maintenant, je vais écrire le mot « ami » sur le tableau. Regardez comment je fais.</vt:lpstr>
      <vt:lpstr>Prenez vos ardoises.</vt:lpstr>
      <vt:lpstr>Écrivez ami. </vt:lpstr>
      <vt:lpstr>Levez les ardoises. Je vais vérifier votre écriture. </vt:lpstr>
      <vt:lpstr>Maintenant, je vais écrire le mot « mamie » sur le tableau. Regardez comment je fais.</vt:lpstr>
      <vt:lpstr>Écrivez mamie.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les mots de l’activité 5, page 41, sur votre cahier. Lisez les mots de l’activité 5, page 40.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2025-12-24T06:31:42Z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