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9PpeKckgqZsvYy7v99GCWQ==" hashData="2VMsNk/3ubWYQmKoQN6v6W/SxkTTdN/SPwa+im3e3jVSDXLDJ5Iva9TQvdUK5ZMAIbdhZA1+NxISgFo1JnRrt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BA05D-2FB3-4B14-9B02-AA146B2E2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69C59-9CD3-4EE7-ADBA-97F4B68825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3C75C-0077-40B8-AF80-7077F6421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31FDF-5260-47BC-8564-352A333A9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C6676-8AF1-460C-B68D-2A6341B85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98843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CE74B-5F68-45D5-9811-597DBDC0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358113-4188-4C93-ACE6-99DF1985EE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256D4-96D0-4BF1-B719-66061381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1A584-E662-4050-87C1-633F0123C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604D0-715A-427F-9A30-DC067A45B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69606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DCD13D-B22A-4C0D-98C5-DD4CDB2113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94DA87-789C-4F20-A820-DD53B9E6E8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01A7B-FBE0-4810-95CF-F78B9D40A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760E5-10D4-473C-9811-78C418F2C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21204-D683-421E-BDFE-0764758D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841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E161B-1949-4ACA-AAE9-E9CA6B88E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6A127-9BD2-4532-BBA7-85BB74FCF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8D3B5-5967-496D-8B17-F27803210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9BDBA-5782-400E-8B2F-C5F1E1402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AE0DE-11DA-438B-A523-9CBC1BC94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3360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EF3B0-550F-4ABA-B4EC-681BDB0D2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BF9E3-1D40-4F74-85BC-985B05159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76B7D-E3F2-4886-8A20-11E4B5469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7F73C-AD32-4F77-BD8E-3D45773D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D01C9-9843-4A5B-BF58-9B9CA6213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2419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61633-01E8-409E-B2DF-5BF1EEDD6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E14D0-596C-4628-9D73-E26C87BD13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4073E7-37C6-4EBD-900E-2604C8967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64F0E8-9AA2-46EA-B29D-6C7E23308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AD470-FF9B-4ADD-8AC9-E9AF95298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DD93E3-B73A-4389-A6DB-6DF0EED1E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975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B77FD-C715-4049-9311-9509FD79E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AB868F-F419-4E83-870B-D336BE661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01B7B0-4DF2-4BFB-9918-08072325D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5C8C83-D521-480B-8984-8506EBC3CE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95952D-300E-4BB0-BB67-81B07DC114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C904CE-BA17-4D65-A35C-D1CD4AEC6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F23040-E53B-4661-890D-3B5514F96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E9FC65-0417-4823-A250-BC384E9EE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9687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B9322-7D6B-4D33-9F06-202D0ED9B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F4B75D-06E3-48F3-A1B7-E95F4F3CD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02CFF9-5727-4339-950A-64FFDEAC0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8DAB08-4581-460C-AA39-380A7295F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051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01D966-D5B1-45E6-B2C6-1A47F0DEF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7C39A8-BF4E-47FD-84EF-289CD34A7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5F61F4-8FDB-46F7-B00D-DA30140CF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7570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FD840-9B84-476F-9459-18D38C631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E392C-DA43-4392-ABCE-AB9AB1EAD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5E6EE4-A21F-45A1-8D66-EB0EA99814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B9426-97A2-482A-82F3-6A8F58547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F1A7A3-CCAE-4723-95CB-96848990C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2EDDD-FD7D-4101-BA74-6D407A20D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1993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19A89-A2F9-48B9-AC06-688F18074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58743C-6744-4786-A5E2-A134AAD9BA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9E7608-6D4F-45BE-B5E2-22AF26344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67FF5A-283F-4F83-87E0-0360C23B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18B31-2CB2-4A8F-B826-7964493A9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92BE28-FFEF-4B40-8C2E-8C3B5B6F4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3666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E79C6A9-1CCD-4A0D-B619-0AB4C15D318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12192000" cy="4572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64F753-629F-4821-B732-3E7F31E27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5C644-B84B-40D1-BCA2-1B30EFB96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C89D0-C8A7-4A67-895C-1C65AA8487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94FF9-64AA-4B9F-AF11-22DA89501A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E86BC-07DD-4947-94E1-B8DEDA5072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36EE7D-9636-49A2-B564-1A74EEDC702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4572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504FC75-1264-4532-B882-C94EF0C83A9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8338" y="5428215"/>
            <a:ext cx="1497495" cy="149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83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6">
            <a:extLst>
              <a:ext uri="{FF2B5EF4-FFF2-40B4-BE49-F238E27FC236}">
                <a16:creationId xmlns:a16="http://schemas.microsoft.com/office/drawing/2014/main" id="{1FF1160B-47C5-4975-8C61-00B49EE03F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3730752"/>
            <a:ext cx="9601200" cy="914400"/>
          </a:xfrm>
        </p:spPr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 : AM KOBAR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0D71C1FC-E6F6-4015-9B0F-78515D7F6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079812"/>
            <a:ext cx="9601200" cy="1724092"/>
          </a:xfrm>
        </p:spPr>
        <p:txBody>
          <a:bodyPr/>
          <a:lstStyle/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Pasar Persaingan Sempurna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18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353B5D-170B-41FA-9D88-2699E4A0226E}"/>
              </a:ext>
            </a:extLst>
          </p:cNvPr>
          <p:cNvSpPr txBox="1"/>
          <p:nvPr/>
        </p:nvSpPr>
        <p:spPr>
          <a:xfrm>
            <a:off x="3091179" y="4042855"/>
            <a:ext cx="1607818" cy="57448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id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2B511D0-1250-4B41-A59E-C9C00FF02148}"/>
              </a:ext>
            </a:extLst>
          </p:cNvPr>
          <p:cNvSpPr txBox="1">
            <a:spLocks/>
          </p:cNvSpPr>
          <p:nvPr/>
        </p:nvSpPr>
        <p:spPr>
          <a:xfrm>
            <a:off x="2651016" y="834372"/>
            <a:ext cx="6889968" cy="8572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/>
              <a:t>Kurva Keseimbangan Jangka Pendek</a:t>
            </a:r>
            <a:br>
              <a:rPr lang="id-ID" b="1"/>
            </a:br>
            <a:r>
              <a:rPr lang="id-ID" b="1"/>
              <a:t>Rugi Minimum</a:t>
            </a:r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C61BDB6-EFBF-415C-A4C1-0FFDE4A45A76}"/>
              </a:ext>
            </a:extLst>
          </p:cNvPr>
          <p:cNvCxnSpPr/>
          <p:nvPr/>
        </p:nvCxnSpPr>
        <p:spPr>
          <a:xfrm flipV="1">
            <a:off x="3098956" y="1718763"/>
            <a:ext cx="0" cy="39604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F326235-BC10-45C3-9785-3D67F44FDDD4}"/>
              </a:ext>
            </a:extLst>
          </p:cNvPr>
          <p:cNvCxnSpPr/>
          <p:nvPr/>
        </p:nvCxnSpPr>
        <p:spPr>
          <a:xfrm>
            <a:off x="3098956" y="5679203"/>
            <a:ext cx="3099716" cy="776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1A1717-A8EC-4275-AD2A-4EE000DD1F12}"/>
              </a:ext>
            </a:extLst>
          </p:cNvPr>
          <p:cNvCxnSpPr/>
          <p:nvPr/>
        </p:nvCxnSpPr>
        <p:spPr>
          <a:xfrm>
            <a:off x="3068998" y="4642560"/>
            <a:ext cx="3099716" cy="0"/>
          </a:xfrm>
          <a:prstGeom prst="line">
            <a:avLst/>
          </a:prstGeom>
          <a:ln w="5715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B498796-4A4B-4FB3-A09F-0F3BFB877E76}"/>
              </a:ext>
            </a:extLst>
          </p:cNvPr>
          <p:cNvSpPr txBox="1"/>
          <p:nvPr/>
        </p:nvSpPr>
        <p:spPr>
          <a:xfrm>
            <a:off x="2639409" y="162396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ABB6B5-B59B-462C-A1DA-249DA79A56D7}"/>
              </a:ext>
            </a:extLst>
          </p:cNvPr>
          <p:cNvSpPr txBox="1"/>
          <p:nvPr/>
        </p:nvSpPr>
        <p:spPr>
          <a:xfrm>
            <a:off x="6168714" y="5494537"/>
            <a:ext cx="1626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Kuantitas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616D38-DAC7-48E8-AB0D-C1308F2CEA36}"/>
              </a:ext>
            </a:extLst>
          </p:cNvPr>
          <p:cNvSpPr txBox="1"/>
          <p:nvPr/>
        </p:nvSpPr>
        <p:spPr>
          <a:xfrm>
            <a:off x="2635691" y="3858514"/>
            <a:ext cx="748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2EF019-CA2B-49FC-A4EA-6BB98AC267F6}"/>
              </a:ext>
            </a:extLst>
          </p:cNvPr>
          <p:cNvSpPr txBox="1"/>
          <p:nvPr/>
        </p:nvSpPr>
        <p:spPr>
          <a:xfrm>
            <a:off x="5307393" y="4604076"/>
            <a:ext cx="1865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D = AR = MR = 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CF9EFB-CE3F-4886-B95F-AD61148A1B14}"/>
              </a:ext>
            </a:extLst>
          </p:cNvPr>
          <p:cNvSpPr txBox="1"/>
          <p:nvPr/>
        </p:nvSpPr>
        <p:spPr>
          <a:xfrm>
            <a:off x="2642484" y="4466321"/>
            <a:ext cx="748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6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40C2053-5B13-4E84-945B-28A2FE5AF39D}"/>
              </a:ext>
            </a:extLst>
          </p:cNvPr>
          <p:cNvCxnSpPr/>
          <p:nvPr/>
        </p:nvCxnSpPr>
        <p:spPr>
          <a:xfrm>
            <a:off x="4115616" y="3317614"/>
            <a:ext cx="8427" cy="234440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656BEBC-C605-4CA8-9558-2691DEE5A1A2}"/>
              </a:ext>
            </a:extLst>
          </p:cNvPr>
          <p:cNvCxnSpPr/>
          <p:nvPr/>
        </p:nvCxnSpPr>
        <p:spPr>
          <a:xfrm>
            <a:off x="4698997" y="4043179"/>
            <a:ext cx="0" cy="1636023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7B049A6-A676-432A-ACA0-36CFA8D680C3}"/>
              </a:ext>
            </a:extLst>
          </p:cNvPr>
          <p:cNvCxnSpPr/>
          <p:nvPr/>
        </p:nvCxnSpPr>
        <p:spPr>
          <a:xfrm>
            <a:off x="5272053" y="4155002"/>
            <a:ext cx="22487" cy="153197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23">
            <a:extLst>
              <a:ext uri="{FF2B5EF4-FFF2-40B4-BE49-F238E27FC236}">
                <a16:creationId xmlns:a16="http://schemas.microsoft.com/office/drawing/2014/main" id="{AB68E747-4614-420C-A554-804FE0CA6D24}"/>
              </a:ext>
            </a:extLst>
          </p:cNvPr>
          <p:cNvSpPr/>
          <p:nvPr/>
        </p:nvSpPr>
        <p:spPr>
          <a:xfrm rot="166387">
            <a:off x="3584066" y="2754736"/>
            <a:ext cx="2490952" cy="2827613"/>
          </a:xfrm>
          <a:custGeom>
            <a:avLst/>
            <a:gdLst>
              <a:gd name="connsiteX0" fmla="*/ 0 w 2490952"/>
              <a:gd name="connsiteY0" fmla="*/ 2664373 h 2827613"/>
              <a:gd name="connsiteX1" fmla="*/ 599090 w 2490952"/>
              <a:gd name="connsiteY1" fmla="*/ 2538249 h 2827613"/>
              <a:gd name="connsiteX2" fmla="*/ 2490952 w 2490952"/>
              <a:gd name="connsiteY2" fmla="*/ 0 h 2827613"/>
              <a:gd name="connsiteX3" fmla="*/ 2490952 w 2490952"/>
              <a:gd name="connsiteY3" fmla="*/ 0 h 2827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90952" h="2827613">
                <a:moveTo>
                  <a:pt x="0" y="2664373"/>
                </a:moveTo>
                <a:cubicBezTo>
                  <a:pt x="91965" y="2823342"/>
                  <a:pt x="183931" y="2982311"/>
                  <a:pt x="599090" y="2538249"/>
                </a:cubicBezTo>
                <a:cubicBezTo>
                  <a:pt x="1014249" y="2094187"/>
                  <a:pt x="2490952" y="0"/>
                  <a:pt x="2490952" y="0"/>
                </a:cubicBezTo>
                <a:lnTo>
                  <a:pt x="2490952" y="0"/>
                </a:lnTo>
              </a:path>
            </a:pathLst>
          </a:cu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3C4E8A2-1794-4972-BE13-036C130B3C6E}"/>
              </a:ext>
            </a:extLst>
          </p:cNvPr>
          <p:cNvCxnSpPr/>
          <p:nvPr/>
        </p:nvCxnSpPr>
        <p:spPr>
          <a:xfrm flipH="1">
            <a:off x="3091179" y="4617338"/>
            <a:ext cx="7775" cy="88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38685B-DC17-4D71-8AA9-65C8010CF721}"/>
              </a:ext>
            </a:extLst>
          </p:cNvPr>
          <p:cNvCxnSpPr/>
          <p:nvPr/>
        </p:nvCxnSpPr>
        <p:spPr>
          <a:xfrm>
            <a:off x="3091179" y="4042855"/>
            <a:ext cx="1607818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 32">
            <a:extLst>
              <a:ext uri="{FF2B5EF4-FFF2-40B4-BE49-F238E27FC236}">
                <a16:creationId xmlns:a16="http://schemas.microsoft.com/office/drawing/2014/main" id="{12CE25B2-E9D1-453F-84F2-9B82DFF6CD7A}"/>
              </a:ext>
            </a:extLst>
          </p:cNvPr>
          <p:cNvSpPr/>
          <p:nvPr/>
        </p:nvSpPr>
        <p:spPr>
          <a:xfrm rot="325524">
            <a:off x="4106854" y="3458271"/>
            <a:ext cx="2644846" cy="696734"/>
          </a:xfrm>
          <a:custGeom>
            <a:avLst/>
            <a:gdLst>
              <a:gd name="connsiteX0" fmla="*/ 0 w 2238704"/>
              <a:gd name="connsiteY0" fmla="*/ 0 h 674972"/>
              <a:gd name="connsiteX1" fmla="*/ 220717 w 2238704"/>
              <a:gd name="connsiteY1" fmla="*/ 394138 h 674972"/>
              <a:gd name="connsiteX2" fmla="*/ 646386 w 2238704"/>
              <a:gd name="connsiteY2" fmla="*/ 646386 h 674972"/>
              <a:gd name="connsiteX3" fmla="*/ 930166 w 2238704"/>
              <a:gd name="connsiteY3" fmla="*/ 662152 h 674972"/>
              <a:gd name="connsiteX4" fmla="*/ 1308538 w 2238704"/>
              <a:gd name="connsiteY4" fmla="*/ 583324 h 674972"/>
              <a:gd name="connsiteX5" fmla="*/ 2238704 w 2238704"/>
              <a:gd name="connsiteY5" fmla="*/ 78828 h 674972"/>
              <a:gd name="connsiteX6" fmla="*/ 2238704 w 2238704"/>
              <a:gd name="connsiteY6" fmla="*/ 78828 h 674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38704" h="674972">
                <a:moveTo>
                  <a:pt x="0" y="0"/>
                </a:moveTo>
                <a:cubicBezTo>
                  <a:pt x="56493" y="143203"/>
                  <a:pt x="112986" y="286407"/>
                  <a:pt x="220717" y="394138"/>
                </a:cubicBezTo>
                <a:cubicBezTo>
                  <a:pt x="328448" y="501869"/>
                  <a:pt x="528145" y="601717"/>
                  <a:pt x="646386" y="646386"/>
                </a:cubicBezTo>
                <a:cubicBezTo>
                  <a:pt x="764627" y="691055"/>
                  <a:pt x="819807" y="672662"/>
                  <a:pt x="930166" y="662152"/>
                </a:cubicBezTo>
                <a:cubicBezTo>
                  <a:pt x="1040525" y="651642"/>
                  <a:pt x="1090448" y="680545"/>
                  <a:pt x="1308538" y="583324"/>
                </a:cubicBezTo>
                <a:cubicBezTo>
                  <a:pt x="1526628" y="486103"/>
                  <a:pt x="2238704" y="78828"/>
                  <a:pt x="2238704" y="78828"/>
                </a:cubicBezTo>
                <a:lnTo>
                  <a:pt x="2238704" y="78828"/>
                </a:lnTo>
              </a:path>
            </a:pathLst>
          </a:custGeom>
          <a:noFill/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8158AD-19AC-44AE-BE0D-AF557E14E789}"/>
              </a:ext>
            </a:extLst>
          </p:cNvPr>
          <p:cNvSpPr txBox="1"/>
          <p:nvPr/>
        </p:nvSpPr>
        <p:spPr>
          <a:xfrm>
            <a:off x="3234386" y="4143062"/>
            <a:ext cx="68818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b="1" dirty="0"/>
              <a:t>Rugi</a:t>
            </a:r>
          </a:p>
        </p:txBody>
      </p:sp>
      <p:sp>
        <p:nvSpPr>
          <p:cNvPr id="20" name="Rounded Rectangle 39">
            <a:extLst>
              <a:ext uri="{FF2B5EF4-FFF2-40B4-BE49-F238E27FC236}">
                <a16:creationId xmlns:a16="http://schemas.microsoft.com/office/drawing/2014/main" id="{88F8695F-EDD9-493E-A7B8-B9283FC0F343}"/>
              </a:ext>
            </a:extLst>
          </p:cNvPr>
          <p:cNvSpPr/>
          <p:nvPr/>
        </p:nvSpPr>
        <p:spPr>
          <a:xfrm>
            <a:off x="7231656" y="4615850"/>
            <a:ext cx="2601278" cy="11760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dirty="0"/>
              <a:t>      Laba = (P-AC) x Q</a:t>
            </a:r>
          </a:p>
          <a:p>
            <a:pPr algn="just">
              <a:tabLst>
                <a:tab pos="803275" algn="l"/>
              </a:tabLst>
            </a:pPr>
            <a:r>
              <a:rPr lang="id-ID" dirty="0"/>
              <a:t>	= (6 – 8) x 30</a:t>
            </a:r>
          </a:p>
          <a:p>
            <a:pPr algn="just">
              <a:tabLst>
                <a:tab pos="803275" algn="l"/>
              </a:tabLst>
            </a:pPr>
            <a:r>
              <a:rPr lang="id-ID" dirty="0"/>
              <a:t>	= - 60 (Rugi)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645739-895A-449A-BEA4-69DA6F565468}"/>
              </a:ext>
            </a:extLst>
          </p:cNvPr>
          <p:cNvSpPr txBox="1"/>
          <p:nvPr/>
        </p:nvSpPr>
        <p:spPr>
          <a:xfrm>
            <a:off x="5822753" y="2454389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MC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A2FE23-06C4-4C18-8863-6B77F9D566DB}"/>
              </a:ext>
            </a:extLst>
          </p:cNvPr>
          <p:cNvSpPr txBox="1"/>
          <p:nvPr/>
        </p:nvSpPr>
        <p:spPr>
          <a:xfrm>
            <a:off x="6408037" y="332771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AC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0F45718-ABEA-44B2-B4EC-EC34B8B48096}"/>
              </a:ext>
            </a:extLst>
          </p:cNvPr>
          <p:cNvSpPr txBox="1"/>
          <p:nvPr/>
        </p:nvSpPr>
        <p:spPr>
          <a:xfrm>
            <a:off x="4578510" y="362842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107AC8D-CDE6-42D7-8E98-087D0865BD0A}"/>
              </a:ext>
            </a:extLst>
          </p:cNvPr>
          <p:cNvSpPr txBox="1"/>
          <p:nvPr/>
        </p:nvSpPr>
        <p:spPr>
          <a:xfrm>
            <a:off x="4687386" y="4617013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B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5D14911-5B1F-4444-9865-87A826AF4F68}"/>
              </a:ext>
            </a:extLst>
          </p:cNvPr>
          <p:cNvSpPr txBox="1"/>
          <p:nvPr/>
        </p:nvSpPr>
        <p:spPr>
          <a:xfrm>
            <a:off x="4487304" y="567139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30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CFD48BB-1FDF-4808-B396-D41401F27FBB}"/>
                  </a:ext>
                </a:extLst>
              </p:cNvPr>
              <p:cNvSpPr txBox="1"/>
              <p:nvPr/>
            </p:nvSpPr>
            <p:spPr>
              <a:xfrm>
                <a:off x="4919351" y="5668190"/>
                <a:ext cx="864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1" i="1" smtClean="0">
                              <a:latin typeface="Cambria Math" panose="02040503050406030204" pitchFamily="18" charset="0"/>
                            </a:rPr>
                            <m:t>𝑸</m:t>
                          </m:r>
                        </m:e>
                        <m:sub>
                          <m:r>
                            <a:rPr lang="id-ID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id-ID" b="1" dirty="0"/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CFD48BB-1FDF-4808-B396-D41401F27F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9351" y="5668190"/>
                <a:ext cx="864096" cy="369332"/>
              </a:xfrm>
              <a:prstGeom prst="rect">
                <a:avLst/>
              </a:prstGeom>
              <a:blipFill>
                <a:blip r:embed="rId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8DA8849-1067-48C3-8380-617CACAD9BFA}"/>
                  </a:ext>
                </a:extLst>
              </p:cNvPr>
              <p:cNvSpPr txBox="1"/>
              <p:nvPr/>
            </p:nvSpPr>
            <p:spPr>
              <a:xfrm>
                <a:off x="3525949" y="5644837"/>
                <a:ext cx="864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1" i="1" smtClean="0">
                              <a:latin typeface="Cambria Math" panose="02040503050406030204" pitchFamily="18" charset="0"/>
                            </a:rPr>
                            <m:t>𝑸</m:t>
                          </m:r>
                        </m:e>
                        <m:sub>
                          <m:r>
                            <a:rPr lang="id-ID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id-ID" b="1" dirty="0"/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8DA8849-1067-48C3-8380-617CACAD9B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5949" y="5644837"/>
                <a:ext cx="864096" cy="369332"/>
              </a:xfrm>
              <a:prstGeom prst="rect">
                <a:avLst/>
              </a:prstGeom>
              <a:blipFill>
                <a:blip r:embed="rId3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9BD10287-8D71-4CD9-972A-807C298E283F}"/>
              </a:ext>
            </a:extLst>
          </p:cNvPr>
          <p:cNvSpPr txBox="1"/>
          <p:nvPr/>
        </p:nvSpPr>
        <p:spPr>
          <a:xfrm>
            <a:off x="7151413" y="1692446"/>
            <a:ext cx="268152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Verdana" panose="020B0604030504040204" pitchFamily="34" charset="0"/>
              <a:buChar char="◊"/>
            </a:pPr>
            <a:r>
              <a:rPr lang="id-ID" b="1" dirty="0"/>
              <a:t>MR = MC, perusahaan mengalami kerugian sebesar BE</a:t>
            </a:r>
          </a:p>
          <a:p>
            <a:pPr marL="285750" indent="-285750">
              <a:buClr>
                <a:schemeClr val="tx2"/>
              </a:buClr>
              <a:buFont typeface="Verdana" panose="020B0604030504040204" pitchFamily="34" charset="0"/>
              <a:buChar char="◊"/>
            </a:pPr>
            <a:r>
              <a:rPr lang="id-ID" b="1" dirty="0"/>
              <a:t>Bila perusahaan memproduksi kurang dari 30 kerugian besar</a:t>
            </a:r>
          </a:p>
          <a:p>
            <a:pPr marL="285750" indent="-285750">
              <a:buClr>
                <a:schemeClr val="tx2"/>
              </a:buClr>
              <a:buFont typeface="Verdana" panose="020B0604030504040204" pitchFamily="34" charset="0"/>
              <a:buChar char="◊"/>
            </a:pPr>
            <a:r>
              <a:rPr lang="id-ID" b="1" dirty="0"/>
              <a:t>Bila perusahaan memproduksi lebih dari 30 kerugian menjadi lebih kecil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E0A22A7-F728-4C16-B512-AAD105C41F55}"/>
              </a:ext>
            </a:extLst>
          </p:cNvPr>
          <p:cNvCxnSpPr/>
          <p:nvPr/>
        </p:nvCxnSpPr>
        <p:spPr>
          <a:xfrm>
            <a:off x="5787083" y="4099429"/>
            <a:ext cx="22487" cy="153197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55402B7-41F2-4C67-8993-E2AAC9B2D67A}"/>
              </a:ext>
            </a:extLst>
          </p:cNvPr>
          <p:cNvCxnSpPr>
            <a:endCxn id="18" idx="0"/>
          </p:cNvCxnSpPr>
          <p:nvPr/>
        </p:nvCxnSpPr>
        <p:spPr>
          <a:xfrm>
            <a:off x="3091179" y="3327718"/>
            <a:ext cx="1054537" cy="7079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301BCAC9-2ECC-4ED6-9D63-2BC4BFA23CD4}"/>
              </a:ext>
            </a:extLst>
          </p:cNvPr>
          <p:cNvSpPr txBox="1"/>
          <p:nvPr/>
        </p:nvSpPr>
        <p:spPr>
          <a:xfrm>
            <a:off x="2627123" y="3143052"/>
            <a:ext cx="748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15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ED65738-31C1-41AD-8E4B-1BDAFF51431F}"/>
                  </a:ext>
                </a:extLst>
              </p:cNvPr>
              <p:cNvSpPr txBox="1"/>
              <p:nvPr/>
            </p:nvSpPr>
            <p:spPr>
              <a:xfrm>
                <a:off x="5400507" y="5647780"/>
                <a:ext cx="864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1" i="1" smtClean="0">
                              <a:latin typeface="Cambria Math" panose="02040503050406030204" pitchFamily="18" charset="0"/>
                            </a:rPr>
                            <m:t>𝑸</m:t>
                          </m:r>
                        </m:e>
                        <m:sub>
                          <m:r>
                            <a:rPr lang="id-ID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id-ID" b="1" dirty="0"/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ED65738-31C1-41AD-8E4B-1BDAFF5143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507" y="5647780"/>
                <a:ext cx="864096" cy="369332"/>
              </a:xfrm>
              <a:prstGeom prst="rect">
                <a:avLst/>
              </a:prstGeom>
              <a:blipFill>
                <a:blip r:embed="rId4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0018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AB2C0D-561E-4F5A-84F4-17A6F91E8417}"/>
              </a:ext>
            </a:extLst>
          </p:cNvPr>
          <p:cNvSpPr txBox="1">
            <a:spLocks/>
          </p:cNvSpPr>
          <p:nvPr/>
        </p:nvSpPr>
        <p:spPr>
          <a:xfrm>
            <a:off x="1326064" y="2399629"/>
            <a:ext cx="9539872" cy="4321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id-ID" alt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Perusahaan akan masuk ke paar jika keuntungan ekonomi &gt; 0</a:t>
            </a:r>
          </a:p>
          <a:p>
            <a:pPr marL="898525" indent="-457200" algn="just">
              <a:spcBef>
                <a:spcPts val="0"/>
              </a:spcBef>
              <a:buClr>
                <a:schemeClr val="tx2"/>
              </a:buClr>
              <a:buSzPct val="100000"/>
              <a:buFont typeface="Verdana" panose="020B0604030504040204" pitchFamily="34" charset="0"/>
              <a:buChar char="◊"/>
            </a:pPr>
            <a:r>
              <a:rPr lang="id-ID" altLang="id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Penawaran pasar mengalami kenaikan</a:t>
            </a:r>
          </a:p>
          <a:p>
            <a:pPr marL="898525" indent="-457200" algn="just">
              <a:spcBef>
                <a:spcPts val="0"/>
              </a:spcBef>
              <a:buClr>
                <a:schemeClr val="tx2"/>
              </a:buClr>
              <a:buSzPct val="100000"/>
              <a:buFont typeface="Verdana" panose="020B0604030504040204" pitchFamily="34" charset="0"/>
              <a:buChar char="◊"/>
            </a:pPr>
            <a:r>
              <a:rPr lang="id-ID" altLang="id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Harga mengalami penurunan</a:t>
            </a:r>
          </a:p>
          <a:p>
            <a:pPr marL="898525" indent="-457200" algn="just">
              <a:spcBef>
                <a:spcPts val="0"/>
              </a:spcBef>
              <a:buClr>
                <a:schemeClr val="tx2"/>
              </a:buClr>
              <a:buSzPct val="100000"/>
              <a:buFont typeface="Verdana" panose="020B0604030504040204" pitchFamily="34" charset="0"/>
              <a:buChar char="◊"/>
            </a:pPr>
            <a:r>
              <a:rPr lang="id-ID" altLang="id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Keuntungan nol sehingga perusahaan yang masuk pasar berhenti</a:t>
            </a:r>
          </a:p>
          <a:p>
            <a:pPr marL="457200" indent="-457200" algn="just">
              <a:buClr>
                <a:schemeClr val="tx2"/>
              </a:buClr>
              <a:buSzPct val="100000"/>
              <a:buFont typeface="+mj-lt"/>
              <a:buAutoNum type="arabicPeriod" startAt="2"/>
            </a:pPr>
            <a:r>
              <a:rPr lang="id-ID" alt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Perushaan keluar pasar jika terjadi kerugian ekonomi</a:t>
            </a:r>
          </a:p>
          <a:p>
            <a:pPr marL="898525" indent="-457200" algn="just">
              <a:spcBef>
                <a:spcPts val="0"/>
              </a:spcBef>
              <a:buClr>
                <a:schemeClr val="tx2"/>
              </a:buClr>
              <a:buSzPct val="100000"/>
              <a:buFont typeface="Verdana" panose="020B0604030504040204" pitchFamily="34" charset="0"/>
              <a:buChar char="◊"/>
            </a:pPr>
            <a:r>
              <a:rPr lang="id-ID" altLang="id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Penawaran pasar mengalami penurunan</a:t>
            </a:r>
          </a:p>
          <a:p>
            <a:pPr marL="898525" indent="-457200" algn="just">
              <a:spcBef>
                <a:spcPts val="0"/>
              </a:spcBef>
              <a:buClr>
                <a:schemeClr val="tx2"/>
              </a:buClr>
              <a:buSzPct val="100000"/>
              <a:buFont typeface="Verdana" panose="020B0604030504040204" pitchFamily="34" charset="0"/>
              <a:buChar char="◊"/>
            </a:pPr>
            <a:r>
              <a:rPr lang="id-ID" altLang="id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Harga meningkat</a:t>
            </a:r>
          </a:p>
          <a:p>
            <a:pPr marL="898525" indent="-457200" algn="just">
              <a:spcBef>
                <a:spcPts val="0"/>
              </a:spcBef>
              <a:buClr>
                <a:schemeClr val="tx2"/>
              </a:buClr>
              <a:buSzPct val="100000"/>
              <a:buFont typeface="Verdana" panose="020B0604030504040204" pitchFamily="34" charset="0"/>
              <a:buChar char="◊"/>
            </a:pPr>
            <a:r>
              <a:rPr lang="id-ID" altLang="id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Kerugian menurun ampai kerugian ekonomi sama nol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88D608-357A-4A9F-B2F9-A581B10249D8}"/>
              </a:ext>
            </a:extLst>
          </p:cNvPr>
          <p:cNvSpPr txBox="1">
            <a:spLocks/>
          </p:cNvSpPr>
          <p:nvPr/>
        </p:nvSpPr>
        <p:spPr>
          <a:xfrm>
            <a:off x="2651016" y="1200132"/>
            <a:ext cx="6889968" cy="857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 Pasar Persiangan Sempurna</a:t>
            </a:r>
            <a:br>
              <a:rPr lang="id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d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Jangka Panjang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94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F5058F9-774E-403F-819C-34AB23A4A420}"/>
              </a:ext>
            </a:extLst>
          </p:cNvPr>
          <p:cNvSpPr txBox="1">
            <a:spLocks/>
          </p:cNvSpPr>
          <p:nvPr/>
        </p:nvSpPr>
        <p:spPr>
          <a:xfrm>
            <a:off x="880294" y="2286299"/>
            <a:ext cx="10431412" cy="4321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Clr>
                <a:schemeClr val="tx2">
                  <a:lumMod val="75000"/>
                </a:schemeClr>
              </a:buClr>
              <a:buSzPct val="100000"/>
              <a:buFont typeface="+mj-lt"/>
              <a:buAutoNum type="arabicParenR"/>
            </a:pPr>
            <a:r>
              <a:rPr lang="id-ID" altLang="id-ID" dirty="0"/>
              <a:t>Harga jual barang dan jasa termurah</a:t>
            </a:r>
          </a:p>
          <a:p>
            <a:pPr marL="457200" indent="-457200" algn="just">
              <a:buClr>
                <a:schemeClr val="tx2">
                  <a:lumMod val="75000"/>
                </a:schemeClr>
              </a:buClr>
              <a:buSzPct val="100000"/>
              <a:buFont typeface="+mj-lt"/>
              <a:buAutoNum type="arabicParenR"/>
            </a:pPr>
            <a:r>
              <a:rPr lang="id-ID" altLang="id-ID" dirty="0"/>
              <a:t>Jumlah ouput maksimum (kemakmuran maksimal)</a:t>
            </a:r>
          </a:p>
          <a:p>
            <a:pPr marL="457200" indent="-457200" algn="just">
              <a:buClr>
                <a:schemeClr val="tx2">
                  <a:lumMod val="75000"/>
                </a:schemeClr>
              </a:buClr>
              <a:buSzPct val="100000"/>
              <a:buFont typeface="+mj-lt"/>
              <a:buAutoNum type="arabicParenR"/>
            </a:pPr>
            <a:r>
              <a:rPr lang="id-ID" altLang="id-ID" dirty="0"/>
              <a:t>Mayarakat merasa nyaman dalam mengkonsumsi dan tidak perlu buang waktu dalam memilih barang dan jasa karena produk homogen dan tidak takut ditipu dalam kualitas baikpun harga (informasi sempurna)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00000"/>
            </a:pPr>
            <a:endParaRPr lang="id-ID" altLang="id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FBF7D79-7CBF-4BB8-A55E-6E56C0015881}"/>
              </a:ext>
            </a:extLst>
          </p:cNvPr>
          <p:cNvSpPr txBox="1">
            <a:spLocks/>
          </p:cNvSpPr>
          <p:nvPr/>
        </p:nvSpPr>
        <p:spPr>
          <a:xfrm>
            <a:off x="559056" y="1268712"/>
            <a:ext cx="6889968" cy="8572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 dirty="0"/>
              <a:t>Kekuatan Pasar Persaingan SEmpurna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618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6410B6-203B-4B93-8C39-1E0BFD6677CD}"/>
              </a:ext>
            </a:extLst>
          </p:cNvPr>
          <p:cNvSpPr txBox="1">
            <a:spLocks/>
          </p:cNvSpPr>
          <p:nvPr/>
        </p:nvSpPr>
        <p:spPr>
          <a:xfrm>
            <a:off x="1032138" y="1760184"/>
            <a:ext cx="10127724" cy="4321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Clr>
                <a:schemeClr val="tx2">
                  <a:lumMod val="75000"/>
                </a:schemeClr>
              </a:buClr>
              <a:buSzPct val="100000"/>
              <a:buFont typeface="+mj-lt"/>
              <a:buAutoNum type="arabicParenR"/>
            </a:pPr>
            <a:r>
              <a:rPr lang="id-ID" altLang="id-ID" b="1" dirty="0"/>
              <a:t>Kelemahan Dalam Hal Asumsi</a:t>
            </a:r>
          </a:p>
          <a:p>
            <a:pPr marL="441325" indent="-441325" algn="just">
              <a:spcBef>
                <a:spcPts val="0"/>
              </a:spcBef>
              <a:buClr>
                <a:schemeClr val="tx2">
                  <a:lumMod val="75000"/>
                </a:schemeClr>
              </a:buClr>
              <a:buSzPct val="100000"/>
            </a:pPr>
            <a:r>
              <a:rPr lang="id-ID" altLang="id-ID" dirty="0"/>
              <a:t>	Asumi yang dipakai dalam pasar persaingan sempurna mustahil terwujud, karena dalam dunia nyata produsen dan konsumen dibatasi waktu dan tempat.</a:t>
            </a:r>
          </a:p>
          <a:p>
            <a:pPr marL="457200" indent="-457200" algn="just">
              <a:buClr>
                <a:schemeClr val="tx2">
                  <a:lumMod val="75000"/>
                </a:schemeClr>
              </a:buClr>
              <a:buSzPct val="100000"/>
              <a:buFont typeface="+mj-lt"/>
              <a:buAutoNum type="arabicParenR" startAt="2"/>
            </a:pPr>
            <a:r>
              <a:rPr lang="id-ID" altLang="id-ID" b="1" dirty="0"/>
              <a:t>Kelemahan Dalam Pengembangan Teknologi</a:t>
            </a:r>
          </a:p>
          <a:p>
            <a:pPr marL="441325" algn="just">
              <a:spcBef>
                <a:spcPts val="0"/>
              </a:spcBef>
              <a:buClr>
                <a:schemeClr val="tx2">
                  <a:lumMod val="75000"/>
                </a:schemeClr>
              </a:buClr>
              <a:buSzPct val="100000"/>
            </a:pPr>
            <a:r>
              <a:rPr lang="id-ID" altLang="id-ID" dirty="0"/>
              <a:t>Dalam jangka panjang perusahaan mendapatkan laba normal sehingga apakah mungkin perusahaan dapat melakukan kegiatan riset dan pengembangan.</a:t>
            </a:r>
          </a:p>
          <a:p>
            <a:pPr marL="457200" indent="-457200" algn="just">
              <a:buClr>
                <a:schemeClr val="tx2">
                  <a:lumMod val="75000"/>
                </a:schemeClr>
              </a:buClr>
              <a:buSzPct val="100000"/>
              <a:buFont typeface="+mj-lt"/>
              <a:buAutoNum type="arabicParenR" startAt="3"/>
            </a:pPr>
            <a:r>
              <a:rPr lang="id-ID" altLang="id-ID" b="1" dirty="0"/>
              <a:t>Konflik Efisiensi – Keadilan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83D6A5-6D0A-482D-BED4-7FC3F86BE24C}"/>
              </a:ext>
            </a:extLst>
          </p:cNvPr>
          <p:cNvSpPr txBox="1">
            <a:spLocks/>
          </p:cNvSpPr>
          <p:nvPr/>
        </p:nvSpPr>
        <p:spPr>
          <a:xfrm>
            <a:off x="2651016" y="902952"/>
            <a:ext cx="6889968" cy="8572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/>
              <a:t>Kelemahan Pasar Persaingan SEmpurna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525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A99D4A5C-BEE1-4361-901A-34C3AC889BFC}"/>
              </a:ext>
            </a:extLst>
          </p:cNvPr>
          <p:cNvSpPr txBox="1">
            <a:spLocks/>
          </p:cNvSpPr>
          <p:nvPr/>
        </p:nvSpPr>
        <p:spPr>
          <a:xfrm>
            <a:off x="1108870" y="2536825"/>
            <a:ext cx="10030367" cy="4321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1325" indent="-441325" algn="just">
              <a:buClr>
                <a:schemeClr val="tx2">
                  <a:lumMod val="75000"/>
                </a:schemeClr>
              </a:buClr>
              <a:buSzPct val="125000"/>
              <a:buFont typeface="Verdana" panose="020B0604030504040204" pitchFamily="34" charset="0"/>
              <a:buChar char="◊"/>
            </a:pPr>
            <a:r>
              <a:rPr lang="id-ID" alt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Jenis pasar persaingan sempurna terjadi ketika jumlah produsen sangat banyak sekali dengan memproduksi produk yang sejenis dan mirip dengan jumlah konsumen yang banyak</a:t>
            </a:r>
          </a:p>
          <a:p>
            <a:pPr marL="441325" indent="-441325" algn="just">
              <a:buClr>
                <a:schemeClr val="tx2">
                  <a:lumMod val="75000"/>
                </a:schemeClr>
              </a:buClr>
              <a:buSzPct val="125000"/>
              <a:buFont typeface="Verdana" panose="020B0604030504040204" pitchFamily="34" charset="0"/>
              <a:buChar char="◊"/>
            </a:pPr>
            <a:r>
              <a:rPr lang="id-ID" alt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Contoh produknya adalah seperti beras, gandum, batubara, kentang, dan lain-lain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50000"/>
              <a:buFont typeface="Verdana" panose="020B0604030504040204" pitchFamily="34" charset="0"/>
              <a:buChar char="◊"/>
            </a:pPr>
            <a:endParaRPr lang="en-US" dirty="0">
              <a:latin typeface="Times New Roman" panose="02020603050405020304" pitchFamily="18" charset="0"/>
              <a:ea typeface="Verdana" charset="0"/>
              <a:cs typeface="Times New Roman" panose="02020603050405020304" pitchFamily="18" charset="0"/>
              <a:sym typeface="Verdana" charset="0"/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B473ED16-2FCB-4091-BFF9-E7841583CE8E}"/>
              </a:ext>
            </a:extLst>
          </p:cNvPr>
          <p:cNvSpPr txBox="1">
            <a:spLocks/>
          </p:cNvSpPr>
          <p:nvPr/>
        </p:nvSpPr>
        <p:spPr>
          <a:xfrm>
            <a:off x="1080818" y="1519238"/>
            <a:ext cx="10030364" cy="857232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engertian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897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BF11DA0-FD32-43E3-9F52-A1DB0F80C060}"/>
              </a:ext>
            </a:extLst>
          </p:cNvPr>
          <p:cNvSpPr txBox="1">
            <a:spLocks/>
          </p:cNvSpPr>
          <p:nvPr/>
        </p:nvSpPr>
        <p:spPr>
          <a:xfrm>
            <a:off x="167640" y="1075018"/>
            <a:ext cx="10863534" cy="51429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spcBef>
                <a:spcPts val="0"/>
              </a:spcBef>
              <a:buClr>
                <a:schemeClr val="tx2">
                  <a:lumMod val="75000"/>
                </a:schemeClr>
              </a:buClr>
              <a:buSzPct val="100000"/>
              <a:buFont typeface="+mj-lt"/>
              <a:buAutoNum type="alphaLcPeriod"/>
            </a:pPr>
            <a:r>
              <a:rPr lang="id-ID" altLang="id-ID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Jumlah Perusahaan dalam Pasar Sangat Banyak</a:t>
            </a:r>
          </a:p>
          <a:p>
            <a:pPr marL="441325" algn="just">
              <a:spcBef>
                <a:spcPts val="0"/>
              </a:spcBef>
              <a:buClr>
                <a:schemeClr val="tx2">
                  <a:lumMod val="75000"/>
                </a:schemeClr>
              </a:buClr>
              <a:buSzPct val="100000"/>
            </a:pPr>
            <a:r>
              <a:rPr lang="id-ID" alt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Jumlah penjual dan pembeli di pasar sangat banyak</a:t>
            </a:r>
          </a:p>
          <a:p>
            <a:pPr marL="457200" indent="-457200" algn="just">
              <a:buClr>
                <a:schemeClr val="tx2">
                  <a:lumMod val="75000"/>
                </a:schemeClr>
              </a:buClr>
              <a:buSzPct val="100000"/>
              <a:buFont typeface="+mj-lt"/>
              <a:buAutoNum type="alphaLcPeriod" startAt="2"/>
            </a:pPr>
            <a:r>
              <a:rPr lang="id-ID" altLang="id-ID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Pengetahuan Sempurna (</a:t>
            </a:r>
            <a:r>
              <a:rPr lang="id-ID" altLang="id-ID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Perfect Knowledge</a:t>
            </a:r>
            <a:r>
              <a:rPr lang="id-ID" altLang="id-ID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41325" indent="-441325" algn="just">
              <a:spcBef>
                <a:spcPts val="0"/>
              </a:spcBef>
              <a:buClr>
                <a:schemeClr val="tx2">
                  <a:lumMod val="75000"/>
                </a:schemeClr>
              </a:buClr>
              <a:buSzPct val="100000"/>
            </a:pPr>
            <a:r>
              <a:rPr lang="id-ID" altLang="id-ID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d-ID" alt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pelaku ekonomi (konsumen dan produsen) memiliki pengetahuan sempurna tentang harga produk dan input yang dijual.</a:t>
            </a:r>
          </a:p>
          <a:p>
            <a:pPr marL="457200" indent="-457200" algn="just">
              <a:buClr>
                <a:schemeClr val="tx2">
                  <a:lumMod val="75000"/>
                </a:schemeClr>
              </a:buClr>
              <a:buSzPct val="100000"/>
              <a:buFont typeface="+mj-lt"/>
              <a:buAutoNum type="alphaLcPeriod" startAt="3"/>
            </a:pPr>
            <a:r>
              <a:rPr lang="id-ID" altLang="id-ID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 Perusahaan Relatif Kecil (Small Relatively Output)</a:t>
            </a:r>
          </a:p>
          <a:p>
            <a:pPr marL="441325" indent="-441325" algn="just">
              <a:spcBef>
                <a:spcPts val="0"/>
              </a:spcBef>
              <a:buClr>
                <a:schemeClr val="tx2">
                  <a:lumMod val="75000"/>
                </a:schemeClr>
              </a:buClr>
              <a:buSzPct val="100000"/>
            </a:pPr>
            <a:r>
              <a:rPr lang="id-ID" altLang="id-ID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d-ID" alt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Perusahaan dalam industri (pasar) dianggap berproduksi efisien (biaya rata-rata terendah), demikian pula jumlah output setiap perusahaan secara individu dianggap relatif kecil dibanding jumlah output seluruh perusahaan dalam industri.</a:t>
            </a:r>
            <a:endParaRPr lang="id-ID" altLang="id-ID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0"/>
              </a:spcBef>
              <a:buClr>
                <a:schemeClr val="tx2">
                  <a:lumMod val="75000"/>
                </a:schemeClr>
              </a:buClr>
              <a:buSzPct val="100000"/>
              <a:buFont typeface="+mj-lt"/>
              <a:buAutoNum type="alphaLcPeriod" startAt="4"/>
            </a:pPr>
            <a:r>
              <a:rPr lang="id-ID" altLang="id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Peruahaan Menerima Harga Yang Ditentukan Pasar (</a:t>
            </a:r>
            <a:r>
              <a:rPr lang="id-ID" altLang="id-ID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 Taker</a:t>
            </a:r>
            <a:r>
              <a:rPr lang="id-ID" altLang="id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41325" indent="-441325" algn="just">
              <a:spcBef>
                <a:spcPts val="0"/>
              </a:spcBef>
              <a:buClr>
                <a:schemeClr val="tx2">
                  <a:lumMod val="75000"/>
                </a:schemeClr>
              </a:buClr>
              <a:buSzPct val="100000"/>
            </a:pPr>
            <a:r>
              <a:rPr lang="id-ID" altLang="id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d-ID" alt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Perusahaan menjual produknya dengan berpatokan pada harga yang ditetapkan pasar (Price Taker). Secara individu perusahaan tidak mampu mempengaruhi harga pasar.</a:t>
            </a:r>
            <a:endParaRPr lang="en-GB" altLang="id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1325" indent="-441325" algn="just">
              <a:spcBef>
                <a:spcPts val="0"/>
              </a:spcBef>
              <a:buClr>
                <a:schemeClr val="tx2">
                  <a:lumMod val="75000"/>
                </a:schemeClr>
              </a:buClr>
              <a:buSzPct val="100000"/>
            </a:pPr>
            <a:r>
              <a:rPr lang="en-GB" altLang="id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  </a:t>
            </a:r>
            <a:r>
              <a:rPr lang="id-ID" altLang="id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Keleluasaan Masuk – Keluar Pasar (Free Entry and Exit)</a:t>
            </a:r>
          </a:p>
          <a:p>
            <a:pPr marL="441325" indent="-441325" algn="just">
              <a:spcBef>
                <a:spcPts val="0"/>
              </a:spcBef>
              <a:buClr>
                <a:schemeClr val="tx2">
                  <a:lumMod val="75000"/>
                </a:schemeClr>
              </a:buClr>
              <a:buSzPct val="100000"/>
            </a:pPr>
            <a:r>
              <a:rPr lang="id-ID" altLang="id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d-ID" alt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Dalam pasar persaingan sempurna faktor produksi mobilitasnya tidak terbata dan tidak ada biaya yang harus dikeluarkan untuk memindahkan faktor produksi.</a:t>
            </a:r>
            <a:endParaRPr lang="id-ID" altLang="id-ID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Clr>
                <a:schemeClr val="tx2">
                  <a:lumMod val="75000"/>
                </a:schemeClr>
              </a:buClr>
              <a:buSzPct val="100000"/>
              <a:buFont typeface="+mj-lt"/>
              <a:buAutoNum type="alphaLcPeriod" startAt="2"/>
            </a:pPr>
            <a:endParaRPr lang="id-ID" altLang="id-ID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Clr>
                <a:schemeClr val="tx2">
                  <a:lumMod val="75000"/>
                </a:schemeClr>
              </a:buClr>
              <a:buSzPct val="100000"/>
              <a:buFont typeface="+mj-lt"/>
              <a:buAutoNum type="alphaLcPeriod" startAt="2"/>
            </a:pPr>
            <a:endParaRPr lang="id-ID" altLang="id-ID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7D8620-28CD-4713-BAF5-1FD0202F153A}"/>
              </a:ext>
            </a:extLst>
          </p:cNvPr>
          <p:cNvSpPr txBox="1">
            <a:spLocks/>
          </p:cNvSpPr>
          <p:nvPr/>
        </p:nvSpPr>
        <p:spPr>
          <a:xfrm>
            <a:off x="167640" y="217786"/>
            <a:ext cx="7978160" cy="8572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 Pasar Persiangan Sempurna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458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7D3BBD0-2652-4172-8500-12E7CAC8BD4F}"/>
              </a:ext>
            </a:extLst>
          </p:cNvPr>
          <p:cNvCxnSpPr/>
          <p:nvPr/>
        </p:nvCxnSpPr>
        <p:spPr>
          <a:xfrm flipV="1">
            <a:off x="2691800" y="2011987"/>
            <a:ext cx="0" cy="27363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BEBD0F7-5646-40EC-87DC-3A64487C4410}"/>
              </a:ext>
            </a:extLst>
          </p:cNvPr>
          <p:cNvCxnSpPr/>
          <p:nvPr/>
        </p:nvCxnSpPr>
        <p:spPr>
          <a:xfrm flipV="1">
            <a:off x="6508224" y="2011987"/>
            <a:ext cx="0" cy="27363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C17D7B3-9DD8-4BF4-8BF8-459EEE2F11B8}"/>
              </a:ext>
            </a:extLst>
          </p:cNvPr>
          <p:cNvCxnSpPr/>
          <p:nvPr/>
        </p:nvCxnSpPr>
        <p:spPr>
          <a:xfrm rot="16200000" flipH="1">
            <a:off x="4059952" y="3380139"/>
            <a:ext cx="0" cy="27363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66742E9-D95D-4826-9DEB-F8BC70C00965}"/>
              </a:ext>
            </a:extLst>
          </p:cNvPr>
          <p:cNvCxnSpPr/>
          <p:nvPr/>
        </p:nvCxnSpPr>
        <p:spPr>
          <a:xfrm rot="16200000" flipH="1">
            <a:off x="7873029" y="3380139"/>
            <a:ext cx="0" cy="27363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CBD429A-513C-413F-A16C-D368E3749111}"/>
              </a:ext>
            </a:extLst>
          </p:cNvPr>
          <p:cNvCxnSpPr/>
          <p:nvPr/>
        </p:nvCxnSpPr>
        <p:spPr>
          <a:xfrm>
            <a:off x="2691800" y="3460030"/>
            <a:ext cx="2736304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8C780D9-13D4-4589-BF0A-EF1A1CDE1032}"/>
              </a:ext>
            </a:extLst>
          </p:cNvPr>
          <p:cNvCxnSpPr/>
          <p:nvPr/>
        </p:nvCxnSpPr>
        <p:spPr>
          <a:xfrm>
            <a:off x="6504877" y="3429000"/>
            <a:ext cx="273630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0BB536E-1389-4E32-8071-F0931B6D0C86}"/>
              </a:ext>
            </a:extLst>
          </p:cNvPr>
          <p:cNvCxnSpPr/>
          <p:nvPr/>
        </p:nvCxnSpPr>
        <p:spPr>
          <a:xfrm>
            <a:off x="3843928" y="3460030"/>
            <a:ext cx="0" cy="128826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6DCD122-6E81-4294-BF9A-B5A1B7F96B93}"/>
              </a:ext>
            </a:extLst>
          </p:cNvPr>
          <p:cNvCxnSpPr/>
          <p:nvPr/>
        </p:nvCxnSpPr>
        <p:spPr>
          <a:xfrm flipV="1">
            <a:off x="2691800" y="2739950"/>
            <a:ext cx="2736304" cy="12241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531010D-A7AE-4FA2-A62F-A0455091B3F5}"/>
              </a:ext>
            </a:extLst>
          </p:cNvPr>
          <p:cNvCxnSpPr/>
          <p:nvPr/>
        </p:nvCxnSpPr>
        <p:spPr>
          <a:xfrm>
            <a:off x="2691800" y="2451918"/>
            <a:ext cx="2520280" cy="22963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B717455-0ADF-4707-94D6-1A3A18FDB4B4}"/>
              </a:ext>
            </a:extLst>
          </p:cNvPr>
          <p:cNvSpPr txBox="1"/>
          <p:nvPr/>
        </p:nvSpPr>
        <p:spPr>
          <a:xfrm>
            <a:off x="2291498" y="1624857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Harga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D8CA68-E878-4528-B30C-3523CCF6DAEC}"/>
              </a:ext>
            </a:extLst>
          </p:cNvPr>
          <p:cNvSpPr txBox="1"/>
          <p:nvPr/>
        </p:nvSpPr>
        <p:spPr>
          <a:xfrm>
            <a:off x="6148184" y="1638027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Harga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F6CD67-918C-430B-9072-DF94C039077A}"/>
              </a:ext>
            </a:extLst>
          </p:cNvPr>
          <p:cNvSpPr txBox="1"/>
          <p:nvPr/>
        </p:nvSpPr>
        <p:spPr>
          <a:xfrm>
            <a:off x="4830824" y="4850268"/>
            <a:ext cx="1626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Kuantitas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15A4E2-9A65-4D62-951B-785F2246FCA5}"/>
              </a:ext>
            </a:extLst>
          </p:cNvPr>
          <p:cNvSpPr txBox="1"/>
          <p:nvPr/>
        </p:nvSpPr>
        <p:spPr>
          <a:xfrm>
            <a:off x="2375218" y="3275364"/>
            <a:ext cx="748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2C16F57-B10A-469A-8EFD-E89F1608311B}"/>
              </a:ext>
            </a:extLst>
          </p:cNvPr>
          <p:cNvSpPr txBox="1"/>
          <p:nvPr/>
        </p:nvSpPr>
        <p:spPr>
          <a:xfrm>
            <a:off x="6148183" y="3269875"/>
            <a:ext cx="748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4AD236-01CA-423F-AB97-0D21F9727A5B}"/>
              </a:ext>
            </a:extLst>
          </p:cNvPr>
          <p:cNvSpPr txBox="1"/>
          <p:nvPr/>
        </p:nvSpPr>
        <p:spPr>
          <a:xfrm>
            <a:off x="3719101" y="4744802"/>
            <a:ext cx="748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Q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FBF2E9-BAB9-495D-9E4D-D1E678E3C9CC}"/>
              </a:ext>
            </a:extLst>
          </p:cNvPr>
          <p:cNvSpPr txBox="1"/>
          <p:nvPr/>
        </p:nvSpPr>
        <p:spPr>
          <a:xfrm>
            <a:off x="5428974" y="2555284"/>
            <a:ext cx="748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58DD4E-0F1A-4625-8010-02AA47772801}"/>
              </a:ext>
            </a:extLst>
          </p:cNvPr>
          <p:cNvSpPr txBox="1"/>
          <p:nvPr/>
        </p:nvSpPr>
        <p:spPr>
          <a:xfrm>
            <a:off x="4764009" y="4051746"/>
            <a:ext cx="1865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D Industri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3A092FE-2CBF-4ED8-95A8-94175F06F85C}"/>
              </a:ext>
            </a:extLst>
          </p:cNvPr>
          <p:cNvSpPr txBox="1"/>
          <p:nvPr/>
        </p:nvSpPr>
        <p:spPr>
          <a:xfrm>
            <a:off x="2547784" y="5387189"/>
            <a:ext cx="6861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chemeClr val="tx2"/>
              </a:buClr>
              <a:buFont typeface="Verdana" panose="020B0604030504040204" pitchFamily="34" charset="0"/>
              <a:buChar char="◊"/>
            </a:pPr>
            <a:r>
              <a:rPr lang="id-ID" b="1" dirty="0"/>
              <a:t>Perusahaan secara individu harus menerima harga tersebut sebagai harga jual. Karena jumlah output perusahaan &lt; output pasar maka berapapun yg dijual peruhaan, harga tidak berubah.</a:t>
            </a:r>
          </a:p>
        </p:txBody>
      </p:sp>
      <p:sp>
        <p:nvSpPr>
          <p:cNvPr id="22" name="Title 2">
            <a:extLst>
              <a:ext uri="{FF2B5EF4-FFF2-40B4-BE49-F238E27FC236}">
                <a16:creationId xmlns:a16="http://schemas.microsoft.com/office/drawing/2014/main" id="{5228AE94-E300-467E-817C-D8D7C0FF85F2}"/>
              </a:ext>
            </a:extLst>
          </p:cNvPr>
          <p:cNvSpPr txBox="1">
            <a:spLocks/>
          </p:cNvSpPr>
          <p:nvPr/>
        </p:nvSpPr>
        <p:spPr>
          <a:xfrm>
            <a:off x="2703199" y="778481"/>
            <a:ext cx="6889968" cy="8572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 dirty="0"/>
              <a:t>Kurva Permintaan Pasar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987D1C8-2A2B-4F23-B2AA-9461F8444779}"/>
              </a:ext>
            </a:extLst>
          </p:cNvPr>
          <p:cNvSpPr txBox="1"/>
          <p:nvPr/>
        </p:nvSpPr>
        <p:spPr>
          <a:xfrm>
            <a:off x="9168710" y="4843992"/>
            <a:ext cx="1626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Kuantitas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6AB85B3-E9E8-4C76-81FA-F96206B0FB61}"/>
              </a:ext>
            </a:extLst>
          </p:cNvPr>
          <p:cNvSpPr txBox="1"/>
          <p:nvPr/>
        </p:nvSpPr>
        <p:spPr>
          <a:xfrm>
            <a:off x="8519468" y="3452519"/>
            <a:ext cx="1865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D Perusahaan</a:t>
            </a:r>
          </a:p>
        </p:txBody>
      </p:sp>
    </p:spTree>
    <p:extLst>
      <p:ext uri="{BB962C8B-B14F-4D97-AF65-F5344CB8AC3E}">
        <p14:creationId xmlns:p14="http://schemas.microsoft.com/office/powerpoint/2010/main" val="901674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Content Placeholder 5">
                <a:extLst>
                  <a:ext uri="{FF2B5EF4-FFF2-40B4-BE49-F238E27FC236}">
                    <a16:creationId xmlns:a16="http://schemas.microsoft.com/office/drawing/2014/main" id="{6ED9E4A4-001D-4027-A81A-B8F51B4DDE4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818047390"/>
                  </p:ext>
                </p:extLst>
              </p:nvPr>
            </p:nvGraphicFramePr>
            <p:xfrm>
              <a:off x="1848685" y="1714464"/>
              <a:ext cx="8494629" cy="428630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38687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56023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73359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73359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08031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689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Quantity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b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Price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b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Total Revenue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Average Revenue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Marginal Revenue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(Q)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(P)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(TR = P x Q)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(AR = TR/Q)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(MR = </a:t>
                          </a:r>
                          <a14:m>
                            <m:oMath xmlns:m="http://schemas.openxmlformats.org/officeDocument/2006/math">
                              <m:r>
                                <a:rPr lang="id-ID" smtClean="0">
                                  <a:latin typeface="Cambria Math" panose="02040503050406030204" pitchFamily="18" charset="0"/>
                                </a:rPr>
                                <m:t>∆</m:t>
                              </m:r>
                            </m:oMath>
                          </a14:m>
                          <a:r>
                            <a:rPr lang="id-ID" dirty="0"/>
                            <a:t>TR/</a:t>
                          </a:r>
                          <a14:m>
                            <m:oMath xmlns:m="http://schemas.openxmlformats.org/officeDocument/2006/math">
                              <m:r>
                                <a:rPr lang="id-ID" smtClean="0">
                                  <a:latin typeface="Cambria Math" panose="02040503050406030204" pitchFamily="18" charset="0"/>
                                </a:rPr>
                                <m:t>∆</m:t>
                              </m:r>
                            </m:oMath>
                          </a14:m>
                          <a:r>
                            <a:rPr lang="id-ID" dirty="0"/>
                            <a:t>Q)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1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2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12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3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18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4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24 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5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30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36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42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48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Content Placeholder 5">
                <a:extLst>
                  <a:ext uri="{FF2B5EF4-FFF2-40B4-BE49-F238E27FC236}">
                    <a16:creationId xmlns:a16="http://schemas.microsoft.com/office/drawing/2014/main" id="{6ED9E4A4-001D-4027-A81A-B8F51B4DDE4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818047390"/>
                  </p:ext>
                </p:extLst>
              </p:nvPr>
            </p:nvGraphicFramePr>
            <p:xfrm>
              <a:off x="1848685" y="1714464"/>
              <a:ext cx="8494629" cy="428630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38687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56023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73359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73359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08031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689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Quantity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b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Price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b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Total Revenue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Average Revenue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Marginal Revenue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(Q)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(P)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(TR = P x Q)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(AR = TR/Q)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08798" t="-172727" r="-293" b="-8151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1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2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12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3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18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4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24 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5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30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36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/>
                            <a:t>6</a:t>
                          </a:r>
                          <a:endParaRPr lang="id-ID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42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99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48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C33DDCB4-E79C-470B-ABF0-DE81B58C34CF}"/>
              </a:ext>
            </a:extLst>
          </p:cNvPr>
          <p:cNvSpPr txBox="1">
            <a:spLocks/>
          </p:cNvSpPr>
          <p:nvPr/>
        </p:nvSpPr>
        <p:spPr>
          <a:xfrm>
            <a:off x="2651015" y="857232"/>
            <a:ext cx="6889968" cy="857232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Penerimaan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116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E041C894-4BA6-438A-A089-207CFE230945}"/>
              </a:ext>
            </a:extLst>
          </p:cNvPr>
          <p:cNvSpPr txBox="1">
            <a:spLocks/>
          </p:cNvSpPr>
          <p:nvPr/>
        </p:nvSpPr>
        <p:spPr>
          <a:xfrm>
            <a:off x="1714480" y="857232"/>
            <a:ext cx="6889968" cy="857232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>
                <a:latin typeface="Times New Roman" panose="02020603050405020304" pitchFamily="18" charset="0"/>
                <a:cs typeface="Times New Roman" panose="02020603050405020304" pitchFamily="18" charset="0"/>
              </a:rPr>
              <a:t>Kurva Penerimaan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37A86DF-E5D1-49D7-8930-E03CADAF85BA}"/>
              </a:ext>
            </a:extLst>
          </p:cNvPr>
          <p:cNvCxnSpPr/>
          <p:nvPr/>
        </p:nvCxnSpPr>
        <p:spPr>
          <a:xfrm flipV="1">
            <a:off x="1979712" y="2341324"/>
            <a:ext cx="0" cy="27363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9DBC2CB-954D-40C8-A0AD-043F694D1A96}"/>
              </a:ext>
            </a:extLst>
          </p:cNvPr>
          <p:cNvCxnSpPr/>
          <p:nvPr/>
        </p:nvCxnSpPr>
        <p:spPr>
          <a:xfrm flipV="1">
            <a:off x="5796136" y="2341324"/>
            <a:ext cx="0" cy="27363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52A0D77-ACF5-4987-864E-51965FB4EBFC}"/>
              </a:ext>
            </a:extLst>
          </p:cNvPr>
          <p:cNvCxnSpPr/>
          <p:nvPr/>
        </p:nvCxnSpPr>
        <p:spPr>
          <a:xfrm rot="16200000" flipH="1">
            <a:off x="3347864" y="3709476"/>
            <a:ext cx="0" cy="27363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E0BE608-5F70-4B86-B95F-FA31F2478D80}"/>
              </a:ext>
            </a:extLst>
          </p:cNvPr>
          <p:cNvCxnSpPr/>
          <p:nvPr/>
        </p:nvCxnSpPr>
        <p:spPr>
          <a:xfrm rot="16200000" flipH="1">
            <a:off x="7160941" y="3709476"/>
            <a:ext cx="0" cy="27363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868CF24-E164-4874-B6AE-1FACCF5D90CB}"/>
              </a:ext>
            </a:extLst>
          </p:cNvPr>
          <p:cNvCxnSpPr/>
          <p:nvPr/>
        </p:nvCxnSpPr>
        <p:spPr>
          <a:xfrm>
            <a:off x="1979712" y="3789367"/>
            <a:ext cx="1656184" cy="0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B779B7A-B7F6-4A4D-9119-B2EFD50BB6C8}"/>
              </a:ext>
            </a:extLst>
          </p:cNvPr>
          <p:cNvCxnSpPr/>
          <p:nvPr/>
        </p:nvCxnSpPr>
        <p:spPr>
          <a:xfrm flipV="1">
            <a:off x="5799484" y="2824596"/>
            <a:ext cx="2473475" cy="224954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6039FBC-5C8F-4D7B-AA7D-BD7F1C8B7607}"/>
              </a:ext>
            </a:extLst>
          </p:cNvPr>
          <p:cNvSpPr txBox="1"/>
          <p:nvPr/>
        </p:nvSpPr>
        <p:spPr>
          <a:xfrm>
            <a:off x="1579410" y="195419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1719BC-DB07-48C5-92A9-51322D34F9E9}"/>
              </a:ext>
            </a:extLst>
          </p:cNvPr>
          <p:cNvSpPr txBox="1"/>
          <p:nvPr/>
        </p:nvSpPr>
        <p:spPr>
          <a:xfrm>
            <a:off x="5436096" y="196736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966CC7-F336-454B-BB3D-9D7C456D4793}"/>
              </a:ext>
            </a:extLst>
          </p:cNvPr>
          <p:cNvSpPr txBox="1"/>
          <p:nvPr/>
        </p:nvSpPr>
        <p:spPr>
          <a:xfrm>
            <a:off x="4118736" y="5179605"/>
            <a:ext cx="1626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Kuantitas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A75080-F5BF-4A3B-809F-783F0FC081D2}"/>
              </a:ext>
            </a:extLst>
          </p:cNvPr>
          <p:cNvSpPr txBox="1"/>
          <p:nvPr/>
        </p:nvSpPr>
        <p:spPr>
          <a:xfrm>
            <a:off x="7884368" y="5175351"/>
            <a:ext cx="1626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Kuantitas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69D9D0-17CE-46D0-907B-003D08C01D1B}"/>
              </a:ext>
            </a:extLst>
          </p:cNvPr>
          <p:cNvSpPr txBox="1"/>
          <p:nvPr/>
        </p:nvSpPr>
        <p:spPr>
          <a:xfrm>
            <a:off x="1663130" y="3604701"/>
            <a:ext cx="748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4841C8-9806-420E-BB5E-9CBA2FF1C314}"/>
              </a:ext>
            </a:extLst>
          </p:cNvPr>
          <p:cNvSpPr txBox="1"/>
          <p:nvPr/>
        </p:nvSpPr>
        <p:spPr>
          <a:xfrm>
            <a:off x="3685321" y="3597062"/>
            <a:ext cx="2059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= AR = MR = 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779245-1D9B-4246-A224-CEB0EA87D478}"/>
              </a:ext>
            </a:extLst>
          </p:cNvPr>
          <p:cNvSpPr txBox="1"/>
          <p:nvPr/>
        </p:nvSpPr>
        <p:spPr>
          <a:xfrm>
            <a:off x="7620577" y="2476324"/>
            <a:ext cx="1865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 = P x Q</a:t>
            </a:r>
          </a:p>
        </p:txBody>
      </p:sp>
    </p:spTree>
    <p:extLst>
      <p:ext uri="{BB962C8B-B14F-4D97-AF65-F5344CB8AC3E}">
        <p14:creationId xmlns:p14="http://schemas.microsoft.com/office/powerpoint/2010/main" val="452942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EB01B2-FEA3-4672-843B-DEE0ECE9FF0B}"/>
              </a:ext>
            </a:extLst>
          </p:cNvPr>
          <p:cNvSpPr txBox="1">
            <a:spLocks/>
          </p:cNvSpPr>
          <p:nvPr/>
        </p:nvSpPr>
        <p:spPr>
          <a:xfrm>
            <a:off x="794704" y="2240244"/>
            <a:ext cx="10602591" cy="4321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tx2">
                  <a:lumMod val="75000"/>
                </a:schemeClr>
              </a:buClr>
              <a:buSzPct val="100000"/>
            </a:pPr>
            <a:r>
              <a:rPr lang="id-ID" alt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 dua syarat yang haru dipenuhi adar peruahaan berada dalam keseimbangan:</a:t>
            </a:r>
          </a:p>
          <a:p>
            <a:pPr marL="457200" indent="-457200" algn="just"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id-ID" alt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Perusahaan sebaiknya hanya berproduksi, paling tidak jika biaya variabel (VC) = penerimaan total (TR) atau AVC = P</a:t>
            </a:r>
          </a:p>
          <a:p>
            <a:pPr marL="457200" indent="-457200" algn="just"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id-ID" alt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Perusahaan memproduksi saat MR = MC agar perusahaan memperoleh laba makimum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DABDE9-F19B-43C0-A345-B11E1B6C7EED}"/>
              </a:ext>
            </a:extLst>
          </p:cNvPr>
          <p:cNvSpPr txBox="1">
            <a:spLocks/>
          </p:cNvSpPr>
          <p:nvPr/>
        </p:nvSpPr>
        <p:spPr>
          <a:xfrm>
            <a:off x="570756" y="1131552"/>
            <a:ext cx="6889968" cy="8572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Keseimbangan Jangka Pendek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550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E960C2-D036-48F0-8E2F-5F8AB527FD47}"/>
              </a:ext>
            </a:extLst>
          </p:cNvPr>
          <p:cNvSpPr txBox="1"/>
          <p:nvPr/>
        </p:nvSpPr>
        <p:spPr>
          <a:xfrm>
            <a:off x="3091179" y="3951415"/>
            <a:ext cx="1607818" cy="57448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id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E1D3FF7-730D-4983-A207-416F1EB9FD2D}"/>
              </a:ext>
            </a:extLst>
          </p:cNvPr>
          <p:cNvSpPr txBox="1">
            <a:spLocks/>
          </p:cNvSpPr>
          <p:nvPr/>
        </p:nvSpPr>
        <p:spPr>
          <a:xfrm>
            <a:off x="2651016" y="742932"/>
            <a:ext cx="6889968" cy="8572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/>
              <a:t>Kurva Keseimbangan Jangka Pendek</a:t>
            </a:r>
            <a:br>
              <a:rPr lang="id-ID" b="1"/>
            </a:br>
            <a:r>
              <a:rPr lang="id-ID" b="1"/>
              <a:t>Laba Maksimum</a:t>
            </a:r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999F334-9DE6-4385-8AA2-8FE6469270F4}"/>
              </a:ext>
            </a:extLst>
          </p:cNvPr>
          <p:cNvCxnSpPr/>
          <p:nvPr/>
        </p:nvCxnSpPr>
        <p:spPr>
          <a:xfrm flipV="1">
            <a:off x="3098956" y="1627323"/>
            <a:ext cx="0" cy="39604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1C2A508-5935-489F-AB40-4FA3F7B53E3A}"/>
              </a:ext>
            </a:extLst>
          </p:cNvPr>
          <p:cNvCxnSpPr/>
          <p:nvPr/>
        </p:nvCxnSpPr>
        <p:spPr>
          <a:xfrm>
            <a:off x="3098956" y="5587763"/>
            <a:ext cx="3099716" cy="776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15891D5-F28F-4B2D-8FA5-64CAD6A774FC}"/>
              </a:ext>
            </a:extLst>
          </p:cNvPr>
          <p:cNvCxnSpPr/>
          <p:nvPr/>
        </p:nvCxnSpPr>
        <p:spPr>
          <a:xfrm>
            <a:off x="3098956" y="3931579"/>
            <a:ext cx="3099716" cy="0"/>
          </a:xfrm>
          <a:prstGeom prst="line">
            <a:avLst/>
          </a:prstGeom>
          <a:ln w="5715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C63162D-C0B5-478A-9EBD-221672CE4230}"/>
              </a:ext>
            </a:extLst>
          </p:cNvPr>
          <p:cNvSpPr txBox="1"/>
          <p:nvPr/>
        </p:nvSpPr>
        <p:spPr>
          <a:xfrm>
            <a:off x="2639409" y="153252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2E0BDE-A93C-4079-B0F2-79ED9BC325B6}"/>
              </a:ext>
            </a:extLst>
          </p:cNvPr>
          <p:cNvSpPr txBox="1"/>
          <p:nvPr/>
        </p:nvSpPr>
        <p:spPr>
          <a:xfrm>
            <a:off x="6168714" y="5403097"/>
            <a:ext cx="1626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Kuantitas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05213D-B53E-4E25-AE80-56CF2BCE0F68}"/>
              </a:ext>
            </a:extLst>
          </p:cNvPr>
          <p:cNvSpPr txBox="1"/>
          <p:nvPr/>
        </p:nvSpPr>
        <p:spPr>
          <a:xfrm>
            <a:off x="2635691" y="3767074"/>
            <a:ext cx="748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E02848-40F0-4F3F-B251-F9A20DA5A567}"/>
              </a:ext>
            </a:extLst>
          </p:cNvPr>
          <p:cNvSpPr txBox="1"/>
          <p:nvPr/>
        </p:nvSpPr>
        <p:spPr>
          <a:xfrm>
            <a:off x="5294540" y="3582408"/>
            <a:ext cx="1865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D = AR = MR = 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B71323-12D7-46EA-8DDA-3CD5B0F3AFC5}"/>
              </a:ext>
            </a:extLst>
          </p:cNvPr>
          <p:cNvSpPr txBox="1"/>
          <p:nvPr/>
        </p:nvSpPr>
        <p:spPr>
          <a:xfrm>
            <a:off x="2724639" y="4341232"/>
            <a:ext cx="748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8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FF30471-204A-44C5-8860-317EA7B5873C}"/>
              </a:ext>
            </a:extLst>
          </p:cNvPr>
          <p:cNvCxnSpPr/>
          <p:nvPr/>
        </p:nvCxnSpPr>
        <p:spPr>
          <a:xfrm>
            <a:off x="3966424" y="3951740"/>
            <a:ext cx="0" cy="1636023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DEE0A77-134E-4092-9FE0-4820269D8A19}"/>
              </a:ext>
            </a:extLst>
          </p:cNvPr>
          <p:cNvCxnSpPr/>
          <p:nvPr/>
        </p:nvCxnSpPr>
        <p:spPr>
          <a:xfrm>
            <a:off x="4698997" y="3951739"/>
            <a:ext cx="0" cy="1636023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7155B24-9D5C-42F2-ADF0-32BB95B39117}"/>
              </a:ext>
            </a:extLst>
          </p:cNvPr>
          <p:cNvCxnSpPr/>
          <p:nvPr/>
        </p:nvCxnSpPr>
        <p:spPr>
          <a:xfrm>
            <a:off x="5282586" y="3115843"/>
            <a:ext cx="11954" cy="2479689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23">
            <a:extLst>
              <a:ext uri="{FF2B5EF4-FFF2-40B4-BE49-F238E27FC236}">
                <a16:creationId xmlns:a16="http://schemas.microsoft.com/office/drawing/2014/main" id="{24689539-109F-445A-9F1A-CE8F7FD15131}"/>
              </a:ext>
            </a:extLst>
          </p:cNvPr>
          <p:cNvSpPr/>
          <p:nvPr/>
        </p:nvSpPr>
        <p:spPr>
          <a:xfrm>
            <a:off x="3327662" y="2406394"/>
            <a:ext cx="2490952" cy="2827613"/>
          </a:xfrm>
          <a:custGeom>
            <a:avLst/>
            <a:gdLst>
              <a:gd name="connsiteX0" fmla="*/ 0 w 2490952"/>
              <a:gd name="connsiteY0" fmla="*/ 2664373 h 2827613"/>
              <a:gd name="connsiteX1" fmla="*/ 599090 w 2490952"/>
              <a:gd name="connsiteY1" fmla="*/ 2538249 h 2827613"/>
              <a:gd name="connsiteX2" fmla="*/ 2490952 w 2490952"/>
              <a:gd name="connsiteY2" fmla="*/ 0 h 2827613"/>
              <a:gd name="connsiteX3" fmla="*/ 2490952 w 2490952"/>
              <a:gd name="connsiteY3" fmla="*/ 0 h 2827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90952" h="2827613">
                <a:moveTo>
                  <a:pt x="0" y="2664373"/>
                </a:moveTo>
                <a:cubicBezTo>
                  <a:pt x="91965" y="2823342"/>
                  <a:pt x="183931" y="2982311"/>
                  <a:pt x="599090" y="2538249"/>
                </a:cubicBezTo>
                <a:cubicBezTo>
                  <a:pt x="1014249" y="2094187"/>
                  <a:pt x="2490952" y="0"/>
                  <a:pt x="2490952" y="0"/>
                </a:cubicBezTo>
                <a:lnTo>
                  <a:pt x="2490952" y="0"/>
                </a:lnTo>
              </a:path>
            </a:pathLst>
          </a:cu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727D4E-9A22-48B2-BCD6-89D617BB0AA9}"/>
              </a:ext>
            </a:extLst>
          </p:cNvPr>
          <p:cNvCxnSpPr/>
          <p:nvPr/>
        </p:nvCxnSpPr>
        <p:spPr>
          <a:xfrm flipH="1">
            <a:off x="3091179" y="4525898"/>
            <a:ext cx="7775" cy="88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96A53E7-929D-45E1-B544-98547C5117D7}"/>
              </a:ext>
            </a:extLst>
          </p:cNvPr>
          <p:cNvCxnSpPr/>
          <p:nvPr/>
        </p:nvCxnSpPr>
        <p:spPr>
          <a:xfrm>
            <a:off x="3091179" y="4534739"/>
            <a:ext cx="1607818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 32">
            <a:extLst>
              <a:ext uri="{FF2B5EF4-FFF2-40B4-BE49-F238E27FC236}">
                <a16:creationId xmlns:a16="http://schemas.microsoft.com/office/drawing/2014/main" id="{3AE7A966-8FFC-4597-81E6-92D8BADA3AD2}"/>
              </a:ext>
            </a:extLst>
          </p:cNvPr>
          <p:cNvSpPr/>
          <p:nvPr/>
        </p:nvSpPr>
        <p:spPr>
          <a:xfrm>
            <a:off x="3422255" y="3951415"/>
            <a:ext cx="2238704" cy="674972"/>
          </a:xfrm>
          <a:custGeom>
            <a:avLst/>
            <a:gdLst>
              <a:gd name="connsiteX0" fmla="*/ 0 w 2238704"/>
              <a:gd name="connsiteY0" fmla="*/ 0 h 674972"/>
              <a:gd name="connsiteX1" fmla="*/ 220717 w 2238704"/>
              <a:gd name="connsiteY1" fmla="*/ 394138 h 674972"/>
              <a:gd name="connsiteX2" fmla="*/ 646386 w 2238704"/>
              <a:gd name="connsiteY2" fmla="*/ 646386 h 674972"/>
              <a:gd name="connsiteX3" fmla="*/ 930166 w 2238704"/>
              <a:gd name="connsiteY3" fmla="*/ 662152 h 674972"/>
              <a:gd name="connsiteX4" fmla="*/ 1308538 w 2238704"/>
              <a:gd name="connsiteY4" fmla="*/ 583324 h 674972"/>
              <a:gd name="connsiteX5" fmla="*/ 2238704 w 2238704"/>
              <a:gd name="connsiteY5" fmla="*/ 78828 h 674972"/>
              <a:gd name="connsiteX6" fmla="*/ 2238704 w 2238704"/>
              <a:gd name="connsiteY6" fmla="*/ 78828 h 674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38704" h="674972">
                <a:moveTo>
                  <a:pt x="0" y="0"/>
                </a:moveTo>
                <a:cubicBezTo>
                  <a:pt x="56493" y="143203"/>
                  <a:pt x="112986" y="286407"/>
                  <a:pt x="220717" y="394138"/>
                </a:cubicBezTo>
                <a:cubicBezTo>
                  <a:pt x="328448" y="501869"/>
                  <a:pt x="528145" y="601717"/>
                  <a:pt x="646386" y="646386"/>
                </a:cubicBezTo>
                <a:cubicBezTo>
                  <a:pt x="764627" y="691055"/>
                  <a:pt x="819807" y="672662"/>
                  <a:pt x="930166" y="662152"/>
                </a:cubicBezTo>
                <a:cubicBezTo>
                  <a:pt x="1040525" y="651642"/>
                  <a:pt x="1090448" y="680545"/>
                  <a:pt x="1308538" y="583324"/>
                </a:cubicBezTo>
                <a:cubicBezTo>
                  <a:pt x="1526628" y="486103"/>
                  <a:pt x="2238704" y="78828"/>
                  <a:pt x="2238704" y="78828"/>
                </a:cubicBezTo>
                <a:lnTo>
                  <a:pt x="2238704" y="78828"/>
                </a:lnTo>
              </a:path>
            </a:pathLst>
          </a:custGeom>
          <a:noFill/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AF34070-43F2-414D-9745-8185A3B2C52A}"/>
              </a:ext>
            </a:extLst>
          </p:cNvPr>
          <p:cNvCxnSpPr/>
          <p:nvPr/>
        </p:nvCxnSpPr>
        <p:spPr>
          <a:xfrm flipV="1">
            <a:off x="3719529" y="3427523"/>
            <a:ext cx="175559" cy="81113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67EF601E-5AFE-41A3-A524-7490668B7B37}"/>
              </a:ext>
            </a:extLst>
          </p:cNvPr>
          <p:cNvSpPr txBox="1"/>
          <p:nvPr/>
        </p:nvSpPr>
        <p:spPr>
          <a:xfrm>
            <a:off x="3502585" y="3041181"/>
            <a:ext cx="68818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b="1" dirty="0"/>
              <a:t>Laba</a:t>
            </a:r>
          </a:p>
        </p:txBody>
      </p:sp>
      <p:sp>
        <p:nvSpPr>
          <p:cNvPr id="21" name="Rounded Rectangle 39">
            <a:extLst>
              <a:ext uri="{FF2B5EF4-FFF2-40B4-BE49-F238E27FC236}">
                <a16:creationId xmlns:a16="http://schemas.microsoft.com/office/drawing/2014/main" id="{1B5F1062-5DFB-44BA-8624-2115E82D6CBE}"/>
              </a:ext>
            </a:extLst>
          </p:cNvPr>
          <p:cNvSpPr/>
          <p:nvPr/>
        </p:nvSpPr>
        <p:spPr>
          <a:xfrm>
            <a:off x="7169360" y="4062763"/>
            <a:ext cx="2601278" cy="11760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dirty="0"/>
              <a:t>      Laba = (P-AC) x Q</a:t>
            </a:r>
          </a:p>
          <a:p>
            <a:pPr algn="just">
              <a:tabLst>
                <a:tab pos="803275" algn="l"/>
              </a:tabLst>
            </a:pPr>
            <a:r>
              <a:rPr lang="id-ID" dirty="0"/>
              <a:t>	= (10 – 8) x 20</a:t>
            </a:r>
          </a:p>
          <a:p>
            <a:pPr algn="just">
              <a:tabLst>
                <a:tab pos="803275" algn="l"/>
              </a:tabLst>
            </a:pPr>
            <a:r>
              <a:rPr lang="id-ID" dirty="0"/>
              <a:t>	= 40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96CB4C3-0CF0-4639-8F02-F6FE382E1B97}"/>
              </a:ext>
            </a:extLst>
          </p:cNvPr>
          <p:cNvSpPr txBox="1"/>
          <p:nvPr/>
        </p:nvSpPr>
        <p:spPr>
          <a:xfrm>
            <a:off x="5576595" y="206201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MC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0D574D0-2A3F-49B1-9CF4-88FE69FFA4C0}"/>
              </a:ext>
            </a:extLst>
          </p:cNvPr>
          <p:cNvSpPr txBox="1"/>
          <p:nvPr/>
        </p:nvSpPr>
        <p:spPr>
          <a:xfrm>
            <a:off x="5508288" y="4038875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AC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CBB13CD-B266-4A08-A62C-5A781BE9A0FC}"/>
              </a:ext>
            </a:extLst>
          </p:cNvPr>
          <p:cNvSpPr txBox="1"/>
          <p:nvPr/>
        </p:nvSpPr>
        <p:spPr>
          <a:xfrm>
            <a:off x="4487304" y="355340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8934206-582B-4C9C-8EE0-5EBA07796318}"/>
              </a:ext>
            </a:extLst>
          </p:cNvPr>
          <p:cNvSpPr txBox="1"/>
          <p:nvPr/>
        </p:nvSpPr>
        <p:spPr>
          <a:xfrm>
            <a:off x="4687386" y="4525573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B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B2D9DE-A77B-4214-95D3-7760596850BE}"/>
              </a:ext>
            </a:extLst>
          </p:cNvPr>
          <p:cNvSpPr txBox="1"/>
          <p:nvPr/>
        </p:nvSpPr>
        <p:spPr>
          <a:xfrm>
            <a:off x="4487304" y="557995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20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3563221-79E8-4AC8-B20A-9F9369FC699C}"/>
                  </a:ext>
                </a:extLst>
              </p:cNvPr>
              <p:cNvSpPr txBox="1"/>
              <p:nvPr/>
            </p:nvSpPr>
            <p:spPr>
              <a:xfrm>
                <a:off x="4919351" y="5576750"/>
                <a:ext cx="864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1" i="1" smtClean="0">
                              <a:latin typeface="Cambria Math" panose="02040503050406030204" pitchFamily="18" charset="0"/>
                            </a:rPr>
                            <m:t>𝑸</m:t>
                          </m:r>
                        </m:e>
                        <m:sub>
                          <m:r>
                            <a:rPr lang="id-ID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id-ID" b="1" dirty="0"/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3563221-79E8-4AC8-B20A-9F9369FC69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9351" y="5576750"/>
                <a:ext cx="864096" cy="369332"/>
              </a:xfrm>
              <a:prstGeom prst="rect">
                <a:avLst/>
              </a:prstGeom>
              <a:blipFill>
                <a:blip r:embed="rId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EF28078-75F8-4C4A-BFD9-79B700D94D67}"/>
                  </a:ext>
                </a:extLst>
              </p:cNvPr>
              <p:cNvSpPr txBox="1"/>
              <p:nvPr/>
            </p:nvSpPr>
            <p:spPr>
              <a:xfrm>
                <a:off x="3525949" y="5553397"/>
                <a:ext cx="864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1" i="1" smtClean="0">
                              <a:latin typeface="Cambria Math" panose="02040503050406030204" pitchFamily="18" charset="0"/>
                            </a:rPr>
                            <m:t>𝑸</m:t>
                          </m:r>
                        </m:e>
                        <m:sub>
                          <m:r>
                            <a:rPr lang="id-ID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id-ID" b="1" dirty="0"/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EF28078-75F8-4C4A-BFD9-79B700D94D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5949" y="5553397"/>
                <a:ext cx="864096" cy="369332"/>
              </a:xfrm>
              <a:prstGeom prst="rect">
                <a:avLst/>
              </a:prstGeom>
              <a:blipFill>
                <a:blip r:embed="rId3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9AC1AAD2-9162-4487-83B9-003E846E9E3A}"/>
              </a:ext>
            </a:extLst>
          </p:cNvPr>
          <p:cNvSpPr txBox="1"/>
          <p:nvPr/>
        </p:nvSpPr>
        <p:spPr>
          <a:xfrm>
            <a:off x="4195807" y="5864948"/>
            <a:ext cx="1118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MR = MC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5781E1-3205-4F5F-8885-134A8E068A3A}"/>
              </a:ext>
            </a:extLst>
          </p:cNvPr>
          <p:cNvSpPr txBox="1"/>
          <p:nvPr/>
        </p:nvSpPr>
        <p:spPr>
          <a:xfrm>
            <a:off x="3040214" y="5826512"/>
            <a:ext cx="1118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MR &gt; MC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F97C871-B4BD-4D9B-85F6-63C31B15E188}"/>
              </a:ext>
            </a:extLst>
          </p:cNvPr>
          <p:cNvSpPr txBox="1"/>
          <p:nvPr/>
        </p:nvSpPr>
        <p:spPr>
          <a:xfrm>
            <a:off x="5259492" y="5868417"/>
            <a:ext cx="1118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MR &lt; MC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C7F4969-1468-4D2F-85A5-1EE0AAC702E1}"/>
              </a:ext>
            </a:extLst>
          </p:cNvPr>
          <p:cNvSpPr txBox="1"/>
          <p:nvPr/>
        </p:nvSpPr>
        <p:spPr>
          <a:xfrm>
            <a:off x="6859463" y="1695310"/>
            <a:ext cx="32210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Verdana" panose="020B0604030504040204" pitchFamily="34" charset="0"/>
              <a:buChar char="◊"/>
            </a:pPr>
            <a:r>
              <a:rPr lang="id-ID" b="1" dirty="0"/>
              <a:t>MR &gt; MC, perusahaan perlu menambahkan output</a:t>
            </a:r>
          </a:p>
          <a:p>
            <a:pPr marL="285750" indent="-285750">
              <a:buClr>
                <a:schemeClr val="tx2"/>
              </a:buClr>
              <a:buFont typeface="Verdana" panose="020B0604030504040204" pitchFamily="34" charset="0"/>
              <a:buChar char="◊"/>
            </a:pPr>
            <a:r>
              <a:rPr lang="id-ID" b="1" dirty="0"/>
              <a:t>MR = MC, Laba Maksimum</a:t>
            </a:r>
          </a:p>
          <a:p>
            <a:pPr marL="285750" indent="-285750">
              <a:buClr>
                <a:schemeClr val="tx2"/>
              </a:buClr>
              <a:buFont typeface="Verdana" panose="020B0604030504040204" pitchFamily="34" charset="0"/>
              <a:buChar char="◊"/>
            </a:pPr>
            <a:r>
              <a:rPr lang="id-ID" b="1" dirty="0"/>
              <a:t>MR &lt; MC, penambahan output akan menurunkan laba</a:t>
            </a:r>
          </a:p>
        </p:txBody>
      </p:sp>
    </p:spTree>
    <p:extLst>
      <p:ext uri="{BB962C8B-B14F-4D97-AF65-F5344CB8AC3E}">
        <p14:creationId xmlns:p14="http://schemas.microsoft.com/office/powerpoint/2010/main" val="1595443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57658098-3A5F-47D4-B488-B3713F437634}"/>
              </a:ext>
            </a:extLst>
          </p:cNvPr>
          <p:cNvSpPr txBox="1">
            <a:spLocks/>
          </p:cNvSpPr>
          <p:nvPr/>
        </p:nvSpPr>
        <p:spPr>
          <a:xfrm>
            <a:off x="2651016" y="788652"/>
            <a:ext cx="6889968" cy="8572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/>
              <a:t>Kurva Keseimbangan Jangka Pendek</a:t>
            </a:r>
            <a:br>
              <a:rPr lang="id-ID" b="1"/>
            </a:br>
            <a:r>
              <a:rPr lang="id-ID" b="1"/>
              <a:t>Dalam Kondisi Impas</a:t>
            </a:r>
            <a:endParaRPr lang="en-US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C873D3D-5ACA-453B-8B68-B4C6970B999F}"/>
              </a:ext>
            </a:extLst>
          </p:cNvPr>
          <p:cNvCxnSpPr/>
          <p:nvPr/>
        </p:nvCxnSpPr>
        <p:spPr>
          <a:xfrm flipV="1">
            <a:off x="3098956" y="1673043"/>
            <a:ext cx="0" cy="39604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6ABDB77-C420-426F-A57E-B4C3BE0E7AFE}"/>
              </a:ext>
            </a:extLst>
          </p:cNvPr>
          <p:cNvCxnSpPr/>
          <p:nvPr/>
        </p:nvCxnSpPr>
        <p:spPr>
          <a:xfrm>
            <a:off x="3098956" y="5633483"/>
            <a:ext cx="3099716" cy="776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183346D-2E09-4266-904A-C1BB51B127A4}"/>
              </a:ext>
            </a:extLst>
          </p:cNvPr>
          <p:cNvCxnSpPr/>
          <p:nvPr/>
        </p:nvCxnSpPr>
        <p:spPr>
          <a:xfrm>
            <a:off x="3098956" y="3977299"/>
            <a:ext cx="3099716" cy="0"/>
          </a:xfrm>
          <a:prstGeom prst="line">
            <a:avLst/>
          </a:prstGeom>
          <a:ln w="5715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76A69F0-AE70-47FD-9ED8-1AE28C565913}"/>
              </a:ext>
            </a:extLst>
          </p:cNvPr>
          <p:cNvSpPr txBox="1"/>
          <p:nvPr/>
        </p:nvSpPr>
        <p:spPr>
          <a:xfrm>
            <a:off x="2639409" y="157824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224C0B-A8B1-498D-82A0-6482CD8E3A02}"/>
              </a:ext>
            </a:extLst>
          </p:cNvPr>
          <p:cNvSpPr txBox="1"/>
          <p:nvPr/>
        </p:nvSpPr>
        <p:spPr>
          <a:xfrm>
            <a:off x="6168714" y="5448817"/>
            <a:ext cx="1626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Kuantitas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48E363-FB71-4D90-9DD0-879A4B348AE0}"/>
              </a:ext>
            </a:extLst>
          </p:cNvPr>
          <p:cNvSpPr txBox="1"/>
          <p:nvPr/>
        </p:nvSpPr>
        <p:spPr>
          <a:xfrm>
            <a:off x="4636662" y="3986652"/>
            <a:ext cx="1865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D = AR = MR = 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F9403F-117E-4917-9CD1-3CBE77BA5224}"/>
              </a:ext>
            </a:extLst>
          </p:cNvPr>
          <p:cNvSpPr txBox="1"/>
          <p:nvPr/>
        </p:nvSpPr>
        <p:spPr>
          <a:xfrm>
            <a:off x="2708949" y="3820238"/>
            <a:ext cx="748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8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8FF0557-4DE4-4BDD-8481-AD2981DE491E}"/>
              </a:ext>
            </a:extLst>
          </p:cNvPr>
          <p:cNvCxnSpPr/>
          <p:nvPr/>
        </p:nvCxnSpPr>
        <p:spPr>
          <a:xfrm>
            <a:off x="4698997" y="3997459"/>
            <a:ext cx="0" cy="1636023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23">
            <a:extLst>
              <a:ext uri="{FF2B5EF4-FFF2-40B4-BE49-F238E27FC236}">
                <a16:creationId xmlns:a16="http://schemas.microsoft.com/office/drawing/2014/main" id="{286E5E45-BD12-46D7-887A-0E0AC5F8DB00}"/>
              </a:ext>
            </a:extLst>
          </p:cNvPr>
          <p:cNvSpPr/>
          <p:nvPr/>
        </p:nvSpPr>
        <p:spPr>
          <a:xfrm rot="389037">
            <a:off x="3681324" y="2703304"/>
            <a:ext cx="2059975" cy="2219993"/>
          </a:xfrm>
          <a:custGeom>
            <a:avLst/>
            <a:gdLst>
              <a:gd name="connsiteX0" fmla="*/ 0 w 2490952"/>
              <a:gd name="connsiteY0" fmla="*/ 2664373 h 2827613"/>
              <a:gd name="connsiteX1" fmla="*/ 599090 w 2490952"/>
              <a:gd name="connsiteY1" fmla="*/ 2538249 h 2827613"/>
              <a:gd name="connsiteX2" fmla="*/ 2490952 w 2490952"/>
              <a:gd name="connsiteY2" fmla="*/ 0 h 2827613"/>
              <a:gd name="connsiteX3" fmla="*/ 2490952 w 2490952"/>
              <a:gd name="connsiteY3" fmla="*/ 0 h 2827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90952" h="2827613">
                <a:moveTo>
                  <a:pt x="0" y="2664373"/>
                </a:moveTo>
                <a:cubicBezTo>
                  <a:pt x="91965" y="2823342"/>
                  <a:pt x="183931" y="2982311"/>
                  <a:pt x="599090" y="2538249"/>
                </a:cubicBezTo>
                <a:cubicBezTo>
                  <a:pt x="1014249" y="2094187"/>
                  <a:pt x="2490952" y="0"/>
                  <a:pt x="2490952" y="0"/>
                </a:cubicBezTo>
                <a:lnTo>
                  <a:pt x="2490952" y="0"/>
                </a:lnTo>
              </a:path>
            </a:pathLst>
          </a:cu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0832761-811B-44BF-88DB-656FE30058BF}"/>
              </a:ext>
            </a:extLst>
          </p:cNvPr>
          <p:cNvCxnSpPr/>
          <p:nvPr/>
        </p:nvCxnSpPr>
        <p:spPr>
          <a:xfrm flipH="1">
            <a:off x="3091179" y="4571618"/>
            <a:ext cx="7775" cy="88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32">
            <a:extLst>
              <a:ext uri="{FF2B5EF4-FFF2-40B4-BE49-F238E27FC236}">
                <a16:creationId xmlns:a16="http://schemas.microsoft.com/office/drawing/2014/main" id="{CE1A7316-A708-43A2-9598-4E3F0C5DAA1D}"/>
              </a:ext>
            </a:extLst>
          </p:cNvPr>
          <p:cNvSpPr/>
          <p:nvPr/>
        </p:nvSpPr>
        <p:spPr>
          <a:xfrm>
            <a:off x="3820601" y="3302326"/>
            <a:ext cx="2238704" cy="674972"/>
          </a:xfrm>
          <a:custGeom>
            <a:avLst/>
            <a:gdLst>
              <a:gd name="connsiteX0" fmla="*/ 0 w 2238704"/>
              <a:gd name="connsiteY0" fmla="*/ 0 h 674972"/>
              <a:gd name="connsiteX1" fmla="*/ 220717 w 2238704"/>
              <a:gd name="connsiteY1" fmla="*/ 394138 h 674972"/>
              <a:gd name="connsiteX2" fmla="*/ 646386 w 2238704"/>
              <a:gd name="connsiteY2" fmla="*/ 646386 h 674972"/>
              <a:gd name="connsiteX3" fmla="*/ 930166 w 2238704"/>
              <a:gd name="connsiteY3" fmla="*/ 662152 h 674972"/>
              <a:gd name="connsiteX4" fmla="*/ 1308538 w 2238704"/>
              <a:gd name="connsiteY4" fmla="*/ 583324 h 674972"/>
              <a:gd name="connsiteX5" fmla="*/ 2238704 w 2238704"/>
              <a:gd name="connsiteY5" fmla="*/ 78828 h 674972"/>
              <a:gd name="connsiteX6" fmla="*/ 2238704 w 2238704"/>
              <a:gd name="connsiteY6" fmla="*/ 78828 h 674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38704" h="674972">
                <a:moveTo>
                  <a:pt x="0" y="0"/>
                </a:moveTo>
                <a:cubicBezTo>
                  <a:pt x="56493" y="143203"/>
                  <a:pt x="112986" y="286407"/>
                  <a:pt x="220717" y="394138"/>
                </a:cubicBezTo>
                <a:cubicBezTo>
                  <a:pt x="328448" y="501869"/>
                  <a:pt x="528145" y="601717"/>
                  <a:pt x="646386" y="646386"/>
                </a:cubicBezTo>
                <a:cubicBezTo>
                  <a:pt x="764627" y="691055"/>
                  <a:pt x="819807" y="672662"/>
                  <a:pt x="930166" y="662152"/>
                </a:cubicBezTo>
                <a:cubicBezTo>
                  <a:pt x="1040525" y="651642"/>
                  <a:pt x="1090448" y="680545"/>
                  <a:pt x="1308538" y="583324"/>
                </a:cubicBezTo>
                <a:cubicBezTo>
                  <a:pt x="1526628" y="486103"/>
                  <a:pt x="2238704" y="78828"/>
                  <a:pt x="2238704" y="78828"/>
                </a:cubicBezTo>
                <a:lnTo>
                  <a:pt x="2238704" y="78828"/>
                </a:lnTo>
              </a:path>
            </a:pathLst>
          </a:custGeom>
          <a:noFill/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ounded Rectangle 39">
            <a:extLst>
              <a:ext uri="{FF2B5EF4-FFF2-40B4-BE49-F238E27FC236}">
                <a16:creationId xmlns:a16="http://schemas.microsoft.com/office/drawing/2014/main" id="{3A4842F6-E496-4A73-A486-48143E6A7992}"/>
              </a:ext>
            </a:extLst>
          </p:cNvPr>
          <p:cNvSpPr/>
          <p:nvPr/>
        </p:nvSpPr>
        <p:spPr>
          <a:xfrm>
            <a:off x="7209373" y="1856478"/>
            <a:ext cx="2601278" cy="11760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dirty="0"/>
              <a:t>      Laba = (P-AC) x Q</a:t>
            </a:r>
          </a:p>
          <a:p>
            <a:pPr algn="just">
              <a:tabLst>
                <a:tab pos="803275" algn="l"/>
              </a:tabLst>
            </a:pPr>
            <a:r>
              <a:rPr lang="id-ID" dirty="0"/>
              <a:t>	= (8 – 8) x 25</a:t>
            </a:r>
          </a:p>
          <a:p>
            <a:pPr algn="just">
              <a:tabLst>
                <a:tab pos="803275" algn="l"/>
              </a:tabLst>
            </a:pPr>
            <a:r>
              <a:rPr lang="id-ID" dirty="0"/>
              <a:t>	= 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94E1D4-2158-4CE7-B883-A5083ACB8951}"/>
              </a:ext>
            </a:extLst>
          </p:cNvPr>
          <p:cNvSpPr txBox="1"/>
          <p:nvPr/>
        </p:nvSpPr>
        <p:spPr>
          <a:xfrm>
            <a:off x="5595288" y="235631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MC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D0CFD0-084F-4380-9DAB-99D9A8E2CB6E}"/>
              </a:ext>
            </a:extLst>
          </p:cNvPr>
          <p:cNvSpPr txBox="1"/>
          <p:nvPr/>
        </p:nvSpPr>
        <p:spPr>
          <a:xfrm>
            <a:off x="5906776" y="3026131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AC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D1685A0-889B-4650-B7D6-69EE3810B2BF}"/>
              </a:ext>
            </a:extLst>
          </p:cNvPr>
          <p:cNvSpPr txBox="1"/>
          <p:nvPr/>
        </p:nvSpPr>
        <p:spPr>
          <a:xfrm>
            <a:off x="4487304" y="562567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25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C99F37-D219-4B7E-9CB3-695E4FF0DF35}"/>
              </a:ext>
            </a:extLst>
          </p:cNvPr>
          <p:cNvSpPr txBox="1"/>
          <p:nvPr/>
        </p:nvSpPr>
        <p:spPr>
          <a:xfrm>
            <a:off x="6713668" y="3083767"/>
            <a:ext cx="3283528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chemeClr val="tx2"/>
              </a:buClr>
              <a:buFont typeface="Verdana" panose="020B0604030504040204" pitchFamily="34" charset="0"/>
              <a:buChar char="◊"/>
            </a:pPr>
            <a:r>
              <a:rPr lang="id-ID" sz="1700" b="1" dirty="0"/>
              <a:t>Kondisi impas terjadi bila biaya rata-rata sama dengan harga, dimana laba per unit sama dengan nol.</a:t>
            </a:r>
          </a:p>
          <a:p>
            <a:pPr marL="285750" indent="-285750" algn="just">
              <a:buClr>
                <a:schemeClr val="tx2"/>
              </a:buClr>
              <a:buFont typeface="Verdana" panose="020B0604030504040204" pitchFamily="34" charset="0"/>
              <a:buChar char="◊"/>
            </a:pPr>
            <a:r>
              <a:rPr lang="id-ID" sz="1700" b="1" dirty="0"/>
              <a:t>Pemilik perusahaan menerima keuntungan normal</a:t>
            </a:r>
          </a:p>
          <a:p>
            <a:pPr marL="285750" indent="-285750" algn="just">
              <a:buClr>
                <a:schemeClr val="tx2"/>
              </a:buClr>
              <a:buFont typeface="Verdana" panose="020B0604030504040204" pitchFamily="34" charset="0"/>
              <a:buChar char="◊"/>
            </a:pPr>
            <a:r>
              <a:rPr lang="id-ID" sz="1700" b="1" dirty="0"/>
              <a:t>Tidak ada insentif bagi perusahaan untuk masuk atau meninggalkan pasar</a:t>
            </a:r>
          </a:p>
        </p:txBody>
      </p:sp>
    </p:spTree>
    <p:extLst>
      <p:ext uri="{BB962C8B-B14F-4D97-AF65-F5344CB8AC3E}">
        <p14:creationId xmlns:p14="http://schemas.microsoft.com/office/powerpoint/2010/main" val="4185899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776</Words>
  <Application>Microsoft Office PowerPoint</Application>
  <PresentationFormat>Widescreen</PresentationFormat>
  <Paragraphs>168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Times New Roman</vt:lpstr>
      <vt:lpstr>Verdana</vt:lpstr>
      <vt:lpstr>Office Theme</vt:lpstr>
      <vt:lpstr>Pasar Persaingan Sempurna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ANDI MARYADI</dc:creator>
  <cp:lastModifiedBy>ANDI MARYADI</cp:lastModifiedBy>
  <cp:revision>4</cp:revision>
  <dcterms:created xsi:type="dcterms:W3CDTF">2021-03-28T09:29:09Z</dcterms:created>
  <dcterms:modified xsi:type="dcterms:W3CDTF">2021-03-29T13:08:27Z</dcterms:modified>
</cp:coreProperties>
</file>