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5" r:id="rId1"/>
  </p:sldMasterIdLst>
  <p:notesMasterIdLst>
    <p:notesMasterId r:id="rId13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1" autoAdjust="0"/>
    <p:restoredTop sz="94660"/>
  </p:normalViewPr>
  <p:slideViewPr>
    <p:cSldViewPr snapToGrid="0">
      <p:cViewPr varScale="1">
        <p:scale>
          <a:sx n="66" d="100"/>
          <a:sy n="66" d="100"/>
        </p:scale>
        <p:origin x="285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2014-2015 School Year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64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Doughnut Sale</c:v>
                </c:pt>
                <c:pt idx="1">
                  <c:v>Candy Bar Sale</c:v>
                </c:pt>
                <c:pt idx="2">
                  <c:v>Walk-a-thon</c:v>
                </c:pt>
                <c:pt idx="3">
                  <c:v>Wrap Gifts</c:v>
                </c:pt>
              </c:strCache>
            </c:strRef>
          </c:cat>
          <c:val>
            <c:numRef>
              <c:f>Sheet1!$B$2:$B$5</c:f>
              <c:numCache>
                <c:formatCode>"$"#,##0.00</c:formatCode>
                <c:ptCount val="4"/>
                <c:pt idx="0">
                  <c:v>1527</c:v>
                </c:pt>
                <c:pt idx="1">
                  <c:v>1155</c:v>
                </c:pt>
                <c:pt idx="2">
                  <c:v>800</c:v>
                </c:pt>
                <c:pt idx="3">
                  <c:v>1864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962-46F8-A9D7-C7903D8AAF8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2015-2016 School Year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64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Doughnut Sale</c:v>
                </c:pt>
                <c:pt idx="1">
                  <c:v>Candy Bar Sale</c:v>
                </c:pt>
                <c:pt idx="2">
                  <c:v>Walk-a-thon</c:v>
                </c:pt>
                <c:pt idx="3">
                  <c:v>Wrap Gifts</c:v>
                </c:pt>
              </c:strCache>
            </c:strRef>
          </c:cat>
          <c:val>
            <c:numRef>
              <c:f>Sheet1!$C$2:$C$5</c:f>
              <c:numCache>
                <c:formatCode>"$"#,##0.00</c:formatCode>
                <c:ptCount val="4"/>
                <c:pt idx="0">
                  <c:v>1876</c:v>
                </c:pt>
                <c:pt idx="1">
                  <c:v>1234</c:v>
                </c:pt>
                <c:pt idx="2">
                  <c:v>955</c:v>
                </c:pt>
                <c:pt idx="3">
                  <c:v>1495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962-46F8-A9D7-C7903D8AAF8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444"/>
        <c:overlap val="-90"/>
        <c:axId val="369452800"/>
        <c:axId val="369451232"/>
      </c:barChart>
      <c:catAx>
        <c:axId val="36945280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64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69451232"/>
        <c:crosses val="autoZero"/>
        <c:auto val="1"/>
        <c:lblAlgn val="ctr"/>
        <c:lblOffset val="100"/>
        <c:noMultiLvlLbl val="0"/>
      </c:catAx>
      <c:valAx>
        <c:axId val="369451232"/>
        <c:scaling>
          <c:orientation val="minMax"/>
        </c:scaling>
        <c:delete val="1"/>
        <c:axPos val="l"/>
        <c:numFmt formatCode="&quot;$&quot;#,##0.00" sourceLinked="1"/>
        <c:majorTickMark val="none"/>
        <c:minorTickMark val="none"/>
        <c:tickLblPos val="nextTo"/>
        <c:crossAx val="3694528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064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85EAA1-329B-4788-937E-772082967C5E}" type="datetimeFigureOut">
              <a:rPr lang="en-US" smtClean="0"/>
              <a:t>3/2/16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F34835-4539-4F10-A89C-CB09E44180C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60286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6BFCA3-03CB-4447-B147-2BEEDB13DB69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06213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42850"/>
            <a:ext cx="9474722" cy="242653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2994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9338793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504778" y="2590078"/>
            <a:ext cx="2684046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030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38671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802BA-91E5-41F6-AB00-B77EEDC61561}" type="datetimeFigureOut">
              <a:rPr lang="en-US" smtClean="0"/>
              <a:t>3/2/16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650763" y="2750337"/>
            <a:ext cx="1171888" cy="1356442"/>
          </a:xfrm>
        </p:spPr>
        <p:txBody>
          <a:bodyPr/>
          <a:lstStyle/>
          <a:p>
            <a:fld id="{4612A748-7E8A-45E8-98F5-87D717DA75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21670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802BA-91E5-41F6-AB00-B77EEDC61561}" type="datetimeFigureOut">
              <a:rPr lang="en-US" smtClean="0"/>
              <a:t>3/2/16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4612A748-7E8A-45E8-98F5-87D717DA75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5253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802BA-91E5-41F6-AB00-B77EEDC61561}" type="datetimeFigureOut">
              <a:rPr lang="en-US" smtClean="0"/>
              <a:t>3/2/16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4612A748-7E8A-45E8-98F5-87D717DA75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92797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802BA-91E5-41F6-AB00-B77EEDC61561}" type="datetimeFigureOut">
              <a:rPr lang="en-US" smtClean="0"/>
              <a:t>3/2/16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4612A748-7E8A-45E8-98F5-87D717DA75A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409607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802BA-91E5-41F6-AB00-B77EEDC61561}" type="datetimeFigureOut">
              <a:rPr lang="en-US" smtClean="0"/>
              <a:t>3/2/16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4612A748-7E8A-45E8-98F5-87D717DA75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30260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802BA-91E5-41F6-AB00-B77EEDC61561}" type="datetimeFigureOut">
              <a:rPr lang="en-US" smtClean="0"/>
              <a:t>3/2/16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2A748-7E8A-45E8-98F5-87D717DA75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47214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802BA-91E5-41F6-AB00-B77EEDC61561}" type="datetimeFigureOut">
              <a:rPr lang="en-US" smtClean="0"/>
              <a:t>3/2/16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2A748-7E8A-45E8-98F5-87D717DA75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26627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802BA-91E5-41F6-AB00-B77EEDC61561}" type="datetimeFigureOut">
              <a:rPr lang="en-US" smtClean="0"/>
              <a:t>3/2/16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2A748-7E8A-45E8-98F5-87D717DA75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47819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C95802BA-91E5-41F6-AB00-B77EEDC61561}" type="datetimeFigureOut">
              <a:rPr lang="en-US" smtClean="0"/>
              <a:t>3/2/16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4612A748-7E8A-45E8-98F5-87D717DA75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3809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802BA-91E5-41F6-AB00-B77EEDC61561}" type="datetimeFigureOut">
              <a:rPr lang="en-US" smtClean="0"/>
              <a:t>3/2/16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2A748-7E8A-45E8-98F5-87D717DA75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5816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802BA-91E5-41F6-AB00-B77EEDC61561}" type="datetimeFigureOut">
              <a:rPr lang="en-US" smtClean="0"/>
              <a:t>3/2/16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4612A748-7E8A-45E8-98F5-87D717DA75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64793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802BA-91E5-41F6-AB00-B77EEDC61561}" type="datetimeFigureOut">
              <a:rPr lang="en-US" smtClean="0"/>
              <a:t>3/2/16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2A748-7E8A-45E8-98F5-87D717DA75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62787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802BA-91E5-41F6-AB00-B77EEDC61561}" type="datetimeFigureOut">
              <a:rPr lang="en-US" smtClean="0"/>
              <a:t>3/2/16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2A748-7E8A-45E8-98F5-87D717DA75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70612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802BA-91E5-41F6-AB00-B77EEDC61561}" type="datetimeFigureOut">
              <a:rPr lang="en-US" smtClean="0"/>
              <a:t>3/2/16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2A748-7E8A-45E8-98F5-87D717DA75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51199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802BA-91E5-41F6-AB00-B77EEDC61561}" type="datetimeFigureOut">
              <a:rPr lang="en-US" smtClean="0"/>
              <a:t>3/2/16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2A748-7E8A-45E8-98F5-87D717DA75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00479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802BA-91E5-41F6-AB00-B77EEDC61561}" type="datetimeFigureOut">
              <a:rPr lang="en-US" smtClean="0"/>
              <a:t>3/2/16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2A748-7E8A-45E8-98F5-87D717DA75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4856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802BA-91E5-41F6-AB00-B77EEDC61561}" type="datetimeFigureOut">
              <a:rPr lang="en-US" smtClean="0"/>
              <a:t>3/2/16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2A748-7E8A-45E8-98F5-87D717DA75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9113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5802BA-91E5-41F6-AB00-B77EEDC61561}" type="datetimeFigureOut">
              <a:rPr lang="en-US" smtClean="0"/>
              <a:t>3/2/16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12A748-7E8A-45E8-98F5-87D717DA75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946411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  <p:sldLayoutId id="2147483691" r:id="rId16"/>
    <p:sldLayoutId id="2147483692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mailto:jstevens684576@163.co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80743" y="4876325"/>
            <a:ext cx="7952049" cy="1117687"/>
          </a:xfrm>
        </p:spPr>
        <p:txBody>
          <a:bodyPr>
            <a:normAutofit fontScale="25000" lnSpcReduction="20000"/>
          </a:bodyPr>
          <a:lstStyle/>
          <a:p>
            <a:r>
              <a:rPr lang="en-US" sz="16000" dirty="0"/>
              <a:t>Band Boosters Meeting</a:t>
            </a:r>
          </a:p>
          <a:p>
            <a:r>
              <a:rPr lang="en-US" sz="12000" dirty="0"/>
              <a:t>July 1, </a:t>
            </a:r>
            <a:r>
              <a:rPr lang="en-US" sz="12000" dirty="0" smtClean="0"/>
              <a:t>2016</a:t>
            </a:r>
            <a:endParaRPr lang="en-US" sz="12000" dirty="0"/>
          </a:p>
        </p:txBody>
      </p:sp>
      <p:sp>
        <p:nvSpPr>
          <p:cNvPr id="6" name="Rectangle 5"/>
          <p:cNvSpPr/>
          <p:nvPr/>
        </p:nvSpPr>
        <p:spPr>
          <a:xfrm>
            <a:off x="3758510" y="3490154"/>
            <a:ext cx="3385127" cy="659247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 anchor="b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b="1" spc="-300" dirty="0">
                <a:ln w="0"/>
                <a:solidFill>
                  <a:schemeClr val="tx2"/>
                </a:solidFill>
                <a:latin typeface="Segoe Print" panose="02000600000000000000" pitchFamily="2" charset="0"/>
              </a:rPr>
              <a:t>Terrier Tough!</a:t>
            </a:r>
          </a:p>
        </p:txBody>
      </p:sp>
      <p:pic>
        <p:nvPicPr>
          <p:cNvPr id="7" name="Picture 6" descr="C:\Users\Screencaster\AppData\Local\Microsoft\Windows\Temporary Internet Files\Content.IE5\KA4C0LPP\MC900088482[1].wmf"/>
          <p:cNvPicPr>
            <a:picLocks noChangeAspect="1" noChangeArrowheads="1"/>
          </p:cNvPicPr>
          <p:nvPr/>
        </p:nvPicPr>
        <p:blipFill rotWithShape="1">
          <a:blip r:embed="rId2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44"/>
          <a:stretch/>
        </p:blipFill>
        <p:spPr bwMode="auto">
          <a:xfrm>
            <a:off x="4879574" y="1462114"/>
            <a:ext cx="1143000" cy="11344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/>
        </p:nvSpPr>
        <p:spPr>
          <a:xfrm>
            <a:off x="1891611" y="2686050"/>
            <a:ext cx="7543800" cy="875036"/>
          </a:xfrm>
          <a:prstGeom prst="rect">
            <a:avLst/>
          </a:prstGeom>
          <a:noFill/>
        </p:spPr>
        <p:txBody>
          <a:bodyPr wrap="square" lIns="91440" tIns="45720" rIns="91440" bIns="45720" anchor="t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Impact" panose="020B0806030902050204" pitchFamily="34" charset="0"/>
              </a:rPr>
              <a:t>Texlahoma </a:t>
            </a:r>
            <a:r>
              <a:rPr lang="en-US" sz="54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Impact" panose="020B0806030902050204" pitchFamily="34" charset="0"/>
              </a:rPr>
              <a:t>High School </a:t>
            </a:r>
          </a:p>
        </p:txBody>
      </p:sp>
    </p:spTree>
    <p:extLst>
      <p:ext uri="{BB962C8B-B14F-4D97-AF65-F5344CB8AC3E}">
        <p14:creationId xmlns:p14="http://schemas.microsoft.com/office/powerpoint/2010/main" val="1844620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Meeting</a:t>
            </a:r>
            <a:endParaRPr lang="en-US" dirty="0"/>
          </a:p>
        </p:txBody>
      </p:sp>
      <p:sp>
        <p:nvSpPr>
          <p:cNvPr id="4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 smtClean="0"/>
              <a:t>July 15, 2016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408177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See You Next Month!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SzPct val="85000"/>
            </a:pPr>
            <a:r>
              <a:rPr lang="en-US" dirty="0" smtClean="0"/>
              <a:t>Next Meeting: </a:t>
            </a:r>
          </a:p>
          <a:p>
            <a:pPr lvl="1">
              <a:buNone/>
            </a:pPr>
            <a:r>
              <a:rPr lang="en-US" dirty="0" smtClean="0"/>
              <a:t>July 15 at </a:t>
            </a:r>
            <a:r>
              <a:rPr lang="en-US" dirty="0"/>
              <a:t>7 p.m.</a:t>
            </a:r>
          </a:p>
          <a:p>
            <a:pPr marL="800100" lvl="1" indent="-342900">
              <a:buFont typeface="Wingdings" pitchFamily="2" charset="2"/>
              <a:buChar char="v"/>
            </a:pPr>
            <a:r>
              <a:rPr lang="en-US" dirty="0" smtClean="0"/>
              <a:t>Back to School – Recruit New Members</a:t>
            </a:r>
          </a:p>
          <a:p>
            <a:pPr marL="800100" lvl="1" indent="-342900">
              <a:buFont typeface="Wingdings" pitchFamily="2" charset="2"/>
              <a:buChar char="v"/>
            </a:pPr>
            <a:r>
              <a:rPr lang="en-US" dirty="0" smtClean="0"/>
              <a:t>Finalize Fundraising Calendar and Assign Coordinators</a:t>
            </a:r>
            <a:endParaRPr lang="en-US" dirty="0"/>
          </a:p>
          <a:p>
            <a:pPr lvl="1">
              <a:buFont typeface="Wingdings" pitchFamily="2" charset="2"/>
              <a:buChar char="v"/>
            </a:pPr>
            <a:endParaRPr lang="en-US" dirty="0"/>
          </a:p>
        </p:txBody>
      </p:sp>
      <p:pic>
        <p:nvPicPr>
          <p:cNvPr id="3075" name="Picture 3" descr="C:\Documents and Settings\kelly\Local Settings\Temporary Internet Files\Content.IE5\QAK2UV9D\MPj03096410000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83475" y="2222287"/>
            <a:ext cx="2895600" cy="405925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3013812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6870" y="2663445"/>
            <a:ext cx="9613861" cy="3599316"/>
          </a:xfrm>
        </p:spPr>
        <p:txBody>
          <a:bodyPr>
            <a:normAutofit/>
          </a:bodyPr>
          <a:lstStyle/>
          <a:p>
            <a:pPr>
              <a:buSzPct val="85000"/>
            </a:pPr>
            <a:r>
              <a:rPr lang="en-US" dirty="0" smtClean="0"/>
              <a:t>New </a:t>
            </a:r>
            <a:r>
              <a:rPr lang="en-US" dirty="0"/>
              <a:t>Officers</a:t>
            </a:r>
          </a:p>
          <a:p>
            <a:pPr marL="800100" lvl="1" indent="-342900">
              <a:buFont typeface="Wingdings" pitchFamily="2" charset="2"/>
              <a:buChar char="v"/>
            </a:pPr>
            <a:r>
              <a:rPr lang="en-US" dirty="0" smtClean="0"/>
              <a:t>Elections and Thank You </a:t>
            </a:r>
          </a:p>
          <a:p>
            <a:pPr marL="800100" lvl="1" indent="-342900">
              <a:buFont typeface="Wingdings" pitchFamily="2" charset="2"/>
              <a:buChar char="v"/>
            </a:pPr>
            <a:r>
              <a:rPr lang="en-US" dirty="0" smtClean="0"/>
              <a:t>Announce New Officers</a:t>
            </a:r>
          </a:p>
          <a:p>
            <a:pPr marL="800100" lvl="1" indent="-342900">
              <a:buFont typeface="Wingdings" pitchFamily="2" charset="2"/>
              <a:buChar char="v"/>
            </a:pPr>
            <a:r>
              <a:rPr lang="en-US" dirty="0" smtClean="0"/>
              <a:t>Distribute Officer Contact Info</a:t>
            </a:r>
            <a:endParaRPr lang="en-US" dirty="0"/>
          </a:p>
          <a:p>
            <a:pPr>
              <a:buSzPct val="85000"/>
            </a:pPr>
            <a:r>
              <a:rPr lang="en-US" dirty="0" smtClean="0"/>
              <a:t>Fundraising</a:t>
            </a:r>
            <a:endParaRPr lang="en-US" dirty="0"/>
          </a:p>
          <a:p>
            <a:pPr marL="800100" lvl="1" indent="-342900">
              <a:buFont typeface="Wingdings" pitchFamily="2" charset="2"/>
              <a:buChar char="v"/>
            </a:pPr>
            <a:r>
              <a:rPr lang="en-US" dirty="0" smtClean="0"/>
              <a:t>Past and Present Ideas</a:t>
            </a:r>
          </a:p>
          <a:p>
            <a:pPr marL="800100" lvl="1" indent="-342900">
              <a:buFont typeface="Wingdings" pitchFamily="2" charset="2"/>
              <a:buChar char="v"/>
            </a:pPr>
            <a:r>
              <a:rPr lang="en-US" dirty="0" smtClean="0"/>
              <a:t>Review Yearly Results</a:t>
            </a:r>
          </a:p>
        </p:txBody>
      </p:sp>
    </p:spTree>
    <p:extLst>
      <p:ext uri="{BB962C8B-B14F-4D97-AF65-F5344CB8AC3E}">
        <p14:creationId xmlns:p14="http://schemas.microsoft.com/office/powerpoint/2010/main" val="3286334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New Officer Announcement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 smtClean="0"/>
              <a:t>2015-2016 </a:t>
            </a:r>
            <a:r>
              <a:rPr lang="en-US" sz="2800" dirty="0"/>
              <a:t>School Year</a:t>
            </a:r>
          </a:p>
        </p:txBody>
      </p:sp>
    </p:spTree>
    <p:extLst>
      <p:ext uri="{BB962C8B-B14F-4D97-AF65-F5344CB8AC3E}">
        <p14:creationId xmlns:p14="http://schemas.microsoft.com/office/powerpoint/2010/main" val="5608621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Elections and Appreciation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981200" y="2362201"/>
            <a:ext cx="80010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Elections were held in </a:t>
            </a:r>
            <a:r>
              <a:rPr lang="en-US" sz="2800" dirty="0" smtClean="0"/>
              <a:t>June</a:t>
            </a:r>
            <a:endParaRPr lang="en-US" sz="2800" dirty="0"/>
          </a:p>
          <a:p>
            <a:pPr algn="ctr"/>
            <a:r>
              <a:rPr lang="en-US" sz="2800" dirty="0"/>
              <a:t>for new Band Boosters officers for the</a:t>
            </a:r>
          </a:p>
          <a:p>
            <a:pPr algn="ctr"/>
            <a:r>
              <a:rPr lang="en-US" sz="2800" dirty="0" smtClean="0"/>
              <a:t>2015-2016 </a:t>
            </a:r>
            <a:r>
              <a:rPr lang="en-US" sz="2800" dirty="0"/>
              <a:t>school year. </a:t>
            </a:r>
          </a:p>
          <a:p>
            <a:pPr algn="ctr"/>
            <a:r>
              <a:rPr lang="en-US" sz="2800" dirty="0"/>
              <a:t>Before we welcome our new officers,</a:t>
            </a:r>
          </a:p>
          <a:p>
            <a:pPr algn="ctr"/>
            <a:r>
              <a:rPr lang="en-US" sz="2800" dirty="0"/>
              <a:t>we want to give a huge                                          </a:t>
            </a:r>
            <a:r>
              <a:rPr lang="en-US" sz="6000" dirty="0">
                <a:ln w="0"/>
                <a:solidFill>
                  <a:schemeClr val="accent1"/>
                </a:solidFill>
                <a:latin typeface="Impact" panose="020B0806030902050204" pitchFamily="34" charset="0"/>
              </a:rPr>
              <a:t>THANK YOU  </a:t>
            </a:r>
            <a:r>
              <a:rPr lang="en-US" sz="6000" dirty="0">
                <a:ln w="0"/>
                <a:solidFill>
                  <a:schemeClr val="accent5"/>
                </a:solidFill>
                <a:latin typeface="Impact" panose="020B0806030902050204" pitchFamily="34" charset="0"/>
              </a:rPr>
              <a:t>                                                    </a:t>
            </a:r>
            <a:r>
              <a:rPr lang="en-US" sz="2800" dirty="0"/>
              <a:t>to our </a:t>
            </a:r>
            <a:r>
              <a:rPr lang="en-US" sz="2800" dirty="0" smtClean="0"/>
              <a:t>previous year’s </a:t>
            </a:r>
            <a:r>
              <a:rPr lang="en-US" sz="2800" dirty="0"/>
              <a:t>officers for a </a:t>
            </a:r>
            <a:r>
              <a:rPr lang="en-US" sz="2800" dirty="0" smtClean="0"/>
              <a:t>spectacular </a:t>
            </a:r>
            <a:r>
              <a:rPr lang="en-US" sz="2800" dirty="0"/>
              <a:t>year and for </a:t>
            </a:r>
            <a:r>
              <a:rPr lang="en-US" sz="2800" dirty="0" smtClean="0"/>
              <a:t>all their hard </a:t>
            </a:r>
            <a:r>
              <a:rPr lang="en-US" sz="2800" dirty="0"/>
              <a:t>work!</a:t>
            </a:r>
          </a:p>
        </p:txBody>
      </p:sp>
    </p:spTree>
    <p:extLst>
      <p:ext uri="{BB962C8B-B14F-4D97-AF65-F5344CB8AC3E}">
        <p14:creationId xmlns:p14="http://schemas.microsoft.com/office/powerpoint/2010/main" val="2932666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</a:t>
            </a:r>
            <a:r>
              <a:rPr lang="en-US" dirty="0" smtClean="0"/>
              <a:t>2015-2016 </a:t>
            </a:r>
            <a:r>
              <a:rPr lang="en-US" dirty="0" smtClean="0"/>
              <a:t>Band Booster Officers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91915526"/>
              </p:ext>
            </p:extLst>
          </p:nvPr>
        </p:nvGraphicFramePr>
        <p:xfrm>
          <a:off x="3428998" y="2409825"/>
          <a:ext cx="5334000" cy="2225040"/>
        </p:xfrm>
        <a:graphic>
          <a:graphicData uri="http://schemas.openxmlformats.org/drawingml/2006/table">
            <a:tbl>
              <a:tblPr firstRow="1" bandRow="1">
                <a:effectLst/>
                <a:tableStyleId>{D113A9D2-9D6B-4929-AA2D-F23B5EE8CBE7}</a:tableStyleId>
              </a:tblPr>
              <a:tblGrid>
                <a:gridCol w="1981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Officer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Position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Member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President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Ms. Sara</a:t>
                      </a:r>
                      <a:r>
                        <a:rPr lang="en-US" baseline="0" dirty="0" smtClean="0"/>
                        <a:t> Morales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Vice President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Mr. Terrance</a:t>
                      </a:r>
                      <a:r>
                        <a:rPr lang="en-US" baseline="0" dirty="0" smtClean="0"/>
                        <a:t> Miller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Accounting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Ms. Sandra Lee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Fundraising</a:t>
                      </a:r>
                      <a:r>
                        <a:rPr lang="en-US" baseline="0" dirty="0" smtClean="0"/>
                        <a:t> Chair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Ms. Julia Stevens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Secretary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Mrs.</a:t>
                      </a:r>
                      <a:r>
                        <a:rPr lang="en-US" baseline="0" dirty="0" smtClean="0"/>
                        <a:t> GwePierce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6" name="Folded Corner 15"/>
          <p:cNvSpPr/>
          <p:nvPr/>
        </p:nvSpPr>
        <p:spPr>
          <a:xfrm>
            <a:off x="3405186" y="5172075"/>
            <a:ext cx="5381625" cy="1219200"/>
          </a:xfrm>
          <a:prstGeom prst="foldedCorner">
            <a:avLst/>
          </a:prstGeom>
          <a:effectLst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Congratulations &amp; Welcome!</a:t>
            </a:r>
          </a:p>
        </p:txBody>
      </p:sp>
    </p:spTree>
    <p:extLst>
      <p:ext uri="{BB962C8B-B14F-4D97-AF65-F5344CB8AC3E}">
        <p14:creationId xmlns:p14="http://schemas.microsoft.com/office/powerpoint/2010/main" val="970769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Fundraising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 smtClean="0"/>
              <a:t>Past and Future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624269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Possible </a:t>
            </a:r>
            <a:r>
              <a:rPr lang="en-US" dirty="0" err="1" smtClean="0"/>
              <a:t>Funraising</a:t>
            </a:r>
            <a:r>
              <a:rPr lang="en-US" dirty="0" smtClean="0"/>
              <a:t> Projects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0000" y="2501843"/>
            <a:ext cx="5185873" cy="4241857"/>
          </a:xfrm>
        </p:spPr>
        <p:txBody>
          <a:bodyPr>
            <a:normAutofit/>
          </a:bodyPr>
          <a:lstStyle/>
          <a:p>
            <a:r>
              <a:rPr lang="en-US" b="1" dirty="0" smtClean="0"/>
              <a:t>Previous Projects</a:t>
            </a:r>
          </a:p>
          <a:p>
            <a:pPr lvl="1"/>
            <a:r>
              <a:rPr lang="en-US" dirty="0" smtClean="0"/>
              <a:t>Bake Sale</a:t>
            </a:r>
          </a:p>
          <a:p>
            <a:pPr lvl="1"/>
            <a:r>
              <a:rPr lang="en-US" dirty="0" smtClean="0"/>
              <a:t>Candy bar </a:t>
            </a:r>
            <a:r>
              <a:rPr lang="en-US" dirty="0" smtClean="0"/>
              <a:t>Sale</a:t>
            </a:r>
          </a:p>
          <a:p>
            <a:pPr lvl="1"/>
            <a:r>
              <a:rPr lang="en-US" dirty="0" smtClean="0"/>
              <a:t>Walk-a-Thon</a:t>
            </a:r>
          </a:p>
          <a:p>
            <a:pPr lvl="1"/>
            <a:r>
              <a:rPr lang="en-US" dirty="0" smtClean="0"/>
              <a:t>Wrap Gifts at Local Mall</a:t>
            </a:r>
          </a:p>
          <a:p>
            <a:pPr lvl="1"/>
            <a:r>
              <a:rPr lang="en-US" dirty="0" smtClean="0"/>
              <a:t>Card Kit Sales</a:t>
            </a:r>
          </a:p>
          <a:p>
            <a:r>
              <a:rPr lang="en-US" b="1" dirty="0" smtClean="0"/>
              <a:t>New Project Ideas</a:t>
            </a:r>
          </a:p>
          <a:p>
            <a:pPr lvl="1"/>
            <a:r>
              <a:rPr lang="en-US" dirty="0" smtClean="0"/>
              <a:t>Candygrams for Kids</a:t>
            </a:r>
          </a:p>
          <a:p>
            <a:pPr lvl="1"/>
            <a:r>
              <a:rPr lang="en-US" dirty="0" smtClean="0"/>
              <a:t>Car Wash</a:t>
            </a:r>
          </a:p>
          <a:p>
            <a:pPr lvl="1"/>
            <a:r>
              <a:rPr lang="en-US" dirty="0" smtClean="0"/>
              <a:t>Idol Contest –</a:t>
            </a:r>
            <a:br>
              <a:rPr lang="en-US" dirty="0" smtClean="0"/>
            </a:br>
            <a:r>
              <a:rPr lang="en-US" dirty="0" smtClean="0"/>
              <a:t>Pay Per Vote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0" y="2501843"/>
            <a:ext cx="5034715" cy="336486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2762290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Past Fundraising Results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51643487"/>
              </p:ext>
            </p:extLst>
          </p:nvPr>
        </p:nvGraphicFramePr>
        <p:xfrm>
          <a:off x="2081213" y="2479676"/>
          <a:ext cx="8029575" cy="41211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62198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Choose </a:t>
            </a:r>
            <a:r>
              <a:rPr lang="en-US" dirty="0" smtClean="0"/>
              <a:t>2015-2016 </a:t>
            </a:r>
            <a:r>
              <a:rPr lang="en-US" dirty="0" smtClean="0"/>
              <a:t>Projects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7826" y="2374687"/>
            <a:ext cx="10563286" cy="4292813"/>
          </a:xfrm>
        </p:spPr>
        <p:txBody>
          <a:bodyPr>
            <a:normAutofit/>
          </a:bodyPr>
          <a:lstStyle/>
          <a:p>
            <a:pPr>
              <a:buSzPct val="85000"/>
            </a:pPr>
            <a:r>
              <a:rPr lang="en-US" b="1" dirty="0" smtClean="0"/>
              <a:t>Need to Choose Fundraising Projects</a:t>
            </a:r>
          </a:p>
          <a:p>
            <a:pPr marL="800100" lvl="1" indent="-342900">
              <a:buFont typeface="Wingdings" pitchFamily="2" charset="2"/>
              <a:buChar char="v"/>
            </a:pPr>
            <a:r>
              <a:rPr lang="en-US" dirty="0" smtClean="0"/>
              <a:t>5 projects per school year</a:t>
            </a:r>
          </a:p>
          <a:p>
            <a:pPr marL="919163" lvl="1"/>
            <a:r>
              <a:rPr lang="en-US" sz="1800" dirty="0"/>
              <a:t>Each lasts 6 weeks, with </a:t>
            </a:r>
            <a:r>
              <a:rPr lang="en-US" sz="1800" dirty="0" smtClean="0"/>
              <a:t>a 2-week </a:t>
            </a:r>
            <a:r>
              <a:rPr lang="en-US" sz="1800" dirty="0"/>
              <a:t>break in between</a:t>
            </a:r>
          </a:p>
          <a:p>
            <a:pPr marL="919163" lvl="1"/>
            <a:r>
              <a:rPr lang="en-US" sz="1800" dirty="0"/>
              <a:t>Need Project Coordinators</a:t>
            </a:r>
          </a:p>
          <a:p>
            <a:pPr marL="800100" lvl="1" indent="-342900">
              <a:buFont typeface="Wingdings" pitchFamily="2" charset="2"/>
              <a:buChar char="v"/>
            </a:pPr>
            <a:r>
              <a:rPr lang="en-US" dirty="0" smtClean="0"/>
              <a:t>Review </a:t>
            </a:r>
            <a:r>
              <a:rPr lang="en-US" dirty="0"/>
              <a:t>m</a:t>
            </a:r>
            <a:r>
              <a:rPr lang="en-US" dirty="0" smtClean="0"/>
              <a:t>onetary benefits of projects</a:t>
            </a:r>
          </a:p>
          <a:p>
            <a:pPr marL="457200" lvl="1" indent="0">
              <a:buNone/>
            </a:pPr>
            <a:endParaRPr lang="en-US" dirty="0" smtClean="0"/>
          </a:p>
          <a:p>
            <a:pPr>
              <a:buSzPct val="85000"/>
            </a:pPr>
            <a:r>
              <a:rPr lang="en-US" b="1" dirty="0" smtClean="0"/>
              <a:t>Project Coordinator’s Responsibility:</a:t>
            </a:r>
          </a:p>
          <a:p>
            <a:pPr marL="800100" lvl="1" indent="-342900">
              <a:spcBef>
                <a:spcPts val="0"/>
              </a:spcBef>
              <a:spcAft>
                <a:spcPts val="1200"/>
              </a:spcAft>
              <a:buFont typeface="Wingdings" pitchFamily="2" charset="2"/>
              <a:buChar char="v"/>
            </a:pPr>
            <a:r>
              <a:rPr lang="en-US" dirty="0" smtClean="0"/>
              <a:t>Best way to coordinate project</a:t>
            </a:r>
          </a:p>
          <a:p>
            <a:pPr>
              <a:buSzPct val="85000"/>
            </a:pPr>
            <a:r>
              <a:rPr lang="en-US" b="1" dirty="0" smtClean="0"/>
              <a:t>For Suggestions or Participation, Contact:</a:t>
            </a:r>
          </a:p>
          <a:p>
            <a:pPr marL="800100" lvl="1" indent="-342900">
              <a:buFont typeface="Wingdings" pitchFamily="2" charset="2"/>
              <a:buChar char="v"/>
            </a:pPr>
            <a:r>
              <a:rPr lang="en-US" dirty="0" smtClean="0"/>
              <a:t>Julia Stevens, Fundraising Chair, at </a:t>
            </a:r>
            <a:r>
              <a:rPr lang="en-US" dirty="0" smtClean="0">
                <a:hlinkClick r:id="rId2"/>
              </a:rPr>
              <a:t>jstevens684576@163.com</a:t>
            </a: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9497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0</TotalTime>
  <Words>256</Words>
  <PresentationFormat>Widescreen</PresentationFormat>
  <Paragraphs>67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Calibri</vt:lpstr>
      <vt:lpstr>Impact</vt:lpstr>
      <vt:lpstr>Segoe Print</vt:lpstr>
      <vt:lpstr>Trebuchet MS</vt:lpstr>
      <vt:lpstr>Wingdings</vt:lpstr>
      <vt:lpstr>Berlin</vt:lpstr>
      <vt:lpstr>PowerPoint Presentation</vt:lpstr>
      <vt:lpstr>Agenda</vt:lpstr>
      <vt:lpstr>New Officer Announcement</vt:lpstr>
      <vt:lpstr>Elections and Appreciation</vt:lpstr>
      <vt:lpstr>New 2015-2016 Band Booster Officers</vt:lpstr>
      <vt:lpstr>Fundraising</vt:lpstr>
      <vt:lpstr>Possible Funraising Projects</vt:lpstr>
      <vt:lpstr>Past Fundraising Results</vt:lpstr>
      <vt:lpstr>Choose 2015-2016 Projects </vt:lpstr>
      <vt:lpstr>Next Meeting</vt:lpstr>
      <vt:lpstr>See You Next Month!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dcterms:created xsi:type="dcterms:W3CDTF">2013-07-25T13:14:30Z</dcterms:created>
  <dcterms:modified xsi:type="dcterms:W3CDTF">2016-03-02T20:52:27Z</dcterms:modified>
</cp:coreProperties>
</file>