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752">
          <p15:clr>
            <a:srgbClr val="EAD1DC"/>
          </p15:clr>
        </p15:guide>
        <p15:guide id="2" orient="horz" pos="6192">
          <p15:clr>
            <a:srgbClr val="EAD1DC"/>
          </p15:clr>
        </p15:guide>
        <p15:guide id="3" pos="144">
          <p15:clr>
            <a:srgbClr val="EAD1DC"/>
          </p15:clr>
        </p15:guide>
        <p15:guide id="4" orient="horz" pos="144">
          <p15:clr>
            <a:srgbClr val="EAD1DC"/>
          </p15:clr>
        </p15:guide>
        <p15:guide id="5" pos="2433">
          <p15:clr>
            <a:srgbClr val="9AA0A6"/>
          </p15:clr>
        </p15:guide>
        <p15:guide id="6" orient="horz" pos="2160">
          <p15:clr>
            <a:srgbClr val="9AA0A6"/>
          </p15:clr>
        </p15:guide>
        <p15:guide id="7" pos="437">
          <p15:clr>
            <a:srgbClr val="9AA0A6"/>
          </p15:clr>
        </p15:guide>
        <p15:guide id="8" pos="4459">
          <p15:clr>
            <a:srgbClr val="9AA0A6"/>
          </p15:clr>
        </p15:guide>
        <p15:guide id="9" orient="horz" pos="34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752"/>
        <p:guide pos="6192" orient="horz"/>
        <p:guide pos="144"/>
        <p:guide pos="144" orient="horz"/>
        <p:guide pos="2433"/>
        <p:guide pos="2160" orient="horz"/>
        <p:guide pos="437"/>
        <p:guide pos="4459"/>
        <p:guide pos="343"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d41e088f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41e088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ba598858b_0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ba598858b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eaedfc627_1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eaedfc62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c4a49bf7b_0_1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c4a49bf7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04925" y="1035850"/>
            <a:ext cx="6373800" cy="4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Oswald"/>
                <a:ea typeface="Oswald"/>
                <a:cs typeface="Oswald"/>
                <a:sym typeface="Oswald"/>
              </a:rPr>
              <a:t>Unit Assessment</a:t>
            </a:r>
            <a:endParaRPr sz="1100"/>
          </a:p>
        </p:txBody>
      </p:sp>
      <p:sp>
        <p:nvSpPr>
          <p:cNvPr id="55" name="Google Shape;55;p13"/>
          <p:cNvSpPr txBox="1"/>
          <p:nvPr/>
        </p:nvSpPr>
        <p:spPr>
          <a:xfrm>
            <a:off x="7324725" y="9554150"/>
            <a:ext cx="3621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1</a:t>
            </a:r>
            <a:endParaRPr sz="1200"/>
          </a:p>
        </p:txBody>
      </p:sp>
      <p:sp>
        <p:nvSpPr>
          <p:cNvPr id="56" name="Google Shape;56;p13"/>
          <p:cNvSpPr txBox="1"/>
          <p:nvPr/>
        </p:nvSpPr>
        <p:spPr>
          <a:xfrm>
            <a:off x="5276100" y="241925"/>
            <a:ext cx="2267700" cy="6066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000"/>
              <a:t>Name: ___________________</a:t>
            </a:r>
            <a:endParaRPr sz="1000"/>
          </a:p>
          <a:p>
            <a:pPr indent="0" lvl="0" marL="0" rtl="0" algn="r">
              <a:lnSpc>
                <a:spcPct val="150000"/>
              </a:lnSpc>
              <a:spcBef>
                <a:spcPts val="0"/>
              </a:spcBef>
              <a:spcAft>
                <a:spcPts val="0"/>
              </a:spcAft>
              <a:buNone/>
            </a:pPr>
            <a:r>
              <a:rPr lang="en" sz="1000"/>
              <a:t>Date: ___________________</a:t>
            </a:r>
            <a:endParaRPr sz="1100"/>
          </a:p>
        </p:txBody>
      </p:sp>
      <p:sp>
        <p:nvSpPr>
          <p:cNvPr id="57" name="Google Shape;57;p13"/>
          <p:cNvSpPr txBox="1"/>
          <p:nvPr/>
        </p:nvSpPr>
        <p:spPr>
          <a:xfrm>
            <a:off x="228600" y="228600"/>
            <a:ext cx="2178300" cy="101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Oswald"/>
                <a:ea typeface="Oswald"/>
                <a:cs typeface="Oswald"/>
                <a:sym typeface="Oswald"/>
              </a:rPr>
              <a:t>Electricity, Light, &amp; Heat</a:t>
            </a:r>
            <a:endParaRPr sz="2000">
              <a:latin typeface="Oswald"/>
              <a:ea typeface="Oswald"/>
              <a:cs typeface="Oswald"/>
              <a:sym typeface="Oswald"/>
            </a:endParaRPr>
          </a:p>
          <a:p>
            <a:pPr indent="0" lvl="0" marL="0" rtl="0" algn="l">
              <a:lnSpc>
                <a:spcPct val="115000"/>
              </a:lnSpc>
              <a:spcBef>
                <a:spcPts val="0"/>
              </a:spcBef>
              <a:spcAft>
                <a:spcPts val="0"/>
              </a:spcAft>
              <a:buNone/>
            </a:pPr>
            <a:r>
              <a:t/>
            </a:r>
            <a:endParaRPr sz="2000">
              <a:latin typeface="Oswald"/>
              <a:ea typeface="Oswald"/>
              <a:cs typeface="Oswald"/>
              <a:sym typeface="Oswald"/>
            </a:endParaRPr>
          </a:p>
        </p:txBody>
      </p:sp>
      <p:grpSp>
        <p:nvGrpSpPr>
          <p:cNvPr id="58" name="Google Shape;58;p13"/>
          <p:cNvGrpSpPr/>
          <p:nvPr/>
        </p:nvGrpSpPr>
        <p:grpSpPr>
          <a:xfrm>
            <a:off x="693000" y="9509000"/>
            <a:ext cx="6385800" cy="366000"/>
            <a:chOff x="669150" y="9516050"/>
            <a:chExt cx="6385800" cy="366000"/>
          </a:xfrm>
        </p:grpSpPr>
        <p:pic>
          <p:nvPicPr>
            <p:cNvPr id="59" name="Google Shape;59;p13"/>
            <p:cNvPicPr preferRelativeResize="0"/>
            <p:nvPr/>
          </p:nvPicPr>
          <p:blipFill>
            <a:blip r:embed="rId3">
              <a:alphaModFix/>
            </a:blip>
            <a:stretch>
              <a:fillRect/>
            </a:stretch>
          </p:blipFill>
          <p:spPr>
            <a:xfrm>
              <a:off x="3172262" y="9516050"/>
              <a:ext cx="1379574" cy="181200"/>
            </a:xfrm>
            <a:prstGeom prst="rect">
              <a:avLst/>
            </a:prstGeom>
            <a:noFill/>
            <a:ln>
              <a:noFill/>
            </a:ln>
          </p:spPr>
        </p:pic>
        <p:sp>
          <p:nvSpPr>
            <p:cNvPr id="60" name="Google Shape;60;p13"/>
            <p:cNvSpPr txBox="1"/>
            <p:nvPr/>
          </p:nvSpPr>
          <p:spPr>
            <a:xfrm>
              <a:off x="669150" y="9606350"/>
              <a:ext cx="6385800" cy="27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900">
                  <a:solidFill>
                    <a:srgbClr val="000000"/>
                  </a:solidFill>
                </a:rPr>
                <a:t>E</a:t>
              </a:r>
              <a:r>
                <a:rPr lang="en" sz="900"/>
                <a:t>lectricity, Light, &amp; Heat </a:t>
              </a:r>
              <a:r>
                <a:rPr lang="en" sz="900">
                  <a:solidFill>
                    <a:srgbClr val="000000"/>
                  </a:solidFill>
                </a:rPr>
                <a:t>| Unit Assessment</a:t>
              </a:r>
              <a:endParaRPr sz="900">
                <a:solidFill>
                  <a:srgbClr val="000000"/>
                </a:solidFill>
              </a:endParaRPr>
            </a:p>
            <a:p>
              <a:pPr indent="0" lvl="0" marL="0" rtl="0" algn="ctr">
                <a:spcBef>
                  <a:spcPts val="0"/>
                </a:spcBef>
                <a:spcAft>
                  <a:spcPts val="0"/>
                </a:spcAft>
                <a:buClr>
                  <a:srgbClr val="000000"/>
                </a:buClr>
                <a:buSzPts val="1100"/>
                <a:buFont typeface="Arial"/>
                <a:buNone/>
              </a:pPr>
              <a:r>
                <a:t/>
              </a:r>
              <a:endParaRPr sz="900"/>
            </a:p>
            <a:p>
              <a:pPr indent="0" lvl="0" marL="0" rtl="0" algn="ctr">
                <a:spcBef>
                  <a:spcPts val="0"/>
                </a:spcBef>
                <a:spcAft>
                  <a:spcPts val="0"/>
                </a:spcAft>
                <a:buClr>
                  <a:srgbClr val="000000"/>
                </a:buClr>
                <a:buSzPts val="1100"/>
                <a:buFont typeface="Arial"/>
                <a:buNone/>
              </a:pPr>
              <a:r>
                <a:t/>
              </a:r>
              <a:endParaRPr sz="900"/>
            </a:p>
          </p:txBody>
        </p:sp>
      </p:grpSp>
      <p:sp>
        <p:nvSpPr>
          <p:cNvPr id="61" name="Google Shape;61;p13"/>
          <p:cNvSpPr txBox="1"/>
          <p:nvPr/>
        </p:nvSpPr>
        <p:spPr>
          <a:xfrm>
            <a:off x="687850" y="1816500"/>
            <a:ext cx="6373800" cy="15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1</a:t>
            </a:r>
            <a:r>
              <a:rPr lang="en" sz="1200">
                <a:solidFill>
                  <a:schemeClr val="dk1"/>
                </a:solidFill>
              </a:rPr>
              <a:t>. Padma makes toast for breakfast. She puts bread into the toaster, plugs the toaster into the electrical outlet, and pushes the button to start the machine. As the toaster works, Padma makes several observations. Which of Padma’s observations provides evidence that energy has been transferred from the electrical outlet to another place?</a:t>
            </a:r>
            <a:endParaRPr sz="1200">
              <a:solidFill>
                <a:schemeClr val="dk1"/>
              </a:solidFill>
            </a:endParaRPr>
          </a:p>
          <a:p>
            <a:pPr indent="0" lvl="0" marL="0" rtl="0" algn="l">
              <a:lnSpc>
                <a:spcPct val="13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35000"/>
              </a:lnSpc>
              <a:spcBef>
                <a:spcPts val="0"/>
              </a:spcBef>
              <a:spcAft>
                <a:spcPts val="0"/>
              </a:spcAft>
              <a:buClr>
                <a:schemeClr val="dk1"/>
              </a:buClr>
              <a:buSzPts val="1100"/>
              <a:buFont typeface="Arial"/>
              <a:buNone/>
            </a:pPr>
            <a:r>
              <a:rPr lang="en" sz="1200">
                <a:solidFill>
                  <a:schemeClr val="dk1"/>
                </a:solidFill>
              </a:rPr>
              <a:t>Circle </a:t>
            </a:r>
            <a:r>
              <a:rPr b="1" lang="en" sz="1200">
                <a:solidFill>
                  <a:schemeClr val="dk1"/>
                </a:solidFill>
              </a:rPr>
              <a:t>True</a:t>
            </a:r>
            <a:r>
              <a:rPr lang="en" sz="1200">
                <a:solidFill>
                  <a:schemeClr val="dk1"/>
                </a:solidFill>
              </a:rPr>
              <a:t> or </a:t>
            </a:r>
            <a:r>
              <a:rPr b="1" lang="en" sz="1200">
                <a:solidFill>
                  <a:schemeClr val="dk1"/>
                </a:solidFill>
              </a:rPr>
              <a:t>False</a:t>
            </a:r>
            <a:r>
              <a:rPr lang="en" sz="1200">
                <a:solidFill>
                  <a:schemeClr val="dk1"/>
                </a:solidFill>
              </a:rPr>
              <a:t> for each sentence. </a:t>
            </a:r>
            <a:endParaRPr sz="1200">
              <a:solidFill>
                <a:schemeClr val="dk1"/>
              </a:solidFill>
            </a:endParaRPr>
          </a:p>
        </p:txBody>
      </p:sp>
      <p:sp>
        <p:nvSpPr>
          <p:cNvPr id="62" name="Google Shape;62;p13"/>
          <p:cNvSpPr txBox="1"/>
          <p:nvPr/>
        </p:nvSpPr>
        <p:spPr>
          <a:xfrm>
            <a:off x="3291550" y="3621850"/>
            <a:ext cx="3787200" cy="538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Padma looks down and observes that the coils inside the toaster are glowing red. Light is a form of energy. This is evidence that electrical energy from the outlet has been transferred to the toaster.</a:t>
            </a:r>
            <a:endParaRPr sz="1200"/>
          </a:p>
          <a:p>
            <a:pPr indent="0" lvl="0" marL="45720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Padma feels that the air above the toaster is warm. Heat is a form of energy. This is evidence that electrical energy from the outlet has been transferred to the toaster.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Padma eats the toast and it tastes delicious. Taste is a form of energy. This is evidence that electrical energy from the outlet has been transferred to the toaster.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Padma listens closely and hears that the toaster is making a soft buzzing sound. Sound is a form of energy. This is evidence that electrical energy from the outlet has been transferred to the toaster.</a:t>
            </a:r>
            <a:endParaRPr sz="1200"/>
          </a:p>
        </p:txBody>
      </p:sp>
      <p:pic>
        <p:nvPicPr>
          <p:cNvPr id="63" name="Google Shape;63;p13"/>
          <p:cNvPicPr preferRelativeResize="0"/>
          <p:nvPr/>
        </p:nvPicPr>
        <p:blipFill rotWithShape="1">
          <a:blip r:embed="rId4">
            <a:alphaModFix/>
          </a:blip>
          <a:srcRect b="0" l="17129" r="0" t="0"/>
          <a:stretch/>
        </p:blipFill>
        <p:spPr>
          <a:xfrm>
            <a:off x="265569" y="7861272"/>
            <a:ext cx="2104365" cy="1692880"/>
          </a:xfrm>
          <a:prstGeom prst="rect">
            <a:avLst/>
          </a:prstGeom>
          <a:noFill/>
          <a:ln>
            <a:noFill/>
          </a:ln>
        </p:spPr>
      </p:pic>
      <p:pic>
        <p:nvPicPr>
          <p:cNvPr id="64" name="Google Shape;64;p13"/>
          <p:cNvPicPr preferRelativeResize="0"/>
          <p:nvPr/>
        </p:nvPicPr>
        <p:blipFill rotWithShape="1">
          <a:blip r:embed="rId5">
            <a:alphaModFix/>
          </a:blip>
          <a:srcRect b="0" l="15408" r="26886" t="0"/>
          <a:stretch/>
        </p:blipFill>
        <p:spPr>
          <a:xfrm>
            <a:off x="429569" y="3421997"/>
            <a:ext cx="1431510" cy="1653790"/>
          </a:xfrm>
          <a:prstGeom prst="rect">
            <a:avLst/>
          </a:prstGeom>
          <a:noFill/>
          <a:ln>
            <a:noFill/>
          </a:ln>
        </p:spPr>
      </p:pic>
      <p:pic>
        <p:nvPicPr>
          <p:cNvPr id="65" name="Google Shape;65;p13"/>
          <p:cNvPicPr preferRelativeResize="0"/>
          <p:nvPr/>
        </p:nvPicPr>
        <p:blipFill rotWithShape="1">
          <a:blip r:embed="rId6">
            <a:alphaModFix/>
          </a:blip>
          <a:srcRect b="0" l="17129" r="13581" t="0"/>
          <a:stretch/>
        </p:blipFill>
        <p:spPr>
          <a:xfrm>
            <a:off x="265573" y="5147668"/>
            <a:ext cx="1759508" cy="1692855"/>
          </a:xfrm>
          <a:prstGeom prst="rect">
            <a:avLst/>
          </a:prstGeom>
          <a:noFill/>
          <a:ln>
            <a:noFill/>
          </a:ln>
        </p:spPr>
      </p:pic>
      <p:pic>
        <p:nvPicPr>
          <p:cNvPr id="66" name="Google Shape;66;p13"/>
          <p:cNvPicPr preferRelativeResize="0"/>
          <p:nvPr/>
        </p:nvPicPr>
        <p:blipFill>
          <a:blip r:embed="rId7">
            <a:alphaModFix/>
          </a:blip>
          <a:stretch>
            <a:fillRect/>
          </a:stretch>
        </p:blipFill>
        <p:spPr>
          <a:xfrm>
            <a:off x="121436" y="6344950"/>
            <a:ext cx="2539290" cy="1692870"/>
          </a:xfrm>
          <a:prstGeom prst="rect">
            <a:avLst/>
          </a:prstGeom>
          <a:noFill/>
          <a:ln>
            <a:noFill/>
          </a:ln>
        </p:spPr>
      </p:pic>
      <p:sp>
        <p:nvSpPr>
          <p:cNvPr id="67" name="Google Shape;67;p13"/>
          <p:cNvSpPr txBox="1"/>
          <p:nvPr/>
        </p:nvSpPr>
        <p:spPr>
          <a:xfrm>
            <a:off x="2065325" y="3722750"/>
            <a:ext cx="1376700" cy="5723400"/>
          </a:xfrm>
          <a:prstGeom prst="rect">
            <a:avLst/>
          </a:prstGeom>
          <a:noFill/>
          <a:ln>
            <a:noFill/>
          </a:ln>
        </p:spPr>
        <p:txBody>
          <a:bodyPr anchorCtr="0" anchor="t" bIns="91425" lIns="91425" spcFirstLastPara="1" rIns="91425" wrap="square" tIns="91425">
            <a:noAutofit/>
          </a:bodyPr>
          <a:lstStyle/>
          <a:p>
            <a:pPr indent="0" lvl="0" marL="0" rtl="0" algn="l">
              <a:lnSpc>
                <a:spcPct val="135000"/>
              </a:lnSpc>
              <a:spcBef>
                <a:spcPts val="0"/>
              </a:spcBef>
              <a:spcAft>
                <a:spcPts val="0"/>
              </a:spcAft>
              <a:buNone/>
            </a:pPr>
            <a:r>
              <a:rPr lang="en" sz="1200">
                <a:solidFill>
                  <a:schemeClr val="dk1"/>
                </a:solidFill>
              </a:rPr>
              <a:t>True	False</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rPr lang="en" sz="1200">
                <a:solidFill>
                  <a:schemeClr val="dk1"/>
                </a:solidFill>
              </a:rPr>
              <a:t>True	False</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rPr lang="en" sz="1200">
                <a:solidFill>
                  <a:schemeClr val="dk1"/>
                </a:solidFill>
              </a:rPr>
              <a:t>True	False</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t/>
            </a:r>
            <a:endParaRPr sz="1200">
              <a:solidFill>
                <a:schemeClr val="dk1"/>
              </a:solidFill>
            </a:endParaRPr>
          </a:p>
          <a:p>
            <a:pPr indent="0" lvl="0" marL="0" rtl="0" algn="l">
              <a:lnSpc>
                <a:spcPct val="135000"/>
              </a:lnSpc>
              <a:spcBef>
                <a:spcPts val="0"/>
              </a:spcBef>
              <a:spcAft>
                <a:spcPts val="0"/>
              </a:spcAft>
              <a:buNone/>
            </a:pPr>
            <a:r>
              <a:rPr lang="en" sz="1200">
                <a:solidFill>
                  <a:schemeClr val="dk1"/>
                </a:solidFill>
              </a:rPr>
              <a:t>True	False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nvSpPr>
        <p:spPr>
          <a:xfrm>
            <a:off x="687850" y="521100"/>
            <a:ext cx="6390900" cy="15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a:t>
            </a:r>
            <a:r>
              <a:rPr lang="en" sz="1100">
                <a:solidFill>
                  <a:schemeClr val="dk1"/>
                </a:solidFill>
              </a:rPr>
              <a:t>. </a:t>
            </a:r>
            <a:r>
              <a:rPr lang="en" sz="1100">
                <a:solidFill>
                  <a:schemeClr val="dk1"/>
                </a:solidFill>
              </a:rPr>
              <a:t>Maya</a:t>
            </a:r>
            <a:r>
              <a:rPr lang="en" sz="1100">
                <a:solidFill>
                  <a:schemeClr val="dk1"/>
                </a:solidFill>
              </a:rPr>
              <a:t> wants to build a tiny flashlight by connecting a battery to an LED bulb. There are three rules that </a:t>
            </a:r>
            <a:r>
              <a:rPr lang="en" sz="1100">
                <a:solidFill>
                  <a:schemeClr val="dk1"/>
                </a:solidFill>
              </a:rPr>
              <a:t>Maya</a:t>
            </a:r>
            <a:r>
              <a:rPr lang="en" sz="1100">
                <a:solidFill>
                  <a:schemeClr val="dk1"/>
                </a:solidFill>
              </a:rPr>
              <a:t> needs to follow to get her flashlight to work:</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The electrical energy must follow a path.</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The path must be made using a conducting material.</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Energy can only flow along the path in the direction of negative (-) to positive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Maya</a:t>
            </a:r>
            <a:r>
              <a:rPr lang="en" sz="1100">
                <a:solidFill>
                  <a:schemeClr val="dk1"/>
                </a:solidFill>
              </a:rPr>
              <a:t> has the following materials available: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p>
        </p:txBody>
      </p:sp>
      <p:pic>
        <p:nvPicPr>
          <p:cNvPr id="73" name="Google Shape;73;p14"/>
          <p:cNvPicPr preferRelativeResize="0"/>
          <p:nvPr/>
        </p:nvPicPr>
        <p:blipFill>
          <a:blip r:embed="rId3">
            <a:alphaModFix/>
          </a:blip>
          <a:stretch>
            <a:fillRect/>
          </a:stretch>
        </p:blipFill>
        <p:spPr>
          <a:xfrm>
            <a:off x="3819525" y="2028825"/>
            <a:ext cx="3043552" cy="2029025"/>
          </a:xfrm>
          <a:prstGeom prst="rect">
            <a:avLst/>
          </a:prstGeom>
          <a:noFill/>
          <a:ln>
            <a:noFill/>
          </a:ln>
        </p:spPr>
      </p:pic>
      <p:sp>
        <p:nvSpPr>
          <p:cNvPr id="74" name="Google Shape;74;p14"/>
          <p:cNvSpPr txBox="1"/>
          <p:nvPr/>
        </p:nvSpPr>
        <p:spPr>
          <a:xfrm>
            <a:off x="7324725" y="9554150"/>
            <a:ext cx="3621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2</a:t>
            </a:r>
            <a:endParaRPr sz="1200"/>
          </a:p>
        </p:txBody>
      </p:sp>
      <p:sp>
        <p:nvSpPr>
          <p:cNvPr id="75" name="Google Shape;75;p14"/>
          <p:cNvSpPr txBox="1"/>
          <p:nvPr/>
        </p:nvSpPr>
        <p:spPr>
          <a:xfrm>
            <a:off x="687850" y="6845700"/>
            <a:ext cx="6373800" cy="26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3</a:t>
            </a:r>
            <a:r>
              <a:rPr lang="en" sz="1100">
                <a:solidFill>
                  <a:schemeClr val="dk1"/>
                </a:solidFill>
              </a:rPr>
              <a:t>. </a:t>
            </a:r>
            <a:r>
              <a:rPr lang="en" sz="1100">
                <a:solidFill>
                  <a:schemeClr val="dk1"/>
                </a:solidFill>
              </a:rPr>
              <a:t>Maya</a:t>
            </a:r>
            <a:r>
              <a:rPr lang="en" sz="1100">
                <a:solidFill>
                  <a:schemeClr val="dk1"/>
                </a:solidFill>
              </a:rPr>
              <a:t> wants to figure out if paper clips or copper wire work better for her flashlight. What could </a:t>
            </a:r>
            <a:r>
              <a:rPr lang="en" sz="1100">
                <a:solidFill>
                  <a:schemeClr val="dk1"/>
                </a:solidFill>
              </a:rPr>
              <a:t>Maya</a:t>
            </a:r>
            <a:r>
              <a:rPr lang="en" sz="1100">
                <a:solidFill>
                  <a:schemeClr val="dk1"/>
                </a:solidFill>
              </a:rPr>
              <a:t> do to test which of these two materials works better?</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sz="1100">
                <a:solidFill>
                  <a:schemeClr val="dk1"/>
                </a:solidFill>
              </a:rPr>
              <a:t>Maya</a:t>
            </a:r>
            <a:r>
              <a:rPr lang="en" sz="1100">
                <a:solidFill>
                  <a:schemeClr val="dk1"/>
                </a:solidFill>
              </a:rPr>
              <a:t> can use paper clips to connect the battery to the LED bulb. If it lights up, this is evidence that paper clips are a better material than copper wire.</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sz="1100">
                <a:solidFill>
                  <a:schemeClr val="dk1"/>
                </a:solidFill>
              </a:rPr>
              <a:t>Maya</a:t>
            </a:r>
            <a:r>
              <a:rPr lang="en" sz="1100">
                <a:solidFill>
                  <a:schemeClr val="dk1"/>
                </a:solidFill>
              </a:rPr>
              <a:t> can use copper wire to connect the battery to the LED bulb. If it lights up, this is evidence that copper wire is a better material than paper clips.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sz="1100">
                <a:solidFill>
                  <a:schemeClr val="dk1"/>
                </a:solidFill>
              </a:rPr>
              <a:t>Maya</a:t>
            </a:r>
            <a:r>
              <a:rPr lang="en" sz="1100">
                <a:solidFill>
                  <a:schemeClr val="dk1"/>
                </a:solidFill>
              </a:rPr>
              <a:t> can first test the flashlight using paper clips. Then, she can test the flashlight using copper wire. If the LED bulb glows brighter with the copper wire compared to the paper clips, this is evidence that copper wire is a better material to use.</a:t>
            </a:r>
            <a:endParaRPr sz="1100"/>
          </a:p>
        </p:txBody>
      </p:sp>
      <p:pic>
        <p:nvPicPr>
          <p:cNvPr id="76" name="Google Shape;76;p14"/>
          <p:cNvPicPr preferRelativeResize="0"/>
          <p:nvPr/>
        </p:nvPicPr>
        <p:blipFill rotWithShape="1">
          <a:blip r:embed="rId4">
            <a:alphaModFix/>
          </a:blip>
          <a:srcRect b="0" l="29023" r="37111" t="0"/>
          <a:stretch/>
        </p:blipFill>
        <p:spPr>
          <a:xfrm>
            <a:off x="1662950" y="1928825"/>
            <a:ext cx="683602" cy="1345690"/>
          </a:xfrm>
          <a:prstGeom prst="rect">
            <a:avLst/>
          </a:prstGeom>
          <a:noFill/>
          <a:ln>
            <a:noFill/>
          </a:ln>
        </p:spPr>
      </p:pic>
      <p:sp>
        <p:nvSpPr>
          <p:cNvPr id="77" name="Google Shape;77;p14"/>
          <p:cNvSpPr txBox="1"/>
          <p:nvPr/>
        </p:nvSpPr>
        <p:spPr>
          <a:xfrm>
            <a:off x="1691658" y="2502541"/>
            <a:ext cx="481500" cy="3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a:t>
            </a:r>
            <a:endParaRPr>
              <a:latin typeface="Oswald"/>
              <a:ea typeface="Oswald"/>
              <a:cs typeface="Oswald"/>
              <a:sym typeface="Oswald"/>
            </a:endParaRPr>
          </a:p>
        </p:txBody>
      </p:sp>
      <p:sp>
        <p:nvSpPr>
          <p:cNvPr id="78" name="Google Shape;78;p14"/>
          <p:cNvSpPr txBox="1"/>
          <p:nvPr/>
        </p:nvSpPr>
        <p:spPr>
          <a:xfrm>
            <a:off x="1588175" y="3690950"/>
            <a:ext cx="8118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BATTERY</a:t>
            </a:r>
            <a:endParaRPr>
              <a:latin typeface="Oswald"/>
              <a:ea typeface="Oswald"/>
              <a:cs typeface="Oswald"/>
              <a:sym typeface="Oswald"/>
            </a:endParaRPr>
          </a:p>
        </p:txBody>
      </p:sp>
      <p:sp>
        <p:nvSpPr>
          <p:cNvPr id="79" name="Google Shape;79;p14"/>
          <p:cNvSpPr txBox="1"/>
          <p:nvPr/>
        </p:nvSpPr>
        <p:spPr>
          <a:xfrm>
            <a:off x="2857525" y="1995425"/>
            <a:ext cx="1762200" cy="202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COPPER WIRE</a:t>
            </a:r>
            <a:endParaRPr>
              <a:latin typeface="Oswald"/>
              <a:ea typeface="Oswald"/>
              <a:cs typeface="Oswald"/>
              <a:sym typeface="Oswald"/>
            </a:endParaRPr>
          </a:p>
          <a:p>
            <a:pPr indent="0" lvl="0" marL="0" rtl="0" algn="ctr">
              <a:spcBef>
                <a:spcPts val="0"/>
              </a:spcBef>
              <a:spcAft>
                <a:spcPts val="0"/>
              </a:spcAft>
              <a:buNone/>
            </a:pPr>
            <a:r>
              <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PAPER CLIPS</a:t>
            </a:r>
            <a:endParaRPr>
              <a:latin typeface="Oswald"/>
              <a:ea typeface="Oswald"/>
              <a:cs typeface="Oswald"/>
              <a:sym typeface="Oswald"/>
            </a:endParaRPr>
          </a:p>
          <a:p>
            <a:pPr indent="0" lvl="0" marL="0" rtl="0" algn="ctr">
              <a:spcBef>
                <a:spcPts val="0"/>
              </a:spcBef>
              <a:spcAft>
                <a:spcPts val="0"/>
              </a:spcAft>
              <a:buNone/>
            </a:pPr>
            <a:r>
              <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ALUMINUM FOIL</a:t>
            </a:r>
            <a:endParaRPr>
              <a:latin typeface="Oswald"/>
              <a:ea typeface="Oswald"/>
              <a:cs typeface="Oswald"/>
              <a:sym typeface="Oswald"/>
            </a:endParaRPr>
          </a:p>
          <a:p>
            <a:pPr indent="0" lvl="0" marL="0" rtl="0" algn="ctr">
              <a:spcBef>
                <a:spcPts val="0"/>
              </a:spcBef>
              <a:spcAft>
                <a:spcPts val="0"/>
              </a:spcAft>
              <a:buNone/>
            </a:pPr>
            <a:r>
              <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STRING</a:t>
            </a:r>
            <a:endParaRPr>
              <a:latin typeface="Oswald"/>
              <a:ea typeface="Oswald"/>
              <a:cs typeface="Oswald"/>
              <a:sym typeface="Oswald"/>
            </a:endParaRPr>
          </a:p>
          <a:p>
            <a:pPr indent="0" lvl="0" marL="0" rtl="0" algn="ctr">
              <a:spcBef>
                <a:spcPts val="0"/>
              </a:spcBef>
              <a:spcAft>
                <a:spcPts val="0"/>
              </a:spcAft>
              <a:buNone/>
            </a:pPr>
            <a:r>
              <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RUBBER BANDS</a:t>
            </a:r>
            <a:endParaRPr>
              <a:latin typeface="Oswald"/>
              <a:ea typeface="Oswald"/>
              <a:cs typeface="Oswald"/>
              <a:sym typeface="Oswald"/>
            </a:endParaRPr>
          </a:p>
        </p:txBody>
      </p:sp>
      <p:sp>
        <p:nvSpPr>
          <p:cNvPr id="80" name="Google Shape;80;p14"/>
          <p:cNvSpPr txBox="1"/>
          <p:nvPr/>
        </p:nvSpPr>
        <p:spPr>
          <a:xfrm>
            <a:off x="702950" y="4136525"/>
            <a:ext cx="6373800" cy="59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rPr>
              <a:t>Using the materials above, make a drawing of how </a:t>
            </a:r>
            <a:r>
              <a:rPr lang="en" sz="1100">
                <a:solidFill>
                  <a:schemeClr val="dk1"/>
                </a:solidFill>
              </a:rPr>
              <a:t>Maya</a:t>
            </a:r>
            <a:r>
              <a:rPr lang="en" sz="1100">
                <a:solidFill>
                  <a:schemeClr val="dk1"/>
                </a:solidFill>
              </a:rPr>
              <a:t> could connect them so that the LED bulb will light up. </a:t>
            </a:r>
            <a:r>
              <a:rPr lang="en" sz="1100">
                <a:solidFill>
                  <a:schemeClr val="dk1"/>
                </a:solidFill>
              </a:rPr>
              <a:t>Make sure to add labels to your drawing.</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p>
        </p:txBody>
      </p:sp>
      <p:sp>
        <p:nvSpPr>
          <p:cNvPr id="81" name="Google Shape;81;p14"/>
          <p:cNvSpPr/>
          <p:nvPr/>
        </p:nvSpPr>
        <p:spPr>
          <a:xfrm>
            <a:off x="687750" y="4705350"/>
            <a:ext cx="6373800" cy="1933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nvSpPr>
        <p:spPr>
          <a:xfrm>
            <a:off x="1663083" y="2863641"/>
            <a:ext cx="481500" cy="3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LED</a:t>
            </a:r>
            <a:endParaRPr>
              <a:latin typeface="Oswald"/>
              <a:ea typeface="Oswald"/>
              <a:cs typeface="Oswald"/>
              <a:sym typeface="Oswald"/>
            </a:endParaRPr>
          </a:p>
        </p:txBody>
      </p:sp>
      <p:sp>
        <p:nvSpPr>
          <p:cNvPr id="83" name="Google Shape;83;p14"/>
          <p:cNvSpPr txBox="1"/>
          <p:nvPr/>
        </p:nvSpPr>
        <p:spPr>
          <a:xfrm>
            <a:off x="1929783" y="2358516"/>
            <a:ext cx="481500" cy="3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a:t>
            </a:r>
            <a:endParaRPr>
              <a:latin typeface="Oswald"/>
              <a:ea typeface="Oswald"/>
              <a:cs typeface="Oswald"/>
              <a:sym typeface="Oswald"/>
            </a:endParaRPr>
          </a:p>
        </p:txBody>
      </p:sp>
      <p:pic>
        <p:nvPicPr>
          <p:cNvPr id="84" name="Google Shape;84;p14"/>
          <p:cNvPicPr preferRelativeResize="0"/>
          <p:nvPr/>
        </p:nvPicPr>
        <p:blipFill rotWithShape="1">
          <a:blip r:embed="rId5">
            <a:alphaModFix/>
          </a:blip>
          <a:srcRect b="20599" l="15010" r="17772" t="28600"/>
          <a:stretch/>
        </p:blipFill>
        <p:spPr>
          <a:xfrm>
            <a:off x="1537980" y="3337763"/>
            <a:ext cx="884085" cy="445325"/>
          </a:xfrm>
          <a:prstGeom prst="rect">
            <a:avLst/>
          </a:prstGeom>
          <a:noFill/>
          <a:ln>
            <a:noFill/>
          </a:ln>
        </p:spPr>
      </p:pic>
      <p:grpSp>
        <p:nvGrpSpPr>
          <p:cNvPr id="85" name="Google Shape;85;p14"/>
          <p:cNvGrpSpPr/>
          <p:nvPr/>
        </p:nvGrpSpPr>
        <p:grpSpPr>
          <a:xfrm>
            <a:off x="693000" y="9509000"/>
            <a:ext cx="6385800" cy="366000"/>
            <a:chOff x="669150" y="9516050"/>
            <a:chExt cx="6385800" cy="366000"/>
          </a:xfrm>
        </p:grpSpPr>
        <p:pic>
          <p:nvPicPr>
            <p:cNvPr id="86" name="Google Shape;86;p14"/>
            <p:cNvPicPr preferRelativeResize="0"/>
            <p:nvPr/>
          </p:nvPicPr>
          <p:blipFill>
            <a:blip r:embed="rId6">
              <a:alphaModFix/>
            </a:blip>
            <a:stretch>
              <a:fillRect/>
            </a:stretch>
          </p:blipFill>
          <p:spPr>
            <a:xfrm>
              <a:off x="3172262" y="9516050"/>
              <a:ext cx="1379574" cy="181200"/>
            </a:xfrm>
            <a:prstGeom prst="rect">
              <a:avLst/>
            </a:prstGeom>
            <a:noFill/>
            <a:ln>
              <a:noFill/>
            </a:ln>
          </p:spPr>
        </p:pic>
        <p:sp>
          <p:nvSpPr>
            <p:cNvPr id="87" name="Google Shape;87;p14"/>
            <p:cNvSpPr txBox="1"/>
            <p:nvPr/>
          </p:nvSpPr>
          <p:spPr>
            <a:xfrm>
              <a:off x="669150" y="9606350"/>
              <a:ext cx="6385800" cy="27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900">
                  <a:solidFill>
                    <a:srgbClr val="000000"/>
                  </a:solidFill>
                </a:rPr>
                <a:t>E</a:t>
              </a:r>
              <a:r>
                <a:rPr lang="en" sz="900"/>
                <a:t>lectricity, Light, &amp; Heat </a:t>
              </a:r>
              <a:r>
                <a:rPr lang="en" sz="900">
                  <a:solidFill>
                    <a:srgbClr val="000000"/>
                  </a:solidFill>
                </a:rPr>
                <a:t>| Unit Assessment</a:t>
              </a:r>
              <a:endParaRPr sz="900">
                <a:solidFill>
                  <a:srgbClr val="000000"/>
                </a:solidFill>
              </a:endParaRPr>
            </a:p>
            <a:p>
              <a:pPr indent="0" lvl="0" marL="0" rtl="0" algn="ctr">
                <a:spcBef>
                  <a:spcPts val="0"/>
                </a:spcBef>
                <a:spcAft>
                  <a:spcPts val="0"/>
                </a:spcAft>
                <a:buClr>
                  <a:srgbClr val="000000"/>
                </a:buClr>
                <a:buSzPts val="1100"/>
                <a:buFont typeface="Arial"/>
                <a:buNone/>
              </a:pPr>
              <a:r>
                <a:t/>
              </a:r>
              <a:endParaRPr sz="900"/>
            </a:p>
            <a:p>
              <a:pPr indent="0" lvl="0" marL="0" rtl="0" algn="ctr">
                <a:spcBef>
                  <a:spcPts val="0"/>
                </a:spcBef>
                <a:spcAft>
                  <a:spcPts val="0"/>
                </a:spcAft>
                <a:buClr>
                  <a:srgbClr val="000000"/>
                </a:buClr>
                <a:buSzPts val="1100"/>
                <a:buFont typeface="Arial"/>
                <a:buNone/>
              </a:pPr>
              <a:r>
                <a:t/>
              </a:r>
              <a:endParaRPr sz="9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nvSpPr>
        <p:spPr>
          <a:xfrm>
            <a:off x="693900" y="6235925"/>
            <a:ext cx="4167000" cy="313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5</a:t>
            </a:r>
            <a:r>
              <a:rPr lang="en" sz="1200"/>
              <a:t>. In order for Smogville to use wind energy, the wind needs </a:t>
            </a:r>
            <a:r>
              <a:rPr lang="en" sz="1200">
                <a:solidFill>
                  <a:srgbClr val="000000"/>
                </a:solidFill>
              </a:rPr>
              <a:t>to blow at a speed of over 15 miles per hour. Look at the chart to the right. </a:t>
            </a:r>
            <a:r>
              <a:rPr lang="en" sz="1200"/>
              <a:t>Can Smogville use wind energy? Why or why not?</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rgbClr val="000000"/>
              </a:buClr>
              <a:buSzPts val="1200"/>
              <a:buAutoNum type="alphaLcPeriod"/>
            </a:pPr>
            <a:r>
              <a:rPr lang="en" sz="1200"/>
              <a:t>Yes, Smogville can use wind energy because the wind blows over 15 miles per hour most days.</a:t>
            </a:r>
            <a:endParaRPr sz="1200"/>
          </a:p>
          <a:p>
            <a:pPr indent="-304800" lvl="0" marL="457200" rtl="0" algn="l">
              <a:lnSpc>
                <a:spcPct val="115000"/>
              </a:lnSpc>
              <a:spcBef>
                <a:spcPts val="0"/>
              </a:spcBef>
              <a:spcAft>
                <a:spcPts val="0"/>
              </a:spcAft>
              <a:buClr>
                <a:srgbClr val="000000"/>
              </a:buClr>
              <a:buSzPts val="1200"/>
              <a:buAutoNum type="alphaLcPeriod"/>
            </a:pPr>
            <a:r>
              <a:rPr lang="en" sz="1200">
                <a:solidFill>
                  <a:srgbClr val="000000"/>
                </a:solidFill>
              </a:rPr>
              <a:t>Yes, Smogville can use wind energy because the wind blows less than 15 miles per hour </a:t>
            </a:r>
            <a:r>
              <a:rPr lang="en" sz="1200">
                <a:solidFill>
                  <a:schemeClr val="dk1"/>
                </a:solidFill>
              </a:rPr>
              <a:t>most days</a:t>
            </a:r>
            <a:r>
              <a:rPr lang="en" sz="1200">
                <a:solidFill>
                  <a:srgbClr val="000000"/>
                </a:solidFill>
              </a:rPr>
              <a:t>.</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lphaLcPeriod"/>
            </a:pPr>
            <a:r>
              <a:rPr lang="en" sz="1200">
                <a:solidFill>
                  <a:srgbClr val="000000"/>
                </a:solidFill>
              </a:rPr>
              <a:t>No, Smogville can</a:t>
            </a:r>
            <a:r>
              <a:rPr lang="en" sz="1200"/>
              <a:t>’t</a:t>
            </a:r>
            <a:r>
              <a:rPr lang="en" sz="1200">
                <a:solidFill>
                  <a:srgbClr val="000000"/>
                </a:solidFill>
              </a:rPr>
              <a:t> use wind energy because the wind blows over 15 miles per hour </a:t>
            </a:r>
            <a:r>
              <a:rPr lang="en" sz="1200">
                <a:solidFill>
                  <a:schemeClr val="dk1"/>
                </a:solidFill>
              </a:rPr>
              <a:t>most days</a:t>
            </a:r>
            <a:r>
              <a:rPr lang="en" sz="1200">
                <a:solidFill>
                  <a:srgbClr val="000000"/>
                </a:solidFill>
              </a:rPr>
              <a:t>.</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lphaLcPeriod"/>
            </a:pPr>
            <a:r>
              <a:rPr lang="en" sz="1200">
                <a:solidFill>
                  <a:srgbClr val="000000"/>
                </a:solidFill>
              </a:rPr>
              <a:t>No, Smogville can</a:t>
            </a:r>
            <a:r>
              <a:rPr lang="en" sz="1200"/>
              <a:t>’t</a:t>
            </a:r>
            <a:r>
              <a:rPr lang="en" sz="1200">
                <a:solidFill>
                  <a:srgbClr val="000000"/>
                </a:solidFill>
              </a:rPr>
              <a:t> use wind energy because the wind blows less than 15 miles per hour </a:t>
            </a:r>
            <a:r>
              <a:rPr lang="en" sz="1200">
                <a:solidFill>
                  <a:schemeClr val="dk1"/>
                </a:solidFill>
              </a:rPr>
              <a:t>most days</a:t>
            </a:r>
            <a:r>
              <a:rPr lang="en" sz="1200">
                <a:solidFill>
                  <a:srgbClr val="000000"/>
                </a:solidFill>
              </a:rPr>
              <a:t>.</a:t>
            </a:r>
            <a:endParaRPr sz="1200">
              <a:solidFill>
                <a:srgbClr val="000000"/>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grpSp>
        <p:nvGrpSpPr>
          <p:cNvPr id="93" name="Google Shape;93;p15"/>
          <p:cNvGrpSpPr/>
          <p:nvPr/>
        </p:nvGrpSpPr>
        <p:grpSpPr>
          <a:xfrm>
            <a:off x="5820550" y="3976475"/>
            <a:ext cx="1781400" cy="1232100"/>
            <a:chOff x="5591950" y="3519275"/>
            <a:chExt cx="1781400" cy="1232100"/>
          </a:xfrm>
        </p:grpSpPr>
        <p:sp>
          <p:nvSpPr>
            <p:cNvPr id="94" name="Google Shape;94;p15"/>
            <p:cNvSpPr txBox="1"/>
            <p:nvPr/>
          </p:nvSpPr>
          <p:spPr>
            <a:xfrm>
              <a:off x="5591950" y="3519275"/>
              <a:ext cx="1781400" cy="123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t>      Less than 200 days</a:t>
              </a:r>
              <a:endParaRPr sz="1100"/>
            </a:p>
            <a:p>
              <a:pPr indent="0" lvl="0" marL="0" rtl="0" algn="l">
                <a:lnSpc>
                  <a:spcPct val="100000"/>
                </a:lnSpc>
                <a:spcBef>
                  <a:spcPts val="1000"/>
                </a:spcBef>
                <a:spcAft>
                  <a:spcPts val="0"/>
                </a:spcAft>
                <a:buNone/>
              </a:pPr>
              <a:r>
                <a:rPr lang="en" sz="1100"/>
                <a:t>      About 200 days</a:t>
              </a:r>
              <a:endParaRPr sz="1100"/>
            </a:p>
            <a:p>
              <a:pPr indent="0" lvl="0" marL="0" rtl="0" algn="l">
                <a:lnSpc>
                  <a:spcPct val="100000"/>
                </a:lnSpc>
                <a:spcBef>
                  <a:spcPts val="1000"/>
                </a:spcBef>
                <a:spcAft>
                  <a:spcPts val="0"/>
                </a:spcAft>
                <a:buNone/>
              </a:pPr>
              <a:r>
                <a:rPr lang="en" sz="1100"/>
                <a:t>      About 250 days</a:t>
              </a:r>
              <a:endParaRPr sz="1100"/>
            </a:p>
            <a:p>
              <a:pPr indent="0" lvl="0" marL="0" rtl="0" algn="l">
                <a:lnSpc>
                  <a:spcPct val="100000"/>
                </a:lnSpc>
                <a:spcBef>
                  <a:spcPts val="1000"/>
                </a:spcBef>
                <a:spcAft>
                  <a:spcPts val="0"/>
                </a:spcAft>
                <a:buNone/>
              </a:pPr>
              <a:r>
                <a:rPr lang="en" sz="1100"/>
                <a:t>      About 300 days</a:t>
              </a:r>
              <a:endParaRPr sz="1100"/>
            </a:p>
            <a:p>
              <a:pPr indent="0" lvl="0" marL="0" rtl="0" algn="l">
                <a:lnSpc>
                  <a:spcPct val="100000"/>
                </a:lnSpc>
                <a:spcBef>
                  <a:spcPts val="1000"/>
                </a:spcBef>
                <a:spcAft>
                  <a:spcPts val="0"/>
                </a:spcAft>
                <a:buNone/>
              </a:pPr>
              <a:r>
                <a:t/>
              </a:r>
              <a:endParaRPr sz="1100"/>
            </a:p>
            <a:p>
              <a:pPr indent="0" lvl="0" marL="0" rtl="0" algn="l">
                <a:lnSpc>
                  <a:spcPct val="100000"/>
                </a:lnSpc>
                <a:spcBef>
                  <a:spcPts val="1000"/>
                </a:spcBef>
                <a:spcAft>
                  <a:spcPts val="1000"/>
                </a:spcAft>
                <a:buNone/>
              </a:pPr>
              <a:r>
                <a:t/>
              </a:r>
              <a:endParaRPr sz="1100"/>
            </a:p>
          </p:txBody>
        </p:sp>
        <p:pic>
          <p:nvPicPr>
            <p:cNvPr id="95" name="Google Shape;95;p15"/>
            <p:cNvPicPr preferRelativeResize="0"/>
            <p:nvPr/>
          </p:nvPicPr>
          <p:blipFill>
            <a:blip r:embed="rId3">
              <a:alphaModFix/>
            </a:blip>
            <a:stretch>
              <a:fillRect/>
            </a:stretch>
          </p:blipFill>
          <p:spPr>
            <a:xfrm flipH="1">
              <a:off x="5654625" y="3561250"/>
              <a:ext cx="235150" cy="1128750"/>
            </a:xfrm>
            <a:prstGeom prst="rect">
              <a:avLst/>
            </a:prstGeom>
            <a:noFill/>
            <a:ln>
              <a:noFill/>
            </a:ln>
          </p:spPr>
        </p:pic>
      </p:grpSp>
      <p:sp>
        <p:nvSpPr>
          <p:cNvPr id="96" name="Google Shape;96;p15"/>
          <p:cNvSpPr/>
          <p:nvPr/>
        </p:nvSpPr>
        <p:spPr>
          <a:xfrm>
            <a:off x="5079700" y="6092650"/>
            <a:ext cx="2330400" cy="3377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txBox="1"/>
          <p:nvPr/>
        </p:nvSpPr>
        <p:spPr>
          <a:xfrm>
            <a:off x="5445375" y="7769450"/>
            <a:ext cx="1886700" cy="14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Days in a year with no wind</a:t>
            </a:r>
            <a:endParaRPr sz="1100"/>
          </a:p>
          <a:p>
            <a:pPr indent="0" lvl="0" marL="0" rtl="0" algn="l">
              <a:spcBef>
                <a:spcPts val="1200"/>
              </a:spcBef>
              <a:spcAft>
                <a:spcPts val="0"/>
              </a:spcAft>
              <a:buNone/>
            </a:pPr>
            <a:r>
              <a:rPr lang="en" sz="1100"/>
              <a:t>Days in a year with wind speeds of 10-15 miles per hour</a:t>
            </a:r>
            <a:endParaRPr sz="1100"/>
          </a:p>
          <a:p>
            <a:pPr indent="0" lvl="0" marL="0" rtl="0" algn="l">
              <a:spcBef>
                <a:spcPts val="1200"/>
              </a:spcBef>
              <a:spcAft>
                <a:spcPts val="1200"/>
              </a:spcAft>
              <a:buNone/>
            </a:pPr>
            <a:r>
              <a:rPr lang="en" sz="1100">
                <a:solidFill>
                  <a:schemeClr val="dk1"/>
                </a:solidFill>
              </a:rPr>
              <a:t>Days in a year with wind speeds of over 15 miles per hour</a:t>
            </a:r>
            <a:endParaRPr sz="1100"/>
          </a:p>
        </p:txBody>
      </p:sp>
      <p:sp>
        <p:nvSpPr>
          <p:cNvPr id="98" name="Google Shape;98;p15"/>
          <p:cNvSpPr/>
          <p:nvPr/>
        </p:nvSpPr>
        <p:spPr>
          <a:xfrm>
            <a:off x="3862050" y="3438725"/>
            <a:ext cx="3605700" cy="1899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5"/>
          <p:cNvPicPr preferRelativeResize="0"/>
          <p:nvPr/>
        </p:nvPicPr>
        <p:blipFill>
          <a:blip r:embed="rId4">
            <a:alphaModFix/>
          </a:blip>
          <a:stretch>
            <a:fillRect/>
          </a:stretch>
        </p:blipFill>
        <p:spPr>
          <a:xfrm>
            <a:off x="4983950" y="243637"/>
            <a:ext cx="2559850" cy="1829739"/>
          </a:xfrm>
          <a:prstGeom prst="rect">
            <a:avLst/>
          </a:prstGeom>
          <a:noFill/>
          <a:ln>
            <a:noFill/>
          </a:ln>
        </p:spPr>
      </p:pic>
      <p:sp>
        <p:nvSpPr>
          <p:cNvPr id="100" name="Google Shape;100;p15"/>
          <p:cNvSpPr txBox="1"/>
          <p:nvPr/>
        </p:nvSpPr>
        <p:spPr>
          <a:xfrm>
            <a:off x="7324725" y="9554150"/>
            <a:ext cx="3621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3</a:t>
            </a:r>
            <a:endParaRPr sz="1200"/>
          </a:p>
        </p:txBody>
      </p:sp>
      <p:sp>
        <p:nvSpPr>
          <p:cNvPr id="101" name="Google Shape;101;p15"/>
          <p:cNvSpPr txBox="1"/>
          <p:nvPr/>
        </p:nvSpPr>
        <p:spPr>
          <a:xfrm>
            <a:off x="693900" y="545225"/>
            <a:ext cx="4240500" cy="195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The people who live in the town of Smogville have noticed that the air is smoky throughout the year. Many people in the town have trouble breathing during the smoky days. Some think the smoky air is caused by the town’s power plant, which is shown to the right. The power plant burns fossil fuels to provide the town with energy. But when the fossil fuels are burned, smoke goes into the air.</a:t>
            </a:r>
            <a:endParaRPr sz="1200"/>
          </a:p>
        </p:txBody>
      </p:sp>
      <p:sp>
        <p:nvSpPr>
          <p:cNvPr id="102" name="Google Shape;102;p15"/>
          <p:cNvSpPr txBox="1"/>
          <p:nvPr/>
        </p:nvSpPr>
        <p:spPr>
          <a:xfrm>
            <a:off x="693900" y="2135900"/>
            <a:ext cx="6384900" cy="7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The people of Smogville think that using renewable energy to power the town could solve the town’s air problem. Smogville isn’t near a river, so they cannot use water energy. The renewable energy sources the town can choose from are solar energy and wind energy.</a:t>
            </a:r>
            <a:endParaRPr sz="1200"/>
          </a:p>
        </p:txBody>
      </p:sp>
      <p:sp>
        <p:nvSpPr>
          <p:cNvPr id="103" name="Google Shape;103;p15"/>
          <p:cNvSpPr txBox="1"/>
          <p:nvPr/>
        </p:nvSpPr>
        <p:spPr>
          <a:xfrm>
            <a:off x="693725" y="3436325"/>
            <a:ext cx="3168300" cy="177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4</a:t>
            </a:r>
            <a:r>
              <a:rPr lang="en" sz="1200">
                <a:solidFill>
                  <a:schemeClr val="dk1"/>
                </a:solidFill>
              </a:rPr>
              <a:t>. In order for Smogville to use solar energy, there must be at least 250 sunny days each year. Look at the map shown to the right. Can Smogville use solar energy?</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Yes, Smogville can use solar energy.</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No, Smogville can’t use solar energy.</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There is no way to tell if Smogville can use solar energy or not.</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sp>
        <p:nvSpPr>
          <p:cNvPr id="104" name="Google Shape;104;p15"/>
          <p:cNvSpPr txBox="1"/>
          <p:nvPr/>
        </p:nvSpPr>
        <p:spPr>
          <a:xfrm>
            <a:off x="5079700" y="6078750"/>
            <a:ext cx="2330400" cy="51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Average </a:t>
            </a:r>
            <a:r>
              <a:rPr b="1" lang="en" sz="1200"/>
              <a:t>Wind Speed in Smogville Every Year</a:t>
            </a:r>
            <a:endParaRPr b="1" sz="1200"/>
          </a:p>
        </p:txBody>
      </p:sp>
      <p:sp>
        <p:nvSpPr>
          <p:cNvPr id="105" name="Google Shape;105;p15"/>
          <p:cNvSpPr/>
          <p:nvPr/>
        </p:nvSpPr>
        <p:spPr>
          <a:xfrm>
            <a:off x="5255025" y="8189000"/>
            <a:ext cx="169200" cy="168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5"/>
          <p:cNvPicPr preferRelativeResize="0"/>
          <p:nvPr/>
        </p:nvPicPr>
        <p:blipFill>
          <a:blip r:embed="rId5">
            <a:alphaModFix/>
          </a:blip>
          <a:stretch>
            <a:fillRect/>
          </a:stretch>
        </p:blipFill>
        <p:spPr>
          <a:xfrm>
            <a:off x="5712200" y="6625500"/>
            <a:ext cx="1054401" cy="1076825"/>
          </a:xfrm>
          <a:prstGeom prst="rect">
            <a:avLst/>
          </a:prstGeom>
          <a:noFill/>
          <a:ln>
            <a:noFill/>
          </a:ln>
        </p:spPr>
      </p:pic>
      <p:grpSp>
        <p:nvGrpSpPr>
          <p:cNvPr id="107" name="Google Shape;107;p15"/>
          <p:cNvGrpSpPr/>
          <p:nvPr/>
        </p:nvGrpSpPr>
        <p:grpSpPr>
          <a:xfrm>
            <a:off x="3933150" y="3844725"/>
            <a:ext cx="1826175" cy="1391399"/>
            <a:chOff x="3579875" y="3273400"/>
            <a:chExt cx="1826175" cy="1391399"/>
          </a:xfrm>
        </p:grpSpPr>
        <p:sp>
          <p:nvSpPr>
            <p:cNvPr id="108" name="Google Shape;108;p15"/>
            <p:cNvSpPr txBox="1"/>
            <p:nvPr/>
          </p:nvSpPr>
          <p:spPr>
            <a:xfrm>
              <a:off x="4520750" y="3273400"/>
              <a:ext cx="885300" cy="3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Smogville</a:t>
              </a:r>
              <a:endParaRPr sz="1100"/>
            </a:p>
          </p:txBody>
        </p:sp>
        <p:grpSp>
          <p:nvGrpSpPr>
            <p:cNvPr id="109" name="Google Shape;109;p15"/>
            <p:cNvGrpSpPr/>
            <p:nvPr/>
          </p:nvGrpSpPr>
          <p:grpSpPr>
            <a:xfrm>
              <a:off x="3579875" y="3549525"/>
              <a:ext cx="1757523" cy="1115274"/>
              <a:chOff x="3965675" y="3470950"/>
              <a:chExt cx="1757523" cy="1115274"/>
            </a:xfrm>
          </p:grpSpPr>
          <p:pic>
            <p:nvPicPr>
              <p:cNvPr id="110" name="Google Shape;110;p15"/>
              <p:cNvPicPr preferRelativeResize="0"/>
              <p:nvPr/>
            </p:nvPicPr>
            <p:blipFill>
              <a:blip r:embed="rId6">
                <a:alphaModFix/>
              </a:blip>
              <a:stretch>
                <a:fillRect/>
              </a:stretch>
            </p:blipFill>
            <p:spPr>
              <a:xfrm>
                <a:off x="3965675" y="3512675"/>
                <a:ext cx="1757523" cy="1073549"/>
              </a:xfrm>
              <a:prstGeom prst="rect">
                <a:avLst/>
              </a:prstGeom>
              <a:noFill/>
              <a:ln>
                <a:noFill/>
              </a:ln>
            </p:spPr>
          </p:pic>
          <p:cxnSp>
            <p:nvCxnSpPr>
              <p:cNvPr id="111" name="Google Shape;111;p15"/>
              <p:cNvCxnSpPr/>
              <p:nvPr/>
            </p:nvCxnSpPr>
            <p:spPr>
              <a:xfrm flipH="1">
                <a:off x="5140750" y="3470950"/>
                <a:ext cx="222600" cy="360000"/>
              </a:xfrm>
              <a:prstGeom prst="straightConnector1">
                <a:avLst/>
              </a:prstGeom>
              <a:noFill/>
              <a:ln cap="flat" cmpd="sng" w="9525">
                <a:solidFill>
                  <a:schemeClr val="dk2"/>
                </a:solidFill>
                <a:prstDash val="solid"/>
                <a:round/>
                <a:headEnd len="med" w="med" type="none"/>
                <a:tailEnd len="med" w="med" type="none"/>
              </a:ln>
            </p:spPr>
          </p:cxnSp>
        </p:grpSp>
      </p:grpSp>
      <p:sp>
        <p:nvSpPr>
          <p:cNvPr id="112" name="Google Shape;112;p15"/>
          <p:cNvSpPr txBox="1"/>
          <p:nvPr/>
        </p:nvSpPr>
        <p:spPr>
          <a:xfrm>
            <a:off x="3892325" y="3459125"/>
            <a:ext cx="3575400" cy="33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1100"/>
              <a:t>Number of Sunny Days in a Year in Different Areas</a:t>
            </a:r>
            <a:endParaRPr sz="1100"/>
          </a:p>
        </p:txBody>
      </p:sp>
      <p:sp>
        <p:nvSpPr>
          <p:cNvPr id="113" name="Google Shape;113;p15"/>
          <p:cNvSpPr/>
          <p:nvPr/>
        </p:nvSpPr>
        <p:spPr>
          <a:xfrm>
            <a:off x="5243000" y="7861378"/>
            <a:ext cx="169200" cy="1689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5263625" y="8860043"/>
            <a:ext cx="169200" cy="168900"/>
          </a:xfrm>
          <a:prstGeom prst="rect">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5"/>
          <p:cNvGrpSpPr/>
          <p:nvPr/>
        </p:nvGrpSpPr>
        <p:grpSpPr>
          <a:xfrm>
            <a:off x="693000" y="9509000"/>
            <a:ext cx="6385800" cy="366000"/>
            <a:chOff x="669150" y="9516050"/>
            <a:chExt cx="6385800" cy="366000"/>
          </a:xfrm>
        </p:grpSpPr>
        <p:pic>
          <p:nvPicPr>
            <p:cNvPr id="116" name="Google Shape;116;p15"/>
            <p:cNvPicPr preferRelativeResize="0"/>
            <p:nvPr/>
          </p:nvPicPr>
          <p:blipFill>
            <a:blip r:embed="rId7">
              <a:alphaModFix/>
            </a:blip>
            <a:stretch>
              <a:fillRect/>
            </a:stretch>
          </p:blipFill>
          <p:spPr>
            <a:xfrm>
              <a:off x="3172262" y="9516050"/>
              <a:ext cx="1379574" cy="181200"/>
            </a:xfrm>
            <a:prstGeom prst="rect">
              <a:avLst/>
            </a:prstGeom>
            <a:noFill/>
            <a:ln>
              <a:noFill/>
            </a:ln>
          </p:spPr>
        </p:pic>
        <p:sp>
          <p:nvSpPr>
            <p:cNvPr id="117" name="Google Shape;117;p15"/>
            <p:cNvSpPr txBox="1"/>
            <p:nvPr/>
          </p:nvSpPr>
          <p:spPr>
            <a:xfrm>
              <a:off x="669150" y="9606350"/>
              <a:ext cx="6385800" cy="27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900">
                  <a:solidFill>
                    <a:srgbClr val="000000"/>
                  </a:solidFill>
                </a:rPr>
                <a:t>E</a:t>
              </a:r>
              <a:r>
                <a:rPr lang="en" sz="900"/>
                <a:t>lectricity, Light, &amp; Heat </a:t>
              </a:r>
              <a:r>
                <a:rPr lang="en" sz="900">
                  <a:solidFill>
                    <a:srgbClr val="000000"/>
                  </a:solidFill>
                </a:rPr>
                <a:t>| Unit Assessment</a:t>
              </a:r>
              <a:endParaRPr sz="900">
                <a:solidFill>
                  <a:srgbClr val="000000"/>
                </a:solidFill>
              </a:endParaRPr>
            </a:p>
            <a:p>
              <a:pPr indent="0" lvl="0" marL="0" rtl="0" algn="ctr">
                <a:spcBef>
                  <a:spcPts val="0"/>
                </a:spcBef>
                <a:spcAft>
                  <a:spcPts val="0"/>
                </a:spcAft>
                <a:buClr>
                  <a:srgbClr val="000000"/>
                </a:buClr>
                <a:buSzPts val="1100"/>
                <a:buFont typeface="Arial"/>
                <a:buNone/>
              </a:pPr>
              <a:r>
                <a:t/>
              </a:r>
              <a:endParaRPr sz="900"/>
            </a:p>
            <a:p>
              <a:pPr indent="0" lvl="0" marL="0" rtl="0" algn="ctr">
                <a:spcBef>
                  <a:spcPts val="0"/>
                </a:spcBef>
                <a:spcAft>
                  <a:spcPts val="0"/>
                </a:spcAft>
                <a:buClr>
                  <a:srgbClr val="000000"/>
                </a:buClr>
                <a:buSzPts val="1100"/>
                <a:buFont typeface="Arial"/>
                <a:buNone/>
              </a:pPr>
              <a:r>
                <a:t/>
              </a:r>
              <a:endParaRPr sz="9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7324725" y="9554150"/>
            <a:ext cx="3621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4</a:t>
            </a:r>
            <a:endParaRPr sz="1200"/>
          </a:p>
        </p:txBody>
      </p:sp>
      <p:sp>
        <p:nvSpPr>
          <p:cNvPr id="123" name="Google Shape;123;p16"/>
          <p:cNvSpPr txBox="1"/>
          <p:nvPr/>
        </p:nvSpPr>
        <p:spPr>
          <a:xfrm>
            <a:off x="693750" y="567325"/>
            <a:ext cx="6384900" cy="125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6</a:t>
            </a:r>
            <a:r>
              <a:rPr lang="en" sz="1200"/>
              <a:t>. Smogville tried using renewable energy to power the town. The town stopped running the power plant for a year. The graph below shows how many smoky air days the town had during a year when they used the fossil fuel power plant. It also shows the number of smoky days the town had during the year when they used renewable energy. What does the graph show you about the cause of the smoky air problem in Smogville?</a:t>
            </a:r>
            <a:endParaRPr sz="1200">
              <a:solidFill>
                <a:schemeClr val="dk1"/>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grpSp>
        <p:nvGrpSpPr>
          <p:cNvPr id="124" name="Google Shape;124;p16"/>
          <p:cNvGrpSpPr/>
          <p:nvPr/>
        </p:nvGrpSpPr>
        <p:grpSpPr>
          <a:xfrm>
            <a:off x="2971338" y="2604568"/>
            <a:ext cx="1928986" cy="1326993"/>
            <a:chOff x="5543625" y="3891025"/>
            <a:chExt cx="2000400" cy="1066800"/>
          </a:xfrm>
        </p:grpSpPr>
        <p:cxnSp>
          <p:nvCxnSpPr>
            <p:cNvPr id="125" name="Google Shape;125;p16"/>
            <p:cNvCxnSpPr/>
            <p:nvPr/>
          </p:nvCxnSpPr>
          <p:spPr>
            <a:xfrm>
              <a:off x="5543625" y="48054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26" name="Google Shape;126;p16"/>
            <p:cNvCxnSpPr/>
            <p:nvPr/>
          </p:nvCxnSpPr>
          <p:spPr>
            <a:xfrm>
              <a:off x="5543625" y="49578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27" name="Google Shape;127;p16"/>
            <p:cNvCxnSpPr/>
            <p:nvPr/>
          </p:nvCxnSpPr>
          <p:spPr>
            <a:xfrm>
              <a:off x="5543625" y="46530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28" name="Google Shape;128;p16"/>
            <p:cNvCxnSpPr/>
            <p:nvPr/>
          </p:nvCxnSpPr>
          <p:spPr>
            <a:xfrm>
              <a:off x="5543625" y="45006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29" name="Google Shape;129;p16"/>
            <p:cNvCxnSpPr/>
            <p:nvPr/>
          </p:nvCxnSpPr>
          <p:spPr>
            <a:xfrm>
              <a:off x="5543625" y="43482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30" name="Google Shape;130;p16"/>
            <p:cNvCxnSpPr/>
            <p:nvPr/>
          </p:nvCxnSpPr>
          <p:spPr>
            <a:xfrm>
              <a:off x="5543625" y="41958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31" name="Google Shape;131;p16"/>
            <p:cNvCxnSpPr/>
            <p:nvPr/>
          </p:nvCxnSpPr>
          <p:spPr>
            <a:xfrm>
              <a:off x="5543625" y="4043425"/>
              <a:ext cx="2000400" cy="0"/>
            </a:xfrm>
            <a:prstGeom prst="straightConnector1">
              <a:avLst/>
            </a:prstGeom>
            <a:noFill/>
            <a:ln cap="flat" cmpd="sng" w="9525">
              <a:solidFill>
                <a:srgbClr val="595959"/>
              </a:solidFill>
              <a:prstDash val="solid"/>
              <a:round/>
              <a:headEnd len="med" w="med" type="none"/>
              <a:tailEnd len="med" w="med" type="none"/>
            </a:ln>
          </p:spPr>
        </p:cxnSp>
        <p:cxnSp>
          <p:nvCxnSpPr>
            <p:cNvPr id="132" name="Google Shape;132;p16"/>
            <p:cNvCxnSpPr/>
            <p:nvPr/>
          </p:nvCxnSpPr>
          <p:spPr>
            <a:xfrm>
              <a:off x="5543625" y="3891025"/>
              <a:ext cx="2000400" cy="0"/>
            </a:xfrm>
            <a:prstGeom prst="straightConnector1">
              <a:avLst/>
            </a:prstGeom>
            <a:noFill/>
            <a:ln cap="flat" cmpd="sng" w="9525">
              <a:solidFill>
                <a:srgbClr val="595959"/>
              </a:solidFill>
              <a:prstDash val="solid"/>
              <a:round/>
              <a:headEnd len="med" w="med" type="none"/>
              <a:tailEnd len="med" w="med" type="none"/>
            </a:ln>
          </p:spPr>
        </p:cxnSp>
      </p:grpSp>
      <p:sp>
        <p:nvSpPr>
          <p:cNvPr id="133" name="Google Shape;133;p16"/>
          <p:cNvSpPr txBox="1"/>
          <p:nvPr/>
        </p:nvSpPr>
        <p:spPr>
          <a:xfrm>
            <a:off x="2940775" y="1880375"/>
            <a:ext cx="1974000" cy="549300"/>
          </a:xfrm>
          <a:prstGeom prst="rect">
            <a:avLst/>
          </a:prstGeom>
          <a:solidFill>
            <a:srgbClr val="CCCCCC"/>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SemiBold"/>
                <a:ea typeface="Oswald SemiBold"/>
                <a:cs typeface="Oswald SemiBold"/>
                <a:sym typeface="Oswald SemiBold"/>
              </a:rPr>
              <a:t>Smoky Days in Smogville</a:t>
            </a:r>
            <a:endParaRPr>
              <a:latin typeface="Oswald SemiBold"/>
              <a:ea typeface="Oswald SemiBold"/>
              <a:cs typeface="Oswald SemiBold"/>
              <a:sym typeface="Oswald SemiBold"/>
            </a:endParaRPr>
          </a:p>
        </p:txBody>
      </p:sp>
      <p:sp>
        <p:nvSpPr>
          <p:cNvPr id="134" name="Google Shape;134;p16"/>
          <p:cNvSpPr txBox="1"/>
          <p:nvPr/>
        </p:nvSpPr>
        <p:spPr>
          <a:xfrm>
            <a:off x="3834875" y="4062150"/>
            <a:ext cx="932400" cy="10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swald"/>
                <a:ea typeface="Oswald"/>
                <a:cs typeface="Oswald"/>
                <a:sym typeface="Oswald"/>
              </a:rPr>
              <a:t>Renewable Energy</a:t>
            </a:r>
            <a:r>
              <a:rPr lang="en" sz="1200">
                <a:latin typeface="Oswald"/>
                <a:ea typeface="Oswald"/>
                <a:cs typeface="Oswald"/>
                <a:sym typeface="Oswald"/>
              </a:rPr>
              <a:t> </a:t>
            </a:r>
            <a:endParaRPr sz="1200">
              <a:solidFill>
                <a:srgbClr val="000000"/>
              </a:solidFill>
              <a:latin typeface="Oswald"/>
              <a:ea typeface="Oswald"/>
              <a:cs typeface="Oswald"/>
              <a:sym typeface="Oswald"/>
            </a:endParaRPr>
          </a:p>
        </p:txBody>
      </p:sp>
      <p:sp>
        <p:nvSpPr>
          <p:cNvPr id="135" name="Google Shape;135;p16"/>
          <p:cNvSpPr txBox="1"/>
          <p:nvPr/>
        </p:nvSpPr>
        <p:spPr>
          <a:xfrm>
            <a:off x="3119450" y="4062175"/>
            <a:ext cx="711300" cy="98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swald"/>
                <a:ea typeface="Oswald"/>
                <a:cs typeface="Oswald"/>
                <a:sym typeface="Oswald"/>
              </a:rPr>
              <a:t>Power Plant</a:t>
            </a:r>
            <a:endParaRPr sz="1200">
              <a:solidFill>
                <a:srgbClr val="000000"/>
              </a:solidFill>
              <a:latin typeface="Oswald"/>
              <a:ea typeface="Oswald"/>
              <a:cs typeface="Oswald"/>
              <a:sym typeface="Oswald"/>
            </a:endParaRPr>
          </a:p>
        </p:txBody>
      </p:sp>
      <p:sp>
        <p:nvSpPr>
          <p:cNvPr id="136" name="Google Shape;136;p16"/>
          <p:cNvSpPr/>
          <p:nvPr/>
        </p:nvSpPr>
        <p:spPr>
          <a:xfrm>
            <a:off x="3288800" y="2683625"/>
            <a:ext cx="382800" cy="1443000"/>
          </a:xfrm>
          <a:prstGeom prst="rect">
            <a:avLst/>
          </a:prstGeom>
          <a:solidFill>
            <a:srgbClr val="99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4083300" y="3210613"/>
            <a:ext cx="382800" cy="9153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16"/>
          <p:cNvCxnSpPr/>
          <p:nvPr/>
        </p:nvCxnSpPr>
        <p:spPr>
          <a:xfrm flipH="1" rot="10800000">
            <a:off x="2952400" y="1888300"/>
            <a:ext cx="6300" cy="2259300"/>
          </a:xfrm>
          <a:prstGeom prst="straightConnector1">
            <a:avLst/>
          </a:prstGeom>
          <a:noFill/>
          <a:ln cap="flat" cmpd="sng" w="28575">
            <a:solidFill>
              <a:srgbClr val="595959"/>
            </a:solidFill>
            <a:prstDash val="solid"/>
            <a:round/>
            <a:headEnd len="med" w="med" type="none"/>
            <a:tailEnd len="med" w="med" type="none"/>
          </a:ln>
        </p:spPr>
      </p:cxnSp>
      <p:sp>
        <p:nvSpPr>
          <p:cNvPr id="139" name="Google Shape;139;p16"/>
          <p:cNvSpPr txBox="1"/>
          <p:nvPr/>
        </p:nvSpPr>
        <p:spPr>
          <a:xfrm>
            <a:off x="2557600" y="2445725"/>
            <a:ext cx="414000" cy="1889700"/>
          </a:xfrm>
          <a:prstGeom prst="rect">
            <a:avLst/>
          </a:prstGeom>
          <a:noFill/>
          <a:ln>
            <a:noFill/>
          </a:ln>
        </p:spPr>
        <p:txBody>
          <a:bodyPr anchorCtr="0" anchor="t" bIns="91425" lIns="91425" spcFirstLastPara="1" rIns="91425" wrap="square" tIns="91425">
            <a:noAutofit/>
          </a:bodyPr>
          <a:lstStyle/>
          <a:p>
            <a:pPr indent="0" lvl="0" marL="0" rtl="0" algn="ctr">
              <a:lnSpc>
                <a:spcPct val="140000"/>
              </a:lnSpc>
              <a:spcBef>
                <a:spcPts val="0"/>
              </a:spcBef>
              <a:spcAft>
                <a:spcPts val="0"/>
              </a:spcAft>
              <a:buNone/>
            </a:pPr>
            <a:r>
              <a:rPr lang="en" sz="900"/>
              <a:t> 160</a:t>
            </a:r>
            <a:endParaRPr sz="900"/>
          </a:p>
          <a:p>
            <a:pPr indent="0" lvl="0" marL="0" rtl="0" algn="r">
              <a:lnSpc>
                <a:spcPct val="140000"/>
              </a:lnSpc>
              <a:spcBef>
                <a:spcPts val="0"/>
              </a:spcBef>
              <a:spcAft>
                <a:spcPts val="0"/>
              </a:spcAft>
              <a:buNone/>
            </a:pPr>
            <a:r>
              <a:rPr lang="en" sz="900"/>
              <a:t>140</a:t>
            </a:r>
            <a:endParaRPr sz="900"/>
          </a:p>
          <a:p>
            <a:pPr indent="0" lvl="0" marL="0" rtl="0" algn="r">
              <a:lnSpc>
                <a:spcPct val="140000"/>
              </a:lnSpc>
              <a:spcBef>
                <a:spcPts val="0"/>
              </a:spcBef>
              <a:spcAft>
                <a:spcPts val="0"/>
              </a:spcAft>
              <a:buNone/>
            </a:pPr>
            <a:r>
              <a:rPr lang="en" sz="900"/>
              <a:t>120</a:t>
            </a:r>
            <a:endParaRPr sz="900"/>
          </a:p>
          <a:p>
            <a:pPr indent="0" lvl="0" marL="0" rtl="0" algn="r">
              <a:lnSpc>
                <a:spcPct val="140000"/>
              </a:lnSpc>
              <a:spcBef>
                <a:spcPts val="0"/>
              </a:spcBef>
              <a:spcAft>
                <a:spcPts val="0"/>
              </a:spcAft>
              <a:buNone/>
            </a:pPr>
            <a:r>
              <a:rPr lang="en" sz="900"/>
              <a:t>100</a:t>
            </a:r>
            <a:endParaRPr sz="900"/>
          </a:p>
          <a:p>
            <a:pPr indent="0" lvl="0" marL="0" rtl="0" algn="r">
              <a:lnSpc>
                <a:spcPct val="140000"/>
              </a:lnSpc>
              <a:spcBef>
                <a:spcPts val="0"/>
              </a:spcBef>
              <a:spcAft>
                <a:spcPts val="0"/>
              </a:spcAft>
              <a:buNone/>
            </a:pPr>
            <a:r>
              <a:rPr lang="en" sz="900"/>
              <a:t>80</a:t>
            </a:r>
            <a:endParaRPr sz="900"/>
          </a:p>
          <a:p>
            <a:pPr indent="0" lvl="0" marL="0" rtl="0" algn="r">
              <a:lnSpc>
                <a:spcPct val="140000"/>
              </a:lnSpc>
              <a:spcBef>
                <a:spcPts val="0"/>
              </a:spcBef>
              <a:spcAft>
                <a:spcPts val="0"/>
              </a:spcAft>
              <a:buNone/>
            </a:pPr>
            <a:r>
              <a:rPr lang="en" sz="900"/>
              <a:t>60</a:t>
            </a:r>
            <a:endParaRPr sz="900"/>
          </a:p>
          <a:p>
            <a:pPr indent="0" lvl="0" marL="0" rtl="0" algn="r">
              <a:lnSpc>
                <a:spcPct val="140000"/>
              </a:lnSpc>
              <a:spcBef>
                <a:spcPts val="0"/>
              </a:spcBef>
              <a:spcAft>
                <a:spcPts val="0"/>
              </a:spcAft>
              <a:buNone/>
            </a:pPr>
            <a:r>
              <a:rPr lang="en" sz="900"/>
              <a:t>40</a:t>
            </a:r>
            <a:endParaRPr sz="900"/>
          </a:p>
          <a:p>
            <a:pPr indent="0" lvl="0" marL="0" rtl="0" algn="r">
              <a:lnSpc>
                <a:spcPct val="140000"/>
              </a:lnSpc>
              <a:spcBef>
                <a:spcPts val="0"/>
              </a:spcBef>
              <a:spcAft>
                <a:spcPts val="0"/>
              </a:spcAft>
              <a:buNone/>
            </a:pPr>
            <a:r>
              <a:rPr lang="en" sz="900"/>
              <a:t>20</a:t>
            </a:r>
            <a:endParaRPr sz="900"/>
          </a:p>
          <a:p>
            <a:pPr indent="0" lvl="0" marL="0" rtl="0" algn="r">
              <a:lnSpc>
                <a:spcPct val="140000"/>
              </a:lnSpc>
              <a:spcBef>
                <a:spcPts val="0"/>
              </a:spcBef>
              <a:spcAft>
                <a:spcPts val="0"/>
              </a:spcAft>
              <a:buNone/>
            </a:pPr>
            <a:r>
              <a:rPr lang="en" sz="900">
                <a:solidFill>
                  <a:srgbClr val="000000"/>
                </a:solidFill>
              </a:rPr>
              <a:t>0</a:t>
            </a:r>
            <a:endParaRPr sz="900">
              <a:solidFill>
                <a:srgbClr val="000000"/>
              </a:solidFill>
            </a:endParaRPr>
          </a:p>
        </p:txBody>
      </p:sp>
      <p:sp>
        <p:nvSpPr>
          <p:cNvPr id="140" name="Google Shape;140;p16"/>
          <p:cNvSpPr txBox="1"/>
          <p:nvPr/>
        </p:nvSpPr>
        <p:spPr>
          <a:xfrm rot="-5400000">
            <a:off x="1443650" y="2906800"/>
            <a:ext cx="2090400" cy="3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swald"/>
                <a:ea typeface="Oswald"/>
                <a:cs typeface="Oswald"/>
                <a:sym typeface="Oswald"/>
              </a:rPr>
              <a:t>Number of Smoky Days per Year</a:t>
            </a:r>
            <a:endParaRPr sz="1200">
              <a:solidFill>
                <a:srgbClr val="000000"/>
              </a:solidFill>
              <a:latin typeface="Oswald"/>
              <a:ea typeface="Oswald"/>
              <a:cs typeface="Oswald"/>
              <a:sym typeface="Oswald"/>
            </a:endParaRPr>
          </a:p>
        </p:txBody>
      </p:sp>
      <p:cxnSp>
        <p:nvCxnSpPr>
          <p:cNvPr id="141" name="Google Shape;141;p16"/>
          <p:cNvCxnSpPr/>
          <p:nvPr/>
        </p:nvCxnSpPr>
        <p:spPr>
          <a:xfrm>
            <a:off x="2957725" y="4133048"/>
            <a:ext cx="1962000" cy="0"/>
          </a:xfrm>
          <a:prstGeom prst="straightConnector1">
            <a:avLst/>
          </a:prstGeom>
          <a:noFill/>
          <a:ln cap="flat" cmpd="sng" w="28575">
            <a:solidFill>
              <a:srgbClr val="595959"/>
            </a:solidFill>
            <a:prstDash val="solid"/>
            <a:round/>
            <a:headEnd len="med" w="med" type="none"/>
            <a:tailEnd len="med" w="med" type="none"/>
          </a:ln>
        </p:spPr>
      </p:cxnSp>
      <p:sp>
        <p:nvSpPr>
          <p:cNvPr id="142" name="Google Shape;142;p16"/>
          <p:cNvSpPr txBox="1"/>
          <p:nvPr/>
        </p:nvSpPr>
        <p:spPr>
          <a:xfrm>
            <a:off x="693750" y="4301125"/>
            <a:ext cx="6384900" cy="17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The power plant was the only cause of the smoky air problem. </a:t>
            </a:r>
            <a:r>
              <a:rPr lang="en" sz="1200">
                <a:solidFill>
                  <a:schemeClr val="dk1"/>
                </a:solidFill>
              </a:rPr>
              <a:t>Using renewable energy has completely solved the problem of smoky days in Smogville. </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The power plant was not the cause of the smoky air problem. Using renewable energy has not helped to solve the problem of smoky days in Smogville.</a:t>
            </a:r>
            <a:endParaRPr sz="1200">
              <a:solidFill>
                <a:schemeClr val="dk1"/>
              </a:solidFill>
            </a:endParaRPr>
          </a:p>
          <a:p>
            <a:pPr indent="-304800" lvl="0" marL="457200" rtl="0" algn="l">
              <a:lnSpc>
                <a:spcPct val="115000"/>
              </a:lnSpc>
              <a:spcBef>
                <a:spcPts val="0"/>
              </a:spcBef>
              <a:spcAft>
                <a:spcPts val="0"/>
              </a:spcAft>
              <a:buClr>
                <a:schemeClr val="dk1"/>
              </a:buClr>
              <a:buSzPts val="1200"/>
              <a:buAutoNum type="alphaLcPeriod"/>
            </a:pPr>
            <a:r>
              <a:rPr lang="en" sz="1200">
                <a:solidFill>
                  <a:schemeClr val="dk1"/>
                </a:solidFill>
              </a:rPr>
              <a:t>The power plant was one cause of the smoky air problem. Using renewable energy has partially solved the problem of smoky days in Smogville. There are fewer smoky days than when the town used the power plant. </a:t>
            </a:r>
            <a:endParaRPr sz="1200">
              <a:solidFill>
                <a:schemeClr val="dk1"/>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sp>
        <p:nvSpPr>
          <p:cNvPr id="143" name="Google Shape;143;p16"/>
          <p:cNvSpPr txBox="1"/>
          <p:nvPr/>
        </p:nvSpPr>
        <p:spPr>
          <a:xfrm>
            <a:off x="704925" y="6282325"/>
            <a:ext cx="6373800" cy="331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7</a:t>
            </a:r>
            <a:r>
              <a:rPr lang="en" sz="1200"/>
              <a:t>. Why did you choose your answer to Question 6? Explain what you notice from the graph to provide evidence about the cause of the smoky air in Smogville.</a:t>
            </a:r>
            <a:endParaRPr sz="1200"/>
          </a:p>
          <a:p>
            <a:pPr indent="0" lvl="0" marL="0" rtl="0" algn="l">
              <a:lnSpc>
                <a:spcPct val="150000"/>
              </a:lnSpc>
              <a:spcBef>
                <a:spcPts val="0"/>
              </a:spcBef>
              <a:spcAft>
                <a:spcPts val="0"/>
              </a:spcAft>
              <a:buNone/>
            </a:pPr>
            <a:r>
              <a:rPr lang="en"/>
              <a:t>____________________________________________________________________________________________________________________________________________</a:t>
            </a:r>
            <a:r>
              <a:rPr lang="en">
                <a:solidFill>
                  <a:srgbClr val="000000"/>
                </a:solidFill>
              </a:rPr>
              <a:t>______________________________________________</a:t>
            </a:r>
            <a:endParaRPr>
              <a:solidFill>
                <a:srgbClr val="000000"/>
              </a:solidFill>
            </a:endParaRPr>
          </a:p>
          <a:p>
            <a:pPr indent="0" lvl="0" marL="0" rtl="0" algn="l">
              <a:lnSpc>
                <a:spcPct val="150000"/>
              </a:lnSpc>
              <a:spcBef>
                <a:spcPts val="0"/>
              </a:spcBef>
              <a:spcAft>
                <a:spcPts val="0"/>
              </a:spcAft>
              <a:buNone/>
            </a:pPr>
            <a:r>
              <a:rPr lang="en">
                <a:solidFill>
                  <a:srgbClr val="000000"/>
                </a:solidFill>
              </a:rPr>
              <a:t>______________________________________________________________</a:t>
            </a:r>
            <a:endParaRPr>
              <a:solidFill>
                <a:srgbClr val="000000"/>
              </a:solidFill>
            </a:endParaRPr>
          </a:p>
          <a:p>
            <a:pPr indent="0" lvl="0" marL="0" rtl="0" algn="l">
              <a:lnSpc>
                <a:spcPct val="150000"/>
              </a:lnSpc>
              <a:spcBef>
                <a:spcPts val="0"/>
              </a:spcBef>
              <a:spcAft>
                <a:spcPts val="0"/>
              </a:spcAft>
              <a:buClr>
                <a:srgbClr val="000000"/>
              </a:buClr>
              <a:buSzPts val="1100"/>
              <a:buFont typeface="Arial"/>
              <a:buNone/>
            </a:pPr>
            <a:r>
              <a:rPr lang="en">
                <a:solidFill>
                  <a:srgbClr val="000000"/>
                </a:solidFill>
              </a:rPr>
              <a:t>______________________________________________________________</a:t>
            </a:r>
            <a:endParaRPr>
              <a:solidFill>
                <a:srgbClr val="000000"/>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______________________________________________________________</a:t>
            </a:r>
            <a:endParaRPr>
              <a:solidFill>
                <a:schemeClr val="dk1"/>
              </a:solidFill>
            </a:endParaRPr>
          </a:p>
          <a:p>
            <a:pPr indent="0" lvl="0" marL="0" rtl="0" algn="l">
              <a:lnSpc>
                <a:spcPct val="150000"/>
              </a:lnSpc>
              <a:spcBef>
                <a:spcPts val="0"/>
              </a:spcBef>
              <a:spcAft>
                <a:spcPts val="0"/>
              </a:spcAft>
              <a:buClr>
                <a:srgbClr val="000000"/>
              </a:buClr>
              <a:buSzPts val="1100"/>
              <a:buFont typeface="Arial"/>
              <a:buNone/>
            </a:pPr>
            <a:r>
              <a:t/>
            </a:r>
            <a:endParaRPr/>
          </a:p>
        </p:txBody>
      </p:sp>
      <p:grpSp>
        <p:nvGrpSpPr>
          <p:cNvPr id="144" name="Google Shape;144;p16"/>
          <p:cNvGrpSpPr/>
          <p:nvPr/>
        </p:nvGrpSpPr>
        <p:grpSpPr>
          <a:xfrm>
            <a:off x="693000" y="9509000"/>
            <a:ext cx="6385800" cy="366000"/>
            <a:chOff x="669150" y="9516050"/>
            <a:chExt cx="6385800" cy="366000"/>
          </a:xfrm>
        </p:grpSpPr>
        <p:pic>
          <p:nvPicPr>
            <p:cNvPr id="145" name="Google Shape;145;p16"/>
            <p:cNvPicPr preferRelativeResize="0"/>
            <p:nvPr/>
          </p:nvPicPr>
          <p:blipFill>
            <a:blip r:embed="rId3">
              <a:alphaModFix/>
            </a:blip>
            <a:stretch>
              <a:fillRect/>
            </a:stretch>
          </p:blipFill>
          <p:spPr>
            <a:xfrm>
              <a:off x="3172262" y="9516050"/>
              <a:ext cx="1379574" cy="181200"/>
            </a:xfrm>
            <a:prstGeom prst="rect">
              <a:avLst/>
            </a:prstGeom>
            <a:noFill/>
            <a:ln>
              <a:noFill/>
            </a:ln>
          </p:spPr>
        </p:pic>
        <p:sp>
          <p:nvSpPr>
            <p:cNvPr id="146" name="Google Shape;146;p16"/>
            <p:cNvSpPr txBox="1"/>
            <p:nvPr/>
          </p:nvSpPr>
          <p:spPr>
            <a:xfrm>
              <a:off x="669150" y="9606350"/>
              <a:ext cx="6385800" cy="27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900">
                  <a:solidFill>
                    <a:srgbClr val="000000"/>
                  </a:solidFill>
                </a:rPr>
                <a:t>E</a:t>
              </a:r>
              <a:r>
                <a:rPr lang="en" sz="900"/>
                <a:t>lectricity, Light, &amp; Heat </a:t>
              </a:r>
              <a:r>
                <a:rPr lang="en" sz="900">
                  <a:solidFill>
                    <a:srgbClr val="000000"/>
                  </a:solidFill>
                </a:rPr>
                <a:t>| Unit Assessment</a:t>
              </a:r>
              <a:endParaRPr sz="900">
                <a:solidFill>
                  <a:srgbClr val="000000"/>
                </a:solidFill>
              </a:endParaRPr>
            </a:p>
            <a:p>
              <a:pPr indent="0" lvl="0" marL="0" rtl="0" algn="ctr">
                <a:spcBef>
                  <a:spcPts val="0"/>
                </a:spcBef>
                <a:spcAft>
                  <a:spcPts val="0"/>
                </a:spcAft>
                <a:buClr>
                  <a:srgbClr val="000000"/>
                </a:buClr>
                <a:buSzPts val="1100"/>
                <a:buFont typeface="Arial"/>
                <a:buNone/>
              </a:pPr>
              <a:r>
                <a:t/>
              </a:r>
              <a:endParaRPr sz="900"/>
            </a:p>
            <a:p>
              <a:pPr indent="0" lvl="0" marL="0" rtl="0" algn="ctr">
                <a:spcBef>
                  <a:spcPts val="0"/>
                </a:spcBef>
                <a:spcAft>
                  <a:spcPts val="0"/>
                </a:spcAft>
                <a:buClr>
                  <a:srgbClr val="000000"/>
                </a:buClr>
                <a:buSzPts val="1100"/>
                <a:buFont typeface="Arial"/>
                <a:buNone/>
              </a:pPr>
              <a:r>
                <a:t/>
              </a:r>
              <a:endParaRPr sz="900"/>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