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4" r:id="rId3"/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6ba2783b0e_0_4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g16ba2783b0e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6ba2783b0e_0_5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16ba2783b0e_0_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6ba2783b0e_0_5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16ba2783b0e_0_5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 bloc « dire » permet de mettre du texte dans une bulle de parole.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 bloc « penser » permet de mettre du texte dans une bulle de pensée.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 bloc « basculer sur le costume » permet de modifier l’image (costume) du sprite. Certains possèdent déjà plusieurs costumes. En les modifiant, on peut ainsi les animer.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 bloc « basculer sur l’arrière-plan » permet de modifier l’image de l’arrière-plan. On peut ainsi déplacer notre sprite dans un autre « monde ».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 bloc « mettre la taille à » permet de modifier la taille du sprite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D’autres blocs ne sont pas montrés dans cette page.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6ba2783b0e_0_5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g16ba2783b0e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6ba2783b0e_0_5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g16ba2783b0e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Le bloc « répéter » permet d’exécuter les blocs compris à l’intérieur pendant un certain nombre de fois.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6ba2783b0e_0_5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16ba2783b0e_0_5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6ba2783b0e_0_6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16ba2783b0e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6ba2783b0e_0_6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16ba2783b0e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6ba2783b0e_0_6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16ba2783b0e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6ba2783b0e_0_6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g16ba2783b0e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6ba2783b0e_0_6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16ba2783b0e_0_6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6ba2783b0e_0_4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16ba2783b0e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6ba2783b0e_0_6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g16ba2783b0e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6ba2783b0e_0_4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16ba2783b0e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6ba2783b0e_0_4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g16ba2783b0e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6ba2783b0e_0_4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16ba2783b0e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6ba2783b0e_0_4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16ba2783b0e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6ba2783b0e_0_4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16ba2783b0e_0_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6ba2783b0e_0_5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16ba2783b0e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6ba2783b0e_0_5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16ba2783b0e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1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1" type="secHead">
  <p:cSld name="SECTION_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0" name="Google Shape;130;p12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2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SECTION_HEADER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2">
  <p:cSld name="SECTION_HEADER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Google Shape;135;p14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14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14"/>
          <p:cNvSpPr/>
          <p:nvPr/>
        </p:nvSpPr>
        <p:spPr>
          <a:xfrm rot="10800000">
            <a:off x="-9429" y="4643126"/>
            <a:ext cx="9170604" cy="533574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4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">
  <p:cSld name="SECTION_HEADER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15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5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15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43" name="Google Shape;143;p15"/>
          <p:cNvSpPr/>
          <p:nvPr/>
        </p:nvSpPr>
        <p:spPr>
          <a:xfrm rot="10800000">
            <a:off x="-9429" y="4654098"/>
            <a:ext cx="9170604" cy="489402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5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bas de page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6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6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6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 question bas de page">
  <p:cSld name="TITLE_AND_BODY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6" name="Google Shape;156;p17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17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17"/>
          <p:cNvSpPr txBox="1"/>
          <p:nvPr>
            <p:ph type="title"/>
          </p:nvPr>
        </p:nvSpPr>
        <p:spPr>
          <a:xfrm>
            <a:off x="149725" y="257550"/>
            <a:ext cx="3153000" cy="4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lvl="2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lvl="3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lvl="4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lvl="5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lvl="6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lvl="7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lvl="8" rtl="0">
              <a:buNone/>
              <a:defRPr b="1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 type="blank">
  <p:cSld name="BLANK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18"/>
          <p:cNvSpPr/>
          <p:nvPr/>
        </p:nvSpPr>
        <p:spPr>
          <a:xfrm rot="10800000">
            <a:off x="18" y="4457695"/>
            <a:ext cx="9143982" cy="689580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18"/>
          <p:cNvCxnSpPr/>
          <p:nvPr/>
        </p:nvCxnSpPr>
        <p:spPr>
          <a:xfrm>
            <a:off x="967311" y="1440197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18"/>
          <p:cNvCxnSpPr/>
          <p:nvPr/>
        </p:nvCxnSpPr>
        <p:spPr>
          <a:xfrm>
            <a:off x="1057659" y="3223174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18"/>
          <p:cNvSpPr/>
          <p:nvPr/>
        </p:nvSpPr>
        <p:spPr>
          <a:xfrm>
            <a:off x="3573694" y="2929698"/>
            <a:ext cx="2177100" cy="58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18"/>
          <p:cNvSpPr txBox="1"/>
          <p:nvPr>
            <p:ph type="title"/>
          </p:nvPr>
        </p:nvSpPr>
        <p:spPr>
          <a:xfrm>
            <a:off x="1027300" y="1599688"/>
            <a:ext cx="7269900" cy="14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167" name="Google Shape;16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2" name="Google Shape;42;p4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3" name="Google Shape;83;p7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4" name="Google Shape;84;p7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85" name="Google Shape;85;p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7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7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7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8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9" name="Google Shape;99;p8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8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8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CUSTOM_4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title">
  <p:cSld name="TITLE"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241351"/>
            <a:ext cx="9144003" cy="290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1"/>
          <p:cNvSpPr/>
          <p:nvPr/>
        </p:nvSpPr>
        <p:spPr>
          <a:xfrm>
            <a:off x="789575" y="1352925"/>
            <a:ext cx="7692000" cy="22275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1"/>
          <p:cNvCxnSpPr/>
          <p:nvPr/>
        </p:nvCxnSpPr>
        <p:spPr>
          <a:xfrm>
            <a:off x="797450" y="1810200"/>
            <a:ext cx="7695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11"/>
          <p:cNvSpPr/>
          <p:nvPr/>
        </p:nvSpPr>
        <p:spPr>
          <a:xfrm>
            <a:off x="8114700" y="1475250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122" name="Google Shape;122;p11"/>
          <p:cNvSpPr/>
          <p:nvPr/>
        </p:nvSpPr>
        <p:spPr>
          <a:xfrm>
            <a:off x="7803700" y="1475250"/>
            <a:ext cx="203676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123" name="Google Shape;123;p11"/>
          <p:cNvSpPr/>
          <p:nvPr/>
        </p:nvSpPr>
        <p:spPr>
          <a:xfrm>
            <a:off x="7526550" y="1553088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pic>
        <p:nvPicPr>
          <p:cNvPr id="124" name="Google Shape;12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1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Fira Mono"/>
              <a:buNone/>
              <a:defRPr b="1" sz="2200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b="1" i="0" sz="3400" u="none" cap="none" strike="noStrik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683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b="0" i="0" sz="22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3" name="Google Shape;113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14" name="Google Shape;11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hyperlink" Target="https://recit.clr.csdc.qc.ca/" TargetMode="External"/><Relationship Id="rId5" Type="http://schemas.openxmlformats.org/officeDocument/2006/relationships/hyperlink" Target="https://creativecommons.org/licenses/by-nc-sa/4.0/deed.fr" TargetMode="External"/><Relationship Id="rId6" Type="http://schemas.openxmlformats.org/officeDocument/2006/relationships/hyperlink" Target="https://creativecommons.org/licenses/by-nc-sa/4.0/deed.fr" TargetMode="External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7.png"/><Relationship Id="rId7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Relationship Id="rId6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35.png"/><Relationship Id="rId7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34.png"/><Relationship Id="rId5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9" Type="http://schemas.openxmlformats.org/officeDocument/2006/relationships/image" Target="../media/image8.png"/><Relationship Id="rId5" Type="http://schemas.openxmlformats.org/officeDocument/2006/relationships/image" Target="../media/image33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kreocode.ca" TargetMode="External"/><Relationship Id="rId4" Type="http://schemas.openxmlformats.org/officeDocument/2006/relationships/hyperlink" Target="http://kreocode.ca" TargetMode="External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13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Débutant</a:t>
            </a:r>
            <a:endParaRPr sz="2700"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0642">
            <a:off x="3675653" y="309795"/>
            <a:ext cx="1792571" cy="149904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>
            <p:ph type="title"/>
          </p:nvPr>
        </p:nvSpPr>
        <p:spPr>
          <a:xfrm>
            <a:off x="1027300" y="1571002"/>
            <a:ext cx="7269900" cy="151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Initiation à Scratch</a:t>
            </a:r>
            <a:endParaRPr sz="5900"/>
          </a:p>
        </p:txBody>
      </p:sp>
      <p:sp>
        <p:nvSpPr>
          <p:cNvPr id="177" name="Google Shape;177;p19"/>
          <p:cNvSpPr txBox="1"/>
          <p:nvPr/>
        </p:nvSpPr>
        <p:spPr>
          <a:xfrm>
            <a:off x="495300" y="4659775"/>
            <a:ext cx="6486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Réalisé par</a:t>
            </a:r>
            <a:r>
              <a:rPr lang="en" sz="9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Julie Robidoux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, RÉCIT au CSS des Chên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es, </a:t>
            </a:r>
            <a:r>
              <a:rPr lang="en" sz="9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est mis à disposition, sauf exception, selon les termes de la </a:t>
            </a:r>
            <a:r>
              <a:rPr lang="en" sz="900" u="sng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International.</a:t>
            </a:r>
            <a:endParaRPr sz="9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78" name="Google Shape;178;p1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51025" y="4740401"/>
            <a:ext cx="878875" cy="3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/>
          <p:nvPr>
            <p:ph idx="4294967295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4677" y="1210650"/>
            <a:ext cx="2288637" cy="318483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279" name="Google Shape;27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80875" y="1969866"/>
            <a:ext cx="2419350" cy="2286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sp>
        <p:nvSpPr>
          <p:cNvPr id="280" name="Google Shape;280;p28"/>
          <p:cNvSpPr txBox="1"/>
          <p:nvPr>
            <p:ph type="title"/>
          </p:nvPr>
        </p:nvSpPr>
        <p:spPr>
          <a:xfrm>
            <a:off x="141775" y="275100"/>
            <a:ext cx="43239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Mouvements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81" name="Google Shape;281;p28"/>
          <p:cNvSpPr txBox="1"/>
          <p:nvPr/>
        </p:nvSpPr>
        <p:spPr>
          <a:xfrm rot="420">
            <a:off x="5802279" y="1092900"/>
            <a:ext cx="245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Pour faire 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bouger</a:t>
            </a:r>
            <a:r>
              <a:rPr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un</a:t>
            </a:r>
            <a: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sprite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82" name="Google Shape;282;p28"/>
          <p:cNvSpPr/>
          <p:nvPr/>
        </p:nvSpPr>
        <p:spPr>
          <a:xfrm>
            <a:off x="6720950" y="1521125"/>
            <a:ext cx="685048" cy="1135127"/>
          </a:xfrm>
          <a:custGeom>
            <a:rect b="b" l="l" r="r" t="t"/>
            <a:pathLst>
              <a:path extrusionOk="0" h="38831" w="35904">
                <a:moveTo>
                  <a:pt x="26930" y="0"/>
                </a:moveTo>
                <a:cubicBezTo>
                  <a:pt x="33429" y="1950"/>
                  <a:pt x="38126" y="12899"/>
                  <a:pt x="34759" y="18789"/>
                </a:cubicBezTo>
                <a:cubicBezTo>
                  <a:pt x="28122" y="30400"/>
                  <a:pt x="13374" y="38831"/>
                  <a:pt x="0" y="38831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83" name="Google Shape;283;p28"/>
          <p:cNvSpPr/>
          <p:nvPr/>
        </p:nvSpPr>
        <p:spPr>
          <a:xfrm>
            <a:off x="6959775" y="1510950"/>
            <a:ext cx="959400" cy="2395600"/>
          </a:xfrm>
          <a:custGeom>
            <a:rect b="b" l="l" r="r" t="t"/>
            <a:pathLst>
              <a:path extrusionOk="0" h="95824" w="38376">
                <a:moveTo>
                  <a:pt x="11900" y="0"/>
                </a:moveTo>
                <a:cubicBezTo>
                  <a:pt x="30385" y="12327"/>
                  <a:pt x="40646" y="39331"/>
                  <a:pt x="37891" y="61378"/>
                </a:cubicBezTo>
                <a:cubicBezTo>
                  <a:pt x="35775" y="78316"/>
                  <a:pt x="16560" y="91687"/>
                  <a:pt x="0" y="95824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84" name="Google Shape;284;p28"/>
          <p:cNvSpPr/>
          <p:nvPr/>
        </p:nvSpPr>
        <p:spPr>
          <a:xfrm>
            <a:off x="7218125" y="1489350"/>
            <a:ext cx="125400" cy="117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5" name="Google Shape;285;p28"/>
          <p:cNvGrpSpPr/>
          <p:nvPr/>
        </p:nvGrpSpPr>
        <p:grpSpPr>
          <a:xfrm>
            <a:off x="5519674" y="686110"/>
            <a:ext cx="361223" cy="524545"/>
            <a:chOff x="5457024" y="656985"/>
            <a:chExt cx="361223" cy="524545"/>
          </a:xfrm>
        </p:grpSpPr>
        <p:sp>
          <p:nvSpPr>
            <p:cNvPr id="286" name="Google Shape;286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87" name="Google Shape;287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288" name="Google Shape;288;p28"/>
          <p:cNvGrpSpPr/>
          <p:nvPr/>
        </p:nvGrpSpPr>
        <p:grpSpPr>
          <a:xfrm rot="10800000">
            <a:off x="7864442" y="1092749"/>
            <a:ext cx="361223" cy="524545"/>
            <a:chOff x="5457024" y="656985"/>
            <a:chExt cx="361223" cy="524545"/>
          </a:xfrm>
        </p:grpSpPr>
        <p:sp>
          <p:nvSpPr>
            <p:cNvPr id="289" name="Google Shape;289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290" name="Google Shape;290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9"/>
          <p:cNvGrpSpPr/>
          <p:nvPr/>
        </p:nvGrpSpPr>
        <p:grpSpPr>
          <a:xfrm>
            <a:off x="2020080" y="1159639"/>
            <a:ext cx="1938183" cy="2973743"/>
            <a:chOff x="1980930" y="945864"/>
            <a:chExt cx="1938183" cy="2973743"/>
          </a:xfrm>
        </p:grpSpPr>
        <p:pic>
          <p:nvPicPr>
            <p:cNvPr id="296" name="Google Shape;296;p29"/>
            <p:cNvPicPr preferRelativeResize="0"/>
            <p:nvPr/>
          </p:nvPicPr>
          <p:blipFill rotWithShape="1">
            <a:blip r:embed="rId3">
              <a:alphaModFix/>
            </a:blip>
            <a:srcRect b="19788" l="0" r="2619" t="0"/>
            <a:stretch/>
          </p:blipFill>
          <p:spPr>
            <a:xfrm>
              <a:off x="1980930" y="945864"/>
              <a:ext cx="1938183" cy="2973728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rotWithShape="0" algn="tl" dir="8700000" dist="142875">
                <a:schemeClr val="dk2"/>
              </a:outerShdw>
            </a:effectLst>
          </p:spPr>
        </p:pic>
        <p:pic>
          <p:nvPicPr>
            <p:cNvPr id="297" name="Google Shape;297;p29"/>
            <p:cNvPicPr preferRelativeResize="0"/>
            <p:nvPr/>
          </p:nvPicPr>
          <p:blipFill rotWithShape="1">
            <a:blip r:embed="rId3">
              <a:alphaModFix/>
            </a:blip>
            <a:srcRect b="0" l="21433" r="0" t="91271"/>
            <a:stretch/>
          </p:blipFill>
          <p:spPr>
            <a:xfrm>
              <a:off x="2412434" y="3647677"/>
              <a:ext cx="1314084" cy="2719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8" name="Google Shape;29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3631" y="1593201"/>
            <a:ext cx="2419350" cy="2286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299" name="Google Shape;29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3449" y="2015872"/>
            <a:ext cx="1747025" cy="111176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9"/>
          <p:cNvSpPr txBox="1"/>
          <p:nvPr>
            <p:ph type="title"/>
          </p:nvPr>
        </p:nvSpPr>
        <p:spPr>
          <a:xfrm>
            <a:off x="149725" y="257550"/>
            <a:ext cx="31518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Apparence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5566250" y="109600"/>
            <a:ext cx="2726100" cy="1777200"/>
          </a:xfrm>
          <a:prstGeom prst="wedgeEllipseCallout">
            <a:avLst>
              <a:gd fmla="val 22943" name="adj1"/>
              <a:gd fmla="val 65855" name="adj2"/>
            </a:avLst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9"/>
          <p:cNvSpPr txBox="1"/>
          <p:nvPr/>
        </p:nvSpPr>
        <p:spPr>
          <a:xfrm rot="456">
            <a:off x="5849375" y="800050"/>
            <a:ext cx="2261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Dans ce programme,</a:t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le crabe dit </a:t>
            </a:r>
            <a:b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« Bonjour ! »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03" name="Google Shape;30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 rot="-1849809">
            <a:off x="5976059" y="1616186"/>
            <a:ext cx="682498" cy="68255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9"/>
          <p:cNvSpPr/>
          <p:nvPr/>
        </p:nvSpPr>
        <p:spPr>
          <a:xfrm>
            <a:off x="7825" y="464245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9"/>
          <p:cNvSpPr/>
          <p:nvPr/>
        </p:nvSpPr>
        <p:spPr>
          <a:xfrm>
            <a:off x="-16400" y="4642450"/>
            <a:ext cx="9175200" cy="538800"/>
          </a:xfrm>
          <a:prstGeom prst="rect">
            <a:avLst/>
          </a:prstGeom>
          <a:solidFill>
            <a:srgbClr val="000000">
              <a:alpha val="139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9"/>
          <p:cNvSpPr txBox="1"/>
          <p:nvPr>
            <p:ph idx="1" type="subTitle"/>
          </p:nvPr>
        </p:nvSpPr>
        <p:spPr>
          <a:xfrm>
            <a:off x="1331850" y="4715050"/>
            <a:ext cx="724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rPr lang="en" sz="1950"/>
              <a:t>Selon toi… </a:t>
            </a:r>
            <a:r>
              <a:rPr b="0" lang="en" sz="1950"/>
              <a:t>Que signifient les autres blocs ?</a:t>
            </a:r>
            <a:endParaRPr sz="2027"/>
          </a:p>
        </p:txBody>
      </p:sp>
      <p:sp>
        <p:nvSpPr>
          <p:cNvPr id="308" name="Google Shape;308;p29"/>
          <p:cNvSpPr txBox="1"/>
          <p:nvPr>
            <p:ph idx="12" type="sldNum"/>
          </p:nvPr>
        </p:nvSpPr>
        <p:spPr>
          <a:xfrm>
            <a:off x="8531333" y="471504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29"/>
          <p:cNvSpPr/>
          <p:nvPr/>
        </p:nvSpPr>
        <p:spPr>
          <a:xfrm>
            <a:off x="4362000" y="2296625"/>
            <a:ext cx="2486100" cy="5901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0"/>
          <p:cNvPicPr preferRelativeResize="0"/>
          <p:nvPr/>
        </p:nvPicPr>
        <p:blipFill rotWithShape="1">
          <a:blip r:embed="rId3">
            <a:alphaModFix/>
          </a:blip>
          <a:srcRect b="0" l="0" r="2353" t="0"/>
          <a:stretch/>
        </p:blipFill>
        <p:spPr>
          <a:xfrm>
            <a:off x="2035705" y="1020471"/>
            <a:ext cx="1849825" cy="3197243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15" name="Google Shape;31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8081" y="1652226"/>
            <a:ext cx="2419350" cy="2286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sp>
        <p:nvSpPr>
          <p:cNvPr id="316" name="Google Shape;316;p30"/>
          <p:cNvSpPr txBox="1"/>
          <p:nvPr>
            <p:ph type="title"/>
          </p:nvPr>
        </p:nvSpPr>
        <p:spPr>
          <a:xfrm>
            <a:off x="149725" y="257550"/>
            <a:ext cx="31677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Son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317" name="Google Shape;317;p30"/>
          <p:cNvCxnSpPr/>
          <p:nvPr/>
        </p:nvCxnSpPr>
        <p:spPr>
          <a:xfrm>
            <a:off x="149325" y="164725"/>
            <a:ext cx="1236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30"/>
          <p:cNvCxnSpPr/>
          <p:nvPr/>
        </p:nvCxnSpPr>
        <p:spPr>
          <a:xfrm>
            <a:off x="149715" y="783600"/>
            <a:ext cx="1235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9" name="Google Shape;319;p30"/>
          <p:cNvSpPr txBox="1"/>
          <p:nvPr/>
        </p:nvSpPr>
        <p:spPr>
          <a:xfrm rot="485">
            <a:off x="5670568" y="892575"/>
            <a:ext cx="2128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Pou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 faire</a:t>
            </a:r>
            <a:r>
              <a:rPr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jouer</a:t>
            </a:r>
            <a:b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du</a:t>
            </a:r>
            <a: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son</a:t>
            </a:r>
            <a: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0" name="Google Shape;320;p30"/>
          <p:cNvSpPr/>
          <p:nvPr/>
        </p:nvSpPr>
        <p:spPr>
          <a:xfrm>
            <a:off x="6501750" y="1359475"/>
            <a:ext cx="716375" cy="1602070"/>
          </a:xfrm>
          <a:custGeom>
            <a:rect b="b" l="l" r="r" t="t"/>
            <a:pathLst>
              <a:path extrusionOk="0" h="38831" w="35904">
                <a:moveTo>
                  <a:pt x="26930" y="0"/>
                </a:moveTo>
                <a:cubicBezTo>
                  <a:pt x="33429" y="1950"/>
                  <a:pt x="38126" y="12899"/>
                  <a:pt x="34759" y="18789"/>
                </a:cubicBezTo>
                <a:cubicBezTo>
                  <a:pt x="28122" y="30400"/>
                  <a:pt x="13374" y="38831"/>
                  <a:pt x="0" y="38831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321" name="Google Shape;32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57150" y="952900"/>
            <a:ext cx="519350" cy="5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1389" y="987511"/>
            <a:ext cx="1675970" cy="3237928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28" name="Google Shape;32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1957" y="1428755"/>
            <a:ext cx="2419350" cy="2286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sp>
        <p:nvSpPr>
          <p:cNvPr id="329" name="Google Shape;329;p31"/>
          <p:cNvSpPr txBox="1"/>
          <p:nvPr/>
        </p:nvSpPr>
        <p:spPr>
          <a:xfrm>
            <a:off x="3503798" y="504161"/>
            <a:ext cx="5405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Dans ce programme, le bloc « 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attendre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 » permet d’ajouter un 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délai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avant le prochain bloc.</a:t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0" name="Google Shape;330;p31"/>
          <p:cNvSpPr txBox="1"/>
          <p:nvPr>
            <p:ph type="title"/>
          </p:nvPr>
        </p:nvSpPr>
        <p:spPr>
          <a:xfrm>
            <a:off x="149725" y="257550"/>
            <a:ext cx="315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Contrôle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331" name="Google Shape;331;p31"/>
          <p:cNvCxnSpPr/>
          <p:nvPr/>
        </p:nvCxnSpPr>
        <p:spPr>
          <a:xfrm>
            <a:off x="149325" y="164725"/>
            <a:ext cx="2082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2" name="Google Shape;332;p31"/>
          <p:cNvSpPr/>
          <p:nvPr/>
        </p:nvSpPr>
        <p:spPr>
          <a:xfrm>
            <a:off x="5869725" y="1051425"/>
            <a:ext cx="2300241" cy="2010500"/>
          </a:xfrm>
          <a:custGeom>
            <a:rect b="b" l="l" r="r" t="t"/>
            <a:pathLst>
              <a:path extrusionOk="0" h="80420" w="116897">
                <a:moveTo>
                  <a:pt x="108269" y="0"/>
                </a:moveTo>
                <a:cubicBezTo>
                  <a:pt x="118667" y="3462"/>
                  <a:pt x="116510" y="20868"/>
                  <a:pt x="116510" y="31827"/>
                </a:cubicBezTo>
                <a:cubicBezTo>
                  <a:pt x="116510" y="45426"/>
                  <a:pt x="119284" y="63189"/>
                  <a:pt x="108838" y="71895"/>
                </a:cubicBezTo>
                <a:cubicBezTo>
                  <a:pt x="97149" y="81637"/>
                  <a:pt x="79155" y="80136"/>
                  <a:pt x="63939" y="80136"/>
                </a:cubicBezTo>
                <a:cubicBezTo>
                  <a:pt x="42626" y="80136"/>
                  <a:pt x="21313" y="80420"/>
                  <a:pt x="0" y="8042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  <p:pic>
        <p:nvPicPr>
          <p:cNvPr id="333" name="Google Shape;33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42222">
            <a:off x="7341297" y="3875047"/>
            <a:ext cx="1513618" cy="1161804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  <p:pic>
        <p:nvPicPr>
          <p:cNvPr id="334" name="Google Shape;33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003362">
            <a:off x="6769128" y="3931933"/>
            <a:ext cx="753874" cy="75390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1"/>
          <p:cNvSpPr txBox="1"/>
          <p:nvPr>
            <p:ph idx="1" type="subTitle"/>
          </p:nvPr>
        </p:nvSpPr>
        <p:spPr>
          <a:xfrm>
            <a:off x="1331875" y="4736800"/>
            <a:ext cx="7689300" cy="3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 sz="7323"/>
              <a:t>Selon toi… </a:t>
            </a:r>
            <a:r>
              <a:rPr b="0" lang="en" sz="7323"/>
              <a:t>Que signifie le bloc « répéter 10 fois » ?</a:t>
            </a:r>
            <a:endParaRPr b="0" sz="7323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">
            <a:off x="3918679" y="431561"/>
            <a:ext cx="1376693" cy="1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2"/>
          <p:cNvSpPr txBox="1"/>
          <p:nvPr>
            <p:ph idx="1" type="subTitle"/>
          </p:nvPr>
        </p:nvSpPr>
        <p:spPr>
          <a:xfrm>
            <a:off x="885275" y="1436575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42" name="Google Shape;342;p32"/>
          <p:cNvSpPr txBox="1"/>
          <p:nvPr>
            <p:ph type="title"/>
          </p:nvPr>
        </p:nvSpPr>
        <p:spPr>
          <a:xfrm>
            <a:off x="961100" y="1996300"/>
            <a:ext cx="7357200" cy="13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révise !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48" name="Google Shape;348;p33"/>
          <p:cNvSpPr txBox="1"/>
          <p:nvPr>
            <p:ph idx="4294967295" type="title"/>
          </p:nvPr>
        </p:nvSpPr>
        <p:spPr>
          <a:xfrm>
            <a:off x="2117125" y="196200"/>
            <a:ext cx="5021700" cy="8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Quel bloc utiliser si je veux…</a:t>
            </a:r>
            <a:endParaRPr/>
          </a:p>
        </p:txBody>
      </p:sp>
      <p:sp>
        <p:nvSpPr>
          <p:cNvPr id="349" name="Google Shape;349;p33"/>
          <p:cNvSpPr/>
          <p:nvPr/>
        </p:nvSpPr>
        <p:spPr>
          <a:xfrm>
            <a:off x="1124050" y="1431100"/>
            <a:ext cx="3529800" cy="33144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0" name="Google Shape;350;p33"/>
          <p:cNvCxnSpPr/>
          <p:nvPr/>
        </p:nvCxnSpPr>
        <p:spPr>
          <a:xfrm>
            <a:off x="1131925" y="1888375"/>
            <a:ext cx="3529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33"/>
          <p:cNvSpPr/>
          <p:nvPr/>
        </p:nvSpPr>
        <p:spPr>
          <a:xfrm>
            <a:off x="4293150" y="1560525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352" name="Google Shape;352;p33"/>
          <p:cNvSpPr/>
          <p:nvPr/>
        </p:nvSpPr>
        <p:spPr>
          <a:xfrm>
            <a:off x="3982150" y="1560525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353" name="Google Shape;353;p33"/>
          <p:cNvSpPr/>
          <p:nvPr/>
        </p:nvSpPr>
        <p:spPr>
          <a:xfrm>
            <a:off x="3705000" y="1638363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pic>
        <p:nvPicPr>
          <p:cNvPr id="354" name="Google Shape;3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65335">
            <a:off x="141322" y="184971"/>
            <a:ext cx="1651530" cy="224002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3"/>
          <p:cNvSpPr txBox="1"/>
          <p:nvPr/>
        </p:nvSpPr>
        <p:spPr>
          <a:xfrm rot="360">
            <a:off x="1525925" y="2077925"/>
            <a:ext cx="2862600" cy="24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1.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Débuter le programme.</a:t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2.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Faire avancer mon sprite.</a:t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3.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Faire penser mon sprite.</a:t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lang="en" sz="17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4.</a:t>
            </a:r>
            <a:r>
              <a:rPr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 Faire jouer du son.</a:t>
            </a:r>
            <a:endParaRPr sz="1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56" name="Google Shape;356;p33"/>
          <p:cNvSpPr/>
          <p:nvPr/>
        </p:nvSpPr>
        <p:spPr>
          <a:xfrm>
            <a:off x="4994750" y="1698963"/>
            <a:ext cx="430500" cy="43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A</a:t>
            </a:r>
            <a:endParaRPr b="1" sz="19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57" name="Google Shape;357;p33"/>
          <p:cNvSpPr/>
          <p:nvPr/>
        </p:nvSpPr>
        <p:spPr>
          <a:xfrm>
            <a:off x="4994750" y="2438950"/>
            <a:ext cx="430500" cy="43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B</a:t>
            </a:r>
            <a:endParaRPr b="1" sz="19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58" name="Google Shape;358;p33"/>
          <p:cNvSpPr/>
          <p:nvPr/>
        </p:nvSpPr>
        <p:spPr>
          <a:xfrm>
            <a:off x="4994750" y="3196388"/>
            <a:ext cx="430500" cy="43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</a:t>
            </a:r>
            <a:endParaRPr b="1" sz="19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59" name="Google Shape;359;p33"/>
          <p:cNvSpPr/>
          <p:nvPr/>
        </p:nvSpPr>
        <p:spPr>
          <a:xfrm>
            <a:off x="4994750" y="3953788"/>
            <a:ext cx="430500" cy="43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</a:t>
            </a:r>
            <a:endParaRPr b="1" sz="19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cxnSp>
        <p:nvCxnSpPr>
          <p:cNvPr id="360" name="Google Shape;360;p33"/>
          <p:cNvCxnSpPr/>
          <p:nvPr/>
        </p:nvCxnSpPr>
        <p:spPr>
          <a:xfrm>
            <a:off x="2310775" y="294250"/>
            <a:ext cx="4634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33"/>
          <p:cNvCxnSpPr/>
          <p:nvPr/>
        </p:nvCxnSpPr>
        <p:spPr>
          <a:xfrm>
            <a:off x="2310775" y="913150"/>
            <a:ext cx="4634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2" name="Google Shape;36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5717" y="3953807"/>
            <a:ext cx="1228725" cy="609600"/>
          </a:xfrm>
          <a:prstGeom prst="rect">
            <a:avLst/>
          </a:prstGeom>
          <a:noFill/>
          <a:ln>
            <a:noFill/>
          </a:ln>
          <a:effectLst>
            <a:outerShdw blurRad="114300" rotWithShape="0" algn="tl">
              <a:srgbClr val="000000">
                <a:alpha val="42000"/>
              </a:srgbClr>
            </a:outerShdw>
          </a:effectLst>
        </p:spPr>
      </p:pic>
      <p:pic>
        <p:nvPicPr>
          <p:cNvPr id="363" name="Google Shape;36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5730" y="2438965"/>
            <a:ext cx="1447800" cy="514350"/>
          </a:xfrm>
          <a:prstGeom prst="rect">
            <a:avLst/>
          </a:prstGeom>
          <a:noFill/>
          <a:ln>
            <a:noFill/>
          </a:ln>
          <a:effectLst>
            <a:outerShdw blurRad="114300" rotWithShape="0" algn="tl">
              <a:srgbClr val="000000">
                <a:alpha val="42000"/>
              </a:srgbClr>
            </a:outerShdw>
          </a:effectLst>
        </p:spPr>
      </p:pic>
      <p:pic>
        <p:nvPicPr>
          <p:cNvPr id="364" name="Google Shape;364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5730" y="3210680"/>
            <a:ext cx="2466975" cy="485775"/>
          </a:xfrm>
          <a:prstGeom prst="rect">
            <a:avLst/>
          </a:prstGeom>
          <a:noFill/>
          <a:ln>
            <a:noFill/>
          </a:ln>
          <a:effectLst>
            <a:outerShdw blurRad="114300" rotWithShape="0" algn="tl">
              <a:srgbClr val="000000">
                <a:alpha val="42000"/>
              </a:srgbClr>
            </a:outerShdw>
          </a:effectLst>
        </p:spPr>
      </p:pic>
      <p:pic>
        <p:nvPicPr>
          <p:cNvPr id="365" name="Google Shape;365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35730" y="1710088"/>
            <a:ext cx="2409825" cy="485775"/>
          </a:xfrm>
          <a:prstGeom prst="rect">
            <a:avLst/>
          </a:prstGeom>
          <a:noFill/>
          <a:ln>
            <a:noFill/>
          </a:ln>
          <a:effectLst>
            <a:outerShdw blurRad="114300" rotWithShape="0" algn="tl">
              <a:srgbClr val="000000">
                <a:alpha val="42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71" name="Google Shape;371;p34"/>
          <p:cNvSpPr txBox="1"/>
          <p:nvPr>
            <p:ph idx="4294967295" type="title"/>
          </p:nvPr>
        </p:nvSpPr>
        <p:spPr>
          <a:xfrm>
            <a:off x="2181750" y="323950"/>
            <a:ext cx="47805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Que feront ces programmes ?</a:t>
            </a:r>
            <a:endParaRPr/>
          </a:p>
        </p:txBody>
      </p:sp>
      <p:cxnSp>
        <p:nvCxnSpPr>
          <p:cNvPr id="372" name="Google Shape;372;p34"/>
          <p:cNvCxnSpPr/>
          <p:nvPr/>
        </p:nvCxnSpPr>
        <p:spPr>
          <a:xfrm>
            <a:off x="2239025" y="389950"/>
            <a:ext cx="4634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3" name="Google Shape;373;p34"/>
          <p:cNvCxnSpPr/>
          <p:nvPr/>
        </p:nvCxnSpPr>
        <p:spPr>
          <a:xfrm>
            <a:off x="2254800" y="1118450"/>
            <a:ext cx="4634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74" name="Google Shape;37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7818" y="1653798"/>
            <a:ext cx="2879165" cy="2148468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75" name="Google Shape;375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2176" y="1473528"/>
            <a:ext cx="3019715" cy="2769883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376" name="Google Shape;37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8">
            <a:off x="7035326" y="773605"/>
            <a:ext cx="548700" cy="54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-48">
            <a:off x="1559976" y="965630"/>
            <a:ext cx="548700" cy="54872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4"/>
          <p:cNvSpPr/>
          <p:nvPr/>
        </p:nvSpPr>
        <p:spPr>
          <a:xfrm rot="10800000">
            <a:off x="18" y="4736389"/>
            <a:ext cx="9143982" cy="410886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"/>
          <p:cNvSpPr txBox="1"/>
          <p:nvPr>
            <p:ph idx="1" type="subTitle"/>
          </p:nvPr>
        </p:nvSpPr>
        <p:spPr>
          <a:xfrm>
            <a:off x="837700" y="14286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84" name="Google Shape;384;p35"/>
          <p:cNvSpPr txBox="1"/>
          <p:nvPr>
            <p:ph type="title"/>
          </p:nvPr>
        </p:nvSpPr>
        <p:spPr>
          <a:xfrm>
            <a:off x="985025" y="1983350"/>
            <a:ext cx="7357200" cy="13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À toi de jouer 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6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Tu dois créer un programme qui…</a:t>
            </a:r>
            <a:endParaRPr/>
          </a:p>
        </p:txBody>
      </p:sp>
      <p:sp>
        <p:nvSpPr>
          <p:cNvPr id="390" name="Google Shape;390;p36"/>
          <p:cNvSpPr txBox="1"/>
          <p:nvPr/>
        </p:nvSpPr>
        <p:spPr>
          <a:xfrm>
            <a:off x="722725" y="1345500"/>
            <a:ext cx="72108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C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ontient 2 </a:t>
            </a: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sprites 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et un arrière-plan.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Fait parler (bloc </a:t>
            </a: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« 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dire</a:t>
            </a: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 »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) les </a:t>
            </a: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sprites 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ensemble.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Fait déplacer les </a:t>
            </a:r>
            <a:r>
              <a:rPr lang="en" sz="2400">
                <a:latin typeface="Fira Sans Medium"/>
                <a:ea typeface="Fira Sans Medium"/>
                <a:cs typeface="Fira Sans Medium"/>
                <a:sym typeface="Fira Sans Medium"/>
              </a:rPr>
              <a:t>sprites</a:t>
            </a: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Fait jouer un son.</a:t>
            </a:r>
            <a:endParaRPr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cxnSp>
        <p:nvCxnSpPr>
          <p:cNvPr id="391" name="Google Shape;391;p36"/>
          <p:cNvCxnSpPr/>
          <p:nvPr/>
        </p:nvCxnSpPr>
        <p:spPr>
          <a:xfrm>
            <a:off x="161875" y="188200"/>
            <a:ext cx="88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2" name="Google Shape;392;p36"/>
          <p:cNvSpPr/>
          <p:nvPr/>
        </p:nvSpPr>
        <p:spPr>
          <a:xfrm>
            <a:off x="689225" y="1345500"/>
            <a:ext cx="430500" cy="4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A</a:t>
            </a:r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93" name="Google Shape;393;p36"/>
          <p:cNvSpPr/>
          <p:nvPr/>
        </p:nvSpPr>
        <p:spPr>
          <a:xfrm>
            <a:off x="689225" y="2073575"/>
            <a:ext cx="430500" cy="4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B</a:t>
            </a:r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94" name="Google Shape;394;p36"/>
          <p:cNvSpPr/>
          <p:nvPr/>
        </p:nvSpPr>
        <p:spPr>
          <a:xfrm>
            <a:off x="689225" y="2801650"/>
            <a:ext cx="430500" cy="4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</a:t>
            </a:r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95" name="Google Shape;395;p36"/>
          <p:cNvSpPr/>
          <p:nvPr/>
        </p:nvSpPr>
        <p:spPr>
          <a:xfrm>
            <a:off x="689225" y="3529725"/>
            <a:ext cx="430500" cy="430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</a:t>
            </a:r>
            <a:endParaRPr b="1"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396" name="Google Shape;3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31269">
            <a:off x="7214049" y="2808452"/>
            <a:ext cx="1635875" cy="221879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6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Les blocs utilisés dans le programme</a:t>
            </a:r>
            <a:endParaRPr/>
          </a:p>
        </p:txBody>
      </p:sp>
      <p:cxnSp>
        <p:nvCxnSpPr>
          <p:cNvPr id="403" name="Google Shape;403;p37"/>
          <p:cNvCxnSpPr/>
          <p:nvPr/>
        </p:nvCxnSpPr>
        <p:spPr>
          <a:xfrm>
            <a:off x="161875" y="188200"/>
            <a:ext cx="88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04" name="Google Shape;4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025" y="1407625"/>
            <a:ext cx="2914650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375" y="2430675"/>
            <a:ext cx="250507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9725" y="2515625"/>
            <a:ext cx="210502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3375" y="1407625"/>
            <a:ext cx="1276350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5900" y="3561763"/>
            <a:ext cx="1322075" cy="51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05275" y="3355125"/>
            <a:ext cx="1223975" cy="9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403617">
            <a:off x="7066114" y="3464663"/>
            <a:ext cx="1966920" cy="1644872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7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>
            <p:ph idx="1" type="subTitle"/>
          </p:nvPr>
        </p:nvSpPr>
        <p:spPr>
          <a:xfrm>
            <a:off x="881350" y="1428000"/>
            <a:ext cx="6018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85" name="Google Shape;185;p20"/>
          <p:cNvSpPr txBox="1"/>
          <p:nvPr>
            <p:ph type="title"/>
          </p:nvPr>
        </p:nvSpPr>
        <p:spPr>
          <a:xfrm>
            <a:off x="961100" y="2052000"/>
            <a:ext cx="7357200" cy="13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Scratch, c’est quoi 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8"/>
          <p:cNvSpPr txBox="1"/>
          <p:nvPr>
            <p:ph idx="4294967295" type="ctrTitle"/>
          </p:nvPr>
        </p:nvSpPr>
        <p:spPr>
          <a:xfrm>
            <a:off x="2097275" y="2026650"/>
            <a:ext cx="6271800" cy="10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u="sng">
                <a:hlinkClick r:id="rId3"/>
              </a:rPr>
              <a:t>kreocode</a:t>
            </a:r>
            <a:r>
              <a:rPr b="0" lang="en" sz="6600" u="sng">
                <a:hlinkClick r:id="rId4"/>
              </a:rPr>
              <a:t>.ca</a:t>
            </a:r>
            <a:endParaRPr b="0" sz="6600"/>
          </a:p>
        </p:txBody>
      </p:sp>
      <p:pic>
        <p:nvPicPr>
          <p:cNvPr id="417" name="Google Shape;41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68943">
            <a:off x="1184463" y="750715"/>
            <a:ext cx="1794101" cy="243341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8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/>
          <p:nvPr/>
        </p:nvSpPr>
        <p:spPr>
          <a:xfrm>
            <a:off x="5582100" y="1268250"/>
            <a:ext cx="3205800" cy="2961900"/>
          </a:xfrm>
          <a:prstGeom prst="roundRect">
            <a:avLst>
              <a:gd fmla="val 6505" name="adj"/>
            </a:avLst>
          </a:prstGeom>
          <a:solidFill>
            <a:srgbClr val="F3F3F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chemeClr val="dk2">
                <a:alpha val="9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 txBox="1"/>
          <p:nvPr>
            <p:ph type="title"/>
          </p:nvPr>
        </p:nvSpPr>
        <p:spPr>
          <a:xfrm>
            <a:off x="161875" y="185875"/>
            <a:ext cx="88014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Présentation de Scratch</a:t>
            </a:r>
            <a:endParaRPr/>
          </a:p>
        </p:txBody>
      </p:sp>
      <p:pic>
        <p:nvPicPr>
          <p:cNvPr id="192" name="Google Shape;19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1875" y="1268250"/>
            <a:ext cx="5005800" cy="3065100"/>
          </a:xfrm>
          <a:prstGeom prst="roundRect">
            <a:avLst>
              <a:gd fmla="val 4336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7800000" dist="142875">
              <a:schemeClr val="dk2"/>
            </a:outerShdw>
          </a:effectLst>
        </p:spPr>
      </p:pic>
      <p:sp>
        <p:nvSpPr>
          <p:cNvPr id="193" name="Google Shape;193;p21"/>
          <p:cNvSpPr txBox="1"/>
          <p:nvPr/>
        </p:nvSpPr>
        <p:spPr>
          <a:xfrm>
            <a:off x="6259150" y="1951350"/>
            <a:ext cx="26424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Connais-tu Scratch?</a:t>
            </a:r>
            <a:endParaRPr b="1" sz="7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Observe l’image.</a:t>
            </a:r>
            <a:endParaRPr b="1" sz="7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Que crois-tu qu’on</a:t>
            </a:r>
            <a:r>
              <a:rPr b="1" lang="en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peut faire avec Scratch?</a:t>
            </a:r>
            <a:endParaRPr b="1" sz="7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94" name="Google Shape;194;p21"/>
          <p:cNvSpPr/>
          <p:nvPr/>
        </p:nvSpPr>
        <p:spPr>
          <a:xfrm>
            <a:off x="5685775" y="1858025"/>
            <a:ext cx="438600" cy="43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1</a:t>
            </a:r>
            <a:endParaRPr b="1" sz="18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5685775" y="2491138"/>
            <a:ext cx="438600" cy="43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2</a:t>
            </a:r>
            <a:endParaRPr b="1" sz="18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5685775" y="3124263"/>
            <a:ext cx="438600" cy="438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3</a:t>
            </a:r>
            <a:endParaRPr b="1" sz="18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97" name="Google Shape;19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6248">
            <a:off x="7512213" y="134671"/>
            <a:ext cx="1537548" cy="160270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2"/>
          <p:cNvSpPr txBox="1"/>
          <p:nvPr>
            <p:ph idx="1" type="subTitle"/>
          </p:nvPr>
        </p:nvSpPr>
        <p:spPr>
          <a:xfrm>
            <a:off x="821375" y="1428000"/>
            <a:ext cx="5901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05" name="Google Shape;205;p22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L’interface de Scratch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2012" y="355012"/>
            <a:ext cx="5738401" cy="3513738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  <p:sp>
        <p:nvSpPr>
          <p:cNvPr id="211" name="Google Shape;211;p23"/>
          <p:cNvSpPr/>
          <p:nvPr/>
        </p:nvSpPr>
        <p:spPr>
          <a:xfrm>
            <a:off x="2787688" y="115725"/>
            <a:ext cx="11820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Fira Mono"/>
                <a:ea typeface="Fira Mono"/>
                <a:cs typeface="Fira Mono"/>
                <a:sym typeface="Fira Mono"/>
              </a:rPr>
              <a:t>Les sons</a:t>
            </a:r>
            <a:endParaRPr b="1" sz="15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5692163" y="1064725"/>
            <a:ext cx="11820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Fira Mono"/>
                <a:ea typeface="Fira Mono"/>
                <a:cs typeface="Fira Mono"/>
                <a:sym typeface="Fira Mono"/>
              </a:rPr>
              <a:t>La scène</a:t>
            </a:r>
            <a:endParaRPr b="1" sz="15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7497000" y="2169550"/>
            <a:ext cx="1555500" cy="6345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Fira Mono"/>
                <a:ea typeface="Fira Mono"/>
                <a:cs typeface="Fira Mono"/>
                <a:sym typeface="Fira Mono"/>
              </a:rPr>
              <a:t>Les arrière-plans</a:t>
            </a:r>
            <a:endParaRPr b="1" sz="11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146501" y="1772025"/>
            <a:ext cx="1555500" cy="53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Fira Mono"/>
                <a:ea typeface="Fira Mono"/>
                <a:cs typeface="Fira Mono"/>
                <a:sym typeface="Fira Mono"/>
              </a:rPr>
              <a:t>Les blocs de programmation</a:t>
            </a:r>
            <a:endParaRPr b="1" sz="13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3339725" y="2265250"/>
            <a:ext cx="1697400" cy="584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Fira Mono"/>
                <a:ea typeface="Fira Mono"/>
                <a:cs typeface="Fira Mono"/>
                <a:sym typeface="Fira Mono"/>
              </a:rPr>
              <a:t>L’espace de programmation</a:t>
            </a:r>
            <a:endParaRPr b="1" sz="13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5363375" y="3632575"/>
            <a:ext cx="1182000" cy="538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Fira Mono"/>
                <a:ea typeface="Fira Mono"/>
                <a:cs typeface="Fira Mono"/>
                <a:sym typeface="Fira Mono"/>
              </a:rPr>
              <a:t>Les sprites</a:t>
            </a:r>
            <a:endParaRPr b="1" sz="1500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17" name="Google Shape;2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2525" y="1178825"/>
            <a:ext cx="396150" cy="3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429000" y="2701150"/>
            <a:ext cx="396153" cy="39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6511468">
            <a:off x="5668675" y="3280849"/>
            <a:ext cx="396154" cy="39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 rot="8646915">
            <a:off x="4635200" y="1984274"/>
            <a:ext cx="396153" cy="39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101944">
            <a:off x="3148694" y="483645"/>
            <a:ext cx="347512" cy="347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238181">
            <a:off x="1501486" y="1463687"/>
            <a:ext cx="544402" cy="54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3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Trouve le drapeau vert !</a:t>
            </a:r>
            <a:r>
              <a:rPr lang="en" sz="2000">
                <a:solidFill>
                  <a:schemeClr val="dk1"/>
                </a:solidFill>
              </a:rPr>
              <a:t> 🔍</a:t>
            </a:r>
            <a:r>
              <a:rPr lang="en" sz="2000"/>
              <a:t> </a:t>
            </a:r>
            <a:r>
              <a:rPr b="0" lang="en" sz="2000"/>
              <a:t>Selon toi, quelle est sa fonction ?</a:t>
            </a:r>
            <a:endParaRPr b="0" sz="2000">
              <a:solidFill>
                <a:schemeClr val="dk1"/>
              </a:solidFill>
            </a:endParaRPr>
          </a:p>
        </p:txBody>
      </p:sp>
      <p:sp>
        <p:nvSpPr>
          <p:cNvPr id="224" name="Google Shape;224;p23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>
            <p:ph type="title"/>
          </p:nvPr>
        </p:nvSpPr>
        <p:spPr>
          <a:xfrm>
            <a:off x="171300" y="323350"/>
            <a:ext cx="8801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Les Sprites</a:t>
            </a:r>
            <a:endParaRPr/>
          </a:p>
        </p:txBody>
      </p:sp>
      <p:sp>
        <p:nvSpPr>
          <p:cNvPr id="230" name="Google Shape;230;p24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31" name="Google Shape;23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6176" y="1538387"/>
            <a:ext cx="2464749" cy="1551879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  <p:pic>
        <p:nvPicPr>
          <p:cNvPr id="232" name="Google Shape;23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4862" y="1089551"/>
            <a:ext cx="3879381" cy="2592872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  <p:sp>
        <p:nvSpPr>
          <p:cNvPr id="233" name="Google Shape;233;p24"/>
          <p:cNvSpPr/>
          <p:nvPr/>
        </p:nvSpPr>
        <p:spPr>
          <a:xfrm>
            <a:off x="4829205" y="3050308"/>
            <a:ext cx="617100" cy="53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" name="Google Shape;234;p24"/>
          <p:cNvCxnSpPr/>
          <p:nvPr/>
        </p:nvCxnSpPr>
        <p:spPr>
          <a:xfrm>
            <a:off x="161883" y="188200"/>
            <a:ext cx="8794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Google Shape;235;p24"/>
          <p:cNvSpPr/>
          <p:nvPr/>
        </p:nvSpPr>
        <p:spPr>
          <a:xfrm>
            <a:off x="334625" y="2607725"/>
            <a:ext cx="23283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Fira Mono"/>
                <a:ea typeface="Fira Mono"/>
                <a:cs typeface="Fira Mono"/>
                <a:sym typeface="Fira Mono"/>
              </a:rPr>
              <a:t>🗑️ Pour supprimer</a:t>
            </a:r>
            <a:endParaRPr b="1" sz="15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2356450" y="3389900"/>
            <a:ext cx="19830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➕ </a:t>
            </a:r>
            <a:r>
              <a:rPr b="1" lang="en" sz="1500">
                <a:latin typeface="Fira Mono"/>
                <a:ea typeface="Fira Mono"/>
                <a:cs typeface="Fira Mono"/>
                <a:sym typeface="Fira Mono"/>
              </a:rPr>
              <a:t>Pour ajouter</a:t>
            </a:r>
            <a:endParaRPr b="1" sz="1500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37" name="Google Shape;23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116848">
            <a:off x="2385182" y="2134000"/>
            <a:ext cx="503986" cy="50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116796">
            <a:off x="4047169" y="2965268"/>
            <a:ext cx="469488" cy="469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/>
          <p:nvPr/>
        </p:nvSpPr>
        <p:spPr>
          <a:xfrm>
            <a:off x="4247725" y="1538375"/>
            <a:ext cx="1900138" cy="1127939"/>
          </a:xfrm>
          <a:custGeom>
            <a:rect b="b" l="l" r="r" t="t"/>
            <a:pathLst>
              <a:path extrusionOk="0" h="46973" w="72338">
                <a:moveTo>
                  <a:pt x="0" y="46973"/>
                </a:moveTo>
                <a:cubicBezTo>
                  <a:pt x="0" y="36884"/>
                  <a:pt x="5381" y="24865"/>
                  <a:pt x="14405" y="20355"/>
                </a:cubicBezTo>
                <a:cubicBezTo>
                  <a:pt x="32714" y="11205"/>
                  <a:pt x="72338" y="20468"/>
                  <a:pt x="72338" y="0"/>
                </a:cubicBez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8525" y="1182267"/>
            <a:ext cx="4179969" cy="2608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0187" y="1323959"/>
            <a:ext cx="1726308" cy="259287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Les arrière-plans</a:t>
            </a:r>
            <a:endParaRPr/>
          </a:p>
        </p:txBody>
      </p:sp>
      <p:sp>
        <p:nvSpPr>
          <p:cNvPr id="247" name="Google Shape;247;p25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b="1" sz="1600"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4956343" y="2415023"/>
            <a:ext cx="617100" cy="597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" name="Google Shape;249;p25"/>
          <p:cNvCxnSpPr/>
          <p:nvPr/>
        </p:nvCxnSpPr>
        <p:spPr>
          <a:xfrm>
            <a:off x="161875" y="188200"/>
            <a:ext cx="88098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0" name="Google Shape;250;p25"/>
          <p:cNvSpPr/>
          <p:nvPr/>
        </p:nvSpPr>
        <p:spPr>
          <a:xfrm rot="10800000">
            <a:off x="18" y="4736389"/>
            <a:ext cx="9143982" cy="410886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2841849" y="1593150"/>
            <a:ext cx="1661966" cy="1930590"/>
          </a:xfrm>
          <a:custGeom>
            <a:rect b="b" l="l" r="r" t="t"/>
            <a:pathLst>
              <a:path extrusionOk="0" h="46973" w="72338">
                <a:moveTo>
                  <a:pt x="0" y="46973"/>
                </a:moveTo>
                <a:cubicBezTo>
                  <a:pt x="0" y="36884"/>
                  <a:pt x="5381" y="24865"/>
                  <a:pt x="14405" y="20355"/>
                </a:cubicBezTo>
                <a:cubicBezTo>
                  <a:pt x="32714" y="11205"/>
                  <a:pt x="72338" y="20468"/>
                  <a:pt x="72338" y="0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52" name="Google Shape;252;p25"/>
          <p:cNvSpPr/>
          <p:nvPr/>
        </p:nvSpPr>
        <p:spPr>
          <a:xfrm>
            <a:off x="1055275" y="4138300"/>
            <a:ext cx="1983000" cy="393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Fira Mono"/>
                <a:ea typeface="Fira Mono"/>
                <a:cs typeface="Fira Mono"/>
                <a:sym typeface="Fira Mono"/>
              </a:rPr>
              <a:t>➕ </a:t>
            </a:r>
            <a:r>
              <a:rPr b="1" lang="en" sz="1500">
                <a:latin typeface="Fira Mono"/>
                <a:ea typeface="Fira Mono"/>
                <a:cs typeface="Fira Mono"/>
                <a:sym typeface="Fira Mono"/>
              </a:rPr>
              <a:t>Pour ajouter</a:t>
            </a:r>
            <a:endParaRPr b="1" sz="1500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3" name="Google Shape;25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9116796">
            <a:off x="2778919" y="3755968"/>
            <a:ext cx="469488" cy="469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">
            <a:off x="3918679" y="566536"/>
            <a:ext cx="1376693" cy="115127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6"/>
          <p:cNvSpPr txBox="1"/>
          <p:nvPr>
            <p:ph idx="1" type="subTitle"/>
          </p:nvPr>
        </p:nvSpPr>
        <p:spPr>
          <a:xfrm>
            <a:off x="845300" y="1428000"/>
            <a:ext cx="627000" cy="3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60" name="Google Shape;260;p26"/>
          <p:cNvSpPr txBox="1"/>
          <p:nvPr>
            <p:ph type="title"/>
          </p:nvPr>
        </p:nvSpPr>
        <p:spPr>
          <a:xfrm>
            <a:off x="928425" y="2006700"/>
            <a:ext cx="7357200" cy="137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programmation dans Scratch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</a:t>
            </a:r>
            <a:r>
              <a:rPr lang="en"/>
              <a:t> Événements </a:t>
            </a:r>
            <a:r>
              <a:rPr lang="en">
                <a:solidFill>
                  <a:schemeClr val="dk2"/>
                </a:solidFill>
              </a:rPr>
              <a:t>&gt;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66" name="Google Shape;26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">
            <a:off x="2260671" y="1237753"/>
            <a:ext cx="2127008" cy="309072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sp>
        <p:nvSpPr>
          <p:cNvPr id="267" name="Google Shape;267;p27"/>
          <p:cNvSpPr txBox="1"/>
          <p:nvPr/>
        </p:nvSpPr>
        <p:spPr>
          <a:xfrm rot="251">
            <a:off x="5896386" y="869904"/>
            <a:ext cx="410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Pour </a:t>
            </a:r>
            <a:r>
              <a:rPr b="1" lang="en" sz="2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débuter</a:t>
            </a:r>
            <a:r>
              <a:rPr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un</a:t>
            </a:r>
            <a: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b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i="0" lang="en" sz="28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programme</a:t>
            </a:r>
            <a:r>
              <a:rPr b="1" i="0" lang="en" sz="22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sz="200"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68" name="Google Shape;26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58017">
            <a:off x="5050119" y="1850518"/>
            <a:ext cx="2419350" cy="22860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tl" dir="8700000" dist="142875">
              <a:schemeClr val="dk2"/>
            </a:outerShdw>
          </a:effectLst>
        </p:spPr>
      </p:pic>
      <p:pic>
        <p:nvPicPr>
          <p:cNvPr id="269" name="Google Shape;26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29316">
            <a:off x="6983001" y="1637701"/>
            <a:ext cx="546921" cy="5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7600" y="297050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7"/>
          <p:cNvSpPr txBox="1"/>
          <p:nvPr>
            <p:ph idx="4294967295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27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reocode">
  <a:themeElements>
    <a:clrScheme name="Simple Light">
      <a:dk1>
        <a:srgbClr val="000000"/>
      </a:dk1>
      <a:lt1>
        <a:srgbClr val="FFFFFF"/>
      </a:lt1>
      <a:dk2>
        <a:srgbClr val="2A71FF"/>
      </a:dk2>
      <a:lt2>
        <a:srgbClr val="000000"/>
      </a:lt2>
      <a:accent1>
        <a:srgbClr val="4285F4"/>
      </a:accent1>
      <a:accent2>
        <a:srgbClr val="FFD63E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rio template">
  <a:themeElements>
    <a:clrScheme name="Bleu 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