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
        <p:nvSpPr>
          <p:cNvPr id="18" name="Google Shape;18;p2"/>
          <p:cNvSpPr/>
          <p:nvPr/>
        </p:nvSpPr>
        <p:spPr>
          <a:xfrm rot="-5400000">
            <a:off x="-16435" y="517729"/>
            <a:ext cx="530872" cy="497998"/>
          </a:xfrm>
          <a:prstGeom prst="rect">
            <a:avLst/>
          </a:prstGeom>
          <a:solidFill>
            <a:srgbClr val="76B0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3" name="Google Shape;63;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4" name="Google Shape;6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65" name="Google Shape;65;p14"/>
          <p:cNvPicPr preferRelativeResize="0"/>
          <p:nvPr/>
        </p:nvPicPr>
        <p:blipFill rotWithShape="1">
          <a:blip r:embed="rId2">
            <a:alphaModFix/>
          </a:blip>
          <a:srcRect b="0" l="0" r="0" t="0"/>
          <a:stretch/>
        </p:blipFill>
        <p:spPr>
          <a:xfrm>
            <a:off x="1" y="0"/>
            <a:ext cx="497998" cy="5143498"/>
          </a:xfrm>
          <a:prstGeom prst="rect">
            <a:avLst/>
          </a:prstGeom>
          <a:noFill/>
          <a:ln>
            <a:noFill/>
          </a:ln>
        </p:spPr>
      </p:pic>
      <p:sp>
        <p:nvSpPr>
          <p:cNvPr id="66" name="Google Shape;66;p14"/>
          <p:cNvSpPr/>
          <p:nvPr/>
        </p:nvSpPr>
        <p:spPr>
          <a:xfrm rot="-5400000">
            <a:off x="-1313568" y="3331933"/>
            <a:ext cx="3125135" cy="497998"/>
          </a:xfrm>
          <a:prstGeom prst="rect">
            <a:avLst/>
          </a:prstGeom>
          <a:solidFill>
            <a:srgbClr val="76B0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14"/>
          <p:cNvSpPr txBox="1"/>
          <p:nvPr/>
        </p:nvSpPr>
        <p:spPr>
          <a:xfrm rot="-5400000">
            <a:off x="-1417138" y="3152606"/>
            <a:ext cx="3298638"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Sosioemotionaaliset taidot</a:t>
            </a:r>
            <a:endParaRPr/>
          </a:p>
        </p:txBody>
      </p:sp>
      <p:pic>
        <p:nvPicPr>
          <p:cNvPr id="68" name="Google Shape;68;p14"/>
          <p:cNvPicPr preferRelativeResize="0"/>
          <p:nvPr/>
        </p:nvPicPr>
        <p:blipFill rotWithShape="1">
          <a:blip r:embed="rId3">
            <a:alphaModFix/>
          </a:blip>
          <a:srcRect b="0" l="0" r="0" t="0"/>
          <a:stretch/>
        </p:blipFill>
        <p:spPr>
          <a:xfrm>
            <a:off x="69742" y="512500"/>
            <a:ext cx="358508" cy="3316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5" name="Google Shape;7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0" name="Google Shape;8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7" name="Google Shape;8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0" name="Google Shape;9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9" name="Google Shape;9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3" name="Google Shape;10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 y="0"/>
            <a:ext cx="497998" cy="5143498"/>
          </a:xfrm>
          <a:prstGeom prst="rect">
            <a:avLst/>
          </a:prstGeom>
          <a:noFill/>
          <a:ln>
            <a:noFill/>
          </a:ln>
        </p:spPr>
      </p:pic>
      <p:sp>
        <p:nvSpPr>
          <p:cNvPr id="7" name="Google Shape;7;p1"/>
          <p:cNvSpPr/>
          <p:nvPr/>
        </p:nvSpPr>
        <p:spPr>
          <a:xfrm rot="-5400000">
            <a:off x="-1313568" y="3331933"/>
            <a:ext cx="3125135" cy="497998"/>
          </a:xfrm>
          <a:prstGeom prst="rect">
            <a:avLst/>
          </a:prstGeom>
          <a:solidFill>
            <a:srgbClr val="76B0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 name="Google Shape;8;p1"/>
          <p:cNvSpPr txBox="1"/>
          <p:nvPr/>
        </p:nvSpPr>
        <p:spPr>
          <a:xfrm rot="-5400000">
            <a:off x="-1417138" y="3152606"/>
            <a:ext cx="3298638" cy="4154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i" sz="2000" u="none" cap="none" strike="noStrike">
                <a:solidFill>
                  <a:schemeClr val="lt1"/>
                </a:solidFill>
                <a:latin typeface="Arial"/>
                <a:ea typeface="Arial"/>
                <a:cs typeface="Arial"/>
                <a:sym typeface="Arial"/>
              </a:rPr>
              <a:t>Sosioemotionaaliset taidot</a:t>
            </a:r>
            <a:endParaRPr/>
          </a:p>
        </p:txBody>
      </p:sp>
      <p:sp>
        <p:nvSpPr>
          <p:cNvPr id="9" name="Google Shape;9;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 name="Google Shape;10;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1" name="Google Shape;11;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pic>
        <p:nvPicPr>
          <p:cNvPr id="12" name="Google Shape;12;p1"/>
          <p:cNvPicPr preferRelativeResize="0"/>
          <p:nvPr/>
        </p:nvPicPr>
        <p:blipFill rotWithShape="1">
          <a:blip r:embed="rId2">
            <a:alphaModFix/>
          </a:blip>
          <a:srcRect b="0" l="0" r="0" t="0"/>
          <a:stretch/>
        </p:blipFill>
        <p:spPr>
          <a:xfrm>
            <a:off x="69742" y="512500"/>
            <a:ext cx="358508" cy="331624"/>
          </a:xfrm>
          <a:prstGeom prst="rect">
            <a:avLst/>
          </a:prstGeom>
          <a:noFill/>
          <a:ln>
            <a:noFill/>
          </a:ln>
        </p:spPr>
      </p:pic>
      <p:pic>
        <p:nvPicPr>
          <p:cNvPr id="13" name="Google Shape;13;p1"/>
          <p:cNvPicPr preferRelativeResize="0"/>
          <p:nvPr/>
        </p:nvPicPr>
        <p:blipFill rotWithShape="1">
          <a:blip r:embed="rId3">
            <a:alphaModFix/>
          </a:blip>
          <a:srcRect b="0" l="0" r="0" t="0"/>
          <a:stretch/>
        </p:blipFill>
        <p:spPr>
          <a:xfrm>
            <a:off x="570800" y="4743825"/>
            <a:ext cx="1761387" cy="331625"/>
          </a:xfrm>
          <a:prstGeom prst="rect">
            <a:avLst/>
          </a:prstGeom>
          <a:noFill/>
          <a:ln>
            <a:noFill/>
          </a:ln>
        </p:spPr>
      </p:pic>
      <p:pic>
        <p:nvPicPr>
          <p:cNvPr id="14" name="Google Shape;14;p1"/>
          <p:cNvPicPr preferRelativeResize="0"/>
          <p:nvPr/>
        </p:nvPicPr>
        <p:blipFill rotWithShape="1">
          <a:blip r:embed="rId4">
            <a:alphaModFix/>
          </a:blip>
          <a:srcRect b="0" l="0" r="0" t="0"/>
          <a:stretch/>
        </p:blipFill>
        <p:spPr>
          <a:xfrm>
            <a:off x="8273610" y="4743825"/>
            <a:ext cx="801965" cy="3316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9" name="Google Shape;59;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0" name="Google Shape;6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ei.yale.edu/ruler/"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ei.yale.edu/rul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ei.yale.edu/rul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5"/>
          <p:cNvSpPr txBox="1"/>
          <p:nvPr>
            <p:ph type="title"/>
          </p:nvPr>
        </p:nvSpPr>
        <p:spPr>
          <a:xfrm>
            <a:off x="810574" y="1784655"/>
            <a:ext cx="3974177"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b="1" lang="fi" sz="4800"/>
              <a:t>Mieti </a:t>
            </a:r>
            <a:r>
              <a:rPr b="1" lang="fi" sz="4800"/>
              <a:t>hetki.</a:t>
            </a:r>
            <a:endParaRPr b="1" sz="4800"/>
          </a:p>
        </p:txBody>
      </p:sp>
      <p:sp>
        <p:nvSpPr>
          <p:cNvPr id="111" name="Google Shape;111;p25"/>
          <p:cNvSpPr txBox="1"/>
          <p:nvPr/>
        </p:nvSpPr>
        <p:spPr>
          <a:xfrm>
            <a:off x="1065000" y="53850"/>
            <a:ext cx="80109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i" sz="1400" u="none" cap="none" strike="noStrike">
                <a:solidFill>
                  <a:srgbClr val="76B042"/>
                </a:solidFill>
                <a:latin typeface="Arial"/>
                <a:ea typeface="Arial"/>
                <a:cs typeface="Arial"/>
                <a:sym typeface="Arial"/>
              </a:rPr>
              <a:t>Mitä tunteita vihapuhe herättää minussa? &gt; SOS &gt; </a:t>
            </a:r>
            <a:r>
              <a:rPr b="1" lang="fi">
                <a:solidFill>
                  <a:srgbClr val="76B042"/>
                </a:solidFill>
              </a:rPr>
              <a:t>Mieti </a:t>
            </a:r>
            <a:r>
              <a:rPr b="1" i="0" lang="fi" sz="1400" u="none" cap="none" strike="noStrike">
                <a:solidFill>
                  <a:srgbClr val="76B042"/>
                </a:solidFill>
                <a:latin typeface="Arial"/>
                <a:ea typeface="Arial"/>
                <a:cs typeface="Arial"/>
                <a:sym typeface="Arial"/>
              </a:rPr>
              <a:t>hetki</a:t>
            </a:r>
            <a:endParaRPr b="1" i="0" sz="1400" u="none" cap="none" strike="noStrike">
              <a:solidFill>
                <a:srgbClr val="76B042"/>
              </a:solidFill>
              <a:latin typeface="Arial"/>
              <a:ea typeface="Arial"/>
              <a:cs typeface="Arial"/>
              <a:sym typeface="Arial"/>
            </a:endParaRPr>
          </a:p>
        </p:txBody>
      </p:sp>
      <p:pic>
        <p:nvPicPr>
          <p:cNvPr id="112" name="Google Shape;112;p25"/>
          <p:cNvPicPr preferRelativeResize="0"/>
          <p:nvPr/>
        </p:nvPicPr>
        <p:blipFill rotWithShape="1">
          <a:blip r:embed="rId3">
            <a:alphaModFix/>
          </a:blip>
          <a:srcRect b="0" l="0" r="0" t="0"/>
          <a:stretch/>
        </p:blipFill>
        <p:spPr>
          <a:xfrm>
            <a:off x="595500" y="52850"/>
            <a:ext cx="441001" cy="407924"/>
          </a:xfrm>
          <a:prstGeom prst="rect">
            <a:avLst/>
          </a:prstGeom>
          <a:noFill/>
          <a:ln>
            <a:noFill/>
          </a:ln>
        </p:spPr>
      </p:pic>
      <p:sp>
        <p:nvSpPr>
          <p:cNvPr id="113" name="Google Shape;113;p25"/>
          <p:cNvSpPr/>
          <p:nvPr/>
        </p:nvSpPr>
        <p:spPr>
          <a:xfrm>
            <a:off x="5018850" y="901723"/>
            <a:ext cx="3620100" cy="2149500"/>
          </a:xfrm>
          <a:prstGeom prst="cloudCallout">
            <a:avLst>
              <a:gd fmla="val 39433" name="adj1"/>
              <a:gd fmla="val 90282" name="adj2"/>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 name="Google Shape;114;p25"/>
          <p:cNvGrpSpPr/>
          <p:nvPr/>
        </p:nvGrpSpPr>
        <p:grpSpPr>
          <a:xfrm>
            <a:off x="5587528" y="1633753"/>
            <a:ext cx="2248645" cy="571803"/>
            <a:chOff x="2754450" y="2283196"/>
            <a:chExt cx="3488976" cy="887205"/>
          </a:xfrm>
        </p:grpSpPr>
        <p:pic>
          <p:nvPicPr>
            <p:cNvPr id="115" name="Google Shape;115;p25"/>
            <p:cNvPicPr preferRelativeResize="0"/>
            <p:nvPr/>
          </p:nvPicPr>
          <p:blipFill rotWithShape="1">
            <a:blip r:embed="rId4">
              <a:alphaModFix/>
            </a:blip>
            <a:srcRect b="13577" l="0" r="0" t="0"/>
            <a:stretch/>
          </p:blipFill>
          <p:spPr>
            <a:xfrm>
              <a:off x="2754450" y="2283196"/>
              <a:ext cx="1026575" cy="887205"/>
            </a:xfrm>
            <a:prstGeom prst="rect">
              <a:avLst/>
            </a:prstGeom>
            <a:noFill/>
            <a:ln>
              <a:noFill/>
            </a:ln>
          </p:spPr>
        </p:pic>
        <p:pic>
          <p:nvPicPr>
            <p:cNvPr id="116" name="Google Shape;116;p25"/>
            <p:cNvPicPr preferRelativeResize="0"/>
            <p:nvPr/>
          </p:nvPicPr>
          <p:blipFill rotWithShape="1">
            <a:blip r:embed="rId5">
              <a:alphaModFix/>
            </a:blip>
            <a:srcRect b="15902" l="0" r="0" t="0"/>
            <a:stretch/>
          </p:blipFill>
          <p:spPr>
            <a:xfrm>
              <a:off x="3863275" y="2283200"/>
              <a:ext cx="1055014" cy="887199"/>
            </a:xfrm>
            <a:prstGeom prst="rect">
              <a:avLst/>
            </a:prstGeom>
            <a:noFill/>
            <a:ln>
              <a:noFill/>
            </a:ln>
          </p:spPr>
        </p:pic>
        <p:pic>
          <p:nvPicPr>
            <p:cNvPr id="117" name="Google Shape;117;p25"/>
            <p:cNvPicPr preferRelativeResize="0"/>
            <p:nvPr/>
          </p:nvPicPr>
          <p:blipFill rotWithShape="1">
            <a:blip r:embed="rId6">
              <a:alphaModFix/>
            </a:blip>
            <a:srcRect b="23787" l="0" r="0" t="9259"/>
            <a:stretch/>
          </p:blipFill>
          <p:spPr>
            <a:xfrm>
              <a:off x="4918300" y="2283200"/>
              <a:ext cx="1325126" cy="8871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nvSpPr>
        <p:spPr>
          <a:xfrm>
            <a:off x="804825" y="610550"/>
            <a:ext cx="5328600" cy="62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4"/>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4"/>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4"/>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4"/>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4"/>
          <p:cNvSpPr txBox="1"/>
          <p:nvPr/>
        </p:nvSpPr>
        <p:spPr>
          <a:xfrm rot="-5400000">
            <a:off x="1833050" y="1953175"/>
            <a:ext cx="13302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Energia</a:t>
            </a:r>
            <a:endParaRPr b="0" i="0" sz="2400" u="none" cap="none" strike="noStrike">
              <a:solidFill>
                <a:srgbClr val="000000"/>
              </a:solidFill>
              <a:latin typeface="Arial"/>
              <a:ea typeface="Arial"/>
              <a:cs typeface="Arial"/>
              <a:sym typeface="Arial"/>
            </a:endParaRPr>
          </a:p>
        </p:txBody>
      </p:sp>
      <p:sp>
        <p:nvSpPr>
          <p:cNvPr id="247" name="Google Shape;247;p34"/>
          <p:cNvSpPr txBox="1"/>
          <p:nvPr/>
        </p:nvSpPr>
        <p:spPr>
          <a:xfrm rot="-5400000">
            <a:off x="2567987" y="397612"/>
            <a:ext cx="866925"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Paljon</a:t>
            </a:r>
            <a:endParaRPr b="0" i="0" sz="1800" u="none" cap="none" strike="noStrike">
              <a:solidFill>
                <a:srgbClr val="000000"/>
              </a:solidFill>
              <a:latin typeface="Arial"/>
              <a:ea typeface="Arial"/>
              <a:cs typeface="Arial"/>
              <a:sym typeface="Arial"/>
            </a:endParaRPr>
          </a:p>
        </p:txBody>
      </p:sp>
      <p:sp>
        <p:nvSpPr>
          <p:cNvPr id="248" name="Google Shape;248;p34"/>
          <p:cNvSpPr txBox="1"/>
          <p:nvPr/>
        </p:nvSpPr>
        <p:spPr>
          <a:xfrm rot="-5400000">
            <a:off x="2567637" y="3482963"/>
            <a:ext cx="867625"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Vähän</a:t>
            </a:r>
            <a:endParaRPr b="0" i="0" sz="1800" u="none" cap="none" strike="noStrike">
              <a:solidFill>
                <a:srgbClr val="000000"/>
              </a:solidFill>
              <a:latin typeface="Arial"/>
              <a:ea typeface="Arial"/>
              <a:cs typeface="Arial"/>
              <a:sym typeface="Arial"/>
            </a:endParaRPr>
          </a:p>
        </p:txBody>
      </p:sp>
      <p:sp>
        <p:nvSpPr>
          <p:cNvPr id="249" name="Google Shape;249;p34"/>
          <p:cNvSpPr txBox="1"/>
          <p:nvPr/>
        </p:nvSpPr>
        <p:spPr>
          <a:xfrm>
            <a:off x="3254799" y="4170200"/>
            <a:ext cx="1758635"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Epämiellyttävä</a:t>
            </a:r>
            <a:endParaRPr b="0" i="0" sz="1800" u="none" cap="none" strike="noStrike">
              <a:solidFill>
                <a:srgbClr val="000000"/>
              </a:solidFill>
              <a:latin typeface="Arial"/>
              <a:ea typeface="Arial"/>
              <a:cs typeface="Arial"/>
              <a:sym typeface="Arial"/>
            </a:endParaRPr>
          </a:p>
        </p:txBody>
      </p:sp>
      <p:sp>
        <p:nvSpPr>
          <p:cNvPr id="250" name="Google Shape;250;p34"/>
          <p:cNvSpPr txBox="1"/>
          <p:nvPr/>
        </p:nvSpPr>
        <p:spPr>
          <a:xfrm>
            <a:off x="5841124" y="4170200"/>
            <a:ext cx="1362876"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Miellyttävä</a:t>
            </a:r>
            <a:endParaRPr b="0" i="0" sz="1800" u="none" cap="none" strike="noStrike">
              <a:solidFill>
                <a:srgbClr val="000000"/>
              </a:solidFill>
              <a:latin typeface="Arial"/>
              <a:ea typeface="Arial"/>
              <a:cs typeface="Arial"/>
              <a:sym typeface="Arial"/>
            </a:endParaRPr>
          </a:p>
        </p:txBody>
      </p:sp>
      <p:sp>
        <p:nvSpPr>
          <p:cNvPr id="251" name="Google Shape;251;p34"/>
          <p:cNvSpPr txBox="1"/>
          <p:nvPr/>
        </p:nvSpPr>
        <p:spPr>
          <a:xfrm>
            <a:off x="4657300" y="4481325"/>
            <a:ext cx="14025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Tunteet</a:t>
            </a:r>
            <a:endParaRPr b="0" i="0" sz="2400" u="none" cap="none" strike="noStrike">
              <a:solidFill>
                <a:srgbClr val="000000"/>
              </a:solidFill>
              <a:latin typeface="Arial"/>
              <a:ea typeface="Arial"/>
              <a:cs typeface="Arial"/>
              <a:sym typeface="Arial"/>
            </a:endParaRPr>
          </a:p>
        </p:txBody>
      </p:sp>
      <p:cxnSp>
        <p:nvCxnSpPr>
          <p:cNvPr id="252" name="Google Shape;252;p34"/>
          <p:cNvCxnSpPr/>
          <p:nvPr/>
        </p:nvCxnSpPr>
        <p:spPr>
          <a:xfrm>
            <a:off x="4111800" y="1084425"/>
            <a:ext cx="2221500" cy="2304300"/>
          </a:xfrm>
          <a:prstGeom prst="straightConnector1">
            <a:avLst/>
          </a:prstGeom>
          <a:noFill/>
          <a:ln cap="flat" cmpd="sng" w="114300">
            <a:solidFill>
              <a:schemeClr val="lt1"/>
            </a:solidFill>
            <a:prstDash val="solid"/>
            <a:round/>
            <a:headEnd len="sm" w="sm" type="none"/>
            <a:tailEnd len="med" w="med" type="triangle"/>
          </a:ln>
        </p:spPr>
      </p:cxnSp>
      <p:cxnSp>
        <p:nvCxnSpPr>
          <p:cNvPr id="253" name="Google Shape;253;p34"/>
          <p:cNvCxnSpPr/>
          <p:nvPr/>
        </p:nvCxnSpPr>
        <p:spPr>
          <a:xfrm rot="10800000">
            <a:off x="6732350" y="1016538"/>
            <a:ext cx="19800" cy="2756700"/>
          </a:xfrm>
          <a:prstGeom prst="straightConnector1">
            <a:avLst/>
          </a:prstGeom>
          <a:noFill/>
          <a:ln cap="flat" cmpd="sng" w="114300">
            <a:solidFill>
              <a:schemeClr val="lt1"/>
            </a:solidFill>
            <a:prstDash val="solid"/>
            <a:round/>
            <a:headEnd len="sm" w="sm" type="none"/>
            <a:tailEnd len="med" w="med" type="triangle"/>
          </a:ln>
        </p:spPr>
      </p:cxnSp>
      <p:cxnSp>
        <p:nvCxnSpPr>
          <p:cNvPr id="254" name="Google Shape;254;p34"/>
          <p:cNvCxnSpPr/>
          <p:nvPr/>
        </p:nvCxnSpPr>
        <p:spPr>
          <a:xfrm>
            <a:off x="3324350" y="3750388"/>
            <a:ext cx="2971500" cy="58200"/>
          </a:xfrm>
          <a:prstGeom prst="straightConnector1">
            <a:avLst/>
          </a:prstGeom>
          <a:noFill/>
          <a:ln cap="flat" cmpd="sng" w="114300">
            <a:solidFill>
              <a:schemeClr val="lt1"/>
            </a:solidFill>
            <a:prstDash val="solid"/>
            <a:round/>
            <a:headEnd len="sm" w="sm" type="none"/>
            <a:tailEnd len="med" w="med" type="triangle"/>
          </a:ln>
        </p:spPr>
      </p:cxnSp>
      <p:sp>
        <p:nvSpPr>
          <p:cNvPr id="255" name="Google Shape;255;p34"/>
          <p:cNvSpPr txBox="1"/>
          <p:nvPr/>
        </p:nvSpPr>
        <p:spPr>
          <a:xfrm>
            <a:off x="3508049" y="2703525"/>
            <a:ext cx="1322187" cy="50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yksinäinen</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onneton</a:t>
            </a:r>
            <a:endParaRPr b="0" i="0" sz="1800" u="none" cap="none" strike="noStrike">
              <a:solidFill>
                <a:schemeClr val="lt1"/>
              </a:solidFill>
              <a:latin typeface="Arial"/>
              <a:ea typeface="Arial"/>
              <a:cs typeface="Arial"/>
              <a:sym typeface="Arial"/>
            </a:endParaRPr>
          </a:p>
        </p:txBody>
      </p:sp>
      <p:sp>
        <p:nvSpPr>
          <p:cNvPr id="256" name="Google Shape;256;p34"/>
          <p:cNvSpPr txBox="1"/>
          <p:nvPr/>
        </p:nvSpPr>
        <p:spPr>
          <a:xfrm>
            <a:off x="5904125" y="3302500"/>
            <a:ext cx="1212300" cy="50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tyyni</a:t>
            </a:r>
            <a:endParaRPr b="0" i="0" sz="1800" u="none" cap="none" strike="noStrike">
              <a:solidFill>
                <a:schemeClr val="lt1"/>
              </a:solidFill>
              <a:latin typeface="Arial"/>
              <a:ea typeface="Arial"/>
              <a:cs typeface="Arial"/>
              <a:sym typeface="Arial"/>
            </a:endParaRPr>
          </a:p>
        </p:txBody>
      </p:sp>
      <p:sp>
        <p:nvSpPr>
          <p:cNvPr id="257" name="Google Shape;257;p34"/>
          <p:cNvSpPr txBox="1"/>
          <p:nvPr/>
        </p:nvSpPr>
        <p:spPr>
          <a:xfrm>
            <a:off x="5409375" y="345150"/>
            <a:ext cx="1707050" cy="104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innostunut</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hyväntuulinen</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ylpeä</a:t>
            </a:r>
            <a:endParaRPr b="0" i="0" sz="1800" u="none" cap="none" strike="noStrike">
              <a:solidFill>
                <a:schemeClr val="lt1"/>
              </a:solidFill>
              <a:latin typeface="Arial"/>
              <a:ea typeface="Arial"/>
              <a:cs typeface="Arial"/>
              <a:sym typeface="Arial"/>
            </a:endParaRPr>
          </a:p>
        </p:txBody>
      </p:sp>
      <p:sp>
        <p:nvSpPr>
          <p:cNvPr id="258" name="Google Shape;258;p34"/>
          <p:cNvSpPr txBox="1"/>
          <p:nvPr/>
        </p:nvSpPr>
        <p:spPr>
          <a:xfrm>
            <a:off x="3298100" y="152400"/>
            <a:ext cx="1359200" cy="86413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raivostunut</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vihainen</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lt1"/>
                </a:solidFill>
                <a:latin typeface="Arial"/>
                <a:ea typeface="Arial"/>
                <a:cs typeface="Arial"/>
                <a:sym typeface="Arial"/>
              </a:rPr>
              <a:t>ärsyyntynyt</a:t>
            </a:r>
            <a:endParaRPr b="0" i="0" sz="1800" u="none" cap="none" strike="noStrike">
              <a:solidFill>
                <a:schemeClr val="lt1"/>
              </a:solidFill>
              <a:latin typeface="Arial"/>
              <a:ea typeface="Arial"/>
              <a:cs typeface="Arial"/>
              <a:sym typeface="Arial"/>
            </a:endParaRPr>
          </a:p>
        </p:txBody>
      </p:sp>
      <p:sp>
        <p:nvSpPr>
          <p:cNvPr id="259" name="Google Shape;259;p34"/>
          <p:cNvSpPr txBox="1"/>
          <p:nvPr/>
        </p:nvSpPr>
        <p:spPr>
          <a:xfrm>
            <a:off x="7251525" y="3500600"/>
            <a:ext cx="1560600" cy="66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i" sz="1000" u="sng" cap="none" strike="noStrike">
                <a:solidFill>
                  <a:schemeClr val="hlink"/>
                </a:solidFill>
                <a:latin typeface="Arial"/>
                <a:ea typeface="Arial"/>
                <a:cs typeface="Arial"/>
                <a:sym typeface="Arial"/>
                <a:hlinkClick r:id="rId3"/>
              </a:rPr>
              <a:t>© RULER Programme. Yale Centre for Emotional Intelligence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5"/>
          <p:cNvPicPr preferRelativeResize="0"/>
          <p:nvPr/>
        </p:nvPicPr>
        <p:blipFill rotWithShape="1">
          <a:blip r:embed="rId3">
            <a:alphaModFix/>
          </a:blip>
          <a:srcRect b="0" l="0" r="0" t="0"/>
          <a:stretch/>
        </p:blipFill>
        <p:spPr>
          <a:xfrm>
            <a:off x="2313182" y="703750"/>
            <a:ext cx="4517626" cy="1868000"/>
          </a:xfrm>
          <a:prstGeom prst="rect">
            <a:avLst/>
          </a:prstGeom>
          <a:noFill/>
          <a:ln>
            <a:noFill/>
          </a:ln>
        </p:spPr>
      </p:pic>
      <p:sp>
        <p:nvSpPr>
          <p:cNvPr id="265" name="Google Shape;265;p35"/>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fi" sz="3600" u="none" cap="none" strike="noStrike">
                <a:solidFill>
                  <a:srgbClr val="F7931D"/>
                </a:solidFill>
                <a:latin typeface="Arial"/>
                <a:ea typeface="Arial"/>
                <a:cs typeface="Arial"/>
                <a:sym typeface="Arial"/>
              </a:rPr>
              <a:t>www.hackinghate.eu</a:t>
            </a:r>
            <a:endParaRPr b="1" i="0" sz="3600" u="none" cap="none" strike="noStrike">
              <a:solidFill>
                <a:srgbClr val="F7931D"/>
              </a:solidFill>
              <a:latin typeface="Arial"/>
              <a:ea typeface="Arial"/>
              <a:cs typeface="Arial"/>
              <a:sym typeface="Arial"/>
            </a:endParaRPr>
          </a:p>
        </p:txBody>
      </p:sp>
      <p:sp>
        <p:nvSpPr>
          <p:cNvPr id="266" name="Google Shape;266;p35"/>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fi"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267" name="Google Shape;267;p35"/>
          <p:cNvPicPr preferRelativeResize="0"/>
          <p:nvPr/>
        </p:nvPicPr>
        <p:blipFill rotWithShape="1">
          <a:blip r:embed="rId4">
            <a:alphaModFix/>
          </a:blip>
          <a:srcRect b="0" l="0" r="0" t="0"/>
          <a:stretch/>
        </p:blipFill>
        <p:spPr>
          <a:xfrm>
            <a:off x="2994226" y="3738238"/>
            <a:ext cx="421425" cy="421425"/>
          </a:xfrm>
          <a:prstGeom prst="rect">
            <a:avLst/>
          </a:prstGeom>
          <a:noFill/>
          <a:ln>
            <a:noFill/>
          </a:ln>
        </p:spPr>
      </p:pic>
      <p:pic>
        <p:nvPicPr>
          <p:cNvPr id="268" name="Google Shape;268;p35"/>
          <p:cNvPicPr preferRelativeResize="0"/>
          <p:nvPr/>
        </p:nvPicPr>
        <p:blipFill rotWithShape="1">
          <a:blip r:embed="rId5">
            <a:alphaModFix/>
          </a:blip>
          <a:srcRect b="0" l="0" r="0" t="0"/>
          <a:stretch/>
        </p:blipFill>
        <p:spPr>
          <a:xfrm>
            <a:off x="698200" y="4566900"/>
            <a:ext cx="2193600" cy="413000"/>
          </a:xfrm>
          <a:prstGeom prst="rect">
            <a:avLst/>
          </a:prstGeom>
          <a:noFill/>
          <a:ln>
            <a:noFill/>
          </a:ln>
        </p:spPr>
      </p:pic>
      <p:pic>
        <p:nvPicPr>
          <p:cNvPr id="269" name="Google Shape;269;p35"/>
          <p:cNvPicPr preferRelativeResize="0"/>
          <p:nvPr/>
        </p:nvPicPr>
        <p:blipFill rotWithShape="1">
          <a:blip r:embed="rId6">
            <a:alphaModFix/>
          </a:blip>
          <a:srcRect b="0" l="0" r="0" t="0"/>
          <a:stretch/>
        </p:blipFill>
        <p:spPr>
          <a:xfrm>
            <a:off x="4951950" y="4627776"/>
            <a:ext cx="953696" cy="291250"/>
          </a:xfrm>
          <a:prstGeom prst="rect">
            <a:avLst/>
          </a:prstGeom>
          <a:noFill/>
          <a:ln>
            <a:noFill/>
          </a:ln>
        </p:spPr>
      </p:pic>
      <p:pic>
        <p:nvPicPr>
          <p:cNvPr id="270" name="Google Shape;270;p35"/>
          <p:cNvPicPr preferRelativeResize="0"/>
          <p:nvPr/>
        </p:nvPicPr>
        <p:blipFill rotWithShape="1">
          <a:blip r:embed="rId7">
            <a:alphaModFix/>
          </a:blip>
          <a:srcRect b="6253" l="0" r="0" t="6262"/>
          <a:stretch/>
        </p:blipFill>
        <p:spPr>
          <a:xfrm>
            <a:off x="3022725" y="4566900"/>
            <a:ext cx="1169370" cy="412999"/>
          </a:xfrm>
          <a:prstGeom prst="rect">
            <a:avLst/>
          </a:prstGeom>
          <a:noFill/>
          <a:ln>
            <a:noFill/>
          </a:ln>
        </p:spPr>
      </p:pic>
      <p:pic>
        <p:nvPicPr>
          <p:cNvPr id="271" name="Google Shape;271;p35"/>
          <p:cNvPicPr preferRelativeResize="0"/>
          <p:nvPr/>
        </p:nvPicPr>
        <p:blipFill rotWithShape="1">
          <a:blip r:embed="rId8">
            <a:alphaModFix/>
          </a:blip>
          <a:srcRect b="0" l="0" r="0" t="0"/>
          <a:stretch/>
        </p:blipFill>
        <p:spPr>
          <a:xfrm>
            <a:off x="4323031" y="4524394"/>
            <a:ext cx="498000" cy="498000"/>
          </a:xfrm>
          <a:prstGeom prst="rect">
            <a:avLst/>
          </a:prstGeom>
          <a:noFill/>
          <a:ln>
            <a:noFill/>
          </a:ln>
        </p:spPr>
      </p:pic>
      <p:pic>
        <p:nvPicPr>
          <p:cNvPr id="272" name="Google Shape;272;p35"/>
          <p:cNvPicPr preferRelativeResize="0"/>
          <p:nvPr/>
        </p:nvPicPr>
        <p:blipFill rotWithShape="1">
          <a:blip r:embed="rId9">
            <a:alphaModFix/>
          </a:blip>
          <a:srcRect b="0" l="0" r="0" t="0"/>
          <a:stretch/>
        </p:blipFill>
        <p:spPr>
          <a:xfrm>
            <a:off x="6036575" y="4499890"/>
            <a:ext cx="498002" cy="547023"/>
          </a:xfrm>
          <a:prstGeom prst="rect">
            <a:avLst/>
          </a:prstGeom>
          <a:noFill/>
          <a:ln>
            <a:noFill/>
          </a:ln>
        </p:spPr>
      </p:pic>
      <p:pic>
        <p:nvPicPr>
          <p:cNvPr id="273" name="Google Shape;273;p35"/>
          <p:cNvPicPr preferRelativeResize="0"/>
          <p:nvPr/>
        </p:nvPicPr>
        <p:blipFill rotWithShape="1">
          <a:blip r:embed="rId10">
            <a:alphaModFix/>
          </a:blip>
          <a:srcRect b="0" l="0" r="0" t="0"/>
          <a:stretch/>
        </p:blipFill>
        <p:spPr>
          <a:xfrm>
            <a:off x="6665500" y="4617700"/>
            <a:ext cx="953698" cy="311403"/>
          </a:xfrm>
          <a:prstGeom prst="rect">
            <a:avLst/>
          </a:prstGeom>
          <a:noFill/>
          <a:ln>
            <a:noFill/>
          </a:ln>
        </p:spPr>
      </p:pic>
      <p:pic>
        <p:nvPicPr>
          <p:cNvPr id="274" name="Google Shape;274;p35"/>
          <p:cNvPicPr preferRelativeResize="0"/>
          <p:nvPr/>
        </p:nvPicPr>
        <p:blipFill rotWithShape="1">
          <a:blip r:embed="rId11">
            <a:alphaModFix/>
          </a:blip>
          <a:srcRect b="0" l="0" r="0" t="0"/>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ph type="title"/>
          </p:nvPr>
        </p:nvSpPr>
        <p:spPr>
          <a:xfrm>
            <a:off x="489375" y="245275"/>
            <a:ext cx="86544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i"/>
              <a:t>Ovatko tunteesi joskus </a:t>
            </a:r>
            <a:r>
              <a:rPr b="1" lang="fi">
                <a:solidFill>
                  <a:srgbClr val="76B042"/>
                </a:solidFill>
              </a:rPr>
              <a:t>karanneet hallinnasta</a:t>
            </a:r>
            <a:r>
              <a:rPr lang="fi"/>
              <a:t>?</a:t>
            </a:r>
            <a:endParaRPr/>
          </a:p>
        </p:txBody>
      </p:sp>
      <p:pic>
        <p:nvPicPr>
          <p:cNvPr id="123" name="Google Shape;123;p26"/>
          <p:cNvPicPr preferRelativeResize="0"/>
          <p:nvPr/>
        </p:nvPicPr>
        <p:blipFill rotWithShape="1">
          <a:blip r:embed="rId3">
            <a:alphaModFix/>
          </a:blip>
          <a:srcRect b="0" l="0" r="0" t="0"/>
          <a:stretch/>
        </p:blipFill>
        <p:spPr>
          <a:xfrm>
            <a:off x="1919975" y="1039738"/>
            <a:ext cx="5793199" cy="3445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type="title"/>
          </p:nvPr>
        </p:nvSpPr>
        <p:spPr>
          <a:xfrm>
            <a:off x="501725" y="255275"/>
            <a:ext cx="86424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fi">
                <a:solidFill>
                  <a:srgbClr val="76B042"/>
                </a:solidFill>
              </a:rPr>
              <a:t>Mieti hetki. Miten toimit tällä kertaa?</a:t>
            </a:r>
            <a:endParaRPr b="1">
              <a:solidFill>
                <a:srgbClr val="76B042"/>
              </a:solidFill>
            </a:endParaRPr>
          </a:p>
        </p:txBody>
      </p:sp>
      <p:sp>
        <p:nvSpPr>
          <p:cNvPr id="129" name="Google Shape;129;p27"/>
          <p:cNvSpPr txBox="1"/>
          <p:nvPr/>
        </p:nvSpPr>
        <p:spPr>
          <a:xfrm>
            <a:off x="3487650" y="1212400"/>
            <a:ext cx="5524500" cy="1230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fi" sz="3000" u="none" cap="none" strike="noStrike">
                <a:solidFill>
                  <a:schemeClr val="dk1"/>
                </a:solidFill>
                <a:latin typeface="Arial"/>
                <a:ea typeface="Arial"/>
                <a:cs typeface="Arial"/>
                <a:sym typeface="Arial"/>
              </a:rPr>
              <a:t>Mi</a:t>
            </a:r>
            <a:r>
              <a:rPr lang="fi" sz="3000">
                <a:solidFill>
                  <a:schemeClr val="dk1"/>
                </a:solidFill>
              </a:rPr>
              <a:t>ten</a:t>
            </a:r>
            <a:r>
              <a:rPr b="0" i="0" lang="fi" sz="3000" u="none" cap="none" strike="noStrike">
                <a:solidFill>
                  <a:schemeClr val="dk1"/>
                </a:solidFill>
                <a:latin typeface="Arial"/>
                <a:ea typeface="Arial"/>
                <a:cs typeface="Arial"/>
                <a:sym typeface="Arial"/>
              </a:rPr>
              <a:t> </a:t>
            </a:r>
            <a:r>
              <a:rPr b="1" i="0" lang="fi" sz="3000" u="none" cap="none" strike="noStrike">
                <a:solidFill>
                  <a:srgbClr val="76B042"/>
                </a:solidFill>
                <a:latin typeface="Arial"/>
                <a:ea typeface="Arial"/>
                <a:cs typeface="Arial"/>
                <a:sym typeface="Arial"/>
              </a:rPr>
              <a:t>”paras minä</a:t>
            </a:r>
            <a:r>
              <a:rPr b="1" lang="fi" sz="3000">
                <a:solidFill>
                  <a:srgbClr val="76B042"/>
                </a:solidFill>
              </a:rPr>
              <a:t>s</a:t>
            </a:r>
            <a:r>
              <a:rPr b="1" i="0" lang="fi" sz="3000" u="none" cap="none" strike="noStrike">
                <a:solidFill>
                  <a:srgbClr val="76B042"/>
                </a:solidFill>
                <a:latin typeface="Arial"/>
                <a:ea typeface="Arial"/>
                <a:cs typeface="Arial"/>
                <a:sym typeface="Arial"/>
              </a:rPr>
              <a:t>i” </a:t>
            </a:r>
            <a:r>
              <a:rPr lang="fi" sz="3000">
                <a:solidFill>
                  <a:schemeClr val="dk1"/>
                </a:solidFill>
              </a:rPr>
              <a:t>toim</a:t>
            </a:r>
            <a:r>
              <a:rPr b="0" i="0" lang="fi" sz="3000" u="none" cap="none" strike="noStrike">
                <a:solidFill>
                  <a:schemeClr val="dk1"/>
                </a:solidFill>
                <a:latin typeface="Arial"/>
                <a:ea typeface="Arial"/>
                <a:cs typeface="Arial"/>
                <a:sym typeface="Arial"/>
              </a:rPr>
              <a:t>isi? </a:t>
            </a:r>
            <a:endParaRPr b="0" i="0" sz="3000" u="none" cap="none" strike="noStrike">
              <a:solidFill>
                <a:srgbClr val="000000"/>
              </a:solidFill>
              <a:latin typeface="Arial"/>
              <a:ea typeface="Arial"/>
              <a:cs typeface="Arial"/>
              <a:sym typeface="Arial"/>
            </a:endParaRPr>
          </a:p>
        </p:txBody>
      </p:sp>
      <p:sp>
        <p:nvSpPr>
          <p:cNvPr id="130" name="Google Shape;130;p27"/>
          <p:cNvSpPr txBox="1"/>
          <p:nvPr/>
        </p:nvSpPr>
        <p:spPr>
          <a:xfrm>
            <a:off x="3406774" y="2827700"/>
            <a:ext cx="5343088" cy="141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fi" sz="3000" u="none" cap="none" strike="noStrike">
                <a:solidFill>
                  <a:schemeClr val="dk1"/>
                </a:solidFill>
                <a:latin typeface="Arial"/>
                <a:ea typeface="Arial"/>
                <a:cs typeface="Arial"/>
                <a:sym typeface="Arial"/>
              </a:rPr>
              <a:t>Mit</a:t>
            </a:r>
            <a:r>
              <a:rPr lang="fi" sz="3000">
                <a:solidFill>
                  <a:schemeClr val="dk1"/>
                </a:solidFill>
              </a:rPr>
              <a:t>en saat itsesi toimimaan, kuten</a:t>
            </a:r>
            <a:r>
              <a:rPr b="0" i="0" lang="fi" sz="3000" u="none" cap="none" strike="noStrike">
                <a:solidFill>
                  <a:schemeClr val="dk1"/>
                </a:solidFill>
                <a:latin typeface="Arial"/>
                <a:ea typeface="Arial"/>
                <a:cs typeface="Arial"/>
                <a:sym typeface="Arial"/>
              </a:rPr>
              <a:t> </a:t>
            </a:r>
            <a:r>
              <a:rPr b="1" i="0" lang="fi" sz="3000" u="none" cap="none" strike="noStrike">
                <a:solidFill>
                  <a:srgbClr val="76B042"/>
                </a:solidFill>
                <a:latin typeface="Arial"/>
                <a:ea typeface="Arial"/>
                <a:cs typeface="Arial"/>
                <a:sym typeface="Arial"/>
              </a:rPr>
              <a:t>”pa</a:t>
            </a:r>
            <a:r>
              <a:rPr b="1" lang="fi" sz="3000">
                <a:solidFill>
                  <a:srgbClr val="76B042"/>
                </a:solidFill>
              </a:rPr>
              <a:t>ras</a:t>
            </a:r>
            <a:r>
              <a:rPr b="1" i="0" lang="fi" sz="3000" u="none" cap="none" strike="noStrike">
                <a:solidFill>
                  <a:srgbClr val="76B042"/>
                </a:solidFill>
                <a:latin typeface="Arial"/>
                <a:ea typeface="Arial"/>
                <a:cs typeface="Arial"/>
                <a:sym typeface="Arial"/>
              </a:rPr>
              <a:t> minä</a:t>
            </a:r>
            <a:r>
              <a:rPr b="1" lang="fi" sz="3000">
                <a:solidFill>
                  <a:srgbClr val="76B042"/>
                </a:solidFill>
              </a:rPr>
              <a:t>s</a:t>
            </a:r>
            <a:r>
              <a:rPr b="1" i="0" lang="fi" sz="3000" u="none" cap="none" strike="noStrike">
                <a:solidFill>
                  <a:srgbClr val="76B042"/>
                </a:solidFill>
                <a:latin typeface="Arial"/>
                <a:ea typeface="Arial"/>
                <a:cs typeface="Arial"/>
                <a:sym typeface="Arial"/>
              </a:rPr>
              <a:t>i”</a:t>
            </a:r>
            <a:r>
              <a:rPr b="0" i="0" lang="fi" sz="3000" u="none" cap="none" strike="noStrike">
                <a:solidFill>
                  <a:schemeClr val="dk1"/>
                </a:solidFill>
                <a:latin typeface="Arial"/>
                <a:ea typeface="Arial"/>
                <a:cs typeface="Arial"/>
                <a:sym typeface="Arial"/>
              </a:rPr>
              <a:t>?</a:t>
            </a:r>
            <a:endParaRPr b="0" i="0" sz="3000" u="none" cap="none" strike="noStrike">
              <a:solidFill>
                <a:srgbClr val="000000"/>
              </a:solidFill>
              <a:latin typeface="Arial"/>
              <a:ea typeface="Arial"/>
              <a:cs typeface="Arial"/>
              <a:sym typeface="Arial"/>
            </a:endParaRPr>
          </a:p>
        </p:txBody>
      </p:sp>
      <p:pic>
        <p:nvPicPr>
          <p:cNvPr id="131" name="Google Shape;131;p27"/>
          <p:cNvPicPr preferRelativeResize="0"/>
          <p:nvPr/>
        </p:nvPicPr>
        <p:blipFill rotWithShape="1">
          <a:blip r:embed="rId3">
            <a:alphaModFix/>
          </a:blip>
          <a:srcRect b="13621" l="0" r="0" t="0"/>
          <a:stretch/>
        </p:blipFill>
        <p:spPr>
          <a:xfrm>
            <a:off x="501725" y="1282750"/>
            <a:ext cx="2826374" cy="244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8"/>
          <p:cNvPicPr preferRelativeResize="0"/>
          <p:nvPr/>
        </p:nvPicPr>
        <p:blipFill rotWithShape="1">
          <a:blip r:embed="rId3">
            <a:alphaModFix/>
          </a:blip>
          <a:srcRect b="0" l="0" r="0" t="0"/>
          <a:stretch/>
        </p:blipFill>
        <p:spPr>
          <a:xfrm>
            <a:off x="970688" y="885562"/>
            <a:ext cx="5346321" cy="3568822"/>
          </a:xfrm>
          <a:prstGeom prst="rect">
            <a:avLst/>
          </a:prstGeom>
          <a:noFill/>
          <a:ln>
            <a:noFill/>
          </a:ln>
        </p:spPr>
      </p:pic>
      <p:sp>
        <p:nvSpPr>
          <p:cNvPr id="137" name="Google Shape;137;p28"/>
          <p:cNvSpPr txBox="1"/>
          <p:nvPr>
            <p:ph type="title"/>
          </p:nvPr>
        </p:nvSpPr>
        <p:spPr>
          <a:xfrm>
            <a:off x="501725" y="235300"/>
            <a:ext cx="86424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i"/>
              <a:t>Mitä </a:t>
            </a:r>
            <a:r>
              <a:rPr b="1" lang="fi">
                <a:solidFill>
                  <a:srgbClr val="76B042"/>
                </a:solidFill>
              </a:rPr>
              <a:t>tunteita</a:t>
            </a:r>
            <a:r>
              <a:rPr lang="fi"/>
              <a:t> tämä kuva herättää sinussa?</a:t>
            </a:r>
            <a:endParaRPr/>
          </a:p>
        </p:txBody>
      </p:sp>
      <p:sp>
        <p:nvSpPr>
          <p:cNvPr id="138" name="Google Shape;138;p28"/>
          <p:cNvSpPr txBox="1"/>
          <p:nvPr/>
        </p:nvSpPr>
        <p:spPr>
          <a:xfrm>
            <a:off x="6466125" y="1212300"/>
            <a:ext cx="2560200" cy="2718900"/>
          </a:xfrm>
          <a:prstGeom prst="rect">
            <a:avLst/>
          </a:prstGeom>
          <a:noFill/>
          <a:ln>
            <a:noFill/>
          </a:ln>
        </p:spPr>
        <p:txBody>
          <a:bodyPr anchorCtr="0" anchor="t" bIns="91425" lIns="91425" spcFirstLastPara="1" rIns="91425" wrap="square" tIns="91425">
            <a:noAutofit/>
          </a:bodyPr>
          <a:lstStyle/>
          <a:p>
            <a:pPr indent="0" lvl="0" marL="0" marR="0" rtl="0" algn="l">
              <a:lnSpc>
                <a:spcPct val="142857"/>
              </a:lnSpc>
              <a:spcBef>
                <a:spcPts val="0"/>
              </a:spcBef>
              <a:spcAft>
                <a:spcPts val="0"/>
              </a:spcAft>
              <a:buClr>
                <a:srgbClr val="000000"/>
              </a:buClr>
              <a:buSzPts val="1100"/>
              <a:buFont typeface="Arial"/>
              <a:buNone/>
            </a:pPr>
            <a:r>
              <a:rPr b="0" i="0" lang="fi" sz="1100" u="none" cap="none" strike="noStrike">
                <a:solidFill>
                  <a:srgbClr val="3C4043"/>
                </a:solidFill>
                <a:latin typeface="Arial"/>
                <a:ea typeface="Arial"/>
                <a:cs typeface="Arial"/>
                <a:sym typeface="Arial"/>
              </a:rPr>
              <a:t>Budapest, Unkari, 10.9.2015: Unkarilaiset poliisit valvovat tilannetta ja yrittävät ylläpitää järjestystä pakolaisten keskellä Keletin rautatieasemalla Budapestissa. Monet pakolaiset tulevat Unkariin Syyriasta, Pakistanista ja Afganistanista matkallaan muihin Euroopan maihin, kuten Saksaan, Itävaltaan tai Tanskaan, etsiessään parempaa tulevaisuutta perheilleen.</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501475" y="215325"/>
            <a:ext cx="86424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fi"/>
              <a:t>Mitä tarkoitetaan tunteen </a:t>
            </a:r>
            <a:r>
              <a:rPr b="1" lang="fi">
                <a:solidFill>
                  <a:srgbClr val="76B042"/>
                </a:solidFill>
              </a:rPr>
              <a:t>laukaisijoilla</a:t>
            </a:r>
            <a:r>
              <a:rPr lang="fi"/>
              <a:t>?</a:t>
            </a:r>
            <a:endParaRPr/>
          </a:p>
        </p:txBody>
      </p:sp>
      <p:grpSp>
        <p:nvGrpSpPr>
          <p:cNvPr id="144" name="Google Shape;144;p29"/>
          <p:cNvGrpSpPr/>
          <p:nvPr/>
        </p:nvGrpSpPr>
        <p:grpSpPr>
          <a:xfrm>
            <a:off x="1550733" y="2152059"/>
            <a:ext cx="1873598" cy="774883"/>
            <a:chOff x="1412802" y="2139634"/>
            <a:chExt cx="1873598" cy="774883"/>
          </a:xfrm>
        </p:grpSpPr>
        <p:sp>
          <p:nvSpPr>
            <p:cNvPr id="145" name="Google Shape;145;p29"/>
            <p:cNvSpPr/>
            <p:nvPr/>
          </p:nvSpPr>
          <p:spPr>
            <a:xfrm rot="570701">
              <a:off x="1436144" y="2338564"/>
              <a:ext cx="1831784" cy="375964"/>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9"/>
            <p:cNvSpPr txBox="1"/>
            <p:nvPr/>
          </p:nvSpPr>
          <p:spPr>
            <a:xfrm rot="611824">
              <a:off x="1439343" y="2296339"/>
              <a:ext cx="1811513" cy="4614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vuoret</a:t>
              </a:r>
              <a:endParaRPr b="1" i="0" sz="2400" u="none" cap="none" strike="noStrike">
                <a:solidFill>
                  <a:srgbClr val="000000"/>
                </a:solidFill>
                <a:latin typeface="Arial"/>
                <a:ea typeface="Arial"/>
                <a:cs typeface="Arial"/>
                <a:sym typeface="Arial"/>
              </a:endParaRPr>
            </a:p>
          </p:txBody>
        </p:sp>
      </p:grpSp>
      <p:grpSp>
        <p:nvGrpSpPr>
          <p:cNvPr id="147" name="Google Shape;147;p29"/>
          <p:cNvGrpSpPr/>
          <p:nvPr/>
        </p:nvGrpSpPr>
        <p:grpSpPr>
          <a:xfrm>
            <a:off x="854418" y="3244109"/>
            <a:ext cx="2342140" cy="735476"/>
            <a:chOff x="1165986" y="3591159"/>
            <a:chExt cx="1724055" cy="735476"/>
          </a:xfrm>
        </p:grpSpPr>
        <p:sp>
          <p:nvSpPr>
            <p:cNvPr id="148" name="Google Shape;148;p29"/>
            <p:cNvSpPr/>
            <p:nvPr/>
          </p:nvSpPr>
          <p:spPr>
            <a:xfrm rot="-547978">
              <a:off x="1416639" y="3778236"/>
              <a:ext cx="1192619" cy="366451"/>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9"/>
            <p:cNvSpPr txBox="1"/>
            <p:nvPr/>
          </p:nvSpPr>
          <p:spPr>
            <a:xfrm rot="-579851">
              <a:off x="1192882" y="3728079"/>
              <a:ext cx="1670262" cy="46163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musiikki</a:t>
              </a:r>
              <a:endParaRPr b="1" i="0" sz="2400" u="none" cap="none" strike="noStrike">
                <a:solidFill>
                  <a:srgbClr val="000000"/>
                </a:solidFill>
                <a:latin typeface="Arial"/>
                <a:ea typeface="Arial"/>
                <a:cs typeface="Arial"/>
                <a:sym typeface="Arial"/>
              </a:endParaRPr>
            </a:p>
          </p:txBody>
        </p:sp>
      </p:grpSp>
      <p:grpSp>
        <p:nvGrpSpPr>
          <p:cNvPr id="150" name="Google Shape;150;p29"/>
          <p:cNvGrpSpPr/>
          <p:nvPr/>
        </p:nvGrpSpPr>
        <p:grpSpPr>
          <a:xfrm rot="476965">
            <a:off x="6309131" y="3865702"/>
            <a:ext cx="1472602" cy="471604"/>
            <a:chOff x="5920131" y="3818575"/>
            <a:chExt cx="1472588" cy="471600"/>
          </a:xfrm>
        </p:grpSpPr>
        <p:sp>
          <p:nvSpPr>
            <p:cNvPr id="151" name="Google Shape;151;p29"/>
            <p:cNvSpPr/>
            <p:nvPr/>
          </p:nvSpPr>
          <p:spPr>
            <a:xfrm>
              <a:off x="5920225" y="3818575"/>
              <a:ext cx="1472400" cy="471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9"/>
            <p:cNvSpPr txBox="1"/>
            <p:nvPr/>
          </p:nvSpPr>
          <p:spPr>
            <a:xfrm rot="-1401">
              <a:off x="5920225" y="3823534"/>
              <a:ext cx="1472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muisto</a:t>
              </a:r>
              <a:endParaRPr b="1" i="0" sz="2400" u="none" cap="none" strike="noStrike">
                <a:solidFill>
                  <a:srgbClr val="000000"/>
                </a:solidFill>
                <a:latin typeface="Arial"/>
                <a:ea typeface="Arial"/>
                <a:cs typeface="Arial"/>
                <a:sym typeface="Arial"/>
              </a:endParaRPr>
            </a:p>
          </p:txBody>
        </p:sp>
      </p:grpSp>
      <p:grpSp>
        <p:nvGrpSpPr>
          <p:cNvPr id="153" name="Google Shape;153;p29"/>
          <p:cNvGrpSpPr/>
          <p:nvPr/>
        </p:nvGrpSpPr>
        <p:grpSpPr>
          <a:xfrm rot="477646">
            <a:off x="2833793" y="4127617"/>
            <a:ext cx="2630047" cy="462317"/>
            <a:chOff x="3194625" y="4098458"/>
            <a:chExt cx="2066100" cy="462300"/>
          </a:xfrm>
        </p:grpSpPr>
        <p:sp>
          <p:nvSpPr>
            <p:cNvPr id="154" name="Google Shape;154;p29"/>
            <p:cNvSpPr/>
            <p:nvPr/>
          </p:nvSpPr>
          <p:spPr>
            <a:xfrm>
              <a:off x="3194625" y="4111650"/>
              <a:ext cx="2066100" cy="4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9"/>
            <p:cNvSpPr txBox="1"/>
            <p:nvPr/>
          </p:nvSpPr>
          <p:spPr>
            <a:xfrm rot="1012">
              <a:off x="3208720" y="4098758"/>
              <a:ext cx="20379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isovanhemmat</a:t>
              </a:r>
              <a:endParaRPr b="1" i="0" sz="2400" u="none" cap="none" strike="noStrike">
                <a:solidFill>
                  <a:srgbClr val="000000"/>
                </a:solidFill>
                <a:latin typeface="Arial"/>
                <a:ea typeface="Arial"/>
                <a:cs typeface="Arial"/>
                <a:sym typeface="Arial"/>
              </a:endParaRPr>
            </a:p>
          </p:txBody>
        </p:sp>
      </p:grpSp>
      <p:grpSp>
        <p:nvGrpSpPr>
          <p:cNvPr id="156" name="Google Shape;156;p29"/>
          <p:cNvGrpSpPr/>
          <p:nvPr/>
        </p:nvGrpSpPr>
        <p:grpSpPr>
          <a:xfrm rot="-416287">
            <a:off x="6389302" y="1211258"/>
            <a:ext cx="1738241" cy="472061"/>
            <a:chOff x="4821199" y="1400700"/>
            <a:chExt cx="1738201" cy="472050"/>
          </a:xfrm>
        </p:grpSpPr>
        <p:sp>
          <p:nvSpPr>
            <p:cNvPr id="157" name="Google Shape;157;p29"/>
            <p:cNvSpPr/>
            <p:nvPr/>
          </p:nvSpPr>
          <p:spPr>
            <a:xfrm>
              <a:off x="4821200" y="1400700"/>
              <a:ext cx="1738200" cy="471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9"/>
            <p:cNvSpPr txBox="1"/>
            <p:nvPr/>
          </p:nvSpPr>
          <p:spPr>
            <a:xfrm>
              <a:off x="4821199" y="1411050"/>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tosiystävä</a:t>
              </a:r>
              <a:endParaRPr b="1" i="0" sz="2400" u="none" cap="none" strike="noStrike">
                <a:solidFill>
                  <a:srgbClr val="000000"/>
                </a:solidFill>
                <a:latin typeface="Arial"/>
                <a:ea typeface="Arial"/>
                <a:cs typeface="Arial"/>
                <a:sym typeface="Arial"/>
              </a:endParaRPr>
            </a:p>
          </p:txBody>
        </p:sp>
      </p:grpSp>
      <p:grpSp>
        <p:nvGrpSpPr>
          <p:cNvPr id="159" name="Google Shape;159;p29"/>
          <p:cNvGrpSpPr/>
          <p:nvPr/>
        </p:nvGrpSpPr>
        <p:grpSpPr>
          <a:xfrm rot="-487709">
            <a:off x="1178859" y="1178159"/>
            <a:ext cx="1960651" cy="462022"/>
            <a:chOff x="754650" y="1054263"/>
            <a:chExt cx="1421400" cy="462000"/>
          </a:xfrm>
        </p:grpSpPr>
        <p:sp>
          <p:nvSpPr>
            <p:cNvPr id="160" name="Google Shape;160;p29"/>
            <p:cNvSpPr/>
            <p:nvPr/>
          </p:nvSpPr>
          <p:spPr>
            <a:xfrm>
              <a:off x="754650" y="1089850"/>
              <a:ext cx="1421400" cy="4101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9"/>
            <p:cNvSpPr txBox="1"/>
            <p:nvPr/>
          </p:nvSpPr>
          <p:spPr>
            <a:xfrm rot="767">
              <a:off x="792750" y="1054413"/>
              <a:ext cx="134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merenranta</a:t>
              </a:r>
              <a:endParaRPr b="1" i="0" sz="2400" u="none" cap="none" strike="noStrike">
                <a:solidFill>
                  <a:srgbClr val="000000"/>
                </a:solidFill>
                <a:latin typeface="Arial"/>
                <a:ea typeface="Arial"/>
                <a:cs typeface="Arial"/>
                <a:sym typeface="Arial"/>
              </a:endParaRPr>
            </a:p>
          </p:txBody>
        </p:sp>
      </p:grpSp>
      <p:grpSp>
        <p:nvGrpSpPr>
          <p:cNvPr id="162" name="Google Shape;162;p29"/>
          <p:cNvGrpSpPr/>
          <p:nvPr/>
        </p:nvGrpSpPr>
        <p:grpSpPr>
          <a:xfrm rot="501953">
            <a:off x="6177310" y="2518052"/>
            <a:ext cx="1447387" cy="474145"/>
            <a:chOff x="4821200" y="1400700"/>
            <a:chExt cx="1739287" cy="474125"/>
          </a:xfrm>
        </p:grpSpPr>
        <p:sp>
          <p:nvSpPr>
            <p:cNvPr id="163" name="Google Shape;163;p29"/>
            <p:cNvSpPr/>
            <p:nvPr/>
          </p:nvSpPr>
          <p:spPr>
            <a:xfrm>
              <a:off x="4821200" y="1400700"/>
              <a:ext cx="1738200" cy="4716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9"/>
            <p:cNvSpPr txBox="1"/>
            <p:nvPr/>
          </p:nvSpPr>
          <p:spPr>
            <a:xfrm>
              <a:off x="4822287" y="1413125"/>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haju</a:t>
              </a:r>
              <a:endParaRPr b="1" i="0" sz="2400" u="none" cap="none" strike="noStrike">
                <a:solidFill>
                  <a:srgbClr val="000000"/>
                </a:solidFill>
                <a:latin typeface="Arial"/>
                <a:ea typeface="Arial"/>
                <a:cs typeface="Arial"/>
                <a:sym typeface="Arial"/>
              </a:endParaRPr>
            </a:p>
          </p:txBody>
        </p:sp>
      </p:grpSp>
      <p:grpSp>
        <p:nvGrpSpPr>
          <p:cNvPr id="165" name="Google Shape;165;p29"/>
          <p:cNvGrpSpPr/>
          <p:nvPr/>
        </p:nvGrpSpPr>
        <p:grpSpPr>
          <a:xfrm rot="-416287">
            <a:off x="3761696" y="1629305"/>
            <a:ext cx="1409066" cy="471611"/>
            <a:chOff x="4821189" y="1400700"/>
            <a:chExt cx="1738211" cy="471600"/>
          </a:xfrm>
        </p:grpSpPr>
        <p:sp>
          <p:nvSpPr>
            <p:cNvPr id="166" name="Google Shape;166;p29"/>
            <p:cNvSpPr/>
            <p:nvPr/>
          </p:nvSpPr>
          <p:spPr>
            <a:xfrm>
              <a:off x="4821200" y="1400700"/>
              <a:ext cx="1738200" cy="471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9"/>
            <p:cNvSpPr txBox="1"/>
            <p:nvPr/>
          </p:nvSpPr>
          <p:spPr>
            <a:xfrm>
              <a:off x="4821189" y="1405647"/>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teot</a:t>
              </a:r>
              <a:endParaRPr b="1" i="0" sz="2400" u="none" cap="none" strike="noStrike">
                <a:solidFill>
                  <a:srgbClr val="000000"/>
                </a:solidFill>
                <a:latin typeface="Arial"/>
                <a:ea typeface="Arial"/>
                <a:cs typeface="Arial"/>
                <a:sym typeface="Arial"/>
              </a:endParaRPr>
            </a:p>
          </p:txBody>
        </p:sp>
      </p:grpSp>
      <p:grpSp>
        <p:nvGrpSpPr>
          <p:cNvPr id="168" name="Google Shape;168;p29"/>
          <p:cNvGrpSpPr/>
          <p:nvPr/>
        </p:nvGrpSpPr>
        <p:grpSpPr>
          <a:xfrm rot="-191572">
            <a:off x="3820599" y="3063339"/>
            <a:ext cx="1514569" cy="473024"/>
            <a:chOff x="4778054" y="1400700"/>
            <a:chExt cx="1781346" cy="472999"/>
          </a:xfrm>
        </p:grpSpPr>
        <p:sp>
          <p:nvSpPr>
            <p:cNvPr id="169" name="Google Shape;169;p29"/>
            <p:cNvSpPr/>
            <p:nvPr/>
          </p:nvSpPr>
          <p:spPr>
            <a:xfrm>
              <a:off x="4821200" y="1400700"/>
              <a:ext cx="1738200" cy="4716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9"/>
            <p:cNvSpPr txBox="1"/>
            <p:nvPr/>
          </p:nvSpPr>
          <p:spPr>
            <a:xfrm>
              <a:off x="4778054" y="1411999"/>
              <a:ext cx="173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i" sz="2400" u="none" cap="none" strike="noStrike">
                  <a:solidFill>
                    <a:srgbClr val="000000"/>
                  </a:solidFill>
                  <a:latin typeface="Arial"/>
                  <a:ea typeface="Arial"/>
                  <a:cs typeface="Arial"/>
                  <a:sym typeface="Arial"/>
                </a:rPr>
                <a:t>ääni</a:t>
              </a:r>
              <a:endParaRPr b="1" i="0" sz="2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7203875" y="3454625"/>
            <a:ext cx="1560600" cy="66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i" sz="1000" u="sng" cap="none" strike="noStrike">
                <a:solidFill>
                  <a:schemeClr val="hlink"/>
                </a:solidFill>
                <a:latin typeface="Arial"/>
                <a:ea typeface="Arial"/>
                <a:cs typeface="Arial"/>
                <a:sym typeface="Arial"/>
                <a:hlinkClick r:id="rId3"/>
              </a:rPr>
              <a:t>© RULER Programme. Yale Centre for Emotional Intelligence</a:t>
            </a:r>
            <a:endParaRPr b="0" i="0" sz="1000" u="none" cap="none" strike="noStrike">
              <a:solidFill>
                <a:srgbClr val="000000"/>
              </a:solidFill>
              <a:latin typeface="Arial"/>
              <a:ea typeface="Arial"/>
              <a:cs typeface="Arial"/>
              <a:sym typeface="Arial"/>
            </a:endParaRPr>
          </a:p>
        </p:txBody>
      </p:sp>
      <p:sp>
        <p:nvSpPr>
          <p:cNvPr id="176" name="Google Shape;176;p30"/>
          <p:cNvSpPr txBox="1"/>
          <p:nvPr/>
        </p:nvSpPr>
        <p:spPr>
          <a:xfrm>
            <a:off x="804825" y="610550"/>
            <a:ext cx="5328600" cy="62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0"/>
          <p:cNvSpPr/>
          <p:nvPr/>
        </p:nvSpPr>
        <p:spPr>
          <a:xfrm>
            <a:off x="3254800" y="155450"/>
            <a:ext cx="1974600" cy="20073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0"/>
          <p:cNvSpPr/>
          <p:nvPr/>
        </p:nvSpPr>
        <p:spPr>
          <a:xfrm>
            <a:off x="5229287" y="155450"/>
            <a:ext cx="1974600" cy="20073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0"/>
          <p:cNvSpPr/>
          <p:nvPr/>
        </p:nvSpPr>
        <p:spPr>
          <a:xfrm>
            <a:off x="3254800" y="2162831"/>
            <a:ext cx="1974600" cy="20073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0"/>
          <p:cNvSpPr/>
          <p:nvPr/>
        </p:nvSpPr>
        <p:spPr>
          <a:xfrm>
            <a:off x="5229287" y="2162831"/>
            <a:ext cx="1974600" cy="20073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0"/>
          <p:cNvSpPr txBox="1"/>
          <p:nvPr/>
        </p:nvSpPr>
        <p:spPr>
          <a:xfrm rot="-5400000">
            <a:off x="1756850" y="1953175"/>
            <a:ext cx="13302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Energia</a:t>
            </a:r>
            <a:endParaRPr b="0" i="0" sz="2400" u="none" cap="none" strike="noStrike">
              <a:solidFill>
                <a:srgbClr val="000000"/>
              </a:solidFill>
              <a:latin typeface="Arial"/>
              <a:ea typeface="Arial"/>
              <a:cs typeface="Arial"/>
              <a:sym typeface="Arial"/>
            </a:endParaRPr>
          </a:p>
        </p:txBody>
      </p:sp>
      <p:sp>
        <p:nvSpPr>
          <p:cNvPr id="182" name="Google Shape;182;p30"/>
          <p:cNvSpPr txBox="1"/>
          <p:nvPr/>
        </p:nvSpPr>
        <p:spPr>
          <a:xfrm rot="-5400000">
            <a:off x="2562348" y="403251"/>
            <a:ext cx="878203"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Paljon</a:t>
            </a:r>
            <a:endParaRPr b="0" i="0" sz="1800" u="none" cap="none" strike="noStrike">
              <a:solidFill>
                <a:srgbClr val="000000"/>
              </a:solidFill>
              <a:latin typeface="Arial"/>
              <a:ea typeface="Arial"/>
              <a:cs typeface="Arial"/>
              <a:sym typeface="Arial"/>
            </a:endParaRPr>
          </a:p>
        </p:txBody>
      </p:sp>
      <p:sp>
        <p:nvSpPr>
          <p:cNvPr id="183" name="Google Shape;183;p30"/>
          <p:cNvSpPr txBox="1"/>
          <p:nvPr/>
        </p:nvSpPr>
        <p:spPr>
          <a:xfrm rot="-5400000">
            <a:off x="2512646" y="3427971"/>
            <a:ext cx="977608"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Vähän</a:t>
            </a:r>
            <a:endParaRPr b="0" i="0" sz="1800" u="none" cap="none" strike="noStrike">
              <a:solidFill>
                <a:srgbClr val="000000"/>
              </a:solidFill>
              <a:latin typeface="Arial"/>
              <a:ea typeface="Arial"/>
              <a:cs typeface="Arial"/>
              <a:sym typeface="Arial"/>
            </a:endParaRPr>
          </a:p>
        </p:txBody>
      </p:sp>
      <p:sp>
        <p:nvSpPr>
          <p:cNvPr id="184" name="Google Shape;184;p30"/>
          <p:cNvSpPr txBox="1"/>
          <p:nvPr/>
        </p:nvSpPr>
        <p:spPr>
          <a:xfrm>
            <a:off x="3254800" y="4170200"/>
            <a:ext cx="168769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Epämiellyttävä</a:t>
            </a:r>
            <a:endParaRPr b="0" i="0" sz="1800" u="none" cap="none" strike="noStrike">
              <a:solidFill>
                <a:srgbClr val="000000"/>
              </a:solidFill>
              <a:latin typeface="Arial"/>
              <a:ea typeface="Arial"/>
              <a:cs typeface="Arial"/>
              <a:sym typeface="Arial"/>
            </a:endParaRPr>
          </a:p>
        </p:txBody>
      </p:sp>
      <p:sp>
        <p:nvSpPr>
          <p:cNvPr id="185" name="Google Shape;185;p30"/>
          <p:cNvSpPr txBox="1"/>
          <p:nvPr/>
        </p:nvSpPr>
        <p:spPr>
          <a:xfrm>
            <a:off x="5935717" y="4170200"/>
            <a:ext cx="1363717"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rgbClr val="000000"/>
                </a:solidFill>
                <a:latin typeface="Arial"/>
                <a:ea typeface="Arial"/>
                <a:cs typeface="Arial"/>
                <a:sym typeface="Arial"/>
              </a:rPr>
              <a:t>Miellyttävä</a:t>
            </a:r>
            <a:endParaRPr b="0" i="0" sz="1800" u="none" cap="none" strike="noStrike">
              <a:solidFill>
                <a:srgbClr val="000000"/>
              </a:solidFill>
              <a:latin typeface="Arial"/>
              <a:ea typeface="Arial"/>
              <a:cs typeface="Arial"/>
              <a:sym typeface="Arial"/>
            </a:endParaRPr>
          </a:p>
        </p:txBody>
      </p:sp>
      <p:sp>
        <p:nvSpPr>
          <p:cNvPr id="186" name="Google Shape;186;p30"/>
          <p:cNvSpPr txBox="1"/>
          <p:nvPr/>
        </p:nvSpPr>
        <p:spPr>
          <a:xfrm>
            <a:off x="4657300" y="4481325"/>
            <a:ext cx="14025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i" sz="2400" u="none" cap="none" strike="noStrike">
                <a:solidFill>
                  <a:srgbClr val="000000"/>
                </a:solidFill>
                <a:latin typeface="Arial"/>
                <a:ea typeface="Arial"/>
                <a:cs typeface="Arial"/>
                <a:sym typeface="Arial"/>
              </a:rPr>
              <a:t>Tunteet</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nvSpPr>
        <p:spPr>
          <a:xfrm>
            <a:off x="6152900" y="3734225"/>
            <a:ext cx="1560600" cy="66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i" sz="1000" u="sng" cap="none" strike="noStrike">
                <a:solidFill>
                  <a:schemeClr val="hlink"/>
                </a:solidFill>
                <a:latin typeface="Arial"/>
                <a:ea typeface="Arial"/>
                <a:cs typeface="Arial"/>
                <a:sym typeface="Arial"/>
                <a:hlinkClick r:id="rId3"/>
              </a:rPr>
              <a:t>© RULER Programme. Yale Centre for Emotional Intelligence</a:t>
            </a:r>
            <a:endParaRPr b="0" i="0" sz="1000" u="none" cap="none" strike="noStrike">
              <a:solidFill>
                <a:srgbClr val="000000"/>
              </a:solidFill>
              <a:latin typeface="Arial"/>
              <a:ea typeface="Arial"/>
              <a:cs typeface="Arial"/>
              <a:sym typeface="Arial"/>
            </a:endParaRPr>
          </a:p>
        </p:txBody>
      </p:sp>
      <p:sp>
        <p:nvSpPr>
          <p:cNvPr id="192" name="Google Shape;192;p31"/>
          <p:cNvSpPr/>
          <p:nvPr/>
        </p:nvSpPr>
        <p:spPr>
          <a:xfrm>
            <a:off x="1671059" y="278705"/>
            <a:ext cx="2090400" cy="2124900"/>
          </a:xfrm>
          <a:prstGeom prst="rect">
            <a:avLst/>
          </a:prstGeom>
          <a:gradFill>
            <a:gsLst>
              <a:gs pos="0">
                <a:srgbClr val="FF0000"/>
              </a:gs>
              <a:gs pos="100000">
                <a:srgbClr val="980000"/>
              </a:gs>
            </a:gsLst>
            <a:lin ang="1350003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1"/>
          <p:cNvSpPr/>
          <p:nvPr/>
        </p:nvSpPr>
        <p:spPr>
          <a:xfrm>
            <a:off x="3761493" y="278705"/>
            <a:ext cx="2090400" cy="2124900"/>
          </a:xfrm>
          <a:prstGeom prst="rect">
            <a:avLst/>
          </a:prstGeom>
          <a:gradFill>
            <a:gsLst>
              <a:gs pos="0">
                <a:srgbClr val="FFFF00"/>
              </a:gs>
              <a:gs pos="100000">
                <a:srgbClr val="7F6000"/>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1"/>
          <p:cNvSpPr/>
          <p:nvPr/>
        </p:nvSpPr>
        <p:spPr>
          <a:xfrm>
            <a:off x="1671059" y="2403974"/>
            <a:ext cx="2090400" cy="2124900"/>
          </a:xfrm>
          <a:prstGeom prst="rect">
            <a:avLst/>
          </a:prstGeom>
          <a:gradFill>
            <a:gsLst>
              <a:gs pos="0">
                <a:srgbClr val="4A86E8"/>
              </a:gs>
              <a:gs pos="100000">
                <a:srgbClr val="1C4587"/>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1"/>
          <p:cNvSpPr/>
          <p:nvPr/>
        </p:nvSpPr>
        <p:spPr>
          <a:xfrm>
            <a:off x="3761493" y="2403974"/>
            <a:ext cx="2090400" cy="2124900"/>
          </a:xfrm>
          <a:prstGeom prst="rect">
            <a:avLst/>
          </a:prstGeom>
          <a:gradFill>
            <a:gsLst>
              <a:gs pos="0">
                <a:srgbClr val="00FF00"/>
              </a:gs>
              <a:gs pos="100000">
                <a:srgbClr val="274E13"/>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1"/>
          <p:cNvSpPr txBox="1"/>
          <p:nvPr/>
        </p:nvSpPr>
        <p:spPr>
          <a:xfrm>
            <a:off x="2329427" y="272044"/>
            <a:ext cx="1368894" cy="297852"/>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järkyttynyt</a:t>
            </a:r>
            <a:endParaRPr/>
          </a:p>
        </p:txBody>
      </p:sp>
      <p:sp>
        <p:nvSpPr>
          <p:cNvPr id="197" name="Google Shape;197;p31"/>
          <p:cNvSpPr txBox="1"/>
          <p:nvPr/>
        </p:nvSpPr>
        <p:spPr>
          <a:xfrm>
            <a:off x="1320341" y="270727"/>
            <a:ext cx="1253058"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raivostunut</a:t>
            </a:r>
            <a:endParaRPr/>
          </a:p>
        </p:txBody>
      </p:sp>
      <p:sp>
        <p:nvSpPr>
          <p:cNvPr id="198" name="Google Shape;198;p31"/>
          <p:cNvSpPr txBox="1"/>
          <p:nvPr/>
        </p:nvSpPr>
        <p:spPr>
          <a:xfrm>
            <a:off x="3540598" y="269331"/>
            <a:ext cx="1253012"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yllättynyt</a:t>
            </a:r>
            <a:endParaRPr/>
          </a:p>
        </p:txBody>
      </p:sp>
      <p:sp>
        <p:nvSpPr>
          <p:cNvPr id="199" name="Google Shape;199;p31"/>
          <p:cNvSpPr txBox="1"/>
          <p:nvPr/>
        </p:nvSpPr>
        <p:spPr>
          <a:xfrm>
            <a:off x="4742367" y="270584"/>
            <a:ext cx="1303952"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hurmioitunut</a:t>
            </a:r>
            <a:endParaRPr/>
          </a:p>
        </p:txBody>
      </p:sp>
      <p:sp>
        <p:nvSpPr>
          <p:cNvPr id="200" name="Google Shape;200;p31"/>
          <p:cNvSpPr txBox="1"/>
          <p:nvPr/>
        </p:nvSpPr>
        <p:spPr>
          <a:xfrm>
            <a:off x="2095958" y="1412933"/>
            <a:ext cx="1068055"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vihainen</a:t>
            </a:r>
            <a:endParaRPr/>
          </a:p>
        </p:txBody>
      </p:sp>
      <p:sp>
        <p:nvSpPr>
          <p:cNvPr id="201" name="Google Shape;201;p31"/>
          <p:cNvSpPr txBox="1"/>
          <p:nvPr/>
        </p:nvSpPr>
        <p:spPr>
          <a:xfrm>
            <a:off x="4041385" y="1411106"/>
            <a:ext cx="1253059"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innostunut</a:t>
            </a:r>
            <a:endParaRPr/>
          </a:p>
        </p:txBody>
      </p:sp>
      <p:sp>
        <p:nvSpPr>
          <p:cNvPr id="202" name="Google Shape;202;p31"/>
          <p:cNvSpPr txBox="1"/>
          <p:nvPr/>
        </p:nvSpPr>
        <p:spPr>
          <a:xfrm>
            <a:off x="1237593" y="2077967"/>
            <a:ext cx="1405899"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fi" sz="1300">
                <a:solidFill>
                  <a:schemeClr val="lt1"/>
                </a:solidFill>
              </a:rPr>
              <a:t>harmistunut</a:t>
            </a:r>
            <a:endParaRPr/>
          </a:p>
        </p:txBody>
      </p:sp>
      <p:sp>
        <p:nvSpPr>
          <p:cNvPr id="203" name="Google Shape;203;p31"/>
          <p:cNvSpPr txBox="1"/>
          <p:nvPr/>
        </p:nvSpPr>
        <p:spPr>
          <a:xfrm>
            <a:off x="2557935" y="2076393"/>
            <a:ext cx="1241971"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kiukkuinen</a:t>
            </a:r>
            <a:endParaRPr/>
          </a:p>
        </p:txBody>
      </p:sp>
      <p:sp>
        <p:nvSpPr>
          <p:cNvPr id="204" name="Google Shape;204;p31"/>
          <p:cNvSpPr txBox="1"/>
          <p:nvPr/>
        </p:nvSpPr>
        <p:spPr>
          <a:xfrm>
            <a:off x="4742366" y="2077142"/>
            <a:ext cx="1410533"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ikionnellinen</a:t>
            </a:r>
            <a:endParaRPr b="1" i="0" sz="1300" u="none" cap="none" strike="noStrike">
              <a:solidFill>
                <a:schemeClr val="lt1"/>
              </a:solidFill>
              <a:latin typeface="Arial"/>
              <a:ea typeface="Arial"/>
              <a:cs typeface="Arial"/>
              <a:sym typeface="Arial"/>
            </a:endParaRPr>
          </a:p>
        </p:txBody>
      </p:sp>
      <p:sp>
        <p:nvSpPr>
          <p:cNvPr id="205" name="Google Shape;205;p31"/>
          <p:cNvSpPr txBox="1"/>
          <p:nvPr/>
        </p:nvSpPr>
        <p:spPr>
          <a:xfrm>
            <a:off x="3698320" y="2074702"/>
            <a:ext cx="1206876"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i" sz="1300">
                <a:solidFill>
                  <a:schemeClr val="lt1"/>
                </a:solidFill>
              </a:rPr>
              <a:t>ihan ok</a:t>
            </a:r>
            <a:endParaRPr/>
          </a:p>
        </p:txBody>
      </p:sp>
      <p:sp>
        <p:nvSpPr>
          <p:cNvPr id="206" name="Google Shape;206;p31"/>
          <p:cNvSpPr txBox="1"/>
          <p:nvPr/>
        </p:nvSpPr>
        <p:spPr>
          <a:xfrm>
            <a:off x="1370052" y="2447880"/>
            <a:ext cx="1382363"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i" sz="1300">
                <a:solidFill>
                  <a:schemeClr val="lt1"/>
                </a:solidFill>
              </a:rPr>
              <a:t>murheellinen</a:t>
            </a:r>
            <a:endParaRPr/>
          </a:p>
        </p:txBody>
      </p:sp>
      <p:sp>
        <p:nvSpPr>
          <p:cNvPr id="207" name="Google Shape;207;p31"/>
          <p:cNvSpPr txBox="1"/>
          <p:nvPr/>
        </p:nvSpPr>
        <p:spPr>
          <a:xfrm>
            <a:off x="2727225" y="2451346"/>
            <a:ext cx="1034100" cy="450000"/>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fi" sz="1100">
                <a:solidFill>
                  <a:schemeClr val="lt1"/>
                </a:solidFill>
              </a:rPr>
              <a:t>välin-</a:t>
            </a:r>
            <a:endParaRPr b="1" sz="1100">
              <a:solidFill>
                <a:schemeClr val="lt1"/>
              </a:solidFill>
            </a:endParaRPr>
          </a:p>
          <a:p>
            <a:pPr indent="0" lvl="0" marL="0" marR="0" rtl="0" algn="ctr">
              <a:lnSpc>
                <a:spcPct val="100000"/>
              </a:lnSpc>
              <a:spcBef>
                <a:spcPts val="0"/>
              </a:spcBef>
              <a:spcAft>
                <a:spcPts val="0"/>
              </a:spcAft>
              <a:buNone/>
            </a:pPr>
            <a:r>
              <a:rPr b="1" lang="fi" sz="1100">
                <a:solidFill>
                  <a:schemeClr val="lt1"/>
                </a:solidFill>
              </a:rPr>
              <a:t>pitämätö</a:t>
            </a:r>
            <a:r>
              <a:rPr b="1" i="0" lang="fi" sz="1100" u="none" cap="none" strike="noStrike">
                <a:solidFill>
                  <a:schemeClr val="lt1"/>
                </a:solidFill>
                <a:latin typeface="Arial"/>
                <a:ea typeface="Arial"/>
                <a:cs typeface="Arial"/>
                <a:sym typeface="Arial"/>
              </a:rPr>
              <a:t>n</a:t>
            </a:r>
            <a:endParaRPr sz="1200"/>
          </a:p>
        </p:txBody>
      </p:sp>
      <p:sp>
        <p:nvSpPr>
          <p:cNvPr id="208" name="Google Shape;208;p31"/>
          <p:cNvSpPr txBox="1"/>
          <p:nvPr/>
        </p:nvSpPr>
        <p:spPr>
          <a:xfrm>
            <a:off x="3677680" y="2448329"/>
            <a:ext cx="1209698"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rentoutunut</a:t>
            </a:r>
            <a:endParaRPr/>
          </a:p>
        </p:txBody>
      </p:sp>
      <p:sp>
        <p:nvSpPr>
          <p:cNvPr id="209" name="Google Shape;209;p31"/>
          <p:cNvSpPr txBox="1"/>
          <p:nvPr/>
        </p:nvSpPr>
        <p:spPr>
          <a:xfrm>
            <a:off x="5044119" y="2446555"/>
            <a:ext cx="1108781"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tyytyväinen</a:t>
            </a:r>
            <a:endParaRPr/>
          </a:p>
        </p:txBody>
      </p:sp>
      <p:sp>
        <p:nvSpPr>
          <p:cNvPr id="210" name="Google Shape;210;p31"/>
          <p:cNvSpPr txBox="1"/>
          <p:nvPr/>
        </p:nvSpPr>
        <p:spPr>
          <a:xfrm>
            <a:off x="2007493" y="3258815"/>
            <a:ext cx="1244277"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yksinäinen</a:t>
            </a:r>
            <a:endParaRPr/>
          </a:p>
        </p:txBody>
      </p:sp>
      <p:sp>
        <p:nvSpPr>
          <p:cNvPr id="211" name="Google Shape;211;p31"/>
          <p:cNvSpPr txBox="1"/>
          <p:nvPr/>
        </p:nvSpPr>
        <p:spPr>
          <a:xfrm>
            <a:off x="4128800" y="3173274"/>
            <a:ext cx="1259193"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levollinen</a:t>
            </a:r>
            <a:endParaRPr/>
          </a:p>
        </p:txBody>
      </p:sp>
      <p:sp>
        <p:nvSpPr>
          <p:cNvPr id="212" name="Google Shape;212;p31"/>
          <p:cNvSpPr txBox="1"/>
          <p:nvPr/>
        </p:nvSpPr>
        <p:spPr>
          <a:xfrm>
            <a:off x="1370052" y="4203691"/>
            <a:ext cx="1273440" cy="292388"/>
          </a:xfrm>
          <a:prstGeom prst="rect">
            <a:avLst/>
          </a:prstGeom>
          <a:solidFill>
            <a:srgbClr val="00A3E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epätoivoinen</a:t>
            </a:r>
            <a:endParaRPr/>
          </a:p>
        </p:txBody>
      </p:sp>
      <p:sp>
        <p:nvSpPr>
          <p:cNvPr id="213" name="Google Shape;213;p31"/>
          <p:cNvSpPr txBox="1"/>
          <p:nvPr/>
        </p:nvSpPr>
        <p:spPr>
          <a:xfrm>
            <a:off x="2643491" y="4202164"/>
            <a:ext cx="1072775"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uupunut</a:t>
            </a:r>
            <a:endParaRPr/>
          </a:p>
        </p:txBody>
      </p:sp>
      <p:sp>
        <p:nvSpPr>
          <p:cNvPr id="214" name="Google Shape;214;p31"/>
          <p:cNvSpPr txBox="1"/>
          <p:nvPr/>
        </p:nvSpPr>
        <p:spPr>
          <a:xfrm>
            <a:off x="3698320" y="4203725"/>
            <a:ext cx="1324044"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uninen</a:t>
            </a:r>
            <a:endParaRPr/>
          </a:p>
        </p:txBody>
      </p:sp>
      <p:sp>
        <p:nvSpPr>
          <p:cNvPr id="215" name="Google Shape;215;p31"/>
          <p:cNvSpPr txBox="1"/>
          <p:nvPr/>
        </p:nvSpPr>
        <p:spPr>
          <a:xfrm>
            <a:off x="4905185" y="4201765"/>
            <a:ext cx="1247715" cy="292388"/>
          </a:xfrm>
          <a:prstGeom prst="rect">
            <a:avLst/>
          </a:prstGeom>
          <a:solidFill>
            <a:srgbClr val="5152A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fi" sz="1300" u="none" cap="none" strike="noStrike">
                <a:solidFill>
                  <a:schemeClr val="lt1"/>
                </a:solidFill>
                <a:latin typeface="Arial"/>
                <a:ea typeface="Arial"/>
                <a:cs typeface="Arial"/>
                <a:sym typeface="Arial"/>
              </a:rPr>
              <a:t>tyyni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501725" y="305200"/>
            <a:ext cx="86424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fi" sz="2400"/>
              <a:t>Toimintamallej</a:t>
            </a:r>
            <a:r>
              <a:rPr lang="fi" sz="2400"/>
              <a:t>a </a:t>
            </a:r>
            <a:r>
              <a:rPr b="1" lang="fi" sz="2400">
                <a:solidFill>
                  <a:srgbClr val="76B042"/>
                </a:solidFill>
              </a:rPr>
              <a:t>hetkeen</a:t>
            </a:r>
            <a:r>
              <a:rPr lang="fi" sz="2400"/>
              <a:t> (jolloin tunne iskee)</a:t>
            </a:r>
            <a:endParaRPr sz="2400"/>
          </a:p>
        </p:txBody>
      </p:sp>
      <p:sp>
        <p:nvSpPr>
          <p:cNvPr id="221" name="Google Shape;221;p32"/>
          <p:cNvSpPr txBox="1"/>
          <p:nvPr>
            <p:ph idx="1" type="body"/>
          </p:nvPr>
        </p:nvSpPr>
        <p:spPr>
          <a:xfrm>
            <a:off x="623525" y="1004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hengittäminen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tietoinen läsnäolo / rentoutuminen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uudelleenmäärittely</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itselle puhuminen kannustavasti</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mielikuvien muuttaminen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huomion siirtäminen muuhun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i" sz="2400">
                <a:solidFill>
                  <a:schemeClr val="dk1"/>
                </a:solidFill>
              </a:rPr>
              <a:t>etäisyyden ottaminen tilanteeseen</a:t>
            </a:r>
            <a:endParaRPr sz="2400"/>
          </a:p>
        </p:txBody>
      </p:sp>
      <p:pic>
        <p:nvPicPr>
          <p:cNvPr id="222" name="Google Shape;222;p32"/>
          <p:cNvPicPr preferRelativeResize="0"/>
          <p:nvPr/>
        </p:nvPicPr>
        <p:blipFill rotWithShape="1">
          <a:blip r:embed="rId3">
            <a:alphaModFix/>
          </a:blip>
          <a:srcRect b="20369" l="0" r="0" t="0"/>
          <a:stretch/>
        </p:blipFill>
        <p:spPr>
          <a:xfrm>
            <a:off x="5894001" y="1286121"/>
            <a:ext cx="1198650" cy="954475"/>
          </a:xfrm>
          <a:prstGeom prst="rect">
            <a:avLst/>
          </a:prstGeom>
          <a:noFill/>
          <a:ln>
            <a:noFill/>
          </a:ln>
        </p:spPr>
      </p:pic>
      <p:pic>
        <p:nvPicPr>
          <p:cNvPr id="223" name="Google Shape;223;p32"/>
          <p:cNvPicPr preferRelativeResize="0"/>
          <p:nvPr/>
        </p:nvPicPr>
        <p:blipFill rotWithShape="1">
          <a:blip r:embed="rId4">
            <a:alphaModFix/>
          </a:blip>
          <a:srcRect b="27087" l="0" r="0" t="0"/>
          <a:stretch/>
        </p:blipFill>
        <p:spPr>
          <a:xfrm>
            <a:off x="5696396" y="2637401"/>
            <a:ext cx="1198650" cy="873969"/>
          </a:xfrm>
          <a:prstGeom prst="rect">
            <a:avLst/>
          </a:prstGeom>
          <a:noFill/>
          <a:ln>
            <a:noFill/>
          </a:ln>
        </p:spPr>
      </p:pic>
      <p:pic>
        <p:nvPicPr>
          <p:cNvPr id="224" name="Google Shape;224;p32"/>
          <p:cNvPicPr preferRelativeResize="0"/>
          <p:nvPr/>
        </p:nvPicPr>
        <p:blipFill rotWithShape="1">
          <a:blip r:embed="rId5">
            <a:alphaModFix/>
          </a:blip>
          <a:srcRect b="18719" l="0" r="0" t="0"/>
          <a:stretch/>
        </p:blipFill>
        <p:spPr>
          <a:xfrm>
            <a:off x="7298138" y="1537125"/>
            <a:ext cx="1353704" cy="1100276"/>
          </a:xfrm>
          <a:prstGeom prst="rect">
            <a:avLst/>
          </a:prstGeom>
          <a:noFill/>
          <a:ln>
            <a:noFill/>
          </a:ln>
        </p:spPr>
      </p:pic>
      <p:pic>
        <p:nvPicPr>
          <p:cNvPr id="225" name="Google Shape;225;p32"/>
          <p:cNvPicPr preferRelativeResize="0"/>
          <p:nvPr/>
        </p:nvPicPr>
        <p:blipFill rotWithShape="1">
          <a:blip r:embed="rId6">
            <a:alphaModFix/>
          </a:blip>
          <a:srcRect b="13590" l="0" r="0" t="0"/>
          <a:stretch/>
        </p:blipFill>
        <p:spPr>
          <a:xfrm>
            <a:off x="7228225" y="3033912"/>
            <a:ext cx="1198675" cy="103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491475" y="195350"/>
            <a:ext cx="8697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800"/>
              <a:buNone/>
            </a:pPr>
            <a:r>
              <a:rPr b="1" lang="fi" sz="2400">
                <a:solidFill>
                  <a:srgbClr val="76B042"/>
                </a:solidFill>
              </a:rPr>
              <a:t>Pitkän aikavälin</a:t>
            </a:r>
            <a:r>
              <a:rPr lang="fi" sz="2400">
                <a:solidFill>
                  <a:srgbClr val="000000"/>
                </a:solidFill>
              </a:rPr>
              <a:t> toimintamalleja</a:t>
            </a:r>
            <a:endParaRPr sz="2400">
              <a:solidFill>
                <a:srgbClr val="000000"/>
              </a:solidFill>
            </a:endParaRPr>
          </a:p>
        </p:txBody>
      </p:sp>
      <p:sp>
        <p:nvSpPr>
          <p:cNvPr id="231" name="Google Shape;231;p33"/>
          <p:cNvSpPr txBox="1"/>
          <p:nvPr>
            <p:ph idx="1" type="body"/>
          </p:nvPr>
        </p:nvSpPr>
        <p:spPr>
          <a:xfrm>
            <a:off x="667875" y="942750"/>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fi">
                <a:solidFill>
                  <a:schemeClr val="dk1"/>
                </a:solidFill>
              </a:rPr>
              <a:t>toimiminen hyvän asian puolesta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liikunta ja uni</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harrastus/ muu toiminta</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viihde: musiikki/tv/pelit</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meditaatio / hengellisyys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muiden antama tuki</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ammattiavun hakeminen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tavoitteiden asettaminen ja saavuttaminen</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omien suhtautumisen</a:t>
            </a:r>
            <a:r>
              <a:rPr lang="fi">
                <a:solidFill>
                  <a:schemeClr val="dk1"/>
                </a:solidFill>
              </a:rPr>
              <a:t> pohtiminen ja muuttaminen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fi">
                <a:solidFill>
                  <a:schemeClr val="dk1"/>
                </a:solidFill>
              </a:rPr>
              <a:t>edistyksen huomaaminen</a:t>
            </a:r>
            <a:endParaRPr>
              <a:solidFill>
                <a:schemeClr val="dk1"/>
              </a:solidFill>
            </a:endParaRPr>
          </a:p>
        </p:txBody>
      </p:sp>
      <p:pic>
        <p:nvPicPr>
          <p:cNvPr id="232" name="Google Shape;232;p33"/>
          <p:cNvPicPr preferRelativeResize="0"/>
          <p:nvPr/>
        </p:nvPicPr>
        <p:blipFill rotWithShape="1">
          <a:blip r:embed="rId3">
            <a:alphaModFix/>
          </a:blip>
          <a:srcRect b="18173" l="0" r="0" t="0"/>
          <a:stretch/>
        </p:blipFill>
        <p:spPr>
          <a:xfrm>
            <a:off x="7502850" y="1372275"/>
            <a:ext cx="1208924" cy="989250"/>
          </a:xfrm>
          <a:prstGeom prst="rect">
            <a:avLst/>
          </a:prstGeom>
          <a:noFill/>
          <a:ln>
            <a:noFill/>
          </a:ln>
        </p:spPr>
      </p:pic>
      <p:pic>
        <p:nvPicPr>
          <p:cNvPr id="233" name="Google Shape;233;p33"/>
          <p:cNvPicPr preferRelativeResize="0"/>
          <p:nvPr/>
        </p:nvPicPr>
        <p:blipFill rotWithShape="1">
          <a:blip r:embed="rId4">
            <a:alphaModFix/>
          </a:blip>
          <a:srcRect b="22154" l="0" r="0" t="0"/>
          <a:stretch/>
        </p:blipFill>
        <p:spPr>
          <a:xfrm>
            <a:off x="5918575" y="822550"/>
            <a:ext cx="1523575" cy="1186050"/>
          </a:xfrm>
          <a:prstGeom prst="rect">
            <a:avLst/>
          </a:prstGeom>
          <a:noFill/>
          <a:ln>
            <a:noFill/>
          </a:ln>
        </p:spPr>
      </p:pic>
      <p:pic>
        <p:nvPicPr>
          <p:cNvPr id="234" name="Google Shape;234;p33"/>
          <p:cNvPicPr preferRelativeResize="0"/>
          <p:nvPr/>
        </p:nvPicPr>
        <p:blipFill rotWithShape="1">
          <a:blip r:embed="rId5">
            <a:alphaModFix/>
          </a:blip>
          <a:srcRect b="14021" l="0" r="0" t="0"/>
          <a:stretch/>
        </p:blipFill>
        <p:spPr>
          <a:xfrm>
            <a:off x="5485975" y="2191150"/>
            <a:ext cx="1464699" cy="1259351"/>
          </a:xfrm>
          <a:prstGeom prst="rect">
            <a:avLst/>
          </a:prstGeom>
          <a:noFill/>
          <a:ln>
            <a:noFill/>
          </a:ln>
        </p:spPr>
      </p:pic>
      <p:pic>
        <p:nvPicPr>
          <p:cNvPr id="235" name="Google Shape;235;p33"/>
          <p:cNvPicPr preferRelativeResize="0"/>
          <p:nvPr/>
        </p:nvPicPr>
        <p:blipFill rotWithShape="1">
          <a:blip r:embed="rId6">
            <a:alphaModFix/>
          </a:blip>
          <a:srcRect b="24828" l="0" r="0" t="0"/>
          <a:stretch/>
        </p:blipFill>
        <p:spPr>
          <a:xfrm>
            <a:off x="7036346" y="2373700"/>
            <a:ext cx="1675429" cy="1259351"/>
          </a:xfrm>
          <a:prstGeom prst="rect">
            <a:avLst/>
          </a:prstGeom>
          <a:noFill/>
          <a:ln>
            <a:noFill/>
          </a:ln>
        </p:spPr>
      </p:pic>
      <p:pic>
        <p:nvPicPr>
          <p:cNvPr id="236" name="Google Shape;236;p33"/>
          <p:cNvPicPr preferRelativeResize="0"/>
          <p:nvPr/>
        </p:nvPicPr>
        <p:blipFill rotWithShape="1">
          <a:blip r:embed="rId7">
            <a:alphaModFix/>
          </a:blip>
          <a:srcRect b="15074" l="0" r="0" t="0"/>
          <a:stretch/>
        </p:blipFill>
        <p:spPr>
          <a:xfrm>
            <a:off x="6203799" y="3633040"/>
            <a:ext cx="1523574" cy="12939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