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5826c1a72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5826c1a72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e9bff5b52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e9bff5b52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e9bff5b52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e9bff5b52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e9bff5b52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e9bff5b52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e9bff5b52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e9bff5b52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e9bff5b52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e9bff5b52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918f3ec8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918f3ec8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e9bff5b52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e9bff5b52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85be7547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85be754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e9bff5b52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e9bff5b5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e9bff5b52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e9bff5b5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5826c1a7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5826c1a7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e9bff5b52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e9bff5b52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e9bff5b52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e9bff5b52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e9bff5b52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e9bff5b52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e9bff5b52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e9bff5b52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e9bff5b52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e9bff5b52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501c7b5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501c7b5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501c7b5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501c7b5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501c7b5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a501c7b5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501c7b5b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501c7b5b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501c7b5b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501c7b5b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90553d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90553d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501c7b5b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501c7b5b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e9bff5b52_2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e9bff5b52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501c7b5b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501c7b5b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501c7b5b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501c7b5b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501c7b5b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501c7b5b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501c7b5b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a501c7b5b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501c7b5b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501c7b5b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507d182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507d182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507d182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507d182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918f3ec8f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918f3ec8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e9bff5b5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e9bff5b5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90553d8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90553d8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8302810e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8302810e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18f3ec8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918f3ec8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8302810e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8302810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e9bff5b52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e9bff5b52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b3networks.freshdesk.com/support/solutions/articles/28000014271-payment-management" TargetMode="External"/><Relationship Id="rId4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Invoice</a:t>
            </a:r>
            <a:r>
              <a:rPr lang="en"/>
              <a:t> App</a:t>
            </a:r>
            <a:endParaRPr b="0" sz="1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36364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Version - 23rd October 2020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29450" y="3285175"/>
            <a:ext cx="7688100" cy="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Platform Apps - Invoice App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18449" l="9745" r="9583" t="25094"/>
          <a:stretch/>
        </p:blipFill>
        <p:spPr>
          <a:xfrm>
            <a:off x="8059600" y="0"/>
            <a:ext cx="1084400" cy="4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lphaUcPeriod"/>
            </a:pPr>
            <a:r>
              <a:rPr lang="en" sz="2500">
                <a:solidFill>
                  <a:srgbClr val="000000"/>
                </a:solidFill>
              </a:rPr>
              <a:t>Create Quotation (cont’d)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48200" y="1990850"/>
            <a:ext cx="2137800" cy="16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3.   Add some note for </a:t>
            </a:r>
            <a:r>
              <a:rPr b="1" lang="en" sz="1600"/>
              <a:t>Payment information</a:t>
            </a:r>
            <a:br>
              <a:rPr b="1" lang="en" sz="1600"/>
            </a:br>
            <a:br>
              <a:rPr b="1" lang="en" sz="1600"/>
            </a:br>
            <a:r>
              <a:rPr lang="en" sz="1600"/>
              <a:t>4.    </a:t>
            </a:r>
            <a:r>
              <a:rPr b="1" lang="en" sz="1600"/>
              <a:t>[Create Quote]</a:t>
            </a:r>
            <a:endParaRPr b="1" sz="16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451" y="1556022"/>
            <a:ext cx="6439598" cy="3026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57" name="Google Shape;157;p22"/>
          <p:cNvSpPr/>
          <p:nvPr/>
        </p:nvSpPr>
        <p:spPr>
          <a:xfrm>
            <a:off x="8256125" y="4357800"/>
            <a:ext cx="530700" cy="18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2958850" y="2357450"/>
            <a:ext cx="276300" cy="132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B.  Manage</a:t>
            </a:r>
            <a:r>
              <a:rPr lang="en" sz="2500">
                <a:solidFill>
                  <a:srgbClr val="000000"/>
                </a:solidFill>
              </a:rPr>
              <a:t> Quotation 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1181300" y="2715075"/>
            <a:ext cx="4310100" cy="16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b="1" lang="en" sz="1400"/>
              <a:t>Edit: </a:t>
            </a:r>
            <a:r>
              <a:rPr lang="en" sz="1400"/>
              <a:t>you can edit the content until it is perfect and accepted by your customers.</a:t>
            </a:r>
            <a:endParaRPr sz="14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sz="1400"/>
              <a:t>Status: </a:t>
            </a:r>
            <a:r>
              <a:rPr b="1" lang="en" sz="1400"/>
              <a:t>Draft</a:t>
            </a:r>
            <a:endParaRPr b="1" sz="14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78D8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23"/>
          <p:cNvGrpSpPr/>
          <p:nvPr/>
        </p:nvGrpSpPr>
        <p:grpSpPr>
          <a:xfrm>
            <a:off x="6408197" y="2428900"/>
            <a:ext cx="1353950" cy="2367650"/>
            <a:chOff x="7667572" y="2061500"/>
            <a:chExt cx="1353950" cy="2367650"/>
          </a:xfrm>
        </p:grpSpPr>
        <p:pic>
          <p:nvPicPr>
            <p:cNvPr id="166" name="Google Shape;166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67572" y="2061500"/>
              <a:ext cx="1353950" cy="23676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67" name="Google Shape;167;p23"/>
            <p:cNvSpPr/>
            <p:nvPr/>
          </p:nvSpPr>
          <p:spPr>
            <a:xfrm>
              <a:off x="7929575" y="2388050"/>
              <a:ext cx="561300" cy="336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3"/>
          <p:cNvGrpSpPr/>
          <p:nvPr/>
        </p:nvGrpSpPr>
        <p:grpSpPr>
          <a:xfrm>
            <a:off x="1181300" y="1674003"/>
            <a:ext cx="6580851" cy="601800"/>
            <a:chOff x="2440675" y="1388253"/>
            <a:chExt cx="6580851" cy="601800"/>
          </a:xfrm>
        </p:grpSpPr>
        <p:pic>
          <p:nvPicPr>
            <p:cNvPr id="169" name="Google Shape;169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0675" y="1388253"/>
              <a:ext cx="6580851" cy="601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70" name="Google Shape;170;p23"/>
            <p:cNvSpPr/>
            <p:nvPr/>
          </p:nvSpPr>
          <p:spPr>
            <a:xfrm>
              <a:off x="8017025" y="1665975"/>
              <a:ext cx="386400" cy="246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B.  Manage Quotation (cont’d) 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627375" y="1291338"/>
            <a:ext cx="72816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b="1" lang="en" sz="1400"/>
              <a:t>Send / Mark as Sent: </a:t>
            </a:r>
            <a:r>
              <a:rPr lang="en" sz="1400"/>
              <a:t>to send quote to your customer. </a:t>
            </a:r>
            <a:endParaRPr sz="1400"/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Once it’s </a:t>
            </a:r>
            <a:r>
              <a:rPr b="1" lang="en" sz="1400"/>
              <a:t>sent / marked as sent</a:t>
            </a:r>
            <a:r>
              <a:rPr lang="en" sz="1400"/>
              <a:t>, status will be changed to </a:t>
            </a:r>
            <a:r>
              <a:rPr b="1" lang="en" sz="1400">
                <a:solidFill>
                  <a:srgbClr val="6D9EEB"/>
                </a:solidFill>
              </a:rPr>
              <a:t>Awaiting</a:t>
            </a:r>
            <a:r>
              <a:rPr lang="en" sz="1400"/>
              <a:t> </a:t>
            </a:r>
            <a:endParaRPr sz="1400"/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The action list will be updated </a:t>
            </a:r>
            <a:endParaRPr sz="14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78D8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12464"/>
          <a:stretch/>
        </p:blipFill>
        <p:spPr>
          <a:xfrm>
            <a:off x="6831650" y="2396875"/>
            <a:ext cx="1599200" cy="2628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grpSp>
        <p:nvGrpSpPr>
          <p:cNvPr id="178" name="Google Shape;178;p24"/>
          <p:cNvGrpSpPr/>
          <p:nvPr/>
        </p:nvGrpSpPr>
        <p:grpSpPr>
          <a:xfrm>
            <a:off x="757847" y="2447913"/>
            <a:ext cx="1353950" cy="2367650"/>
            <a:chOff x="757847" y="2320675"/>
            <a:chExt cx="1353950" cy="2367650"/>
          </a:xfrm>
        </p:grpSpPr>
        <p:pic>
          <p:nvPicPr>
            <p:cNvPr id="179" name="Google Shape;179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7847" y="2320675"/>
              <a:ext cx="1353950" cy="23676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80" name="Google Shape;180;p24"/>
            <p:cNvSpPr/>
            <p:nvPr/>
          </p:nvSpPr>
          <p:spPr>
            <a:xfrm>
              <a:off x="1040950" y="3020775"/>
              <a:ext cx="888000" cy="535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24"/>
          <p:cNvGrpSpPr/>
          <p:nvPr/>
        </p:nvGrpSpPr>
        <p:grpSpPr>
          <a:xfrm>
            <a:off x="2362511" y="3108750"/>
            <a:ext cx="4218451" cy="943900"/>
            <a:chOff x="2362511" y="3032550"/>
            <a:chExt cx="4218451" cy="943900"/>
          </a:xfrm>
        </p:grpSpPr>
        <p:pic>
          <p:nvPicPr>
            <p:cNvPr id="182" name="Google Shape;182;p24"/>
            <p:cNvPicPr preferRelativeResize="0"/>
            <p:nvPr/>
          </p:nvPicPr>
          <p:blipFill rotWithShape="1">
            <a:blip r:embed="rId5">
              <a:alphaModFix/>
            </a:blip>
            <a:srcRect b="0" l="6288" r="0" t="0"/>
            <a:stretch/>
          </p:blipFill>
          <p:spPr>
            <a:xfrm>
              <a:off x="2362511" y="3032550"/>
              <a:ext cx="4218451" cy="943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83" name="Google Shape;183;p24"/>
            <p:cNvSpPr/>
            <p:nvPr/>
          </p:nvSpPr>
          <p:spPr>
            <a:xfrm>
              <a:off x="4796550" y="3493088"/>
              <a:ext cx="622500" cy="28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B.  Manage Quotation (cont’d) 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742675" y="1281450"/>
            <a:ext cx="7573500" cy="13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Accept:</a:t>
            </a:r>
            <a:r>
              <a:rPr lang="en" sz="1400"/>
              <a:t> use for the case your customer accepts the quote.</a:t>
            </a:r>
            <a:endParaRPr sz="1400"/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Once the </a:t>
            </a:r>
            <a:r>
              <a:rPr b="1" lang="en" sz="1400">
                <a:solidFill>
                  <a:srgbClr val="2C82C9"/>
                </a:solidFill>
              </a:rPr>
              <a:t>Awaiting</a:t>
            </a:r>
            <a:r>
              <a:rPr lang="en" sz="1400"/>
              <a:t> quote is marked as </a:t>
            </a:r>
            <a:r>
              <a:rPr b="1" lang="en" sz="1400"/>
              <a:t>Accept</a:t>
            </a:r>
            <a:r>
              <a:rPr lang="en" sz="1400"/>
              <a:t>, status will be changed to </a:t>
            </a:r>
            <a:r>
              <a:rPr b="1" lang="en" sz="1400">
                <a:solidFill>
                  <a:schemeClr val="dk1"/>
                </a:solidFill>
              </a:rPr>
              <a:t>Accepted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The action list will be updated again.</a:t>
            </a:r>
            <a:endParaRPr sz="1400">
              <a:solidFill>
                <a:srgbClr val="3C78D8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5"/>
          <p:cNvGrpSpPr/>
          <p:nvPr/>
        </p:nvGrpSpPr>
        <p:grpSpPr>
          <a:xfrm>
            <a:off x="908254" y="2464662"/>
            <a:ext cx="1456392" cy="2485123"/>
            <a:chOff x="565550" y="2320650"/>
            <a:chExt cx="1599200" cy="2628925"/>
          </a:xfrm>
        </p:grpSpPr>
        <p:pic>
          <p:nvPicPr>
            <p:cNvPr id="191" name="Google Shape;191;p25"/>
            <p:cNvPicPr preferRelativeResize="0"/>
            <p:nvPr/>
          </p:nvPicPr>
          <p:blipFill rotWithShape="1">
            <a:blip r:embed="rId3">
              <a:alphaModFix/>
            </a:blip>
            <a:srcRect b="0" l="0" r="0" t="12464"/>
            <a:stretch/>
          </p:blipFill>
          <p:spPr>
            <a:xfrm>
              <a:off x="565550" y="2320650"/>
              <a:ext cx="1599200" cy="26289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92" name="Google Shape;192;p25"/>
            <p:cNvSpPr/>
            <p:nvPr/>
          </p:nvSpPr>
          <p:spPr>
            <a:xfrm>
              <a:off x="1296100" y="3287800"/>
              <a:ext cx="622500" cy="284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25"/>
          <p:cNvGrpSpPr/>
          <p:nvPr/>
        </p:nvGrpSpPr>
        <p:grpSpPr>
          <a:xfrm>
            <a:off x="6410933" y="2502290"/>
            <a:ext cx="1547778" cy="2409721"/>
            <a:chOff x="6642999" y="2219075"/>
            <a:chExt cx="1811751" cy="2772025"/>
          </a:xfrm>
        </p:grpSpPr>
        <p:pic>
          <p:nvPicPr>
            <p:cNvPr id="194" name="Google Shape;19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42999" y="2219075"/>
              <a:ext cx="1811739" cy="27720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95" name="Google Shape;195;p25"/>
            <p:cNvSpPr/>
            <p:nvPr/>
          </p:nvSpPr>
          <p:spPr>
            <a:xfrm>
              <a:off x="8164350" y="2287650"/>
              <a:ext cx="290400" cy="2841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25"/>
          <p:cNvGrpSpPr/>
          <p:nvPr/>
        </p:nvGrpSpPr>
        <p:grpSpPr>
          <a:xfrm>
            <a:off x="2725600" y="3149875"/>
            <a:ext cx="3324393" cy="663123"/>
            <a:chOff x="2525263" y="2927502"/>
            <a:chExt cx="3757226" cy="794350"/>
          </a:xfrm>
        </p:grpSpPr>
        <p:pic>
          <p:nvPicPr>
            <p:cNvPr id="197" name="Google Shape;19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25263" y="2927502"/>
              <a:ext cx="3757226" cy="7943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98" name="Google Shape;198;p25"/>
            <p:cNvSpPr/>
            <p:nvPr/>
          </p:nvSpPr>
          <p:spPr>
            <a:xfrm>
              <a:off x="4138325" y="3141075"/>
              <a:ext cx="785700" cy="367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B.  Manage Quotation (cont’d) 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742675" y="1281450"/>
            <a:ext cx="7573500" cy="13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b="1" lang="en" sz="1400">
                <a:solidFill>
                  <a:srgbClr val="CE29AE"/>
                </a:solidFill>
              </a:rPr>
              <a:t>Invoice</a:t>
            </a:r>
            <a:r>
              <a:rPr lang="en" sz="1400"/>
              <a:t>:</a:t>
            </a:r>
            <a:r>
              <a:rPr lang="en" sz="1050">
                <a:solidFill>
                  <a:srgbClr val="3D8EB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/>
              <a:t> to auto generate a proforma invoice </a:t>
            </a:r>
            <a:endParaRPr sz="1400"/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Once the </a:t>
            </a:r>
            <a:r>
              <a:rPr b="1" lang="en" sz="1400">
                <a:solidFill>
                  <a:schemeClr val="dk1"/>
                </a:solidFill>
              </a:rPr>
              <a:t>Accepted</a:t>
            </a:r>
            <a:r>
              <a:rPr lang="en" sz="1400"/>
              <a:t> quote is marked as </a:t>
            </a:r>
            <a:r>
              <a:rPr b="1" lang="en" sz="1400"/>
              <a:t>Invoice</a:t>
            </a:r>
            <a:r>
              <a:rPr lang="en" sz="1400"/>
              <a:t>, status will be changed to </a:t>
            </a:r>
            <a:r>
              <a:rPr b="1" lang="en" sz="1400">
                <a:solidFill>
                  <a:srgbClr val="CE29AE"/>
                </a:solidFill>
              </a:rPr>
              <a:t>Invoiced</a:t>
            </a:r>
            <a:endParaRPr sz="1400">
              <a:solidFill>
                <a:srgbClr val="CE29AE"/>
              </a:solidFill>
            </a:endParaRPr>
          </a:p>
          <a:p>
            <a:pPr indent="-2032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An invoice is created as </a:t>
            </a:r>
            <a:r>
              <a:rPr b="1" lang="en" sz="1400"/>
              <a:t>Draft</a:t>
            </a:r>
            <a:r>
              <a:rPr lang="en" sz="1400"/>
              <a:t> in </a:t>
            </a:r>
            <a:r>
              <a:rPr b="1" lang="en" sz="1400"/>
              <a:t>Invoice Tab</a:t>
            </a:r>
            <a:endParaRPr b="1" sz="1400">
              <a:solidFill>
                <a:srgbClr val="3C78D8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26"/>
          <p:cNvGrpSpPr/>
          <p:nvPr/>
        </p:nvGrpSpPr>
        <p:grpSpPr>
          <a:xfrm>
            <a:off x="3773087" y="2625750"/>
            <a:ext cx="3347350" cy="696025"/>
            <a:chOff x="2796275" y="3133425"/>
            <a:chExt cx="3347350" cy="696025"/>
          </a:xfrm>
        </p:grpSpPr>
        <p:pic>
          <p:nvPicPr>
            <p:cNvPr id="206" name="Google Shape;206;p26"/>
            <p:cNvPicPr preferRelativeResize="0"/>
            <p:nvPr/>
          </p:nvPicPr>
          <p:blipFill rotWithShape="1">
            <a:blip r:embed="rId3">
              <a:alphaModFix/>
            </a:blip>
            <a:srcRect b="0" l="5392" r="5481" t="0"/>
            <a:stretch/>
          </p:blipFill>
          <p:spPr>
            <a:xfrm>
              <a:off x="2796275" y="3133425"/>
              <a:ext cx="3347350" cy="6960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207" name="Google Shape;207;p26"/>
            <p:cNvSpPr/>
            <p:nvPr/>
          </p:nvSpPr>
          <p:spPr>
            <a:xfrm>
              <a:off x="4152838" y="3328167"/>
              <a:ext cx="695187" cy="306539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6"/>
          <p:cNvSpPr txBox="1"/>
          <p:nvPr/>
        </p:nvSpPr>
        <p:spPr>
          <a:xfrm>
            <a:off x="7057500" y="4423775"/>
            <a:ext cx="20865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(image taken from Invoice app)</a:t>
            </a:r>
            <a:endParaRPr i="1" sz="15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9" name="Google Shape;209;p26"/>
          <p:cNvGrpSpPr/>
          <p:nvPr/>
        </p:nvGrpSpPr>
        <p:grpSpPr>
          <a:xfrm>
            <a:off x="257108" y="2571740"/>
            <a:ext cx="1547778" cy="2409721"/>
            <a:chOff x="389783" y="2512515"/>
            <a:chExt cx="1547778" cy="2409721"/>
          </a:xfrm>
        </p:grpSpPr>
        <p:grpSp>
          <p:nvGrpSpPr>
            <p:cNvPr id="210" name="Google Shape;210;p26"/>
            <p:cNvGrpSpPr/>
            <p:nvPr/>
          </p:nvGrpSpPr>
          <p:grpSpPr>
            <a:xfrm>
              <a:off x="389783" y="2512515"/>
              <a:ext cx="1547778" cy="2409721"/>
              <a:chOff x="6642999" y="2219075"/>
              <a:chExt cx="1811751" cy="2772025"/>
            </a:xfrm>
          </p:grpSpPr>
          <p:pic>
            <p:nvPicPr>
              <p:cNvPr id="211" name="Google Shape;211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42999" y="2219075"/>
                <a:ext cx="1811739" cy="2772025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pic>
          <p:sp>
            <p:nvSpPr>
              <p:cNvPr id="212" name="Google Shape;212;p26"/>
              <p:cNvSpPr/>
              <p:nvPr/>
            </p:nvSpPr>
            <p:spPr>
              <a:xfrm>
                <a:off x="8164350" y="2287650"/>
                <a:ext cx="290400" cy="284100"/>
              </a:xfrm>
              <a:prstGeom prst="ellipse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3" name="Google Shape;213;p26"/>
            <p:cNvSpPr/>
            <p:nvPr/>
          </p:nvSpPr>
          <p:spPr>
            <a:xfrm>
              <a:off x="1070163" y="2911404"/>
              <a:ext cx="695100" cy="306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6"/>
          <p:cNvGrpSpPr/>
          <p:nvPr/>
        </p:nvGrpSpPr>
        <p:grpSpPr>
          <a:xfrm>
            <a:off x="1912800" y="3796400"/>
            <a:ext cx="7067926" cy="627375"/>
            <a:chOff x="1912800" y="3796400"/>
            <a:chExt cx="7067926" cy="627375"/>
          </a:xfrm>
        </p:grpSpPr>
        <p:pic>
          <p:nvPicPr>
            <p:cNvPr id="215" name="Google Shape;215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12800" y="3796400"/>
              <a:ext cx="7067926" cy="6273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216" name="Google Shape;216;p26"/>
            <p:cNvSpPr/>
            <p:nvPr/>
          </p:nvSpPr>
          <p:spPr>
            <a:xfrm>
              <a:off x="7120446" y="4101549"/>
              <a:ext cx="448800" cy="2610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806550" y="2041475"/>
            <a:ext cx="7688400" cy="28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2.2 </a:t>
            </a:r>
            <a:r>
              <a:rPr lang="en">
                <a:solidFill>
                  <a:srgbClr val="000000"/>
                </a:solidFill>
              </a:rPr>
              <a:t>Invoice Tab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678300" y="1962500"/>
            <a:ext cx="2730300" cy="21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There are 3 types of invoice:</a:t>
            </a:r>
            <a:endParaRPr sz="1600"/>
          </a:p>
          <a:p>
            <a:pPr indent="-33020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Top up invoice</a:t>
            </a:r>
            <a:endParaRPr sz="1600"/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Proforma invoice</a:t>
            </a:r>
            <a:endParaRPr b="1" sz="1600"/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Tax invoice</a:t>
            </a:r>
            <a:endParaRPr sz="1600"/>
          </a:p>
        </p:txBody>
      </p:sp>
      <p:sp>
        <p:nvSpPr>
          <p:cNvPr id="227" name="Google Shape;227;p28"/>
          <p:cNvSpPr txBox="1"/>
          <p:nvPr>
            <p:ph type="title"/>
          </p:nvPr>
        </p:nvSpPr>
        <p:spPr>
          <a:xfrm>
            <a:off x="540850" y="1367175"/>
            <a:ext cx="51129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A.</a:t>
            </a:r>
            <a:r>
              <a:rPr lang="en" sz="2500"/>
              <a:t>   Type of invoices</a:t>
            </a:r>
            <a:endParaRPr sz="2500"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0" l="1468" r="0" t="0"/>
          <a:stretch/>
        </p:blipFill>
        <p:spPr>
          <a:xfrm>
            <a:off x="3490225" y="1962500"/>
            <a:ext cx="5470750" cy="250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A1. Top Up Invoice </a:t>
            </a:r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76200" y="1574125"/>
            <a:ext cx="35874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5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a top-up invoice</a:t>
            </a:r>
            <a:b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3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 to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[Invoice]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tab &gt;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[Create invoice]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&gt; Choose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[Topup]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100" y="2105525"/>
            <a:ext cx="5103050" cy="2099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36" name="Google Shape;236;p29"/>
          <p:cNvSpPr txBox="1"/>
          <p:nvPr/>
        </p:nvSpPr>
        <p:spPr>
          <a:xfrm>
            <a:off x="518550" y="1402000"/>
            <a:ext cx="7388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is the invoice that you issue to your customer to top up their balance.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A1. Top Up Invoice (cont’d) 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96600" y="1857375"/>
            <a:ext cx="34023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15900" lvl="0" marL="3429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a top-up invoice (cont’d)</a:t>
            </a:r>
            <a:b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 Fill in the necessary info </a:t>
            </a:r>
            <a:b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[Create Invoice]</a:t>
            </a:r>
            <a:b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4.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After an Invoice is created, its status is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Draft.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325" y="1106075"/>
            <a:ext cx="5484725" cy="303679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grpSp>
        <p:nvGrpSpPr>
          <p:cNvPr id="244" name="Google Shape;244;p30"/>
          <p:cNvGrpSpPr/>
          <p:nvPr/>
        </p:nvGrpSpPr>
        <p:grpSpPr>
          <a:xfrm>
            <a:off x="3418326" y="4245286"/>
            <a:ext cx="5484724" cy="806273"/>
            <a:chOff x="111575" y="1826200"/>
            <a:chExt cx="8839201" cy="1287359"/>
          </a:xfrm>
        </p:grpSpPr>
        <p:pic>
          <p:nvPicPr>
            <p:cNvPr id="245" name="Google Shape;24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575" y="1826675"/>
              <a:ext cx="8839201" cy="1286884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pic>
        <p:pic>
          <p:nvPicPr>
            <p:cNvPr id="246" name="Google Shape;24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8872" y="1826200"/>
              <a:ext cx="8777627" cy="662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47" name="Google Shape;247;p30"/>
            <p:cNvPicPr preferRelativeResize="0"/>
            <p:nvPr/>
          </p:nvPicPr>
          <p:blipFill rotWithShape="1">
            <a:blip r:embed="rId6">
              <a:alphaModFix/>
            </a:blip>
            <a:srcRect b="0" l="0" r="10" t="12747"/>
            <a:stretch/>
          </p:blipFill>
          <p:spPr>
            <a:xfrm>
              <a:off x="880625" y="1931147"/>
              <a:ext cx="456283" cy="4521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48" name="Google Shape;248;p30"/>
            <p:cNvSpPr/>
            <p:nvPr/>
          </p:nvSpPr>
          <p:spPr>
            <a:xfrm>
              <a:off x="1336900" y="1826750"/>
              <a:ext cx="316500" cy="535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A1. Top Up Invoice (cont’d) 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232050" y="1408325"/>
            <a:ext cx="86799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top-up invoice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Using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Finance App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the topped up payment has not been spent on any transactions yet (e.g. call, sms...), it can be removed.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Topup invoice that needs to be allocated payment must be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sent/marked as sent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already.</a:t>
            </a:r>
            <a:endParaRPr sz="9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00" y="2658325"/>
            <a:ext cx="8246600" cy="490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6" name="Google Shape;256;p31"/>
          <p:cNvSpPr txBox="1"/>
          <p:nvPr/>
        </p:nvSpPr>
        <p:spPr>
          <a:xfrm>
            <a:off x="152400" y="3154125"/>
            <a:ext cx="88392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Provision Top-up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When the top-up invoice is allocated a payment, it is being provisioned. </a:t>
            </a:r>
            <a:b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(e.g, when you allocate $100 to a top-up invoice of user A, the balance of user A will increase by $100 and the top-up invoice becomes provisioned and will be marked as paid)</a:t>
            </a:r>
            <a:endParaRPr sz="1300"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00" y="4484850"/>
            <a:ext cx="8246602" cy="490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it for me?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76450" y="2006500"/>
            <a:ext cx="5322000" cy="18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Overview of the Invoice App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1.1</a:t>
            </a:r>
            <a:r>
              <a:rPr b="1" lang="en" sz="1800"/>
              <a:t>  </a:t>
            </a:r>
            <a:r>
              <a:rPr lang="en" sz="1600"/>
              <a:t>Introduction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1.2  What is Invoice App used for?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User Guide</a:t>
            </a:r>
            <a:endParaRPr b="1" sz="18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A1. Top Up Invoice (cont’d) </a:t>
            </a:r>
            <a:endParaRPr/>
          </a:p>
        </p:txBody>
      </p:sp>
      <p:sp>
        <p:nvSpPr>
          <p:cNvPr id="263" name="Google Shape;263;p32"/>
          <p:cNvSpPr txBox="1"/>
          <p:nvPr/>
        </p:nvSpPr>
        <p:spPr>
          <a:xfrm>
            <a:off x="532100" y="2300950"/>
            <a:ext cx="4829700" cy="12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Void a top-up invoice</a:t>
            </a:r>
            <a:endParaRPr b="1"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0350" lvl="0" marL="6286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 long as the top-up invoice is NOT allocated (or provisioned) &amp; still [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Awaiting Payment]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it can be voided. No credit note is required.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4" name="Google Shape;264;p32"/>
          <p:cNvGrpSpPr/>
          <p:nvPr/>
        </p:nvGrpSpPr>
        <p:grpSpPr>
          <a:xfrm>
            <a:off x="5796626" y="758425"/>
            <a:ext cx="2512450" cy="4194149"/>
            <a:chOff x="6113001" y="993150"/>
            <a:chExt cx="2512450" cy="4194149"/>
          </a:xfrm>
        </p:grpSpPr>
        <p:pic>
          <p:nvPicPr>
            <p:cNvPr id="265" name="Google Shape;26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13001" y="993150"/>
              <a:ext cx="2512450" cy="4194149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266" name="Google Shape;266;p32"/>
            <p:cNvSpPr/>
            <p:nvPr/>
          </p:nvSpPr>
          <p:spPr>
            <a:xfrm>
              <a:off x="7684625" y="4776100"/>
              <a:ext cx="612300" cy="2244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32"/>
          <p:cNvSpPr/>
          <p:nvPr/>
        </p:nvSpPr>
        <p:spPr>
          <a:xfrm>
            <a:off x="5938825" y="2459550"/>
            <a:ext cx="990600" cy="357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</a:t>
            </a:r>
            <a:endParaRPr/>
          </a:p>
        </p:txBody>
      </p:sp>
      <p:sp>
        <p:nvSpPr>
          <p:cNvPr id="273" name="Google Shape;273;p33"/>
          <p:cNvSpPr txBox="1"/>
          <p:nvPr/>
        </p:nvSpPr>
        <p:spPr>
          <a:xfrm>
            <a:off x="518550" y="1570925"/>
            <a:ext cx="8265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pro-forma invoice is a preliminary bill of sale that send to buyers before service provision. 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Items in pro-forma invoices are not considered as revenue  =&gt;  can be freely changed as required.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72900"/>
            <a:ext cx="8839199" cy="161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</a:t>
            </a:r>
            <a:endParaRPr/>
          </a:p>
        </p:txBody>
      </p:sp>
      <p:sp>
        <p:nvSpPr>
          <p:cNvPr id="280" name="Google Shape;280;p34"/>
          <p:cNvSpPr txBox="1"/>
          <p:nvPr/>
        </p:nvSpPr>
        <p:spPr>
          <a:xfrm>
            <a:off x="-71475" y="2449225"/>
            <a:ext cx="42147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320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Generate from Quote tab &amp; mark it as </a:t>
            </a:r>
            <a:r>
              <a:rPr b="1" lang="en">
                <a:solidFill>
                  <a:srgbClr val="CE29AE"/>
                </a:solidFill>
                <a:latin typeface="Lato"/>
                <a:ea typeface="Lato"/>
                <a:cs typeface="Lato"/>
                <a:sym typeface="Lato"/>
              </a:rPr>
              <a:t>Invoice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3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 to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[Invoice]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tab &gt;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[Create invoice]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&gt; Choose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[Proforma] </a:t>
            </a:r>
            <a:endParaRPr b="1"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400" y="1921850"/>
            <a:ext cx="4631800" cy="26297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2" name="Google Shape;282;p34"/>
          <p:cNvSpPr/>
          <p:nvPr/>
        </p:nvSpPr>
        <p:spPr>
          <a:xfrm>
            <a:off x="4478425" y="3235125"/>
            <a:ext cx="1439100" cy="857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4"/>
          <p:cNvSpPr txBox="1"/>
          <p:nvPr/>
        </p:nvSpPr>
        <p:spPr>
          <a:xfrm>
            <a:off x="6999150" y="2112550"/>
            <a:ext cx="10104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Create invoice</a:t>
            </a:r>
            <a:endParaRPr sz="1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4" name="Google Shape;284;p34"/>
          <p:cNvCxnSpPr/>
          <p:nvPr/>
        </p:nvCxnSpPr>
        <p:spPr>
          <a:xfrm flipH="1" rot="10800000">
            <a:off x="7662450" y="2051375"/>
            <a:ext cx="347100" cy="14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4"/>
          <p:cNvSpPr/>
          <p:nvPr/>
        </p:nvSpPr>
        <p:spPr>
          <a:xfrm>
            <a:off x="8105775" y="1969650"/>
            <a:ext cx="714600" cy="192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4"/>
          <p:cNvSpPr txBox="1"/>
          <p:nvPr/>
        </p:nvSpPr>
        <p:spPr>
          <a:xfrm>
            <a:off x="244950" y="1377750"/>
            <a:ext cx="5133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a proforma invoice (2 ways)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</a:t>
            </a:r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438150" y="2099375"/>
            <a:ext cx="27861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2.1  Setup list of items in the table below by clicking on any rows to input value. 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2.2 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[Create Invoice]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2.3 After an Invoice is created, its status is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Draft.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" name="Google Shape;293;p35"/>
          <p:cNvPicPr preferRelativeResize="0"/>
          <p:nvPr/>
        </p:nvPicPr>
        <p:blipFill rotWithShape="1">
          <a:blip r:embed="rId3">
            <a:alphaModFix/>
          </a:blip>
          <a:srcRect b="0" l="0" r="2448" t="0"/>
          <a:stretch/>
        </p:blipFill>
        <p:spPr>
          <a:xfrm>
            <a:off x="3480037" y="1392475"/>
            <a:ext cx="5526400" cy="24256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94" name="Google Shape;294;p35"/>
          <p:cNvSpPr txBox="1"/>
          <p:nvPr/>
        </p:nvSpPr>
        <p:spPr>
          <a:xfrm>
            <a:off x="204100" y="1296075"/>
            <a:ext cx="2949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a proforma invoice (cont’d)</a:t>
            </a:r>
            <a:endParaRPr/>
          </a:p>
        </p:txBody>
      </p:sp>
      <p:grpSp>
        <p:nvGrpSpPr>
          <p:cNvPr id="295" name="Google Shape;295;p35"/>
          <p:cNvGrpSpPr/>
          <p:nvPr/>
        </p:nvGrpSpPr>
        <p:grpSpPr>
          <a:xfrm>
            <a:off x="3479963" y="3954191"/>
            <a:ext cx="5526543" cy="895273"/>
            <a:chOff x="2306391" y="340571"/>
            <a:chExt cx="9086720" cy="1458811"/>
          </a:xfrm>
        </p:grpSpPr>
        <p:grpSp>
          <p:nvGrpSpPr>
            <p:cNvPr id="296" name="Google Shape;296;p35"/>
            <p:cNvGrpSpPr/>
            <p:nvPr/>
          </p:nvGrpSpPr>
          <p:grpSpPr>
            <a:xfrm>
              <a:off x="2306391" y="340571"/>
              <a:ext cx="9086720" cy="1458811"/>
              <a:chOff x="1694091" y="514133"/>
              <a:chExt cx="9086720" cy="1458811"/>
            </a:xfrm>
          </p:grpSpPr>
          <p:pic>
            <p:nvPicPr>
              <p:cNvPr id="297" name="Google Shape;297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94091" y="514133"/>
                <a:ext cx="9086699" cy="1458811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pic>
          <p:pic>
            <p:nvPicPr>
              <p:cNvPr id="298" name="Google Shape;298;p35"/>
              <p:cNvPicPr preferRelativeResize="0"/>
              <p:nvPr/>
            </p:nvPicPr>
            <p:blipFill rotWithShape="1">
              <a:blip r:embed="rId5">
                <a:alphaModFix/>
              </a:blip>
              <a:srcRect b="8" l="0" r="0" t="11784"/>
              <a:stretch/>
            </p:blipFill>
            <p:spPr>
              <a:xfrm>
                <a:off x="1694104" y="544970"/>
                <a:ext cx="9086707" cy="6066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3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391975" y="544949"/>
                <a:ext cx="1278059" cy="60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0" name="Google Shape;300;p35"/>
            <p:cNvSpPr/>
            <p:nvPr/>
          </p:nvSpPr>
          <p:spPr>
            <a:xfrm>
              <a:off x="4225025" y="704175"/>
              <a:ext cx="408300" cy="28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</a:t>
            </a:r>
            <a:r>
              <a:rPr lang="en"/>
              <a:t>oforma</a:t>
            </a:r>
            <a:r>
              <a:rPr lang="en"/>
              <a:t> Invoice (cont’d) </a:t>
            </a:r>
            <a:endParaRPr/>
          </a:p>
        </p:txBody>
      </p:sp>
      <p:sp>
        <p:nvSpPr>
          <p:cNvPr id="306" name="Google Shape;306;p36"/>
          <p:cNvSpPr txBox="1"/>
          <p:nvPr/>
        </p:nvSpPr>
        <p:spPr>
          <a:xfrm>
            <a:off x="306150" y="1643025"/>
            <a:ext cx="8531700" cy="3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</a:t>
            </a: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oforma</a:t>
            </a: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You have some ways to add payment to an invoice to mark it paid: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Auto allocate: Invoice will be Paid automatically when invoice is provisioned by customer's remaining credits.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Manually allocate a received payment to an invoice: Using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Finance App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credit from approved (Awaiting Payment) credit notes.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NOTES: 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Payment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can be removed from an invoice.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the proforma invoice is provisioned by Invoice app and becomes a tax invoice, the payment still can be removed.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Proforma  invoice that needs to be allocated payment must be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sent/marked as sent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already.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306150" y="1196050"/>
            <a:ext cx="8531700" cy="3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Auto allocate: Invoice will be Paid automatically when invoice is provisioned by customer's remaining credits.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is the default payment option of a tax invoice (provisioned &amp; awaiting payment, or provisioned &amp;  partially paid). The invoice will be fully paid automatically when the customer tops up or when using customer's remaining credits.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case you have multiple invoices of this type, when you perform a top-up, that payment will be allocated to those invoices randomly, from oldest to latest.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you do not want the incoming payment to be assigned randomly like this, you can Disable this auto mode and  manually allocate payment to an invoice.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13" name="Google Shape;313;p37"/>
          <p:cNvGrpSpPr/>
          <p:nvPr/>
        </p:nvGrpSpPr>
        <p:grpSpPr>
          <a:xfrm>
            <a:off x="518550" y="4119575"/>
            <a:ext cx="8106899" cy="926625"/>
            <a:chOff x="518550" y="4119575"/>
            <a:chExt cx="8106899" cy="926625"/>
          </a:xfrm>
        </p:grpSpPr>
        <p:pic>
          <p:nvPicPr>
            <p:cNvPr id="314" name="Google Shape;314;p37"/>
            <p:cNvPicPr preferRelativeResize="0"/>
            <p:nvPr/>
          </p:nvPicPr>
          <p:blipFill rotWithShape="1">
            <a:blip r:embed="rId3">
              <a:alphaModFix/>
            </a:blip>
            <a:srcRect b="47641" l="0" r="0" t="0"/>
            <a:stretch/>
          </p:blipFill>
          <p:spPr>
            <a:xfrm>
              <a:off x="518550" y="4119575"/>
              <a:ext cx="8106899" cy="926625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315" name="Google Shape;315;p37"/>
            <p:cNvSpPr/>
            <p:nvPr/>
          </p:nvSpPr>
          <p:spPr>
            <a:xfrm>
              <a:off x="7317250" y="4563850"/>
              <a:ext cx="1132800" cy="214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306150" y="1639375"/>
            <a:ext cx="74805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   Manually allocate a received payment to an invoice: Using Finance App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happens to an invoice that is disabled auto allocation.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38"/>
          <p:cNvPicPr preferRelativeResize="0"/>
          <p:nvPr/>
        </p:nvPicPr>
        <p:blipFill rotWithShape="1">
          <a:blip r:embed="rId3">
            <a:alphaModFix/>
          </a:blip>
          <a:srcRect b="4415" l="0" r="0" t="0"/>
          <a:stretch/>
        </p:blipFill>
        <p:spPr>
          <a:xfrm>
            <a:off x="1161450" y="2653375"/>
            <a:ext cx="6821101" cy="228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28" name="Google Shape;328;p39"/>
          <p:cNvSpPr txBox="1"/>
          <p:nvPr/>
        </p:nvSpPr>
        <p:spPr>
          <a:xfrm>
            <a:off x="306150" y="1372275"/>
            <a:ext cx="5551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   Manually allocate a received payment to an invoice: Using Finance App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How to allocate a payment manually</a:t>
            </a:r>
            <a:endParaRPr sz="1050" u="sng">
              <a:highlight>
                <a:srgbClr val="FFFFFF"/>
              </a:highlight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You need to </a:t>
            </a:r>
            <a:r>
              <a:rPr b="1" lang="en" sz="1300">
                <a:solidFill>
                  <a:schemeClr val="accen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 payment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and assign it to the user account.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the payment to the appropriate invoice(s)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 Finance app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or at Invoice app: from the invoice option, choose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[Payment]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550" y="1372275"/>
            <a:ext cx="3353450" cy="3037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30" name="Google Shape;330;p39"/>
          <p:cNvSpPr txBox="1"/>
          <p:nvPr/>
        </p:nvSpPr>
        <p:spPr>
          <a:xfrm>
            <a:off x="7683300" y="4469300"/>
            <a:ext cx="1277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(via</a:t>
            </a:r>
            <a:r>
              <a:rPr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Invoice app)</a:t>
            </a:r>
            <a:endParaRPr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36" name="Google Shape;336;p40"/>
          <p:cNvSpPr txBox="1"/>
          <p:nvPr/>
        </p:nvSpPr>
        <p:spPr>
          <a:xfrm>
            <a:off x="326550" y="882425"/>
            <a:ext cx="6847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  </a:t>
            </a: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credit from credit notes.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lang="en" sz="12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 1: 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an awaiting payment credit note via Finance App. </a:t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lang="en" sz="12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 2: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Option A: Click the 3 dot icon on the right side of the invoice and choose Use credits.</a:t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40"/>
          <p:cNvSpPr/>
          <p:nvPr/>
        </p:nvSpPr>
        <p:spPr>
          <a:xfrm>
            <a:off x="7521325" y="4245425"/>
            <a:ext cx="6654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8081950" y="3734475"/>
            <a:ext cx="1641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40"/>
          <p:cNvGrpSpPr/>
          <p:nvPr/>
        </p:nvGrpSpPr>
        <p:grpSpPr>
          <a:xfrm>
            <a:off x="801125" y="3106502"/>
            <a:ext cx="7541752" cy="1887525"/>
            <a:chOff x="801125" y="3030302"/>
            <a:chExt cx="7541752" cy="1887525"/>
          </a:xfrm>
        </p:grpSpPr>
        <p:pic>
          <p:nvPicPr>
            <p:cNvPr id="340" name="Google Shape;34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1125" y="3030302"/>
              <a:ext cx="7541752" cy="18875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341" name="Google Shape;341;p40"/>
            <p:cNvSpPr/>
            <p:nvPr/>
          </p:nvSpPr>
          <p:spPr>
            <a:xfrm>
              <a:off x="801125" y="3291125"/>
              <a:ext cx="944100" cy="214200"/>
            </a:xfrm>
            <a:prstGeom prst="ellipse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0"/>
            <p:cNvSpPr txBox="1"/>
            <p:nvPr/>
          </p:nvSpPr>
          <p:spPr>
            <a:xfrm>
              <a:off x="801125" y="3433275"/>
              <a:ext cx="21483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8761D"/>
                  </a:solidFill>
                  <a:latin typeface="Lato"/>
                  <a:ea typeface="Lato"/>
                  <a:cs typeface="Lato"/>
                  <a:sym typeface="Lato"/>
                </a:rPr>
                <a:t>Credit Note created via Finance App</a:t>
              </a:r>
              <a:endParaRPr b="1" sz="9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3" name="Google Shape;343;p40"/>
          <p:cNvSpPr/>
          <p:nvPr/>
        </p:nvSpPr>
        <p:spPr>
          <a:xfrm>
            <a:off x="7500950" y="4337275"/>
            <a:ext cx="7143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8081950" y="3816825"/>
            <a:ext cx="1332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326550" y="985975"/>
            <a:ext cx="70953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3.   Use credit from credit notes.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lang="en" sz="12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 2: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Option B: Click [Credit Note] Invoice, then select Allocate Credit.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7817300" y="3908650"/>
            <a:ext cx="6939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/>
          <p:nvPr/>
        </p:nvSpPr>
        <p:spPr>
          <a:xfrm>
            <a:off x="8358200" y="3612700"/>
            <a:ext cx="153000" cy="21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41"/>
          <p:cNvGrpSpPr/>
          <p:nvPr/>
        </p:nvGrpSpPr>
        <p:grpSpPr>
          <a:xfrm>
            <a:off x="442350" y="3063550"/>
            <a:ext cx="8183101" cy="1455089"/>
            <a:chOff x="442350" y="3292150"/>
            <a:chExt cx="8183101" cy="1455089"/>
          </a:xfrm>
        </p:grpSpPr>
        <p:pic>
          <p:nvPicPr>
            <p:cNvPr id="354" name="Google Shape;354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8549" y="3292150"/>
              <a:ext cx="8106902" cy="145508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grpSp>
          <p:nvGrpSpPr>
            <p:cNvPr id="355" name="Google Shape;355;p41"/>
            <p:cNvGrpSpPr/>
            <p:nvPr/>
          </p:nvGrpSpPr>
          <p:grpSpPr>
            <a:xfrm>
              <a:off x="442350" y="3612700"/>
              <a:ext cx="2148300" cy="454175"/>
              <a:chOff x="724925" y="3291125"/>
              <a:chExt cx="2148300" cy="454175"/>
            </a:xfrm>
          </p:grpSpPr>
          <p:sp>
            <p:nvSpPr>
              <p:cNvPr id="356" name="Google Shape;356;p41"/>
              <p:cNvSpPr/>
              <p:nvPr/>
            </p:nvSpPr>
            <p:spPr>
              <a:xfrm>
                <a:off x="801125" y="3291125"/>
                <a:ext cx="944100" cy="214200"/>
              </a:xfrm>
              <a:prstGeom prst="ellipse">
                <a:avLst/>
              </a:prstGeom>
              <a:noFill/>
              <a:ln cap="flat" cmpd="sng" w="19050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41"/>
              <p:cNvSpPr txBox="1"/>
              <p:nvPr/>
            </p:nvSpPr>
            <p:spPr>
              <a:xfrm>
                <a:off x="724925" y="3444100"/>
                <a:ext cx="2148300" cy="30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rgbClr val="38761D"/>
                    </a:solidFill>
                    <a:latin typeface="Lato"/>
                    <a:ea typeface="Lato"/>
                    <a:cs typeface="Lato"/>
                    <a:sym typeface="Lato"/>
                  </a:rPr>
                  <a:t>Credit Note created via Finance App</a:t>
                </a:r>
                <a:endParaRPr b="1" sz="900">
                  <a:solidFill>
                    <a:srgbClr val="38761D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06575" y="1714900"/>
            <a:ext cx="7688400" cy="28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Overview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63" name="Google Shape;363;p42"/>
          <p:cNvSpPr txBox="1"/>
          <p:nvPr/>
        </p:nvSpPr>
        <p:spPr>
          <a:xfrm>
            <a:off x="326550" y="882425"/>
            <a:ext cx="52251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34290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Allocate payment to a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3.   Use credit from credit notes.</a:t>
            </a:r>
            <a:endParaRPr b="1"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42"/>
          <p:cNvPicPr preferRelativeResize="0"/>
          <p:nvPr/>
        </p:nvPicPr>
        <p:blipFill rotWithShape="1">
          <a:blip r:embed="rId3">
            <a:alphaModFix/>
          </a:blip>
          <a:srcRect b="0" l="1787" r="0" t="0"/>
          <a:stretch/>
        </p:blipFill>
        <p:spPr>
          <a:xfrm>
            <a:off x="4329000" y="2744500"/>
            <a:ext cx="4429125" cy="2225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65" name="Google Shape;365;p42"/>
          <p:cNvSpPr txBox="1"/>
          <p:nvPr/>
        </p:nvSpPr>
        <p:spPr>
          <a:xfrm>
            <a:off x="364500" y="3250075"/>
            <a:ext cx="38883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 3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Enter the amounts in the Amount to Credit fields for the unallocated credit notes you want to use. You can apply the full credit amount or just some of it.</a:t>
            </a:r>
            <a:endParaRPr/>
          </a:p>
        </p:txBody>
      </p:sp>
      <p:sp>
        <p:nvSpPr>
          <p:cNvPr id="366" name="Google Shape;366;p42"/>
          <p:cNvSpPr/>
          <p:nvPr/>
        </p:nvSpPr>
        <p:spPr>
          <a:xfrm>
            <a:off x="5684400" y="3133075"/>
            <a:ext cx="755100" cy="239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42"/>
          <p:cNvCxnSpPr>
            <a:stCxn id="366" idx="6"/>
          </p:cNvCxnSpPr>
          <p:nvPr/>
        </p:nvCxnSpPr>
        <p:spPr>
          <a:xfrm>
            <a:off x="6439500" y="3252925"/>
            <a:ext cx="438900" cy="6354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8" name="Google Shape;368;p42"/>
          <p:cNvSpPr/>
          <p:nvPr/>
        </p:nvSpPr>
        <p:spPr>
          <a:xfrm>
            <a:off x="8276550" y="3602500"/>
            <a:ext cx="348900" cy="173400"/>
          </a:xfrm>
          <a:prstGeom prst="ellipse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9" name="Google Shape;369;p42"/>
          <p:cNvCxnSpPr>
            <a:stCxn id="368" idx="6"/>
          </p:cNvCxnSpPr>
          <p:nvPr/>
        </p:nvCxnSpPr>
        <p:spPr>
          <a:xfrm>
            <a:off x="8625450" y="3689200"/>
            <a:ext cx="28800" cy="352200"/>
          </a:xfrm>
          <a:prstGeom prst="bentConnector2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42"/>
          <p:cNvSpPr/>
          <p:nvPr/>
        </p:nvSpPr>
        <p:spPr>
          <a:xfrm>
            <a:off x="6878400" y="3776075"/>
            <a:ext cx="816600" cy="173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8378600" y="3969875"/>
            <a:ext cx="275700" cy="1224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77" name="Google Shape;377;p43"/>
          <p:cNvSpPr txBox="1"/>
          <p:nvPr/>
        </p:nvSpPr>
        <p:spPr>
          <a:xfrm>
            <a:off x="152400" y="1307650"/>
            <a:ext cx="88392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Provision Proforma invoice</a:t>
            </a:r>
            <a:endParaRPr sz="1300"/>
          </a:p>
        </p:txBody>
      </p:sp>
      <p:sp>
        <p:nvSpPr>
          <p:cNvPr id="378" name="Google Shape;378;p43"/>
          <p:cNvSpPr txBox="1"/>
          <p:nvPr/>
        </p:nvSpPr>
        <p:spPr>
          <a:xfrm>
            <a:off x="152400" y="1674150"/>
            <a:ext cx="85641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Invoice app only supports 2 types of provisioning: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Subscription/order purchase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Subscription extension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Subscription add-on addition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not supported as the charge varies depending on provision date.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Subscription renewal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also not supported as it is similar to subscription extension, albeit with alignment, whose charge varies depending on provision month.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79" name="Google Shape;379;p43"/>
          <p:cNvGrpSpPr/>
          <p:nvPr/>
        </p:nvGrpSpPr>
        <p:grpSpPr>
          <a:xfrm>
            <a:off x="292800" y="3633300"/>
            <a:ext cx="8558400" cy="1316325"/>
            <a:chOff x="292800" y="2765825"/>
            <a:chExt cx="8558400" cy="1316325"/>
          </a:xfrm>
        </p:grpSpPr>
        <p:pic>
          <p:nvPicPr>
            <p:cNvPr id="380" name="Google Shape;380;p43"/>
            <p:cNvPicPr preferRelativeResize="0"/>
            <p:nvPr/>
          </p:nvPicPr>
          <p:blipFill rotWithShape="1">
            <a:blip r:embed="rId3">
              <a:alphaModFix/>
            </a:blip>
            <a:srcRect b="33871" l="0" r="0" t="0"/>
            <a:stretch/>
          </p:blipFill>
          <p:spPr>
            <a:xfrm>
              <a:off x="292800" y="2765825"/>
              <a:ext cx="8558400" cy="13163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381" name="Google Shape;381;p43"/>
            <p:cNvSpPr/>
            <p:nvPr/>
          </p:nvSpPr>
          <p:spPr>
            <a:xfrm>
              <a:off x="8021400" y="3510650"/>
              <a:ext cx="683700" cy="1938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8633725" y="3112625"/>
              <a:ext cx="132600" cy="2757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264650" y="1460050"/>
            <a:ext cx="44298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Provision Proforma invoice</a:t>
            </a:r>
            <a:b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 pro-forma invoices must be provisioned in Invoice app.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pro-forma invoice must be provisioned in its entirety, or fail entirely.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There will be a validity check to ensure that all of the items in an invoice can be provisioned.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After the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Pro-forma invoice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provisioned, it will be converted to a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Tax invoice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 rotWithShape="1">
          <a:blip r:embed="rId3">
            <a:alphaModFix/>
          </a:blip>
          <a:srcRect b="0" l="3679" r="0" t="4214"/>
          <a:stretch/>
        </p:blipFill>
        <p:spPr>
          <a:xfrm>
            <a:off x="5117175" y="1117725"/>
            <a:ext cx="3490200" cy="2908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390" name="Google Shape;390;p44"/>
          <p:cNvPicPr preferRelativeResize="0"/>
          <p:nvPr/>
        </p:nvPicPr>
        <p:blipFill rotWithShape="1">
          <a:blip r:embed="rId4">
            <a:alphaModFix/>
          </a:blip>
          <a:srcRect b="64591" l="4134" r="4591" t="12515"/>
          <a:stretch/>
        </p:blipFill>
        <p:spPr>
          <a:xfrm>
            <a:off x="5117175" y="4122300"/>
            <a:ext cx="3490200" cy="786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91" name="Google Shape;391;p44"/>
          <p:cNvSpPr/>
          <p:nvPr/>
        </p:nvSpPr>
        <p:spPr>
          <a:xfrm>
            <a:off x="8031625" y="1663475"/>
            <a:ext cx="449100" cy="581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4"/>
          <p:cNvSpPr/>
          <p:nvPr/>
        </p:nvSpPr>
        <p:spPr>
          <a:xfrm>
            <a:off x="6602875" y="4210300"/>
            <a:ext cx="1908300" cy="535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264650" y="1307650"/>
            <a:ext cx="84099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Provision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Pro-forma Invoice can only be provisioned if all of the following satisfied: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 items pass validity check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invoice is fully paid with manual payment, or has enough credit to cover for the unpaid amount of the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Invoice app will automatically provision all the items by calling the appropriate modules. There are some actions that user still need to do manually, such as assigning a number to a subscription.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 rotWithShape="1">
          <a:blip r:embed="rId3">
            <a:alphaModFix/>
          </a:blip>
          <a:srcRect b="0" l="0" r="3016" t="0"/>
          <a:stretch/>
        </p:blipFill>
        <p:spPr>
          <a:xfrm>
            <a:off x="931123" y="3543850"/>
            <a:ext cx="7281750" cy="1385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A2. Proforma Invoice (cont’d) </a:t>
            </a:r>
            <a:endParaRPr/>
          </a:p>
        </p:txBody>
      </p:sp>
      <p:sp>
        <p:nvSpPr>
          <p:cNvPr id="405" name="Google Shape;405;p46"/>
          <p:cNvSpPr txBox="1"/>
          <p:nvPr/>
        </p:nvSpPr>
        <p:spPr>
          <a:xfrm>
            <a:off x="264650" y="1307650"/>
            <a:ext cx="84099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★"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Void a</a:t>
            </a: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Proforma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5715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Pro-forma invoice which has not been allocated payment can be voided.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857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★"/>
            </a:pPr>
            <a:r>
              <a:rPr i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NOTE: a paid or partially paid Pro-forma invoice cannot be voided. To do that, the payment must be unallocated from the invoice first.</a:t>
            </a:r>
            <a:endParaRPr i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6" name="Google Shape;406;p46"/>
          <p:cNvGrpSpPr/>
          <p:nvPr/>
        </p:nvGrpSpPr>
        <p:grpSpPr>
          <a:xfrm>
            <a:off x="1189754" y="2663600"/>
            <a:ext cx="6764496" cy="2347251"/>
            <a:chOff x="1087354" y="2653375"/>
            <a:chExt cx="6764496" cy="2347251"/>
          </a:xfrm>
        </p:grpSpPr>
        <p:pic>
          <p:nvPicPr>
            <p:cNvPr id="407" name="Google Shape;40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7354" y="2653375"/>
              <a:ext cx="6764496" cy="2347251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408" name="Google Shape;408;p46"/>
            <p:cNvSpPr/>
            <p:nvPr/>
          </p:nvSpPr>
          <p:spPr>
            <a:xfrm>
              <a:off x="7143750" y="4674050"/>
              <a:ext cx="500100" cy="183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7633600" y="2745250"/>
              <a:ext cx="153000" cy="1734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/>
          <p:nvPr/>
        </p:nvSpPr>
        <p:spPr>
          <a:xfrm>
            <a:off x="224525" y="1551150"/>
            <a:ext cx="3184200" cy="30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 invoice is provisioned with the services belong to it is a tax invoice.</a:t>
            </a:r>
            <a:b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Every invoice (top-up, proforma) after being provisioned will become a tax invoice.</a:t>
            </a:r>
            <a:b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tax invoice cannot be voided as it is considered as revenue once it is issued.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5" name="Google Shape;4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525" y="1819249"/>
            <a:ext cx="5371873" cy="3150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416" name="Google Shape;41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175" y="1353500"/>
            <a:ext cx="5344575" cy="34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17" name="Google Shape;417;p47"/>
          <p:cNvSpPr/>
          <p:nvPr/>
        </p:nvSpPr>
        <p:spPr>
          <a:xfrm>
            <a:off x="4112750" y="2081900"/>
            <a:ext cx="2031000" cy="173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7490725" y="4684250"/>
            <a:ext cx="1428900" cy="204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7664225" y="1398125"/>
            <a:ext cx="1061400" cy="24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A3. Tax Invoice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/>
        </p:nvSpPr>
        <p:spPr>
          <a:xfrm>
            <a:off x="244925" y="1581750"/>
            <a:ext cx="8031600" cy="30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Usually, the amount of a monthly tax invoice is positive. In case the user is refunded and the total refund amount is larger than the total usage amount, the final amount is negative.</a:t>
            </a:r>
            <a:b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negative invoice will still use: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572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title as Tax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572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number range as of monthly tax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572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General format of monthly tax invoice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8572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➢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NOTE section of credit note, which indicates that the invoice issuer (service provider) still owes the invoice recipient (user) an amount. This amount will be cleared for subsequent transactions.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48"/>
          <p:cNvSpPr txBox="1"/>
          <p:nvPr>
            <p:ph type="title"/>
          </p:nvPr>
        </p:nvSpPr>
        <p:spPr>
          <a:xfrm>
            <a:off x="579775" y="594625"/>
            <a:ext cx="8106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"/>
              <a:t>Negative Invoice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/>
          <p:nvPr>
            <p:ph type="title"/>
          </p:nvPr>
        </p:nvSpPr>
        <p:spPr>
          <a:xfrm>
            <a:off x="806550" y="2041475"/>
            <a:ext cx="7688400" cy="28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2.3 Payment Tab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/>
          <p:nvPr/>
        </p:nvSpPr>
        <p:spPr>
          <a:xfrm>
            <a:off x="612325" y="1259950"/>
            <a:ext cx="80316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After a payment is added to an invoice, it is automatically synced to the 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Payment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tab.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tab is to let you know which payment is used for which invoice.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7" name="Google Shape;437;p50"/>
          <p:cNvGrpSpPr/>
          <p:nvPr/>
        </p:nvGrpSpPr>
        <p:grpSpPr>
          <a:xfrm>
            <a:off x="852150" y="1980550"/>
            <a:ext cx="7551950" cy="2847375"/>
            <a:chOff x="678650" y="2000950"/>
            <a:chExt cx="7551950" cy="2847375"/>
          </a:xfrm>
        </p:grpSpPr>
        <p:pic>
          <p:nvPicPr>
            <p:cNvPr id="438" name="Google Shape;438;p50"/>
            <p:cNvPicPr preferRelativeResize="0"/>
            <p:nvPr/>
          </p:nvPicPr>
          <p:blipFill rotWithShape="1">
            <a:blip r:embed="rId3">
              <a:alphaModFix/>
            </a:blip>
            <a:srcRect b="9362" l="0" r="0" t="0"/>
            <a:stretch/>
          </p:blipFill>
          <p:spPr>
            <a:xfrm>
              <a:off x="678650" y="2000950"/>
              <a:ext cx="7551950" cy="28473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439" name="Google Shape;439;p50"/>
            <p:cNvSpPr/>
            <p:nvPr/>
          </p:nvSpPr>
          <p:spPr>
            <a:xfrm>
              <a:off x="908275" y="2650000"/>
              <a:ext cx="765300" cy="1734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0"/>
            <p:cNvSpPr txBox="1"/>
            <p:nvPr/>
          </p:nvSpPr>
          <p:spPr>
            <a:xfrm>
              <a:off x="689150" y="2400400"/>
              <a:ext cx="18621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Payment added via Finance App</a:t>
              </a:r>
              <a:endParaRPr b="1" sz="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1" name="Google Shape;441;p50"/>
            <p:cNvSpPr/>
            <p:nvPr/>
          </p:nvSpPr>
          <p:spPr>
            <a:xfrm>
              <a:off x="1796125" y="2636350"/>
              <a:ext cx="928800" cy="173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0"/>
            <p:cNvSpPr txBox="1"/>
            <p:nvPr/>
          </p:nvSpPr>
          <p:spPr>
            <a:xfrm>
              <a:off x="2724925" y="2573800"/>
              <a:ext cx="16125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Payment added via Stripe</a:t>
              </a:r>
              <a:endParaRPr b="1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3" name="Google Shape;443;p50"/>
            <p:cNvSpPr/>
            <p:nvPr/>
          </p:nvSpPr>
          <p:spPr>
            <a:xfrm>
              <a:off x="2214650" y="2000950"/>
              <a:ext cx="683700" cy="336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49" name="Google Shape;449;p5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For comments and feedbacks please contact:</a:t>
            </a:r>
            <a:br>
              <a:rPr lang="en" sz="1500"/>
            </a:br>
            <a:r>
              <a:rPr lang="en" sz="1500"/>
              <a:t>academy@b3networks.com</a:t>
            </a:r>
            <a:endParaRPr sz="1500"/>
          </a:p>
        </p:txBody>
      </p:sp>
      <p:pic>
        <p:nvPicPr>
          <p:cNvPr id="450" name="Google Shape;450;p51"/>
          <p:cNvPicPr preferRelativeResize="0"/>
          <p:nvPr/>
        </p:nvPicPr>
        <p:blipFill rotWithShape="1">
          <a:blip r:embed="rId3">
            <a:alphaModFix/>
          </a:blip>
          <a:srcRect b="3789" l="3789" r="3789" t="3789"/>
          <a:stretch/>
        </p:blipFill>
        <p:spPr>
          <a:xfrm>
            <a:off x="8255525" y="4543600"/>
            <a:ext cx="888475" cy="5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555950" y="1308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  </a:t>
            </a:r>
            <a:r>
              <a:rPr lang="en"/>
              <a:t>Introduction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259875" y="2048275"/>
            <a:ext cx="3087600" cy="26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Invoice app with simple interface, integrated automation and PDF invoice generation is designed with your convenience in mind. You can manage the commercial documents including receipts or tax invoices. </a:t>
            </a:r>
            <a:endParaRPr sz="16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250" y="2118500"/>
            <a:ext cx="5500900" cy="2453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500025" y="2217625"/>
            <a:ext cx="3683400" cy="18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app will allow you to create/view: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Quotes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Invoices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Payment</a:t>
            </a:r>
            <a:endParaRPr/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540850" y="1367175"/>
            <a:ext cx="51129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1.2   What is this app used for?</a:t>
            </a:r>
            <a:endParaRPr sz="2500"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55309" l="875" r="56207" t="0"/>
          <a:stretch/>
        </p:blipFill>
        <p:spPr>
          <a:xfrm>
            <a:off x="4418925" y="2217625"/>
            <a:ext cx="4036400" cy="189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06575" y="1714900"/>
            <a:ext cx="7688400" cy="28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User Guide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18850" y="1999325"/>
            <a:ext cx="8646600" cy="28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</a:t>
            </a:r>
            <a:r>
              <a:rPr lang="en">
                <a:solidFill>
                  <a:srgbClr val="000000"/>
                </a:solidFill>
              </a:rPr>
              <a:t>1 Quotation Tab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lphaUcPeriod"/>
            </a:pPr>
            <a:r>
              <a:rPr lang="en" sz="2500">
                <a:solidFill>
                  <a:srgbClr val="000000"/>
                </a:solidFill>
              </a:rPr>
              <a:t>Create Quotation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59850" y="1235675"/>
            <a:ext cx="8424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quotation is a formal statement setting out the estimated cost for a particular job or service.</a:t>
            </a:r>
            <a:br>
              <a:rPr lang="en" sz="1600"/>
            </a:br>
            <a:r>
              <a:rPr lang="en" sz="1600"/>
              <a:t>     </a:t>
            </a:r>
            <a:r>
              <a:rPr lang="en" sz="1600"/>
              <a:t>1. </a:t>
            </a:r>
            <a:r>
              <a:rPr lang="en" sz="1600"/>
              <a:t> Click</a:t>
            </a:r>
            <a:r>
              <a:rPr b="1" lang="en" sz="1600"/>
              <a:t> [Create Quote] </a:t>
            </a:r>
            <a:r>
              <a:rPr lang="en" sz="1600"/>
              <a:t> &gt;  Fill in Information: Quote name and recipient email address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259852" y="2183210"/>
            <a:ext cx="8631478" cy="778480"/>
            <a:chOff x="152400" y="3683375"/>
            <a:chExt cx="8839199" cy="778480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3683375"/>
              <a:ext cx="8839199" cy="77848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33" name="Google Shape;133;p20"/>
            <p:cNvSpPr/>
            <p:nvPr/>
          </p:nvSpPr>
          <p:spPr>
            <a:xfrm>
              <a:off x="918475" y="3683375"/>
              <a:ext cx="622500" cy="368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7960175" y="4092350"/>
              <a:ext cx="1031400" cy="3273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20"/>
          <p:cNvGrpSpPr/>
          <p:nvPr/>
        </p:nvGrpSpPr>
        <p:grpSpPr>
          <a:xfrm>
            <a:off x="1962100" y="3165775"/>
            <a:ext cx="5019249" cy="1586150"/>
            <a:chOff x="1962100" y="3298425"/>
            <a:chExt cx="5019249" cy="1586150"/>
          </a:xfrm>
        </p:grpSpPr>
        <p:pic>
          <p:nvPicPr>
            <p:cNvPr id="136" name="Google Shape;13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62100" y="3298425"/>
              <a:ext cx="5019249" cy="15861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37" name="Google Shape;137;p20"/>
            <p:cNvSpPr/>
            <p:nvPr/>
          </p:nvSpPr>
          <p:spPr>
            <a:xfrm>
              <a:off x="2093175" y="3907450"/>
              <a:ext cx="509100" cy="265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2093175" y="4510775"/>
              <a:ext cx="611400" cy="265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lphaUcPeriod"/>
            </a:pPr>
            <a:r>
              <a:rPr lang="en" sz="2500">
                <a:solidFill>
                  <a:srgbClr val="000000"/>
                </a:solidFill>
              </a:rPr>
              <a:t>Create Quotation (cont’d)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68675" y="1276500"/>
            <a:ext cx="8424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2.  </a:t>
            </a:r>
            <a:r>
              <a:rPr lang="en" sz="1600"/>
              <a:t>Setup list of items in the table below by clicking on any rows to input value. </a:t>
            </a:r>
            <a:br>
              <a:rPr lang="en" sz="1600"/>
            </a:br>
            <a:r>
              <a:rPr lang="en" sz="1600"/>
              <a:t>      *</a:t>
            </a:r>
            <a:r>
              <a:rPr b="1" i="1" lang="en" sz="1600"/>
              <a:t>NOTE:  all pricing is after GST (if applied).</a:t>
            </a:r>
            <a:endParaRPr b="1"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21"/>
          <p:cNvGrpSpPr/>
          <p:nvPr/>
        </p:nvGrpSpPr>
        <p:grpSpPr>
          <a:xfrm>
            <a:off x="122486" y="2249619"/>
            <a:ext cx="3090561" cy="2342927"/>
            <a:chOff x="487175" y="2116875"/>
            <a:chExt cx="3992973" cy="2812300"/>
          </a:xfrm>
        </p:grpSpPr>
        <p:pic>
          <p:nvPicPr>
            <p:cNvPr id="146" name="Google Shape;146;p21"/>
            <p:cNvPicPr preferRelativeResize="0"/>
            <p:nvPr/>
          </p:nvPicPr>
          <p:blipFill rotWithShape="1">
            <a:blip r:embed="rId3">
              <a:alphaModFix/>
            </a:blip>
            <a:srcRect b="0" l="0" r="40765" t="0"/>
            <a:stretch/>
          </p:blipFill>
          <p:spPr>
            <a:xfrm>
              <a:off x="487175" y="2116875"/>
              <a:ext cx="3992973" cy="2812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pic>
        <p:sp>
          <p:nvSpPr>
            <p:cNvPr id="147" name="Google Shape;147;p21"/>
            <p:cNvSpPr/>
            <p:nvPr/>
          </p:nvSpPr>
          <p:spPr>
            <a:xfrm>
              <a:off x="578007" y="2571756"/>
              <a:ext cx="139200" cy="136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3467375" y="4448850"/>
              <a:ext cx="531300" cy="286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825" y="2249550"/>
            <a:ext cx="5685673" cy="179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