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E5FEB8-C4B3-9584-9547-F5640A969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C9985E8-5873-D446-6E31-C98B18D440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84297" y="6279450"/>
            <a:ext cx="4086454" cy="166199"/>
          </a:xfrm>
        </p:spPr>
        <p:txBody>
          <a:bodyPr/>
          <a:lstStyle/>
          <a:p>
            <a:r>
              <a:rPr lang="en-US" dirty="0"/>
              <a:t>Unlocking Competitive Advantage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A0D539E-5D52-B2B5-ECBC-DEBAD9F8BA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599" y="6251750"/>
            <a:ext cx="286613" cy="221599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E4F655E-EAC9-2791-0315-EDE2090B72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379C5C-9462-083F-781D-25FB72D160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dirty="0"/>
              <a:t>Unlocking Competitive Advantage Through Digital Transformation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9D063D-7DBA-D376-0BC5-694D7FADC7B7}"/>
              </a:ext>
            </a:extLst>
          </p:cNvPr>
          <p:cNvSpPr txBox="1"/>
          <p:nvPr/>
        </p:nvSpPr>
        <p:spPr>
          <a:xfrm>
            <a:off x="7851834" y="2614213"/>
            <a:ext cx="1593107" cy="14773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2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X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ontserrat Black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6D92E2-8E64-6E8D-7228-847E65632B44}"/>
              </a:ext>
            </a:extLst>
          </p:cNvPr>
          <p:cNvSpPr txBox="1"/>
          <p:nvPr/>
        </p:nvSpPr>
        <p:spPr>
          <a:xfrm>
            <a:off x="7851834" y="4183873"/>
            <a:ext cx="2970495" cy="187288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Companies that lead in digital maturity are 2X more likely to report double-digit revenue growth and customer retention improvements.</a:t>
            </a:r>
          </a:p>
        </p:txBody>
      </p:sp>
      <p:sp>
        <p:nvSpPr>
          <p:cNvPr id="11" name="Isosceles Triangle 47">
            <a:extLst>
              <a:ext uri="{FF2B5EF4-FFF2-40B4-BE49-F238E27FC236}">
                <a16:creationId xmlns:a16="http://schemas.microsoft.com/office/drawing/2014/main" id="{476F7B53-FF53-301B-6832-8319022B91AE}"/>
              </a:ext>
            </a:extLst>
          </p:cNvPr>
          <p:cNvSpPr/>
          <p:nvPr/>
        </p:nvSpPr>
        <p:spPr>
          <a:xfrm rot="5400000">
            <a:off x="7012608" y="3267194"/>
            <a:ext cx="327583" cy="148275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231A8506-CC93-844B-A0EE-AF1E60B43EDE}"/>
              </a:ext>
            </a:extLst>
          </p:cNvPr>
          <p:cNvSpPr txBox="1">
            <a:spLocks/>
          </p:cNvSpPr>
          <p:nvPr/>
        </p:nvSpPr>
        <p:spPr>
          <a:xfrm>
            <a:off x="1283480" y="1931506"/>
            <a:ext cx="5855182" cy="24929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How Digital Maturity Drives Business Impact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6AA382-DC40-6F12-1804-7231F96375E5}"/>
              </a:ext>
            </a:extLst>
          </p:cNvPr>
          <p:cNvGrpSpPr/>
          <p:nvPr/>
        </p:nvGrpSpPr>
        <p:grpSpPr>
          <a:xfrm>
            <a:off x="609601" y="1937586"/>
            <a:ext cx="571759" cy="209438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0C416C4D-336C-71D8-D935-E027BB8C0D13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6C3DC0C7-59D8-60D7-ECF2-13248C55A83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0AEB3EF9-5962-1486-6578-FA7072BA8F37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20" name="Rectangle 1">
            <a:extLst>
              <a:ext uri="{FF2B5EF4-FFF2-40B4-BE49-F238E27FC236}">
                <a16:creationId xmlns:a16="http://schemas.microsoft.com/office/drawing/2014/main" id="{FED99267-EC88-6A1A-6177-8711E1B21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325448"/>
            <a:ext cx="5410200" cy="353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>
                <a:srgbClr val="4E64EA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Outperform Competitors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Digital leaders achieve stronger market performance and revenue growth.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>
                <a:srgbClr val="4E64EA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Enable Scalable Growth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Transformation initiatives unlock sustainable, future-ready expansion.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>
                <a:srgbClr val="4E64EA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Boost Operational Agility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Data-driven strategies improve speed, flexibility, and decision-making.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1200"/>
              </a:spcAft>
              <a:buClr>
                <a:srgbClr val="4E64EA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Enhance Customer Loyalty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Seamless digital experiences increase satisfaction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and retention.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1235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8721</TotalTime>
  <Words>91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74</cp:revision>
  <dcterms:created xsi:type="dcterms:W3CDTF">2025-04-10T11:11:23Z</dcterms:created>
  <dcterms:modified xsi:type="dcterms:W3CDTF">2025-10-16T06:28:44Z</dcterms:modified>
  <cp:category/>
</cp:coreProperties>
</file>