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</p:sldIdLst>
  <p:sldSz cy="5143500" cx="9144000"/>
  <p:notesSz cx="5143500" cy="9144000"/>
  <p:embeddedFontLst>
    <p:embeddedFont>
      <p:font typeface="Open Sans"/>
      <p:regular r:id="rId39"/>
      <p:bold r:id="rId40"/>
      <p:italic r:id="rId41"/>
      <p:boldItalic r:id="rId4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43" roundtripDataSignature="AMtx7mg4GXHSH8Li5VsiKC4kXUFz3pVEE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AE03E5D-4E59-4250-BAA2-50FB36DEC227}">
  <a:tblStyle styleId="{7AE03E5D-4E59-4250-BAA2-50FB36DEC227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OpenSans-bold.fntdata"/><Relationship Id="rId20" Type="http://schemas.openxmlformats.org/officeDocument/2006/relationships/slide" Target="slides/slide15.xml"/><Relationship Id="rId42" Type="http://schemas.openxmlformats.org/officeDocument/2006/relationships/font" Target="fonts/OpenSans-boldItalic.fntdata"/><Relationship Id="rId41" Type="http://schemas.openxmlformats.org/officeDocument/2006/relationships/font" Target="fonts/OpenSans-italic.fnt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43" Type="http://customschemas.google.com/relationships/presentationmetadata" Target="metadata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font" Target="fonts/OpenSans-regular.fntdata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" name="Google Shape;17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" name="Google Shape;25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" name="Google Shape;3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" name="Google Shape;41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" name="Google Shape;42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" name="Google Shape;4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3f9dd7b865a_0_358:notes"/>
          <p:cNvSpPr/>
          <p:nvPr>
            <p:ph idx="2" type="sldImg"/>
          </p:nvPr>
        </p:nvSpPr>
        <p:spPr>
          <a:xfrm>
            <a:off x="285982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g3f9dd7b865a_0_358:notes"/>
          <p:cNvSpPr txBox="1"/>
          <p:nvPr>
            <p:ph idx="1" type="body"/>
          </p:nvPr>
        </p:nvSpPr>
        <p:spPr>
          <a:xfrm>
            <a:off x="514350" y="4343400"/>
            <a:ext cx="41148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1970: Paulien Hogeweg invented the term bioinformatics, also proposed a tree-based algorithm for MSA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1972: Coat protein of bacteriophage MS2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1977: Phix174 (bacteriophage for E coli)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1995: H influenzae, j craig venter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f9dd7b865a_0_454:notes"/>
          <p:cNvSpPr/>
          <p:nvPr>
            <p:ph idx="2" type="sldImg"/>
          </p:nvPr>
        </p:nvSpPr>
        <p:spPr>
          <a:xfrm>
            <a:off x="285982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f9dd7b865a_0_454:notes"/>
          <p:cNvSpPr txBox="1"/>
          <p:nvPr>
            <p:ph idx="1" type="body"/>
          </p:nvPr>
        </p:nvSpPr>
        <p:spPr>
          <a:xfrm>
            <a:off x="514350" y="4343400"/>
            <a:ext cx="41148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2" name="Google Shape;152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0" name="Google Shape;160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8" name="Google Shape;168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f9dd7b865a_0_555:notes"/>
          <p:cNvSpPr/>
          <p:nvPr>
            <p:ph idx="2" type="sldImg"/>
          </p:nvPr>
        </p:nvSpPr>
        <p:spPr>
          <a:xfrm>
            <a:off x="285975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3f9dd7b865a_0_555:notes"/>
          <p:cNvSpPr txBox="1"/>
          <p:nvPr>
            <p:ph idx="1" type="body"/>
          </p:nvPr>
        </p:nvSpPr>
        <p:spPr>
          <a:xfrm>
            <a:off x="514350" y="4343400"/>
            <a:ext cx="41148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7" name="Google Shape;187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5" name="Google Shape;195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1" name="Google Shape;201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9" name="Google Shape;209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7" name="Google Shape;217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5" name="Google Shape;225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3f8b8b90183_0_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3" name="Google Shape;233;g3f8b8b90183_0_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g3f8b8b90183_0_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1" name="Google Shape;241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1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9" name="Google Shape;249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1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7" name="Google Shape;257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1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3" name="Google Shape;263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2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1" name="Google Shape;271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2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9" name="Google Shape;279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2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7" name="Google Shape;287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2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5" name="Google Shape;295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2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3" name="Google Shape;303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2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1" name="Google Shape;311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2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9" name="Google Shape;319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2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3f9dd7b865a_3_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7" name="Google Shape;327;g3f9dd7b865a_3_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g3f9dd7b865a_3_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3f9dd7b865a_3_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6" name="Google Shape;336;g3f9dd7b865a_3_2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g3f9dd7b865a_3_2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3" name="Google Shape;343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p2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2" name="Google Shape;352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p2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g3f9dd7b865a_0_450"/>
          <p:cNvSpPr txBox="1"/>
          <p:nvPr>
            <p:ph type="title"/>
          </p:nvPr>
        </p:nvSpPr>
        <p:spPr>
          <a:xfrm>
            <a:off x="0" y="0"/>
            <a:ext cx="9144000" cy="60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3" name="Google Shape;13;g3f9dd7b865a_0_450"/>
          <p:cNvSpPr txBox="1"/>
          <p:nvPr>
            <p:ph idx="1" type="body"/>
          </p:nvPr>
        </p:nvSpPr>
        <p:spPr>
          <a:xfrm>
            <a:off x="311700" y="764709"/>
            <a:ext cx="8520600" cy="373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400"/>
              <a:buChar char="●"/>
              <a:defRPr/>
            </a:lvl1pPr>
            <a:lvl2pPr indent="-381000" lvl="1" marL="914400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42900" lvl="2" marL="1371600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17500" lvl="3" marL="1828800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lnSpc>
                <a:spcPct val="115000"/>
              </a:lnSpc>
              <a:spcBef>
                <a:spcPts val="2400"/>
              </a:spcBef>
              <a:spcAft>
                <a:spcPts val="24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4" name="Google Shape;14;g3f9dd7b865a_0_45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"/>
          <p:cNvSpPr/>
          <p:nvPr/>
        </p:nvSpPr>
        <p:spPr>
          <a:xfrm>
            <a:off x="640080" y="1371600"/>
            <a:ext cx="78638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3800"/>
              <a:buFont typeface="Calibri"/>
              <a:buNone/>
            </a:pPr>
            <a:r>
              <a:rPr b="1" i="0" lang="en-US" sz="38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BF528 — Genomic Data Analysis</a:t>
            </a:r>
            <a:endParaRPr b="0" i="0" sz="3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1"/>
          <p:cNvSpPr/>
          <p:nvPr/>
        </p:nvSpPr>
        <p:spPr>
          <a:xfrm>
            <a:off x="640080" y="2286000"/>
            <a:ext cx="786384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Calibri"/>
              <a:buNone/>
            </a:pPr>
            <a:r>
              <a:rPr b="0" i="0" lang="en-US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Introduction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1"/>
          <p:cNvSpPr/>
          <p:nvPr/>
        </p:nvSpPr>
        <p:spPr>
          <a:xfrm>
            <a:off x="640080" y="4480560"/>
            <a:ext cx="78638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Joey Orofino  ·  Fall 2026  ·  Boston University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"/>
          <p:cNvSpPr/>
          <p:nvPr/>
        </p:nvSpPr>
        <p:spPr>
          <a:xfrm>
            <a:off x="640080" y="320040"/>
            <a:ext cx="786384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Course overview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9" name="Google Shape;29;p2"/>
          <p:cNvCxnSpPr/>
          <p:nvPr/>
        </p:nvCxnSpPr>
        <p:spPr>
          <a:xfrm>
            <a:off x="640080" y="1005840"/>
            <a:ext cx="786384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0" name="Google Shape;30;p2"/>
          <p:cNvSpPr/>
          <p:nvPr/>
        </p:nvSpPr>
        <p:spPr>
          <a:xfrm>
            <a:off x="640080" y="1143000"/>
            <a:ext cx="7863840" cy="36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Calibri"/>
              <a:buNone/>
            </a:pPr>
            <a:r>
              <a:rPr b="1" i="0" lang="en-US" sz="17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Survey course in bioinformatics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rPr b="0" i="0" lang="en-US" sz="17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Focused on high-throughput sequencing data, the tools used to analyze it, and the biological conclusions we draw from it</a:t>
            </a:r>
            <a:endParaRPr b="0" i="0" sz="17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t/>
            </a:r>
            <a:endParaRPr sz="17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700"/>
              <a:buFont typeface="Calibri"/>
              <a:buNone/>
            </a:pPr>
            <a:r>
              <a:t/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Calibri"/>
              <a:buNone/>
            </a:pPr>
            <a:r>
              <a:rPr b="1" i="0" lang="en-US" sz="17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Project-based learning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rPr b="0" i="0" lang="en-US" sz="17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You will develop full computational workflows to analyze next-generation sequencing data from real published studies</a:t>
            </a:r>
            <a:endParaRPr b="0" i="0" sz="17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t/>
            </a:r>
            <a:endParaRPr sz="17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t/>
            </a:r>
            <a:endParaRPr sz="17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Calibri"/>
              <a:buNone/>
            </a:pPr>
            <a:r>
              <a:rPr b="1" lang="en-US" sz="1700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Hands-on analyses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rPr lang="en-US" sz="17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The course is split between traditional lectures and interactive labs where you will get first-hand experience working with real data aon real problems</a:t>
            </a:r>
            <a:endParaRPr sz="17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3"/>
          <p:cNvSpPr/>
          <p:nvPr/>
        </p:nvSpPr>
        <p:spPr>
          <a:xfrm>
            <a:off x="640080" y="320040"/>
            <a:ext cx="786384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Learning objectives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7" name="Google Shape;37;p3"/>
          <p:cNvCxnSpPr/>
          <p:nvPr/>
        </p:nvCxnSpPr>
        <p:spPr>
          <a:xfrm>
            <a:off x="640080" y="1005840"/>
            <a:ext cx="786384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8" name="Google Shape;38;p3"/>
          <p:cNvSpPr/>
          <p:nvPr/>
        </p:nvSpPr>
        <p:spPr>
          <a:xfrm>
            <a:off x="640080" y="1143000"/>
            <a:ext cx="7863840" cy="36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Calibri"/>
              <a:buNone/>
            </a:pPr>
            <a:r>
              <a:rPr b="1" i="0" lang="en-US" sz="17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Conceptual understanding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rPr b="0" i="0" lang="en-US" sz="17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Understand the assays and tools used in modern bioinformatics from their molecular mechanisms to the major computational analysis steps</a:t>
            </a:r>
            <a:endParaRPr b="0" i="0" sz="17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t/>
            </a:r>
            <a:endParaRPr sz="17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700"/>
              <a:buFont typeface="Calibri"/>
              <a:buNone/>
            </a:pPr>
            <a:r>
              <a:rPr b="0" i="0" lang="en-US" sz="9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Calibri"/>
              <a:buNone/>
            </a:pPr>
            <a:r>
              <a:rPr b="1" i="0" lang="en-US" sz="17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Workflow proficiency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rPr b="0" i="0" lang="en-US" sz="17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Develop proficiency in creating bioinformatics workflows with an emphasis on reproducibility and portability</a:t>
            </a:r>
            <a:endParaRPr b="0" i="0" sz="17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t/>
            </a:r>
            <a:endParaRPr sz="17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700"/>
              <a:buFont typeface="Calibri"/>
              <a:buNone/>
            </a:pPr>
            <a:r>
              <a:rPr b="0" i="0" lang="en-US" sz="9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Calibri"/>
              <a:buNone/>
            </a:pPr>
            <a:r>
              <a:rPr b="1" i="0" lang="en-US" sz="17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Biological interpretation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rPr b="0" i="0" lang="en-US" sz="17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Analyze bioinformatics results and interpret them in context to draw meaningful biological conclusions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"/>
          <p:cNvSpPr/>
          <p:nvPr/>
        </p:nvSpPr>
        <p:spPr>
          <a:xfrm>
            <a:off x="640080" y="1645920"/>
            <a:ext cx="786384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3800"/>
              <a:buFont typeface="Calibri"/>
              <a:buNone/>
            </a:pPr>
            <a:r>
              <a:rPr b="1" i="0" lang="en-US" sz="38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Biology became a data science in 1953</a:t>
            </a:r>
            <a:endParaRPr b="0" i="0" sz="3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5"/>
          <p:cNvSpPr/>
          <p:nvPr/>
        </p:nvSpPr>
        <p:spPr>
          <a:xfrm>
            <a:off x="1097280" y="1188720"/>
            <a:ext cx="6949440" cy="2194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000"/>
              <a:buFont typeface="Calibri"/>
              <a:buNone/>
            </a:pPr>
            <a:r>
              <a:rPr b="0" i="1" lang="en-US" sz="20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“It has not escaped our notice that the specific pairing we have postulated immediately suggests a possible copying mechanism for the genetic material.”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5"/>
          <p:cNvSpPr/>
          <p:nvPr/>
        </p:nvSpPr>
        <p:spPr>
          <a:xfrm>
            <a:off x="640080" y="3566160"/>
            <a:ext cx="78638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Watson and Crick, Nature (1953)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f9dd7b865a_0_358"/>
          <p:cNvSpPr txBox="1"/>
          <p:nvPr>
            <p:ph type="title"/>
          </p:nvPr>
        </p:nvSpPr>
        <p:spPr>
          <a:xfrm>
            <a:off x="0" y="0"/>
            <a:ext cx="9144000" cy="605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Biology as a Data Science</a:t>
            </a:r>
            <a:endParaRPr/>
          </a:p>
        </p:txBody>
      </p:sp>
      <p:sp>
        <p:nvSpPr>
          <p:cNvPr id="57" name="Google Shape;57;g3f9dd7b865a_0_35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58" name="Google Shape;58;g3f9dd7b865a_0_358"/>
          <p:cNvCxnSpPr/>
          <p:nvPr/>
        </p:nvCxnSpPr>
        <p:spPr>
          <a:xfrm>
            <a:off x="354275" y="4509769"/>
            <a:ext cx="82248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9" name="Google Shape;59;g3f9dd7b865a_0_358"/>
          <p:cNvCxnSpPr/>
          <p:nvPr/>
        </p:nvCxnSpPr>
        <p:spPr>
          <a:xfrm flipH="1">
            <a:off x="167700" y="4509769"/>
            <a:ext cx="521700" cy="391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0" name="Google Shape;60;g3f9dd7b865a_0_358"/>
          <p:cNvSpPr txBox="1"/>
          <p:nvPr/>
        </p:nvSpPr>
        <p:spPr>
          <a:xfrm rot="-2211819">
            <a:off x="12487" y="4537552"/>
            <a:ext cx="550080" cy="3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Open Sans"/>
                <a:ea typeface="Open Sans"/>
                <a:cs typeface="Open Sans"/>
                <a:sym typeface="Open Sans"/>
              </a:rPr>
              <a:t>1950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61" name="Google Shape;61;g3f9dd7b865a_0_358"/>
          <p:cNvCxnSpPr/>
          <p:nvPr/>
        </p:nvCxnSpPr>
        <p:spPr>
          <a:xfrm flipH="1">
            <a:off x="1287150" y="4509769"/>
            <a:ext cx="521700" cy="391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2" name="Google Shape;62;g3f9dd7b865a_0_358"/>
          <p:cNvSpPr txBox="1"/>
          <p:nvPr/>
        </p:nvSpPr>
        <p:spPr>
          <a:xfrm rot="-2211819">
            <a:off x="1131937" y="4537552"/>
            <a:ext cx="550080" cy="3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Open Sans"/>
                <a:ea typeface="Open Sans"/>
                <a:cs typeface="Open Sans"/>
                <a:sym typeface="Open Sans"/>
              </a:rPr>
              <a:t>1960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63" name="Google Shape;63;g3f9dd7b865a_0_358"/>
          <p:cNvCxnSpPr/>
          <p:nvPr/>
        </p:nvCxnSpPr>
        <p:spPr>
          <a:xfrm flipH="1">
            <a:off x="2598100" y="4509769"/>
            <a:ext cx="521700" cy="391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4" name="Google Shape;64;g3f9dd7b865a_0_358"/>
          <p:cNvSpPr txBox="1"/>
          <p:nvPr/>
        </p:nvSpPr>
        <p:spPr>
          <a:xfrm rot="-2211819">
            <a:off x="2442887" y="4537552"/>
            <a:ext cx="550080" cy="3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Open Sans"/>
                <a:ea typeface="Open Sans"/>
                <a:cs typeface="Open Sans"/>
                <a:sym typeface="Open Sans"/>
              </a:rPr>
              <a:t>1970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65" name="Google Shape;65;g3f9dd7b865a_0_358"/>
          <p:cNvCxnSpPr/>
          <p:nvPr/>
        </p:nvCxnSpPr>
        <p:spPr>
          <a:xfrm flipH="1">
            <a:off x="3909050" y="4509769"/>
            <a:ext cx="521700" cy="391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6" name="Google Shape;66;g3f9dd7b865a_0_358"/>
          <p:cNvSpPr txBox="1"/>
          <p:nvPr/>
        </p:nvSpPr>
        <p:spPr>
          <a:xfrm rot="-2211819">
            <a:off x="3753837" y="4537552"/>
            <a:ext cx="550080" cy="3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Open Sans"/>
                <a:ea typeface="Open Sans"/>
                <a:cs typeface="Open Sans"/>
                <a:sym typeface="Open Sans"/>
              </a:rPr>
              <a:t>1980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67" name="Google Shape;67;g3f9dd7b865a_0_358"/>
          <p:cNvCxnSpPr/>
          <p:nvPr/>
        </p:nvCxnSpPr>
        <p:spPr>
          <a:xfrm flipH="1">
            <a:off x="5310550" y="4509769"/>
            <a:ext cx="521700" cy="391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8" name="Google Shape;68;g3f9dd7b865a_0_358"/>
          <p:cNvSpPr txBox="1"/>
          <p:nvPr/>
        </p:nvSpPr>
        <p:spPr>
          <a:xfrm rot="-2211819">
            <a:off x="5155337" y="4537552"/>
            <a:ext cx="550080" cy="3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Open Sans"/>
                <a:ea typeface="Open Sans"/>
                <a:cs typeface="Open Sans"/>
                <a:sym typeface="Open Sans"/>
              </a:rPr>
              <a:t>1990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69" name="Google Shape;69;g3f9dd7b865a_0_358"/>
          <p:cNvCxnSpPr/>
          <p:nvPr/>
        </p:nvCxnSpPr>
        <p:spPr>
          <a:xfrm flipH="1">
            <a:off x="6530950" y="4509769"/>
            <a:ext cx="521700" cy="391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0" name="Google Shape;70;g3f9dd7b865a_0_358"/>
          <p:cNvSpPr txBox="1"/>
          <p:nvPr/>
        </p:nvSpPr>
        <p:spPr>
          <a:xfrm rot="-2211819">
            <a:off x="6375737" y="4537552"/>
            <a:ext cx="550080" cy="3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Open Sans"/>
                <a:ea typeface="Open Sans"/>
                <a:cs typeface="Open Sans"/>
                <a:sym typeface="Open Sans"/>
              </a:rPr>
              <a:t>2000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71" name="Google Shape;71;g3f9dd7b865a_0_358"/>
          <p:cNvCxnSpPr/>
          <p:nvPr/>
        </p:nvCxnSpPr>
        <p:spPr>
          <a:xfrm flipH="1">
            <a:off x="7703925" y="4509769"/>
            <a:ext cx="521700" cy="391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2" name="Google Shape;72;g3f9dd7b865a_0_358"/>
          <p:cNvSpPr txBox="1"/>
          <p:nvPr/>
        </p:nvSpPr>
        <p:spPr>
          <a:xfrm rot="-2211819">
            <a:off x="7548712" y="4537552"/>
            <a:ext cx="550080" cy="3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Open Sans"/>
                <a:ea typeface="Open Sans"/>
                <a:cs typeface="Open Sans"/>
                <a:sym typeface="Open Sans"/>
              </a:rPr>
              <a:t>2010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73" name="Google Shape;73;g3f9dd7b865a_0_358"/>
          <p:cNvCxnSpPr/>
          <p:nvPr/>
        </p:nvCxnSpPr>
        <p:spPr>
          <a:xfrm rot="10800000">
            <a:off x="890475" y="4061269"/>
            <a:ext cx="0" cy="448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oval"/>
          </a:ln>
        </p:spPr>
      </p:cxnSp>
      <p:sp>
        <p:nvSpPr>
          <p:cNvPr id="74" name="Google Shape;74;g3f9dd7b865a_0_358"/>
          <p:cNvSpPr txBox="1"/>
          <p:nvPr/>
        </p:nvSpPr>
        <p:spPr>
          <a:xfrm>
            <a:off x="167700" y="3448331"/>
            <a:ext cx="18957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Open Sans"/>
                <a:ea typeface="Open Sans"/>
                <a:cs typeface="Open Sans"/>
                <a:sym typeface="Open Sans"/>
              </a:rPr>
              <a:t>1953: DNA chemical structure published in Nature</a:t>
            </a:r>
            <a:endParaRPr sz="1100"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75" name="Google Shape;75;g3f9dd7b865a_0_358"/>
          <p:cNvCxnSpPr/>
          <p:nvPr/>
        </p:nvCxnSpPr>
        <p:spPr>
          <a:xfrm rot="10800000">
            <a:off x="3292000" y="4136269"/>
            <a:ext cx="0" cy="373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oval"/>
          </a:ln>
        </p:spPr>
      </p:cxnSp>
      <p:sp>
        <p:nvSpPr>
          <p:cNvPr id="76" name="Google Shape;76;g3f9dd7b865a_0_358"/>
          <p:cNvSpPr txBox="1"/>
          <p:nvPr/>
        </p:nvSpPr>
        <p:spPr>
          <a:xfrm>
            <a:off x="2344150" y="3538744"/>
            <a:ext cx="1895700" cy="60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Open Sans"/>
                <a:ea typeface="Open Sans"/>
                <a:cs typeface="Open Sans"/>
                <a:sym typeface="Open Sans"/>
              </a:rPr>
              <a:t>1972: First genetic sequence determined</a:t>
            </a:r>
            <a:endParaRPr sz="1100"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77" name="Google Shape;77;g3f9dd7b865a_0_358"/>
          <p:cNvCxnSpPr/>
          <p:nvPr/>
        </p:nvCxnSpPr>
        <p:spPr>
          <a:xfrm rot="10800000">
            <a:off x="4105075" y="3274369"/>
            <a:ext cx="0" cy="12354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oval"/>
          </a:ln>
        </p:spPr>
      </p:cxnSp>
      <p:sp>
        <p:nvSpPr>
          <p:cNvPr id="78" name="Google Shape;78;g3f9dd7b865a_0_358"/>
          <p:cNvSpPr txBox="1"/>
          <p:nvPr/>
        </p:nvSpPr>
        <p:spPr>
          <a:xfrm>
            <a:off x="401150" y="3035766"/>
            <a:ext cx="3990600" cy="4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Open Sans"/>
                <a:ea typeface="Open Sans"/>
                <a:cs typeface="Open Sans"/>
                <a:sym typeface="Open Sans"/>
              </a:rPr>
              <a:t>1977: Sanger sequencing invented, first genome sequenced</a:t>
            </a:r>
            <a:endParaRPr sz="1100"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79" name="Google Shape;79;g3f9dd7b865a_0_358"/>
          <p:cNvCxnSpPr/>
          <p:nvPr/>
        </p:nvCxnSpPr>
        <p:spPr>
          <a:xfrm rot="10800000">
            <a:off x="4679650" y="2901169"/>
            <a:ext cx="0" cy="1608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oval"/>
          </a:ln>
        </p:spPr>
      </p:cxnSp>
      <p:sp>
        <p:nvSpPr>
          <p:cNvPr id="80" name="Google Shape;80;g3f9dd7b865a_0_358"/>
          <p:cNvSpPr txBox="1"/>
          <p:nvPr/>
        </p:nvSpPr>
        <p:spPr>
          <a:xfrm>
            <a:off x="2840775" y="2764797"/>
            <a:ext cx="1895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Open Sans"/>
                <a:ea typeface="Open Sans"/>
                <a:cs typeface="Open Sans"/>
                <a:sym typeface="Open Sans"/>
              </a:rPr>
              <a:t>1983: PCR invented</a:t>
            </a:r>
            <a:endParaRPr sz="1100"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81" name="Google Shape;81;g3f9dd7b865a_0_358"/>
          <p:cNvCxnSpPr/>
          <p:nvPr/>
        </p:nvCxnSpPr>
        <p:spPr>
          <a:xfrm rot="10800000">
            <a:off x="5836050" y="2226169"/>
            <a:ext cx="0" cy="2283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oval"/>
          </a:ln>
        </p:spPr>
      </p:cxnSp>
      <p:sp>
        <p:nvSpPr>
          <p:cNvPr id="82" name="Google Shape;82;g3f9dd7b865a_0_358"/>
          <p:cNvSpPr txBox="1"/>
          <p:nvPr/>
        </p:nvSpPr>
        <p:spPr>
          <a:xfrm>
            <a:off x="2201925" y="2081288"/>
            <a:ext cx="3582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/>
              <a:t>1990: Human Genome Project launched</a:t>
            </a:r>
            <a:endParaRPr b="1" sz="1100"/>
          </a:p>
        </p:txBody>
      </p:sp>
      <p:cxnSp>
        <p:nvCxnSpPr>
          <p:cNvPr id="83" name="Google Shape;83;g3f9dd7b865a_0_358"/>
          <p:cNvCxnSpPr/>
          <p:nvPr/>
        </p:nvCxnSpPr>
        <p:spPr>
          <a:xfrm rot="10800000">
            <a:off x="6420788" y="1464769"/>
            <a:ext cx="0" cy="3045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oval"/>
          </a:ln>
        </p:spPr>
      </p:cxnSp>
      <p:sp>
        <p:nvSpPr>
          <p:cNvPr id="84" name="Google Shape;84;g3f9dd7b865a_0_358"/>
          <p:cNvSpPr txBox="1"/>
          <p:nvPr/>
        </p:nvSpPr>
        <p:spPr>
          <a:xfrm>
            <a:off x="92175" y="1350506"/>
            <a:ext cx="6328500" cy="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Open Sans"/>
                <a:ea typeface="Open Sans"/>
                <a:cs typeface="Open Sans"/>
                <a:sym typeface="Open Sans"/>
              </a:rPr>
              <a:t>1995: 1st bacterial genome sequenced, microarray technology described</a:t>
            </a:r>
            <a:endParaRPr sz="1100"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85" name="Google Shape;85;g3f9dd7b865a_0_358"/>
          <p:cNvCxnSpPr/>
          <p:nvPr/>
        </p:nvCxnSpPr>
        <p:spPr>
          <a:xfrm rot="10800000">
            <a:off x="6716438" y="1148869"/>
            <a:ext cx="0" cy="33609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oval"/>
          </a:ln>
        </p:spPr>
      </p:cxnSp>
      <p:sp>
        <p:nvSpPr>
          <p:cNvPr id="86" name="Google Shape;86;g3f9dd7b865a_0_358"/>
          <p:cNvSpPr txBox="1"/>
          <p:nvPr/>
        </p:nvSpPr>
        <p:spPr>
          <a:xfrm>
            <a:off x="354275" y="1032375"/>
            <a:ext cx="6432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Open Sans"/>
                <a:ea typeface="Open Sans"/>
                <a:cs typeface="Open Sans"/>
                <a:sym typeface="Open Sans"/>
              </a:rPr>
              <a:t>1997: yeast genome on microarray, sequencing by synthesis established</a:t>
            </a:r>
            <a:endParaRPr sz="11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7" name="Google Shape;87;g3f9dd7b865a_0_358"/>
          <p:cNvSpPr txBox="1"/>
          <p:nvPr/>
        </p:nvSpPr>
        <p:spPr>
          <a:xfrm>
            <a:off x="277675" y="714244"/>
            <a:ext cx="6553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Open Sans"/>
                <a:ea typeface="Open Sans"/>
                <a:cs typeface="Open Sans"/>
                <a:sym typeface="Open Sans"/>
              </a:rPr>
              <a:t>1998: first multicellular eukaryote sequenced, human SNP array prototype</a:t>
            </a:r>
            <a:endParaRPr sz="1100"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88" name="Google Shape;88;g3f9dd7b865a_0_358"/>
          <p:cNvCxnSpPr/>
          <p:nvPr/>
        </p:nvCxnSpPr>
        <p:spPr>
          <a:xfrm rot="10800000">
            <a:off x="6864875" y="825769"/>
            <a:ext cx="0" cy="3684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oval"/>
          </a:ln>
        </p:spPr>
      </p:cxnSp>
      <p:sp>
        <p:nvSpPr>
          <p:cNvPr id="89" name="Google Shape;89;g3f9dd7b865a_0_358"/>
          <p:cNvSpPr/>
          <p:nvPr/>
        </p:nvSpPr>
        <p:spPr>
          <a:xfrm>
            <a:off x="7489050" y="2137706"/>
            <a:ext cx="1532100" cy="13833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Human Genome Era</a:t>
            </a:r>
            <a:endParaRPr b="1"/>
          </a:p>
        </p:txBody>
      </p:sp>
      <p:cxnSp>
        <p:nvCxnSpPr>
          <p:cNvPr id="90" name="Google Shape;90;g3f9dd7b865a_0_358"/>
          <p:cNvCxnSpPr/>
          <p:nvPr/>
        </p:nvCxnSpPr>
        <p:spPr>
          <a:xfrm rot="10800000">
            <a:off x="5554100" y="2542069"/>
            <a:ext cx="0" cy="1967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oval"/>
          </a:ln>
        </p:spPr>
      </p:cxnSp>
      <p:sp>
        <p:nvSpPr>
          <p:cNvPr id="91" name="Google Shape;91;g3f9dd7b865a_0_358"/>
          <p:cNvSpPr txBox="1"/>
          <p:nvPr/>
        </p:nvSpPr>
        <p:spPr>
          <a:xfrm>
            <a:off x="188050" y="2399419"/>
            <a:ext cx="5341800" cy="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Open Sans"/>
                <a:ea typeface="Open Sans"/>
                <a:cs typeface="Open Sans"/>
                <a:sym typeface="Open Sans"/>
              </a:rPr>
              <a:t>1988: National Center for Biotech Information (NCBI) founded</a:t>
            </a:r>
            <a:endParaRPr sz="1100"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92" name="Google Shape;92;g3f9dd7b865a_0_358"/>
          <p:cNvCxnSpPr/>
          <p:nvPr/>
        </p:nvCxnSpPr>
        <p:spPr>
          <a:xfrm rot="10800000">
            <a:off x="6076875" y="1852621"/>
            <a:ext cx="0" cy="2657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oval"/>
          </a:ln>
        </p:spPr>
      </p:cxnSp>
      <p:sp>
        <p:nvSpPr>
          <p:cNvPr id="93" name="Google Shape;93;g3f9dd7b865a_0_358"/>
          <p:cNvSpPr txBox="1"/>
          <p:nvPr/>
        </p:nvSpPr>
        <p:spPr>
          <a:xfrm>
            <a:off x="842600" y="1715888"/>
            <a:ext cx="5186400" cy="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Open Sans"/>
                <a:ea typeface="Open Sans"/>
                <a:cs typeface="Open Sans"/>
                <a:sym typeface="Open Sans"/>
              </a:rPr>
              <a:t>1992: European Bioinformatics Institute (EMBL-EBI) founded</a:t>
            </a:r>
            <a:endParaRPr sz="1100"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94" name="Google Shape;94;g3f9dd7b865a_0_358"/>
          <p:cNvCxnSpPr/>
          <p:nvPr/>
        </p:nvCxnSpPr>
        <p:spPr>
          <a:xfrm rot="10800000">
            <a:off x="7210550" y="796969"/>
            <a:ext cx="0" cy="3712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oval"/>
          </a:ln>
        </p:spPr>
      </p:cxnSp>
      <p:sp>
        <p:nvSpPr>
          <p:cNvPr id="95" name="Google Shape;95;g3f9dd7b865a_0_358"/>
          <p:cNvSpPr txBox="1"/>
          <p:nvPr/>
        </p:nvSpPr>
        <p:spPr>
          <a:xfrm>
            <a:off x="7162800" y="666309"/>
            <a:ext cx="18957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latin typeface="Open Sans"/>
                <a:ea typeface="Open Sans"/>
                <a:cs typeface="Open Sans"/>
                <a:sym typeface="Open Sans"/>
              </a:rPr>
              <a:t>2001: First draft of the human genome</a:t>
            </a:r>
            <a:endParaRPr b="1" sz="2000"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96" name="Google Shape;96;g3f9dd7b865a_0_358"/>
          <p:cNvCxnSpPr/>
          <p:nvPr/>
        </p:nvCxnSpPr>
        <p:spPr>
          <a:xfrm rot="10800000">
            <a:off x="3084238" y="4144613"/>
            <a:ext cx="0" cy="373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oval"/>
          </a:ln>
        </p:spPr>
      </p:cxnSp>
      <p:sp>
        <p:nvSpPr>
          <p:cNvPr id="97" name="Google Shape;97;g3f9dd7b865a_0_358"/>
          <p:cNvSpPr txBox="1"/>
          <p:nvPr/>
        </p:nvSpPr>
        <p:spPr>
          <a:xfrm>
            <a:off x="914889" y="3912638"/>
            <a:ext cx="2104200" cy="60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Open Sans"/>
                <a:ea typeface="Open Sans"/>
                <a:cs typeface="Open Sans"/>
                <a:sym typeface="Open Sans"/>
              </a:rPr>
              <a:t>1970: Term “bioinformatics” coined by Paulien Hogeweg</a:t>
            </a:r>
            <a:endParaRPr sz="1100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f9dd7b865a_0_454"/>
          <p:cNvSpPr txBox="1"/>
          <p:nvPr>
            <p:ph type="title"/>
          </p:nvPr>
        </p:nvSpPr>
        <p:spPr>
          <a:xfrm>
            <a:off x="0" y="0"/>
            <a:ext cx="9144000" cy="45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 Human Genome Era</a:t>
            </a:r>
            <a:endParaRPr/>
          </a:p>
        </p:txBody>
      </p:sp>
      <p:sp>
        <p:nvSpPr>
          <p:cNvPr id="103" name="Google Shape;103;g3f9dd7b865a_0_454"/>
          <p:cNvSpPr txBox="1"/>
          <p:nvPr>
            <p:ph idx="12" type="sldNum"/>
          </p:nvPr>
        </p:nvSpPr>
        <p:spPr>
          <a:xfrm>
            <a:off x="8472458" y="3497413"/>
            <a:ext cx="548700" cy="29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04" name="Google Shape;104;g3f9dd7b865a_0_454"/>
          <p:cNvCxnSpPr/>
          <p:nvPr/>
        </p:nvCxnSpPr>
        <p:spPr>
          <a:xfrm>
            <a:off x="354275" y="4090988"/>
            <a:ext cx="82248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105" name="Google Shape;105;g3f9dd7b865a_0_454"/>
          <p:cNvGrpSpPr/>
          <p:nvPr/>
        </p:nvGrpSpPr>
        <p:grpSpPr>
          <a:xfrm>
            <a:off x="-66923" y="4020896"/>
            <a:ext cx="756323" cy="531675"/>
            <a:chOff x="-66923" y="5191870"/>
            <a:chExt cx="756323" cy="708900"/>
          </a:xfrm>
        </p:grpSpPr>
        <p:cxnSp>
          <p:nvCxnSpPr>
            <p:cNvPr id="106" name="Google Shape;106;g3f9dd7b865a_0_454"/>
            <p:cNvCxnSpPr/>
            <p:nvPr/>
          </p:nvCxnSpPr>
          <p:spPr>
            <a:xfrm flipH="1">
              <a:off x="167700" y="5285325"/>
              <a:ext cx="521700" cy="5220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07" name="Google Shape;107;g3f9dd7b865a_0_454"/>
            <p:cNvSpPr txBox="1"/>
            <p:nvPr/>
          </p:nvSpPr>
          <p:spPr>
            <a:xfrm rot="-2700000">
              <a:off x="-23671" y="5356249"/>
              <a:ext cx="622395" cy="3801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latin typeface="Open Sans"/>
                  <a:ea typeface="Open Sans"/>
                  <a:cs typeface="Open Sans"/>
                  <a:sym typeface="Open Sans"/>
                </a:rPr>
                <a:t>2000</a:t>
              </a:r>
              <a:endParaRPr sz="1200"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108" name="Google Shape;108;g3f9dd7b865a_0_454"/>
          <p:cNvGrpSpPr/>
          <p:nvPr/>
        </p:nvGrpSpPr>
        <p:grpSpPr>
          <a:xfrm>
            <a:off x="1905496" y="4020896"/>
            <a:ext cx="756323" cy="531675"/>
            <a:chOff x="1052527" y="5191870"/>
            <a:chExt cx="756323" cy="708900"/>
          </a:xfrm>
        </p:grpSpPr>
        <p:cxnSp>
          <p:nvCxnSpPr>
            <p:cNvPr id="109" name="Google Shape;109;g3f9dd7b865a_0_454"/>
            <p:cNvCxnSpPr/>
            <p:nvPr/>
          </p:nvCxnSpPr>
          <p:spPr>
            <a:xfrm flipH="1">
              <a:off x="1287150" y="5285325"/>
              <a:ext cx="521700" cy="5220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10" name="Google Shape;110;g3f9dd7b865a_0_454"/>
            <p:cNvSpPr txBox="1"/>
            <p:nvPr/>
          </p:nvSpPr>
          <p:spPr>
            <a:xfrm rot="-2700000">
              <a:off x="1095779" y="5356249"/>
              <a:ext cx="622395" cy="3801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latin typeface="Open Sans"/>
                  <a:ea typeface="Open Sans"/>
                  <a:cs typeface="Open Sans"/>
                  <a:sym typeface="Open Sans"/>
                </a:rPr>
                <a:t>2005</a:t>
              </a:r>
              <a:endParaRPr sz="1200"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111" name="Google Shape;111;g3f9dd7b865a_0_454"/>
          <p:cNvGrpSpPr/>
          <p:nvPr/>
        </p:nvGrpSpPr>
        <p:grpSpPr>
          <a:xfrm>
            <a:off x="3877914" y="4020896"/>
            <a:ext cx="756323" cy="531675"/>
            <a:chOff x="2363477" y="5191870"/>
            <a:chExt cx="756323" cy="708900"/>
          </a:xfrm>
        </p:grpSpPr>
        <p:cxnSp>
          <p:nvCxnSpPr>
            <p:cNvPr id="112" name="Google Shape;112;g3f9dd7b865a_0_454"/>
            <p:cNvCxnSpPr/>
            <p:nvPr/>
          </p:nvCxnSpPr>
          <p:spPr>
            <a:xfrm flipH="1">
              <a:off x="2598100" y="5285325"/>
              <a:ext cx="521700" cy="5220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13" name="Google Shape;113;g3f9dd7b865a_0_454"/>
            <p:cNvSpPr txBox="1"/>
            <p:nvPr/>
          </p:nvSpPr>
          <p:spPr>
            <a:xfrm rot="-2700000">
              <a:off x="2406729" y="5356249"/>
              <a:ext cx="622395" cy="3801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latin typeface="Open Sans"/>
                  <a:ea typeface="Open Sans"/>
                  <a:cs typeface="Open Sans"/>
                  <a:sym typeface="Open Sans"/>
                </a:rPr>
                <a:t>2010</a:t>
              </a:r>
              <a:endParaRPr sz="1200"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114" name="Google Shape;114;g3f9dd7b865a_0_454"/>
          <p:cNvGrpSpPr/>
          <p:nvPr/>
        </p:nvGrpSpPr>
        <p:grpSpPr>
          <a:xfrm>
            <a:off x="5850333" y="4020896"/>
            <a:ext cx="756323" cy="531675"/>
            <a:chOff x="3674427" y="5191870"/>
            <a:chExt cx="756323" cy="708900"/>
          </a:xfrm>
        </p:grpSpPr>
        <p:cxnSp>
          <p:nvCxnSpPr>
            <p:cNvPr id="115" name="Google Shape;115;g3f9dd7b865a_0_454"/>
            <p:cNvCxnSpPr/>
            <p:nvPr/>
          </p:nvCxnSpPr>
          <p:spPr>
            <a:xfrm flipH="1">
              <a:off x="3909050" y="5285325"/>
              <a:ext cx="521700" cy="5220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16" name="Google Shape;116;g3f9dd7b865a_0_454"/>
            <p:cNvSpPr txBox="1"/>
            <p:nvPr/>
          </p:nvSpPr>
          <p:spPr>
            <a:xfrm rot="-2700000">
              <a:off x="3717679" y="5356249"/>
              <a:ext cx="622395" cy="3801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latin typeface="Open Sans"/>
                  <a:ea typeface="Open Sans"/>
                  <a:cs typeface="Open Sans"/>
                  <a:sym typeface="Open Sans"/>
                </a:rPr>
                <a:t>2015</a:t>
              </a:r>
              <a:endParaRPr sz="1200"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117" name="Google Shape;117;g3f9dd7b865a_0_454"/>
          <p:cNvGrpSpPr/>
          <p:nvPr/>
        </p:nvGrpSpPr>
        <p:grpSpPr>
          <a:xfrm>
            <a:off x="7822752" y="4020896"/>
            <a:ext cx="756323" cy="531675"/>
            <a:chOff x="7822752" y="5191870"/>
            <a:chExt cx="756323" cy="708900"/>
          </a:xfrm>
        </p:grpSpPr>
        <p:cxnSp>
          <p:nvCxnSpPr>
            <p:cNvPr id="118" name="Google Shape;118;g3f9dd7b865a_0_454"/>
            <p:cNvCxnSpPr/>
            <p:nvPr/>
          </p:nvCxnSpPr>
          <p:spPr>
            <a:xfrm flipH="1">
              <a:off x="8057375" y="5285325"/>
              <a:ext cx="521700" cy="5220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19" name="Google Shape;119;g3f9dd7b865a_0_454"/>
            <p:cNvSpPr txBox="1"/>
            <p:nvPr/>
          </p:nvSpPr>
          <p:spPr>
            <a:xfrm rot="-2700000">
              <a:off x="7866004" y="5356249"/>
              <a:ext cx="622395" cy="3801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latin typeface="Open Sans"/>
                  <a:ea typeface="Open Sans"/>
                  <a:cs typeface="Open Sans"/>
                  <a:sym typeface="Open Sans"/>
                </a:rPr>
                <a:t>2020</a:t>
              </a:r>
              <a:endParaRPr sz="1200"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120" name="Google Shape;120;g3f9dd7b865a_0_454"/>
          <p:cNvSpPr txBox="1"/>
          <p:nvPr/>
        </p:nvSpPr>
        <p:spPr>
          <a:xfrm>
            <a:off x="0" y="843863"/>
            <a:ext cx="1168200" cy="60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latin typeface="Open Sans"/>
                <a:ea typeface="Open Sans"/>
                <a:cs typeface="Open Sans"/>
                <a:sym typeface="Open Sans"/>
              </a:rPr>
              <a:t>2001: First draft of the human genome</a:t>
            </a:r>
            <a:endParaRPr b="1" sz="1200"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21" name="Google Shape;121;g3f9dd7b865a_0_454"/>
          <p:cNvCxnSpPr>
            <a:endCxn id="122" idx="3"/>
          </p:cNvCxnSpPr>
          <p:nvPr/>
        </p:nvCxnSpPr>
        <p:spPr>
          <a:xfrm flipH="1" rot="10800000">
            <a:off x="3056275" y="1083141"/>
            <a:ext cx="24600" cy="3007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oval"/>
          </a:ln>
        </p:spPr>
      </p:cxnSp>
      <p:sp>
        <p:nvSpPr>
          <p:cNvPr id="122" name="Google Shape;122;g3f9dd7b865a_0_454"/>
          <p:cNvSpPr txBox="1"/>
          <p:nvPr/>
        </p:nvSpPr>
        <p:spPr>
          <a:xfrm>
            <a:off x="1324075" y="721191"/>
            <a:ext cx="1756800" cy="7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Open Sans"/>
                <a:ea typeface="Open Sans"/>
                <a:cs typeface="Open Sans"/>
                <a:sym typeface="Open Sans"/>
              </a:rPr>
              <a:t>2006: Solexa Genome Analyzer released,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Open Sans"/>
                <a:ea typeface="Open Sans"/>
                <a:cs typeface="Open Sans"/>
                <a:sym typeface="Open Sans"/>
              </a:rPr>
              <a:t>23andMe founded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3" name="Google Shape;123;g3f9dd7b865a_0_454"/>
          <p:cNvSpPr txBox="1"/>
          <p:nvPr/>
        </p:nvSpPr>
        <p:spPr>
          <a:xfrm>
            <a:off x="1388950" y="2300146"/>
            <a:ext cx="1756800" cy="118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Open Sans"/>
                <a:ea typeface="Open Sans"/>
                <a:cs typeface="Open Sans"/>
                <a:sym typeface="Open Sans"/>
              </a:rPr>
              <a:t>2003: Human Genome declared “complete”, Encyclopedia of DNA Elements (ENCODE) launched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4" name="Google Shape;124;g3f9dd7b865a_0_454"/>
          <p:cNvSpPr txBox="1"/>
          <p:nvPr/>
        </p:nvSpPr>
        <p:spPr>
          <a:xfrm>
            <a:off x="1254625" y="1631269"/>
            <a:ext cx="18957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Open Sans"/>
                <a:ea typeface="Open Sans"/>
                <a:cs typeface="Open Sans"/>
                <a:sym typeface="Open Sans"/>
              </a:rPr>
              <a:t>2002: International HapMap Project launched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5" name="Google Shape;125;g3f9dd7b865a_0_454"/>
          <p:cNvSpPr txBox="1"/>
          <p:nvPr/>
        </p:nvSpPr>
        <p:spPr>
          <a:xfrm>
            <a:off x="-172300" y="4475250"/>
            <a:ext cx="1168200" cy="60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Open Sans"/>
                <a:ea typeface="Open Sans"/>
                <a:cs typeface="Open Sans"/>
                <a:sym typeface="Open Sans"/>
              </a:rPr>
              <a:t>Human Genome Releases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6" name="Google Shape;126;g3f9dd7b865a_0_454"/>
          <p:cNvSpPr/>
          <p:nvPr/>
        </p:nvSpPr>
        <p:spPr>
          <a:xfrm>
            <a:off x="843375" y="4731788"/>
            <a:ext cx="111600" cy="837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g3f9dd7b865a_0_454"/>
          <p:cNvSpPr/>
          <p:nvPr/>
        </p:nvSpPr>
        <p:spPr>
          <a:xfrm>
            <a:off x="4272375" y="4731788"/>
            <a:ext cx="111600" cy="837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g3f9dd7b865a_0_454"/>
          <p:cNvSpPr/>
          <p:nvPr/>
        </p:nvSpPr>
        <p:spPr>
          <a:xfrm>
            <a:off x="5796375" y="4731788"/>
            <a:ext cx="111600" cy="837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9" name="Google Shape;129;g3f9dd7b865a_0_454"/>
          <p:cNvCxnSpPr>
            <a:endCxn id="130" idx="1"/>
          </p:cNvCxnSpPr>
          <p:nvPr/>
        </p:nvCxnSpPr>
        <p:spPr>
          <a:xfrm rot="10800000">
            <a:off x="3450800" y="1083188"/>
            <a:ext cx="0" cy="3007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oval"/>
          </a:ln>
        </p:spPr>
      </p:cxnSp>
      <p:sp>
        <p:nvSpPr>
          <p:cNvPr id="130" name="Google Shape;130;g3f9dd7b865a_0_454"/>
          <p:cNvSpPr txBox="1"/>
          <p:nvPr/>
        </p:nvSpPr>
        <p:spPr>
          <a:xfrm>
            <a:off x="3450800" y="928838"/>
            <a:ext cx="5570400" cy="3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Open Sans"/>
                <a:ea typeface="Open Sans"/>
                <a:cs typeface="Open Sans"/>
                <a:sym typeface="Open Sans"/>
              </a:rPr>
              <a:t>2007: Human Microbiome Project launched, Illumina buys Solexa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1" name="Google Shape;131;g3f9dd7b865a_0_454"/>
          <p:cNvSpPr txBox="1"/>
          <p:nvPr/>
        </p:nvSpPr>
        <p:spPr>
          <a:xfrm>
            <a:off x="3845275" y="1237538"/>
            <a:ext cx="3400500" cy="3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Open Sans"/>
                <a:ea typeface="Open Sans"/>
                <a:cs typeface="Open Sans"/>
                <a:sym typeface="Open Sans"/>
              </a:rPr>
              <a:t>2008: 1000 Genomes Project launched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32" name="Google Shape;132;g3f9dd7b865a_0_454"/>
          <p:cNvCxnSpPr/>
          <p:nvPr/>
        </p:nvCxnSpPr>
        <p:spPr>
          <a:xfrm rot="10800000">
            <a:off x="4239771" y="1706888"/>
            <a:ext cx="0" cy="2384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133" name="Google Shape;133;g3f9dd7b865a_0_454"/>
          <p:cNvCxnSpPr>
            <a:endCxn id="131" idx="1"/>
          </p:cNvCxnSpPr>
          <p:nvPr/>
        </p:nvCxnSpPr>
        <p:spPr>
          <a:xfrm rot="10800000">
            <a:off x="3845275" y="1391888"/>
            <a:ext cx="0" cy="2699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oval"/>
          </a:ln>
        </p:spPr>
      </p:cxnSp>
      <p:sp>
        <p:nvSpPr>
          <p:cNvPr id="134" name="Google Shape;134;g3f9dd7b865a_0_454"/>
          <p:cNvSpPr txBox="1"/>
          <p:nvPr/>
        </p:nvSpPr>
        <p:spPr>
          <a:xfrm>
            <a:off x="4239750" y="1560731"/>
            <a:ext cx="4731900" cy="7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Open Sans"/>
                <a:ea typeface="Open Sans"/>
                <a:cs typeface="Open Sans"/>
                <a:sym typeface="Open Sans"/>
              </a:rPr>
              <a:t>2009: Illumina offers whole genome sequencing service for $48,000, single-cell sequencing technologies emerge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35" name="Google Shape;135;g3f9dd7b865a_0_454"/>
          <p:cNvCxnSpPr>
            <a:endCxn id="136" idx="1"/>
          </p:cNvCxnSpPr>
          <p:nvPr/>
        </p:nvCxnSpPr>
        <p:spPr>
          <a:xfrm rot="10800000">
            <a:off x="4634225" y="2313150"/>
            <a:ext cx="0" cy="1777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oval"/>
          </a:ln>
        </p:spPr>
      </p:cxnSp>
      <p:sp>
        <p:nvSpPr>
          <p:cNvPr id="136" name="Google Shape;136;g3f9dd7b865a_0_454"/>
          <p:cNvSpPr txBox="1"/>
          <p:nvPr/>
        </p:nvSpPr>
        <p:spPr>
          <a:xfrm>
            <a:off x="4634225" y="2179650"/>
            <a:ext cx="4411500" cy="2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Open Sans"/>
                <a:ea typeface="Open Sans"/>
                <a:cs typeface="Open Sans"/>
                <a:sym typeface="Open Sans"/>
              </a:rPr>
              <a:t>2010: Illumina WGS service price drops to $19,000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37" name="Google Shape;137;g3f9dd7b865a_0_454"/>
          <p:cNvCxnSpPr/>
          <p:nvPr/>
        </p:nvCxnSpPr>
        <p:spPr>
          <a:xfrm rot="10800000">
            <a:off x="6212171" y="3116588"/>
            <a:ext cx="0" cy="9744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oval"/>
          </a:ln>
        </p:spPr>
      </p:cxnSp>
      <p:sp>
        <p:nvSpPr>
          <p:cNvPr id="138" name="Google Shape;138;g3f9dd7b865a_0_454"/>
          <p:cNvSpPr txBox="1"/>
          <p:nvPr/>
        </p:nvSpPr>
        <p:spPr>
          <a:xfrm>
            <a:off x="6245400" y="2975494"/>
            <a:ext cx="2726100" cy="62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Open Sans"/>
                <a:ea typeface="Open Sans"/>
                <a:cs typeface="Open Sans"/>
                <a:sym typeface="Open Sans"/>
              </a:rPr>
              <a:t>2014: Illumina WGS service price drops to $1,000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9" name="Google Shape;139;g3f9dd7b865a_0_454"/>
          <p:cNvSpPr/>
          <p:nvPr/>
        </p:nvSpPr>
        <p:spPr>
          <a:xfrm>
            <a:off x="2976975" y="4731788"/>
            <a:ext cx="111600" cy="837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g3f9dd7b865a_0_454"/>
          <p:cNvSpPr txBox="1"/>
          <p:nvPr/>
        </p:nvSpPr>
        <p:spPr>
          <a:xfrm>
            <a:off x="2448675" y="4819931"/>
            <a:ext cx="1168200" cy="3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Open Sans"/>
                <a:ea typeface="Open Sans"/>
                <a:cs typeface="Open Sans"/>
                <a:sym typeface="Open Sans"/>
              </a:rPr>
              <a:t>NCBI36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1" name="Google Shape;141;g3f9dd7b865a_0_454"/>
          <p:cNvSpPr txBox="1"/>
          <p:nvPr/>
        </p:nvSpPr>
        <p:spPr>
          <a:xfrm>
            <a:off x="3744075" y="4819931"/>
            <a:ext cx="1168200" cy="3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Open Sans"/>
                <a:ea typeface="Open Sans"/>
                <a:cs typeface="Open Sans"/>
                <a:sym typeface="Open Sans"/>
              </a:rPr>
              <a:t>GRCh37/hg19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2" name="Google Shape;142;g3f9dd7b865a_0_454"/>
          <p:cNvSpPr txBox="1"/>
          <p:nvPr/>
        </p:nvSpPr>
        <p:spPr>
          <a:xfrm>
            <a:off x="5268075" y="4819931"/>
            <a:ext cx="1168200" cy="3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Open Sans"/>
                <a:ea typeface="Open Sans"/>
                <a:cs typeface="Open Sans"/>
                <a:sym typeface="Open Sans"/>
              </a:rPr>
              <a:t>GRCh38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43" name="Google Shape;143;g3f9dd7b865a_0_454"/>
          <p:cNvCxnSpPr/>
          <p:nvPr/>
        </p:nvCxnSpPr>
        <p:spPr>
          <a:xfrm rot="10800000">
            <a:off x="1083900" y="1405088"/>
            <a:ext cx="0" cy="26859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144" name="Google Shape;144;g3f9dd7b865a_0_454"/>
          <p:cNvCxnSpPr/>
          <p:nvPr/>
        </p:nvCxnSpPr>
        <p:spPr>
          <a:xfrm rot="10800000">
            <a:off x="1478388" y="2068388"/>
            <a:ext cx="0" cy="2022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145" name="Google Shape;145;g3f9dd7b865a_0_454"/>
          <p:cNvCxnSpPr/>
          <p:nvPr/>
        </p:nvCxnSpPr>
        <p:spPr>
          <a:xfrm rot="10800000">
            <a:off x="1872863" y="3516488"/>
            <a:ext cx="0" cy="574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146" name="Google Shape;146;g3f9dd7b865a_0_454"/>
          <p:cNvCxnSpPr/>
          <p:nvPr/>
        </p:nvCxnSpPr>
        <p:spPr>
          <a:xfrm rot="10800000">
            <a:off x="5423200" y="2664188"/>
            <a:ext cx="0" cy="1426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oval"/>
          </a:ln>
        </p:spPr>
      </p:cxnSp>
      <p:sp>
        <p:nvSpPr>
          <p:cNvPr id="147" name="Google Shape;147;g3f9dd7b865a_0_454"/>
          <p:cNvSpPr txBox="1"/>
          <p:nvPr/>
        </p:nvSpPr>
        <p:spPr>
          <a:xfrm>
            <a:off x="5489700" y="2530725"/>
            <a:ext cx="36543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Open Sans"/>
                <a:ea typeface="Open Sans"/>
                <a:cs typeface="Open Sans"/>
                <a:sym typeface="Open Sans"/>
              </a:rPr>
              <a:t>2012: UK announces 100k Genomes Project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48" name="Google Shape;148;g3f9dd7b865a_0_454"/>
          <p:cNvCxnSpPr/>
          <p:nvPr/>
        </p:nvCxnSpPr>
        <p:spPr>
          <a:xfrm rot="10800000">
            <a:off x="7790100" y="3820425"/>
            <a:ext cx="0" cy="277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oval"/>
          </a:ln>
        </p:spPr>
      </p:cxnSp>
      <p:sp>
        <p:nvSpPr>
          <p:cNvPr id="149" name="Google Shape;149;g3f9dd7b865a_0_454"/>
          <p:cNvSpPr txBox="1"/>
          <p:nvPr/>
        </p:nvSpPr>
        <p:spPr>
          <a:xfrm>
            <a:off x="6683250" y="3392494"/>
            <a:ext cx="24606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Open Sans"/>
                <a:ea typeface="Open Sans"/>
                <a:cs typeface="Open Sans"/>
                <a:sym typeface="Open Sans"/>
              </a:rPr>
              <a:t>2018: 100k Genomes Project complete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7"/>
          <p:cNvSpPr/>
          <p:nvPr/>
        </p:nvSpPr>
        <p:spPr>
          <a:xfrm>
            <a:off x="640080" y="320040"/>
            <a:ext cx="786384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"Big" data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56" name="Google Shape;156;p7"/>
          <p:cNvCxnSpPr/>
          <p:nvPr/>
        </p:nvCxnSpPr>
        <p:spPr>
          <a:xfrm>
            <a:off x="640080" y="1005840"/>
            <a:ext cx="786384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57" name="Google Shape;157;p7"/>
          <p:cNvSpPr/>
          <p:nvPr/>
        </p:nvSpPr>
        <p:spPr>
          <a:xfrm>
            <a:off x="640080" y="1143000"/>
            <a:ext cx="7863840" cy="36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Calibri"/>
              <a:buNone/>
            </a:pPr>
            <a:r>
              <a:rPr b="1" i="0" lang="en-US" sz="18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Data volumes in modern genomics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rPr b="0" i="0" lang="en-US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Single microarray dataset: ~500 Mb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rPr b="0" i="0" lang="en-US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Single short-read dataset: 2 Gb – 300 Gb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rPr b="0" i="0" lang="en-US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One NovaSeq run: ~6 Tb</a:t>
            </a:r>
            <a:endParaRPr b="0" i="0" sz="18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t/>
            </a:r>
            <a:endParaRPr sz="18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700"/>
              <a:buFont typeface="Calibri"/>
              <a:buNone/>
            </a:pPr>
            <a:r>
              <a:rPr b="0" i="0" lang="en-US" sz="10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Calibri"/>
              <a:buNone/>
            </a:pPr>
            <a:r>
              <a:rPr b="1" i="0" lang="en-US" sz="18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NCBI Short Read Archive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rPr b="0" i="0" lang="en-US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2015: 3.3 million samples, ~37 Tb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rPr b="0" i="0" lang="en-US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2020: 15.7 million samples, ~17,500 Tb (136,718 iPhones)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8"/>
          <p:cNvSpPr/>
          <p:nvPr/>
        </p:nvSpPr>
        <p:spPr>
          <a:xfrm>
            <a:off x="640080" y="320040"/>
            <a:ext cx="786384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Conceptual history of bioinformatics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64" name="Google Shape;164;p8"/>
          <p:cNvCxnSpPr/>
          <p:nvPr/>
        </p:nvCxnSpPr>
        <p:spPr>
          <a:xfrm>
            <a:off x="640080" y="1005840"/>
            <a:ext cx="786384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5" name="Google Shape;165;p8"/>
          <p:cNvSpPr/>
          <p:nvPr/>
        </p:nvSpPr>
        <p:spPr>
          <a:xfrm>
            <a:off x="640080" y="1143000"/>
            <a:ext cx="7863840" cy="36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rPr b="0" i="0" lang="en-US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Biological sequences digitized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rPr b="0" i="0" lang="en-US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Databases needed to store sequences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rPr b="0" i="0" lang="en-US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Search tools needed for databases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rPr b="0" i="0" lang="en-US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Analysis tools for search results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rPr b="0" i="0" lang="en-US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New tools required to analyze the human genome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rPr b="0" i="0" lang="en-US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Those tools enable analysis of large-scale sequencing data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rPr b="0" i="0" lang="en-US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Sequencing data volume explodes, requiring new tools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rPr b="0" i="0" lang="en-US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…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0"/>
          <p:cNvSpPr/>
          <p:nvPr/>
        </p:nvSpPr>
        <p:spPr>
          <a:xfrm>
            <a:off x="640080" y="320040"/>
            <a:ext cx="786384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The sequence: the fundamental datatype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72" name="Google Shape;172;p10"/>
          <p:cNvCxnSpPr/>
          <p:nvPr/>
        </p:nvCxnSpPr>
        <p:spPr>
          <a:xfrm>
            <a:off x="640080" y="1005840"/>
            <a:ext cx="786384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73" name="Google Shape;173;p10"/>
          <p:cNvSpPr/>
          <p:nvPr/>
        </p:nvSpPr>
        <p:spPr>
          <a:xfrm>
            <a:off x="640080" y="1143000"/>
            <a:ext cx="7863840" cy="36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Calibri"/>
              <a:buNone/>
            </a:pPr>
            <a:r>
              <a:rPr b="1" i="0" lang="en-US" sz="18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Molecular sequence + computer science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rPr b="0" i="0" lang="en-US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Genome assembly, homology, phylogeny</a:t>
            </a:r>
            <a:endParaRPr b="0" i="0" sz="18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t/>
            </a:r>
            <a:endParaRPr sz="18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700"/>
              <a:buFont typeface="Calibri"/>
              <a:buNone/>
            </a:pPr>
            <a:r>
              <a:rPr b="0" i="0" lang="en-US" sz="10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Calibri"/>
              <a:buNone/>
            </a:pPr>
            <a:r>
              <a:rPr b="1" i="0" lang="en-US" sz="18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+ physics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rPr b="0" i="0" lang="en-US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DNA/RNA/protein structure, drug prediction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700"/>
              <a:buFont typeface="Calibri"/>
              <a:buNone/>
            </a:pPr>
            <a:r>
              <a:rPr b="0" i="0" lang="en-US" sz="10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000" u="none" cap="none" strike="noStrike">
              <a:solidFill>
                <a:srgbClr val="1A1A1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700"/>
              <a:buFont typeface="Calibri"/>
              <a:buNone/>
            </a:pPr>
            <a:r>
              <a:t/>
            </a:r>
            <a:endParaRPr sz="1000">
              <a:solidFill>
                <a:srgbClr val="1A1A1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Calibri"/>
              <a:buNone/>
            </a:pPr>
            <a:r>
              <a:rPr b="1" i="0" lang="en-US" sz="18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+ statistics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rPr b="0" i="0" lang="en-US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Gene expression, population genetics, biomarkers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700"/>
              <a:buFont typeface="Calibri"/>
              <a:buNone/>
            </a:pPr>
            <a:r>
              <a:rPr b="0" i="0" lang="en-US" sz="10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000" u="none" cap="none" strike="noStrike">
              <a:solidFill>
                <a:srgbClr val="1A1A1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700"/>
              <a:buFont typeface="Calibri"/>
              <a:buNone/>
            </a:pPr>
            <a:r>
              <a:t/>
            </a:r>
            <a:endParaRPr sz="1000">
              <a:solidFill>
                <a:srgbClr val="1A1A1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Calibri"/>
              <a:buNone/>
            </a:pPr>
            <a:r>
              <a:rPr b="1" i="0" lang="en-US" sz="18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+ mathematics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rPr b="0" i="0" lang="en-US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Metabolic modeling, synthetic biology, systems biology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f9dd7b865a_0_555"/>
          <p:cNvSpPr txBox="1"/>
          <p:nvPr>
            <p:ph type="title"/>
          </p:nvPr>
        </p:nvSpPr>
        <p:spPr>
          <a:xfrm>
            <a:off x="0" y="0"/>
            <a:ext cx="9144000" cy="58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Central Dogma of Biology</a:t>
            </a:r>
            <a:endParaRPr/>
          </a:p>
        </p:txBody>
      </p:sp>
      <p:sp>
        <p:nvSpPr>
          <p:cNvPr id="179" name="Google Shape;179;g3f9dd7b865a_0_555"/>
          <p:cNvSpPr txBox="1"/>
          <p:nvPr>
            <p:ph idx="1" type="body"/>
          </p:nvPr>
        </p:nvSpPr>
        <p:spPr>
          <a:xfrm>
            <a:off x="190950" y="4641519"/>
            <a:ext cx="8762100" cy="37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1000"/>
              </a:spcBef>
              <a:spcAft>
                <a:spcPts val="2400"/>
              </a:spcAft>
              <a:buNone/>
            </a:pPr>
            <a:r>
              <a:rPr lang="en-US" sz="1100"/>
              <a:t>https://www.genome.gov/genetics-glossary/Central-Dogma#:~:text=The%20central%20dogma%20of%20molecular,or%20RNA%20directly%20to%20protein.</a:t>
            </a:r>
            <a:endParaRPr sz="1100"/>
          </a:p>
        </p:txBody>
      </p:sp>
      <p:sp>
        <p:nvSpPr>
          <p:cNvPr id="180" name="Google Shape;180;g3f9dd7b865a_0_555"/>
          <p:cNvSpPr txBox="1"/>
          <p:nvPr/>
        </p:nvSpPr>
        <p:spPr>
          <a:xfrm>
            <a:off x="967500" y="3629100"/>
            <a:ext cx="7209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latin typeface="Open Sans"/>
                <a:ea typeface="Open Sans"/>
                <a:cs typeface="Open Sans"/>
                <a:sym typeface="Open Sans"/>
              </a:rPr>
              <a:t>Each of these molecules is a </a:t>
            </a:r>
            <a:r>
              <a:rPr b="1" lang="en-US" sz="2800">
                <a:latin typeface="Open Sans"/>
                <a:ea typeface="Open Sans"/>
                <a:cs typeface="Open Sans"/>
                <a:sym typeface="Open Sans"/>
              </a:rPr>
              <a:t>sequence</a:t>
            </a:r>
            <a:endParaRPr b="1" sz="2800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81" name="Google Shape;181;g3f9dd7b865a_0_5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0475" y="784075"/>
            <a:ext cx="5006107" cy="2817075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g3f9dd7b865a_0_555"/>
          <p:cNvSpPr/>
          <p:nvPr/>
        </p:nvSpPr>
        <p:spPr>
          <a:xfrm>
            <a:off x="2483950" y="1417656"/>
            <a:ext cx="298800" cy="190200"/>
          </a:xfrm>
          <a:prstGeom prst="uturnArrow">
            <a:avLst>
              <a:gd fmla="val 25000" name="adj1"/>
              <a:gd fmla="val 25000" name="adj2"/>
              <a:gd fmla="val 25000" name="adj3"/>
              <a:gd fmla="val 43750" name="adj4"/>
              <a:gd fmla="val 75000" name="adj5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g3f9dd7b865a_0_555"/>
          <p:cNvSpPr/>
          <p:nvPr/>
        </p:nvSpPr>
        <p:spPr>
          <a:xfrm>
            <a:off x="2152175" y="1607838"/>
            <a:ext cx="209100" cy="526800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g3f9dd7b865a_0_555"/>
          <p:cNvSpPr/>
          <p:nvPr/>
        </p:nvSpPr>
        <p:spPr>
          <a:xfrm>
            <a:off x="2454525" y="1944444"/>
            <a:ext cx="298800" cy="190200"/>
          </a:xfrm>
          <a:prstGeom prst="uturnArrow">
            <a:avLst>
              <a:gd fmla="val 25000" name="adj1"/>
              <a:gd fmla="val 25000" name="adj2"/>
              <a:gd fmla="val 25000" name="adj3"/>
              <a:gd fmla="val 43750" name="adj4"/>
              <a:gd fmla="val 75000" name="adj5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1"/>
          <p:cNvSpPr/>
          <p:nvPr/>
        </p:nvSpPr>
        <p:spPr>
          <a:xfrm>
            <a:off x="640080" y="320040"/>
            <a:ext cx="786384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Instructors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91" name="Google Shape;191;p11"/>
          <p:cNvCxnSpPr/>
          <p:nvPr/>
        </p:nvCxnSpPr>
        <p:spPr>
          <a:xfrm>
            <a:off x="640080" y="1005840"/>
            <a:ext cx="786384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2" name="Google Shape;192;p11"/>
          <p:cNvSpPr/>
          <p:nvPr/>
        </p:nvSpPr>
        <p:spPr>
          <a:xfrm>
            <a:off x="640080" y="1143000"/>
            <a:ext cx="7863840" cy="36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Calibri"/>
              <a:buNone/>
            </a:pPr>
            <a:r>
              <a:rPr b="1" i="0" lang="en-US" sz="21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Joey Orofino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rPr b="0" i="0" lang="en-US" sz="21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Contact information on Blackboard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700"/>
              <a:buFont typeface="Calibri"/>
              <a:buNone/>
            </a:pPr>
            <a:r>
              <a:rPr b="0" i="0" lang="en-US" sz="13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Calibri"/>
              <a:buNone/>
            </a:pPr>
            <a:r>
              <a:t/>
            </a:r>
            <a:endParaRPr b="1" sz="2100">
              <a:solidFill>
                <a:srgbClr val="1A1A1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Calibri"/>
              <a:buNone/>
            </a:pPr>
            <a:r>
              <a:t/>
            </a:r>
            <a:endParaRPr b="1" sz="2100">
              <a:solidFill>
                <a:srgbClr val="1A1A1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Calibri"/>
              <a:buNone/>
            </a:pPr>
            <a:r>
              <a:rPr b="1" i="0" lang="en-US" sz="21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TAs</a:t>
            </a:r>
            <a:endParaRPr b="1" sz="2100">
              <a:solidFill>
                <a:srgbClr val="1A1A1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rPr b="0" i="0" lang="en-US" sz="21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Contact information on Blackboard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2"/>
          <p:cNvSpPr/>
          <p:nvPr/>
        </p:nvSpPr>
        <p:spPr>
          <a:xfrm>
            <a:off x="640080" y="2011680"/>
            <a:ext cx="78638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4200"/>
              <a:buFont typeface="Calibri"/>
              <a:buNone/>
            </a:pPr>
            <a:r>
              <a:rPr b="1" i="0" lang="en-US" sz="42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Course structure</a:t>
            </a:r>
            <a:endParaRPr b="0" i="0" sz="4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3"/>
          <p:cNvSpPr/>
          <p:nvPr/>
        </p:nvSpPr>
        <p:spPr>
          <a:xfrm>
            <a:off x="640080" y="320040"/>
            <a:ext cx="786384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Course organization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05" name="Google Shape;205;p13"/>
          <p:cNvCxnSpPr/>
          <p:nvPr/>
        </p:nvCxnSpPr>
        <p:spPr>
          <a:xfrm>
            <a:off x="640080" y="1005840"/>
            <a:ext cx="786384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06" name="Google Shape;206;p13"/>
          <p:cNvSpPr/>
          <p:nvPr/>
        </p:nvSpPr>
        <p:spPr>
          <a:xfrm>
            <a:off x="640080" y="1143000"/>
            <a:ext cx="7863840" cy="36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Calibri"/>
              <a:buNone/>
            </a:pPr>
            <a:r>
              <a:rPr b="1" i="0" lang="en-US" sz="19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Website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rPr b="0" i="0" lang="en-US" sz="1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https://bu-bioinfo.github.io/bf528/ — all materials, lab guides, and project specs</a:t>
            </a:r>
            <a:endParaRPr b="0" i="0" sz="19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t/>
            </a:r>
            <a:endParaRPr sz="1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700"/>
              <a:buFont typeface="Calibri"/>
              <a:buNone/>
            </a:pPr>
            <a:r>
              <a:rPr b="0" i="0" lang="en-US" sz="11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Calibri"/>
              <a:buNone/>
            </a:pPr>
            <a:r>
              <a:rPr b="1" i="0" lang="en-US" sz="19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Blackboard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rPr b="0" i="0" lang="en-US" sz="1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Announcements and private links only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700"/>
              <a:buFont typeface="Calibri"/>
              <a:buNone/>
            </a:pPr>
            <a:r>
              <a:rPr b="0" i="0" lang="en-US" sz="11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100" u="none" cap="none" strike="noStrike">
              <a:solidFill>
                <a:srgbClr val="1A1A1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700"/>
              <a:buFont typeface="Calibri"/>
              <a:buNone/>
            </a:pPr>
            <a:r>
              <a:t/>
            </a:r>
            <a:endParaRPr sz="1100">
              <a:solidFill>
                <a:srgbClr val="1A1A1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Calibri"/>
              <a:buNone/>
            </a:pPr>
            <a:r>
              <a:rPr b="1" i="0" lang="en-US" sz="19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Meeting times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rPr b="0" i="0" lang="en-US" sz="1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Mon / Fri 10:10–11:55am — CDS B62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rPr b="0" i="0" lang="en-US" sz="1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Wed 9:00–9:55am — </a:t>
            </a:r>
            <a:r>
              <a:rPr lang="en-US" sz="1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CAS B20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4"/>
          <p:cNvSpPr/>
          <p:nvPr/>
        </p:nvSpPr>
        <p:spPr>
          <a:xfrm>
            <a:off x="640080" y="320040"/>
            <a:ext cx="786384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Project overview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13" name="Google Shape;213;p14"/>
          <p:cNvCxnSpPr/>
          <p:nvPr/>
        </p:nvCxnSpPr>
        <p:spPr>
          <a:xfrm>
            <a:off x="640080" y="1005840"/>
            <a:ext cx="786384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14" name="Google Shape;214;p14"/>
          <p:cNvSpPr/>
          <p:nvPr/>
        </p:nvSpPr>
        <p:spPr>
          <a:xfrm>
            <a:off x="640080" y="1143000"/>
            <a:ext cx="7863840" cy="36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Calibri"/>
              <a:buNone/>
            </a:pPr>
            <a:r>
              <a:rPr b="1" i="0" lang="en-US" sz="18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Recreate findings from published studies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rPr b="0" i="0" lang="en-US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Four projects over the course of the semester</a:t>
            </a:r>
            <a:endParaRPr b="0" i="0" sz="18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t/>
            </a:r>
            <a:endParaRPr sz="18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t/>
            </a:r>
            <a:endParaRPr sz="18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t/>
            </a:r>
            <a:endParaRPr sz="18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700"/>
              <a:buFont typeface="Calibri"/>
              <a:buNone/>
            </a:pPr>
            <a:r>
              <a:rPr b="0" i="0" lang="en-US" sz="10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Calibri"/>
              <a:buNone/>
            </a:pPr>
            <a:r>
              <a:rPr b="1" i="0" lang="en-US" sz="18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Feedback and self-assessment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rPr b="0" i="0" lang="en-US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You will receive feedback on each project and complete a self-assessment with every submission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5"/>
          <p:cNvSpPr/>
          <p:nvPr/>
        </p:nvSpPr>
        <p:spPr>
          <a:xfrm>
            <a:off x="640080" y="320040"/>
            <a:ext cx="786384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Project structure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21" name="Google Shape;221;p15"/>
          <p:cNvCxnSpPr/>
          <p:nvPr/>
        </p:nvCxnSpPr>
        <p:spPr>
          <a:xfrm>
            <a:off x="640080" y="1005840"/>
            <a:ext cx="786384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2" name="Google Shape;222;p15"/>
          <p:cNvSpPr/>
          <p:nvPr/>
        </p:nvSpPr>
        <p:spPr>
          <a:xfrm>
            <a:off x="640080" y="1143000"/>
            <a:ext cx="7863840" cy="36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Calibri"/>
              <a:buNone/>
            </a:pPr>
            <a:r>
              <a:rPr b="1" i="0" lang="en-US" sz="18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Reproducible, portable pipelines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rPr b="0" i="0" lang="en-US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Git and GitHub, Conda and containers (Docker), Nextflow, HPC</a:t>
            </a:r>
            <a:endParaRPr b="0" i="0" sz="18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t/>
            </a:r>
            <a:endParaRPr sz="18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t/>
            </a:r>
            <a:endParaRPr sz="18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700"/>
              <a:buFont typeface="Calibri"/>
              <a:buNone/>
            </a:pPr>
            <a:r>
              <a:rPr b="0" i="0" lang="en-US" sz="10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Calibri"/>
              <a:buNone/>
            </a:pPr>
            <a:r>
              <a:rPr b="1" lang="en-US" sz="1800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Write short sections of a publication describing your findings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rPr b="0" i="0" lang="en-US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Explore preliminary findings and draw your own conclusions</a:t>
            </a:r>
            <a:endParaRPr b="0" i="0" sz="18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t/>
            </a:r>
            <a:endParaRPr sz="18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t/>
            </a:r>
            <a:endParaRPr sz="18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700"/>
              <a:buFont typeface="Calibri"/>
              <a:buNone/>
            </a:pPr>
            <a:r>
              <a:rPr b="0" i="0" lang="en-US" sz="10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Calibri"/>
              <a:buNone/>
            </a:pPr>
            <a:r>
              <a:rPr b="1" i="0" lang="en-US" sz="18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Compare with the literature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rPr b="0" i="0" lang="en-US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Compare your results with those from the original publication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6"/>
          <p:cNvSpPr/>
          <p:nvPr/>
        </p:nvSpPr>
        <p:spPr>
          <a:xfrm>
            <a:off x="640080" y="320040"/>
            <a:ext cx="786384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Projects become progressively more independent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29" name="Google Shape;229;p16"/>
          <p:cNvCxnSpPr/>
          <p:nvPr/>
        </p:nvCxnSpPr>
        <p:spPr>
          <a:xfrm>
            <a:off x="640080" y="1005840"/>
            <a:ext cx="786384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30" name="Google Shape;230;p16"/>
          <p:cNvSpPr/>
          <p:nvPr/>
        </p:nvSpPr>
        <p:spPr>
          <a:xfrm>
            <a:off x="640080" y="1143000"/>
            <a:ext cx="7863900" cy="36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Calibri"/>
              <a:buNone/>
            </a:pPr>
            <a:r>
              <a:rPr b="1" i="0" lang="en-US" sz="18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Project 1 — Genome Assembly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rPr b="0" i="0" lang="en-US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Learning Nextflow, HPC, and command line</a:t>
            </a:r>
            <a:endParaRPr b="0" i="0" sz="18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t/>
            </a:r>
            <a:endParaRPr sz="18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700"/>
              <a:buFont typeface="Calibri"/>
              <a:buNone/>
            </a:pPr>
            <a:r>
              <a:rPr b="0" i="0" lang="en-US" sz="10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Calibri"/>
              <a:buNone/>
            </a:pPr>
            <a:r>
              <a:rPr b="1" i="0" lang="en-US" sz="18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Project 2 — RNA-seq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rPr b="0" i="0" lang="en-US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Detailed directions, several steps simplified</a:t>
            </a:r>
            <a:endParaRPr b="0" i="0" sz="18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t/>
            </a:r>
            <a:endParaRPr sz="18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700"/>
              <a:buFont typeface="Calibri"/>
              <a:buNone/>
            </a:pPr>
            <a:r>
              <a:rPr b="0" i="0" lang="en-US" sz="10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Calibri"/>
              <a:buNone/>
            </a:pPr>
            <a:r>
              <a:rPr b="1" i="0" lang="en-US" sz="18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Project 3 — ChIP-seq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rPr b="0" i="0" lang="en-US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Less detailed directions, full steps</a:t>
            </a:r>
            <a:endParaRPr b="0" i="0" sz="18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t/>
            </a:r>
            <a:endParaRPr sz="18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700"/>
              <a:buFont typeface="Calibri"/>
              <a:buNone/>
            </a:pPr>
            <a:r>
              <a:rPr b="0" i="0" lang="en-US" sz="10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Calibri"/>
              <a:buNone/>
            </a:pPr>
            <a:r>
              <a:rPr b="1" i="0" lang="en-US" sz="18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Final Project — Individual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rPr b="0" i="0" lang="en-US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Guidelines and deliverables only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f8b8b90183_0_4"/>
          <p:cNvSpPr/>
          <p:nvPr/>
        </p:nvSpPr>
        <p:spPr>
          <a:xfrm>
            <a:off x="640080" y="320040"/>
            <a:ext cx="78639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Font typeface="Calibri"/>
              <a:buNone/>
            </a:pPr>
            <a:r>
              <a:rPr b="1" lang="en-US" sz="2800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You will eventually construct pipelines that do all of this…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37" name="Google Shape;237;g3f8b8b90183_0_4"/>
          <p:cNvCxnSpPr/>
          <p:nvPr/>
        </p:nvCxnSpPr>
        <p:spPr>
          <a:xfrm>
            <a:off x="640080" y="1005840"/>
            <a:ext cx="786390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238" name="Google Shape;238;g3f8b8b90183_0_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87600" y="1189025"/>
            <a:ext cx="4745349" cy="3954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7"/>
          <p:cNvSpPr/>
          <p:nvPr/>
        </p:nvSpPr>
        <p:spPr>
          <a:xfrm>
            <a:off x="640080" y="320040"/>
            <a:ext cx="786384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Assessment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45" name="Google Shape;245;p17"/>
          <p:cNvCxnSpPr/>
          <p:nvPr/>
        </p:nvCxnSpPr>
        <p:spPr>
          <a:xfrm>
            <a:off x="640080" y="1005840"/>
            <a:ext cx="786384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6" name="Google Shape;246;p17"/>
          <p:cNvSpPr/>
          <p:nvPr/>
        </p:nvSpPr>
        <p:spPr>
          <a:xfrm>
            <a:off x="640080" y="1143000"/>
            <a:ext cx="7863840" cy="36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Calibri"/>
              <a:buNone/>
            </a:pPr>
            <a:r>
              <a:rPr b="1" i="0" lang="en-US" sz="17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Project self-assessments — 80%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rPr b="0" i="0" lang="en-US" sz="17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Written reflection submitted with each project, graded on depth and honesty, not content</a:t>
            </a:r>
            <a:endParaRPr b="0" i="0" sz="17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t/>
            </a:r>
            <a:endParaRPr sz="17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t/>
            </a:r>
            <a:endParaRPr sz="17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700"/>
              <a:buFont typeface="Calibri"/>
              <a:buNone/>
            </a:pPr>
            <a:r>
              <a:t/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Calibri"/>
              <a:buNone/>
            </a:pPr>
            <a:r>
              <a:rPr b="1" i="0" lang="en-US" sz="17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Lab participation and attendance — 20%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rPr b="0" i="0" lang="en-US" sz="17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Tracked through Git commits during lab sessions</a:t>
            </a:r>
            <a:endParaRPr b="0" i="0" sz="17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t/>
            </a:r>
            <a:endParaRPr sz="17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t/>
            </a:r>
            <a:endParaRPr sz="17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700"/>
              <a:buFont typeface="Calibri"/>
              <a:buNone/>
            </a:pPr>
            <a:r>
              <a:rPr b="0" i="0" lang="en-US" sz="9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Calibri"/>
              <a:buNone/>
            </a:pPr>
            <a:r>
              <a:rPr b="1" i="0" lang="en-US" sz="17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Grading is based on a growth model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rPr b="0" i="0" lang="en-US" sz="17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No grade is final until the end of the semester — improvement is what we aim for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8"/>
          <p:cNvSpPr/>
          <p:nvPr/>
        </p:nvSpPr>
        <p:spPr>
          <a:xfrm>
            <a:off x="640080" y="320040"/>
            <a:ext cx="786384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Font typeface="Calibri"/>
              <a:buNone/>
            </a:pPr>
            <a:r>
              <a:rPr b="1" lang="en-US" sz="2800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There are three components to every project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3" name="Google Shape;253;p18"/>
          <p:cNvCxnSpPr/>
          <p:nvPr/>
        </p:nvCxnSpPr>
        <p:spPr>
          <a:xfrm>
            <a:off x="640080" y="1005840"/>
            <a:ext cx="786384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4" name="Google Shape;254;p18"/>
          <p:cNvSpPr/>
          <p:nvPr/>
        </p:nvSpPr>
        <p:spPr>
          <a:xfrm>
            <a:off x="640080" y="1143000"/>
            <a:ext cx="7863840" cy="36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Calibri"/>
              <a:buNone/>
            </a:pPr>
            <a:r>
              <a:rPr b="1" i="0" lang="en-US" sz="17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Written reports in the style of a publication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rPr b="0" i="0" lang="en-US" sz="17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Guidelines and </a:t>
            </a:r>
            <a:r>
              <a:rPr lang="en-US" sz="17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directions</a:t>
            </a:r>
            <a:r>
              <a:rPr b="0" i="0" lang="en-US" sz="17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 available on the course website</a:t>
            </a:r>
            <a:endParaRPr b="0" i="0" sz="17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t/>
            </a:r>
            <a:endParaRPr sz="17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t/>
            </a:r>
            <a:endParaRPr sz="17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700"/>
              <a:buFont typeface="Calibri"/>
              <a:buNone/>
            </a:pPr>
            <a:r>
              <a:rPr b="0" i="0" lang="en-US" sz="9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rPr b="1" lang="en-US" sz="1700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A lightweight specifications document</a:t>
            </a:r>
            <a:endParaRPr b="1" sz="1700">
              <a:solidFill>
                <a:srgbClr val="1A1A1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rPr lang="en-US" sz="17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A document completed prior to working on the project where you describe in plain language the high-level requirements and design choices of the workflow</a:t>
            </a:r>
            <a:endParaRPr sz="17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t/>
            </a:r>
            <a:endParaRPr sz="17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t/>
            </a:r>
            <a:endParaRPr sz="17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700"/>
              <a:buFont typeface="Calibri"/>
              <a:buNone/>
            </a:pPr>
            <a:r>
              <a:rPr b="0" i="0" lang="en-US" sz="9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Calibri"/>
              <a:buNone/>
            </a:pPr>
            <a:r>
              <a:rPr b="1" lang="en-US" sz="1700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Self-assessment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rPr b="0" i="0" lang="en-US" sz="17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lang="en-US" sz="17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fter the project, you will be asked to identify areas you are hoping to improve your proficiency in and outline how you will do so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9"/>
          <p:cNvSpPr/>
          <p:nvPr/>
        </p:nvSpPr>
        <p:spPr>
          <a:xfrm>
            <a:off x="640080" y="2011680"/>
            <a:ext cx="78638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4200"/>
              <a:buFont typeface="Calibri"/>
              <a:buNone/>
            </a:pPr>
            <a:r>
              <a:rPr b="1" i="0" lang="en-US" sz="42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AI in this course</a:t>
            </a:r>
            <a:endParaRPr b="0" i="0" sz="4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20"/>
          <p:cNvSpPr/>
          <p:nvPr/>
        </p:nvSpPr>
        <p:spPr>
          <a:xfrm>
            <a:off x="640080" y="320040"/>
            <a:ext cx="786384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AI as a scientific tool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67" name="Google Shape;267;p20"/>
          <p:cNvCxnSpPr/>
          <p:nvPr/>
        </p:nvCxnSpPr>
        <p:spPr>
          <a:xfrm>
            <a:off x="640080" y="1005840"/>
            <a:ext cx="786384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68" name="Google Shape;268;p20"/>
          <p:cNvSpPr/>
          <p:nvPr/>
        </p:nvSpPr>
        <p:spPr>
          <a:xfrm>
            <a:off x="640080" y="1143000"/>
            <a:ext cx="7863840" cy="36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Calibri"/>
              <a:buNone/>
            </a:pPr>
            <a:r>
              <a:rPr b="1" i="0" lang="en-US" sz="16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A sequencing machine doesn’t do the science. Neither does an LLM.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rPr b="0" i="0" lang="en-US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Both require a scientist who understands the input and output well enough to question it</a:t>
            </a:r>
            <a:endParaRPr b="0" i="0" sz="16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t/>
            </a:r>
            <a:endParaRPr sz="16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t/>
            </a:r>
            <a:endParaRPr sz="16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700"/>
              <a:buFont typeface="Calibri"/>
              <a:buNone/>
            </a:pPr>
            <a:r>
              <a:rPr b="0" i="0" lang="en-US" sz="8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Calibri"/>
              <a:buNone/>
            </a:pPr>
            <a:r>
              <a:rPr b="1" i="0" lang="en-US" sz="16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LLMs are probabilistic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rPr b="0" i="0" lang="en-US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They sample from a probability distribution — the same prompt can produce different output on different runs, and confident-sounding output is not the same as correct output</a:t>
            </a:r>
            <a:endParaRPr b="0" i="0" sz="16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t/>
            </a:r>
            <a:endParaRPr sz="16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t/>
            </a:r>
            <a:endParaRPr sz="16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700"/>
              <a:buFont typeface="Calibri"/>
              <a:buNone/>
            </a:pPr>
            <a:r>
              <a:rPr b="0" i="0" lang="en-US" sz="8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Calibri"/>
              <a:buNone/>
            </a:pPr>
            <a:r>
              <a:rPr b="1" i="0" lang="en-US" sz="16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They can and do hallucinate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rPr b="0" i="0" lang="en-US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Outdated annotations, wrong parameters, </a:t>
            </a:r>
            <a:r>
              <a:rPr lang="en-US"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and incorrect biological claims missing context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21"/>
          <p:cNvSpPr/>
          <p:nvPr/>
        </p:nvSpPr>
        <p:spPr>
          <a:xfrm>
            <a:off x="640080" y="320040"/>
            <a:ext cx="786384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200"/>
              <a:buFont typeface="Calibri"/>
              <a:buNone/>
            </a:pPr>
            <a:r>
              <a:rPr b="1" i="0" lang="en-US" sz="22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How you use AI is as important as what you use it for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75" name="Google Shape;275;p21"/>
          <p:cNvCxnSpPr/>
          <p:nvPr/>
        </p:nvCxnSpPr>
        <p:spPr>
          <a:xfrm>
            <a:off x="640080" y="1005840"/>
            <a:ext cx="786384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6" name="Google Shape;276;p21"/>
          <p:cNvSpPr/>
          <p:nvPr/>
        </p:nvSpPr>
        <p:spPr>
          <a:xfrm>
            <a:off x="640080" y="1143000"/>
            <a:ext cx="7863840" cy="36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Calibri"/>
              <a:buNone/>
            </a:pPr>
            <a:r>
              <a:rPr b="1" i="0" lang="en-US" sz="17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Every tool in this course can be used correctly or incorrectly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rPr b="0" i="0" lang="en-US" sz="17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Nextflow can produce a non-reproducible pipeline. R can produce a misspecified model. A sequencer can produce low-quality reads.</a:t>
            </a:r>
            <a:endParaRPr b="0" i="0" sz="17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t/>
            </a:r>
            <a:endParaRPr sz="17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700"/>
              <a:buFont typeface="Calibri"/>
              <a:buNone/>
            </a:pPr>
            <a:r>
              <a:rPr b="0" i="0" lang="en-US" sz="9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Calibri"/>
              <a:buNone/>
            </a:pPr>
            <a:r>
              <a:rPr b="1" i="0" lang="en-US" sz="17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The same standards apply to AI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rPr b="0" i="0" lang="en-US" sz="17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Thoroughly test and document results and failures. Whether agentic-coded or manually coded, rigor and verification are what matter.</a:t>
            </a:r>
            <a:endParaRPr b="0" i="0" sz="17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t/>
            </a:r>
            <a:endParaRPr sz="17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700"/>
              <a:buFont typeface="Calibri"/>
              <a:buNone/>
            </a:pPr>
            <a:r>
              <a:rPr b="0" i="0" lang="en-US" sz="9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Calibri"/>
              <a:buNone/>
            </a:pPr>
            <a:r>
              <a:rPr b="1" i="0" lang="en-US" sz="17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I will be transparent with you about AI usage in this course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rPr b="0" i="0" lang="en-US" sz="17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I ask the same in return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2"/>
          <p:cNvSpPr/>
          <p:nvPr/>
        </p:nvSpPr>
        <p:spPr>
          <a:xfrm>
            <a:off x="640080" y="320040"/>
            <a:ext cx="786384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Font typeface="Calibri"/>
              <a:buNone/>
            </a:pPr>
            <a:r>
              <a:rPr b="1" lang="en-US" sz="2800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Coding languages have undergone a</a:t>
            </a:r>
            <a:r>
              <a:rPr b="1" i="0" lang="en-US" sz="28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 natural progression to be more expressive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83" name="Google Shape;283;p22"/>
          <p:cNvCxnSpPr/>
          <p:nvPr/>
        </p:nvCxnSpPr>
        <p:spPr>
          <a:xfrm>
            <a:off x="640080" y="1005840"/>
            <a:ext cx="786384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4" name="Google Shape;284;p22"/>
          <p:cNvSpPr/>
          <p:nvPr/>
        </p:nvSpPr>
        <p:spPr>
          <a:xfrm>
            <a:off x="640080" y="1143000"/>
            <a:ext cx="7863840" cy="36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Calibri"/>
              <a:buNone/>
            </a:pPr>
            <a:r>
              <a:rPr b="1" i="0" lang="en-US" sz="17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Assembly &amp; C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rPr b="0" i="0" lang="en-US" sz="17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Only specialists could program</a:t>
            </a:r>
            <a:endParaRPr b="0" i="0" sz="17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t/>
            </a:r>
            <a:endParaRPr sz="17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700"/>
              <a:buFont typeface="Calibri"/>
              <a:buNone/>
            </a:pPr>
            <a:r>
              <a:rPr b="0" i="0" lang="en-US" sz="9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Calibri"/>
              <a:buNone/>
            </a:pPr>
            <a:r>
              <a:rPr b="1" i="0" lang="en-US" sz="17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Python &amp; R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rPr b="0" i="0" lang="en-US" sz="17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Scientists can perform their own analyses</a:t>
            </a:r>
            <a:endParaRPr b="0" i="0" sz="17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t/>
            </a:r>
            <a:endParaRPr sz="17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700"/>
              <a:buFont typeface="Calibri"/>
              <a:buNone/>
            </a:pPr>
            <a:r>
              <a:rPr b="0" i="0" lang="en-US" sz="9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Calibri"/>
              <a:buNone/>
            </a:pPr>
            <a:r>
              <a:rPr b="1" i="0" lang="en-US" sz="17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Workflow management systems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rPr b="0" i="0" lang="en-US" sz="17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Reproducible pipelines can be run simply</a:t>
            </a:r>
            <a:endParaRPr b="0" i="0" sz="17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t/>
            </a:r>
            <a:endParaRPr sz="17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700"/>
              <a:buFont typeface="Calibri"/>
              <a:buNone/>
            </a:pPr>
            <a:r>
              <a:rPr b="0" i="0" lang="en-US" sz="9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Calibri"/>
              <a:buNone/>
            </a:pPr>
            <a:r>
              <a:rPr b="1" i="0" lang="en-US" sz="17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Agentic coding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rPr b="0" i="0" lang="en-US" sz="17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Closer to anyone being able to code by expressing intent — our focus must shift to validation and conceptualization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3"/>
          <p:cNvSpPr/>
          <p:nvPr/>
        </p:nvSpPr>
        <p:spPr>
          <a:xfrm>
            <a:off x="640080" y="320040"/>
            <a:ext cx="786384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Let’s consider Python for a moment…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91" name="Google Shape;291;p23"/>
          <p:cNvCxnSpPr/>
          <p:nvPr/>
        </p:nvCxnSpPr>
        <p:spPr>
          <a:xfrm>
            <a:off x="640080" y="1005840"/>
            <a:ext cx="786384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2" name="Google Shape;292;p23"/>
          <p:cNvSpPr/>
          <p:nvPr/>
        </p:nvSpPr>
        <p:spPr>
          <a:xfrm>
            <a:off x="640080" y="1143000"/>
            <a:ext cx="7863840" cy="36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Calibri"/>
              <a:buNone/>
            </a:pPr>
            <a:r>
              <a:rPr b="1" i="0" lang="en-US" sz="17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Designed with readability and expressiveness foremost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rPr b="0" i="0" lang="en-US" sz="17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Code as close to pseudocode as possible — Guido van Rossum’s explicit design goal</a:t>
            </a:r>
            <a:endParaRPr b="0" i="0" sz="17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t/>
            </a:r>
            <a:endParaRPr sz="17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700"/>
              <a:buFont typeface="Calibri"/>
              <a:buNone/>
            </a:pPr>
            <a:r>
              <a:rPr b="0" i="0" lang="en-US" sz="9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Calibri"/>
              <a:buNone/>
            </a:pPr>
            <a:r>
              <a:rPr b="1" i="0" lang="en-US" sz="17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Abstraction of complexity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rPr b="0" i="0" lang="en-US" sz="17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Python mostly hides memory management, type declarations, and compilation</a:t>
            </a:r>
            <a:endParaRPr b="0" i="0" sz="17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t/>
            </a:r>
            <a:endParaRPr sz="17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700"/>
              <a:buFont typeface="Calibri"/>
              <a:buNone/>
            </a:pPr>
            <a:r>
              <a:rPr b="0" i="0" lang="en-US" sz="9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Calibri"/>
              <a:buNone/>
            </a:pPr>
            <a:r>
              <a:rPr b="1" i="0" lang="en-US" sz="17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Intent over implementation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rPr b="0" i="0" lang="en-US" sz="17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“Sort this list” — Python handles the rest</a:t>
            </a:r>
            <a:endParaRPr b="0" i="0" sz="17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t/>
            </a:r>
            <a:endParaRPr sz="17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700"/>
              <a:buFont typeface="Calibri"/>
              <a:buNone/>
            </a:pPr>
            <a:r>
              <a:rPr b="0" i="0" lang="en-US" sz="9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Calibri"/>
              <a:buNone/>
            </a:pPr>
            <a:r>
              <a:rPr b="1" i="0" lang="en-US" sz="17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But abstraction never eliminated the need for rigor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rPr b="0" i="0" lang="en-US" sz="17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Python still supports unit tests, validated outputs, and reproducible environments — the abstraction changed what you wrote, not whether you checked it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24"/>
          <p:cNvSpPr/>
          <p:nvPr/>
        </p:nvSpPr>
        <p:spPr>
          <a:xfrm>
            <a:off x="640080" y="320040"/>
            <a:ext cx="786384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And now agentic coding…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99" name="Google Shape;299;p24"/>
          <p:cNvCxnSpPr/>
          <p:nvPr/>
        </p:nvCxnSpPr>
        <p:spPr>
          <a:xfrm>
            <a:off x="640080" y="1005840"/>
            <a:ext cx="786384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00" name="Google Shape;300;p24"/>
          <p:cNvSpPr/>
          <p:nvPr/>
        </p:nvSpPr>
        <p:spPr>
          <a:xfrm>
            <a:off x="640080" y="1143000"/>
            <a:ext cx="7863840" cy="36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Calibri"/>
              <a:buNone/>
            </a:pPr>
            <a:r>
              <a:rPr b="1" i="0" lang="en-US" sz="18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A continuation of the same abstraction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rPr b="0" i="0" lang="en-US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Instead of “did I write this correctly”, we now ask “does this do what I specified?”</a:t>
            </a:r>
            <a:endParaRPr b="0" i="0" sz="18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t/>
            </a:r>
            <a:endParaRPr sz="18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700"/>
              <a:buFont typeface="Calibri"/>
              <a:buNone/>
            </a:pPr>
            <a:r>
              <a:rPr b="0" i="0" lang="en-US" sz="10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Calibri"/>
              <a:buNone/>
            </a:pPr>
            <a:r>
              <a:rPr b="1" i="0" lang="en-US" sz="18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The obligation to verify doesn’t disappear</a:t>
            </a:r>
            <a:r>
              <a:rPr b="1" lang="en-US" sz="1800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, it shifts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rPr b="0" i="0" lang="en-US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Agentic coding handles implementation so you can focus on intent and evaluation</a:t>
            </a:r>
            <a:endParaRPr b="0" i="0" sz="18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t/>
            </a:r>
            <a:endParaRPr sz="18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700"/>
              <a:buFont typeface="Calibri"/>
              <a:buNone/>
            </a:pPr>
            <a:r>
              <a:rPr b="0" i="0" lang="en-US" sz="10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Calibri"/>
              <a:buNone/>
            </a:pPr>
            <a:r>
              <a:rPr b="1" i="0" lang="en-US" sz="18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We will approach this rigorously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rPr b="0" i="0" lang="en-US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Specification document, </a:t>
            </a:r>
            <a:r>
              <a:rPr lang="en-US"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validation table</a:t>
            </a:r>
            <a:r>
              <a:rPr b="0" i="0" lang="en-US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, unit testing</a:t>
            </a:r>
            <a:r>
              <a:rPr lang="en-US"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, transparency and attribution aren’t new concepts</a:t>
            </a:r>
            <a:r>
              <a:rPr b="0" i="0" lang="en-US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We can and should treat AI as any other tool used in science.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25"/>
          <p:cNvSpPr/>
          <p:nvPr/>
        </p:nvSpPr>
        <p:spPr>
          <a:xfrm>
            <a:off x="640080" y="320040"/>
            <a:ext cx="786384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Bioinformatics is well-suited to agentic coding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07" name="Google Shape;307;p25"/>
          <p:cNvCxnSpPr/>
          <p:nvPr/>
        </p:nvCxnSpPr>
        <p:spPr>
          <a:xfrm>
            <a:off x="640080" y="1005840"/>
            <a:ext cx="786384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08" name="Google Shape;308;p25"/>
          <p:cNvSpPr/>
          <p:nvPr/>
        </p:nvSpPr>
        <p:spPr>
          <a:xfrm>
            <a:off x="640080" y="1143000"/>
            <a:ext cx="7863840" cy="36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Calibri"/>
              <a:buNone/>
            </a:pPr>
            <a:r>
              <a:rPr b="1" i="0" lang="en-US" sz="17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Most pipeline steps have deterministic, verifiable outputs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rPr b="0" i="0" lang="en-US" sz="17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A sorted BAM is sorted. A count matrix has the right dimensions. These are things you can check programmatically</a:t>
            </a:r>
            <a:r>
              <a:rPr lang="en-US" sz="17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 to verify. </a:t>
            </a:r>
            <a:endParaRPr b="0" i="0" sz="17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700"/>
              <a:buFont typeface="Calibri"/>
              <a:buNone/>
            </a:pPr>
            <a:r>
              <a:t/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Calibri"/>
              <a:buNone/>
            </a:pPr>
            <a:r>
              <a:rPr b="1" i="0" lang="en-US" sz="17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Specs turn intent into tests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rPr b="0" i="0" lang="en-US" sz="17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If you can</a:t>
            </a:r>
            <a:r>
              <a:rPr lang="en-US" sz="17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 test explicitly if the outputs are correct or conform to the right structure</a:t>
            </a:r>
            <a:endParaRPr sz="17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t/>
            </a:r>
            <a:endParaRPr sz="17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700"/>
              <a:buFont typeface="Calibri"/>
              <a:buNone/>
            </a:pPr>
            <a:r>
              <a:rPr b="0" i="0" lang="en-US" sz="9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Calibri"/>
              <a:buNone/>
            </a:pPr>
            <a:r>
              <a:rPr b="1" i="0" lang="en-US" sz="17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The outputs are deterministic. The tool that produces them is not.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rPr b="0" i="0" lang="en-US" sz="17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LLMs are probabilistic</a:t>
            </a:r>
            <a:r>
              <a:rPr lang="en-US" sz="17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, the specifications are meant to force you to think about your pipeline in a methodical way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700"/>
              <a:buFont typeface="Calibri"/>
              <a:buNone/>
            </a:pPr>
            <a:r>
              <a:rPr b="0" i="0" lang="en-US" sz="9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Calibri"/>
              <a:buNone/>
            </a:pPr>
            <a:r>
              <a:rPr b="1" i="0" lang="en-US" sz="17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Uncertainty shifts to the biology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rPr b="0" i="0" lang="en-US" sz="17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Once the pipeline is verified, </a:t>
            </a:r>
            <a:r>
              <a:rPr lang="en-US" sz="17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the uncertainty is in the meaning of the results and context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26"/>
          <p:cNvSpPr/>
          <p:nvPr/>
        </p:nvSpPr>
        <p:spPr>
          <a:xfrm>
            <a:off x="640080" y="320040"/>
            <a:ext cx="786384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Grading is a scaffold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15" name="Google Shape;315;p26"/>
          <p:cNvCxnSpPr/>
          <p:nvPr/>
        </p:nvCxnSpPr>
        <p:spPr>
          <a:xfrm>
            <a:off x="640080" y="1005840"/>
            <a:ext cx="786384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16" name="Google Shape;316;p26"/>
          <p:cNvSpPr/>
          <p:nvPr/>
        </p:nvSpPr>
        <p:spPr>
          <a:xfrm>
            <a:off x="640080" y="1143000"/>
            <a:ext cx="7863840" cy="36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Calibri"/>
              <a:buNone/>
            </a:pPr>
            <a:r>
              <a:rPr b="1" i="0" lang="en-US" sz="17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Feedback on each project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rPr b="0" i="0" lang="en-US" sz="17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Meant to guide you in how to improve</a:t>
            </a:r>
            <a:endParaRPr b="0" i="0" sz="17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t/>
            </a:r>
            <a:endParaRPr sz="17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700"/>
              <a:buFont typeface="Calibri"/>
              <a:buNone/>
            </a:pPr>
            <a:r>
              <a:rPr b="0" i="0" lang="en-US" sz="9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Calibri"/>
              <a:buNone/>
            </a:pPr>
            <a:r>
              <a:rPr b="1" i="0" lang="en-US" sz="17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Growth model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rPr b="0" i="0" lang="en-US" sz="17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No grade is final until the end of the semester — improvement is what we aim for</a:t>
            </a:r>
            <a:endParaRPr b="0" i="0" sz="17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t/>
            </a:r>
            <a:endParaRPr sz="17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700"/>
              <a:buFont typeface="Calibri"/>
              <a:buNone/>
            </a:pPr>
            <a:r>
              <a:rPr b="0" i="0" lang="en-US" sz="9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Calibri"/>
              <a:buNone/>
            </a:pPr>
            <a:r>
              <a:rPr b="1" i="0" lang="en-US" sz="17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Self-assessment (Level 1 — No AI)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rPr b="0" i="0" lang="en-US" sz="17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Every submission. Graded on depth and honesty, not content.</a:t>
            </a:r>
            <a:endParaRPr b="0" i="0" sz="17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t/>
            </a:r>
            <a:endParaRPr sz="17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700"/>
              <a:buFont typeface="Calibri"/>
              <a:buNone/>
            </a:pPr>
            <a:r>
              <a:rPr b="0" i="0" lang="en-US" sz="9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Calibri"/>
              <a:buNone/>
            </a:pPr>
            <a:r>
              <a:rPr b="1" i="0" lang="en-US" sz="17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Transparency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rPr b="0" i="0" lang="en-US" sz="17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My hope is that the AIAS frees you to engage honestly with both the tools and the material. I will be as transparent with you as I ask you to be.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27"/>
          <p:cNvSpPr/>
          <p:nvPr/>
        </p:nvSpPr>
        <p:spPr>
          <a:xfrm>
            <a:off x="640080" y="320040"/>
            <a:ext cx="786384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What this looks like in practice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23" name="Google Shape;323;p27"/>
          <p:cNvCxnSpPr/>
          <p:nvPr/>
        </p:nvCxnSpPr>
        <p:spPr>
          <a:xfrm>
            <a:off x="640080" y="1005840"/>
            <a:ext cx="786384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4" name="Google Shape;324;p27"/>
          <p:cNvSpPr/>
          <p:nvPr/>
        </p:nvSpPr>
        <p:spPr>
          <a:xfrm>
            <a:off x="640080" y="1143000"/>
            <a:ext cx="7863840" cy="36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Calibri"/>
              <a:buNone/>
            </a:pPr>
            <a:r>
              <a:rPr b="1" i="0" lang="en-US" sz="17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Early projects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rPr b="0" i="0" lang="en-US" sz="17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Build the pipeline yourself, develop intuition and vocabulary, annotate what you trust and why</a:t>
            </a:r>
            <a:endParaRPr b="0" i="0" sz="17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t/>
            </a:r>
            <a:endParaRPr sz="17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700"/>
              <a:buFont typeface="Calibri"/>
              <a:buNone/>
            </a:pPr>
            <a:r>
              <a:rPr b="0" i="0" lang="en-US" sz="9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Calibri"/>
              <a:buNone/>
            </a:pPr>
            <a:r>
              <a:rPr b="1" i="0" lang="en-US" sz="17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Middle projects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rPr b="0" i="0" lang="en-US" sz="17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Bring in AI as a collaborator</a:t>
            </a:r>
            <a:r>
              <a:rPr lang="en-US" sz="17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, you manually self review</a:t>
            </a:r>
            <a:r>
              <a:rPr b="0" i="0" lang="en-US" sz="17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lang="en-US" sz="17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verify where appropriate</a:t>
            </a:r>
            <a:endParaRPr b="0" i="0" sz="17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t/>
            </a:r>
            <a:endParaRPr sz="17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700"/>
              <a:buFont typeface="Calibri"/>
              <a:buNone/>
            </a:pPr>
            <a:r>
              <a:rPr b="0" i="0" lang="en-US" sz="9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Calibri"/>
              <a:buNone/>
            </a:pPr>
            <a:r>
              <a:rPr b="1" i="0" lang="en-US" sz="17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Final project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rPr b="0" i="0" lang="en-US" sz="17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Full AI workflow, structured around a specification you write before you prompt</a:t>
            </a:r>
            <a:endParaRPr b="0" i="0" sz="17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t/>
            </a:r>
            <a:endParaRPr sz="17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700"/>
              <a:buFont typeface="Calibri"/>
              <a:buNone/>
            </a:pPr>
            <a:r>
              <a:rPr b="0" i="0" lang="en-US" sz="9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Calibri"/>
              <a:buNone/>
            </a:pPr>
            <a:r>
              <a:rPr b="1" i="0" lang="en-US" sz="17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Every submission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rPr b="0" i="0" lang="en-US" sz="17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An honest self-assessment, written without AI, that is the primary record of your learning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3f9dd7b865a_3_8"/>
          <p:cNvSpPr/>
          <p:nvPr/>
        </p:nvSpPr>
        <p:spPr>
          <a:xfrm>
            <a:off x="640080" y="320040"/>
            <a:ext cx="78639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Font typeface="Calibri"/>
              <a:buNone/>
            </a:pPr>
            <a:r>
              <a:rPr b="1" lang="en-US" sz="2800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We will be using the AI Assessment Scale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31" name="Google Shape;331;g3f9dd7b865a_3_8"/>
          <p:cNvCxnSpPr/>
          <p:nvPr/>
        </p:nvCxnSpPr>
        <p:spPr>
          <a:xfrm>
            <a:off x="640080" y="1005840"/>
            <a:ext cx="786390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332" name="Google Shape;332;g3f9dd7b865a_3_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4125" y="1416792"/>
            <a:ext cx="8113126" cy="2576357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g3f9dd7b865a_3_8"/>
          <p:cNvSpPr txBox="1"/>
          <p:nvPr/>
        </p:nvSpPr>
        <p:spPr>
          <a:xfrm>
            <a:off x="1320600" y="4232600"/>
            <a:ext cx="6225000" cy="6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Slides were generated at level 4 with extensive guidance and review using Claude Sonnet 5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3f9dd7b865a_3_25"/>
          <p:cNvSpPr/>
          <p:nvPr/>
        </p:nvSpPr>
        <p:spPr>
          <a:xfrm>
            <a:off x="640080" y="320040"/>
            <a:ext cx="78639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Font typeface="Calibri"/>
              <a:buNone/>
            </a:pPr>
            <a:r>
              <a:rPr b="1" lang="en-US" sz="2800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Some additional notes about the AI Assessment Scale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g3f9dd7b865a_3_25"/>
          <p:cNvSpPr txBox="1"/>
          <p:nvPr/>
        </p:nvSpPr>
        <p:spPr>
          <a:xfrm>
            <a:off x="639050" y="1430100"/>
            <a:ext cx="8065800" cy="31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Different sections of activities will be annotated</a:t>
            </a:r>
            <a:r>
              <a:rPr b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with expected of appropriate AI / LLM Usage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rPr lang="en-US"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These labels are guidance, not enforcement policies</a:t>
            </a:r>
            <a:endParaRPr sz="18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t/>
            </a:r>
            <a:endParaRPr sz="18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700"/>
              <a:buFont typeface="Calibri"/>
              <a:buNone/>
            </a:pPr>
            <a:r>
              <a:rPr lang="en-US" sz="1000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Calibri"/>
              <a:buNone/>
            </a:pPr>
            <a:r>
              <a:rPr b="1" lang="en-US" sz="1800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The goal is to model transparency around where AI assists learning and where it doesn’t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rPr lang="en-US"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We trust you to engage with the activities at the various levels</a:t>
            </a:r>
            <a:endParaRPr sz="18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t/>
            </a:r>
            <a:endParaRPr sz="18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700"/>
              <a:buFont typeface="Calibri"/>
              <a:buNone/>
            </a:pPr>
            <a:r>
              <a:rPr lang="en-US" sz="1000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Calibri"/>
              <a:buNone/>
            </a:pPr>
            <a:r>
              <a:rPr b="1" lang="en-US" sz="1800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The levels are not meant to convey a value judgement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rPr lang="en-US"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The intent was to provide a framing tool for how much AI usage, you will be given tasks with varying levels of AI usage expected (1-5)</a:t>
            </a:r>
            <a:endParaRPr sz="18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700"/>
              <a:buFont typeface="Calibri"/>
              <a:buNone/>
            </a:pPr>
            <a:r>
              <a:rPr lang="en-US" sz="1000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Calibri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28"/>
          <p:cNvSpPr/>
          <p:nvPr/>
        </p:nvSpPr>
        <p:spPr>
          <a:xfrm>
            <a:off x="640080" y="320040"/>
            <a:ext cx="786384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800"/>
              <a:buFont typeface="Calibri"/>
              <a:buNone/>
            </a:pPr>
            <a:r>
              <a:rPr b="1" lang="en-US" sz="2800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Validation Table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47" name="Google Shape;347;p28"/>
          <p:cNvCxnSpPr/>
          <p:nvPr/>
        </p:nvCxnSpPr>
        <p:spPr>
          <a:xfrm>
            <a:off x="640080" y="1005840"/>
            <a:ext cx="786384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48" name="Google Shape;348;p28"/>
          <p:cNvSpPr/>
          <p:nvPr/>
        </p:nvSpPr>
        <p:spPr>
          <a:xfrm>
            <a:off x="640080" y="1097280"/>
            <a:ext cx="78638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Every project includes a table of pipeline steps — each annotated with a trust level and a rationale.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49" name="Google Shape;349;p28"/>
          <p:cNvGraphicFramePr/>
          <p:nvPr/>
        </p:nvGraphicFramePr>
        <p:xfrm>
          <a:off x="640080" y="164592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{7AE03E5D-4E59-4250-BAA2-50FB36DEC227}</a:tableStyleId>
              </a:tblPr>
              <a:tblGrid>
                <a:gridCol w="2194550"/>
                <a:gridCol w="1005850"/>
                <a:gridCol w="4663450"/>
              </a:tblGrid>
              <a:tr h="5486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A1A1A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1A1A1A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Pipeline step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A1A1A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1A1A1A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Trust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A1A1A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1A1A1A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Rationale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EEEE"/>
                    </a:solidFill>
                  </a:tcPr>
                </a:tc>
              </a:tr>
              <a:tr h="5486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A1A1A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1A1A1A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STAR alignment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A1A1A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1A1A1A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High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A1A1A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1A1A1A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Standard tool; index build flags verified against reference docs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5486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A1A1A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1A1A1A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DESeq2 design formula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A1A1A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1A1A1A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Low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A1A1A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1A1A1A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Depends on experimental design — I must choose what comparison is of interest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5486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A1A1A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1A1A1A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Gene annotation join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A1A1A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1A1A1A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Medium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A1A1A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1A1A1A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Column names vary across reference versions — spot check 10 genes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5486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A1A1A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1A1A1A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Volcano plot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A1A1A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1A1A1A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High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A1A1A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1A1A1A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Visual output, easy to inspect against expected biology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29"/>
          <p:cNvSpPr/>
          <p:nvPr/>
        </p:nvSpPr>
        <p:spPr>
          <a:xfrm>
            <a:off x="640080" y="320040"/>
            <a:ext cx="786384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200"/>
              <a:buFont typeface="Calibri"/>
              <a:buNone/>
            </a:pPr>
            <a:r>
              <a:rPr b="1" i="0" lang="en-US" sz="22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If any of these are unfamiliar, please re-acquaint yourself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56" name="Google Shape;356;p29"/>
          <p:cNvCxnSpPr/>
          <p:nvPr/>
        </p:nvCxnSpPr>
        <p:spPr>
          <a:xfrm>
            <a:off x="640080" y="1005840"/>
            <a:ext cx="786384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57" name="Google Shape;357;p29"/>
          <p:cNvSpPr/>
          <p:nvPr/>
        </p:nvSpPr>
        <p:spPr>
          <a:xfrm>
            <a:off x="640080" y="1143000"/>
            <a:ext cx="7863840" cy="36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Calibri"/>
              <a:buNone/>
            </a:pPr>
            <a:r>
              <a:rPr b="1" i="0" lang="en-US" sz="18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Technical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rPr b="0" i="0" lang="en-US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Git and GitHub (push, pull, commit), command line and Linux, basic Conda usage</a:t>
            </a:r>
            <a:endParaRPr b="0" i="0" sz="18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t/>
            </a:r>
            <a:endParaRPr sz="18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700"/>
              <a:buFont typeface="Calibri"/>
              <a:buNone/>
            </a:pPr>
            <a:r>
              <a:rPr b="0" i="0" lang="en-US" sz="10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Calibri"/>
              <a:buNone/>
            </a:pPr>
            <a:r>
              <a:rPr b="1" i="0" lang="en-US" sz="18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Computational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rPr b="0" i="0" lang="en-US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Basic plotting and figure generation, basic R</a:t>
            </a:r>
            <a:endParaRPr b="0" i="0" sz="18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t/>
            </a:r>
            <a:endParaRPr sz="18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700"/>
              <a:buFont typeface="Calibri"/>
              <a:buNone/>
            </a:pPr>
            <a:r>
              <a:rPr b="0" i="0" lang="en-US" sz="10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Calibri"/>
              <a:buNone/>
            </a:pPr>
            <a:r>
              <a:rPr b="1" i="0" lang="en-US" sz="18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Biology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rPr b="0" i="0" lang="en-US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Molecular biology fundamentals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700"/>
              <a:buFont typeface="Calibri"/>
              <a:buNone/>
            </a:pPr>
            <a:r>
              <a:rPr b="0" i="0" lang="en-US" sz="10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</a:pPr>
            <a:r>
              <a:rPr b="0" i="0" lang="en-US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Guides and practice resources are in the textbook section of the course website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2026-05-29T15:53:10Z</dcterms:created>
  <dc:creator>PptxGenJS</dc:creator>
</cp:coreProperties>
</file>