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7" r:id="rId5"/>
  </p:sldMasterIdLst>
  <p:notesMasterIdLst>
    <p:notesMasterId r:id="rId6"/>
  </p:notesMasterIdLst>
  <p:sldIdLst>
    <p:sldId id="256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7296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h9MOO2NaxxiSTi8cXBw0pyHezE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729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1" name="Google Shape;14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iw-IL" sz="1200"/>
              <a:t>למרצה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iw-IL" sz="1200"/>
              <a:t>לפניך שקף לשילוב במצגת המרצה, שמטרתו לסייע לך להציג עקרונות ודגשים לשימוש אפקטיבי בפלטפורמת Piazza בתחילת הסמסטר.</a:t>
            </a:r>
            <a:br>
              <a:rPr lang="iw-IL" sz="1200"/>
            </a:br>
            <a:r>
              <a:rPr b="0" lang="iw-IL" sz="1200"/>
              <a:t>באפשרותך כמובן לערוך את השקף: למחוק או להוסיף דגשים, כך שיתאים לאופן ההוראה והלמידה בקורס. </a:t>
            </a:r>
            <a:endParaRPr b="0" sz="1200"/>
          </a:p>
          <a:p>
            <a:pPr indent="0" lvl="0" marL="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/>
          </a:p>
          <a:p>
            <a:pPr indent="0" lvl="0" marL="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lang="iw-IL" sz="1200"/>
              <a:t>בהצלחה,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lang="iw-IL" sz="1200"/>
              <a:t>צוות היחידה לחדשנות בהוראה</a:t>
            </a:r>
            <a:endParaRPr/>
          </a:p>
          <a:p>
            <a:pPr indent="0" lvl="0" marL="0" rtl="1" algn="r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09600" y="90488"/>
            <a:ext cx="10972800" cy="1509712"/>
          </a:xfrm>
          <a:prstGeom prst="rect">
            <a:avLst/>
          </a:prstGeom>
          <a:gradFill>
            <a:gsLst>
              <a:gs pos="0">
                <a:srgbClr val="203F53"/>
              </a:gs>
              <a:gs pos="50000">
                <a:srgbClr val="2F5D79"/>
              </a:gs>
              <a:gs pos="100000">
                <a:srgbClr val="396F91"/>
              </a:gs>
            </a:gsLst>
            <a:path path="circle">
              <a:fillToRect l="100%" t="100%"/>
            </a:path>
            <a:tileRect b="-100%" r="-100%"/>
          </a:gra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50800" y="6515100"/>
            <a:ext cx="416984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5" name="Google Shape;8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8" name="Google Shape;98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0" name="Google Shape;100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1" name="Google Shape;10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16" name="Google Shape;116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7" name="Google Shape;11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23" name="Google Shape;123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4" name="Google Shape;12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0" name="Google Shape;130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///">
  <p:cSld name="///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idx="1" type="body"/>
          </p:nvPr>
        </p:nvSpPr>
        <p:spPr>
          <a:xfrm>
            <a:off x="609600" y="1447800"/>
            <a:ext cx="109728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91425" wrap="square" tIns="50800">
            <a:noAutofit/>
          </a:bodyPr>
          <a:lstStyle>
            <a:lvl1pPr indent="-431800" lvl="0" marL="457200" rtl="1" algn="r">
              <a:spcBef>
                <a:spcPts val="700"/>
              </a:spcBef>
              <a:spcAft>
                <a:spcPts val="0"/>
              </a:spcAft>
              <a:buClr>
                <a:srgbClr val="3F6E8C"/>
              </a:buClr>
              <a:buSzPts val="3200"/>
              <a:buChar char="•"/>
              <a:defRPr>
                <a:solidFill>
                  <a:srgbClr val="3F6E8C"/>
                </a:solidFill>
              </a:defRPr>
            </a:lvl1pPr>
            <a:lvl2pPr indent="-406400" lvl="1" marL="9144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800"/>
              <a:buChar char="–"/>
              <a:defRPr>
                <a:solidFill>
                  <a:srgbClr val="3F6E8C"/>
                </a:solidFill>
              </a:defRPr>
            </a:lvl2pPr>
            <a:lvl3pPr indent="-381000" lvl="2" marL="13716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400"/>
              <a:buChar char="•"/>
              <a:defRPr>
                <a:solidFill>
                  <a:srgbClr val="3F6E8C"/>
                </a:solidFill>
              </a:defRPr>
            </a:lvl3pPr>
            <a:lvl4pPr indent="-355600" lvl="3" marL="18288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Char char="–"/>
              <a:defRPr>
                <a:solidFill>
                  <a:srgbClr val="3F6E8C"/>
                </a:solidFill>
              </a:defRPr>
            </a:lvl4pPr>
            <a:lvl5pPr indent="-355600" lvl="4" marL="22860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Char char="»"/>
              <a:defRPr>
                <a:solidFill>
                  <a:srgbClr val="3F6E8C"/>
                </a:solidFill>
              </a:defRPr>
            </a:lvl5pPr>
            <a:lvl6pPr indent="-342900" lvl="5" marL="27432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0" y="0"/>
            <a:ext cx="12192000" cy="1224000"/>
          </a:xfrm>
          <a:prstGeom prst="rect">
            <a:avLst/>
          </a:prstGeom>
          <a:solidFill>
            <a:srgbClr val="3F6E8C"/>
          </a:soli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800">
                <a:solidFill>
                  <a:schemeClr val="lt1"/>
                </a:solidFill>
              </a:defRPr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///">
  <p:cSld name="1_///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09600" y="1447800"/>
            <a:ext cx="109728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91425" wrap="square" tIns="50800">
            <a:noAutofit/>
          </a:bodyPr>
          <a:lstStyle>
            <a:lvl1pPr indent="-431800" lvl="0" marL="457200" rtl="1" algn="r">
              <a:spcBef>
                <a:spcPts val="700"/>
              </a:spcBef>
              <a:spcAft>
                <a:spcPts val="0"/>
              </a:spcAft>
              <a:buClr>
                <a:srgbClr val="3F6E8C"/>
              </a:buClr>
              <a:buSzPts val="3200"/>
              <a:buChar char="•"/>
              <a:defRPr>
                <a:solidFill>
                  <a:srgbClr val="3F6E8C"/>
                </a:solidFill>
              </a:defRPr>
            </a:lvl1pPr>
            <a:lvl2pPr indent="-406400" lvl="1" marL="9144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800"/>
              <a:buChar char="–"/>
              <a:defRPr>
                <a:solidFill>
                  <a:srgbClr val="3F6E8C"/>
                </a:solidFill>
              </a:defRPr>
            </a:lvl2pPr>
            <a:lvl3pPr indent="-381000" lvl="2" marL="13716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400"/>
              <a:buChar char="•"/>
              <a:defRPr>
                <a:solidFill>
                  <a:srgbClr val="3F6E8C"/>
                </a:solidFill>
              </a:defRPr>
            </a:lvl3pPr>
            <a:lvl4pPr indent="-355600" lvl="3" marL="18288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Char char="–"/>
              <a:defRPr>
                <a:solidFill>
                  <a:srgbClr val="3F6E8C"/>
                </a:solidFill>
              </a:defRPr>
            </a:lvl4pPr>
            <a:lvl5pPr indent="-355600" lvl="4" marL="22860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Char char="»"/>
              <a:defRPr>
                <a:solidFill>
                  <a:srgbClr val="3F6E8C"/>
                </a:solidFill>
              </a:defRPr>
            </a:lvl5pPr>
            <a:lvl6pPr indent="-342900" lvl="5" marL="27432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0" type="dt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type="title"/>
          </p:nvPr>
        </p:nvSpPr>
        <p:spPr>
          <a:xfrm>
            <a:off x="0" y="0"/>
            <a:ext cx="12192000" cy="1224000"/>
          </a:xfrm>
          <a:prstGeom prst="rect">
            <a:avLst/>
          </a:prstGeom>
          <a:solidFill>
            <a:srgbClr val="3F6E8C"/>
          </a:soli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800">
                <a:solidFill>
                  <a:schemeClr val="lt1"/>
                </a:solidFill>
              </a:defRPr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ניסה באיחור לשיעורים">
  <p:cSld name="כניסה באיחור לשיעורים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idx="1" type="body"/>
          </p:nvPr>
        </p:nvSpPr>
        <p:spPr>
          <a:xfrm>
            <a:off x="609600" y="1447800"/>
            <a:ext cx="109728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91425" wrap="square" tIns="50800">
            <a:noAutofit/>
          </a:bodyPr>
          <a:lstStyle>
            <a:lvl1pPr indent="-431800" lvl="0" marL="457200" rtl="1" algn="r">
              <a:spcBef>
                <a:spcPts val="700"/>
              </a:spcBef>
              <a:spcAft>
                <a:spcPts val="0"/>
              </a:spcAft>
              <a:buClr>
                <a:srgbClr val="3F6E8C"/>
              </a:buClr>
              <a:buSzPts val="3200"/>
              <a:buChar char="•"/>
              <a:defRPr>
                <a:solidFill>
                  <a:srgbClr val="3F6E8C"/>
                </a:solidFill>
              </a:defRPr>
            </a:lvl1pPr>
            <a:lvl2pPr indent="-406400" lvl="1" marL="9144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800"/>
              <a:buChar char="–"/>
              <a:defRPr>
                <a:solidFill>
                  <a:srgbClr val="3F6E8C"/>
                </a:solidFill>
              </a:defRPr>
            </a:lvl2pPr>
            <a:lvl3pPr indent="-381000" lvl="2" marL="13716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400"/>
              <a:buChar char="•"/>
              <a:defRPr>
                <a:solidFill>
                  <a:srgbClr val="3F6E8C"/>
                </a:solidFill>
              </a:defRPr>
            </a:lvl3pPr>
            <a:lvl4pPr indent="-355600" lvl="3" marL="18288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Char char="–"/>
              <a:defRPr>
                <a:solidFill>
                  <a:srgbClr val="3F6E8C"/>
                </a:solidFill>
              </a:defRPr>
            </a:lvl4pPr>
            <a:lvl5pPr indent="-355600" lvl="4" marL="22860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Char char="»"/>
              <a:defRPr>
                <a:solidFill>
                  <a:srgbClr val="3F6E8C"/>
                </a:solidFill>
              </a:defRPr>
            </a:lvl5pPr>
            <a:lvl6pPr indent="-342900" lvl="5" marL="27432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0" type="dt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6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50800" y="6515100"/>
            <a:ext cx="416984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31" name="Google Shape;31;p6"/>
          <p:cNvSpPr txBox="1"/>
          <p:nvPr>
            <p:ph type="title"/>
          </p:nvPr>
        </p:nvSpPr>
        <p:spPr>
          <a:xfrm>
            <a:off x="0" y="0"/>
            <a:ext cx="12192000" cy="1224000"/>
          </a:xfrm>
          <a:prstGeom prst="rect">
            <a:avLst/>
          </a:prstGeom>
          <a:solidFill>
            <a:srgbClr val="3F6E8C"/>
          </a:soli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800">
                <a:solidFill>
                  <a:schemeClr val="lt1"/>
                </a:solidFill>
              </a:defRPr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-1" y="0"/>
            <a:ext cx="2362197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2819425" y="1461448"/>
            <a:ext cx="9067776" cy="52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91425" wrap="square" tIns="50800">
            <a:noAutofit/>
          </a:bodyPr>
          <a:lstStyle>
            <a:lvl1pPr indent="-431800" lvl="0" marL="457200" rtl="1" algn="r">
              <a:spcBef>
                <a:spcPts val="700"/>
              </a:spcBef>
              <a:spcAft>
                <a:spcPts val="0"/>
              </a:spcAft>
              <a:buClr>
                <a:srgbClr val="3F6E8C"/>
              </a:buClr>
              <a:buSzPts val="3200"/>
              <a:buChar char="•"/>
              <a:defRPr>
                <a:solidFill>
                  <a:srgbClr val="3F6E8C"/>
                </a:solidFill>
              </a:defRPr>
            </a:lvl1pPr>
            <a:lvl2pPr indent="-406400" lvl="1" marL="9144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800"/>
              <a:buChar char="–"/>
              <a:defRPr>
                <a:solidFill>
                  <a:srgbClr val="3F6E8C"/>
                </a:solidFill>
              </a:defRPr>
            </a:lvl2pPr>
            <a:lvl3pPr indent="-381000" lvl="2" marL="13716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400"/>
              <a:buChar char="•"/>
              <a:defRPr>
                <a:solidFill>
                  <a:srgbClr val="3F6E8C"/>
                </a:solidFill>
              </a:defRPr>
            </a:lvl3pPr>
            <a:lvl4pPr indent="-355600" lvl="3" marL="18288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Char char="–"/>
              <a:defRPr>
                <a:solidFill>
                  <a:srgbClr val="3F6E8C"/>
                </a:solidFill>
              </a:defRPr>
            </a:lvl4pPr>
            <a:lvl5pPr indent="-355600" lvl="4" marL="22860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Char char="»"/>
              <a:defRPr>
                <a:solidFill>
                  <a:srgbClr val="3F6E8C"/>
                </a:solidFill>
              </a:defRPr>
            </a:lvl5pPr>
            <a:lvl6pPr indent="-342900" lvl="5" marL="27432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0" type="dt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7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50800" y="6515100"/>
            <a:ext cx="416984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2362196" y="0"/>
            <a:ext cx="9829804" cy="1260000"/>
          </a:xfrm>
          <a:prstGeom prst="rect">
            <a:avLst/>
          </a:prstGeom>
          <a:solidFill>
            <a:srgbClr val="3F6E8C"/>
          </a:soli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400">
                <a:solidFill>
                  <a:schemeClr val="lt1"/>
                </a:solidFill>
              </a:defRPr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39" name="Google Shape;39;p7"/>
          <p:cNvCxnSpPr/>
          <p:nvPr/>
        </p:nvCxnSpPr>
        <p:spPr>
          <a:xfrm>
            <a:off x="2367954" y="3813"/>
            <a:ext cx="0" cy="6876000"/>
          </a:xfrm>
          <a:prstGeom prst="straightConnector1">
            <a:avLst/>
          </a:prstGeom>
          <a:noFill/>
          <a:ln cap="flat" cmpd="sng" w="2857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7"/>
          <p:cNvSpPr txBox="1"/>
          <p:nvPr/>
        </p:nvSpPr>
        <p:spPr>
          <a:xfrm>
            <a:off x="2362200" y="1254761"/>
            <a:ext cx="9828000" cy="45719"/>
          </a:xfrm>
          <a:prstGeom prst="rect">
            <a:avLst/>
          </a:prstGeom>
          <a:solidFill>
            <a:srgbClr val="9CBDD2"/>
          </a:soli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/>
          <a:p>
            <a:pPr indent="-39688" lvl="0" marL="39688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7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idx="1" type="body"/>
          </p:nvPr>
        </p:nvSpPr>
        <p:spPr>
          <a:xfrm>
            <a:off x="0" y="3443990"/>
            <a:ext cx="121920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indent="-228600" lvl="0" marL="457200" rtl="1" algn="ctr">
              <a:spcBef>
                <a:spcPts val="700"/>
              </a:spcBef>
              <a:spcAft>
                <a:spcPts val="0"/>
              </a:spcAft>
              <a:buSzPts val="5400"/>
              <a:buNone/>
              <a:defRPr b="1" sz="5400">
                <a:solidFill>
                  <a:srgbClr val="3F6E8C"/>
                </a:solidFill>
              </a:defRPr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0" type="dt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50800" y="6515100"/>
            <a:ext cx="416984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46" name="Google Shape;46;p8"/>
          <p:cNvSpPr txBox="1"/>
          <p:nvPr>
            <p:ph type="title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rgbClr val="3F6E8C"/>
          </a:soli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5400">
                <a:solidFill>
                  <a:schemeClr val="lt1"/>
                </a:solidFill>
              </a:defRPr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idx="1" type="body"/>
          </p:nvPr>
        </p:nvSpPr>
        <p:spPr>
          <a:xfrm>
            <a:off x="0" y="0"/>
            <a:ext cx="6096000" cy="687299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indent="-228600" lvl="0" marL="457200" rtl="1" algn="ctr">
              <a:spcBef>
                <a:spcPts val="700"/>
              </a:spcBef>
              <a:spcAft>
                <a:spcPts val="0"/>
              </a:spcAft>
              <a:buSzPts val="5400"/>
              <a:buNone/>
              <a:defRPr b="1" sz="5400">
                <a:solidFill>
                  <a:srgbClr val="3F6E8C"/>
                </a:solidFill>
              </a:defRPr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0" type="dt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50800" y="6515100"/>
            <a:ext cx="416984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52" name="Google Shape;52;p9"/>
          <p:cNvSpPr txBox="1"/>
          <p:nvPr>
            <p:ph type="title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3F6E8C"/>
          </a:soli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5400">
                <a:solidFill>
                  <a:schemeClr val="lt1"/>
                </a:solidFill>
              </a:defRPr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91425" wrap="square" tIns="50800">
            <a:noAutofit/>
          </a:bodyPr>
          <a:lstStyle>
            <a:lvl1pPr indent="-406400" lvl="0" marL="457200" rtl="1" algn="r">
              <a:spcBef>
                <a:spcPts val="700"/>
              </a:spcBef>
              <a:spcAft>
                <a:spcPts val="0"/>
              </a:spcAft>
              <a:buClr>
                <a:srgbClr val="3F6E8C"/>
              </a:buClr>
              <a:buSzPts val="2800"/>
              <a:buChar char="•"/>
              <a:defRPr sz="2800">
                <a:solidFill>
                  <a:srgbClr val="3F6E8C"/>
                </a:solidFill>
              </a:defRPr>
            </a:lvl1pPr>
            <a:lvl2pPr indent="-381000" lvl="1" marL="9144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400"/>
              <a:buChar char="–"/>
              <a:defRPr sz="2400">
                <a:solidFill>
                  <a:srgbClr val="3F6E8C"/>
                </a:solidFill>
              </a:defRPr>
            </a:lvl2pPr>
            <a:lvl3pPr indent="-355600" lvl="2" marL="13716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000"/>
              <a:buChar char="•"/>
              <a:defRPr sz="2000">
                <a:solidFill>
                  <a:srgbClr val="3F6E8C"/>
                </a:solidFill>
              </a:defRPr>
            </a:lvl3pPr>
            <a:lvl4pPr indent="-342900" lvl="3" marL="18288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1800"/>
              <a:buChar char="–"/>
              <a:defRPr sz="1800">
                <a:solidFill>
                  <a:srgbClr val="3F6E8C"/>
                </a:solidFill>
              </a:defRPr>
            </a:lvl4pPr>
            <a:lvl5pPr indent="-342900" lvl="4" marL="22860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1800"/>
              <a:buChar char="»"/>
              <a:defRPr sz="1800">
                <a:solidFill>
                  <a:srgbClr val="3F6E8C"/>
                </a:solidFill>
              </a:defRPr>
            </a:lvl5pPr>
            <a:lvl6pPr indent="-342900" lvl="5" marL="27432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6pPr>
            <a:lvl7pPr indent="-342900" lvl="6" marL="32004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7pPr>
            <a:lvl8pPr indent="-342900" lvl="7" marL="36576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8pPr>
            <a:lvl9pPr indent="-342900" lvl="8" marL="41148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91425" wrap="square" tIns="50800">
            <a:noAutofit/>
          </a:bodyPr>
          <a:lstStyle>
            <a:lvl1pPr indent="-406400" lvl="0" marL="457200" rtl="1" algn="r">
              <a:spcBef>
                <a:spcPts val="700"/>
              </a:spcBef>
              <a:spcAft>
                <a:spcPts val="0"/>
              </a:spcAft>
              <a:buClr>
                <a:srgbClr val="3F6E8C"/>
              </a:buClr>
              <a:buSzPts val="2800"/>
              <a:buChar char="•"/>
              <a:defRPr sz="2800">
                <a:solidFill>
                  <a:srgbClr val="3F6E8C"/>
                </a:solidFill>
              </a:defRPr>
            </a:lvl1pPr>
            <a:lvl2pPr indent="-381000" lvl="1" marL="9144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400"/>
              <a:buChar char="–"/>
              <a:defRPr sz="2400">
                <a:solidFill>
                  <a:srgbClr val="3F6E8C"/>
                </a:solidFill>
              </a:defRPr>
            </a:lvl2pPr>
            <a:lvl3pPr indent="-355600" lvl="2" marL="1371600" rtl="1" algn="r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000"/>
              <a:buChar char="•"/>
              <a:defRPr sz="2000">
                <a:solidFill>
                  <a:srgbClr val="3F6E8C"/>
                </a:solidFill>
              </a:defRPr>
            </a:lvl3pPr>
            <a:lvl4pPr indent="-342900" lvl="3" marL="18288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1800"/>
              <a:buChar char="–"/>
              <a:defRPr sz="1800">
                <a:solidFill>
                  <a:srgbClr val="3F6E8C"/>
                </a:solidFill>
              </a:defRPr>
            </a:lvl4pPr>
            <a:lvl5pPr indent="-342900" lvl="4" marL="2286000" rtl="1" algn="r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1800"/>
              <a:buChar char="»"/>
              <a:defRPr sz="1800">
                <a:solidFill>
                  <a:srgbClr val="3F6E8C"/>
                </a:solidFill>
              </a:defRPr>
            </a:lvl5pPr>
            <a:lvl6pPr indent="-342900" lvl="5" marL="27432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6pPr>
            <a:lvl7pPr indent="-342900" lvl="6" marL="32004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7pPr>
            <a:lvl8pPr indent="-342900" lvl="7" marL="36576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8pPr>
            <a:lvl9pPr indent="-342900" lvl="8" marL="4114800" algn="r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9pPr>
          </a:lstStyle>
          <a:p/>
        </p:txBody>
      </p:sp>
      <p:sp>
        <p:nvSpPr>
          <p:cNvPr id="56" name="Google Shape;56;p10"/>
          <p:cNvSpPr txBox="1"/>
          <p:nvPr>
            <p:ph idx="10" type="dt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10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50800" y="6515100"/>
            <a:ext cx="416984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59" name="Google Shape;59;p10"/>
          <p:cNvSpPr txBox="1"/>
          <p:nvPr>
            <p:ph type="title"/>
          </p:nvPr>
        </p:nvSpPr>
        <p:spPr>
          <a:xfrm>
            <a:off x="0" y="0"/>
            <a:ext cx="12192000" cy="1224000"/>
          </a:xfrm>
          <a:prstGeom prst="rect">
            <a:avLst/>
          </a:prstGeom>
          <a:solidFill>
            <a:srgbClr val="3F6E8C"/>
          </a:soli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800">
                <a:solidFill>
                  <a:schemeClr val="lt1"/>
                </a:solidFill>
              </a:defRPr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/>
        </p:nvSpPr>
        <p:spPr>
          <a:xfrm>
            <a:off x="-1" y="1210887"/>
            <a:ext cx="12192001" cy="45719"/>
          </a:xfrm>
          <a:prstGeom prst="rect">
            <a:avLst/>
          </a:prstGeom>
          <a:solidFill>
            <a:srgbClr val="9CBDD2"/>
          </a:soli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/>
          <a:p>
            <a:pPr indent="-39688" lvl="0" marL="39688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7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נוכחות בשיעורים" type="title">
  <p:cSld name="TITLE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73" name="Google Shape;7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18.xml"/><Relationship Id="rId1" Type="http://schemas.openxmlformats.org/officeDocument/2006/relationships/image" Target="../media/image1.jp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609600" y="90488"/>
            <a:ext cx="10972800" cy="1509712"/>
          </a:xfrm>
          <a:prstGeom prst="rect">
            <a:avLst/>
          </a:prstGeom>
          <a:gradFill>
            <a:gsLst>
              <a:gs pos="0">
                <a:srgbClr val="203F53"/>
              </a:gs>
              <a:gs pos="50000">
                <a:srgbClr val="2F5D79"/>
              </a:gs>
              <a:gs pos="100000">
                <a:srgbClr val="396F91"/>
              </a:gs>
            </a:gsLst>
            <a:path path="circle">
              <a:fillToRect l="100%" t="100%"/>
            </a:path>
            <a:tileRect b="-100%" r="-100%"/>
          </a:gradFill>
          <a:ln>
            <a:noFill/>
          </a:ln>
        </p:spPr>
        <p:txBody>
          <a:bodyPr anchorCtr="0" anchor="ctr" bIns="50800" lIns="50800" spcFirstLastPara="1" rIns="91425" wrap="square" tIns="508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609600" y="1600200"/>
            <a:ext cx="109728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91425" wrap="square" tIns="50800">
            <a:noAutofit/>
          </a:bodyPr>
          <a:lstStyle>
            <a:lvl1pPr indent="-431800" lvl="0" marL="457200" marR="0" rtl="0" algn="l">
              <a:spcBef>
                <a:spcPts val="700"/>
              </a:spcBef>
              <a:spcAft>
                <a:spcPts val="0"/>
              </a:spcAft>
              <a:buClr>
                <a:srgbClr val="3F6E8C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3F6E8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3F6E8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600"/>
              </a:spcBef>
              <a:spcAft>
                <a:spcPts val="0"/>
              </a:spcAft>
              <a:buClr>
                <a:srgbClr val="3F6E8C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3F6E8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3F6E8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500"/>
              </a:spcBef>
              <a:spcAft>
                <a:spcPts val="0"/>
              </a:spcAft>
              <a:buClr>
                <a:srgbClr val="3F6E8C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3F6E8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r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r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r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r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50800" y="6515100"/>
            <a:ext cx="416984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Google Shape;63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67" name="Google Shape;67;p11"/>
          <p:cNvSpPr txBox="1"/>
          <p:nvPr/>
        </p:nvSpPr>
        <p:spPr>
          <a:xfrm>
            <a:off x="50800" y="6515100"/>
            <a:ext cx="416984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group of students in a classroom&#10;&#10;Description automatically generated with low confidence" id="68" name="Google Shape;68;p11"/>
          <p:cNvPicPr preferRelativeResize="0"/>
          <p:nvPr/>
        </p:nvPicPr>
        <p:blipFill rotWithShape="1">
          <a:blip r:embed="rId1">
            <a:alphaModFix/>
          </a:blip>
          <a:srcRect b="0" l="31480" r="-375" t="0"/>
          <a:stretch/>
        </p:blipFill>
        <p:spPr>
          <a:xfrm>
            <a:off x="0" y="829943"/>
            <a:ext cx="6228993" cy="6028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1"/>
          <p:cNvPicPr preferRelativeResize="0"/>
          <p:nvPr/>
        </p:nvPicPr>
        <p:blipFill rotWithShape="1">
          <a:blip r:embed="rId2">
            <a:alphaModFix/>
          </a:blip>
          <a:srcRect b="0" l="0" r="8039" t="0"/>
          <a:stretch/>
        </p:blipFill>
        <p:spPr>
          <a:xfrm rot="10800000">
            <a:off x="1" y="829941"/>
            <a:ext cx="6228993" cy="602805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2.png"/><Relationship Id="rId7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7ECEF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"/>
          <p:cNvSpPr txBox="1"/>
          <p:nvPr/>
        </p:nvSpPr>
        <p:spPr>
          <a:xfrm>
            <a:off x="3749130" y="187894"/>
            <a:ext cx="832392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3600" u="none" cap="none" strike="noStrike">
                <a:solidFill>
                  <a:srgbClr val="405AA4"/>
                </a:solidFill>
                <a:latin typeface="Calibri"/>
                <a:ea typeface="Calibri"/>
                <a:cs typeface="Calibri"/>
                <a:sym typeface="Calibri"/>
              </a:rPr>
              <a:t>דגשים לשימוש אפקטיבי בפלטפורמת Piazza</a:t>
            </a:r>
            <a:endParaRPr b="1" i="0" sz="3600" u="none" cap="none" strike="noStrike">
              <a:solidFill>
                <a:srgbClr val="405AA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5" name="Google Shape;145;p1"/>
          <p:cNvCxnSpPr/>
          <p:nvPr/>
        </p:nvCxnSpPr>
        <p:spPr>
          <a:xfrm>
            <a:off x="4267200" y="838200"/>
            <a:ext cx="7924800" cy="0"/>
          </a:xfrm>
          <a:prstGeom prst="straightConnector1">
            <a:avLst/>
          </a:prstGeom>
          <a:noFill/>
          <a:ln cap="flat" cmpd="sng" w="38100">
            <a:solidFill>
              <a:srgbClr val="405AA4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46" name="Google Shape;146;p1"/>
          <p:cNvGrpSpPr/>
          <p:nvPr/>
        </p:nvGrpSpPr>
        <p:grpSpPr>
          <a:xfrm>
            <a:off x="1676400" y="1574397"/>
            <a:ext cx="10184573" cy="914400"/>
            <a:chOff x="1295400" y="1534607"/>
            <a:chExt cx="10184573" cy="914400"/>
          </a:xfrm>
        </p:grpSpPr>
        <p:sp>
          <p:nvSpPr>
            <p:cNvPr id="147" name="Google Shape;147;p1"/>
            <p:cNvSpPr txBox="1"/>
            <p:nvPr/>
          </p:nvSpPr>
          <p:spPr>
            <a:xfrm>
              <a:off x="1295400" y="1562837"/>
              <a:ext cx="8907504" cy="7993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39688" marR="0" rtl="1" algn="r">
                <a:spcBef>
                  <a:spcPts val="0"/>
                </a:spcBef>
                <a:spcAft>
                  <a:spcPts val="0"/>
                </a:spcAft>
                <a:buClr>
                  <a:srgbClr val="405AA4"/>
                </a:buClr>
                <a:buSzPts val="2400"/>
                <a:buFont typeface="Arial"/>
                <a:buNone/>
              </a:pPr>
              <a:r>
                <a:rPr b="1" i="0" lang="iw-IL" sz="2400" u="none" cap="none" strike="noStrike">
                  <a:solidFill>
                    <a:srgbClr val="405AA4"/>
                  </a:solidFill>
                  <a:latin typeface="Calibri"/>
                  <a:ea typeface="Calibri"/>
                  <a:cs typeface="Calibri"/>
                  <a:sym typeface="Calibri"/>
                </a:rPr>
                <a:t>הקדישו זמן לעבור על הפוסטים שכבר פורסמו</a:t>
              </a:r>
              <a:r>
                <a:rPr b="0" i="0" lang="iw-IL" sz="2400" u="none" cap="none" strike="noStrike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br>
                <a:rPr b="0" i="0" lang="iw-IL" sz="2400" u="none" cap="none" strike="noStrike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b="0" i="0" lang="iw-IL" sz="2400" u="none" cap="none" strike="noStrike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עיון בשאלות של אחרים מסייע בהבנה ועיבוד אפקטיבי יותר של התוכן הנלמד. </a:t>
              </a:r>
              <a:endParaRPr/>
            </a:p>
          </p:txBody>
        </p:sp>
        <p:pic>
          <p:nvPicPr>
            <p:cNvPr descr="Magnifying glass with solid fill" id="148" name="Google Shape;148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565573" y="1534607"/>
              <a:ext cx="914400" cy="9144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9" name="Google Shape;149;p1"/>
          <p:cNvGrpSpPr/>
          <p:nvPr/>
        </p:nvGrpSpPr>
        <p:grpSpPr>
          <a:xfrm>
            <a:off x="3190462" y="4120048"/>
            <a:ext cx="8728585" cy="914400"/>
            <a:chOff x="2809462" y="4080258"/>
            <a:chExt cx="8728585" cy="914400"/>
          </a:xfrm>
        </p:grpSpPr>
        <p:sp>
          <p:nvSpPr>
            <p:cNvPr id="150" name="Google Shape;150;p1"/>
            <p:cNvSpPr txBox="1"/>
            <p:nvPr/>
          </p:nvSpPr>
          <p:spPr>
            <a:xfrm>
              <a:off x="2809462" y="4120975"/>
              <a:ext cx="7419462" cy="7996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800" lIns="50800" spcFirstLastPara="1" rIns="91425" wrap="square" tIns="50800">
              <a:noAutofit/>
            </a:bodyPr>
            <a:lstStyle/>
            <a:p>
              <a:pPr indent="0" lvl="0" marL="39688" marR="0" rtl="1" algn="r">
                <a:spcBef>
                  <a:spcPts val="0"/>
                </a:spcBef>
                <a:spcAft>
                  <a:spcPts val="0"/>
                </a:spcAft>
                <a:buClr>
                  <a:srgbClr val="405AA4"/>
                </a:buClr>
                <a:buSzPts val="2400"/>
                <a:buFont typeface="Arial"/>
                <a:buNone/>
              </a:pPr>
              <a:r>
                <a:rPr b="1" i="0" lang="iw-IL" sz="2400" u="none" cap="none" strike="noStrike">
                  <a:solidFill>
                    <a:srgbClr val="405AA4"/>
                  </a:solidFill>
                  <a:latin typeface="Calibri"/>
                  <a:ea typeface="Calibri"/>
                  <a:cs typeface="Calibri"/>
                  <a:sym typeface="Calibri"/>
                </a:rPr>
                <a:t>יודעים את התשובה לשאלה שהעלה חבריכם לקורס? השיבו לו. </a:t>
              </a:r>
              <a:r>
                <a:rPr b="0" i="0" lang="iw-IL" sz="2400" u="none" cap="none" strike="noStrike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השיתוף בידע מסייע לכל הקבוצה וכמובן גם לכם!  </a:t>
              </a:r>
              <a:br>
                <a:rPr b="0" i="0" lang="iw-IL" sz="2400" u="none" cap="none" strike="noStrike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endParaRPr b="1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hat with solid fill" id="151" name="Google Shape;151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0623647" y="4080258"/>
              <a:ext cx="914400" cy="9144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2" name="Google Shape;152;p1"/>
          <p:cNvGrpSpPr/>
          <p:nvPr/>
        </p:nvGrpSpPr>
        <p:grpSpPr>
          <a:xfrm>
            <a:off x="3352800" y="2768480"/>
            <a:ext cx="8517357" cy="1041520"/>
            <a:chOff x="2971800" y="2687957"/>
            <a:chExt cx="8517357" cy="1041520"/>
          </a:xfrm>
        </p:grpSpPr>
        <p:sp>
          <p:nvSpPr>
            <p:cNvPr id="153" name="Google Shape;153;p1"/>
            <p:cNvSpPr txBox="1"/>
            <p:nvPr/>
          </p:nvSpPr>
          <p:spPr>
            <a:xfrm>
              <a:off x="2971800" y="2753698"/>
              <a:ext cx="7257124" cy="9757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800" lIns="50800" spcFirstLastPara="1" rIns="91425" wrap="square" tIns="50800">
              <a:noAutofit/>
            </a:bodyPr>
            <a:lstStyle/>
            <a:p>
              <a:pPr indent="0" lvl="0" marL="39688" marR="0" rtl="1" algn="r">
                <a:spcBef>
                  <a:spcPts val="0"/>
                </a:spcBef>
                <a:spcAft>
                  <a:spcPts val="0"/>
                </a:spcAft>
                <a:buClr>
                  <a:srgbClr val="405AA4"/>
                </a:buClr>
                <a:buSzPts val="2400"/>
                <a:buFont typeface="Arial"/>
                <a:buNone/>
              </a:pPr>
              <a:r>
                <a:rPr b="1" i="0" lang="iw-IL" sz="2400" u="none" cap="none" strike="noStrike">
                  <a:solidFill>
                    <a:srgbClr val="405AA4"/>
                  </a:solidFill>
                  <a:latin typeface="Calibri"/>
                  <a:ea typeface="Calibri"/>
                  <a:cs typeface="Calibri"/>
                  <a:sym typeface="Calibri"/>
                </a:rPr>
                <a:t>לפני פרסום שאלה, חפשו פוסטים קודמים רלוונטיים. </a:t>
              </a:r>
              <a:br>
                <a:rPr b="1" i="0" lang="iw-IL" sz="2400" u="none" cap="none" strike="noStrike">
                  <a:solidFill>
                    <a:srgbClr val="405AA4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b="0" i="0" lang="iw-IL" sz="2400" u="none" cap="none" strike="noStrike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לשם כך היכנסו לתיקייה הרלוונטית לנושא השאלה. </a:t>
              </a:r>
              <a:endParaRPr/>
            </a:p>
          </p:txBody>
        </p:sp>
        <p:pic>
          <p:nvPicPr>
            <p:cNvPr descr="Clock with solid fill" id="154" name="Google Shape;154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0574757" y="2687957"/>
              <a:ext cx="914400" cy="9144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5" name="Google Shape;155;p1"/>
          <p:cNvGrpSpPr/>
          <p:nvPr/>
        </p:nvGrpSpPr>
        <p:grpSpPr>
          <a:xfrm>
            <a:off x="838200" y="5334000"/>
            <a:ext cx="11110155" cy="914400"/>
            <a:chOff x="457200" y="5294210"/>
            <a:chExt cx="11110155" cy="914400"/>
          </a:xfrm>
        </p:grpSpPr>
        <p:sp>
          <p:nvSpPr>
            <p:cNvPr id="156" name="Google Shape;156;p1"/>
            <p:cNvSpPr txBox="1"/>
            <p:nvPr/>
          </p:nvSpPr>
          <p:spPr>
            <a:xfrm>
              <a:off x="457200" y="5312122"/>
              <a:ext cx="9771725" cy="783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800" lIns="50800" spcFirstLastPara="1" rIns="91425" wrap="square" tIns="50800">
              <a:noAutofit/>
            </a:bodyPr>
            <a:lstStyle/>
            <a:p>
              <a:pPr indent="0" lvl="0" marL="39688" marR="0" rtl="1" algn="r">
                <a:spcBef>
                  <a:spcPts val="0"/>
                </a:spcBef>
                <a:spcAft>
                  <a:spcPts val="0"/>
                </a:spcAft>
                <a:buClr>
                  <a:srgbClr val="405AA4"/>
                </a:buClr>
                <a:buSzPts val="2400"/>
                <a:buFont typeface="Arial"/>
                <a:buNone/>
              </a:pPr>
              <a:r>
                <a:rPr b="1" i="0" lang="iw-IL" sz="2400" u="none" cap="none" strike="noStrike">
                  <a:solidFill>
                    <a:srgbClr val="405AA4"/>
                  </a:solidFill>
                  <a:latin typeface="Calibri"/>
                  <a:ea typeface="Calibri"/>
                  <a:cs typeface="Calibri"/>
                  <a:sym typeface="Calibri"/>
                </a:rPr>
                <a:t>מעלים פוסט? שייכו אותו לתיקייה הרלוונטית מתוך אלו המוצעות (לדוגמה: hm3). </a:t>
              </a:r>
              <a:br>
                <a:rPr b="1" i="0" lang="iw-IL" sz="2400" u="none" cap="none" strike="noStrike">
                  <a:solidFill>
                    <a:srgbClr val="405AA4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b="0" i="0" lang="iw-IL" sz="2400" u="none" cap="none" strike="noStrike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כך ניתן יהיה לנווט בקלות ובמהירות בתכנים. </a:t>
              </a:r>
              <a:endParaRPr b="1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39688" marR="0" rtl="1" algn="ctr">
                <a:spcBef>
                  <a:spcPts val="700"/>
                </a:spcBef>
                <a:spcAft>
                  <a:spcPts val="0"/>
                </a:spcAft>
                <a:buClr>
                  <a:srgbClr val="3F6E8C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Open folder with solid fill" id="157" name="Google Shape;157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0652955" y="5294210"/>
              <a:ext cx="914400" cy="9144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8" name="Google Shape;158;p1"/>
          <p:cNvSpPr/>
          <p:nvPr/>
        </p:nvSpPr>
        <p:spPr>
          <a:xfrm>
            <a:off x="145024" y="5767120"/>
            <a:ext cx="2590800" cy="1035598"/>
          </a:xfrm>
          <a:prstGeom prst="down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קראו את ההנחיות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באזור ה"הערות" למרצה </a:t>
            </a:r>
            <a:endParaRPr/>
          </a:p>
        </p:txBody>
      </p:sp>
      <p:sp>
        <p:nvSpPr>
          <p:cNvPr id="159" name="Google Shape;159;p1"/>
          <p:cNvSpPr txBox="1"/>
          <p:nvPr/>
        </p:nvSpPr>
        <p:spPr>
          <a:xfrm>
            <a:off x="3749130" y="896511"/>
            <a:ext cx="83239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2400" u="none" cap="none" strike="noStrike">
                <a:solidFill>
                  <a:srgbClr val="405AA4"/>
                </a:solidFill>
                <a:latin typeface="Calibri"/>
                <a:ea typeface="Calibri"/>
                <a:cs typeface="Calibri"/>
                <a:sym typeface="Calibri"/>
              </a:rPr>
              <a:t>הפלטפורמה משמשת כפורום מתקדם ללמידה שיתופית</a:t>
            </a:r>
            <a:endParaRPr/>
          </a:p>
        </p:txBody>
      </p:sp>
      <p:pic>
        <p:nvPicPr>
          <p:cNvPr id="160" name="Google Shape;160;p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8800" y="111383"/>
            <a:ext cx="2743258" cy="799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Title &amp; Bullets">
  <a:themeElements>
    <a:clrScheme name="Urban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2013-03-06T12:59:09Z</dcterms:created>
  <dc:creator>Almog Idan</dc:creator>
</cp:coreProperties>
</file>