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
          <p15:clr>
            <a:srgbClr val="A4A3A4"/>
          </p15:clr>
        </p15:guide>
        <p15:guide id="2" pos="288">
          <p15:clr>
            <a:srgbClr val="A4A3A4"/>
          </p15:clr>
        </p15:guide>
        <p15:guide id="3" pos="6048">
          <p15:clr>
            <a:srgbClr val="9AA0A6"/>
          </p15:clr>
        </p15:guide>
        <p15:guide id="4" orient="horz" pos="4601">
          <p15:clr>
            <a:srgbClr val="9AA0A6"/>
          </p15:clr>
        </p15:guide>
        <p15:guide id="5" pos="864">
          <p15:clr>
            <a:srgbClr val="9AA0A6"/>
          </p15:clr>
        </p15:guide>
        <p15:guide id="6" pos="936">
          <p15:clr>
            <a:srgbClr val="9AA0A6"/>
          </p15:clr>
        </p15:guide>
        <p15:guide id="7" pos="1728">
          <p15:clr>
            <a:srgbClr val="9AA0A6"/>
          </p15:clr>
        </p15:guide>
        <p15:guide id="8" pos="1800">
          <p15:clr>
            <a:srgbClr val="9AA0A6"/>
          </p15:clr>
        </p15:guide>
        <p15:guide id="9" pos="2376">
          <p15:clr>
            <a:srgbClr val="9AA0A6"/>
          </p15:clr>
        </p15:guide>
        <p15:guide id="10" pos="2448">
          <p15:clr>
            <a:srgbClr val="9AA0A6"/>
          </p15:clr>
        </p15:guide>
        <p15:guide id="11" pos="3096">
          <p15:clr>
            <a:srgbClr val="9AA0A6"/>
          </p15:clr>
        </p15:guide>
        <p15:guide id="12" pos="3175">
          <p15:clr>
            <a:srgbClr val="9AA0A6"/>
          </p15:clr>
        </p15:guide>
        <p15:guide id="13" pos="3816">
          <p15:clr>
            <a:srgbClr val="9AA0A6"/>
          </p15:clr>
        </p15:guide>
        <p15:guide id="14" pos="3888">
          <p15:clr>
            <a:srgbClr val="9AA0A6"/>
          </p15:clr>
        </p15:guide>
        <p15:guide id="15" pos="4536">
          <p15:clr>
            <a:srgbClr val="9AA0A6"/>
          </p15:clr>
        </p15:guide>
        <p15:guide id="16" pos="4608">
          <p15:clr>
            <a:srgbClr val="9AA0A6"/>
          </p15:clr>
        </p15:guide>
        <p15:guide id="17" pos="5256">
          <p15:clr>
            <a:srgbClr val="9AA0A6"/>
          </p15:clr>
        </p15:guide>
        <p15:guide id="18" pos="5328">
          <p15:clr>
            <a:srgbClr val="9AA0A6"/>
          </p15:clr>
        </p15:guide>
        <p15:guide id="19" orient="horz" pos="85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19D320-A479-4B2B-AFD7-77EC2B25AF3C}">
  <a:tblStyle styleId="{3519D320-A479-4B2B-AFD7-77EC2B25AF3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 orient="horz"/>
        <p:guide pos="288"/>
        <p:guide pos="6048"/>
        <p:guide pos="4601" orient="horz"/>
        <p:guide pos="864"/>
        <p:guide pos="936"/>
        <p:guide pos="1728"/>
        <p:guide pos="1800"/>
        <p:guide pos="2376"/>
        <p:guide pos="2448"/>
        <p:guide pos="3096"/>
        <p:guide pos="3175"/>
        <p:guide pos="3816"/>
        <p:guide pos="3888"/>
        <p:guide pos="4536"/>
        <p:guide pos="4608"/>
        <p:guide pos="5256"/>
        <p:guide pos="5328"/>
        <p:guide pos="857"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b4630791c_0_19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b4630791c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1f056024e_0_9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1f056024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5d4c461b5_0_3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5d4c461b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d1f056024e_0_157: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d1f056024e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d1f056024e_0_176: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d1f056024e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d1f056024e_0_196: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d1f056024e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146977df1f_0_24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146977df1f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d1f056024e_0_20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d1f056024e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5bece386d_0_1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5bece386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5ea85d7c9_0_3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15ea85d7c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5ea85d7c9_0_52: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5ea85d7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1f056024e_0_2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1f056024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1f056024e_0_4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1f056024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d1f056024e_0_68: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d1f056024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900" cy="3101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42870" y="4282678"/>
            <a:ext cx="9372900" cy="1197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900" cy="29670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42870" y="4763362"/>
            <a:ext cx="9372900" cy="196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900" cy="127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42870" y="1741518"/>
            <a:ext cx="9372900" cy="516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400" cy="618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5433450" y="1094158"/>
            <a:ext cx="4220400" cy="5583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3.xml"/><Relationship Id="rId11" Type="http://schemas.openxmlformats.org/officeDocument/2006/relationships/slide" Target="/ppt/slides/slide14.xml"/><Relationship Id="rId10" Type="http://schemas.openxmlformats.org/officeDocument/2006/relationships/slide" Target="/ppt/slides/slide13.xml"/><Relationship Id="rId12" Type="http://schemas.openxmlformats.org/officeDocument/2006/relationships/image" Target="../media/image5.png"/><Relationship Id="rId9" Type="http://schemas.openxmlformats.org/officeDocument/2006/relationships/slide" Target="/ppt/slides/slide12.xml"/><Relationship Id="rId5" Type="http://schemas.openxmlformats.org/officeDocument/2006/relationships/slide" Target="/ppt/slides/slide6.xml"/><Relationship Id="rId6" Type="http://schemas.openxmlformats.org/officeDocument/2006/relationships/slide" Target="/ppt/slides/slide8.xml"/><Relationship Id="rId7" Type="http://schemas.openxmlformats.org/officeDocument/2006/relationships/slide" Target="/ppt/slides/slide9.xml"/><Relationship Id="rId8" Type="http://schemas.openxmlformats.org/officeDocument/2006/relationships/slide" Target="/ppt/slides/slide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10080000" cy="1228500"/>
          </a:xfrm>
          <a:prstGeom prst="rect">
            <a:avLst/>
          </a:prstGeom>
          <a:solidFill>
            <a:srgbClr val="923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364225" y="316950"/>
            <a:ext cx="76821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lt1"/>
                </a:solidFill>
                <a:latin typeface="Poppins"/>
                <a:ea typeface="Poppins"/>
                <a:cs typeface="Poppins"/>
                <a:sym typeface="Poppins"/>
              </a:rPr>
              <a:t>New Content Guide 2021-2022</a:t>
            </a:r>
            <a:endParaRPr b="1" i="1" sz="2800">
              <a:solidFill>
                <a:schemeClr val="lt1"/>
              </a:solidFill>
              <a:latin typeface="Poppins"/>
              <a:ea typeface="Poppins"/>
              <a:cs typeface="Poppins"/>
              <a:sym typeface="Poppins"/>
            </a:endParaRPr>
          </a:p>
        </p:txBody>
      </p:sp>
      <p:sp>
        <p:nvSpPr>
          <p:cNvPr id="56" name="Google Shape;56;p13"/>
          <p:cNvSpPr txBox="1"/>
          <p:nvPr/>
        </p:nvSpPr>
        <p:spPr>
          <a:xfrm>
            <a:off x="457200" y="1524850"/>
            <a:ext cx="9144000" cy="24675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sz="1200">
                <a:latin typeface="Poppins"/>
                <a:ea typeface="Poppins"/>
                <a:cs typeface="Poppins"/>
                <a:sym typeface="Poppins"/>
              </a:rPr>
              <a:t>New Lessons</a:t>
            </a:r>
            <a:endParaRPr b="1" sz="1200">
              <a:solidFill>
                <a:srgbClr val="000000"/>
              </a:solidFill>
              <a:latin typeface="Poppins"/>
              <a:ea typeface="Poppins"/>
              <a:cs typeface="Poppins"/>
              <a:sym typeface="Poppins"/>
            </a:endParaRPr>
          </a:p>
          <a:p>
            <a:pPr indent="0" lvl="0" marL="0" rtl="0" algn="l">
              <a:spcBef>
                <a:spcPts val="0"/>
              </a:spcBef>
              <a:spcAft>
                <a:spcPts val="0"/>
              </a:spcAft>
              <a:buNone/>
            </a:pPr>
            <a:r>
              <a:rPr lang="en" sz="1200">
                <a:latin typeface="Poppins"/>
                <a:ea typeface="Poppins"/>
                <a:cs typeface="Poppins"/>
                <a:sym typeface="Poppins"/>
              </a:rPr>
              <a:t>     New lessons are being developed to provide </a:t>
            </a:r>
            <a:r>
              <a:rPr lang="en" sz="1200">
                <a:solidFill>
                  <a:schemeClr val="dk1"/>
                </a:solidFill>
                <a:latin typeface="Poppins"/>
                <a:ea typeface="Poppins"/>
                <a:cs typeface="Poppins"/>
                <a:sym typeface="Poppins"/>
              </a:rPr>
              <a:t>more opportunities for hands-on science instruction and</a:t>
            </a:r>
            <a:r>
              <a:rPr lang="en" sz="1200">
                <a:latin typeface="Poppins"/>
                <a:ea typeface="Poppins"/>
                <a:cs typeface="Poppins"/>
                <a:sym typeface="Poppins"/>
              </a:rPr>
              <a:t> increased NGSS coverage for all K-5 grades. </a:t>
            </a:r>
            <a:r>
              <a:rPr lang="en" sz="1200">
                <a:solidFill>
                  <a:schemeClr val="dk1"/>
                </a:solidFill>
                <a:latin typeface="Poppins"/>
                <a:ea typeface="Poppins"/>
                <a:cs typeface="Poppins"/>
                <a:sym typeface="Poppins"/>
              </a:rPr>
              <a:t>Each lesson (exploration &amp; hands-on activity) </a:t>
            </a:r>
            <a:r>
              <a:rPr lang="en" sz="1200">
                <a:solidFill>
                  <a:schemeClr val="dk1"/>
                </a:solidFill>
                <a:latin typeface="Poppins"/>
                <a:ea typeface="Poppins"/>
                <a:cs typeface="Poppins"/>
                <a:sym typeface="Poppins"/>
              </a:rPr>
              <a:t>is designed to take one hour.</a:t>
            </a:r>
            <a:r>
              <a:rPr lang="en" sz="1200">
                <a:latin typeface="Poppins"/>
                <a:ea typeface="Poppins"/>
                <a:cs typeface="Poppins"/>
                <a:sym typeface="Poppins"/>
              </a:rPr>
              <a:t> </a:t>
            </a:r>
            <a:r>
              <a:rPr lang="en" sz="1200">
                <a:solidFill>
                  <a:srgbClr val="000000"/>
                </a:solidFill>
                <a:latin typeface="Poppins"/>
                <a:ea typeface="Poppins"/>
                <a:cs typeface="Poppins"/>
                <a:sym typeface="Poppins"/>
              </a:rPr>
              <a:t>Extensions are available for each lesson and offer an opportunity for students to continue their science content learning. They include assessments and a curated collection of additional activity suggestions, online resources, project ideas, and readings.</a:t>
            </a:r>
            <a:endParaRPr sz="1200">
              <a:solidFill>
                <a:srgbClr val="000000"/>
              </a:solidFill>
              <a:latin typeface="Poppins"/>
              <a:ea typeface="Poppins"/>
              <a:cs typeface="Poppins"/>
              <a:sym typeface="Poppins"/>
            </a:endParaRPr>
          </a:p>
          <a:p>
            <a:pPr indent="0" lvl="0" marL="0" rtl="0" algn="l">
              <a:spcBef>
                <a:spcPts val="0"/>
              </a:spcBef>
              <a:spcAft>
                <a:spcPts val="0"/>
              </a:spcAft>
              <a:buNone/>
            </a:pPr>
            <a:r>
              <a:t/>
            </a:r>
            <a:endParaRPr sz="12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New Units</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     The current unit structure for grades 2, 4, and 5 will remain the same between the 2021 and 2022 school year. During the summer of 2022, a few units in grades K, 1, and 3 will be restructured with the intent to create stronger conceptual science frameworks and take-aways at the conclusion of each unit. </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1200">
              <a:solidFill>
                <a:schemeClr val="dk1"/>
              </a:solidFill>
              <a:highlight>
                <a:schemeClr val="accent6"/>
              </a:highlight>
              <a:latin typeface="Poppins"/>
              <a:ea typeface="Poppins"/>
              <a:cs typeface="Poppins"/>
              <a:sym typeface="Poppins"/>
            </a:endParaRPr>
          </a:p>
          <a:p>
            <a:pPr indent="0" lvl="0" marL="0" rtl="0" algn="l">
              <a:spcBef>
                <a:spcPts val="0"/>
              </a:spcBef>
              <a:spcAft>
                <a:spcPts val="0"/>
              </a:spcAft>
              <a:buNone/>
            </a:pPr>
            <a:r>
              <a:t/>
            </a:r>
            <a:endParaRPr sz="1200">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solidFill>
                <a:srgbClr val="000000"/>
              </a:solidFill>
              <a:latin typeface="Poppins"/>
              <a:ea typeface="Poppins"/>
              <a:cs typeface="Poppins"/>
              <a:sym typeface="Poppins"/>
            </a:endParaRPr>
          </a:p>
          <a:p>
            <a:pPr indent="0" lvl="0" marL="0" rtl="0" algn="l">
              <a:spcBef>
                <a:spcPts val="0"/>
              </a:spcBef>
              <a:spcAft>
                <a:spcPts val="0"/>
              </a:spcAft>
              <a:buNone/>
            </a:pPr>
            <a:r>
              <a:t/>
            </a:r>
            <a:endParaRPr b="1">
              <a:solidFill>
                <a:srgbClr val="000000"/>
              </a:solidFill>
              <a:latin typeface="Poppins"/>
              <a:ea typeface="Poppins"/>
              <a:cs typeface="Poppins"/>
              <a:sym typeface="Poppins"/>
            </a:endParaRPr>
          </a:p>
        </p:txBody>
      </p:sp>
      <p:graphicFrame>
        <p:nvGraphicFramePr>
          <p:cNvPr id="57" name="Google Shape;57;p13"/>
          <p:cNvGraphicFramePr/>
          <p:nvPr/>
        </p:nvGraphicFramePr>
        <p:xfrm>
          <a:off x="448138" y="3992350"/>
          <a:ext cx="3000000" cy="3000000"/>
        </p:xfrm>
        <a:graphic>
          <a:graphicData uri="http://schemas.openxmlformats.org/drawingml/2006/table">
            <a:tbl>
              <a:tblPr>
                <a:noFill/>
                <a:tableStyleId>{3519D320-A479-4B2B-AFD7-77EC2B25AF3C}</a:tableStyleId>
              </a:tblPr>
              <a:tblGrid>
                <a:gridCol w="2273775"/>
                <a:gridCol w="2307275"/>
                <a:gridCol w="2286000"/>
                <a:gridCol w="2276950"/>
              </a:tblGrid>
              <a:tr h="396200">
                <a:tc gridSpan="4">
                  <a:txBody>
                    <a:bodyPr/>
                    <a:lstStyle/>
                    <a:p>
                      <a:pPr indent="0" lvl="0" marL="0" rtl="0" algn="ctr">
                        <a:lnSpc>
                          <a:spcPct val="150000"/>
                        </a:lnSpc>
                        <a:spcBef>
                          <a:spcPts val="0"/>
                        </a:spcBef>
                        <a:spcAft>
                          <a:spcPts val="0"/>
                        </a:spcAft>
                        <a:buNone/>
                      </a:pPr>
                      <a:r>
                        <a:rPr b="1" lang="en">
                          <a:solidFill>
                            <a:schemeClr val="lt1"/>
                          </a:solidFill>
                          <a:latin typeface="Poppins"/>
                          <a:ea typeface="Poppins"/>
                          <a:cs typeface="Poppins"/>
                          <a:sym typeface="Poppins"/>
                        </a:rPr>
                        <a:t>Table of Contents</a:t>
                      </a:r>
                      <a:endParaRPr b="1">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923589"/>
                    </a:solidFill>
                  </a:tcPr>
                </a:tc>
                <a:tc hMerge="1"/>
                <a:tc hMerge="1"/>
                <a:tc hMerge="1"/>
              </a:tr>
              <a:tr h="408275">
                <a:tc>
                  <a:txBody>
                    <a:bodyPr/>
                    <a:lstStyle/>
                    <a:p>
                      <a:pPr indent="0" lvl="0" marL="0" rtl="0" algn="l">
                        <a:lnSpc>
                          <a:spcPct val="150000"/>
                        </a:lnSpc>
                        <a:spcBef>
                          <a:spcPts val="0"/>
                        </a:spcBef>
                        <a:spcAft>
                          <a:spcPts val="0"/>
                        </a:spcAft>
                        <a:buNone/>
                      </a:pPr>
                      <a:r>
                        <a:rPr lang="en" sz="1300">
                          <a:solidFill>
                            <a:schemeClr val="dk1"/>
                          </a:solidFill>
                          <a:latin typeface="Poppins"/>
                          <a:ea typeface="Poppins"/>
                          <a:cs typeface="Poppins"/>
                          <a:sym typeface="Poppins"/>
                        </a:rPr>
                        <a:t>Kindergarten</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ction="ppaction://hlinksldjump" r:id="rId3">
                            <a:extLst>
                              <a:ext uri="{A12FA001-AC4F-418D-AE19-62706E023703}">
                                <ahyp:hlinkClr val="tx"/>
                              </a:ext>
                            </a:extLst>
                          </a:hlinkClick>
                        </a:rPr>
                        <a:t>Life Science</a:t>
                      </a:r>
                      <a:endParaRPr sz="1300">
                        <a:solidFill>
                          <a:srgbClr val="7D7D7D"/>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a:solidFill>
                            <a:srgbClr val="7D7D7D"/>
                          </a:solidFill>
                          <a:uFill>
                            <a:noFill/>
                          </a:uFill>
                          <a:latin typeface="Poppins"/>
                          <a:ea typeface="Poppins"/>
                          <a:cs typeface="Poppins"/>
                          <a:sym typeface="Poppins"/>
                          <a:hlinkClick>
                            <a:extLst>
                              <a:ext uri="{A12FA001-AC4F-418D-AE19-62706E023703}">
                                <ahyp:hlinkClr val="tx"/>
                              </a:ext>
                            </a:extLst>
                          </a:hlinkClick>
                        </a:rPr>
                        <a:t>Earth and Space Science</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a:solidFill>
                            <a:srgbClr val="7D7D7D"/>
                          </a:solidFill>
                          <a:uFill>
                            <a:noFill/>
                          </a:uFill>
                          <a:latin typeface="Poppins"/>
                          <a:ea typeface="Poppins"/>
                          <a:cs typeface="Poppins"/>
                          <a:sym typeface="Poppins"/>
                          <a:hlinkClick>
                            <a:extLst>
                              <a:ext uri="{A12FA001-AC4F-418D-AE19-62706E023703}">
                                <ahyp:hlinkClr val="tx"/>
                              </a:ext>
                            </a:extLst>
                          </a:hlinkClick>
                        </a:rPr>
                        <a:t>Physical Science</a:t>
                      </a:r>
                      <a:endParaRPr sz="1300">
                        <a:solidFill>
                          <a:srgbClr val="7D7D7D"/>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r h="396200">
                <a:tc>
                  <a:txBody>
                    <a:bodyPr/>
                    <a:lstStyle/>
                    <a:p>
                      <a:pPr indent="0" lvl="0" marL="0" rtl="0" algn="l">
                        <a:lnSpc>
                          <a:spcPct val="150000"/>
                        </a:lnSpc>
                        <a:spcBef>
                          <a:spcPts val="0"/>
                        </a:spcBef>
                        <a:spcAft>
                          <a:spcPts val="0"/>
                        </a:spcAft>
                        <a:buNone/>
                      </a:pPr>
                      <a:r>
                        <a:rPr lang="en" sz="1300">
                          <a:solidFill>
                            <a:schemeClr val="dk1"/>
                          </a:solidFill>
                          <a:latin typeface="Poppins"/>
                          <a:ea typeface="Poppins"/>
                          <a:cs typeface="Poppins"/>
                          <a:sym typeface="Poppins"/>
                        </a:rPr>
                        <a:t>Grade 1</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ction="ppaction://hlinksldjump" r:id="rId4">
                            <a:extLst>
                              <a:ext uri="{A12FA001-AC4F-418D-AE19-62706E023703}">
                                <ahyp:hlinkClr val="tx"/>
                              </a:ext>
                            </a:extLst>
                          </a:hlinkClick>
                        </a:rPr>
                        <a:t>Life Science</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ction="ppaction://hlinksldjump" r:id="rId5">
                            <a:extLst>
                              <a:ext uri="{A12FA001-AC4F-418D-AE19-62706E023703}">
                                <ahyp:hlinkClr val="tx"/>
                              </a:ext>
                            </a:extLst>
                          </a:hlinkClick>
                        </a:rPr>
                        <a:t>Earth and Space Science</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a:solidFill>
                            <a:srgbClr val="7D7D7D"/>
                          </a:solidFill>
                          <a:uFill>
                            <a:noFill/>
                          </a:uFill>
                          <a:latin typeface="Poppins"/>
                          <a:ea typeface="Poppins"/>
                          <a:cs typeface="Poppins"/>
                          <a:sym typeface="Poppins"/>
                          <a:hlinkClick>
                            <a:extLst>
                              <a:ext uri="{A12FA001-AC4F-418D-AE19-62706E023703}">
                                <ahyp:hlinkClr val="tx"/>
                              </a:ext>
                            </a:extLst>
                          </a:hlinkClick>
                        </a:rPr>
                        <a:t>Physical Science</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396200">
                <a:tc>
                  <a:txBody>
                    <a:bodyPr/>
                    <a:lstStyle/>
                    <a:p>
                      <a:pPr indent="0" lvl="0" marL="0" rtl="0" algn="l">
                        <a:lnSpc>
                          <a:spcPct val="150000"/>
                        </a:lnSpc>
                        <a:spcBef>
                          <a:spcPts val="0"/>
                        </a:spcBef>
                        <a:spcAft>
                          <a:spcPts val="0"/>
                        </a:spcAft>
                        <a:buNone/>
                      </a:pPr>
                      <a:r>
                        <a:rPr lang="en" sz="1300">
                          <a:solidFill>
                            <a:schemeClr val="dk1"/>
                          </a:solidFill>
                          <a:latin typeface="Poppins"/>
                          <a:ea typeface="Poppins"/>
                          <a:cs typeface="Poppins"/>
                          <a:sym typeface="Poppins"/>
                        </a:rPr>
                        <a:t>Grade 2</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ction="ppaction://hlinksldjump" r:id="rId6">
                            <a:extLst>
                              <a:ext uri="{A12FA001-AC4F-418D-AE19-62706E023703}">
                                <ahyp:hlinkClr val="tx"/>
                              </a:ext>
                            </a:extLst>
                          </a:hlinkClick>
                        </a:rPr>
                        <a:t>Life Science</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ction="ppaction://hlinksldjump" r:id="rId7">
                            <a:extLst>
                              <a:ext uri="{A12FA001-AC4F-418D-AE19-62706E023703}">
                                <ahyp:hlinkClr val="tx"/>
                              </a:ext>
                            </a:extLst>
                          </a:hlinkClick>
                        </a:rPr>
                        <a:t>Earth and Space Science</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ction="ppaction://hlinksldjump" r:id="rId8">
                            <a:extLst>
                              <a:ext uri="{A12FA001-AC4F-418D-AE19-62706E023703}">
                                <ahyp:hlinkClr val="tx"/>
                              </a:ext>
                            </a:extLst>
                          </a:hlinkClick>
                        </a:rPr>
                        <a:t>Physical Science</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r h="396200">
                <a:tc>
                  <a:txBody>
                    <a:bodyPr/>
                    <a:lstStyle/>
                    <a:p>
                      <a:pPr indent="0" lvl="0" marL="0" rtl="0" algn="l">
                        <a:lnSpc>
                          <a:spcPct val="150000"/>
                        </a:lnSpc>
                        <a:spcBef>
                          <a:spcPts val="0"/>
                        </a:spcBef>
                        <a:spcAft>
                          <a:spcPts val="0"/>
                        </a:spcAft>
                        <a:buNone/>
                      </a:pPr>
                      <a:r>
                        <a:rPr lang="en" sz="1300">
                          <a:solidFill>
                            <a:schemeClr val="dk1"/>
                          </a:solidFill>
                          <a:latin typeface="Poppins"/>
                          <a:ea typeface="Poppins"/>
                          <a:cs typeface="Poppins"/>
                          <a:sym typeface="Poppins"/>
                        </a:rPr>
                        <a:t>Grade 3</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extLst>
                              <a:ext uri="{A12FA001-AC4F-418D-AE19-62706E023703}">
                                <ahyp:hlinkClr val="tx"/>
                              </a:ext>
                            </a:extLst>
                          </a:hlinkClick>
                        </a:rPr>
                        <a:t>Life Science</a:t>
                      </a:r>
                      <a:endParaRPr sz="1300">
                        <a:solidFill>
                          <a:srgbClr val="7D7D7D"/>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lnSpc>
                          <a:spcPct val="150000"/>
                        </a:lnSpc>
                        <a:spcBef>
                          <a:spcPts val="0"/>
                        </a:spcBef>
                        <a:spcAft>
                          <a:spcPts val="0"/>
                        </a:spcAft>
                        <a:buNone/>
                      </a:pPr>
                      <a:r>
                        <a:rPr lang="en" sz="1300" u="sng">
                          <a:solidFill>
                            <a:schemeClr val="dk1"/>
                          </a:solidFill>
                          <a:latin typeface="Poppins"/>
                          <a:ea typeface="Poppins"/>
                          <a:cs typeface="Poppins"/>
                          <a:sym typeface="Poppins"/>
                          <a:hlinkClick action="ppaction://hlinksldjump" r:id="rId9">
                            <a:extLst>
                              <a:ext uri="{A12FA001-AC4F-418D-AE19-62706E023703}">
                                <ahyp:hlinkClr val="tx"/>
                              </a:ext>
                            </a:extLst>
                          </a:hlinkClick>
                        </a:rPr>
                        <a:t>Earth and Space Science</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lnSpc>
                          <a:spcPct val="150000"/>
                        </a:lnSpc>
                        <a:spcBef>
                          <a:spcPts val="0"/>
                        </a:spcBef>
                        <a:spcAft>
                          <a:spcPts val="0"/>
                        </a:spcAft>
                        <a:buNone/>
                      </a:pPr>
                      <a:r>
                        <a:rPr lang="en" sz="1300">
                          <a:solidFill>
                            <a:srgbClr val="7D7D7D"/>
                          </a:solidFill>
                          <a:uFill>
                            <a:noFill/>
                          </a:uFill>
                          <a:latin typeface="Poppins"/>
                          <a:ea typeface="Poppins"/>
                          <a:cs typeface="Poppins"/>
                          <a:sym typeface="Poppins"/>
                          <a:hlinkClick>
                            <a:extLst>
                              <a:ext uri="{A12FA001-AC4F-418D-AE19-62706E023703}">
                                <ahyp:hlinkClr val="tx"/>
                              </a:ext>
                            </a:extLst>
                          </a:hlinkClick>
                        </a:rPr>
                        <a:t>Physical Science</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r h="396200">
                <a:tc>
                  <a:txBody>
                    <a:bodyPr/>
                    <a:lstStyle/>
                    <a:p>
                      <a:pPr indent="0" lvl="0" marL="0" rtl="0" algn="l">
                        <a:lnSpc>
                          <a:spcPct val="150000"/>
                        </a:lnSpc>
                        <a:spcBef>
                          <a:spcPts val="0"/>
                        </a:spcBef>
                        <a:spcAft>
                          <a:spcPts val="0"/>
                        </a:spcAft>
                        <a:buNone/>
                      </a:pPr>
                      <a:r>
                        <a:rPr lang="en" sz="1300">
                          <a:solidFill>
                            <a:schemeClr val="dk1"/>
                          </a:solidFill>
                          <a:latin typeface="Poppins"/>
                          <a:ea typeface="Poppins"/>
                          <a:cs typeface="Poppins"/>
                          <a:sym typeface="Poppins"/>
                        </a:rPr>
                        <a:t>Grade 4</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a:solidFill>
                            <a:srgbClr val="7D7D7D"/>
                          </a:solidFill>
                          <a:uFill>
                            <a:noFill/>
                          </a:uFill>
                          <a:latin typeface="Poppins"/>
                          <a:ea typeface="Poppins"/>
                          <a:cs typeface="Poppins"/>
                          <a:sym typeface="Poppins"/>
                          <a:hlinkClick>
                            <a:extLst>
                              <a:ext uri="{A12FA001-AC4F-418D-AE19-62706E023703}">
                                <ahyp:hlinkClr val="tx"/>
                              </a:ext>
                            </a:extLst>
                          </a:hlinkClick>
                        </a:rPr>
                        <a:t>Life Science</a:t>
                      </a:r>
                      <a:endParaRPr sz="1300">
                        <a:solidFill>
                          <a:srgbClr val="7D7D7D"/>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None/>
                      </a:pPr>
                      <a:r>
                        <a:rPr lang="en" sz="1300" u="sng">
                          <a:solidFill>
                            <a:schemeClr val="dk1"/>
                          </a:solidFill>
                          <a:latin typeface="Poppins"/>
                          <a:ea typeface="Poppins"/>
                          <a:cs typeface="Poppins"/>
                          <a:sym typeface="Poppins"/>
                          <a:hlinkClick action="ppaction://hlinksldjump" r:id="rId10">
                            <a:extLst>
                              <a:ext uri="{A12FA001-AC4F-418D-AE19-62706E023703}">
                                <ahyp:hlinkClr val="tx"/>
                              </a:ext>
                            </a:extLst>
                          </a:hlinkClick>
                        </a:rPr>
                        <a:t>Earth and Space Science</a:t>
                      </a:r>
                      <a:endParaRPr sz="1300">
                        <a:solidFill>
                          <a:srgbClr val="7D7D7D"/>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None/>
                      </a:pPr>
                      <a:r>
                        <a:rPr lang="en" sz="1300">
                          <a:solidFill>
                            <a:srgbClr val="7D7D7D"/>
                          </a:solidFill>
                          <a:uFill>
                            <a:noFill/>
                          </a:uFill>
                          <a:latin typeface="Poppins"/>
                          <a:ea typeface="Poppins"/>
                          <a:cs typeface="Poppins"/>
                          <a:sym typeface="Poppins"/>
                          <a:hlinkClick>
                            <a:extLst>
                              <a:ext uri="{A12FA001-AC4F-418D-AE19-62706E023703}">
                                <ahyp:hlinkClr val="tx"/>
                              </a:ext>
                            </a:extLst>
                          </a:hlinkClick>
                        </a:rPr>
                        <a:t>Physical Science</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r h="396200">
                <a:tc>
                  <a:txBody>
                    <a:bodyPr/>
                    <a:lstStyle/>
                    <a:p>
                      <a:pPr indent="0" lvl="0" marL="0" rtl="0" algn="l">
                        <a:lnSpc>
                          <a:spcPct val="150000"/>
                        </a:lnSpc>
                        <a:spcBef>
                          <a:spcPts val="0"/>
                        </a:spcBef>
                        <a:spcAft>
                          <a:spcPts val="0"/>
                        </a:spcAft>
                        <a:buNone/>
                      </a:pPr>
                      <a:r>
                        <a:rPr lang="en" sz="1300">
                          <a:solidFill>
                            <a:schemeClr val="dk1"/>
                          </a:solidFill>
                          <a:latin typeface="Poppins"/>
                          <a:ea typeface="Poppins"/>
                          <a:cs typeface="Poppins"/>
                          <a:sym typeface="Poppins"/>
                        </a:rPr>
                        <a:t>Grade 5</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a:solidFill>
                            <a:srgbClr val="7D7D7D"/>
                          </a:solidFill>
                          <a:uFill>
                            <a:noFill/>
                          </a:uFill>
                          <a:latin typeface="Poppins"/>
                          <a:ea typeface="Poppins"/>
                          <a:cs typeface="Poppins"/>
                          <a:sym typeface="Poppins"/>
                          <a:hlinkClick>
                            <a:extLst>
                              <a:ext uri="{A12FA001-AC4F-418D-AE19-62706E023703}">
                                <ahyp:hlinkClr val="tx"/>
                              </a:ext>
                            </a:extLst>
                          </a:hlinkClick>
                        </a:rPr>
                        <a:t>Life Science</a:t>
                      </a:r>
                      <a:endParaRPr sz="1300">
                        <a:solidFill>
                          <a:srgbClr val="7D7D7D"/>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lnSpc>
                          <a:spcPct val="150000"/>
                        </a:lnSpc>
                        <a:spcBef>
                          <a:spcPts val="0"/>
                        </a:spcBef>
                        <a:spcAft>
                          <a:spcPts val="0"/>
                        </a:spcAft>
                        <a:buNone/>
                      </a:pPr>
                      <a:r>
                        <a:rPr lang="en" sz="1300" u="sng">
                          <a:solidFill>
                            <a:schemeClr val="dk1"/>
                          </a:solidFill>
                          <a:latin typeface="Poppins"/>
                          <a:ea typeface="Poppins"/>
                          <a:cs typeface="Poppins"/>
                          <a:sym typeface="Poppins"/>
                          <a:hlinkClick action="ppaction://hlinksldjump" r:id="rId11">
                            <a:extLst>
                              <a:ext uri="{A12FA001-AC4F-418D-AE19-62706E023703}">
                                <ahyp:hlinkClr val="tx"/>
                              </a:ext>
                            </a:extLst>
                          </a:hlinkClick>
                        </a:rPr>
                        <a:t>Earth and Space Science</a:t>
                      </a:r>
                      <a:endParaRPr sz="1300">
                        <a:solidFill>
                          <a:srgbClr val="7D7D7D"/>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lnSpc>
                          <a:spcPct val="150000"/>
                        </a:lnSpc>
                        <a:spcBef>
                          <a:spcPts val="0"/>
                        </a:spcBef>
                        <a:spcAft>
                          <a:spcPts val="0"/>
                        </a:spcAft>
                        <a:buNone/>
                      </a:pPr>
                      <a:r>
                        <a:rPr lang="en" sz="1300">
                          <a:solidFill>
                            <a:srgbClr val="7D7D7D"/>
                          </a:solidFill>
                          <a:uFill>
                            <a:noFill/>
                          </a:uFill>
                          <a:latin typeface="Poppins"/>
                          <a:ea typeface="Poppins"/>
                          <a:cs typeface="Poppins"/>
                          <a:sym typeface="Poppins"/>
                          <a:hlinkClick>
                            <a:extLst>
                              <a:ext uri="{A12FA001-AC4F-418D-AE19-62706E023703}">
                                <ahyp:hlinkClr val="tx"/>
                              </a:ext>
                            </a:extLst>
                          </a:hlinkClick>
                        </a:rPr>
                        <a:t>Physical Science</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pic>
        <p:nvPicPr>
          <p:cNvPr id="58" name="Google Shape;58;p13"/>
          <p:cNvPicPr preferRelativeResize="0"/>
          <p:nvPr/>
        </p:nvPicPr>
        <p:blipFill>
          <a:blip r:embed="rId12">
            <a:alphaModFix/>
          </a:blip>
          <a:stretch>
            <a:fillRect/>
          </a:stretch>
        </p:blipFill>
        <p:spPr>
          <a:xfrm>
            <a:off x="8458200" y="457200"/>
            <a:ext cx="1143000" cy="1461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p:nvPr/>
        </p:nvSpPr>
        <p:spPr>
          <a:xfrm>
            <a:off x="0" y="0"/>
            <a:ext cx="10080000" cy="1228500"/>
          </a:xfrm>
          <a:prstGeom prst="rect">
            <a:avLst/>
          </a:prstGeom>
          <a:solidFill>
            <a:srgbClr val="7FAF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70" name="Google Shape;170;p22"/>
          <p:cNvGraphicFramePr/>
          <p:nvPr/>
        </p:nvGraphicFramePr>
        <p:xfrm>
          <a:off x="457188" y="1360960"/>
          <a:ext cx="3000000" cy="3000000"/>
        </p:xfrm>
        <a:graphic>
          <a:graphicData uri="http://schemas.openxmlformats.org/drawingml/2006/table">
            <a:tbl>
              <a:tblPr>
                <a:noFill/>
                <a:tableStyleId>{3519D320-A479-4B2B-AFD7-77EC2B25AF3C}</a:tableStyleId>
              </a:tblPr>
              <a:tblGrid>
                <a:gridCol w="1028700"/>
                <a:gridCol w="2400300"/>
                <a:gridCol w="2286000"/>
                <a:gridCol w="342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NGSS Performance Expectations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79245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latin typeface="Poppins"/>
                          <a:ea typeface="Poppins"/>
                          <a:cs typeface="Poppins"/>
                          <a:sym typeface="Poppins"/>
                        </a:rPr>
                        <a:t>Materials, Properties, &amp; Engineering</a:t>
                      </a:r>
                      <a:endParaRPr b="1" sz="800">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latin typeface="Poppins"/>
                        <a:ea typeface="Poppins"/>
                        <a:cs typeface="Poppins"/>
                        <a:sym typeface="Poppins"/>
                      </a:endParaRPr>
                    </a:p>
                    <a:p>
                      <a:pPr indent="0" lvl="0" marL="0" rtl="0" algn="l">
                        <a:lnSpc>
                          <a:spcPct val="100000"/>
                        </a:lnSpc>
                        <a:spcBef>
                          <a:spcPts val="0"/>
                        </a:spcBef>
                        <a:spcAft>
                          <a:spcPts val="0"/>
                        </a:spcAft>
                        <a:buNone/>
                      </a:pPr>
                      <a:r>
                        <a:rPr lang="en" sz="800">
                          <a:latin typeface="Poppins"/>
                          <a:ea typeface="Poppins"/>
                          <a:cs typeface="Poppins"/>
                          <a:sym typeface="Poppins"/>
                        </a:rPr>
                        <a:t>Why do we wear clothes?</a:t>
                      </a:r>
                      <a:endParaRPr sz="800">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investigate the different properties of matter and use those properties to design and build a hat that protects them from the sun.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a:t>
                      </a:r>
                      <a:r>
                        <a:rPr b="1" lang="en" sz="800">
                          <a:solidFill>
                            <a:schemeClr val="dk1"/>
                          </a:solidFill>
                          <a:latin typeface="Poppins"/>
                          <a:ea typeface="Poppins"/>
                          <a:cs typeface="Poppins"/>
                          <a:sym typeface="Poppins"/>
                        </a:rPr>
                        <a:t>-PS1-1. </a:t>
                      </a:r>
                      <a:r>
                        <a:rPr lang="en" sz="800">
                          <a:solidFill>
                            <a:schemeClr val="dk1"/>
                          </a:solidFill>
                          <a:latin typeface="Poppins"/>
                          <a:ea typeface="Poppins"/>
                          <a:cs typeface="Poppins"/>
                          <a:sym typeface="Poppins"/>
                        </a:rPr>
                        <a:t>Plan and conduct an investigation to describe and classify different kinds of materials by their observable properties.</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2-PS1-2. </a:t>
                      </a:r>
                      <a:r>
                        <a:rPr lang="en" sz="800">
                          <a:solidFill>
                            <a:schemeClr val="dk1"/>
                          </a:solidFill>
                          <a:latin typeface="Poppins"/>
                          <a:ea typeface="Poppins"/>
                          <a:cs typeface="Poppins"/>
                          <a:sym typeface="Poppins"/>
                        </a:rPr>
                        <a:t>Analyze data obtained from testing different materials to determine which materials have the properties that are best suited for an intended purpose.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79245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Classify Materials, Insulators, and Properties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Can you really fry an egg on a hot sidewalk?</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conduct an investigation of different materials in order to determine which are best suited for allowing people to handle hot items.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2-PS1-1. </a:t>
                      </a:r>
                      <a:r>
                        <a:rPr lang="en" sz="800">
                          <a:solidFill>
                            <a:schemeClr val="dk1"/>
                          </a:solidFill>
                          <a:latin typeface="Poppins"/>
                          <a:ea typeface="Poppins"/>
                          <a:cs typeface="Poppins"/>
                          <a:sym typeface="Poppins"/>
                        </a:rPr>
                        <a:t>Plan and conduct an investigation to describe and classify different kinds of materials by their observable properties.</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2-PS1-2. </a:t>
                      </a:r>
                      <a:r>
                        <a:rPr lang="en" sz="800">
                          <a:solidFill>
                            <a:schemeClr val="dk1"/>
                          </a:solidFill>
                          <a:latin typeface="Poppins"/>
                          <a:ea typeface="Poppins"/>
                          <a:cs typeface="Poppins"/>
                          <a:sym typeface="Poppins"/>
                        </a:rPr>
                        <a:t>Analyze data obtained from testing different materials to determine which materials have the properties that are best suited for an intended purpose. </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79245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Heating, Cooling, &amp; Phases of Matter</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are so many toys made out of plastic?</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 conduct an investigation of different materials in order to determine which are most and least easily melted.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2-PS1-2. </a:t>
                      </a:r>
                      <a:r>
                        <a:rPr lang="en" sz="800">
                          <a:solidFill>
                            <a:schemeClr val="dk1"/>
                          </a:solidFill>
                          <a:latin typeface="Poppins"/>
                          <a:ea typeface="Poppins"/>
                          <a:cs typeface="Poppins"/>
                          <a:sym typeface="Poppins"/>
                        </a:rPr>
                        <a:t>Analyze data obtained from testing different materials to determine which materials have the properties that are best suited for an intended purpose.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2-PS1-4. </a:t>
                      </a:r>
                      <a:r>
                        <a:rPr lang="en" sz="800">
                          <a:solidFill>
                            <a:schemeClr val="dk1"/>
                          </a:solidFill>
                          <a:latin typeface="Poppins"/>
                          <a:ea typeface="Poppins"/>
                          <a:cs typeface="Poppins"/>
                          <a:sym typeface="Poppins"/>
                        </a:rPr>
                        <a:t>Construct an argument with evidence that some changes caused by heating or cooling can be reversed and some cannot.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792450">
                <a:tc>
                  <a:txBody>
                    <a:bodyPr/>
                    <a:lstStyle/>
                    <a:p>
                      <a:pPr indent="0" lvl="0" marL="0" rtl="0" algn="l">
                        <a:spcBef>
                          <a:spcPts val="0"/>
                        </a:spcBef>
                        <a:spcAft>
                          <a:spcPts val="0"/>
                        </a:spcAft>
                        <a:buNone/>
                      </a:pPr>
                      <a:r>
                        <a:rPr lang="en" sz="800">
                          <a:latin typeface="Poppins"/>
                          <a:ea typeface="Poppins"/>
                          <a:cs typeface="Poppins"/>
                          <a:sym typeface="Poppins"/>
                        </a:rPr>
                        <a:t>Lesson 4</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Inventions &amp; Engineering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What materials might be invented in the future?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design a new invention that takes advantage of the unique properties of a futuristic material.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2-PS1-1. </a:t>
                      </a:r>
                      <a:r>
                        <a:rPr lang="en" sz="800">
                          <a:solidFill>
                            <a:schemeClr val="dk1"/>
                          </a:solidFill>
                          <a:latin typeface="Poppins"/>
                          <a:ea typeface="Poppins"/>
                          <a:cs typeface="Poppins"/>
                          <a:sym typeface="Poppins"/>
                        </a:rPr>
                        <a:t>Plan and conduct an investigation to describe and classify different kinds of materials by their observable properties.</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2-PS1-2. </a:t>
                      </a:r>
                      <a:r>
                        <a:rPr lang="en" sz="800">
                          <a:solidFill>
                            <a:schemeClr val="dk1"/>
                          </a:solidFill>
                          <a:latin typeface="Poppins"/>
                          <a:ea typeface="Poppins"/>
                          <a:cs typeface="Poppins"/>
                          <a:sym typeface="Poppins"/>
                        </a:rPr>
                        <a:t>Analyze data obtained from testing different materials to determine which materials have the properties that are best suited for an intended purpose. </a:t>
                      </a:r>
                      <a:endParaRPr b="1"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792450">
                <a:tc>
                  <a:txBody>
                    <a:bodyPr/>
                    <a:lstStyle/>
                    <a:p>
                      <a:pPr indent="0" lvl="0" marL="0" rtl="0" algn="l">
                        <a:spcBef>
                          <a:spcPts val="0"/>
                        </a:spcBef>
                        <a:spcAft>
                          <a:spcPts val="0"/>
                        </a:spcAft>
                        <a:buNone/>
                      </a:pPr>
                      <a:r>
                        <a:rPr lang="en" sz="800">
                          <a:latin typeface="Poppins"/>
                          <a:ea typeface="Poppins"/>
                          <a:cs typeface="Poppins"/>
                          <a:sym typeface="Poppins"/>
                        </a:rPr>
                        <a:t>Lesson 5</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Materials, Properties, &amp; Engineering</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Could you build a house out of paper?</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construct an evidence- based account of how a structure built of paper can be disassembled and rebuilt in new ways.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2-PS1-3. </a:t>
                      </a:r>
                      <a:r>
                        <a:rPr lang="en" sz="800">
                          <a:solidFill>
                            <a:schemeClr val="dk1"/>
                          </a:solidFill>
                          <a:latin typeface="Poppins"/>
                          <a:ea typeface="Poppins"/>
                          <a:cs typeface="Poppins"/>
                          <a:sym typeface="Poppins"/>
                        </a:rPr>
                        <a:t>Make observations to construct an evidence-based account of how an object made of a small set of pieces can be disassembled and made into a new object.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935525">
                <a:tc>
                  <a:txBody>
                    <a:bodyPr/>
                    <a:lstStyle/>
                    <a:p>
                      <a:pPr indent="0" lvl="0" marL="0" rtl="0" algn="l">
                        <a:spcBef>
                          <a:spcPts val="0"/>
                        </a:spcBef>
                        <a:spcAft>
                          <a:spcPts val="0"/>
                        </a:spcAft>
                        <a:buNone/>
                      </a:pPr>
                      <a:r>
                        <a:rPr lang="en" sz="800">
                          <a:latin typeface="Poppins"/>
                          <a:ea typeface="Poppins"/>
                          <a:cs typeface="Poppins"/>
                          <a:sym typeface="Poppins"/>
                        </a:rPr>
                        <a:t>Lesson 6</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rgbClr val="202124"/>
                          </a:solidFill>
                          <a:latin typeface="Poppins"/>
                          <a:ea typeface="Poppins"/>
                          <a:cs typeface="Poppins"/>
                          <a:sym typeface="Poppins"/>
                        </a:rPr>
                        <a:t>✨New ✨</a:t>
                      </a:r>
                      <a:endParaRPr sz="800">
                        <a:solidFill>
                          <a:srgbClr val="20212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rgbClr val="202124"/>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Soil &amp; Properties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do you build a city out of mud?</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conduct an investigation where they examine three different soil models. They use this information to determine which type of soil has the properties that will result in the best mud that can be used to build a house.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 </a:t>
                      </a:r>
                      <a:r>
                        <a:rPr b="1" lang="en" sz="800">
                          <a:solidFill>
                            <a:schemeClr val="dk1"/>
                          </a:solidFill>
                          <a:latin typeface="Poppins"/>
                          <a:ea typeface="Poppins"/>
                          <a:cs typeface="Poppins"/>
                          <a:sym typeface="Poppins"/>
                        </a:rPr>
                        <a:t>2-PS1-1. </a:t>
                      </a:r>
                      <a:r>
                        <a:rPr lang="en" sz="800">
                          <a:solidFill>
                            <a:schemeClr val="dk1"/>
                          </a:solidFill>
                          <a:latin typeface="Poppins"/>
                          <a:ea typeface="Poppins"/>
                          <a:cs typeface="Poppins"/>
                          <a:sym typeface="Poppins"/>
                        </a:rPr>
                        <a:t>Plan and conduct an investigation to describe and classify different kinds of materials by their observable properties.</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2-PS1-2. </a:t>
                      </a:r>
                      <a:r>
                        <a:rPr lang="en" sz="800">
                          <a:solidFill>
                            <a:schemeClr val="dk1"/>
                          </a:solidFill>
                          <a:latin typeface="Poppins"/>
                          <a:ea typeface="Poppins"/>
                          <a:cs typeface="Poppins"/>
                          <a:sym typeface="Poppins"/>
                        </a:rPr>
                        <a:t>Analyze data obtained from testing different materials to determine which materials have the properties that are best suited for an intended purpose. </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pic>
        <p:nvPicPr>
          <p:cNvPr id="171" name="Google Shape;171;p22"/>
          <p:cNvPicPr preferRelativeResize="0"/>
          <p:nvPr/>
        </p:nvPicPr>
        <p:blipFill>
          <a:blip r:embed="rId3">
            <a:alphaModFix/>
          </a:blip>
          <a:stretch>
            <a:fillRect/>
          </a:stretch>
        </p:blipFill>
        <p:spPr>
          <a:xfrm>
            <a:off x="8458200" y="457200"/>
            <a:ext cx="1133998" cy="142306"/>
          </a:xfrm>
          <a:prstGeom prst="rect">
            <a:avLst/>
          </a:prstGeom>
          <a:noFill/>
          <a:ln>
            <a:noFill/>
          </a:ln>
        </p:spPr>
      </p:pic>
      <p:sp>
        <p:nvSpPr>
          <p:cNvPr id="172" name="Google Shape;172;p22"/>
          <p:cNvSpPr txBox="1"/>
          <p:nvPr/>
        </p:nvSpPr>
        <p:spPr>
          <a:xfrm>
            <a:off x="457200" y="793700"/>
            <a:ext cx="43299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latin typeface="Poppins"/>
                <a:ea typeface="Poppins"/>
                <a:cs typeface="Poppins"/>
                <a:sym typeface="Poppins"/>
              </a:rPr>
              <a:t>Material Properties Unit </a:t>
            </a:r>
            <a:r>
              <a:rPr lang="en" sz="1200">
                <a:solidFill>
                  <a:schemeClr val="dk1"/>
                </a:solidFill>
                <a:latin typeface="Poppins"/>
                <a:ea typeface="Poppins"/>
                <a:cs typeface="Poppins"/>
                <a:sym typeface="Poppins"/>
              </a:rPr>
              <a:t>(Material Magic)</a:t>
            </a:r>
            <a:endParaRPr b="1" sz="1600">
              <a:solidFill>
                <a:srgbClr val="000000"/>
              </a:solidFill>
              <a:latin typeface="Poppins"/>
              <a:ea typeface="Poppins"/>
              <a:cs typeface="Poppins"/>
              <a:sym typeface="Poppins"/>
            </a:endParaRPr>
          </a:p>
        </p:txBody>
      </p:sp>
      <p:sp>
        <p:nvSpPr>
          <p:cNvPr id="173" name="Google Shape;173;p22"/>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2nd Grade</a:t>
            </a:r>
            <a:r>
              <a:rPr b="1" lang="en" sz="2800">
                <a:solidFill>
                  <a:schemeClr val="dk1"/>
                </a:solidFill>
                <a:latin typeface="Poppins"/>
                <a:ea typeface="Poppins"/>
                <a:cs typeface="Poppins"/>
                <a:sym typeface="Poppins"/>
              </a:rPr>
              <a:t>: Physical Science</a:t>
            </a:r>
            <a:endParaRPr b="1" sz="2800">
              <a:solidFill>
                <a:schemeClr val="dk1"/>
              </a:solidFill>
              <a:latin typeface="Poppins"/>
              <a:ea typeface="Poppins"/>
              <a:cs typeface="Poppins"/>
              <a:sym typeface="Poppins"/>
            </a:endParaRPr>
          </a:p>
        </p:txBody>
      </p:sp>
      <p:pic>
        <p:nvPicPr>
          <p:cNvPr id="174" name="Google Shape;174;p22"/>
          <p:cNvPicPr preferRelativeResize="0"/>
          <p:nvPr/>
        </p:nvPicPr>
        <p:blipFill>
          <a:blip r:embed="rId4">
            <a:alphaModFix/>
          </a:blip>
          <a:stretch>
            <a:fillRect/>
          </a:stretch>
        </p:blipFill>
        <p:spPr>
          <a:xfrm>
            <a:off x="457200" y="1757163"/>
            <a:ext cx="914400" cy="5400675"/>
          </a:xfrm>
          <a:prstGeom prst="rect">
            <a:avLst/>
          </a:prstGeom>
          <a:noFill/>
          <a:ln>
            <a:noFill/>
          </a:ln>
        </p:spPr>
      </p:pic>
      <p:graphicFrame>
        <p:nvGraphicFramePr>
          <p:cNvPr id="175" name="Google Shape;175;p22"/>
          <p:cNvGraphicFramePr/>
          <p:nvPr/>
        </p:nvGraphicFramePr>
        <p:xfrm>
          <a:off x="457188" y="1757185"/>
          <a:ext cx="3000000" cy="3000000"/>
        </p:xfrm>
        <a:graphic>
          <a:graphicData uri="http://schemas.openxmlformats.org/drawingml/2006/table">
            <a:tbl>
              <a:tblPr>
                <a:noFill/>
                <a:tableStyleId>{3519D320-A479-4B2B-AFD7-77EC2B25AF3C}</a:tableStyleId>
              </a:tblPr>
              <a:tblGrid>
                <a:gridCol w="657125"/>
              </a:tblGrid>
              <a:tr h="914375">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143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14375">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14375">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92450">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5</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275">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6</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3"/>
          <p:cNvPicPr preferRelativeResize="0"/>
          <p:nvPr/>
        </p:nvPicPr>
        <p:blipFill rotWithShape="1">
          <a:blip r:embed="rId3">
            <a:alphaModFix/>
          </a:blip>
          <a:srcRect b="0" l="0" r="0" t="79934"/>
          <a:stretch/>
        </p:blipFill>
        <p:spPr>
          <a:xfrm>
            <a:off x="468000" y="2669087"/>
            <a:ext cx="914400" cy="919300"/>
          </a:xfrm>
          <a:prstGeom prst="rect">
            <a:avLst/>
          </a:prstGeom>
          <a:noFill/>
          <a:ln>
            <a:noFill/>
          </a:ln>
        </p:spPr>
      </p:pic>
      <p:sp>
        <p:nvSpPr>
          <p:cNvPr id="181" name="Google Shape;181;p23"/>
          <p:cNvSpPr/>
          <p:nvPr/>
        </p:nvSpPr>
        <p:spPr>
          <a:xfrm>
            <a:off x="0" y="0"/>
            <a:ext cx="10080000" cy="1228500"/>
          </a:xfrm>
          <a:prstGeom prst="rect">
            <a:avLst/>
          </a:prstGeom>
          <a:solidFill>
            <a:srgbClr val="F26C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2" name="Google Shape;182;p23"/>
          <p:cNvPicPr preferRelativeResize="0"/>
          <p:nvPr/>
        </p:nvPicPr>
        <p:blipFill>
          <a:blip r:embed="rId4">
            <a:alphaModFix/>
          </a:blip>
          <a:stretch>
            <a:fillRect/>
          </a:stretch>
        </p:blipFill>
        <p:spPr>
          <a:xfrm>
            <a:off x="8458200" y="457200"/>
            <a:ext cx="1133998" cy="142306"/>
          </a:xfrm>
          <a:prstGeom prst="rect">
            <a:avLst/>
          </a:prstGeom>
          <a:noFill/>
          <a:ln>
            <a:noFill/>
          </a:ln>
        </p:spPr>
      </p:pic>
      <p:sp>
        <p:nvSpPr>
          <p:cNvPr id="183" name="Google Shape;183;p23"/>
          <p:cNvSpPr txBox="1"/>
          <p:nvPr/>
        </p:nvSpPr>
        <p:spPr>
          <a:xfrm>
            <a:off x="457200" y="793700"/>
            <a:ext cx="33663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latin typeface="Poppins"/>
                <a:ea typeface="Poppins"/>
                <a:cs typeface="Poppins"/>
                <a:sym typeface="Poppins"/>
              </a:rPr>
              <a:t>Life Cycles Unit </a:t>
            </a:r>
            <a:r>
              <a:rPr lang="en" sz="1200">
                <a:solidFill>
                  <a:schemeClr val="dk1"/>
                </a:solidFill>
                <a:latin typeface="Poppins"/>
                <a:ea typeface="Poppins"/>
                <a:cs typeface="Poppins"/>
                <a:sym typeface="Poppins"/>
              </a:rPr>
              <a:t>(Circle of Life)</a:t>
            </a:r>
            <a:endParaRPr b="1" sz="1600">
              <a:solidFill>
                <a:srgbClr val="000000"/>
              </a:solidFill>
              <a:latin typeface="Poppins"/>
              <a:ea typeface="Poppins"/>
              <a:cs typeface="Poppins"/>
              <a:sym typeface="Poppins"/>
            </a:endParaRPr>
          </a:p>
        </p:txBody>
      </p:sp>
      <p:sp>
        <p:nvSpPr>
          <p:cNvPr id="184" name="Google Shape;184;p23"/>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3rd Grade: Life Science</a:t>
            </a:r>
            <a:endParaRPr b="1" sz="2800">
              <a:solidFill>
                <a:schemeClr val="dk1"/>
              </a:solidFill>
              <a:latin typeface="Poppins"/>
              <a:ea typeface="Poppins"/>
              <a:cs typeface="Poppins"/>
              <a:sym typeface="Poppins"/>
            </a:endParaRPr>
          </a:p>
        </p:txBody>
      </p:sp>
      <p:graphicFrame>
        <p:nvGraphicFramePr>
          <p:cNvPr id="185" name="Google Shape;185;p23"/>
          <p:cNvGraphicFramePr/>
          <p:nvPr/>
        </p:nvGraphicFramePr>
        <p:xfrm>
          <a:off x="467988" y="1360960"/>
          <a:ext cx="3000000" cy="3000000"/>
        </p:xfrm>
        <a:graphic>
          <a:graphicData uri="http://schemas.openxmlformats.org/drawingml/2006/table">
            <a:tbl>
              <a:tblPr>
                <a:noFill/>
                <a:tableStyleId>{3519D320-A479-4B2B-AFD7-77EC2B25AF3C}</a:tableStyleId>
              </a:tblPr>
              <a:tblGrid>
                <a:gridCol w="1028700"/>
                <a:gridCol w="2400300"/>
                <a:gridCol w="2286000"/>
                <a:gridCol w="342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NGSS Performance Expectations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914375">
                <a:tc>
                  <a:txBody>
                    <a:bodyPr/>
                    <a:lstStyle/>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Coming Soon!</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A new lesson is in the works!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3-LS1-1. </a:t>
                      </a:r>
                      <a:r>
                        <a:rPr lang="en" sz="800">
                          <a:solidFill>
                            <a:schemeClr val="dk1"/>
                          </a:solidFill>
                          <a:latin typeface="Poppins"/>
                          <a:ea typeface="Poppins"/>
                          <a:cs typeface="Poppins"/>
                          <a:sym typeface="Poppins"/>
                        </a:rPr>
                        <a:t>Develop models to describe that organisms have unique and diverse life cycles but all have in common birth, growth, reproduction, and death. </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914375">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Environmental Change &amp; Engineering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What’s the best way to get rid of mosquitoes?</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obtain and evaluate information about mosquitoes from different sources. They analyze and interpret information about the mosquito life cycle to reduce the number of mosquitoes that live in a certain area.</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3-LS4-4. </a:t>
                      </a:r>
                      <a:r>
                        <a:rPr lang="en" sz="800">
                          <a:solidFill>
                            <a:schemeClr val="dk1"/>
                          </a:solidFill>
                          <a:latin typeface="Poppins"/>
                          <a:ea typeface="Poppins"/>
                          <a:cs typeface="Poppins"/>
                          <a:sym typeface="Poppins"/>
                        </a:rPr>
                        <a:t>Make a claim about the merit of a solution to a problem caused when the environment changes and the types of plants and animals that live there may change.</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914375">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Coming Soon!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A new lesson is in the works!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3-LS1-1. </a:t>
                      </a:r>
                      <a:r>
                        <a:rPr lang="en" sz="800">
                          <a:solidFill>
                            <a:schemeClr val="dk1"/>
                          </a:solidFill>
                          <a:latin typeface="Poppins"/>
                          <a:ea typeface="Poppins"/>
                          <a:cs typeface="Poppins"/>
                          <a:sym typeface="Poppins"/>
                        </a:rPr>
                        <a:t>Develop models to describe that organisms have unique and diverse life cycles but all have in common birth, growth, reproduction, and death. </a:t>
                      </a:r>
                      <a:endParaRPr b="1"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186" name="Google Shape;186;p23"/>
          <p:cNvPicPr preferRelativeResize="0"/>
          <p:nvPr/>
        </p:nvPicPr>
        <p:blipFill rotWithShape="1">
          <a:blip r:embed="rId3">
            <a:alphaModFix/>
          </a:blip>
          <a:srcRect b="39551" l="0" r="0" t="39914"/>
          <a:stretch/>
        </p:blipFill>
        <p:spPr>
          <a:xfrm>
            <a:off x="468000" y="2671575"/>
            <a:ext cx="914400" cy="940775"/>
          </a:xfrm>
          <a:prstGeom prst="rect">
            <a:avLst/>
          </a:prstGeom>
          <a:noFill/>
          <a:ln>
            <a:noFill/>
          </a:ln>
        </p:spPr>
      </p:pic>
      <p:pic>
        <p:nvPicPr>
          <p:cNvPr id="187" name="Google Shape;187;p23"/>
          <p:cNvPicPr preferRelativeResize="0"/>
          <p:nvPr/>
        </p:nvPicPr>
        <p:blipFill rotWithShape="1">
          <a:blip r:embed="rId3">
            <a:alphaModFix/>
          </a:blip>
          <a:srcRect b="0" l="0" r="0" t="79934"/>
          <a:stretch/>
        </p:blipFill>
        <p:spPr>
          <a:xfrm>
            <a:off x="468000" y="3566925"/>
            <a:ext cx="914400" cy="940775"/>
          </a:xfrm>
          <a:prstGeom prst="rect">
            <a:avLst/>
          </a:prstGeom>
          <a:noFill/>
          <a:ln>
            <a:noFill/>
          </a:ln>
        </p:spPr>
      </p:pic>
      <p:pic>
        <p:nvPicPr>
          <p:cNvPr id="188" name="Google Shape;188;p23"/>
          <p:cNvPicPr preferRelativeResize="0"/>
          <p:nvPr/>
        </p:nvPicPr>
        <p:blipFill rotWithShape="1">
          <a:blip r:embed="rId3">
            <a:alphaModFix/>
          </a:blip>
          <a:srcRect b="0" l="0" r="0" t="79934"/>
          <a:stretch/>
        </p:blipFill>
        <p:spPr>
          <a:xfrm>
            <a:off x="468000" y="1738125"/>
            <a:ext cx="914400" cy="940775"/>
          </a:xfrm>
          <a:prstGeom prst="rect">
            <a:avLst/>
          </a:prstGeom>
          <a:noFill/>
          <a:ln>
            <a:noFill/>
          </a:ln>
        </p:spPr>
      </p:pic>
      <p:graphicFrame>
        <p:nvGraphicFramePr>
          <p:cNvPr id="189" name="Google Shape;189;p23"/>
          <p:cNvGraphicFramePr/>
          <p:nvPr/>
        </p:nvGraphicFramePr>
        <p:xfrm>
          <a:off x="467988" y="1757185"/>
          <a:ext cx="3000000" cy="3000000"/>
        </p:xfrm>
        <a:graphic>
          <a:graphicData uri="http://schemas.openxmlformats.org/drawingml/2006/table">
            <a:tbl>
              <a:tblPr>
                <a:noFill/>
                <a:tableStyleId>{3519D320-A479-4B2B-AFD7-77EC2B25AF3C}</a:tableStyleId>
              </a:tblPr>
              <a:tblGrid>
                <a:gridCol w="696475"/>
              </a:tblGrid>
              <a:tr h="914375">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14375">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14375">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90" name="Google Shape;190;p23"/>
          <p:cNvSpPr/>
          <p:nvPr/>
        </p:nvSpPr>
        <p:spPr>
          <a:xfrm>
            <a:off x="7433800" y="6581625"/>
            <a:ext cx="2158500" cy="722700"/>
          </a:xfrm>
          <a:prstGeom prst="rect">
            <a:avLst/>
          </a:prstGeom>
          <a:solidFill>
            <a:srgbClr val="F26C5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a:off x="7315200" y="6461500"/>
            <a:ext cx="2158500" cy="722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92" name="Google Shape;192;p23"/>
          <p:cNvGraphicFramePr/>
          <p:nvPr/>
        </p:nvGraphicFramePr>
        <p:xfrm>
          <a:off x="7504025" y="6552885"/>
          <a:ext cx="3000000" cy="3000000"/>
        </p:xfrm>
        <a:graphic>
          <a:graphicData uri="http://schemas.openxmlformats.org/drawingml/2006/table">
            <a:tbl>
              <a:tblPr>
                <a:noFill/>
                <a:tableStyleId>{3519D320-A479-4B2B-AFD7-77EC2B25AF3C}</a:tableStyleId>
              </a:tblPr>
              <a:tblGrid>
                <a:gridCol w="1797650"/>
              </a:tblGrid>
              <a:tr h="462550">
                <a:tc>
                  <a:txBody>
                    <a:bodyPr/>
                    <a:lstStyle/>
                    <a:p>
                      <a:pPr indent="0" lvl="0" marL="0" rtl="0" algn="ctr">
                        <a:spcBef>
                          <a:spcPts val="0"/>
                        </a:spcBef>
                        <a:spcAft>
                          <a:spcPts val="0"/>
                        </a:spcAft>
                        <a:buNone/>
                      </a:pPr>
                      <a:r>
                        <a:rPr lang="en" sz="1000">
                          <a:solidFill>
                            <a:schemeClr val="dk1"/>
                          </a:solidFill>
                          <a:latin typeface="Poppins"/>
                          <a:ea typeface="Poppins"/>
                          <a:cs typeface="Poppins"/>
                          <a:sym typeface="Poppins"/>
                        </a:rPr>
                        <a:t>This new unit will be released summer 2022</a:t>
                      </a:r>
                      <a:endParaRPr sz="10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p:nvPr/>
        </p:nvSpPr>
        <p:spPr>
          <a:xfrm>
            <a:off x="0" y="0"/>
            <a:ext cx="10080000" cy="1228500"/>
          </a:xfrm>
          <a:prstGeom prst="rect">
            <a:avLst/>
          </a:prstGeom>
          <a:solidFill>
            <a:srgbClr val="F26C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98" name="Google Shape;198;p24"/>
          <p:cNvGraphicFramePr/>
          <p:nvPr/>
        </p:nvGraphicFramePr>
        <p:xfrm>
          <a:off x="457188" y="1360960"/>
          <a:ext cx="3000000" cy="3000000"/>
        </p:xfrm>
        <a:graphic>
          <a:graphicData uri="http://schemas.openxmlformats.org/drawingml/2006/table">
            <a:tbl>
              <a:tblPr>
                <a:noFill/>
                <a:tableStyleId>{3519D320-A479-4B2B-AFD7-77EC2B25AF3C}</a:tableStyleId>
              </a:tblPr>
              <a:tblGrid>
                <a:gridCol w="1028700"/>
                <a:gridCol w="2400300"/>
                <a:gridCol w="2286000"/>
                <a:gridCol w="342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NGSS Performance Expectations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latin typeface="Poppins"/>
                          <a:ea typeface="Poppins"/>
                          <a:cs typeface="Poppins"/>
                          <a:sym typeface="Poppins"/>
                        </a:rPr>
                        <a:t>Water Cycle &amp; Phases of Matter</a:t>
                      </a:r>
                      <a:endParaRPr b="1" sz="800">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latin typeface="Poppins"/>
                        <a:ea typeface="Poppins"/>
                        <a:cs typeface="Poppins"/>
                        <a:sym typeface="Poppins"/>
                      </a:endParaRPr>
                    </a:p>
                    <a:p>
                      <a:pPr indent="0" lvl="0" marL="0" rtl="0" algn="l">
                        <a:lnSpc>
                          <a:spcPct val="100000"/>
                        </a:lnSpc>
                        <a:spcBef>
                          <a:spcPts val="0"/>
                        </a:spcBef>
                        <a:spcAft>
                          <a:spcPts val="0"/>
                        </a:spcAft>
                        <a:buNone/>
                      </a:pPr>
                      <a:r>
                        <a:rPr lang="en" sz="800">
                          <a:latin typeface="Poppins"/>
                          <a:ea typeface="Poppins"/>
                          <a:cs typeface="Poppins"/>
                          <a:sym typeface="Poppins"/>
                        </a:rPr>
                        <a:t>Where do clouds come from?</a:t>
                      </a:r>
                      <a:endParaRPr sz="800">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obtain and combine information that water can change from liquid to gas, but that it is always made of tiny drops. Clouds are made of water that has evaporated.</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Foundational for 3</a:t>
                      </a:r>
                      <a:r>
                        <a:rPr b="1" lang="en" sz="800">
                          <a:solidFill>
                            <a:schemeClr val="dk1"/>
                          </a:solidFill>
                          <a:latin typeface="Poppins"/>
                          <a:ea typeface="Poppins"/>
                          <a:cs typeface="Poppins"/>
                          <a:sym typeface="Poppins"/>
                        </a:rPr>
                        <a:t>-ESS2-1. </a:t>
                      </a:r>
                      <a:r>
                        <a:rPr lang="en" sz="800">
                          <a:solidFill>
                            <a:schemeClr val="dk1"/>
                          </a:solidFill>
                          <a:latin typeface="Poppins"/>
                          <a:ea typeface="Poppins"/>
                          <a:cs typeface="Poppins"/>
                          <a:sym typeface="Poppins"/>
                        </a:rPr>
                        <a:t>Represent data in tables and graphical displays to describe typical weather conditions expected during a particular season.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Local Weather Patterns &amp; Weather Prediction</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we predict when it’s going to storm?</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make observations of clouds and develop a tool to make predictions about what kind of weather might happen next.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3-ESS2-1. </a:t>
                      </a:r>
                      <a:r>
                        <a:rPr lang="en" sz="800">
                          <a:solidFill>
                            <a:schemeClr val="dk1"/>
                          </a:solidFill>
                          <a:latin typeface="Poppins"/>
                          <a:ea typeface="Poppins"/>
                          <a:cs typeface="Poppins"/>
                          <a:sym typeface="Poppins"/>
                        </a:rPr>
                        <a:t>Represent data in tables and graphical displays to describe typical weather conditions expected during a particular season.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rgbClr val="202124"/>
                          </a:solidFill>
                          <a:latin typeface="Poppins"/>
                          <a:ea typeface="Poppins"/>
                          <a:cs typeface="Poppins"/>
                          <a:sym typeface="Poppins"/>
                        </a:rPr>
                        <a:t>Coming soon!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A new lesson is in the works!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3-ESS2-1. </a:t>
                      </a:r>
                      <a:r>
                        <a:rPr lang="en" sz="800">
                          <a:solidFill>
                            <a:schemeClr val="dk1"/>
                          </a:solidFill>
                          <a:latin typeface="Poppins"/>
                          <a:ea typeface="Poppins"/>
                          <a:cs typeface="Poppins"/>
                          <a:sym typeface="Poppins"/>
                        </a:rPr>
                        <a:t>Represent data in tables and graphical displays to describe typical weather conditions expected during a particular season.</a:t>
                      </a:r>
                      <a:endParaRPr b="1"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rPr lang="en" sz="800">
                          <a:latin typeface="Poppins"/>
                          <a:ea typeface="Poppins"/>
                          <a:cs typeface="Poppins"/>
                          <a:sym typeface="Poppins"/>
                        </a:rPr>
                        <a:t>Lesson 4</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rgbClr val="202124"/>
                          </a:solidFill>
                          <a:latin typeface="Poppins"/>
                          <a:ea typeface="Poppins"/>
                          <a:cs typeface="Poppins"/>
                          <a:sym typeface="Poppins"/>
                        </a:rPr>
                        <a:t>Climate, Geography, &amp; Global Weather Patterns</a:t>
                      </a:r>
                      <a:endParaRPr b="1" sz="800">
                        <a:solidFill>
                          <a:srgbClr val="202124"/>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are some places always hot?</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Students obtain and combine information to describe the different climate regions of the world.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3-ESS2-2. </a:t>
                      </a:r>
                      <a:r>
                        <a:rPr lang="en" sz="800">
                          <a:solidFill>
                            <a:schemeClr val="dk1"/>
                          </a:solidFill>
                          <a:latin typeface="Poppins"/>
                          <a:ea typeface="Poppins"/>
                          <a:cs typeface="Poppins"/>
                          <a:sym typeface="Poppins"/>
                        </a:rPr>
                        <a:t>Obtain and combine information to describe climates in different regions of the world.</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None/>
                      </a:pPr>
                      <a:r>
                        <a:rPr b="1" lang="en" sz="800">
                          <a:solidFill>
                            <a:schemeClr val="dk1"/>
                          </a:solidFill>
                          <a:latin typeface="Poppins"/>
                          <a:ea typeface="Poppins"/>
                          <a:cs typeface="Poppins"/>
                          <a:sym typeface="Poppins"/>
                        </a:rPr>
                        <a:t>Natural Hazards &amp; Engineering</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How can you keep a house from blowing away in a windstorm?</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design and build solutions that reduce the hazards associated with strong winds that could damage buildings.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3-ESS3-1. </a:t>
                      </a:r>
                      <a:r>
                        <a:rPr lang="en" sz="800">
                          <a:solidFill>
                            <a:schemeClr val="dk1"/>
                          </a:solidFill>
                          <a:latin typeface="Poppins"/>
                          <a:ea typeface="Poppins"/>
                          <a:cs typeface="Poppins"/>
                          <a:sym typeface="Poppins"/>
                        </a:rPr>
                        <a:t>Make a claim about the merit of a design solution that reduces the impacts of a weather-related hazard.</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199" name="Google Shape;199;p24"/>
          <p:cNvPicPr preferRelativeResize="0"/>
          <p:nvPr/>
        </p:nvPicPr>
        <p:blipFill>
          <a:blip r:embed="rId3">
            <a:alphaModFix/>
          </a:blip>
          <a:stretch>
            <a:fillRect/>
          </a:stretch>
        </p:blipFill>
        <p:spPr>
          <a:xfrm>
            <a:off x="8458200" y="457200"/>
            <a:ext cx="1133998" cy="142306"/>
          </a:xfrm>
          <a:prstGeom prst="rect">
            <a:avLst/>
          </a:prstGeom>
          <a:noFill/>
          <a:ln>
            <a:noFill/>
          </a:ln>
        </p:spPr>
      </p:pic>
      <p:sp>
        <p:nvSpPr>
          <p:cNvPr id="200" name="Google Shape;200;p24"/>
          <p:cNvSpPr txBox="1"/>
          <p:nvPr/>
        </p:nvSpPr>
        <p:spPr>
          <a:xfrm>
            <a:off x="457200" y="793700"/>
            <a:ext cx="36489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latin typeface="Poppins"/>
                <a:ea typeface="Poppins"/>
                <a:cs typeface="Poppins"/>
                <a:sym typeface="Poppins"/>
              </a:rPr>
              <a:t>Weather &amp; Climate</a:t>
            </a:r>
            <a:r>
              <a:rPr b="1" lang="en">
                <a:latin typeface="Poppins"/>
                <a:ea typeface="Poppins"/>
                <a:cs typeface="Poppins"/>
                <a:sym typeface="Poppins"/>
              </a:rPr>
              <a:t> Unit </a:t>
            </a:r>
            <a:r>
              <a:rPr lang="en" sz="1200">
                <a:solidFill>
                  <a:schemeClr val="dk1"/>
                </a:solidFill>
                <a:latin typeface="Poppins"/>
                <a:ea typeface="Poppins"/>
                <a:cs typeface="Poppins"/>
                <a:sym typeface="Poppins"/>
              </a:rPr>
              <a:t>(Stormy Skies)</a:t>
            </a:r>
            <a:endParaRPr b="1" sz="1600">
              <a:solidFill>
                <a:srgbClr val="000000"/>
              </a:solidFill>
              <a:latin typeface="Poppins"/>
              <a:ea typeface="Poppins"/>
              <a:cs typeface="Poppins"/>
              <a:sym typeface="Poppins"/>
            </a:endParaRPr>
          </a:p>
        </p:txBody>
      </p:sp>
      <p:sp>
        <p:nvSpPr>
          <p:cNvPr id="201" name="Google Shape;201;p24"/>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3r</a:t>
            </a:r>
            <a:r>
              <a:rPr b="1" lang="en" sz="2800">
                <a:solidFill>
                  <a:schemeClr val="dk1"/>
                </a:solidFill>
                <a:latin typeface="Poppins"/>
                <a:ea typeface="Poppins"/>
                <a:cs typeface="Poppins"/>
                <a:sym typeface="Poppins"/>
              </a:rPr>
              <a:t>d Grade: Earth and Space Science</a:t>
            </a:r>
            <a:endParaRPr b="1" sz="2800">
              <a:solidFill>
                <a:schemeClr val="dk1"/>
              </a:solidFill>
              <a:latin typeface="Poppins"/>
              <a:ea typeface="Poppins"/>
              <a:cs typeface="Poppins"/>
              <a:sym typeface="Poppins"/>
            </a:endParaRPr>
          </a:p>
        </p:txBody>
      </p:sp>
      <p:pic>
        <p:nvPicPr>
          <p:cNvPr id="202" name="Google Shape;202;p24"/>
          <p:cNvPicPr preferRelativeResize="0"/>
          <p:nvPr/>
        </p:nvPicPr>
        <p:blipFill>
          <a:blip r:embed="rId4">
            <a:alphaModFix/>
          </a:blip>
          <a:stretch>
            <a:fillRect/>
          </a:stretch>
        </p:blipFill>
        <p:spPr>
          <a:xfrm>
            <a:off x="457200" y="1757175"/>
            <a:ext cx="914400" cy="5181600"/>
          </a:xfrm>
          <a:prstGeom prst="rect">
            <a:avLst/>
          </a:prstGeom>
          <a:noFill/>
          <a:ln>
            <a:noFill/>
          </a:ln>
        </p:spPr>
      </p:pic>
      <p:graphicFrame>
        <p:nvGraphicFramePr>
          <p:cNvPr id="203" name="Google Shape;203;p24"/>
          <p:cNvGraphicFramePr/>
          <p:nvPr/>
        </p:nvGraphicFramePr>
        <p:xfrm>
          <a:off x="457188" y="1757185"/>
          <a:ext cx="3000000" cy="3000000"/>
        </p:xfrm>
        <a:graphic>
          <a:graphicData uri="http://schemas.openxmlformats.org/drawingml/2006/table">
            <a:tbl>
              <a:tblPr>
                <a:noFill/>
                <a:tableStyleId>{3519D320-A479-4B2B-AFD7-77EC2B25AF3C}</a:tableStyleId>
              </a:tblPr>
              <a:tblGrid>
                <a:gridCol w="696475"/>
              </a:tblGrid>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30350">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5</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5"/>
          <p:cNvSpPr/>
          <p:nvPr/>
        </p:nvSpPr>
        <p:spPr>
          <a:xfrm>
            <a:off x="0" y="0"/>
            <a:ext cx="10080000" cy="1228500"/>
          </a:xfrm>
          <a:prstGeom prst="rect">
            <a:avLst/>
          </a:prstGeom>
          <a:solidFill>
            <a:srgbClr val="499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09" name="Google Shape;209;p25"/>
          <p:cNvGraphicFramePr/>
          <p:nvPr/>
        </p:nvGraphicFramePr>
        <p:xfrm>
          <a:off x="457188" y="1360960"/>
          <a:ext cx="3000000" cy="3000000"/>
        </p:xfrm>
        <a:graphic>
          <a:graphicData uri="http://schemas.openxmlformats.org/drawingml/2006/table">
            <a:tbl>
              <a:tblPr>
                <a:noFill/>
                <a:tableStyleId>{3519D320-A479-4B2B-AFD7-77EC2B25AF3C}</a:tableStyleId>
              </a:tblPr>
              <a:tblGrid>
                <a:gridCol w="1028700"/>
                <a:gridCol w="2400300"/>
                <a:gridCol w="2286000"/>
                <a:gridCol w="342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NGSS Performance Expectations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latin typeface="Poppins"/>
                          <a:ea typeface="Poppins"/>
                          <a:cs typeface="Poppins"/>
                          <a:sym typeface="Poppins"/>
                        </a:rPr>
                        <a:t>Volcanoes &amp; Patterns of Earth’s Features</a:t>
                      </a:r>
                      <a:endParaRPr b="1" sz="800">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latin typeface="Poppins"/>
                        <a:ea typeface="Poppins"/>
                        <a:cs typeface="Poppins"/>
                        <a:sym typeface="Poppins"/>
                      </a:endParaRPr>
                    </a:p>
                    <a:p>
                      <a:pPr indent="0" lvl="0" marL="0" rtl="0" algn="l">
                        <a:lnSpc>
                          <a:spcPct val="100000"/>
                        </a:lnSpc>
                        <a:spcBef>
                          <a:spcPts val="0"/>
                        </a:spcBef>
                        <a:spcAft>
                          <a:spcPts val="0"/>
                        </a:spcAft>
                        <a:buNone/>
                      </a:pPr>
                      <a:r>
                        <a:rPr lang="en" sz="800">
                          <a:latin typeface="Poppins"/>
                          <a:ea typeface="Poppins"/>
                          <a:cs typeface="Poppins"/>
                          <a:sym typeface="Poppins"/>
                        </a:rPr>
                        <a:t>Could a volcano pop up where you live?</a:t>
                      </a:r>
                      <a:endParaRPr sz="800">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use coordinates to develop a map of volcanoes to discover a pattern of where volcanoes exist on Earth. Students identify the pattern of volcanoes in the “Ring of Fire.”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4</a:t>
                      </a:r>
                      <a:r>
                        <a:rPr b="1" lang="en" sz="800">
                          <a:solidFill>
                            <a:schemeClr val="dk1"/>
                          </a:solidFill>
                          <a:latin typeface="Poppins"/>
                          <a:ea typeface="Poppins"/>
                          <a:cs typeface="Poppins"/>
                          <a:sym typeface="Poppins"/>
                        </a:rPr>
                        <a:t>-ESS2-2. </a:t>
                      </a:r>
                      <a:r>
                        <a:rPr lang="en" sz="800">
                          <a:solidFill>
                            <a:schemeClr val="dk1"/>
                          </a:solidFill>
                          <a:latin typeface="Poppins"/>
                          <a:ea typeface="Poppins"/>
                          <a:cs typeface="Poppins"/>
                          <a:sym typeface="Poppins"/>
                        </a:rPr>
                        <a:t>Analyze and interpret data from maps to describe patterns of Earth’s features.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Volcanoes &amp; Rock Cycle</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some volcanoes explode?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investigate the properties of thin and thick lava by attempting to create air bubbles. Students realize that thick lava will cause a volcano to explode, while thin lava will not.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4-ESS1-1. </a:t>
                      </a:r>
                      <a:r>
                        <a:rPr lang="en" sz="800">
                          <a:solidFill>
                            <a:schemeClr val="dk1"/>
                          </a:solidFill>
                          <a:latin typeface="Poppins"/>
                          <a:ea typeface="Poppins"/>
                          <a:cs typeface="Poppins"/>
                          <a:sym typeface="Poppins"/>
                        </a:rPr>
                        <a:t>Identify evidence from patterns in rock formations and fossils in rock layers to support an explanation for changes in a landscape over time.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rgbClr val="202124"/>
                          </a:solidFill>
                          <a:latin typeface="Poppins"/>
                          <a:ea typeface="Poppins"/>
                          <a:cs typeface="Poppins"/>
                          <a:sym typeface="Poppins"/>
                        </a:rPr>
                        <a:t>Weathering &amp; Erosion</a:t>
                      </a:r>
                      <a:endParaRPr b="1" sz="800">
                        <a:solidFill>
                          <a:srgbClr val="202124"/>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Will a mountain last forever?</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a:t>
                      </a:r>
                      <a:r>
                        <a:rPr lang="en" sz="800">
                          <a:solidFill>
                            <a:schemeClr val="dk1"/>
                          </a:solidFill>
                          <a:latin typeface="Poppins"/>
                          <a:ea typeface="Poppins"/>
                          <a:cs typeface="Poppins"/>
                          <a:sym typeface="Poppins"/>
                        </a:rPr>
                        <a:t>tudents make observations of the effects of weathering to discover that rocks will become rounded and break into small pieces when they tumble down a mountain.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4-ESS2-1. </a:t>
                      </a:r>
                      <a:r>
                        <a:rPr lang="en" sz="800">
                          <a:solidFill>
                            <a:schemeClr val="dk1"/>
                          </a:solidFill>
                          <a:latin typeface="Poppins"/>
                          <a:ea typeface="Poppins"/>
                          <a:cs typeface="Poppins"/>
                          <a:sym typeface="Poppins"/>
                        </a:rPr>
                        <a:t>Make observations and/or measurements to provide evidence of the effects of weathering or the rate of erosion by water, ice, wind, or vegetation.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rPr lang="en" sz="800">
                          <a:latin typeface="Poppins"/>
                          <a:ea typeface="Poppins"/>
                          <a:cs typeface="Poppins"/>
                          <a:sym typeface="Poppins"/>
                        </a:rPr>
                        <a:t>Lesson 4</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Coming soon!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A new lesson is in the works!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4-ESS1-1. </a:t>
                      </a:r>
                      <a:r>
                        <a:rPr lang="en" sz="800">
                          <a:solidFill>
                            <a:schemeClr val="dk1"/>
                          </a:solidFill>
                          <a:latin typeface="Poppins"/>
                          <a:ea typeface="Poppins"/>
                          <a:cs typeface="Poppins"/>
                          <a:sym typeface="Poppins"/>
                        </a:rPr>
                        <a:t>Identify evidence from patterns in rock formations and fossils in rock layers to support an explanation for changes in a landscape over time.</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None/>
                      </a:pPr>
                      <a:r>
                        <a:rPr b="1" lang="en" sz="800">
                          <a:solidFill>
                            <a:schemeClr val="dk1"/>
                          </a:solidFill>
                          <a:latin typeface="Poppins"/>
                          <a:ea typeface="Poppins"/>
                          <a:cs typeface="Poppins"/>
                          <a:sym typeface="Poppins"/>
                        </a:rPr>
                        <a:t>Erosion, Natural Hazards, &amp; Engineering</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How could you survive a landslide?</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generate multiple possible solutions to protect homes from a landslide. Students realize that there are many causes for the erosion that causes rocks to fall in landslides.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4-ESS3-2. </a:t>
                      </a:r>
                      <a:r>
                        <a:rPr lang="en" sz="800">
                          <a:solidFill>
                            <a:schemeClr val="dk1"/>
                          </a:solidFill>
                          <a:latin typeface="Poppins"/>
                          <a:ea typeface="Poppins"/>
                          <a:cs typeface="Poppins"/>
                          <a:sym typeface="Poppins"/>
                        </a:rPr>
                        <a:t>Generate and compare multiple solutions to reduce the impacts of natural Earth processes on humans.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210" name="Google Shape;210;p25"/>
          <p:cNvPicPr preferRelativeResize="0"/>
          <p:nvPr/>
        </p:nvPicPr>
        <p:blipFill>
          <a:blip r:embed="rId3">
            <a:alphaModFix/>
          </a:blip>
          <a:stretch>
            <a:fillRect/>
          </a:stretch>
        </p:blipFill>
        <p:spPr>
          <a:xfrm>
            <a:off x="8458200" y="457200"/>
            <a:ext cx="1133998" cy="142306"/>
          </a:xfrm>
          <a:prstGeom prst="rect">
            <a:avLst/>
          </a:prstGeom>
          <a:noFill/>
          <a:ln>
            <a:noFill/>
          </a:ln>
        </p:spPr>
      </p:pic>
      <p:sp>
        <p:nvSpPr>
          <p:cNvPr id="211" name="Google Shape;211;p25"/>
          <p:cNvSpPr txBox="1"/>
          <p:nvPr/>
        </p:nvSpPr>
        <p:spPr>
          <a:xfrm>
            <a:off x="457200" y="793700"/>
            <a:ext cx="55554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latin typeface="Poppins"/>
                <a:ea typeface="Poppins"/>
                <a:cs typeface="Poppins"/>
                <a:sym typeface="Poppins"/>
              </a:rPr>
              <a:t>Earth’s Features &amp; Processes Unit </a:t>
            </a:r>
            <a:r>
              <a:rPr lang="en" sz="1200">
                <a:solidFill>
                  <a:schemeClr val="dk1"/>
                </a:solidFill>
                <a:latin typeface="Poppins"/>
                <a:ea typeface="Poppins"/>
                <a:cs typeface="Poppins"/>
                <a:sym typeface="Poppins"/>
              </a:rPr>
              <a:t>(The Birth of Rocks)</a:t>
            </a:r>
            <a:endParaRPr b="1" sz="1600">
              <a:solidFill>
                <a:srgbClr val="000000"/>
              </a:solidFill>
              <a:latin typeface="Poppins"/>
              <a:ea typeface="Poppins"/>
              <a:cs typeface="Poppins"/>
              <a:sym typeface="Poppins"/>
            </a:endParaRPr>
          </a:p>
        </p:txBody>
      </p:sp>
      <p:sp>
        <p:nvSpPr>
          <p:cNvPr id="212" name="Google Shape;212;p25"/>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4th</a:t>
            </a:r>
            <a:r>
              <a:rPr b="1" lang="en" sz="2800">
                <a:solidFill>
                  <a:schemeClr val="dk1"/>
                </a:solidFill>
                <a:latin typeface="Poppins"/>
                <a:ea typeface="Poppins"/>
                <a:cs typeface="Poppins"/>
                <a:sym typeface="Poppins"/>
              </a:rPr>
              <a:t> Grade: Earth and Space Science</a:t>
            </a:r>
            <a:endParaRPr b="1" sz="2800">
              <a:solidFill>
                <a:schemeClr val="dk1"/>
              </a:solidFill>
              <a:latin typeface="Poppins"/>
              <a:ea typeface="Poppins"/>
              <a:cs typeface="Poppins"/>
              <a:sym typeface="Poppins"/>
            </a:endParaRPr>
          </a:p>
        </p:txBody>
      </p:sp>
      <p:pic>
        <p:nvPicPr>
          <p:cNvPr id="213" name="Google Shape;213;p25"/>
          <p:cNvPicPr preferRelativeResize="0"/>
          <p:nvPr/>
        </p:nvPicPr>
        <p:blipFill>
          <a:blip r:embed="rId4">
            <a:alphaModFix/>
          </a:blip>
          <a:stretch>
            <a:fillRect/>
          </a:stretch>
        </p:blipFill>
        <p:spPr>
          <a:xfrm>
            <a:off x="457200" y="1757175"/>
            <a:ext cx="914400" cy="5181600"/>
          </a:xfrm>
          <a:prstGeom prst="rect">
            <a:avLst/>
          </a:prstGeom>
          <a:noFill/>
          <a:ln>
            <a:noFill/>
          </a:ln>
        </p:spPr>
      </p:pic>
      <p:graphicFrame>
        <p:nvGraphicFramePr>
          <p:cNvPr id="214" name="Google Shape;214;p25"/>
          <p:cNvGraphicFramePr/>
          <p:nvPr/>
        </p:nvGraphicFramePr>
        <p:xfrm>
          <a:off x="457188" y="1757185"/>
          <a:ext cx="3000000" cy="3000000"/>
        </p:xfrm>
        <a:graphic>
          <a:graphicData uri="http://schemas.openxmlformats.org/drawingml/2006/table">
            <a:tbl>
              <a:tblPr>
                <a:noFill/>
                <a:tableStyleId>{3519D320-A479-4B2B-AFD7-77EC2B25AF3C}</a:tableStyleId>
              </a:tblPr>
              <a:tblGrid>
                <a:gridCol w="696475"/>
              </a:tblGrid>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30350">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5</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p:nvPr/>
        </p:nvSpPr>
        <p:spPr>
          <a:xfrm>
            <a:off x="0" y="0"/>
            <a:ext cx="10080000" cy="1228500"/>
          </a:xfrm>
          <a:prstGeom prst="rect">
            <a:avLst/>
          </a:prstGeom>
          <a:solidFill>
            <a:srgbClr val="923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20" name="Google Shape;220;p26"/>
          <p:cNvGraphicFramePr/>
          <p:nvPr/>
        </p:nvGraphicFramePr>
        <p:xfrm>
          <a:off x="457188" y="1360960"/>
          <a:ext cx="3000000" cy="3000000"/>
        </p:xfrm>
        <a:graphic>
          <a:graphicData uri="http://schemas.openxmlformats.org/drawingml/2006/table">
            <a:tbl>
              <a:tblPr>
                <a:noFill/>
                <a:tableStyleId>{3519D320-A479-4B2B-AFD7-77EC2B25AF3C}</a:tableStyleId>
              </a:tblPr>
              <a:tblGrid>
                <a:gridCol w="1028700"/>
                <a:gridCol w="2400300"/>
                <a:gridCol w="2286000"/>
                <a:gridCol w="342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NGSS Performance Expectations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latin typeface="Poppins"/>
                          <a:ea typeface="Poppins"/>
                          <a:cs typeface="Poppins"/>
                          <a:sym typeface="Poppins"/>
                        </a:rPr>
                        <a:t>Hydrosphere &amp; The Roles of Water</a:t>
                      </a:r>
                      <a:endParaRPr b="1" sz="800">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latin typeface="Poppins"/>
                        <a:ea typeface="Poppins"/>
                        <a:cs typeface="Poppins"/>
                        <a:sym typeface="Poppins"/>
                      </a:endParaRPr>
                    </a:p>
                    <a:p>
                      <a:pPr indent="0" lvl="0" marL="0" rtl="0" algn="l">
                        <a:lnSpc>
                          <a:spcPct val="100000"/>
                        </a:lnSpc>
                        <a:spcBef>
                          <a:spcPts val="0"/>
                        </a:spcBef>
                        <a:spcAft>
                          <a:spcPts val="0"/>
                        </a:spcAft>
                        <a:buNone/>
                      </a:pPr>
                      <a:r>
                        <a:rPr lang="en" sz="800">
                          <a:latin typeface="Poppins"/>
                          <a:ea typeface="Poppins"/>
                          <a:cs typeface="Poppins"/>
                          <a:sym typeface="Poppins"/>
                        </a:rPr>
                        <a:t>How much water is in the world?</a:t>
                      </a:r>
                      <a:endParaRPr sz="800">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analyze and interpret data from world maps to determine the relative amounts of fresh, salt, and frozen water. Students figure out that while the Earth has a lot of water, most of Earth’s water is not fresh or accessible.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5-ESS2-2. </a:t>
                      </a:r>
                      <a:r>
                        <a:rPr lang="en" sz="800">
                          <a:solidFill>
                            <a:schemeClr val="dk1"/>
                          </a:solidFill>
                          <a:latin typeface="Poppins"/>
                          <a:ea typeface="Poppins"/>
                          <a:cs typeface="Poppins"/>
                          <a:sym typeface="Poppins"/>
                        </a:rPr>
                        <a:t>Describe and graph the amounts of salt water and fresh water in various reservoirs to provide evidence about the distribution of water on Earth.</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rgbClr val="202124"/>
                          </a:solidFill>
                          <a:latin typeface="Poppins"/>
                          <a:ea typeface="Poppins"/>
                          <a:cs typeface="Poppins"/>
                          <a:sym typeface="Poppins"/>
                        </a:rPr>
                        <a:t>✨New!✨</a:t>
                      </a:r>
                      <a:endParaRPr sz="800">
                        <a:solidFill>
                          <a:srgbClr val="20212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rgbClr val="202124"/>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Mixtures &amp; Solutions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much salt is in the ocean?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create a model ocean to observe how salt seems to completely vanish when dissolved in water. Students measure and graph quantities to provide evidence that the salt is still in the solution, even though we can’t see it.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5-PS1-2. </a:t>
                      </a:r>
                      <a:r>
                        <a:rPr lang="en" sz="800">
                          <a:solidFill>
                            <a:schemeClr val="dk1"/>
                          </a:solidFill>
                          <a:latin typeface="Poppins"/>
                          <a:ea typeface="Poppins"/>
                          <a:cs typeface="Poppins"/>
                          <a:sym typeface="Poppins"/>
                        </a:rPr>
                        <a:t>Measure and graph quantities to provide evidence that regardless of the type of change that occurs when heating, cooling, or mixing substances, the total weight of matter is conserved.</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rgbClr val="202124"/>
                          </a:solidFill>
                          <a:latin typeface="Poppins"/>
                          <a:ea typeface="Poppins"/>
                          <a:cs typeface="Poppins"/>
                          <a:sym typeface="Poppins"/>
                        </a:rPr>
                        <a:t>Groundwater as a Natural Resource</a:t>
                      </a:r>
                      <a:endParaRPr b="1" sz="800">
                        <a:solidFill>
                          <a:srgbClr val="202124"/>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When you turn on the faucet, where does the water come from?</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learn most people get fresh water from underground sources. Students determine the best place to settle a town by considering features of the landscape &amp; the characteristics of the plants that thrive there.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5-ESS2-2. </a:t>
                      </a:r>
                      <a:r>
                        <a:rPr lang="en" sz="800">
                          <a:solidFill>
                            <a:schemeClr val="dk1"/>
                          </a:solidFill>
                          <a:latin typeface="Poppins"/>
                          <a:ea typeface="Poppins"/>
                          <a:cs typeface="Poppins"/>
                          <a:sym typeface="Poppins"/>
                        </a:rPr>
                        <a:t>Describe and graph the amounts of salt water and fresh water in various reservoirs to provide evidence about the distribution of water on Earth.</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rPr lang="en" sz="800">
                          <a:latin typeface="Poppins"/>
                          <a:ea typeface="Poppins"/>
                          <a:cs typeface="Poppins"/>
                          <a:sym typeface="Poppins"/>
                        </a:rPr>
                        <a:t>Lesson 4</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Water Cycle</a:t>
                      </a:r>
                      <a:endParaRPr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Can we make it rain?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create a model of the ocean and sky to investigate how temperature influences evaporation and condensation. Students figure out that higher ocean temperatures lead to more evaporation, thus leading to more rain.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5-ESS2-1. </a:t>
                      </a:r>
                      <a:r>
                        <a:rPr lang="en" sz="800">
                          <a:solidFill>
                            <a:schemeClr val="dk1"/>
                          </a:solidFill>
                          <a:latin typeface="Poppins"/>
                          <a:ea typeface="Poppins"/>
                          <a:cs typeface="Poppins"/>
                          <a:sym typeface="Poppins"/>
                        </a:rPr>
                        <a:t>Develop a model using an example to describe ways the geosphere, biosphere, hydrosphere, and/or atmosphere interact.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None/>
                      </a:pPr>
                      <a:r>
                        <a:rPr b="1" lang="en" sz="800">
                          <a:solidFill>
                            <a:schemeClr val="dk1"/>
                          </a:solidFill>
                          <a:latin typeface="Poppins"/>
                          <a:ea typeface="Poppins"/>
                          <a:cs typeface="Poppins"/>
                          <a:sym typeface="Poppins"/>
                        </a:rPr>
                        <a:t>Natural</a:t>
                      </a:r>
                      <a:r>
                        <a:rPr b="1" lang="en" sz="800">
                          <a:solidFill>
                            <a:schemeClr val="dk1"/>
                          </a:solidFill>
                          <a:latin typeface="Poppins"/>
                          <a:ea typeface="Poppins"/>
                          <a:cs typeface="Poppins"/>
                          <a:sym typeface="Poppins"/>
                        </a:rPr>
                        <a:t> Disasters &amp; Engineering</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How can you save a town from a hurricane?</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define the problem that a town needs protection from flooding. They design solutions using different types of flood protection. They realize flooding is caused by severe rainfall generated by hurricanes. Hurricanes are created where ocean temperatures are warm.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5-ESS3-1. </a:t>
                      </a:r>
                      <a:r>
                        <a:rPr lang="en" sz="800">
                          <a:solidFill>
                            <a:schemeClr val="dk1"/>
                          </a:solidFill>
                          <a:latin typeface="Poppins"/>
                          <a:ea typeface="Poppins"/>
                          <a:cs typeface="Poppins"/>
                          <a:sym typeface="Poppins"/>
                        </a:rPr>
                        <a:t>Obtain and combine information about ways individual communities use science ideas to protect the Earth’s resources and environment.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sp>
        <p:nvSpPr>
          <p:cNvPr id="221" name="Google Shape;221;p26"/>
          <p:cNvSpPr txBox="1"/>
          <p:nvPr/>
        </p:nvSpPr>
        <p:spPr>
          <a:xfrm>
            <a:off x="457200" y="793700"/>
            <a:ext cx="46965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Water Cycle &amp; Earth’s Systems </a:t>
            </a:r>
            <a:r>
              <a:rPr b="1" lang="en">
                <a:solidFill>
                  <a:schemeClr val="lt1"/>
                </a:solidFill>
                <a:latin typeface="Poppins"/>
                <a:ea typeface="Poppins"/>
                <a:cs typeface="Poppins"/>
                <a:sym typeface="Poppins"/>
              </a:rPr>
              <a:t> Unit </a:t>
            </a:r>
            <a:r>
              <a:rPr lang="en" sz="1200">
                <a:solidFill>
                  <a:schemeClr val="lt1"/>
                </a:solidFill>
                <a:latin typeface="Poppins"/>
                <a:ea typeface="Poppins"/>
                <a:cs typeface="Poppins"/>
                <a:sym typeface="Poppins"/>
              </a:rPr>
              <a:t>(Watery Planet)</a:t>
            </a:r>
            <a:endParaRPr b="1" sz="1600">
              <a:solidFill>
                <a:schemeClr val="lt1"/>
              </a:solidFill>
              <a:latin typeface="Poppins"/>
              <a:ea typeface="Poppins"/>
              <a:cs typeface="Poppins"/>
              <a:sym typeface="Poppins"/>
            </a:endParaRPr>
          </a:p>
        </p:txBody>
      </p:sp>
      <p:sp>
        <p:nvSpPr>
          <p:cNvPr id="222" name="Google Shape;222;p26"/>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lt1"/>
                </a:solidFill>
                <a:latin typeface="Poppins"/>
                <a:ea typeface="Poppins"/>
                <a:cs typeface="Poppins"/>
                <a:sym typeface="Poppins"/>
              </a:rPr>
              <a:t>5</a:t>
            </a:r>
            <a:r>
              <a:rPr b="1" lang="en" sz="2800">
                <a:solidFill>
                  <a:schemeClr val="lt1"/>
                </a:solidFill>
                <a:latin typeface="Poppins"/>
                <a:ea typeface="Poppins"/>
                <a:cs typeface="Poppins"/>
                <a:sym typeface="Poppins"/>
              </a:rPr>
              <a:t>th Grade: Earth and Space Science</a:t>
            </a:r>
            <a:endParaRPr b="1" sz="2800">
              <a:solidFill>
                <a:schemeClr val="lt1"/>
              </a:solidFill>
              <a:latin typeface="Poppins"/>
              <a:ea typeface="Poppins"/>
              <a:cs typeface="Poppins"/>
              <a:sym typeface="Poppins"/>
            </a:endParaRPr>
          </a:p>
        </p:txBody>
      </p:sp>
      <p:pic>
        <p:nvPicPr>
          <p:cNvPr id="223" name="Google Shape;223;p26"/>
          <p:cNvPicPr preferRelativeResize="0"/>
          <p:nvPr/>
        </p:nvPicPr>
        <p:blipFill>
          <a:blip r:embed="rId3">
            <a:alphaModFix/>
          </a:blip>
          <a:stretch>
            <a:fillRect/>
          </a:stretch>
        </p:blipFill>
        <p:spPr>
          <a:xfrm>
            <a:off x="457200" y="1757175"/>
            <a:ext cx="914400" cy="5181600"/>
          </a:xfrm>
          <a:prstGeom prst="rect">
            <a:avLst/>
          </a:prstGeom>
          <a:noFill/>
          <a:ln>
            <a:noFill/>
          </a:ln>
        </p:spPr>
      </p:pic>
      <p:graphicFrame>
        <p:nvGraphicFramePr>
          <p:cNvPr id="224" name="Google Shape;224;p26"/>
          <p:cNvGraphicFramePr/>
          <p:nvPr/>
        </p:nvGraphicFramePr>
        <p:xfrm>
          <a:off x="457188" y="1757185"/>
          <a:ext cx="3000000" cy="3000000"/>
        </p:xfrm>
        <a:graphic>
          <a:graphicData uri="http://schemas.openxmlformats.org/drawingml/2006/table">
            <a:tbl>
              <a:tblPr>
                <a:noFill/>
                <a:tableStyleId>{3519D320-A479-4B2B-AFD7-77EC2B25AF3C}</a:tableStyleId>
              </a:tblPr>
              <a:tblGrid>
                <a:gridCol w="696475"/>
              </a:tblGrid>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30350">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5</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pic>
        <p:nvPicPr>
          <p:cNvPr id="225" name="Google Shape;225;p26"/>
          <p:cNvPicPr preferRelativeResize="0"/>
          <p:nvPr/>
        </p:nvPicPr>
        <p:blipFill>
          <a:blip r:embed="rId4">
            <a:alphaModFix/>
          </a:blip>
          <a:stretch>
            <a:fillRect/>
          </a:stretch>
        </p:blipFill>
        <p:spPr>
          <a:xfrm>
            <a:off x="8458200" y="457200"/>
            <a:ext cx="1143000" cy="1461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p:nvPr/>
        </p:nvSpPr>
        <p:spPr>
          <a:xfrm>
            <a:off x="0" y="0"/>
            <a:ext cx="10080000" cy="1228500"/>
          </a:xfrm>
          <a:prstGeom prst="rect">
            <a:avLst/>
          </a:prstGeom>
          <a:solidFill>
            <a:srgbClr val="CAA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4" name="Google Shape;64;p14"/>
          <p:cNvGraphicFramePr/>
          <p:nvPr/>
        </p:nvGraphicFramePr>
        <p:xfrm>
          <a:off x="457188" y="1360960"/>
          <a:ext cx="3000000" cy="3000000"/>
        </p:xfrm>
        <a:graphic>
          <a:graphicData uri="http://schemas.openxmlformats.org/drawingml/2006/table">
            <a:tbl>
              <a:tblPr>
                <a:noFill/>
                <a:tableStyleId>{3519D320-A479-4B2B-AFD7-77EC2B25AF3C}</a:tableStyleId>
              </a:tblPr>
              <a:tblGrid>
                <a:gridCol w="1028700"/>
                <a:gridCol w="2400300"/>
                <a:gridCol w="2286000"/>
                <a:gridCol w="342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NGSS Performance Expectations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79245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a:t>
                      </a:r>
                      <a:r>
                        <a:rPr lang="en" sz="800">
                          <a:solidFill>
                            <a:schemeClr val="dk1"/>
                          </a:solidFill>
                          <a:latin typeface="Poppins"/>
                          <a:ea typeface="Poppins"/>
                          <a:cs typeface="Poppins"/>
                          <a:sym typeface="Poppins"/>
                        </a:rPr>
                        <a:t>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latin typeface="Poppins"/>
                          <a:ea typeface="Poppins"/>
                          <a:cs typeface="Poppins"/>
                          <a:sym typeface="Poppins"/>
                        </a:rPr>
                        <a:t>Anim</a:t>
                      </a:r>
                      <a:r>
                        <a:rPr b="1" lang="en" sz="800">
                          <a:latin typeface="Poppins"/>
                          <a:ea typeface="Poppins"/>
                          <a:cs typeface="Poppins"/>
                          <a:sym typeface="Poppins"/>
                        </a:rPr>
                        <a:t>al Needs: Food</a:t>
                      </a:r>
                      <a:endParaRPr b="1" sz="800">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latin typeface="Poppins"/>
                        <a:ea typeface="Poppins"/>
                        <a:cs typeface="Poppins"/>
                        <a:sym typeface="Poppins"/>
                      </a:endParaRPr>
                    </a:p>
                    <a:p>
                      <a:pPr indent="0" lvl="0" marL="0" rtl="0" algn="l">
                        <a:lnSpc>
                          <a:spcPct val="100000"/>
                        </a:lnSpc>
                        <a:spcBef>
                          <a:spcPts val="0"/>
                        </a:spcBef>
                        <a:spcAft>
                          <a:spcPts val="0"/>
                        </a:spcAft>
                        <a:buNone/>
                      </a:pPr>
                      <a:r>
                        <a:rPr lang="en" sz="800">
                          <a:latin typeface="Poppins"/>
                          <a:ea typeface="Poppins"/>
                          <a:cs typeface="Poppins"/>
                          <a:sym typeface="Poppins"/>
                        </a:rPr>
                        <a:t>Why do woodpeckers peck wood?</a:t>
                      </a:r>
                      <a:endParaRPr sz="800">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obtain information through virtual observations of different animal behaviors. They use this evidence to explain that one of the basic needs of animals is food.</a:t>
                      </a:r>
                      <a:endParaRPr b="1"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K-LS1-1. </a:t>
                      </a:r>
                      <a:r>
                        <a:rPr lang="en" sz="800">
                          <a:solidFill>
                            <a:schemeClr val="dk1"/>
                          </a:solidFill>
                          <a:latin typeface="Poppins"/>
                          <a:ea typeface="Poppins"/>
                          <a:cs typeface="Poppins"/>
                          <a:sym typeface="Poppins"/>
                        </a:rPr>
                        <a:t>Use observations to describe patterns of what plants and animals (including humans) need to survive.</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79245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Animal Needs: Shelter </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Where do animals live?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obtain information through media about how different animal homes are built. They use this evidence to explain that animals need shelter.</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K-ESS3-1. </a:t>
                      </a:r>
                      <a:r>
                        <a:rPr lang="en" sz="800">
                          <a:solidFill>
                            <a:schemeClr val="dk1"/>
                          </a:solidFill>
                          <a:latin typeface="Poppins"/>
                          <a:ea typeface="Poppins"/>
                          <a:cs typeface="Poppins"/>
                          <a:sym typeface="Poppins"/>
                        </a:rPr>
                        <a:t>Use a model to represent the relationship between the needs of different plants and animals (including humans) and the places they live.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79245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Animal Needs: Safety</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you find animals in the woods?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obtain information through virtual observations of different animal behaviors. They use this evidence to explain that one of the basic needs of animals is shelter.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K-LS1-1. </a:t>
                      </a:r>
                      <a:r>
                        <a:rPr lang="en" sz="800">
                          <a:solidFill>
                            <a:schemeClr val="dk1"/>
                          </a:solidFill>
                          <a:latin typeface="Poppins"/>
                          <a:ea typeface="Poppins"/>
                          <a:cs typeface="Poppins"/>
                          <a:sym typeface="Poppins"/>
                        </a:rPr>
                        <a:t>Use observations to describe patterns of what plants and animals (including humans) need to survive.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792450">
                <a:tc>
                  <a:txBody>
                    <a:bodyPr/>
                    <a:lstStyle/>
                    <a:p>
                      <a:pPr indent="0" lvl="0" marL="0" rtl="0" algn="l">
                        <a:spcBef>
                          <a:spcPts val="0"/>
                        </a:spcBef>
                        <a:spcAft>
                          <a:spcPts val="0"/>
                        </a:spcAft>
                        <a:buNone/>
                      </a:pPr>
                      <a:r>
                        <a:rPr lang="en" sz="800">
                          <a:latin typeface="Poppins"/>
                          <a:ea typeface="Poppins"/>
                          <a:cs typeface="Poppins"/>
                          <a:sym typeface="Poppins"/>
                        </a:rPr>
                        <a:t>Lesson 4</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A</a:t>
                      </a:r>
                      <a:r>
                        <a:rPr b="1" lang="en" sz="800">
                          <a:solidFill>
                            <a:schemeClr val="dk1"/>
                          </a:solidFill>
                          <a:latin typeface="Poppins"/>
                          <a:ea typeface="Poppins"/>
                          <a:cs typeface="Poppins"/>
                          <a:sym typeface="Poppins"/>
                        </a:rPr>
                        <a:t>nimals &amp; Changing the Environment 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do animals make their homes in the forest?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take a nature walk to look for evidence of animal homes.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K-ESS2-2. </a:t>
                      </a:r>
                      <a:r>
                        <a:rPr lang="en" sz="800">
                          <a:solidFill>
                            <a:schemeClr val="dk1"/>
                          </a:solidFill>
                          <a:latin typeface="Poppins"/>
                          <a:ea typeface="Poppins"/>
                          <a:cs typeface="Poppins"/>
                          <a:sym typeface="Poppins"/>
                        </a:rPr>
                        <a:t>Construct an argument supported by evidence for how plants and animals (including humans) can change the environment to meet their needs.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pic>
        <p:nvPicPr>
          <p:cNvPr id="65" name="Google Shape;65;p14"/>
          <p:cNvPicPr preferRelativeResize="0"/>
          <p:nvPr/>
        </p:nvPicPr>
        <p:blipFill>
          <a:blip r:embed="rId3">
            <a:alphaModFix/>
          </a:blip>
          <a:stretch>
            <a:fillRect/>
          </a:stretch>
        </p:blipFill>
        <p:spPr>
          <a:xfrm>
            <a:off x="8458200" y="457200"/>
            <a:ext cx="1133998" cy="142306"/>
          </a:xfrm>
          <a:prstGeom prst="rect">
            <a:avLst/>
          </a:prstGeom>
          <a:noFill/>
          <a:ln>
            <a:noFill/>
          </a:ln>
        </p:spPr>
      </p:pic>
      <p:sp>
        <p:nvSpPr>
          <p:cNvPr id="66" name="Google Shape;66;p14"/>
          <p:cNvSpPr txBox="1"/>
          <p:nvPr/>
        </p:nvSpPr>
        <p:spPr>
          <a:xfrm>
            <a:off x="457200" y="793700"/>
            <a:ext cx="68124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latin typeface="Poppins"/>
                <a:ea typeface="Poppins"/>
                <a:cs typeface="Poppins"/>
                <a:sym typeface="Poppins"/>
              </a:rPr>
              <a:t>Animal Needs Unit </a:t>
            </a:r>
            <a:r>
              <a:rPr lang="en" sz="1200">
                <a:latin typeface="Poppins"/>
                <a:ea typeface="Poppins"/>
                <a:cs typeface="Poppins"/>
                <a:sym typeface="Poppins"/>
              </a:rPr>
              <a:t>(Animal Secrets)</a:t>
            </a:r>
            <a:endParaRPr>
              <a:solidFill>
                <a:srgbClr val="000000"/>
              </a:solidFill>
              <a:latin typeface="Poppins"/>
              <a:ea typeface="Poppins"/>
              <a:cs typeface="Poppins"/>
              <a:sym typeface="Poppins"/>
            </a:endParaRPr>
          </a:p>
        </p:txBody>
      </p:sp>
      <p:sp>
        <p:nvSpPr>
          <p:cNvPr id="67" name="Google Shape;67;p14"/>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Kindergarten: Life Science</a:t>
            </a:r>
            <a:endParaRPr b="1" sz="2800">
              <a:solidFill>
                <a:schemeClr val="dk1"/>
              </a:solidFill>
              <a:latin typeface="Poppins"/>
              <a:ea typeface="Poppins"/>
              <a:cs typeface="Poppins"/>
              <a:sym typeface="Poppins"/>
            </a:endParaRPr>
          </a:p>
        </p:txBody>
      </p:sp>
      <p:pic>
        <p:nvPicPr>
          <p:cNvPr id="68" name="Google Shape;68;p14"/>
          <p:cNvPicPr preferRelativeResize="0"/>
          <p:nvPr/>
        </p:nvPicPr>
        <p:blipFill rotWithShape="1">
          <a:blip r:embed="rId4">
            <a:alphaModFix/>
          </a:blip>
          <a:srcRect b="42889" l="0" r="0" t="0"/>
          <a:stretch/>
        </p:blipFill>
        <p:spPr>
          <a:xfrm>
            <a:off x="457200" y="1744675"/>
            <a:ext cx="914400" cy="3182301"/>
          </a:xfrm>
          <a:prstGeom prst="rect">
            <a:avLst/>
          </a:prstGeom>
          <a:noFill/>
          <a:ln>
            <a:noFill/>
          </a:ln>
        </p:spPr>
      </p:pic>
      <p:graphicFrame>
        <p:nvGraphicFramePr>
          <p:cNvPr id="69" name="Google Shape;69;p14"/>
          <p:cNvGraphicFramePr/>
          <p:nvPr/>
        </p:nvGraphicFramePr>
        <p:xfrm>
          <a:off x="457188" y="1757185"/>
          <a:ext cx="3000000" cy="3000000"/>
        </p:xfrm>
        <a:graphic>
          <a:graphicData uri="http://schemas.openxmlformats.org/drawingml/2006/table">
            <a:tbl>
              <a:tblPr>
                <a:noFill/>
                <a:tableStyleId>{3519D320-A479-4B2B-AFD7-77EC2B25AF3C}</a:tableStyleId>
              </a:tblPr>
              <a:tblGrid>
                <a:gridCol w="793000"/>
              </a:tblGrid>
              <a:tr h="7924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924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924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92450">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70" name="Google Shape;70;p14"/>
          <p:cNvSpPr/>
          <p:nvPr/>
        </p:nvSpPr>
        <p:spPr>
          <a:xfrm>
            <a:off x="7097950" y="6409425"/>
            <a:ext cx="2494500" cy="894900"/>
          </a:xfrm>
          <a:prstGeom prst="rect">
            <a:avLst/>
          </a:prstGeom>
          <a:solidFill>
            <a:srgbClr val="CAAFF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6979100" y="6289250"/>
            <a:ext cx="2494500" cy="8949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72" name="Google Shape;72;p14"/>
          <p:cNvGraphicFramePr/>
          <p:nvPr/>
        </p:nvGraphicFramePr>
        <p:xfrm>
          <a:off x="7123750" y="6346310"/>
          <a:ext cx="3000000" cy="3000000"/>
        </p:xfrm>
        <a:graphic>
          <a:graphicData uri="http://schemas.openxmlformats.org/drawingml/2006/table">
            <a:tbl>
              <a:tblPr>
                <a:noFill/>
                <a:tableStyleId>{3519D320-A479-4B2B-AFD7-77EC2B25AF3C}</a:tableStyleId>
              </a:tblPr>
              <a:tblGrid>
                <a:gridCol w="2125050"/>
              </a:tblGrid>
              <a:tr h="697200">
                <a:tc>
                  <a:txBody>
                    <a:bodyPr/>
                    <a:lstStyle/>
                    <a:p>
                      <a:pPr indent="0" lvl="0" marL="0" rtl="0" algn="ctr">
                        <a:spcBef>
                          <a:spcPts val="0"/>
                        </a:spcBef>
                        <a:spcAft>
                          <a:spcPts val="0"/>
                        </a:spcAft>
                        <a:buNone/>
                      </a:pPr>
                      <a:r>
                        <a:rPr b="1" lang="en" sz="1000">
                          <a:solidFill>
                            <a:schemeClr val="dk1"/>
                          </a:solidFill>
                          <a:latin typeface="Poppins"/>
                          <a:ea typeface="Poppins"/>
                          <a:cs typeface="Poppins"/>
                          <a:sym typeface="Poppins"/>
                        </a:rPr>
                        <a:t>Plant &amp; Animal Secrets </a:t>
                      </a:r>
                      <a:r>
                        <a:rPr lang="en" sz="1000">
                          <a:solidFill>
                            <a:schemeClr val="dk1"/>
                          </a:solidFill>
                          <a:latin typeface="Poppins"/>
                          <a:ea typeface="Poppins"/>
                          <a:cs typeface="Poppins"/>
                          <a:sym typeface="Poppins"/>
                        </a:rPr>
                        <a:t>will be split into </a:t>
                      </a:r>
                      <a:r>
                        <a:rPr b="1" lang="en" sz="1000">
                          <a:solidFill>
                            <a:schemeClr val="dk1"/>
                          </a:solidFill>
                          <a:latin typeface="Poppins"/>
                          <a:ea typeface="Poppins"/>
                          <a:cs typeface="Poppins"/>
                          <a:sym typeface="Poppins"/>
                        </a:rPr>
                        <a:t>Animal Secrets </a:t>
                      </a:r>
                      <a:r>
                        <a:rPr lang="en" sz="1000">
                          <a:solidFill>
                            <a:schemeClr val="dk1"/>
                          </a:solidFill>
                          <a:latin typeface="Poppins"/>
                          <a:ea typeface="Poppins"/>
                          <a:cs typeface="Poppins"/>
                          <a:sym typeface="Poppins"/>
                        </a:rPr>
                        <a:t>and </a:t>
                      </a:r>
                      <a:r>
                        <a:rPr b="1" lang="en" sz="1000">
                          <a:solidFill>
                            <a:schemeClr val="dk1"/>
                          </a:solidFill>
                          <a:latin typeface="Poppins"/>
                          <a:ea typeface="Poppins"/>
                          <a:cs typeface="Poppins"/>
                          <a:sym typeface="Poppins"/>
                        </a:rPr>
                        <a:t>Plant Secrets </a:t>
                      </a:r>
                      <a:r>
                        <a:rPr lang="en" sz="1000">
                          <a:solidFill>
                            <a:schemeClr val="dk1"/>
                          </a:solidFill>
                          <a:latin typeface="Poppins"/>
                          <a:ea typeface="Poppins"/>
                          <a:cs typeface="Poppins"/>
                          <a:sym typeface="Poppins"/>
                        </a:rPr>
                        <a:t>summer 2022</a:t>
                      </a:r>
                      <a:endParaRPr sz="10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p:nvPr/>
        </p:nvSpPr>
        <p:spPr>
          <a:xfrm>
            <a:off x="0" y="0"/>
            <a:ext cx="10080000" cy="1228500"/>
          </a:xfrm>
          <a:prstGeom prst="rect">
            <a:avLst/>
          </a:prstGeom>
          <a:solidFill>
            <a:srgbClr val="CAA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78" name="Google Shape;78;p15"/>
          <p:cNvGraphicFramePr/>
          <p:nvPr/>
        </p:nvGraphicFramePr>
        <p:xfrm>
          <a:off x="457188" y="1360960"/>
          <a:ext cx="3000000" cy="3000000"/>
        </p:xfrm>
        <a:graphic>
          <a:graphicData uri="http://schemas.openxmlformats.org/drawingml/2006/table">
            <a:tbl>
              <a:tblPr>
                <a:noFill/>
                <a:tableStyleId>{3519D320-A479-4B2B-AFD7-77EC2B25AF3C}</a:tableStyleId>
              </a:tblPr>
              <a:tblGrid>
                <a:gridCol w="1028700"/>
                <a:gridCol w="2400300"/>
                <a:gridCol w="2286000"/>
                <a:gridCol w="342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NGSS Performance Expectations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792450">
                <a:tc>
                  <a:txBody>
                    <a:bodyPr/>
                    <a:lstStyle/>
                    <a:p>
                      <a:pPr indent="0" lvl="0" marL="0" rtl="0" algn="l">
                        <a:spcBef>
                          <a:spcPts val="0"/>
                        </a:spcBef>
                        <a:spcAft>
                          <a:spcPts val="0"/>
                        </a:spcAft>
                        <a:buNone/>
                      </a:pPr>
                      <a:r>
                        <a:rPr lang="en" sz="800">
                          <a:latin typeface="Poppins"/>
                          <a:ea typeface="Poppins"/>
                          <a:cs typeface="Poppins"/>
                          <a:sym typeface="Poppins"/>
                        </a:rPr>
                        <a:t>Lesson 5</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Coming Soon!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A new lesson is in the works!</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K-LS1-1. </a:t>
                      </a:r>
                      <a:r>
                        <a:rPr lang="en" sz="800">
                          <a:solidFill>
                            <a:schemeClr val="dk1"/>
                          </a:solidFill>
                          <a:latin typeface="Poppins"/>
                          <a:ea typeface="Poppins"/>
                          <a:cs typeface="Poppins"/>
                          <a:sym typeface="Poppins"/>
                        </a:rPr>
                        <a:t>Use observations to describe patterns of what plants and animals (including humans) need to survive.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792450">
                <a:tc>
                  <a:txBody>
                    <a:bodyPr/>
                    <a:lstStyle/>
                    <a:p>
                      <a:pPr indent="0" lvl="0" marL="0" rtl="0" algn="l">
                        <a:spcBef>
                          <a:spcPts val="0"/>
                        </a:spcBef>
                        <a:spcAft>
                          <a:spcPts val="0"/>
                        </a:spcAft>
                        <a:buNone/>
                      </a:pPr>
                      <a:r>
                        <a:rPr lang="en" sz="800">
                          <a:latin typeface="Poppins"/>
                          <a:ea typeface="Poppins"/>
                          <a:cs typeface="Poppins"/>
                          <a:sym typeface="Poppins"/>
                        </a:rPr>
                        <a:t>Lesson 6</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Plant Needs: Water &amp; Light</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do plants and trees grow?</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investigate to determine the basic needs of plants. They observe to identify ways young plants resemble the parent plant and how the plant changes as it proceeds through its life cycle.</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K-LS1-1. </a:t>
                      </a:r>
                      <a:r>
                        <a:rPr lang="en" sz="800">
                          <a:solidFill>
                            <a:schemeClr val="dk1"/>
                          </a:solidFill>
                          <a:latin typeface="Poppins"/>
                          <a:ea typeface="Poppins"/>
                          <a:cs typeface="Poppins"/>
                          <a:sym typeface="Poppins"/>
                        </a:rPr>
                        <a:t>Use observations to describe patterns of what plants and animals (including humans) need to survive.</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79245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7</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Animal Needs &amp; Changing the Environment </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Read-Along</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would you want an old log in your backyard?</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obtain evidence of living organisms by virtually keeping watch of a log and the living things that visit it.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K-ESS3-3. </a:t>
                      </a:r>
                      <a:r>
                        <a:rPr lang="en" sz="800">
                          <a:solidFill>
                            <a:schemeClr val="dk1"/>
                          </a:solidFill>
                          <a:latin typeface="Poppins"/>
                          <a:ea typeface="Poppins"/>
                          <a:cs typeface="Poppins"/>
                          <a:sym typeface="Poppins"/>
                        </a:rPr>
                        <a:t>Communicate solutions that will reduce the impact of humans on the land, water, air, and/or other living things in the local environment.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79" name="Google Shape;79;p15"/>
          <p:cNvPicPr preferRelativeResize="0"/>
          <p:nvPr/>
        </p:nvPicPr>
        <p:blipFill>
          <a:blip r:embed="rId3">
            <a:alphaModFix/>
          </a:blip>
          <a:stretch>
            <a:fillRect/>
          </a:stretch>
        </p:blipFill>
        <p:spPr>
          <a:xfrm>
            <a:off x="8458200" y="457200"/>
            <a:ext cx="1133998" cy="142306"/>
          </a:xfrm>
          <a:prstGeom prst="rect">
            <a:avLst/>
          </a:prstGeom>
          <a:noFill/>
          <a:ln>
            <a:noFill/>
          </a:ln>
        </p:spPr>
      </p:pic>
      <p:sp>
        <p:nvSpPr>
          <p:cNvPr id="80" name="Google Shape;80;p15"/>
          <p:cNvSpPr txBox="1"/>
          <p:nvPr/>
        </p:nvSpPr>
        <p:spPr>
          <a:xfrm>
            <a:off x="457200" y="793700"/>
            <a:ext cx="37434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latin typeface="Poppins"/>
                <a:ea typeface="Poppins"/>
                <a:cs typeface="Poppins"/>
                <a:sym typeface="Poppins"/>
              </a:rPr>
              <a:t>Plant Needs Unit</a:t>
            </a:r>
            <a:r>
              <a:rPr b="1" lang="en" sz="1200">
                <a:latin typeface="Poppins"/>
                <a:ea typeface="Poppins"/>
                <a:cs typeface="Poppins"/>
                <a:sym typeface="Poppins"/>
              </a:rPr>
              <a:t> </a:t>
            </a:r>
            <a:r>
              <a:rPr lang="en" sz="1200">
                <a:solidFill>
                  <a:schemeClr val="dk1"/>
                </a:solidFill>
                <a:latin typeface="Poppins"/>
                <a:ea typeface="Poppins"/>
                <a:cs typeface="Poppins"/>
                <a:sym typeface="Poppins"/>
              </a:rPr>
              <a:t>(Plant Secrets)</a:t>
            </a:r>
            <a:endParaRPr b="1">
              <a:solidFill>
                <a:srgbClr val="000000"/>
              </a:solidFill>
              <a:latin typeface="Poppins"/>
              <a:ea typeface="Poppins"/>
              <a:cs typeface="Poppins"/>
              <a:sym typeface="Poppins"/>
            </a:endParaRPr>
          </a:p>
        </p:txBody>
      </p:sp>
      <p:sp>
        <p:nvSpPr>
          <p:cNvPr id="81" name="Google Shape;81;p15"/>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Kindergarten: Life Science</a:t>
            </a:r>
            <a:endParaRPr b="1" sz="2800">
              <a:solidFill>
                <a:schemeClr val="dk1"/>
              </a:solidFill>
              <a:latin typeface="Poppins"/>
              <a:ea typeface="Poppins"/>
              <a:cs typeface="Poppins"/>
              <a:sym typeface="Poppins"/>
            </a:endParaRPr>
          </a:p>
        </p:txBody>
      </p:sp>
      <p:pic>
        <p:nvPicPr>
          <p:cNvPr id="82" name="Google Shape;82;p15"/>
          <p:cNvPicPr preferRelativeResize="0"/>
          <p:nvPr/>
        </p:nvPicPr>
        <p:blipFill rotWithShape="1">
          <a:blip r:embed="rId4">
            <a:alphaModFix/>
          </a:blip>
          <a:srcRect b="449" l="0" r="0" t="57108"/>
          <a:stretch/>
        </p:blipFill>
        <p:spPr>
          <a:xfrm>
            <a:off x="457200" y="1757175"/>
            <a:ext cx="914400" cy="2364849"/>
          </a:xfrm>
          <a:prstGeom prst="rect">
            <a:avLst/>
          </a:prstGeom>
          <a:noFill/>
          <a:ln>
            <a:noFill/>
          </a:ln>
        </p:spPr>
      </p:pic>
      <p:graphicFrame>
        <p:nvGraphicFramePr>
          <p:cNvPr id="83" name="Google Shape;83;p15"/>
          <p:cNvGraphicFramePr/>
          <p:nvPr/>
        </p:nvGraphicFramePr>
        <p:xfrm>
          <a:off x="457188" y="1757185"/>
          <a:ext cx="3000000" cy="3000000"/>
        </p:xfrm>
        <a:graphic>
          <a:graphicData uri="http://schemas.openxmlformats.org/drawingml/2006/table">
            <a:tbl>
              <a:tblPr>
                <a:noFill/>
                <a:tableStyleId>{3519D320-A479-4B2B-AFD7-77EC2B25AF3C}</a:tableStyleId>
              </a:tblPr>
              <a:tblGrid>
                <a:gridCol w="693475"/>
              </a:tblGrid>
              <a:tr h="7924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924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924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84" name="Google Shape;84;p15"/>
          <p:cNvSpPr/>
          <p:nvPr/>
        </p:nvSpPr>
        <p:spPr>
          <a:xfrm>
            <a:off x="7097950" y="6409425"/>
            <a:ext cx="2494500" cy="894900"/>
          </a:xfrm>
          <a:prstGeom prst="rect">
            <a:avLst/>
          </a:prstGeom>
          <a:solidFill>
            <a:srgbClr val="CAAFF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6979100" y="6289250"/>
            <a:ext cx="2494500" cy="8949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86" name="Google Shape;86;p15"/>
          <p:cNvGraphicFramePr/>
          <p:nvPr/>
        </p:nvGraphicFramePr>
        <p:xfrm>
          <a:off x="7123750" y="6346310"/>
          <a:ext cx="3000000" cy="3000000"/>
        </p:xfrm>
        <a:graphic>
          <a:graphicData uri="http://schemas.openxmlformats.org/drawingml/2006/table">
            <a:tbl>
              <a:tblPr>
                <a:noFill/>
                <a:tableStyleId>{3519D320-A479-4B2B-AFD7-77EC2B25AF3C}</a:tableStyleId>
              </a:tblPr>
              <a:tblGrid>
                <a:gridCol w="2125050"/>
              </a:tblGrid>
              <a:tr h="697200">
                <a:tc>
                  <a:txBody>
                    <a:bodyPr/>
                    <a:lstStyle/>
                    <a:p>
                      <a:pPr indent="0" lvl="0" marL="0" rtl="0" algn="ctr">
                        <a:spcBef>
                          <a:spcPts val="0"/>
                        </a:spcBef>
                        <a:spcAft>
                          <a:spcPts val="0"/>
                        </a:spcAft>
                        <a:buNone/>
                      </a:pPr>
                      <a:r>
                        <a:rPr b="1" lang="en" sz="1000">
                          <a:solidFill>
                            <a:schemeClr val="dk1"/>
                          </a:solidFill>
                          <a:latin typeface="Poppins"/>
                          <a:ea typeface="Poppins"/>
                          <a:cs typeface="Poppins"/>
                          <a:sym typeface="Poppins"/>
                        </a:rPr>
                        <a:t>Plant &amp; Animal Secrets </a:t>
                      </a:r>
                      <a:r>
                        <a:rPr lang="en" sz="1000">
                          <a:solidFill>
                            <a:schemeClr val="dk1"/>
                          </a:solidFill>
                          <a:latin typeface="Poppins"/>
                          <a:ea typeface="Poppins"/>
                          <a:cs typeface="Poppins"/>
                          <a:sym typeface="Poppins"/>
                        </a:rPr>
                        <a:t>will be split into </a:t>
                      </a:r>
                      <a:r>
                        <a:rPr b="1" lang="en" sz="1000">
                          <a:solidFill>
                            <a:schemeClr val="dk1"/>
                          </a:solidFill>
                          <a:latin typeface="Poppins"/>
                          <a:ea typeface="Poppins"/>
                          <a:cs typeface="Poppins"/>
                          <a:sym typeface="Poppins"/>
                        </a:rPr>
                        <a:t>Animal Secrets </a:t>
                      </a:r>
                      <a:r>
                        <a:rPr lang="en" sz="1000">
                          <a:solidFill>
                            <a:schemeClr val="dk1"/>
                          </a:solidFill>
                          <a:latin typeface="Poppins"/>
                          <a:ea typeface="Poppins"/>
                          <a:cs typeface="Poppins"/>
                          <a:sym typeface="Poppins"/>
                        </a:rPr>
                        <a:t>and </a:t>
                      </a:r>
                      <a:r>
                        <a:rPr b="1" lang="en" sz="1000">
                          <a:solidFill>
                            <a:schemeClr val="dk1"/>
                          </a:solidFill>
                          <a:latin typeface="Poppins"/>
                          <a:ea typeface="Poppins"/>
                          <a:cs typeface="Poppins"/>
                          <a:sym typeface="Poppins"/>
                        </a:rPr>
                        <a:t>Plant Secrets </a:t>
                      </a:r>
                      <a:r>
                        <a:rPr lang="en" sz="1000">
                          <a:solidFill>
                            <a:schemeClr val="dk1"/>
                          </a:solidFill>
                          <a:latin typeface="Poppins"/>
                          <a:ea typeface="Poppins"/>
                          <a:cs typeface="Poppins"/>
                          <a:sym typeface="Poppins"/>
                        </a:rPr>
                        <a:t>summer 2022</a:t>
                      </a:r>
                      <a:endParaRPr sz="10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p:nvPr/>
        </p:nvSpPr>
        <p:spPr>
          <a:xfrm>
            <a:off x="0" y="0"/>
            <a:ext cx="10080000" cy="1228500"/>
          </a:xfrm>
          <a:prstGeom prst="rect">
            <a:avLst/>
          </a:prstGeom>
          <a:solidFill>
            <a:srgbClr val="FFD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92" name="Google Shape;92;p16"/>
          <p:cNvGraphicFramePr/>
          <p:nvPr/>
        </p:nvGraphicFramePr>
        <p:xfrm>
          <a:off x="457188" y="1360960"/>
          <a:ext cx="3000000" cy="3000000"/>
        </p:xfrm>
        <a:graphic>
          <a:graphicData uri="http://schemas.openxmlformats.org/drawingml/2006/table">
            <a:tbl>
              <a:tblPr>
                <a:noFill/>
                <a:tableStyleId>{3519D320-A479-4B2B-AFD7-77EC2B25AF3C}</a:tableStyleId>
              </a:tblPr>
              <a:tblGrid>
                <a:gridCol w="1028700"/>
                <a:gridCol w="2400300"/>
                <a:gridCol w="2286000"/>
                <a:gridCol w="3429000"/>
              </a:tblGrid>
              <a:tr h="37365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NGSS Performance Expectations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43175">
                <a:tc>
                  <a:txBody>
                    <a:bodyPr/>
                    <a:lstStyle/>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lang="en" sz="800">
                          <a:solidFill>
                            <a:srgbClr val="202124"/>
                          </a:solidFill>
                          <a:latin typeface="Poppins"/>
                          <a:ea typeface="Poppins"/>
                          <a:cs typeface="Poppins"/>
                          <a:sym typeface="Poppins"/>
                        </a:rPr>
                        <a:t>✨New!✨</a:t>
                      </a:r>
                      <a:endParaRPr sz="800">
                        <a:solidFill>
                          <a:srgbClr val="20212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rgbClr val="202124"/>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Parent &amp; Offspring Traits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you help a lost baby animal find its parents?</a:t>
                      </a:r>
                      <a:endParaRPr b="1" sz="800">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observe the traits of adult and baby animals in order to construct an explanation that most young animals are like, but not exactly like, their parents.</a:t>
                      </a:r>
                      <a:endParaRPr b="1"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1-LS3-1. </a:t>
                      </a:r>
                      <a:r>
                        <a:rPr lang="en" sz="800">
                          <a:solidFill>
                            <a:schemeClr val="dk1"/>
                          </a:solidFill>
                          <a:latin typeface="Poppins"/>
                          <a:ea typeface="Poppins"/>
                          <a:cs typeface="Poppins"/>
                          <a:sym typeface="Poppins"/>
                        </a:rPr>
                        <a:t>Make observations to construct an evidence-based account that young plants and animals are like, but not exactly like, their parents.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43175">
                <a:tc>
                  <a:txBody>
                    <a:bodyPr/>
                    <a:lstStyle/>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Animal Structures &amp; Survival</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birds have beaks?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investigate how different bird beaks are well suited for eating different kinds of food. They  explain which beak would help a particular bird survive in a particular environment. </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1-LS1-1. </a:t>
                      </a:r>
                      <a:r>
                        <a:rPr lang="en" sz="800">
                          <a:solidFill>
                            <a:schemeClr val="dk1"/>
                          </a:solidFill>
                          <a:latin typeface="Poppins"/>
                          <a:ea typeface="Poppins"/>
                          <a:cs typeface="Poppins"/>
                          <a:sym typeface="Poppins"/>
                        </a:rPr>
                        <a:t>Use materials to design a solution to a human problem by mimicking how plants and/or animals use their external parts to help them survive, grow, and meet their needs.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43175">
                <a:tc>
                  <a:txBody>
                    <a:bodyPr/>
                    <a:lstStyle/>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Animal Behavior &amp; Offspring Survival 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baby ducks follow their mother?</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obtain information about the behaviors of animal parents that help their offspring survive. </a:t>
                      </a:r>
                      <a:endParaRPr b="1"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1-LS1-2. </a:t>
                      </a:r>
                      <a:r>
                        <a:rPr lang="en" sz="800">
                          <a:solidFill>
                            <a:schemeClr val="dk1"/>
                          </a:solidFill>
                          <a:latin typeface="Poppins"/>
                          <a:ea typeface="Poppins"/>
                          <a:cs typeface="Poppins"/>
                          <a:sym typeface="Poppins"/>
                        </a:rPr>
                        <a:t>Read texts and use media to determine patterns in behavior of parents and offspring that help offspring survive.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43175">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Camouflage &amp; Animal Survival</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are polar bears white?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use observations of animal parents and their offspring to construct an explanation about young plants and animals being similar, but not identical, to their parents.</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1-LS1-1. </a:t>
                      </a:r>
                      <a:r>
                        <a:rPr lang="en" sz="800">
                          <a:solidFill>
                            <a:schemeClr val="dk1"/>
                          </a:solidFill>
                          <a:latin typeface="Poppins"/>
                          <a:ea typeface="Poppins"/>
                          <a:cs typeface="Poppins"/>
                          <a:sym typeface="Poppins"/>
                        </a:rPr>
                        <a:t>Use materials to design a solution to a human problem by mimicking how plants and/or animals use their external parts to help them survive, grow, and meet their needs.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20575">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Inheritance &amp; Variation of Traits </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Read-Along </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family members look alike?</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identify parts of plants such as roots, branches, and leaves. They evaluate these plant parts and apply that information to design an umbrella that won’t blow down in the wind.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1-LS3-1. </a:t>
                      </a:r>
                      <a:r>
                        <a:rPr lang="en" sz="800">
                          <a:solidFill>
                            <a:schemeClr val="dk1"/>
                          </a:solidFill>
                          <a:latin typeface="Poppins"/>
                          <a:ea typeface="Poppins"/>
                          <a:cs typeface="Poppins"/>
                          <a:sym typeface="Poppins"/>
                        </a:rPr>
                        <a:t>Make observations to construct an evidence-based account that young plants and animals are like, but not exactly like, their parents.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93" name="Google Shape;93;p16"/>
          <p:cNvPicPr preferRelativeResize="0"/>
          <p:nvPr/>
        </p:nvPicPr>
        <p:blipFill>
          <a:blip r:embed="rId3">
            <a:alphaModFix/>
          </a:blip>
          <a:stretch>
            <a:fillRect/>
          </a:stretch>
        </p:blipFill>
        <p:spPr>
          <a:xfrm>
            <a:off x="8458200" y="457200"/>
            <a:ext cx="1133998" cy="142306"/>
          </a:xfrm>
          <a:prstGeom prst="rect">
            <a:avLst/>
          </a:prstGeom>
          <a:noFill/>
          <a:ln>
            <a:noFill/>
          </a:ln>
        </p:spPr>
      </p:pic>
      <p:sp>
        <p:nvSpPr>
          <p:cNvPr id="94" name="Google Shape;94;p16"/>
          <p:cNvSpPr txBox="1"/>
          <p:nvPr/>
        </p:nvSpPr>
        <p:spPr>
          <a:xfrm>
            <a:off x="457200" y="793700"/>
            <a:ext cx="59955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latin typeface="Poppins"/>
                <a:ea typeface="Poppins"/>
                <a:cs typeface="Poppins"/>
                <a:sym typeface="Poppins"/>
              </a:rPr>
              <a:t>Animal Structures And Survival </a:t>
            </a:r>
            <a:r>
              <a:rPr b="1" lang="en">
                <a:latin typeface="Poppins"/>
                <a:ea typeface="Poppins"/>
                <a:cs typeface="Poppins"/>
                <a:sym typeface="Poppins"/>
              </a:rPr>
              <a:t>Unit </a:t>
            </a:r>
            <a:r>
              <a:rPr lang="en" sz="1200">
                <a:solidFill>
                  <a:schemeClr val="dk1"/>
                </a:solidFill>
                <a:latin typeface="Poppins"/>
                <a:ea typeface="Poppins"/>
                <a:cs typeface="Poppins"/>
                <a:sym typeface="Poppins"/>
              </a:rPr>
              <a:t>(Animal Superpowers)</a:t>
            </a:r>
            <a:endParaRPr b="1" sz="1200">
              <a:solidFill>
                <a:srgbClr val="000000"/>
              </a:solidFill>
              <a:latin typeface="Poppins"/>
              <a:ea typeface="Poppins"/>
              <a:cs typeface="Poppins"/>
              <a:sym typeface="Poppins"/>
            </a:endParaRPr>
          </a:p>
        </p:txBody>
      </p:sp>
      <p:sp>
        <p:nvSpPr>
          <p:cNvPr id="95" name="Google Shape;95;p16"/>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1st Grade</a:t>
            </a:r>
            <a:r>
              <a:rPr b="1" lang="en" sz="2800">
                <a:solidFill>
                  <a:schemeClr val="dk1"/>
                </a:solidFill>
                <a:latin typeface="Poppins"/>
                <a:ea typeface="Poppins"/>
                <a:cs typeface="Poppins"/>
                <a:sym typeface="Poppins"/>
              </a:rPr>
              <a:t>: Life Science</a:t>
            </a:r>
            <a:endParaRPr b="1" sz="2800">
              <a:solidFill>
                <a:schemeClr val="dk1"/>
              </a:solidFill>
              <a:latin typeface="Poppins"/>
              <a:ea typeface="Poppins"/>
              <a:cs typeface="Poppins"/>
              <a:sym typeface="Poppins"/>
            </a:endParaRPr>
          </a:p>
        </p:txBody>
      </p:sp>
      <p:pic>
        <p:nvPicPr>
          <p:cNvPr id="96" name="Google Shape;96;p16"/>
          <p:cNvPicPr preferRelativeResize="0"/>
          <p:nvPr/>
        </p:nvPicPr>
        <p:blipFill>
          <a:blip r:embed="rId4">
            <a:alphaModFix/>
          </a:blip>
          <a:stretch>
            <a:fillRect/>
          </a:stretch>
        </p:blipFill>
        <p:spPr>
          <a:xfrm>
            <a:off x="457200" y="1757175"/>
            <a:ext cx="914400" cy="5193276"/>
          </a:xfrm>
          <a:prstGeom prst="rect">
            <a:avLst/>
          </a:prstGeom>
          <a:noFill/>
          <a:ln>
            <a:noFill/>
          </a:ln>
        </p:spPr>
      </p:pic>
      <p:pic>
        <p:nvPicPr>
          <p:cNvPr id="97" name="Google Shape;97;p16"/>
          <p:cNvPicPr preferRelativeResize="0"/>
          <p:nvPr/>
        </p:nvPicPr>
        <p:blipFill rotWithShape="1">
          <a:blip r:embed="rId5">
            <a:alphaModFix/>
          </a:blip>
          <a:srcRect b="0" l="6930" r="16235" t="941"/>
          <a:stretch/>
        </p:blipFill>
        <p:spPr>
          <a:xfrm>
            <a:off x="472675" y="1757175"/>
            <a:ext cx="883450" cy="1033450"/>
          </a:xfrm>
          <a:prstGeom prst="rect">
            <a:avLst/>
          </a:prstGeom>
          <a:noFill/>
          <a:ln>
            <a:noFill/>
          </a:ln>
        </p:spPr>
      </p:pic>
      <p:pic>
        <p:nvPicPr>
          <p:cNvPr id="98" name="Google Shape;98;p16"/>
          <p:cNvPicPr preferRelativeResize="0"/>
          <p:nvPr/>
        </p:nvPicPr>
        <p:blipFill rotWithShape="1">
          <a:blip r:embed="rId6">
            <a:alphaModFix/>
          </a:blip>
          <a:srcRect b="93127" l="0" r="30458" t="0"/>
          <a:stretch/>
        </p:blipFill>
        <p:spPr>
          <a:xfrm>
            <a:off x="472675" y="1757175"/>
            <a:ext cx="621525" cy="271100"/>
          </a:xfrm>
          <a:prstGeom prst="rect">
            <a:avLst/>
          </a:prstGeom>
          <a:noFill/>
          <a:ln>
            <a:noFill/>
          </a:ln>
        </p:spPr>
      </p:pic>
      <p:graphicFrame>
        <p:nvGraphicFramePr>
          <p:cNvPr id="99" name="Google Shape;99;p16"/>
          <p:cNvGraphicFramePr/>
          <p:nvPr/>
        </p:nvGraphicFramePr>
        <p:xfrm>
          <a:off x="457188" y="1757172"/>
          <a:ext cx="3000000" cy="3000000"/>
        </p:xfrm>
        <a:graphic>
          <a:graphicData uri="http://schemas.openxmlformats.org/drawingml/2006/table">
            <a:tbl>
              <a:tblPr>
                <a:noFill/>
                <a:tableStyleId>{3519D320-A479-4B2B-AFD7-77EC2B25AF3C}</a:tableStyleId>
              </a:tblPr>
              <a:tblGrid>
                <a:gridCol w="914400"/>
              </a:tblGrid>
              <a:tr h="1043175">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43175">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01275">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23275">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107075">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5</a:t>
                      </a:r>
                      <a:r>
                        <a:rPr b="1" lang="en" sz="1000">
                          <a:solidFill>
                            <a:schemeClr val="lt1"/>
                          </a:solidFill>
                          <a:latin typeface="Poppins"/>
                          <a:ea typeface="Poppins"/>
                          <a:cs typeface="Poppins"/>
                          <a:sym typeface="Poppins"/>
                        </a:rPr>
                        <a:t> </a:t>
                      </a:r>
                      <a:endParaRPr b="1" sz="10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p:nvPr/>
        </p:nvSpPr>
        <p:spPr>
          <a:xfrm>
            <a:off x="0" y="0"/>
            <a:ext cx="10080000" cy="1228500"/>
          </a:xfrm>
          <a:prstGeom prst="rect">
            <a:avLst/>
          </a:prstGeom>
          <a:solidFill>
            <a:srgbClr val="FFD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17"/>
          <p:cNvPicPr preferRelativeResize="0"/>
          <p:nvPr/>
        </p:nvPicPr>
        <p:blipFill>
          <a:blip r:embed="rId3">
            <a:alphaModFix/>
          </a:blip>
          <a:stretch>
            <a:fillRect/>
          </a:stretch>
        </p:blipFill>
        <p:spPr>
          <a:xfrm>
            <a:off x="8458200" y="457200"/>
            <a:ext cx="1133998" cy="142306"/>
          </a:xfrm>
          <a:prstGeom prst="rect">
            <a:avLst/>
          </a:prstGeom>
          <a:noFill/>
          <a:ln>
            <a:noFill/>
          </a:ln>
        </p:spPr>
      </p:pic>
      <p:sp>
        <p:nvSpPr>
          <p:cNvPr id="106" name="Google Shape;106;p17"/>
          <p:cNvSpPr txBox="1"/>
          <p:nvPr/>
        </p:nvSpPr>
        <p:spPr>
          <a:xfrm>
            <a:off x="457200" y="793700"/>
            <a:ext cx="59955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latin typeface="Poppins"/>
                <a:ea typeface="Poppins"/>
                <a:cs typeface="Poppins"/>
                <a:sym typeface="Poppins"/>
              </a:rPr>
              <a:t>Plant Structures And Survival Unit </a:t>
            </a:r>
            <a:r>
              <a:rPr lang="en" sz="1200">
                <a:solidFill>
                  <a:schemeClr val="dk1"/>
                </a:solidFill>
                <a:latin typeface="Poppins"/>
                <a:ea typeface="Poppins"/>
                <a:cs typeface="Poppins"/>
                <a:sym typeface="Poppins"/>
              </a:rPr>
              <a:t>(Plant Superpowers)</a:t>
            </a:r>
            <a:endParaRPr b="1" sz="1200">
              <a:solidFill>
                <a:srgbClr val="000000"/>
              </a:solidFill>
              <a:latin typeface="Poppins"/>
              <a:ea typeface="Poppins"/>
              <a:cs typeface="Poppins"/>
              <a:sym typeface="Poppins"/>
            </a:endParaRPr>
          </a:p>
        </p:txBody>
      </p:sp>
      <p:sp>
        <p:nvSpPr>
          <p:cNvPr id="107" name="Google Shape;107;p17"/>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1st Grade: Life Science</a:t>
            </a:r>
            <a:endParaRPr b="1" sz="2800">
              <a:solidFill>
                <a:schemeClr val="dk1"/>
              </a:solidFill>
              <a:latin typeface="Poppins"/>
              <a:ea typeface="Poppins"/>
              <a:cs typeface="Poppins"/>
              <a:sym typeface="Poppins"/>
            </a:endParaRPr>
          </a:p>
        </p:txBody>
      </p:sp>
      <p:graphicFrame>
        <p:nvGraphicFramePr>
          <p:cNvPr id="108" name="Google Shape;108;p17"/>
          <p:cNvGraphicFramePr/>
          <p:nvPr/>
        </p:nvGraphicFramePr>
        <p:xfrm>
          <a:off x="457188" y="1768847"/>
          <a:ext cx="3000000" cy="3000000"/>
        </p:xfrm>
        <a:graphic>
          <a:graphicData uri="http://schemas.openxmlformats.org/drawingml/2006/table">
            <a:tbl>
              <a:tblPr>
                <a:noFill/>
                <a:tableStyleId>{3519D320-A479-4B2B-AFD7-77EC2B25AF3C}</a:tableStyleId>
              </a:tblPr>
              <a:tblGrid>
                <a:gridCol w="914400"/>
              </a:tblGrid>
              <a:tr h="547375">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906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662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graphicFrame>
        <p:nvGraphicFramePr>
          <p:cNvPr id="109" name="Google Shape;109;p17"/>
          <p:cNvGraphicFramePr/>
          <p:nvPr/>
        </p:nvGraphicFramePr>
        <p:xfrm>
          <a:off x="467988" y="1360960"/>
          <a:ext cx="3000000" cy="3000000"/>
        </p:xfrm>
        <a:graphic>
          <a:graphicData uri="http://schemas.openxmlformats.org/drawingml/2006/table">
            <a:tbl>
              <a:tblPr>
                <a:noFill/>
                <a:tableStyleId>{3519D320-A479-4B2B-AFD7-77EC2B25AF3C}</a:tableStyleId>
              </a:tblPr>
              <a:tblGrid>
                <a:gridCol w="1028700"/>
                <a:gridCol w="2400300"/>
                <a:gridCol w="2286000"/>
                <a:gridCol w="342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NGSS Performance Expectations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43850">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Coming Soon!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A new lesson is in the works!</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1-LS3-1. </a:t>
                      </a:r>
                      <a:r>
                        <a:rPr lang="en" sz="800">
                          <a:solidFill>
                            <a:schemeClr val="dk1"/>
                          </a:solidFill>
                          <a:latin typeface="Poppins"/>
                          <a:ea typeface="Poppins"/>
                          <a:cs typeface="Poppins"/>
                          <a:sym typeface="Poppins"/>
                        </a:rPr>
                        <a:t>Make observations to construct an evidence-based account that young plants and animals are like, but not exactly like, their parents.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22900">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None/>
                      </a:pPr>
                      <a:r>
                        <a:rPr b="1" lang="en" sz="800">
                          <a:solidFill>
                            <a:schemeClr val="dk1"/>
                          </a:solidFill>
                          <a:latin typeface="Poppins"/>
                          <a:ea typeface="Poppins"/>
                          <a:cs typeface="Poppins"/>
                          <a:sym typeface="Poppins"/>
                        </a:rPr>
                        <a:t>Plant Survival &amp; Engineering</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t/>
                      </a:r>
                      <a:endParaRPr sz="800">
                        <a:solidFill>
                          <a:schemeClr val="dk1"/>
                        </a:solidFill>
                        <a:latin typeface="Poppins"/>
                        <a:ea typeface="Poppins"/>
                        <a:cs typeface="Poppins"/>
                        <a:sym typeface="Poppins"/>
                      </a:endParaRPr>
                    </a:p>
                    <a:p>
                      <a:pPr indent="0" lvl="0" marL="0" marR="28575" rtl="0" algn="l">
                        <a:spcBef>
                          <a:spcPts val="0"/>
                        </a:spcBef>
                        <a:spcAft>
                          <a:spcPts val="0"/>
                        </a:spcAft>
                        <a:buNone/>
                      </a:pPr>
                      <a:r>
                        <a:rPr lang="en" sz="800">
                          <a:solidFill>
                            <a:schemeClr val="dk1"/>
                          </a:solidFill>
                          <a:latin typeface="Poppins"/>
                          <a:ea typeface="Poppins"/>
                          <a:cs typeface="Poppins"/>
                          <a:sym typeface="Poppins"/>
                        </a:rPr>
                        <a:t>Why don’t trees blow down in the wind?</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learn how plants respond to light. They conduct an investigation to compare how the parts of a plant respond to light.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1-LS1-1. </a:t>
                      </a:r>
                      <a:r>
                        <a:rPr lang="en" sz="800">
                          <a:solidFill>
                            <a:schemeClr val="dk1"/>
                          </a:solidFill>
                          <a:latin typeface="Poppins"/>
                          <a:ea typeface="Poppins"/>
                          <a:cs typeface="Poppins"/>
                          <a:sym typeface="Poppins"/>
                        </a:rPr>
                        <a:t>Use materials to design a solution to a human problem by mimicking how plants and/or animals use their external parts to help them survive, grow, and meet their needs.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r h="1057450">
                <a:tc>
                  <a:txBody>
                    <a:bodyPr/>
                    <a:lstStyle/>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None/>
                      </a:pPr>
                      <a:r>
                        <a:rPr b="1" lang="en" sz="800">
                          <a:solidFill>
                            <a:schemeClr val="dk1"/>
                          </a:solidFill>
                          <a:latin typeface="Poppins"/>
                          <a:ea typeface="Poppins"/>
                          <a:cs typeface="Poppins"/>
                          <a:sym typeface="Poppins"/>
                        </a:rPr>
                        <a:t>Plant Movement &amp; Survival </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rPr b="1" lang="en" sz="800">
                          <a:solidFill>
                            <a:schemeClr val="dk1"/>
                          </a:solidFill>
                          <a:latin typeface="Poppins"/>
                          <a:ea typeface="Poppins"/>
                          <a:cs typeface="Poppins"/>
                          <a:sym typeface="Poppins"/>
                        </a:rPr>
                        <a:t>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What do sunflowers do when you’re not looking? </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learn how plants respond to light. They conduct an investigation to compare how the parts of a plant respond to light.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1-LS1-1. </a:t>
                      </a:r>
                      <a:r>
                        <a:rPr lang="en" sz="800">
                          <a:solidFill>
                            <a:schemeClr val="dk1"/>
                          </a:solidFill>
                          <a:latin typeface="Poppins"/>
                          <a:ea typeface="Poppins"/>
                          <a:cs typeface="Poppins"/>
                          <a:sym typeface="Poppins"/>
                        </a:rPr>
                        <a:t>Use materials to design a solution to a human problem by mimicking how plants and/or animals use their external parts to help them survive, grow, and meet their needs.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110" name="Google Shape;110;p17"/>
          <p:cNvPicPr preferRelativeResize="0"/>
          <p:nvPr/>
        </p:nvPicPr>
        <p:blipFill>
          <a:blip r:embed="rId4">
            <a:alphaModFix/>
          </a:blip>
          <a:stretch>
            <a:fillRect/>
          </a:stretch>
        </p:blipFill>
        <p:spPr>
          <a:xfrm>
            <a:off x="457200" y="1768845"/>
            <a:ext cx="914400" cy="3124200"/>
          </a:xfrm>
          <a:prstGeom prst="rect">
            <a:avLst/>
          </a:prstGeom>
          <a:noFill/>
          <a:ln>
            <a:noFill/>
          </a:ln>
        </p:spPr>
      </p:pic>
      <p:graphicFrame>
        <p:nvGraphicFramePr>
          <p:cNvPr id="111" name="Google Shape;111;p17"/>
          <p:cNvGraphicFramePr/>
          <p:nvPr/>
        </p:nvGraphicFramePr>
        <p:xfrm>
          <a:off x="457188" y="1757185"/>
          <a:ext cx="3000000" cy="3000000"/>
        </p:xfrm>
        <a:graphic>
          <a:graphicData uri="http://schemas.openxmlformats.org/drawingml/2006/table">
            <a:tbl>
              <a:tblPr>
                <a:noFill/>
                <a:tableStyleId>{3519D320-A479-4B2B-AFD7-77EC2B25AF3C}</a:tableStyleId>
              </a:tblPr>
              <a:tblGrid>
                <a:gridCol w="693475"/>
              </a:tblGrid>
              <a:tr h="10438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229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924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12" name="Google Shape;112;p17"/>
          <p:cNvSpPr/>
          <p:nvPr/>
        </p:nvSpPr>
        <p:spPr>
          <a:xfrm>
            <a:off x="7097950" y="6409425"/>
            <a:ext cx="2494500" cy="894900"/>
          </a:xfrm>
          <a:prstGeom prst="rect">
            <a:avLst/>
          </a:prstGeom>
          <a:solidFill>
            <a:srgbClr val="FFDF4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p:nvPr/>
        </p:nvSpPr>
        <p:spPr>
          <a:xfrm>
            <a:off x="6979100" y="6289250"/>
            <a:ext cx="2494500" cy="8949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14" name="Google Shape;114;p17"/>
          <p:cNvGraphicFramePr/>
          <p:nvPr/>
        </p:nvGraphicFramePr>
        <p:xfrm>
          <a:off x="7123750" y="6346310"/>
          <a:ext cx="3000000" cy="3000000"/>
        </p:xfrm>
        <a:graphic>
          <a:graphicData uri="http://schemas.openxmlformats.org/drawingml/2006/table">
            <a:tbl>
              <a:tblPr>
                <a:noFill/>
                <a:tableStyleId>{3519D320-A479-4B2B-AFD7-77EC2B25AF3C}</a:tableStyleId>
              </a:tblPr>
              <a:tblGrid>
                <a:gridCol w="2125050"/>
              </a:tblGrid>
              <a:tr h="697200">
                <a:tc>
                  <a:txBody>
                    <a:bodyPr/>
                    <a:lstStyle/>
                    <a:p>
                      <a:pPr indent="0" lvl="0" marL="0" rtl="0" algn="ctr">
                        <a:spcBef>
                          <a:spcPts val="0"/>
                        </a:spcBef>
                        <a:spcAft>
                          <a:spcPts val="0"/>
                        </a:spcAft>
                        <a:buNone/>
                      </a:pPr>
                      <a:r>
                        <a:rPr b="1" lang="en" sz="1000">
                          <a:solidFill>
                            <a:schemeClr val="dk1"/>
                          </a:solidFill>
                          <a:latin typeface="Poppins"/>
                          <a:ea typeface="Poppins"/>
                          <a:cs typeface="Poppins"/>
                          <a:sym typeface="Poppins"/>
                        </a:rPr>
                        <a:t>Plant &amp; Animal Superpowers</a:t>
                      </a:r>
                      <a:r>
                        <a:rPr lang="en" sz="1000">
                          <a:solidFill>
                            <a:schemeClr val="dk1"/>
                          </a:solidFill>
                          <a:latin typeface="Poppins"/>
                          <a:ea typeface="Poppins"/>
                          <a:cs typeface="Poppins"/>
                          <a:sym typeface="Poppins"/>
                        </a:rPr>
                        <a:t> will be split into </a:t>
                      </a:r>
                      <a:r>
                        <a:rPr b="1" lang="en" sz="1000">
                          <a:solidFill>
                            <a:schemeClr val="dk1"/>
                          </a:solidFill>
                          <a:latin typeface="Poppins"/>
                          <a:ea typeface="Poppins"/>
                          <a:cs typeface="Poppins"/>
                          <a:sym typeface="Poppins"/>
                        </a:rPr>
                        <a:t>Animal Superpowers </a:t>
                      </a:r>
                      <a:r>
                        <a:rPr lang="en" sz="1000">
                          <a:solidFill>
                            <a:schemeClr val="dk1"/>
                          </a:solidFill>
                          <a:latin typeface="Poppins"/>
                          <a:ea typeface="Poppins"/>
                          <a:cs typeface="Poppins"/>
                          <a:sym typeface="Poppins"/>
                        </a:rPr>
                        <a:t>and </a:t>
                      </a:r>
                      <a:r>
                        <a:rPr b="1" lang="en" sz="1000">
                          <a:solidFill>
                            <a:schemeClr val="dk1"/>
                          </a:solidFill>
                          <a:latin typeface="Poppins"/>
                          <a:ea typeface="Poppins"/>
                          <a:cs typeface="Poppins"/>
                          <a:sym typeface="Poppins"/>
                        </a:rPr>
                        <a:t>Plant Superpowers </a:t>
                      </a:r>
                      <a:r>
                        <a:rPr lang="en" sz="1000">
                          <a:solidFill>
                            <a:schemeClr val="dk1"/>
                          </a:solidFill>
                          <a:latin typeface="Poppins"/>
                          <a:ea typeface="Poppins"/>
                          <a:cs typeface="Poppins"/>
                          <a:sym typeface="Poppins"/>
                        </a:rPr>
                        <a:t>summer 2022</a:t>
                      </a:r>
                      <a:endParaRPr sz="10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p:nvPr/>
        </p:nvSpPr>
        <p:spPr>
          <a:xfrm>
            <a:off x="0" y="0"/>
            <a:ext cx="10080000" cy="1228500"/>
          </a:xfrm>
          <a:prstGeom prst="rect">
            <a:avLst/>
          </a:prstGeom>
          <a:solidFill>
            <a:srgbClr val="FFD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20" name="Google Shape;120;p18"/>
          <p:cNvGraphicFramePr/>
          <p:nvPr/>
        </p:nvGraphicFramePr>
        <p:xfrm>
          <a:off x="467988" y="1360960"/>
          <a:ext cx="3000000" cy="3000000"/>
        </p:xfrm>
        <a:graphic>
          <a:graphicData uri="http://schemas.openxmlformats.org/drawingml/2006/table">
            <a:tbl>
              <a:tblPr>
                <a:noFill/>
                <a:tableStyleId>{3519D320-A479-4B2B-AFD7-77EC2B25AF3C}</a:tableStyleId>
              </a:tblPr>
              <a:tblGrid>
                <a:gridCol w="1028700"/>
                <a:gridCol w="2400300"/>
                <a:gridCol w="2286000"/>
                <a:gridCol w="342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NGSS Performance Expectations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latin typeface="Poppins"/>
                          <a:ea typeface="Poppins"/>
                          <a:cs typeface="Poppins"/>
                          <a:sym typeface="Poppins"/>
                        </a:rPr>
                        <a:t>Sun, Shadows, &amp; Daily Patterns</a:t>
                      </a:r>
                      <a:endParaRPr b="1" sz="800">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latin typeface="Poppins"/>
                        <a:ea typeface="Poppins"/>
                        <a:cs typeface="Poppins"/>
                        <a:sym typeface="Poppins"/>
                      </a:endParaRPr>
                    </a:p>
                    <a:p>
                      <a:pPr indent="0" lvl="0" marL="0" rtl="0" algn="l">
                        <a:lnSpc>
                          <a:spcPct val="100000"/>
                        </a:lnSpc>
                        <a:spcBef>
                          <a:spcPts val="0"/>
                        </a:spcBef>
                        <a:spcAft>
                          <a:spcPts val="0"/>
                        </a:spcAft>
                        <a:buNone/>
                      </a:pPr>
                      <a:r>
                        <a:rPr lang="en" sz="800">
                          <a:latin typeface="Poppins"/>
                          <a:ea typeface="Poppins"/>
                          <a:cs typeface="Poppins"/>
                          <a:sym typeface="Poppins"/>
                        </a:rPr>
                        <a:t>Could a statue’s shadow move?</a:t>
                      </a:r>
                      <a:endParaRPr sz="800">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observe how shadows change as time passes, or as the Sun moves across the sky. They analyze how to move a light source to change the shape and direction of shadows, constructing an explanation of what causes a shadow to move.</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1-ESS1-1. </a:t>
                      </a:r>
                      <a:r>
                        <a:rPr lang="en" sz="800">
                          <a:solidFill>
                            <a:schemeClr val="dk1"/>
                          </a:solidFill>
                          <a:latin typeface="Poppins"/>
                          <a:ea typeface="Poppins"/>
                          <a:cs typeface="Poppins"/>
                          <a:sym typeface="Poppins"/>
                        </a:rPr>
                        <a:t>Use observations of the sun, moon, and stars to describe patterns that can be predicted.</a:t>
                      </a:r>
                      <a:endParaRPr b="1"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Sun, Shadows, &amp; Daily Patterns </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What does your shadow do when you’re not looking?</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conduct an investigation to gather information about how their shadow changes throughout the day.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1-ESS1-1. </a:t>
                      </a:r>
                      <a:r>
                        <a:rPr lang="en" sz="800">
                          <a:solidFill>
                            <a:schemeClr val="dk1"/>
                          </a:solidFill>
                          <a:latin typeface="Poppins"/>
                          <a:ea typeface="Poppins"/>
                          <a:cs typeface="Poppins"/>
                          <a:sym typeface="Poppins"/>
                        </a:rPr>
                        <a:t>Use observations of the sun, moon, and stars to describe patterns that can be predicted.</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Sun &amp; Daily Patterns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the Sun help you if you’re lost?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develop a Sun Finder, a model of the Sun’s movement across the sky. They use this model to reason about how the Sun can help guide them during the day.</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1-ESS1-1. </a:t>
                      </a:r>
                      <a:r>
                        <a:rPr lang="en" sz="800">
                          <a:solidFill>
                            <a:schemeClr val="dk1"/>
                          </a:solidFill>
                          <a:latin typeface="Poppins"/>
                          <a:ea typeface="Poppins"/>
                          <a:cs typeface="Poppins"/>
                          <a:sym typeface="Poppins"/>
                        </a:rPr>
                        <a:t>Use observations of the sun, moon, and stars to describe patterns that can be predicted.</a:t>
                      </a:r>
                      <a:endParaRPr b="1"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rPr lang="en" sz="800">
                          <a:latin typeface="Poppins"/>
                          <a:ea typeface="Poppins"/>
                          <a:cs typeface="Poppins"/>
                          <a:sym typeface="Poppins"/>
                        </a:rPr>
                        <a:t>Lesson 4</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Daylight &amp; Seasonal Patterns </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you have to go to bed early in the summer?</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obtain information about the seasonal patterns of sunrise and sunset.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1-ESS1-2. </a:t>
                      </a:r>
                      <a:r>
                        <a:rPr lang="en" sz="800">
                          <a:solidFill>
                            <a:schemeClr val="dk1"/>
                          </a:solidFill>
                          <a:latin typeface="Poppins"/>
                          <a:ea typeface="Poppins"/>
                          <a:cs typeface="Poppins"/>
                          <a:sym typeface="Poppins"/>
                        </a:rPr>
                        <a:t>Make observations at different times of year to relate the amount of daylight to the time of year.</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pic>
        <p:nvPicPr>
          <p:cNvPr id="121" name="Google Shape;121;p18"/>
          <p:cNvPicPr preferRelativeResize="0"/>
          <p:nvPr/>
        </p:nvPicPr>
        <p:blipFill>
          <a:blip r:embed="rId3">
            <a:alphaModFix/>
          </a:blip>
          <a:stretch>
            <a:fillRect/>
          </a:stretch>
        </p:blipFill>
        <p:spPr>
          <a:xfrm>
            <a:off x="8458200" y="457200"/>
            <a:ext cx="1133998" cy="142306"/>
          </a:xfrm>
          <a:prstGeom prst="rect">
            <a:avLst/>
          </a:prstGeom>
          <a:noFill/>
          <a:ln>
            <a:noFill/>
          </a:ln>
        </p:spPr>
      </p:pic>
      <p:sp>
        <p:nvSpPr>
          <p:cNvPr id="122" name="Google Shape;122;p18"/>
          <p:cNvSpPr txBox="1"/>
          <p:nvPr/>
        </p:nvSpPr>
        <p:spPr>
          <a:xfrm>
            <a:off x="457200" y="793700"/>
            <a:ext cx="37536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latin typeface="Poppins"/>
                <a:ea typeface="Poppins"/>
                <a:cs typeface="Poppins"/>
                <a:sym typeface="Poppins"/>
              </a:rPr>
              <a:t>Day Patterns Unit </a:t>
            </a:r>
            <a:r>
              <a:rPr lang="en" sz="1200">
                <a:solidFill>
                  <a:schemeClr val="dk1"/>
                </a:solidFill>
                <a:latin typeface="Poppins"/>
                <a:ea typeface="Poppins"/>
                <a:cs typeface="Poppins"/>
                <a:sym typeface="Poppins"/>
              </a:rPr>
              <a:t>(Sun &amp; Shadows)</a:t>
            </a:r>
            <a:endParaRPr b="1" sz="1600">
              <a:solidFill>
                <a:srgbClr val="000000"/>
              </a:solidFill>
              <a:latin typeface="Poppins"/>
              <a:ea typeface="Poppins"/>
              <a:cs typeface="Poppins"/>
              <a:sym typeface="Poppins"/>
            </a:endParaRPr>
          </a:p>
        </p:txBody>
      </p:sp>
      <p:sp>
        <p:nvSpPr>
          <p:cNvPr id="123" name="Google Shape;123;p18"/>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1st Grade: Earth and Space Science</a:t>
            </a:r>
            <a:endParaRPr b="1" sz="2800">
              <a:solidFill>
                <a:schemeClr val="dk1"/>
              </a:solidFill>
              <a:latin typeface="Poppins"/>
              <a:ea typeface="Poppins"/>
              <a:cs typeface="Poppins"/>
              <a:sym typeface="Poppins"/>
            </a:endParaRPr>
          </a:p>
        </p:txBody>
      </p:sp>
      <p:pic>
        <p:nvPicPr>
          <p:cNvPr id="124" name="Google Shape;124;p18"/>
          <p:cNvPicPr preferRelativeResize="0"/>
          <p:nvPr/>
        </p:nvPicPr>
        <p:blipFill>
          <a:blip r:embed="rId4">
            <a:alphaModFix/>
          </a:blip>
          <a:stretch>
            <a:fillRect/>
          </a:stretch>
        </p:blipFill>
        <p:spPr>
          <a:xfrm>
            <a:off x="468000" y="1757175"/>
            <a:ext cx="914400" cy="4152900"/>
          </a:xfrm>
          <a:prstGeom prst="rect">
            <a:avLst/>
          </a:prstGeom>
          <a:noFill/>
          <a:ln>
            <a:noFill/>
          </a:ln>
        </p:spPr>
      </p:pic>
      <p:graphicFrame>
        <p:nvGraphicFramePr>
          <p:cNvPr id="125" name="Google Shape;125;p18"/>
          <p:cNvGraphicFramePr/>
          <p:nvPr/>
        </p:nvGraphicFramePr>
        <p:xfrm>
          <a:off x="467988" y="1757185"/>
          <a:ext cx="3000000" cy="3000000"/>
        </p:xfrm>
        <a:graphic>
          <a:graphicData uri="http://schemas.openxmlformats.org/drawingml/2006/table">
            <a:tbl>
              <a:tblPr>
                <a:noFill/>
                <a:tableStyleId>{3519D320-A479-4B2B-AFD7-77EC2B25AF3C}</a:tableStyleId>
              </a:tblPr>
              <a:tblGrid>
                <a:gridCol w="696475"/>
              </a:tblGrid>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92450">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26" name="Google Shape;126;p18"/>
          <p:cNvSpPr/>
          <p:nvPr/>
        </p:nvSpPr>
        <p:spPr>
          <a:xfrm>
            <a:off x="7199940" y="6503325"/>
            <a:ext cx="2392500" cy="801000"/>
          </a:xfrm>
          <a:prstGeom prst="rect">
            <a:avLst/>
          </a:prstGeom>
          <a:solidFill>
            <a:srgbClr val="FFDF4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p:nvPr/>
        </p:nvSpPr>
        <p:spPr>
          <a:xfrm>
            <a:off x="7081425" y="6383225"/>
            <a:ext cx="2392200" cy="801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28" name="Google Shape;128;p18"/>
          <p:cNvGraphicFramePr/>
          <p:nvPr/>
        </p:nvGraphicFramePr>
        <p:xfrm>
          <a:off x="7199950" y="6422510"/>
          <a:ext cx="3000000" cy="3000000"/>
        </p:xfrm>
        <a:graphic>
          <a:graphicData uri="http://schemas.openxmlformats.org/drawingml/2006/table">
            <a:tbl>
              <a:tblPr>
                <a:noFill/>
                <a:tableStyleId>{3519D320-A479-4B2B-AFD7-77EC2B25AF3C}</a:tableStyleId>
              </a:tblPr>
              <a:tblGrid>
                <a:gridCol w="2125050"/>
              </a:tblGrid>
              <a:tr h="697200">
                <a:tc>
                  <a:txBody>
                    <a:bodyPr/>
                    <a:lstStyle/>
                    <a:p>
                      <a:pPr indent="0" lvl="0" marL="0" rtl="0" algn="ctr">
                        <a:spcBef>
                          <a:spcPts val="0"/>
                        </a:spcBef>
                        <a:spcAft>
                          <a:spcPts val="0"/>
                        </a:spcAft>
                        <a:buNone/>
                      </a:pPr>
                      <a:r>
                        <a:rPr b="1" lang="en" sz="1000">
                          <a:solidFill>
                            <a:schemeClr val="dk1"/>
                          </a:solidFill>
                          <a:latin typeface="Poppins"/>
                          <a:ea typeface="Poppins"/>
                          <a:cs typeface="Poppins"/>
                          <a:sym typeface="Poppins"/>
                        </a:rPr>
                        <a:t>Spinning Sky</a:t>
                      </a:r>
                      <a:r>
                        <a:rPr lang="en" sz="1000">
                          <a:solidFill>
                            <a:schemeClr val="dk1"/>
                          </a:solidFill>
                          <a:latin typeface="Poppins"/>
                          <a:ea typeface="Poppins"/>
                          <a:cs typeface="Poppins"/>
                          <a:sym typeface="Poppins"/>
                        </a:rPr>
                        <a:t> will be split into </a:t>
                      </a:r>
                      <a:r>
                        <a:rPr b="1" lang="en" sz="1000">
                          <a:solidFill>
                            <a:schemeClr val="dk1"/>
                          </a:solidFill>
                          <a:latin typeface="Poppins"/>
                          <a:ea typeface="Poppins"/>
                          <a:cs typeface="Poppins"/>
                          <a:sym typeface="Poppins"/>
                        </a:rPr>
                        <a:t>Day Patterns</a:t>
                      </a:r>
                      <a:r>
                        <a:rPr lang="en" sz="1000">
                          <a:solidFill>
                            <a:schemeClr val="dk1"/>
                          </a:solidFill>
                          <a:latin typeface="Poppins"/>
                          <a:ea typeface="Poppins"/>
                          <a:cs typeface="Poppins"/>
                          <a:sym typeface="Poppins"/>
                        </a:rPr>
                        <a:t> and </a:t>
                      </a:r>
                      <a:r>
                        <a:rPr b="1" lang="en" sz="1000">
                          <a:solidFill>
                            <a:schemeClr val="dk1"/>
                          </a:solidFill>
                          <a:latin typeface="Poppins"/>
                          <a:ea typeface="Poppins"/>
                          <a:cs typeface="Poppins"/>
                          <a:sym typeface="Poppins"/>
                        </a:rPr>
                        <a:t>Night Patterns</a:t>
                      </a:r>
                      <a:r>
                        <a:rPr lang="en" sz="1000">
                          <a:solidFill>
                            <a:schemeClr val="dk1"/>
                          </a:solidFill>
                          <a:latin typeface="Poppins"/>
                          <a:ea typeface="Poppins"/>
                          <a:cs typeface="Poppins"/>
                          <a:sym typeface="Poppins"/>
                        </a:rPr>
                        <a:t> summer 2022</a:t>
                      </a:r>
                      <a:endParaRPr sz="10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p:nvPr/>
        </p:nvSpPr>
        <p:spPr>
          <a:xfrm>
            <a:off x="0" y="0"/>
            <a:ext cx="10080000" cy="1228500"/>
          </a:xfrm>
          <a:prstGeom prst="rect">
            <a:avLst/>
          </a:prstGeom>
          <a:solidFill>
            <a:srgbClr val="FFD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34" name="Google Shape;134;p19"/>
          <p:cNvGraphicFramePr/>
          <p:nvPr/>
        </p:nvGraphicFramePr>
        <p:xfrm>
          <a:off x="457188" y="1360960"/>
          <a:ext cx="3000000" cy="3000000"/>
        </p:xfrm>
        <a:graphic>
          <a:graphicData uri="http://schemas.openxmlformats.org/drawingml/2006/table">
            <a:tbl>
              <a:tblPr>
                <a:noFill/>
                <a:tableStyleId>{3519D320-A479-4B2B-AFD7-77EC2B25AF3C}</a:tableStyleId>
              </a:tblPr>
              <a:tblGrid>
                <a:gridCol w="1028700"/>
                <a:gridCol w="2400300"/>
                <a:gridCol w="2286000"/>
                <a:gridCol w="342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NGSS Performance Expectations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rgbClr val="202124"/>
                          </a:solidFill>
                          <a:latin typeface="Poppins"/>
                          <a:ea typeface="Poppins"/>
                          <a:cs typeface="Poppins"/>
                          <a:sym typeface="Poppins"/>
                        </a:rPr>
                        <a:t>✨New!✨</a:t>
                      </a:r>
                      <a:endParaRPr sz="800">
                        <a:solidFill>
                          <a:srgbClr val="20212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rgbClr val="202124"/>
                        </a:solidFill>
                        <a:latin typeface="Poppins"/>
                        <a:ea typeface="Poppins"/>
                        <a:cs typeface="Poppins"/>
                        <a:sym typeface="Poppins"/>
                      </a:endParaRPr>
                    </a:p>
                    <a:p>
                      <a:pPr indent="0" lvl="0" marL="0" marR="28575" rtl="0" algn="l">
                        <a:lnSpc>
                          <a:spcPct val="100000"/>
                        </a:lnSpc>
                        <a:spcBef>
                          <a:spcPts val="0"/>
                        </a:spcBef>
                        <a:spcAft>
                          <a:spcPts val="0"/>
                        </a:spcAft>
                        <a:buNone/>
                      </a:pPr>
                      <a:r>
                        <a:rPr b="1" lang="en" sz="800">
                          <a:latin typeface="Poppins"/>
                          <a:ea typeface="Poppins"/>
                          <a:cs typeface="Poppins"/>
                          <a:sym typeface="Poppins"/>
                        </a:rPr>
                        <a:t>Moon Phases &amp; Patterns</a:t>
                      </a:r>
                      <a:endParaRPr b="1" sz="800">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latin typeface="Poppins"/>
                        <a:ea typeface="Poppins"/>
                        <a:cs typeface="Poppins"/>
                        <a:sym typeface="Poppins"/>
                      </a:endParaRPr>
                    </a:p>
                    <a:p>
                      <a:pPr indent="0" lvl="0" marL="0" rtl="0" algn="l">
                        <a:lnSpc>
                          <a:spcPct val="100000"/>
                        </a:lnSpc>
                        <a:spcBef>
                          <a:spcPts val="0"/>
                        </a:spcBef>
                        <a:spcAft>
                          <a:spcPts val="0"/>
                        </a:spcAft>
                        <a:buNone/>
                      </a:pPr>
                      <a:r>
                        <a:rPr lang="en" sz="800">
                          <a:latin typeface="Poppins"/>
                          <a:ea typeface="Poppins"/>
                          <a:cs typeface="Poppins"/>
                          <a:sym typeface="Poppins"/>
                        </a:rPr>
                        <a:t>When can you see the full moon?</a:t>
                      </a:r>
                      <a:endParaRPr sz="800">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record observations of the Moon’s shape using a series of photos collected over the course of four weeks. Using this information, students discover that the Moon follows a cyclical pattern, which they can use to predict when a full moon will appear.</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1-ESS1-1. </a:t>
                      </a:r>
                      <a:r>
                        <a:rPr lang="en" sz="800">
                          <a:solidFill>
                            <a:schemeClr val="dk1"/>
                          </a:solidFill>
                          <a:latin typeface="Poppins"/>
                          <a:ea typeface="Poppins"/>
                          <a:cs typeface="Poppins"/>
                          <a:sym typeface="Poppins"/>
                        </a:rPr>
                        <a:t>Use observations of the sun, moon, and stars to describe patterns that can be predicted.</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Stars &amp; Daily Patterns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stars come out at night?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develop and use a model of the Big Dipper in the night sky. After conducting a simple investigation, students construct an explanation for why stars are only visible in the night sky.</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1-ESS1-1. </a:t>
                      </a:r>
                      <a:r>
                        <a:rPr lang="en" sz="800">
                          <a:solidFill>
                            <a:schemeClr val="dk1"/>
                          </a:solidFill>
                          <a:latin typeface="Poppins"/>
                          <a:ea typeface="Poppins"/>
                          <a:cs typeface="Poppins"/>
                          <a:sym typeface="Poppins"/>
                        </a:rPr>
                        <a:t>Use observations of the sun, moon, and stars to describe patterns that can be predicted.</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Stars &amp; Seasonal Patterns </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stars help you if you get lost?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develop a Sun Finder, a model of the Sun’s movement across the sky. They use this model to reason about how the Sun can help guide them during the day.</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1-ESS1-1. </a:t>
                      </a:r>
                      <a:r>
                        <a:rPr lang="en" sz="800">
                          <a:solidFill>
                            <a:schemeClr val="dk1"/>
                          </a:solidFill>
                          <a:latin typeface="Poppins"/>
                          <a:ea typeface="Poppins"/>
                          <a:cs typeface="Poppins"/>
                          <a:sym typeface="Poppins"/>
                        </a:rPr>
                        <a:t>Use observations of the sun, moon, and stars to describe patterns that can be predicted.</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135" name="Google Shape;135;p19"/>
          <p:cNvPicPr preferRelativeResize="0"/>
          <p:nvPr/>
        </p:nvPicPr>
        <p:blipFill>
          <a:blip r:embed="rId3">
            <a:alphaModFix/>
          </a:blip>
          <a:stretch>
            <a:fillRect/>
          </a:stretch>
        </p:blipFill>
        <p:spPr>
          <a:xfrm>
            <a:off x="8458200" y="457200"/>
            <a:ext cx="1133998" cy="142306"/>
          </a:xfrm>
          <a:prstGeom prst="rect">
            <a:avLst/>
          </a:prstGeom>
          <a:noFill/>
          <a:ln>
            <a:noFill/>
          </a:ln>
        </p:spPr>
      </p:pic>
      <p:sp>
        <p:nvSpPr>
          <p:cNvPr id="136" name="Google Shape;136;p19"/>
          <p:cNvSpPr txBox="1"/>
          <p:nvPr/>
        </p:nvSpPr>
        <p:spPr>
          <a:xfrm>
            <a:off x="457200" y="793700"/>
            <a:ext cx="29379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latin typeface="Poppins"/>
                <a:ea typeface="Poppins"/>
                <a:cs typeface="Poppins"/>
                <a:sym typeface="Poppins"/>
              </a:rPr>
              <a:t>Night Patterns Unit </a:t>
            </a:r>
            <a:r>
              <a:rPr lang="en" sz="1200">
                <a:solidFill>
                  <a:schemeClr val="dk1"/>
                </a:solidFill>
                <a:latin typeface="Poppins"/>
                <a:ea typeface="Poppins"/>
                <a:cs typeface="Poppins"/>
                <a:sym typeface="Poppins"/>
              </a:rPr>
              <a:t>(Moon &amp; Stars)</a:t>
            </a:r>
            <a:endParaRPr b="1" sz="1600">
              <a:solidFill>
                <a:srgbClr val="000000"/>
              </a:solidFill>
              <a:latin typeface="Poppins"/>
              <a:ea typeface="Poppins"/>
              <a:cs typeface="Poppins"/>
              <a:sym typeface="Poppins"/>
            </a:endParaRPr>
          </a:p>
        </p:txBody>
      </p:sp>
      <p:sp>
        <p:nvSpPr>
          <p:cNvPr id="137" name="Google Shape;137;p19"/>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1st Grade: Earth and Space Science</a:t>
            </a:r>
            <a:endParaRPr b="1" sz="2800">
              <a:solidFill>
                <a:schemeClr val="dk1"/>
              </a:solidFill>
              <a:latin typeface="Poppins"/>
              <a:ea typeface="Poppins"/>
              <a:cs typeface="Poppins"/>
              <a:sym typeface="Poppins"/>
            </a:endParaRPr>
          </a:p>
        </p:txBody>
      </p:sp>
      <p:pic>
        <p:nvPicPr>
          <p:cNvPr id="138" name="Google Shape;138;p19"/>
          <p:cNvPicPr preferRelativeResize="0"/>
          <p:nvPr/>
        </p:nvPicPr>
        <p:blipFill>
          <a:blip r:embed="rId4">
            <a:alphaModFix/>
          </a:blip>
          <a:stretch>
            <a:fillRect/>
          </a:stretch>
        </p:blipFill>
        <p:spPr>
          <a:xfrm>
            <a:off x="457200" y="1757175"/>
            <a:ext cx="914400" cy="3124200"/>
          </a:xfrm>
          <a:prstGeom prst="rect">
            <a:avLst/>
          </a:prstGeom>
          <a:noFill/>
          <a:ln>
            <a:noFill/>
          </a:ln>
        </p:spPr>
      </p:pic>
      <p:graphicFrame>
        <p:nvGraphicFramePr>
          <p:cNvPr id="139" name="Google Shape;139;p19"/>
          <p:cNvGraphicFramePr/>
          <p:nvPr/>
        </p:nvGraphicFramePr>
        <p:xfrm>
          <a:off x="457188" y="1764835"/>
          <a:ext cx="3000000" cy="3000000"/>
        </p:xfrm>
        <a:graphic>
          <a:graphicData uri="http://schemas.openxmlformats.org/drawingml/2006/table">
            <a:tbl>
              <a:tblPr>
                <a:noFill/>
                <a:tableStyleId>{3519D320-A479-4B2B-AFD7-77EC2B25AF3C}</a:tableStyleId>
              </a:tblPr>
              <a:tblGrid>
                <a:gridCol w="696475"/>
              </a:tblGrid>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40" name="Google Shape;140;p19"/>
          <p:cNvSpPr/>
          <p:nvPr/>
        </p:nvSpPr>
        <p:spPr>
          <a:xfrm>
            <a:off x="7199940" y="6503325"/>
            <a:ext cx="2392500" cy="801000"/>
          </a:xfrm>
          <a:prstGeom prst="rect">
            <a:avLst/>
          </a:prstGeom>
          <a:solidFill>
            <a:srgbClr val="FFDF4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p:nvPr/>
        </p:nvSpPr>
        <p:spPr>
          <a:xfrm>
            <a:off x="7081425" y="6383225"/>
            <a:ext cx="2392200" cy="801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42" name="Google Shape;142;p19"/>
          <p:cNvGraphicFramePr/>
          <p:nvPr/>
        </p:nvGraphicFramePr>
        <p:xfrm>
          <a:off x="7199950" y="6422510"/>
          <a:ext cx="3000000" cy="3000000"/>
        </p:xfrm>
        <a:graphic>
          <a:graphicData uri="http://schemas.openxmlformats.org/drawingml/2006/table">
            <a:tbl>
              <a:tblPr>
                <a:noFill/>
                <a:tableStyleId>{3519D320-A479-4B2B-AFD7-77EC2B25AF3C}</a:tableStyleId>
              </a:tblPr>
              <a:tblGrid>
                <a:gridCol w="2125050"/>
              </a:tblGrid>
              <a:tr h="697200">
                <a:tc>
                  <a:txBody>
                    <a:bodyPr/>
                    <a:lstStyle/>
                    <a:p>
                      <a:pPr indent="0" lvl="0" marL="0" rtl="0" algn="ctr">
                        <a:spcBef>
                          <a:spcPts val="0"/>
                        </a:spcBef>
                        <a:spcAft>
                          <a:spcPts val="0"/>
                        </a:spcAft>
                        <a:buNone/>
                      </a:pPr>
                      <a:r>
                        <a:rPr b="1" lang="en" sz="1000">
                          <a:solidFill>
                            <a:schemeClr val="dk1"/>
                          </a:solidFill>
                          <a:latin typeface="Poppins"/>
                          <a:ea typeface="Poppins"/>
                          <a:cs typeface="Poppins"/>
                          <a:sym typeface="Poppins"/>
                        </a:rPr>
                        <a:t>Spinning Sky</a:t>
                      </a:r>
                      <a:r>
                        <a:rPr lang="en" sz="1000">
                          <a:solidFill>
                            <a:schemeClr val="dk1"/>
                          </a:solidFill>
                          <a:latin typeface="Poppins"/>
                          <a:ea typeface="Poppins"/>
                          <a:cs typeface="Poppins"/>
                          <a:sym typeface="Poppins"/>
                        </a:rPr>
                        <a:t> will be split into </a:t>
                      </a:r>
                      <a:r>
                        <a:rPr b="1" lang="en" sz="1000">
                          <a:solidFill>
                            <a:schemeClr val="dk1"/>
                          </a:solidFill>
                          <a:latin typeface="Poppins"/>
                          <a:ea typeface="Poppins"/>
                          <a:cs typeface="Poppins"/>
                          <a:sym typeface="Poppins"/>
                        </a:rPr>
                        <a:t>Day Patterns</a:t>
                      </a:r>
                      <a:r>
                        <a:rPr lang="en" sz="1000">
                          <a:solidFill>
                            <a:schemeClr val="dk1"/>
                          </a:solidFill>
                          <a:latin typeface="Poppins"/>
                          <a:ea typeface="Poppins"/>
                          <a:cs typeface="Poppins"/>
                          <a:sym typeface="Poppins"/>
                        </a:rPr>
                        <a:t> and </a:t>
                      </a:r>
                      <a:r>
                        <a:rPr b="1" lang="en" sz="1000">
                          <a:solidFill>
                            <a:schemeClr val="dk1"/>
                          </a:solidFill>
                          <a:latin typeface="Poppins"/>
                          <a:ea typeface="Poppins"/>
                          <a:cs typeface="Poppins"/>
                          <a:sym typeface="Poppins"/>
                        </a:rPr>
                        <a:t>Night Patterns</a:t>
                      </a:r>
                      <a:r>
                        <a:rPr lang="en" sz="1000">
                          <a:solidFill>
                            <a:schemeClr val="dk1"/>
                          </a:solidFill>
                          <a:latin typeface="Poppins"/>
                          <a:ea typeface="Poppins"/>
                          <a:cs typeface="Poppins"/>
                          <a:sym typeface="Poppins"/>
                        </a:rPr>
                        <a:t> </a:t>
                      </a:r>
                      <a:r>
                        <a:rPr lang="en" sz="1000">
                          <a:solidFill>
                            <a:schemeClr val="dk1"/>
                          </a:solidFill>
                          <a:latin typeface="Poppins"/>
                          <a:ea typeface="Poppins"/>
                          <a:cs typeface="Poppins"/>
                          <a:sym typeface="Poppins"/>
                        </a:rPr>
                        <a:t>summer 2022</a:t>
                      </a:r>
                      <a:endParaRPr sz="10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p:nvPr/>
        </p:nvSpPr>
        <p:spPr>
          <a:xfrm>
            <a:off x="0" y="0"/>
            <a:ext cx="10080000" cy="1228500"/>
          </a:xfrm>
          <a:prstGeom prst="rect">
            <a:avLst/>
          </a:prstGeom>
          <a:solidFill>
            <a:srgbClr val="7FAF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48" name="Google Shape;148;p20"/>
          <p:cNvGraphicFramePr/>
          <p:nvPr/>
        </p:nvGraphicFramePr>
        <p:xfrm>
          <a:off x="467988" y="1360960"/>
          <a:ext cx="3000000" cy="3000000"/>
        </p:xfrm>
        <a:graphic>
          <a:graphicData uri="http://schemas.openxmlformats.org/drawingml/2006/table">
            <a:tbl>
              <a:tblPr>
                <a:noFill/>
                <a:tableStyleId>{3519D320-A479-4B2B-AFD7-77EC2B25AF3C}</a:tableStyleId>
              </a:tblPr>
              <a:tblGrid>
                <a:gridCol w="1028700"/>
                <a:gridCol w="2400300"/>
                <a:gridCol w="2286000"/>
                <a:gridCol w="342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NGSS Performance Expectations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latin typeface="Poppins"/>
                          <a:ea typeface="Poppins"/>
                          <a:cs typeface="Poppins"/>
                          <a:sym typeface="Poppins"/>
                        </a:rPr>
                        <a:t>Biodiversity &amp; Classification</a:t>
                      </a:r>
                      <a:endParaRPr b="1" sz="800">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latin typeface="Poppins"/>
                        <a:ea typeface="Poppins"/>
                        <a:cs typeface="Poppins"/>
                        <a:sym typeface="Poppins"/>
                      </a:endParaRPr>
                    </a:p>
                    <a:p>
                      <a:pPr indent="0" lvl="0" marL="0" rtl="0" algn="l">
                        <a:lnSpc>
                          <a:spcPct val="100000"/>
                        </a:lnSpc>
                        <a:spcBef>
                          <a:spcPts val="0"/>
                        </a:spcBef>
                        <a:spcAft>
                          <a:spcPts val="0"/>
                        </a:spcAft>
                        <a:buNone/>
                      </a:pPr>
                      <a:r>
                        <a:rPr lang="en" sz="800">
                          <a:latin typeface="Poppins"/>
                          <a:ea typeface="Poppins"/>
                          <a:cs typeface="Poppins"/>
                          <a:sym typeface="Poppins"/>
                        </a:rPr>
                        <a:t>How many different kinds of animals are there?</a:t>
                      </a:r>
                      <a:endParaRPr sz="800">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examine how scientists organize animals into groups based on their characteristics.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Foundational for 2-LS4-1. </a:t>
                      </a:r>
                      <a:r>
                        <a:rPr lang="en" sz="800">
                          <a:solidFill>
                            <a:schemeClr val="dk1"/>
                          </a:solidFill>
                          <a:latin typeface="Poppins"/>
                          <a:ea typeface="Poppins"/>
                          <a:cs typeface="Poppins"/>
                          <a:sym typeface="Poppins"/>
                        </a:rPr>
                        <a:t>Make observations of plants and animals to compare the diversity of life in different habitats.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rgbClr val="202124"/>
                          </a:solidFill>
                          <a:latin typeface="Poppins"/>
                          <a:ea typeface="Poppins"/>
                          <a:cs typeface="Poppins"/>
                          <a:sym typeface="Poppins"/>
                        </a:rPr>
                        <a:t>✨New!✨</a:t>
                      </a:r>
                      <a:endParaRPr sz="800">
                        <a:solidFill>
                          <a:srgbClr val="20212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rgbClr val="202124"/>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Habitat Diversity</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would a wild animal visit a playground?</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observe animals, plants, and the physical characteristics of two different habitats. They analyze this information to create an understanding of how the living and nonliving parts of a habitat support the animals that live there.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2-LS4-1. </a:t>
                      </a:r>
                      <a:r>
                        <a:rPr lang="en" sz="800">
                          <a:solidFill>
                            <a:schemeClr val="dk1"/>
                          </a:solidFill>
                          <a:latin typeface="Poppins"/>
                          <a:ea typeface="Poppins"/>
                          <a:cs typeface="Poppins"/>
                          <a:sym typeface="Poppins"/>
                        </a:rPr>
                        <a:t>Make observations of plants and animals to compare the diversity of life in different habitats.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Biodiversity, Habitats, &amp; Species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frogs say “ribbit”?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identify frogs based on their unique calls and use that information to determine the level of biodiversity within multiple habitats.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2-LS4-1. </a:t>
                      </a:r>
                      <a:r>
                        <a:rPr lang="en" sz="800">
                          <a:solidFill>
                            <a:schemeClr val="dk1"/>
                          </a:solidFill>
                          <a:latin typeface="Poppins"/>
                          <a:ea typeface="Poppins"/>
                          <a:cs typeface="Poppins"/>
                          <a:sym typeface="Poppins"/>
                        </a:rPr>
                        <a:t>Make observations of plants and animals to compare the diversity of life in different habitats.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rPr lang="en" sz="800">
                          <a:latin typeface="Poppins"/>
                          <a:ea typeface="Poppins"/>
                          <a:cs typeface="Poppins"/>
                          <a:sym typeface="Poppins"/>
                        </a:rPr>
                        <a:t>Lesson 4</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Biodiversity &amp; Engineering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could you get more birds to visit a bird feeder?</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investigate which kinds of birds are likely to visit a bird feeder based on what they eat and design and build a prototype bird feeder that attracts a specific type of bird.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2-LS4-1. </a:t>
                      </a:r>
                      <a:r>
                        <a:rPr lang="en" sz="800">
                          <a:solidFill>
                            <a:schemeClr val="dk1"/>
                          </a:solidFill>
                          <a:latin typeface="Poppins"/>
                          <a:ea typeface="Poppins"/>
                          <a:cs typeface="Poppins"/>
                          <a:sym typeface="Poppins"/>
                        </a:rPr>
                        <a:t>Make observations of plants and animals to compare the diversity of life in different habitats.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pic>
        <p:nvPicPr>
          <p:cNvPr id="149" name="Google Shape;149;p20"/>
          <p:cNvPicPr preferRelativeResize="0"/>
          <p:nvPr/>
        </p:nvPicPr>
        <p:blipFill>
          <a:blip r:embed="rId3">
            <a:alphaModFix/>
          </a:blip>
          <a:stretch>
            <a:fillRect/>
          </a:stretch>
        </p:blipFill>
        <p:spPr>
          <a:xfrm>
            <a:off x="8458200" y="457200"/>
            <a:ext cx="1133998" cy="142306"/>
          </a:xfrm>
          <a:prstGeom prst="rect">
            <a:avLst/>
          </a:prstGeom>
          <a:noFill/>
          <a:ln>
            <a:noFill/>
          </a:ln>
        </p:spPr>
      </p:pic>
      <p:sp>
        <p:nvSpPr>
          <p:cNvPr id="150" name="Google Shape;150;p20"/>
          <p:cNvSpPr txBox="1"/>
          <p:nvPr/>
        </p:nvSpPr>
        <p:spPr>
          <a:xfrm>
            <a:off x="457200" y="793700"/>
            <a:ext cx="47907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latin typeface="Poppins"/>
                <a:ea typeface="Poppins"/>
                <a:cs typeface="Poppins"/>
                <a:sym typeface="Poppins"/>
              </a:rPr>
              <a:t>Animal Biodiversity </a:t>
            </a:r>
            <a:r>
              <a:rPr b="1" lang="en">
                <a:latin typeface="Poppins"/>
                <a:ea typeface="Poppins"/>
                <a:cs typeface="Poppins"/>
                <a:sym typeface="Poppins"/>
              </a:rPr>
              <a:t>Unit </a:t>
            </a:r>
            <a:r>
              <a:rPr lang="en" sz="1200">
                <a:solidFill>
                  <a:schemeClr val="dk1"/>
                </a:solidFill>
                <a:latin typeface="Poppins"/>
                <a:ea typeface="Poppins"/>
                <a:cs typeface="Poppins"/>
                <a:sym typeface="Poppins"/>
              </a:rPr>
              <a:t>(Animal Adventures)</a:t>
            </a:r>
            <a:endParaRPr b="1" sz="1600">
              <a:solidFill>
                <a:srgbClr val="000000"/>
              </a:solidFill>
              <a:latin typeface="Poppins"/>
              <a:ea typeface="Poppins"/>
              <a:cs typeface="Poppins"/>
              <a:sym typeface="Poppins"/>
            </a:endParaRPr>
          </a:p>
        </p:txBody>
      </p:sp>
      <p:sp>
        <p:nvSpPr>
          <p:cNvPr id="151" name="Google Shape;151;p20"/>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2nd</a:t>
            </a:r>
            <a:r>
              <a:rPr b="1" lang="en" sz="2800">
                <a:solidFill>
                  <a:schemeClr val="dk1"/>
                </a:solidFill>
                <a:latin typeface="Poppins"/>
                <a:ea typeface="Poppins"/>
                <a:cs typeface="Poppins"/>
                <a:sym typeface="Poppins"/>
              </a:rPr>
              <a:t> Grade: Life Science</a:t>
            </a:r>
            <a:endParaRPr b="1" sz="2800">
              <a:solidFill>
                <a:schemeClr val="dk1"/>
              </a:solidFill>
              <a:latin typeface="Poppins"/>
              <a:ea typeface="Poppins"/>
              <a:cs typeface="Poppins"/>
              <a:sym typeface="Poppins"/>
            </a:endParaRPr>
          </a:p>
        </p:txBody>
      </p:sp>
      <p:pic>
        <p:nvPicPr>
          <p:cNvPr id="152" name="Google Shape;152;p20"/>
          <p:cNvPicPr preferRelativeResize="0"/>
          <p:nvPr/>
        </p:nvPicPr>
        <p:blipFill>
          <a:blip r:embed="rId4">
            <a:alphaModFix/>
          </a:blip>
          <a:stretch>
            <a:fillRect/>
          </a:stretch>
        </p:blipFill>
        <p:spPr>
          <a:xfrm>
            <a:off x="457200" y="1757175"/>
            <a:ext cx="914400" cy="4152900"/>
          </a:xfrm>
          <a:prstGeom prst="rect">
            <a:avLst/>
          </a:prstGeom>
          <a:noFill/>
          <a:ln>
            <a:noFill/>
          </a:ln>
        </p:spPr>
      </p:pic>
      <p:graphicFrame>
        <p:nvGraphicFramePr>
          <p:cNvPr id="153" name="Google Shape;153;p20"/>
          <p:cNvGraphicFramePr/>
          <p:nvPr/>
        </p:nvGraphicFramePr>
        <p:xfrm>
          <a:off x="467988" y="1757185"/>
          <a:ext cx="3000000" cy="3000000"/>
        </p:xfrm>
        <a:graphic>
          <a:graphicData uri="http://schemas.openxmlformats.org/drawingml/2006/table">
            <a:tbl>
              <a:tblPr>
                <a:noFill/>
                <a:tableStyleId>{3519D320-A479-4B2B-AFD7-77EC2B25AF3C}</a:tableStyleId>
              </a:tblPr>
              <a:tblGrid>
                <a:gridCol w="696475"/>
              </a:tblGrid>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92450">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p:nvPr/>
        </p:nvSpPr>
        <p:spPr>
          <a:xfrm>
            <a:off x="0" y="0"/>
            <a:ext cx="10080000" cy="1228500"/>
          </a:xfrm>
          <a:prstGeom prst="rect">
            <a:avLst/>
          </a:prstGeom>
          <a:solidFill>
            <a:srgbClr val="7FAF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59" name="Google Shape;159;p21"/>
          <p:cNvGraphicFramePr/>
          <p:nvPr/>
        </p:nvGraphicFramePr>
        <p:xfrm>
          <a:off x="457188" y="1360960"/>
          <a:ext cx="3000000" cy="3000000"/>
        </p:xfrm>
        <a:graphic>
          <a:graphicData uri="http://schemas.openxmlformats.org/drawingml/2006/table">
            <a:tbl>
              <a:tblPr>
                <a:noFill/>
                <a:tableStyleId>{3519D320-A479-4B2B-AFD7-77EC2B25AF3C}</a:tableStyleId>
              </a:tblPr>
              <a:tblGrid>
                <a:gridCol w="1028700"/>
                <a:gridCol w="2400300"/>
                <a:gridCol w="2286000"/>
                <a:gridCol w="342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NGSS Performance Expectations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latin typeface="Poppins"/>
                          <a:ea typeface="Poppins"/>
                          <a:cs typeface="Poppins"/>
                          <a:sym typeface="Poppins"/>
                        </a:rPr>
                        <a:t>Mapping &amp; Earth’s Surface Features</a:t>
                      </a:r>
                      <a:endParaRPr b="1" sz="800">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latin typeface="Poppins"/>
                        <a:ea typeface="Poppins"/>
                        <a:cs typeface="Poppins"/>
                        <a:sym typeface="Poppins"/>
                      </a:endParaRPr>
                    </a:p>
                    <a:p>
                      <a:pPr indent="0" lvl="0" marL="0" rtl="0" algn="l">
                        <a:lnSpc>
                          <a:spcPct val="100000"/>
                        </a:lnSpc>
                        <a:spcBef>
                          <a:spcPts val="0"/>
                        </a:spcBef>
                        <a:spcAft>
                          <a:spcPts val="0"/>
                        </a:spcAft>
                        <a:buNone/>
                      </a:pPr>
                      <a:r>
                        <a:rPr lang="en" sz="800">
                          <a:latin typeface="Poppins"/>
                          <a:ea typeface="Poppins"/>
                          <a:cs typeface="Poppins"/>
                          <a:sym typeface="Poppins"/>
                        </a:rPr>
                        <a:t>If you floated down a river, where would you end up?</a:t>
                      </a:r>
                      <a:endParaRPr sz="800">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develop a model of the Earth’s surface and use it to discover an important principle about how rivers work: rivers flow downhill, from high places to low places.</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2-ESS2-2. </a:t>
                      </a:r>
                      <a:r>
                        <a:rPr lang="en" sz="800">
                          <a:solidFill>
                            <a:schemeClr val="dk1"/>
                          </a:solidFill>
                          <a:latin typeface="Poppins"/>
                          <a:ea typeface="Poppins"/>
                          <a:cs typeface="Poppins"/>
                          <a:sym typeface="Poppins"/>
                        </a:rPr>
                        <a:t>Develop a model to represent the shapes and kinds of land and bodies of water in an area.</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2-ESS2-3. </a:t>
                      </a:r>
                      <a:r>
                        <a:rPr lang="en" sz="800">
                          <a:solidFill>
                            <a:schemeClr val="dk1"/>
                          </a:solidFill>
                          <a:latin typeface="Poppins"/>
                          <a:ea typeface="Poppins"/>
                          <a:cs typeface="Poppins"/>
                          <a:sym typeface="Poppins"/>
                        </a:rPr>
                        <a:t>Obtain information to identify where water is found on Earth and that it can be solid or liquid.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Rocks, Sand, &amp; Erosion</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is there sand at the beach?</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investigate the effects of rocks tumbling in a river. Based on their observations, they construct an explanation for why rocks on the top of mountains are much bigger than the sand at the beach.</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2-ESS2-2. </a:t>
                      </a:r>
                      <a:r>
                        <a:rPr lang="en" sz="800">
                          <a:solidFill>
                            <a:schemeClr val="dk1"/>
                          </a:solidFill>
                          <a:latin typeface="Poppins"/>
                          <a:ea typeface="Poppins"/>
                          <a:cs typeface="Poppins"/>
                          <a:sym typeface="Poppins"/>
                        </a:rPr>
                        <a:t>Develop a model to represent the shapes and kinds of land and bodies of water in an area.</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lang="en" sz="800">
                          <a:solidFill>
                            <a:srgbClr val="202124"/>
                          </a:solidFill>
                          <a:latin typeface="Poppins"/>
                          <a:ea typeface="Poppins"/>
                          <a:cs typeface="Poppins"/>
                          <a:sym typeface="Poppins"/>
                        </a:rPr>
                        <a:t>✨New!✨</a:t>
                      </a:r>
                      <a:endParaRPr sz="800">
                        <a:solidFill>
                          <a:srgbClr val="20212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rgbClr val="202124"/>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rgbClr val="202124"/>
                          </a:solidFill>
                          <a:latin typeface="Poppins"/>
                          <a:ea typeface="Poppins"/>
                          <a:cs typeface="Poppins"/>
                          <a:sym typeface="Poppins"/>
                        </a:rPr>
                        <a:t>Mapping &amp; Severe Weather</a:t>
                      </a:r>
                      <a:endParaRPr b="1" sz="800">
                        <a:solidFill>
                          <a:srgbClr val="202124"/>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Where do flash floods happen?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use a model (i.e. a map) of Texas to examine the different factors that contribute to flash floods. They use this to predict where flash floods are most likely to happen.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2-ESS2-2. </a:t>
                      </a:r>
                      <a:r>
                        <a:rPr lang="en" sz="800">
                          <a:solidFill>
                            <a:schemeClr val="dk1"/>
                          </a:solidFill>
                          <a:latin typeface="Poppins"/>
                          <a:ea typeface="Poppins"/>
                          <a:cs typeface="Poppins"/>
                          <a:sym typeface="Poppins"/>
                        </a:rPr>
                        <a:t>Develop a model to represent the shapes and kinds of land and bodies of water in an area</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2-ESS1-1. </a:t>
                      </a:r>
                      <a:r>
                        <a:rPr lang="en" sz="800">
                          <a:solidFill>
                            <a:schemeClr val="dk1"/>
                          </a:solidFill>
                          <a:latin typeface="Poppins"/>
                          <a:ea typeface="Poppins"/>
                          <a:cs typeface="Poppins"/>
                          <a:sym typeface="Poppins"/>
                        </a:rPr>
                        <a:t>Use information from several sources to provide evidence that Earth events can occur quickly or slowly.</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rPr lang="en" sz="800">
                          <a:latin typeface="Poppins"/>
                          <a:ea typeface="Poppins"/>
                          <a:cs typeface="Poppins"/>
                          <a:sym typeface="Poppins"/>
                        </a:rPr>
                        <a:t>Lesson 4</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Erosion, Earth’s Surface, &amp; Landforms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What’s strong enough to make a canyon?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create a model landform and investigate how some Earth events can occur quickly, while others occur slowly.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2-ESS1-1. </a:t>
                      </a:r>
                      <a:r>
                        <a:rPr lang="en" sz="800">
                          <a:solidFill>
                            <a:schemeClr val="dk1"/>
                          </a:solidFill>
                          <a:latin typeface="Poppins"/>
                          <a:ea typeface="Poppins"/>
                          <a:cs typeface="Poppins"/>
                          <a:sym typeface="Poppins"/>
                        </a:rPr>
                        <a:t>Use information from several sources to provide evidence that Earth events can occur quickly or slowly.</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Erosion &amp; Engineering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you stop a landslide?</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compare multiple solutions for preventing erosion.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2-ESS2-1. </a:t>
                      </a:r>
                      <a:r>
                        <a:rPr lang="en" sz="800">
                          <a:solidFill>
                            <a:schemeClr val="dk1"/>
                          </a:solidFill>
                          <a:latin typeface="Poppins"/>
                          <a:ea typeface="Poppins"/>
                          <a:cs typeface="Poppins"/>
                          <a:sym typeface="Poppins"/>
                        </a:rPr>
                        <a:t>Compare multiple solutions designed to slow or prevent wind or water from changing the shape of the land.</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pic>
        <p:nvPicPr>
          <p:cNvPr id="160" name="Google Shape;160;p21"/>
          <p:cNvPicPr preferRelativeResize="0"/>
          <p:nvPr/>
        </p:nvPicPr>
        <p:blipFill>
          <a:blip r:embed="rId3">
            <a:alphaModFix/>
          </a:blip>
          <a:stretch>
            <a:fillRect/>
          </a:stretch>
        </p:blipFill>
        <p:spPr>
          <a:xfrm>
            <a:off x="8458200" y="457200"/>
            <a:ext cx="1133998" cy="142306"/>
          </a:xfrm>
          <a:prstGeom prst="rect">
            <a:avLst/>
          </a:prstGeom>
          <a:noFill/>
          <a:ln>
            <a:noFill/>
          </a:ln>
        </p:spPr>
      </p:pic>
      <p:sp>
        <p:nvSpPr>
          <p:cNvPr id="161" name="Google Shape;161;p21"/>
          <p:cNvSpPr txBox="1"/>
          <p:nvPr/>
        </p:nvSpPr>
        <p:spPr>
          <a:xfrm>
            <a:off x="457200" y="793700"/>
            <a:ext cx="56496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latin typeface="Poppins"/>
                <a:ea typeface="Poppins"/>
                <a:cs typeface="Poppins"/>
                <a:sym typeface="Poppins"/>
              </a:rPr>
              <a:t>Erosion &amp; Earth’s Surface</a:t>
            </a:r>
            <a:r>
              <a:rPr b="1" lang="en">
                <a:latin typeface="Poppins"/>
                <a:ea typeface="Poppins"/>
                <a:cs typeface="Poppins"/>
                <a:sym typeface="Poppins"/>
              </a:rPr>
              <a:t> Unit </a:t>
            </a:r>
            <a:r>
              <a:rPr lang="en" sz="1200">
                <a:solidFill>
                  <a:schemeClr val="dk1"/>
                </a:solidFill>
                <a:latin typeface="Poppins"/>
                <a:ea typeface="Poppins"/>
                <a:cs typeface="Poppins"/>
                <a:sym typeface="Poppins"/>
              </a:rPr>
              <a:t>(Work of Water)</a:t>
            </a:r>
            <a:endParaRPr b="1" sz="1600">
              <a:solidFill>
                <a:srgbClr val="000000"/>
              </a:solidFill>
              <a:latin typeface="Poppins"/>
              <a:ea typeface="Poppins"/>
              <a:cs typeface="Poppins"/>
              <a:sym typeface="Poppins"/>
            </a:endParaRPr>
          </a:p>
        </p:txBody>
      </p:sp>
      <p:sp>
        <p:nvSpPr>
          <p:cNvPr id="162" name="Google Shape;162;p21"/>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2nd Grade: Earth and Space Science</a:t>
            </a:r>
            <a:endParaRPr b="1" sz="2800">
              <a:solidFill>
                <a:schemeClr val="dk1"/>
              </a:solidFill>
              <a:latin typeface="Poppins"/>
              <a:ea typeface="Poppins"/>
              <a:cs typeface="Poppins"/>
              <a:sym typeface="Poppins"/>
            </a:endParaRPr>
          </a:p>
        </p:txBody>
      </p:sp>
      <p:pic>
        <p:nvPicPr>
          <p:cNvPr id="163" name="Google Shape;163;p21"/>
          <p:cNvPicPr preferRelativeResize="0"/>
          <p:nvPr/>
        </p:nvPicPr>
        <p:blipFill>
          <a:blip r:embed="rId4">
            <a:alphaModFix/>
          </a:blip>
          <a:stretch>
            <a:fillRect/>
          </a:stretch>
        </p:blipFill>
        <p:spPr>
          <a:xfrm>
            <a:off x="457200" y="1757175"/>
            <a:ext cx="914400" cy="5181600"/>
          </a:xfrm>
          <a:prstGeom prst="rect">
            <a:avLst/>
          </a:prstGeom>
          <a:noFill/>
          <a:ln>
            <a:noFill/>
          </a:ln>
        </p:spPr>
      </p:pic>
      <p:graphicFrame>
        <p:nvGraphicFramePr>
          <p:cNvPr id="164" name="Google Shape;164;p21"/>
          <p:cNvGraphicFramePr/>
          <p:nvPr/>
        </p:nvGraphicFramePr>
        <p:xfrm>
          <a:off x="457188" y="1757185"/>
          <a:ext cx="3000000" cy="3000000"/>
        </p:xfrm>
        <a:graphic>
          <a:graphicData uri="http://schemas.openxmlformats.org/drawingml/2006/table">
            <a:tbl>
              <a:tblPr>
                <a:noFill/>
                <a:tableStyleId>{3519D320-A479-4B2B-AFD7-77EC2B25AF3C}</a:tableStyleId>
              </a:tblPr>
              <a:tblGrid>
                <a:gridCol w="696475"/>
              </a:tblGrid>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30350">
                <a:tc>
                  <a:txBody>
                    <a:bodyPr/>
                    <a:lstStyle/>
                    <a:p>
                      <a:pPr indent="0" lvl="0" marL="0" rtl="0" algn="l">
                        <a:spcBef>
                          <a:spcPts val="0"/>
                        </a:spcBef>
                        <a:spcAft>
                          <a:spcPts val="0"/>
                        </a:spcAft>
                        <a:buNone/>
                      </a:pPr>
                      <a:r>
                        <a:rPr b="1" lang="en" sz="800">
                          <a:solidFill>
                            <a:schemeClr val="lt1"/>
                          </a:solidFill>
                          <a:latin typeface="Poppins"/>
                          <a:ea typeface="Poppins"/>
                          <a:cs typeface="Poppins"/>
                          <a:sym typeface="Poppins"/>
                        </a:rPr>
                        <a:t>Lesson 5</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